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62" r:id="rId2"/>
  </p:sldMasterIdLst>
  <p:notesMasterIdLst>
    <p:notesMasterId r:id="rId10"/>
  </p:notesMasterIdLst>
  <p:sldIdLst>
    <p:sldId id="257" r:id="rId3"/>
    <p:sldId id="258" r:id="rId4"/>
    <p:sldId id="259" r:id="rId5"/>
    <p:sldId id="262" r:id="rId6"/>
    <p:sldId id="270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71" d="100"/>
          <a:sy n="71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781A3-1CCD-4883-B861-4E146FD59829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52103-9ED6-49DA-A244-CC14DCBF9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03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25B63AD-1C9D-468D-98ED-79C13A814FF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92E13CE-78FB-4C45-91C1-8EED77F9926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80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63AD-1C9D-468D-98ED-79C13A814FF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13CE-78FB-4C45-91C1-8EED77F99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86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63AD-1C9D-468D-98ED-79C13A814FF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13CE-78FB-4C45-91C1-8EED77F9926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418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63AD-1C9D-468D-98ED-79C13A814FF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13CE-78FB-4C45-91C1-8EED77F9926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240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63AD-1C9D-468D-98ED-79C13A814FF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13CE-78FB-4C45-91C1-8EED77F99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86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63AD-1C9D-468D-98ED-79C13A814FF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13CE-78FB-4C45-91C1-8EED77F9926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214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63AD-1C9D-468D-98ED-79C13A814FF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13CE-78FB-4C45-91C1-8EED77F9926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113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63AD-1C9D-468D-98ED-79C13A814FF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13CE-78FB-4C45-91C1-8EED77F9926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66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63AD-1C9D-468D-98ED-79C13A814FF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13CE-78FB-4C45-91C1-8EED77F9926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97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63AD-1C9D-468D-98ED-79C13A814FF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13CE-78FB-4C45-91C1-8EED77F9926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942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63AD-1C9D-468D-98ED-79C13A814FF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13CE-78FB-4C45-91C1-8EED77F99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4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63AD-1C9D-468D-98ED-79C13A814FF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13CE-78FB-4C45-91C1-8EED77F99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1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63AD-1C9D-468D-98ED-79C13A814FF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13CE-78FB-4C45-91C1-8EED77F9926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75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63AD-1C9D-468D-98ED-79C13A814FF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13CE-78FB-4C45-91C1-8EED77F99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49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63AD-1C9D-468D-98ED-79C13A814FF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13CE-78FB-4C45-91C1-8EED77F99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068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63AD-1C9D-468D-98ED-79C13A814FF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13CE-78FB-4C45-91C1-8EED77F99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91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63AD-1C9D-468D-98ED-79C13A814FF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13CE-78FB-4C45-91C1-8EED77F99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9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25B63AD-1C9D-468D-98ED-79C13A814FF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2E13CE-78FB-4C45-91C1-8EED77F99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95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63AD-1C9D-468D-98ED-79C13A814FF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13CE-78FB-4C45-91C1-8EED77F99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348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63AD-1C9D-468D-98ED-79C13A814FF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13CE-78FB-4C45-91C1-8EED77F99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603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63AD-1C9D-468D-98ED-79C13A814FF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13CE-78FB-4C45-91C1-8EED77F99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4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63AD-1C9D-468D-98ED-79C13A814FF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13CE-78FB-4C45-91C1-8EED77F9926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462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63AD-1C9D-468D-98ED-79C13A814FF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13CE-78FB-4C45-91C1-8EED77F9926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900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63AD-1C9D-468D-98ED-79C13A814FF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13CE-78FB-4C45-91C1-8EED77F9926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213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63AD-1C9D-468D-98ED-79C13A814FF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13CE-78FB-4C45-91C1-8EED77F9926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054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63AD-1C9D-468D-98ED-79C13A814FF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13CE-78FB-4C45-91C1-8EED77F99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50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63AD-1C9D-468D-98ED-79C13A814FF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13CE-78FB-4C45-91C1-8EED77F9926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78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63AD-1C9D-468D-98ED-79C13A814FF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13CE-78FB-4C45-91C1-8EED77F99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71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B63AD-1C9D-468D-98ED-79C13A814FF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2E13CE-78FB-4C45-91C1-8EED77F99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7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25B63AD-1C9D-468D-98ED-79C13A814FF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92E13CE-78FB-4C45-91C1-8EED77F9926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68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3886200" y="893764"/>
            <a:ext cx="36576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5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Chủ</a:t>
            </a:r>
            <a:r>
              <a:rPr lang="en-GB" sz="5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GB" sz="5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đề</a:t>
            </a:r>
            <a:endParaRPr lang="en-US" sz="5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1905000" y="2082800"/>
            <a:ext cx="8458200" cy="17917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82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ĐƯỜNG KÍNH VÀ DÂY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CỦA ĐƯỜNG TRÒN</a:t>
            </a:r>
          </a:p>
        </p:txBody>
      </p:sp>
      <p:pic>
        <p:nvPicPr>
          <p:cNvPr id="6" name="Picture 41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2209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87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699" y="158261"/>
            <a:ext cx="116742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Chọn khẳng định sai trong các khẳng định sau. Trong hai dây của một đường tròn</a:t>
            </a:r>
          </a:p>
          <a:p>
            <a:pPr algn="just"/>
            <a:r>
              <a:rPr lang="vi-VN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vi-VN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Dây nào lớn hơn thì dây đó xa tâm hơn</a:t>
            </a:r>
          </a:p>
          <a:p>
            <a:pPr algn="just"/>
            <a:r>
              <a:rPr lang="vi-VN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Dây nào nhỏ hơn thì đây đó xa tâm hơn</a:t>
            </a:r>
          </a:p>
          <a:p>
            <a:pPr algn="just"/>
            <a:r>
              <a:rPr lang="vi-VN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vi-VN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Dây nào gần tâm hơn thì dây đó lớn hơn</a:t>
            </a:r>
          </a:p>
          <a:p>
            <a:pPr algn="just"/>
            <a:r>
              <a:rPr lang="vi-VN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vi-VN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Hai dây bằng nhau thì cách đều tâm</a:t>
            </a:r>
            <a:endParaRPr lang="vi-VN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6699" y="3313563"/>
            <a:ext cx="11539818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Cho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 = 5 cm.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cm.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AB = 6 cm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AB = 8 cm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AB = 10 cm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AB = 12 cm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2530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918" y="201323"/>
            <a:ext cx="1204408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Cho (O; 15cm) có dây AB = 24 cm thì khoảng cách từ tâm O đến dây AB là:</a:t>
            </a:r>
          </a:p>
          <a:p>
            <a:r>
              <a:rPr lang="vi-VN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12 cm        </a:t>
            </a:r>
          </a:p>
          <a:p>
            <a:r>
              <a:rPr lang="vi-VN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9 cm        </a:t>
            </a:r>
          </a:p>
          <a:p>
            <a:r>
              <a:rPr lang="vi-VN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8 cm        </a:t>
            </a:r>
          </a:p>
          <a:p>
            <a:r>
              <a:rPr lang="vi-VN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6 cm</a:t>
            </a:r>
          </a:p>
          <a:p>
            <a:r>
              <a:rPr lang="vi-VN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Cho đường tròn (O; 25). Khi đó dây lớn nhất của đường tròn (O; 25) có độ dài là:</a:t>
            </a:r>
          </a:p>
          <a:p>
            <a:r>
              <a:rPr lang="vi-VN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12,5</a:t>
            </a:r>
          </a:p>
          <a:p>
            <a:r>
              <a:rPr lang="vi-VN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25        </a:t>
            </a:r>
          </a:p>
          <a:p>
            <a:r>
              <a:rPr lang="vi-VN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50    </a:t>
            </a:r>
          </a:p>
          <a:p>
            <a:r>
              <a:rPr lang="vi-VN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20</a:t>
            </a:r>
            <a:endParaRPr lang="vi-VN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4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416134"/>
            <a:ext cx="5085806" cy="3111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655" marR="68580" lvl="0" algn="just">
              <a:spcBef>
                <a:spcPts val="470"/>
              </a:spcBef>
            </a:pP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Cho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OA = 3cm.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OA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OA.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BC.</a:t>
            </a:r>
          </a:p>
          <a:p>
            <a:pPr marL="33655" marR="68580" algn="just">
              <a:spcBef>
                <a:spcPts val="470"/>
              </a:spcBef>
              <a:spcAft>
                <a:spcPts val="0"/>
              </a:spcAft>
            </a:pP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684182" y="642802"/>
            <a:ext cx="39361" cy="53269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264" y="2887162"/>
            <a:ext cx="2898730" cy="2715100"/>
          </a:xfrm>
          <a:prstGeom prst="rect">
            <a:avLst/>
          </a:prstGeom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8204653" y="1246158"/>
            <a:ext cx="1252266" cy="57996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255963" algn="ct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255963" algn="ct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255963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255963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255963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55963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55963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55963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55963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err="1" smtClean="0">
                <a:latin typeface="Times New Roman" panose="02020603050405020304" pitchFamily="18" charset="0"/>
              </a:rPr>
              <a:t>Tính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BC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 flipH="1">
            <a:off x="7933055" y="653227"/>
            <a:ext cx="1795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HƯỚNG DẪN</a:t>
            </a:r>
            <a:endParaRPr lang="en-US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Down Arrow 14"/>
          <p:cNvSpPr/>
          <p:nvPr/>
        </p:nvSpPr>
        <p:spPr>
          <a:xfrm flipH="1">
            <a:off x="8745720" y="1902325"/>
            <a:ext cx="276225" cy="3095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8253594" y="2211887"/>
            <a:ext cx="1203325" cy="4986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BC=2.BI</a:t>
            </a:r>
            <a:endParaRPr lang="en-GB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22"/>
              <p:cNvSpPr>
                <a:spLocks noChangeArrowheads="1"/>
              </p:cNvSpPr>
              <p:nvPr/>
            </p:nvSpPr>
            <p:spPr bwMode="auto">
              <a:xfrm>
                <a:off x="6021570" y="3294562"/>
                <a:ext cx="2403475" cy="369332"/>
              </a:xfrm>
              <a:prstGeom prst="rect">
                <a:avLst/>
              </a:prstGeom>
              <a:noFill/>
              <a:ln w="9525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sz="1800" b="0" i="1" smtClean="0">
                              <a:latin typeface="Cambria Math" panose="02040503050406030204" pitchFamily="18" charset="0"/>
                            </a:rPr>
                            <m:t>𝐵𝐼</m:t>
                          </m:r>
                        </m:e>
                        <m:sup>
                          <m:r>
                            <a:rPr lang="en-US" altLang="en-US" sz="18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alt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sz="1800" b="0" i="1" smtClean="0">
                              <a:latin typeface="Cambria Math" panose="02040503050406030204" pitchFamily="18" charset="0"/>
                            </a:rPr>
                            <m:t>𝐵𝑂</m:t>
                          </m:r>
                        </m:e>
                        <m:sup>
                          <m:r>
                            <a:rPr lang="en-US" altLang="en-US" sz="18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alt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sz="1800" b="0" i="1" smtClean="0">
                              <a:latin typeface="Cambria Math" panose="02040503050406030204" pitchFamily="18" charset="0"/>
                            </a:rPr>
                            <m:t>𝐼𝑂</m:t>
                          </m:r>
                        </m:e>
                        <m:sup>
                          <m:r>
                            <a:rPr lang="en-US" altLang="en-US" sz="18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21570" y="3294562"/>
                <a:ext cx="240347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8950507" y="3350125"/>
            <a:ext cx="2811988" cy="36933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Times New Roman" panose="02020603050405020304" pitchFamily="18" charset="0"/>
              </a:rPr>
              <a:t>BO=3cm; OI=1/2 OA=1/2.3</a:t>
            </a:r>
            <a:endParaRPr lang="en-US" altLang="en-US" sz="1800" dirty="0">
              <a:latin typeface="Times New Roman" panose="02020603050405020304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8083732" y="2853237"/>
            <a:ext cx="520700" cy="3651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982257" y="2907212"/>
            <a:ext cx="549275" cy="3873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795451" y="3479506"/>
            <a:ext cx="431075" cy="8045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02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03276" y="553244"/>
            <a:ext cx="4534484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de-DE" altLang="en-US" sz="2400" dirty="0">
                <a:solidFill>
                  <a:srgbClr val="0000FF"/>
                </a:solidFill>
                <a:cs typeface="Calibri" panose="020F0502020204030204" pitchFamily="34" charset="0"/>
              </a:rPr>
              <a:t>Đường tròn (O; R) có đường kính AB . </a:t>
            </a:r>
            <a:r>
              <a:rPr lang="de-DE" altLang="en-US" sz="2400" dirty="0">
                <a:solidFill>
                  <a:srgbClr val="0000FF"/>
                </a:solidFill>
                <a:cs typeface="Calibri" panose="020F0502020204030204" pitchFamily="34" charset="0"/>
              </a:rPr>
              <a:t>Vẽ dây </a:t>
            </a:r>
            <a:r>
              <a:rPr lang="de-DE" altLang="en-US" sz="2400" dirty="0" smtClean="0">
                <a:solidFill>
                  <a:srgbClr val="0000FF"/>
                </a:solidFill>
                <a:cs typeface="Calibri" panose="020F0502020204030204" pitchFamily="34" charset="0"/>
              </a:rPr>
              <a:t>MN </a:t>
            </a:r>
            <a:r>
              <a:rPr lang="de-DE" altLang="en-US" sz="2400" dirty="0">
                <a:solidFill>
                  <a:srgbClr val="0000FF"/>
                </a:solidFill>
                <a:cs typeface="Calibri" panose="020F0502020204030204" pitchFamily="34" charset="0"/>
              </a:rPr>
              <a:t>vuông góc AB tại I . Cho </a:t>
            </a:r>
            <a:r>
              <a:rPr lang="de-DE" altLang="en-US" sz="2400" dirty="0" smtClean="0">
                <a:solidFill>
                  <a:srgbClr val="0000FF"/>
                </a:solidFill>
                <a:cs typeface="Calibri" panose="020F0502020204030204" pitchFamily="34" charset="0"/>
              </a:rPr>
              <a:t>MN </a:t>
            </a:r>
            <a:r>
              <a:rPr lang="de-DE" altLang="en-US" sz="2400" dirty="0">
                <a:solidFill>
                  <a:srgbClr val="0000FF"/>
                </a:solidFill>
                <a:cs typeface="Calibri" panose="020F0502020204030204" pitchFamily="34" charset="0"/>
              </a:rPr>
              <a:t>= </a:t>
            </a:r>
            <a:r>
              <a:rPr lang="de-DE" altLang="en-US" sz="2400" dirty="0" smtClean="0">
                <a:solidFill>
                  <a:srgbClr val="0000FF"/>
                </a:solidFill>
                <a:cs typeface="Calibri" panose="020F0502020204030204" pitchFamily="34" charset="0"/>
              </a:rPr>
              <a:t>12 </a:t>
            </a:r>
            <a:r>
              <a:rPr lang="de-DE" altLang="en-US" sz="2400" dirty="0">
                <a:solidFill>
                  <a:srgbClr val="0000FF"/>
                </a:solidFill>
                <a:cs typeface="Calibri" panose="020F0502020204030204" pitchFamily="34" charset="0"/>
              </a:rPr>
              <a:t>cm và biết khoảng cách từ O đến </a:t>
            </a:r>
            <a:r>
              <a:rPr lang="de-DE" altLang="en-US" sz="2400" dirty="0" smtClean="0">
                <a:solidFill>
                  <a:srgbClr val="0000FF"/>
                </a:solidFill>
                <a:cs typeface="Calibri" panose="020F0502020204030204" pitchFamily="34" charset="0"/>
              </a:rPr>
              <a:t>MN </a:t>
            </a:r>
            <a:r>
              <a:rPr lang="de-DE" altLang="en-US" sz="2400" dirty="0">
                <a:solidFill>
                  <a:srgbClr val="0000FF"/>
                </a:solidFill>
                <a:cs typeface="Calibri" panose="020F0502020204030204" pitchFamily="34" charset="0"/>
              </a:rPr>
              <a:t>= </a:t>
            </a:r>
            <a:r>
              <a:rPr lang="de-DE" altLang="en-US" sz="2400" dirty="0" smtClean="0">
                <a:solidFill>
                  <a:srgbClr val="0000FF"/>
                </a:solidFill>
                <a:cs typeface="Calibri" panose="020F0502020204030204" pitchFamily="34" charset="0"/>
              </a:rPr>
              <a:t>4 </a:t>
            </a:r>
            <a:r>
              <a:rPr lang="de-DE" altLang="en-US" sz="2400" dirty="0">
                <a:solidFill>
                  <a:srgbClr val="0000FF"/>
                </a:solidFill>
                <a:cs typeface="Calibri" panose="020F0502020204030204" pitchFamily="34" charset="0"/>
              </a:rPr>
              <a:t>cm </a:t>
            </a:r>
          </a:p>
          <a:p>
            <a:pPr>
              <a:lnSpc>
                <a:spcPct val="150000"/>
              </a:lnSpc>
              <a:defRPr/>
            </a:pPr>
            <a:r>
              <a:rPr lang="de-DE" altLang="en-US" sz="2400" dirty="0">
                <a:solidFill>
                  <a:srgbClr val="0000FF"/>
                </a:solidFill>
                <a:cs typeface="Calibri" panose="020F0502020204030204" pitchFamily="34" charset="0"/>
              </a:rPr>
              <a:t>a) Tính độ dài </a:t>
            </a:r>
            <a:r>
              <a:rPr lang="de-DE" altLang="en-US" sz="2400" dirty="0" smtClean="0">
                <a:solidFill>
                  <a:srgbClr val="0000FF"/>
                </a:solidFill>
                <a:cs typeface="Calibri" panose="020F0502020204030204" pitchFamily="34" charset="0"/>
              </a:rPr>
              <a:t>MI</a:t>
            </a:r>
            <a:endParaRPr lang="de-DE" altLang="en-US" sz="2400" dirty="0">
              <a:solidFill>
                <a:srgbClr val="0000FF"/>
              </a:solidFill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de-DE" altLang="en-US" sz="24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pt-BR" altLang="en-US" sz="24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Tính bán kính R	</a:t>
            </a:r>
            <a:endParaRPr lang="pt-BR" altLang="en-US" sz="2400" dirty="0">
              <a:solidFill>
                <a:srgbClr val="0000FF"/>
              </a:solidFill>
            </a:endParaRPr>
          </a:p>
        </p:txBody>
      </p:sp>
      <p:sp>
        <p:nvSpPr>
          <p:cNvPr id="23556" name="Rectangle 1"/>
          <p:cNvSpPr>
            <a:spLocks noChangeArrowheads="1"/>
          </p:cNvSpPr>
          <p:nvPr/>
        </p:nvSpPr>
        <p:spPr bwMode="auto">
          <a:xfrm>
            <a:off x="573088" y="70646"/>
            <a:ext cx="896399" cy="4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2000" u="sng" dirty="0">
              <a:solidFill>
                <a:srgbClr val="FF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3557" name="TextBox 10"/>
          <p:cNvSpPr txBox="1">
            <a:spLocks noChangeArrowheads="1"/>
          </p:cNvSpPr>
          <p:nvPr/>
        </p:nvSpPr>
        <p:spPr bwMode="auto">
          <a:xfrm>
            <a:off x="3302000" y="4110038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3564" name="Line 3"/>
          <p:cNvSpPr>
            <a:spLocks noChangeShapeType="1"/>
          </p:cNvSpPr>
          <p:nvPr/>
        </p:nvSpPr>
        <p:spPr bwMode="auto">
          <a:xfrm>
            <a:off x="5492478" y="1100259"/>
            <a:ext cx="0" cy="36230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5" name="Rectangle 20"/>
          <p:cNvSpPr>
            <a:spLocks noChangeArrowheads="1"/>
          </p:cNvSpPr>
          <p:nvPr/>
        </p:nvSpPr>
        <p:spPr bwMode="auto">
          <a:xfrm>
            <a:off x="6992575" y="1066521"/>
            <a:ext cx="2819400" cy="4000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latin typeface="Times New Roman" panose="02020603050405020304" pitchFamily="18" charset="0"/>
              </a:rPr>
              <a:t>a)  </a:t>
            </a:r>
            <a:r>
              <a:rPr lang="en-GB" altLang="en-US" sz="2000" dirty="0" err="1">
                <a:latin typeface="Times New Roman" panose="02020603050405020304" pitchFamily="18" charset="0"/>
              </a:rPr>
              <a:t>Tính</a:t>
            </a:r>
            <a:r>
              <a:rPr lang="en-GB" altLang="en-US" sz="2000" dirty="0">
                <a:latin typeface="Times New Roman" panose="02020603050405020304" pitchFamily="18" charset="0"/>
              </a:rPr>
              <a:t> </a:t>
            </a:r>
            <a:r>
              <a:rPr lang="en-GB" altLang="en-US" sz="2000" dirty="0" smtClean="0">
                <a:latin typeface="Times New Roman" panose="02020603050405020304" pitchFamily="18" charset="0"/>
              </a:rPr>
              <a:t>MI</a:t>
            </a:r>
            <a:endParaRPr lang="en-GB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23566" name="Rectangle 22"/>
          <p:cNvSpPr>
            <a:spLocks noChangeArrowheads="1"/>
          </p:cNvSpPr>
          <p:nvPr/>
        </p:nvSpPr>
        <p:spPr bwMode="auto">
          <a:xfrm>
            <a:off x="6956045" y="1725910"/>
            <a:ext cx="1446230" cy="4986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MI=1/2 MN</a:t>
            </a:r>
            <a:endParaRPr lang="en-GB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3568" name="Rectangle 25"/>
          <p:cNvSpPr>
            <a:spLocks noChangeArrowheads="1"/>
          </p:cNvSpPr>
          <p:nvPr/>
        </p:nvSpPr>
        <p:spPr bwMode="auto">
          <a:xfrm>
            <a:off x="6495529" y="2459318"/>
            <a:ext cx="2403475" cy="3698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imes New Roman" panose="02020603050405020304" pitchFamily="18" charset="0"/>
              </a:rPr>
              <a:t>I </a:t>
            </a:r>
            <a:r>
              <a:rPr lang="en-GB" altLang="en-US" sz="1800" dirty="0" err="1">
                <a:latin typeface="Times New Roman" panose="02020603050405020304" pitchFamily="18" charset="0"/>
              </a:rPr>
              <a:t>là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trung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điểm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của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smtClean="0">
                <a:latin typeface="Times New Roman" panose="02020603050405020304" pitchFamily="18" charset="0"/>
              </a:rPr>
              <a:t>MN</a:t>
            </a:r>
            <a:endParaRPr lang="en-US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23570" name="Rectangle 30"/>
          <p:cNvSpPr>
            <a:spLocks noChangeArrowheads="1"/>
          </p:cNvSpPr>
          <p:nvPr/>
        </p:nvSpPr>
        <p:spPr bwMode="auto">
          <a:xfrm>
            <a:off x="6769141" y="3159297"/>
            <a:ext cx="1760537" cy="4000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Times New Roman" panose="02020603050405020304" pitchFamily="18" charset="0"/>
              </a:rPr>
              <a:t>AB </a:t>
            </a:r>
            <a:r>
              <a:rPr lang="en-US" altLang="en-US" sz="2000" dirty="0">
                <a:latin typeface="Times New Roman" panose="02020603050405020304" pitchFamily="18" charset="0"/>
                <a:sym typeface="Symbol" panose="05050102010706020507" pitchFamily="18" charset="2"/>
              </a:rPr>
              <a:t></a:t>
            </a:r>
            <a:r>
              <a:rPr lang="en-GB" altLang="en-US" sz="2000" dirty="0">
                <a:latin typeface="Times New Roman" panose="02020603050405020304" pitchFamily="18" charset="0"/>
              </a:rPr>
              <a:t> </a:t>
            </a:r>
            <a:r>
              <a:rPr lang="en-GB" altLang="en-US" sz="2000" dirty="0" smtClean="0">
                <a:latin typeface="Times New Roman" panose="02020603050405020304" pitchFamily="18" charset="0"/>
              </a:rPr>
              <a:t>MN </a:t>
            </a:r>
            <a:r>
              <a:rPr lang="en-GB" altLang="en-US" sz="2000" dirty="0" err="1">
                <a:latin typeface="Times New Roman" panose="02020603050405020304" pitchFamily="18" charset="0"/>
              </a:rPr>
              <a:t>tại</a:t>
            </a:r>
            <a:r>
              <a:rPr lang="en-GB" altLang="en-US" sz="2000" dirty="0">
                <a:latin typeface="Times New Roman" panose="02020603050405020304" pitchFamily="18" charset="0"/>
              </a:rPr>
              <a:t> I</a:t>
            </a: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23571" name="Rectangle 31"/>
          <p:cNvSpPr>
            <a:spLocks noChangeArrowheads="1"/>
          </p:cNvSpPr>
          <p:nvPr/>
        </p:nvSpPr>
        <p:spPr bwMode="auto">
          <a:xfrm>
            <a:off x="8598966" y="1725910"/>
            <a:ext cx="1375698" cy="4986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MN=12 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cm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8520385" y="1481480"/>
            <a:ext cx="293688" cy="236447"/>
          </a:xfrm>
          <a:prstGeom prst="straightConnector1">
            <a:avLst/>
          </a:prstGeom>
          <a:ln w="190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7976154" y="1454744"/>
            <a:ext cx="279912" cy="263183"/>
          </a:xfrm>
          <a:prstGeom prst="straightConnector1">
            <a:avLst/>
          </a:prstGeom>
          <a:ln w="190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661937" y="2241711"/>
            <a:ext cx="17223" cy="242201"/>
          </a:xfrm>
          <a:prstGeom prst="straightConnector1">
            <a:avLst/>
          </a:prstGeom>
          <a:ln w="190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649410" y="2829205"/>
            <a:ext cx="12527" cy="259673"/>
          </a:xfrm>
          <a:prstGeom prst="straightConnector1">
            <a:avLst/>
          </a:prstGeom>
          <a:ln w="190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1235850" y="2565074"/>
            <a:ext cx="3508263" cy="3646135"/>
            <a:chOff x="966008" y="2462566"/>
            <a:chExt cx="3508263" cy="3646135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966008" y="2462566"/>
              <a:ext cx="3508263" cy="3646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962674" y="4268192"/>
              <a:ext cx="1691009" cy="1529882"/>
            </a:xfrm>
            <a:prstGeom prst="ellipse">
              <a:avLst/>
            </a:pr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2801534" y="4268192"/>
              <a:ext cx="0" cy="1516593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2085469" y="5406051"/>
              <a:ext cx="1443631" cy="1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H="1">
              <a:off x="2070646" y="5027319"/>
              <a:ext cx="730888" cy="367105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801534" y="5027319"/>
              <a:ext cx="717599" cy="378733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801534" y="5296419"/>
              <a:ext cx="134550" cy="0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>
              <a:off x="2987578" y="5226652"/>
              <a:ext cx="0" cy="179400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2774956" y="5381135"/>
              <a:ext cx="66444" cy="6146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029117" y="5284791"/>
              <a:ext cx="222589" cy="230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2774956" y="5002402"/>
              <a:ext cx="66444" cy="6146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2487584" y="4612041"/>
              <a:ext cx="420261" cy="230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3492555" y="5381135"/>
              <a:ext cx="66444" cy="6146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3529100" y="5133630"/>
              <a:ext cx="284050" cy="277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2042407" y="5369507"/>
              <a:ext cx="68105" cy="6146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793240" y="5097085"/>
              <a:ext cx="327239" cy="277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M</a:t>
              </a:r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2774956" y="5759868"/>
              <a:ext cx="66444" cy="6146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643728" y="5663524"/>
              <a:ext cx="398666" cy="230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2733428" y="4206731"/>
              <a:ext cx="107972" cy="9966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23"/>
            <p:cNvSpPr>
              <a:spLocks noChangeArrowheads="1"/>
            </p:cNvSpPr>
            <p:nvPr/>
          </p:nvSpPr>
          <p:spPr bwMode="auto">
            <a:xfrm>
              <a:off x="2746717" y="4037298"/>
              <a:ext cx="244183" cy="257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Oval 24"/>
            <p:cNvSpPr>
              <a:spLocks noChangeArrowheads="1"/>
            </p:cNvSpPr>
            <p:nvPr/>
          </p:nvSpPr>
          <p:spPr bwMode="auto">
            <a:xfrm>
              <a:off x="3492555" y="5381135"/>
              <a:ext cx="66444" cy="6146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6956045" y="4071936"/>
            <a:ext cx="2819400" cy="4000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Times New Roman" panose="02020603050405020304" pitchFamily="18" charset="0"/>
              </a:rPr>
              <a:t>b</a:t>
            </a:r>
            <a:r>
              <a:rPr lang="en-GB" altLang="en-US" sz="2000" dirty="0" smtClean="0">
                <a:latin typeface="Times New Roman" panose="02020603050405020304" pitchFamily="18" charset="0"/>
              </a:rPr>
              <a:t>)  </a:t>
            </a:r>
            <a:r>
              <a:rPr lang="en-GB" altLang="en-US" sz="2000" dirty="0" err="1">
                <a:latin typeface="Times New Roman" panose="02020603050405020304" pitchFamily="18" charset="0"/>
              </a:rPr>
              <a:t>Tính</a:t>
            </a:r>
            <a:r>
              <a:rPr lang="en-GB" altLang="en-US" sz="2000" dirty="0">
                <a:latin typeface="Times New Roman" panose="02020603050405020304" pitchFamily="18" charset="0"/>
              </a:rPr>
              <a:t> </a:t>
            </a:r>
            <a:r>
              <a:rPr lang="en-GB" altLang="en-US" sz="2000" dirty="0" smtClean="0">
                <a:latin typeface="Times New Roman" panose="02020603050405020304" pitchFamily="18" charset="0"/>
              </a:rPr>
              <a:t>MO</a:t>
            </a:r>
            <a:endParaRPr lang="en-GB" altLang="en-US" sz="2000" dirty="0">
              <a:latin typeface="Times New Roman" panose="02020603050405020304" pitchFamily="18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8483855" y="4486895"/>
            <a:ext cx="293688" cy="236447"/>
          </a:xfrm>
          <a:prstGeom prst="straightConnector1">
            <a:avLst/>
          </a:prstGeom>
          <a:ln w="190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7939624" y="4460159"/>
            <a:ext cx="279912" cy="263183"/>
          </a:xfrm>
          <a:prstGeom prst="straightConnector1">
            <a:avLst/>
          </a:prstGeom>
          <a:ln w="190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22"/>
              <p:cNvSpPr>
                <a:spLocks noChangeArrowheads="1"/>
              </p:cNvSpPr>
              <p:nvPr/>
            </p:nvSpPr>
            <p:spPr bwMode="auto">
              <a:xfrm rot="10800000" flipV="1">
                <a:off x="5855125" y="4793761"/>
                <a:ext cx="2567479" cy="369332"/>
              </a:xfrm>
              <a:prstGeom prst="rect">
                <a:avLst/>
              </a:prstGeom>
              <a:noFill/>
              <a:ln w="9525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sz="1800" b="0" i="1" smtClean="0">
                              <a:latin typeface="Cambria Math" panose="02040503050406030204" pitchFamily="18" charset="0"/>
                            </a:rPr>
                            <m:t>𝑀𝑂</m:t>
                          </m:r>
                        </m:e>
                        <m:sup>
                          <m:r>
                            <a:rPr lang="en-US" altLang="en-US" sz="18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alt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sz="1800" b="0" i="1" smtClean="0">
                              <a:latin typeface="Cambria Math" panose="02040503050406030204" pitchFamily="18" charset="0"/>
                            </a:rPr>
                            <m:t>𝑀𝐼</m:t>
                          </m:r>
                        </m:e>
                        <m:sup>
                          <m:r>
                            <a:rPr lang="en-US" altLang="en-US" sz="18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alt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sz="1800" b="0" i="1" smtClean="0">
                              <a:latin typeface="Cambria Math" panose="02040503050406030204" pitchFamily="18" charset="0"/>
                            </a:rPr>
                            <m:t>𝐼𝑂</m:t>
                          </m:r>
                        </m:e>
                        <m:sup>
                          <m:r>
                            <a:rPr lang="en-US" altLang="en-US" sz="18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9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0800000" flipV="1">
                <a:off x="5855125" y="4793761"/>
                <a:ext cx="256747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24"/>
          <p:cNvSpPr>
            <a:spLocks noChangeArrowheads="1"/>
          </p:cNvSpPr>
          <p:nvPr/>
        </p:nvSpPr>
        <p:spPr bwMode="auto">
          <a:xfrm>
            <a:off x="8630699" y="4752921"/>
            <a:ext cx="2060179" cy="36933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Times New Roman" panose="02020603050405020304" pitchFamily="18" charset="0"/>
              </a:rPr>
              <a:t>MI</a:t>
            </a:r>
            <a:r>
              <a:rPr lang="en-US" altLang="en-US" sz="1800" dirty="0" smtClean="0">
                <a:latin typeface="Times New Roman" panose="02020603050405020304" pitchFamily="18" charset="0"/>
              </a:rPr>
              <a:t>=6 cm</a:t>
            </a:r>
            <a:r>
              <a:rPr lang="en-US" altLang="en-US" sz="1800" dirty="0" smtClean="0">
                <a:latin typeface="Times New Roman" panose="02020603050405020304" pitchFamily="18" charset="0"/>
              </a:rPr>
              <a:t>; </a:t>
            </a:r>
            <a:r>
              <a:rPr lang="en-US" altLang="en-US" sz="1800" dirty="0" smtClean="0">
                <a:latin typeface="Times New Roman" panose="02020603050405020304" pitchFamily="18" charset="0"/>
              </a:rPr>
              <a:t>OI= 2 cm</a:t>
            </a:r>
            <a:endParaRPr lang="en-US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71" name="TextBox 6"/>
          <p:cNvSpPr txBox="1">
            <a:spLocks noChangeArrowheads="1"/>
          </p:cNvSpPr>
          <p:nvPr/>
        </p:nvSpPr>
        <p:spPr bwMode="auto">
          <a:xfrm flipH="1">
            <a:off x="7649409" y="431237"/>
            <a:ext cx="1795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HƯỚNG DẪN</a:t>
            </a:r>
            <a:endParaRPr lang="en-US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47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556" grpId="0"/>
      <p:bldP spid="23557" grpId="0"/>
      <p:bldP spid="23565" grpId="0" animBg="1"/>
      <p:bldP spid="23566" grpId="0" animBg="1"/>
      <p:bldP spid="23568" grpId="0" animBg="1"/>
      <p:bldP spid="23570" grpId="0" animBg="1"/>
      <p:bldP spid="23571" grpId="0" animBg="1"/>
      <p:bldP spid="60" grpId="0" animBg="1"/>
      <p:bldP spid="69" grpId="0" animBg="1"/>
      <p:bldP spid="70" grpId="0" animBg="1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29" y="653032"/>
            <a:ext cx="6049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565" marR="0" algn="just">
              <a:spcBef>
                <a:spcPts val="495"/>
              </a:spcBef>
              <a:spcAft>
                <a:spcPts val="0"/>
              </a:spcAft>
            </a:pPr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 đường tròn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vi-V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đường kính </a:t>
            </a:r>
            <a:r>
              <a:rPr lang="vi-V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dây </a:t>
            </a:r>
            <a:r>
              <a:rPr lang="vi-V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AB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Qua </a:t>
            </a:r>
            <a:r>
              <a:rPr lang="vi-V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 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 dây </a:t>
            </a:r>
            <a:r>
              <a:rPr lang="vi-V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BC 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vuông góc với </a:t>
            </a:r>
            <a:r>
              <a:rPr lang="vi-V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 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 </a:t>
            </a:r>
            <a:r>
              <a:rPr lang="vi-V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 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Biết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AB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10</a:t>
            </a:r>
            <a:r>
              <a:rPr lang="vi-V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cm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vi-V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BC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r>
              <a:rPr lang="vi-V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cm</a:t>
            </a:r>
            <a:r>
              <a:rPr lang="en-GB" sz="32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 độ dài đoạn </a:t>
            </a:r>
            <a:r>
              <a:rPr lang="vi-VN" sz="3200" i="1" spc="-2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AH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018593" y="778595"/>
            <a:ext cx="39188" cy="53035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017" y="3454945"/>
            <a:ext cx="2716530" cy="2305050"/>
          </a:xfrm>
          <a:prstGeom prst="rect">
            <a:avLst/>
          </a:prstGeom>
        </p:spPr>
      </p:pic>
      <p:sp>
        <p:nvSpPr>
          <p:cNvPr id="17" name="TextBox 6"/>
          <p:cNvSpPr txBox="1">
            <a:spLocks noChangeArrowheads="1"/>
          </p:cNvSpPr>
          <p:nvPr/>
        </p:nvSpPr>
        <p:spPr bwMode="auto">
          <a:xfrm flipH="1">
            <a:off x="8022692" y="1530194"/>
            <a:ext cx="17508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HƯỚNG DẪN</a:t>
            </a:r>
            <a:endParaRPr lang="en-US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8244884" y="2627610"/>
            <a:ext cx="1270541" cy="57996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255963" algn="ct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255963" algn="ct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255963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255963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255963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55963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55963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55963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55963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err="1" smtClean="0">
                <a:latin typeface="Times New Roman" panose="02020603050405020304" pitchFamily="18" charset="0"/>
              </a:rPr>
              <a:t>Tính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AH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22"/>
              <p:cNvSpPr>
                <a:spLocks noChangeArrowheads="1"/>
              </p:cNvSpPr>
              <p:nvPr/>
            </p:nvSpPr>
            <p:spPr bwMode="auto">
              <a:xfrm>
                <a:off x="6061801" y="3653131"/>
                <a:ext cx="2403475" cy="369332"/>
              </a:xfrm>
              <a:prstGeom prst="rect">
                <a:avLst/>
              </a:prstGeom>
              <a:noFill/>
              <a:ln w="9525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sz="1800" b="0" i="1" smtClean="0">
                              <a:latin typeface="Cambria Math" panose="02040503050406030204" pitchFamily="18" charset="0"/>
                            </a:rPr>
                            <m:t>𝐴𝐻</m:t>
                          </m:r>
                        </m:e>
                        <m:sup>
                          <m:r>
                            <a:rPr lang="en-US" altLang="en-US" sz="18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alt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sz="18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  <m:sup>
                          <m:r>
                            <a:rPr lang="en-US" altLang="en-US" sz="18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alt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sz="1800" b="0" i="1" smtClean="0">
                              <a:latin typeface="Cambria Math" panose="02040503050406030204" pitchFamily="18" charset="0"/>
                            </a:rPr>
                            <m:t>𝐵𝐻</m:t>
                          </m:r>
                        </m:e>
                        <m:sup>
                          <m:r>
                            <a:rPr lang="en-US" altLang="en-US" sz="18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1801" y="3653131"/>
                <a:ext cx="240347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24"/>
          <p:cNvSpPr>
            <a:spLocks noChangeArrowheads="1"/>
          </p:cNvSpPr>
          <p:nvPr/>
        </p:nvSpPr>
        <p:spPr bwMode="auto">
          <a:xfrm>
            <a:off x="8898116" y="3653131"/>
            <a:ext cx="2978701" cy="36933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Times New Roman" panose="02020603050405020304" pitchFamily="18" charset="0"/>
              </a:rPr>
              <a:t>AB</a:t>
            </a:r>
            <a:r>
              <a:rPr lang="en-US" altLang="en-US" sz="1800" dirty="0" smtClean="0">
                <a:latin typeface="Times New Roman" panose="02020603050405020304" pitchFamily="18" charset="0"/>
              </a:rPr>
              <a:t>=10cm</a:t>
            </a:r>
            <a:r>
              <a:rPr lang="en-US" altLang="en-US" sz="1800" dirty="0" smtClean="0">
                <a:latin typeface="Times New Roman" panose="02020603050405020304" pitchFamily="18" charset="0"/>
              </a:rPr>
              <a:t>; </a:t>
            </a:r>
            <a:r>
              <a:rPr lang="en-US" altLang="en-US" sz="1800" dirty="0" smtClean="0">
                <a:latin typeface="Times New Roman" panose="02020603050405020304" pitchFamily="18" charset="0"/>
              </a:rPr>
              <a:t>BH</a:t>
            </a:r>
            <a:r>
              <a:rPr lang="en-US" altLang="en-US" sz="1800" dirty="0" smtClean="0">
                <a:latin typeface="Times New Roman" panose="02020603050405020304" pitchFamily="18" charset="0"/>
              </a:rPr>
              <a:t>=1/2 BC=1/2.6</a:t>
            </a:r>
            <a:endParaRPr lang="en-US" altLang="en-US" sz="1800" dirty="0">
              <a:latin typeface="Times New Roman" panose="02020603050405020304" pitchFamily="18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8335565" y="3200433"/>
            <a:ext cx="520700" cy="3651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9085716" y="3207577"/>
            <a:ext cx="549275" cy="3873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62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40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69736" y="1751288"/>
            <a:ext cx="94341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spcBef>
                <a:spcPct val="50000"/>
              </a:spcBef>
              <a:buFont typeface="Webdings" panose="05030102010509060703" pitchFamily="18" charset="2"/>
              <a:buChar char="ñ"/>
            </a:pP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ct val="50000"/>
              </a:spcBef>
              <a:buFont typeface="Webdings" panose="05030102010509060703" pitchFamily="18" charset="2"/>
              <a:buChar char="ñ"/>
            </a:pP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ct val="50000"/>
              </a:spcBef>
              <a:buFont typeface="Webdings" panose="05030102010509060703" pitchFamily="18" charset="2"/>
              <a:buChar char="ñ"/>
            </a:pPr>
            <a:r>
              <a:rPr kumimoji="1"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1"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1"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1"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1"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1"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1"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BÀI TẬP VỀ NHÀ.</a:t>
            </a:r>
            <a:endParaRPr kumimoji="1"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66870" y="391118"/>
            <a:ext cx="7448001" cy="9336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67" b="1" u="sng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HƯỚNG DẪN VỀ NHÀ</a:t>
            </a:r>
          </a:p>
        </p:txBody>
      </p:sp>
      <p:pic>
        <p:nvPicPr>
          <p:cNvPr id="9" name="Picture 3" descr="guest-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29" y="39370"/>
            <a:ext cx="21336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9790" y="4073810"/>
            <a:ext cx="10767498" cy="120032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A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CHÚC SỨC KHỎE, HẠNH PHÚC ĐẾN CÁC </a:t>
            </a:r>
            <a:r>
              <a:rPr lang="en-A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EM HỌC SINH</a:t>
            </a:r>
            <a:r>
              <a:rPr lang="en-A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en-A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CHÚC CÁC EM HỌC TỐT!</a:t>
            </a:r>
            <a:endParaRPr lang="en-A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" name="Picture 2" descr="Hình động sóc dễ thươ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576" y="-10225"/>
            <a:ext cx="2009424" cy="169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18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130</TotalTime>
  <Words>224</Words>
  <Application>Microsoft Office PowerPoint</Application>
  <PresentationFormat>Widescreen</PresentationFormat>
  <Paragraphs>60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Garamond</vt:lpstr>
      <vt:lpstr>Symbol</vt:lpstr>
      <vt:lpstr>Tahoma</vt:lpstr>
      <vt:lpstr>Times New Roman</vt:lpstr>
      <vt:lpstr>Webdings</vt:lpstr>
      <vt:lpstr>Organic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14</cp:revision>
  <dcterms:created xsi:type="dcterms:W3CDTF">2021-10-06T03:48:00Z</dcterms:created>
  <dcterms:modified xsi:type="dcterms:W3CDTF">2021-10-16T14:09:00Z</dcterms:modified>
</cp:coreProperties>
</file>