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9" r:id="rId1"/>
    <p:sldMasterId id="2147483731" r:id="rId2"/>
  </p:sldMasterIdLst>
  <p:sldIdLst>
    <p:sldId id="291" r:id="rId3"/>
    <p:sldId id="305" r:id="rId4"/>
    <p:sldId id="258" r:id="rId5"/>
    <p:sldId id="280" r:id="rId6"/>
    <p:sldId id="281" r:id="rId7"/>
    <p:sldId id="269" r:id="rId8"/>
    <p:sldId id="259" r:id="rId9"/>
    <p:sldId id="265" r:id="rId10"/>
    <p:sldId id="300" r:id="rId11"/>
    <p:sldId id="301" r:id="rId12"/>
    <p:sldId id="302" r:id="rId13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14"/>
    </p:embeddedFont>
    <p:embeddedFont>
      <p:font typeface=".VnTime" panose="020B7200000000000000" pitchFamily="34" charset="0"/>
      <p:regular r:id="rId15"/>
      <p:bold r:id="rId16"/>
      <p:italic r:id="rId17"/>
      <p:boldItalic r:id="rId18"/>
    </p:embeddedFont>
    <p:embeddedFont>
      <p:font typeface="VNI-Bodon-Poster" pitchFamily="2" charset="0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VNI-Helve-Condense" pitchFamily="2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NI-Times" pitchFamily="2" charset="0"/>
      <p:regular r:id="rId35"/>
      <p:bold r:id="rId36"/>
      <p:italic r:id="rId37"/>
      <p:boldItalic r:id="rId38"/>
    </p:embeddedFont>
    <p:embeddedFont>
      <p:font typeface="VNI-Auchon" pitchFamily="2" charset="0"/>
      <p:bold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00FFFF"/>
    <a:srgbClr val="FF33CC"/>
    <a:srgbClr val="FFCCFF"/>
    <a:srgbClr val="CCECFF"/>
    <a:srgbClr val="FF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8" autoAdjust="0"/>
    <p:restoredTop sz="93220" autoAdjust="0"/>
  </p:normalViewPr>
  <p:slideViewPr>
    <p:cSldViewPr>
      <p:cViewPr varScale="1">
        <p:scale>
          <a:sx n="74" d="100"/>
          <a:sy n="74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22B13-2388-4357-944F-7068221B0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2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C1CC2-2244-4A8A-9634-610C330E1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D5E2-524C-477B-AFF8-322C5FF9D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7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3138-B898-4858-8E11-A67448A50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77D6-E809-4E27-B3AE-57B3491DE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8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9D58-AF43-4F7F-9C3C-09B85BA16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00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5C3B-6D87-4DD6-B688-D67CA0BBB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6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CAC0-3BE4-4539-B01E-83CA5743A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941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78C0-A564-4319-B4C0-681BB183D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04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5EF7-E607-4A03-B295-545464A1F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418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1E83-1B9E-4661-B663-2A60C10E5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7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1819-E3AB-4969-92C1-1573F3E59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44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CBCC-1677-400D-B441-E34EEF843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84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1849-EF3C-4413-80ED-C18335E57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142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5360-A255-436A-BE36-CFE79639B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47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44D2-766D-4864-819D-0E3A0001E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546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0A03-E7DB-4960-A75A-8544D1797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4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E8D6-E07E-4DED-AC45-DE5BBB76B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574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F3B570-A014-42FD-A9C4-949A13E51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4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C468-BAEB-421E-8C08-FCB164056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239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52F691-DCAC-4D6A-BF42-4CC93D918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975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DB652-D345-4F3F-9E91-C33C50378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37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EF98-6398-40A6-9761-A6361AE71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96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4E39-57A3-47D5-BB14-954C02F6F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92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D25B-41E1-44C3-98A2-F172128EA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10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AFDA-0A23-4F1F-A0D2-55C11E46D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0D6E-4A55-4519-8AFE-B79563E12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69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6008-1F8D-4CD2-8CF9-20C35CD87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4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AC8F-7FB9-4A36-AE4E-1BC9CB86F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89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BCC1-C8CF-400C-BBCF-11F89BFAF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3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8A6C-0EBB-49D4-A004-501BAE046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4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1B61D5-8643-4B10-90AD-3B9A32C7C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F2F5F9-8574-416E-BDA8-CDADC738C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8" r:id="rId12"/>
    <p:sldLayoutId id="2147484094" r:id="rId13"/>
    <p:sldLayoutId id="2147484099" r:id="rId14"/>
    <p:sldLayoutId id="2147484100" r:id="rId15"/>
    <p:sldLayoutId id="2147484095" r:id="rId16"/>
    <p:sldLayoutId id="2147484096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oc_0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8229600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200" b="1" dirty="0">
                <a:solidFill>
                  <a:srgbClr val="0000FF"/>
                </a:solidFill>
                <a:latin typeface="VNI-Auchon" pitchFamily="2" charset="0"/>
              </a:rPr>
              <a:t>XIN </a:t>
            </a:r>
            <a:r>
              <a:rPr lang="en-US" altLang="en-US" sz="4200" b="1" dirty="0" smtClean="0">
                <a:solidFill>
                  <a:srgbClr val="0000FF"/>
                </a:solidFill>
                <a:latin typeface="VNI-Auchon" pitchFamily="2" charset="0"/>
              </a:rPr>
              <a:t>KÍNH CHAØO QUÍ THAÀY </a:t>
            </a:r>
            <a:r>
              <a:rPr lang="en-US" altLang="en-US" sz="4200" b="1" smtClean="0">
                <a:solidFill>
                  <a:srgbClr val="0000FF"/>
                </a:solidFill>
                <a:latin typeface="VNI-Auchon" pitchFamily="2" charset="0"/>
              </a:rPr>
              <a:t>COÂ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200" b="1" smtClean="0">
                <a:solidFill>
                  <a:srgbClr val="0000FF"/>
                </a:solidFill>
                <a:latin typeface="VNI-Auchon" pitchFamily="2" charset="0"/>
              </a:rPr>
              <a:t>CUØNG </a:t>
            </a:r>
            <a:r>
              <a:rPr lang="en-US" altLang="en-US" sz="4200" b="1" dirty="0" smtClean="0">
                <a:solidFill>
                  <a:srgbClr val="0000FF"/>
                </a:solidFill>
                <a:latin typeface="VNI-Auchon" pitchFamily="2" charset="0"/>
              </a:rPr>
              <a:t>TOAØN THEÅ CAÙC </a:t>
            </a:r>
            <a:r>
              <a:rPr lang="en-US" altLang="en-US" sz="4200" b="1" dirty="0">
                <a:solidFill>
                  <a:srgbClr val="0000FF"/>
                </a:solidFill>
                <a:latin typeface="VNI-Auchon" pitchFamily="2" charset="0"/>
              </a:rPr>
              <a:t>EM HOÏC SINH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200" b="1" dirty="0">
                <a:solidFill>
                  <a:srgbClr val="0000FF"/>
                </a:solidFill>
                <a:latin typeface="VNI-Auchon" pitchFamily="2" charset="0"/>
              </a:rPr>
              <a:t>THAÂN MEÁN!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6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6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6"/>
          <p:cNvSpPr>
            <a:spLocks noChangeShapeType="1"/>
          </p:cNvSpPr>
          <p:nvPr/>
        </p:nvSpPr>
        <p:spPr bwMode="auto">
          <a:xfrm flipH="1">
            <a:off x="5937250" y="2438400"/>
            <a:ext cx="1746250" cy="3276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V="1">
            <a:off x="62484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49530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5627687" y="3214688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8285162" y="3636963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5645150" y="16764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5583237" y="4835525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anose="020B7200000000000000" pitchFamily="34" charset="0"/>
              </a:rPr>
              <a:t>-3</a:t>
            </a: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5584825" y="3894138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653212" y="1830388"/>
            <a:ext cx="18288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 = 2x - 3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166688" y="533966"/>
            <a:ext cx="6856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b="1" i="1" u="sng" dirty="0" smtClean="0">
                <a:latin typeface="VNI-Times" pitchFamily="2" charset="0"/>
              </a:rPr>
              <a:t>VD 1:</a:t>
            </a: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b="1" i="1" dirty="0" err="1" smtClean="0">
                <a:latin typeface="VNI-Times" pitchFamily="2" charset="0"/>
              </a:rPr>
              <a:t>Veõ</a:t>
            </a: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b="1" i="1" dirty="0" err="1">
                <a:latin typeface="VNI-Times" pitchFamily="2" charset="0"/>
              </a:rPr>
              <a:t>ñoà</a:t>
            </a:r>
            <a:r>
              <a:rPr lang="en-US" altLang="en-US" sz="2400" b="1" i="1" dirty="0">
                <a:latin typeface="VNI-Times" pitchFamily="2" charset="0"/>
              </a:rPr>
              <a:t> </a:t>
            </a:r>
            <a:r>
              <a:rPr lang="en-US" altLang="en-US" sz="2400" b="1" i="1" dirty="0" err="1">
                <a:latin typeface="VNI-Times" pitchFamily="2" charset="0"/>
              </a:rPr>
              <a:t>thò</a:t>
            </a:r>
            <a:r>
              <a:rPr lang="en-US" altLang="en-US" sz="2400" b="1" i="1" dirty="0">
                <a:latin typeface="VNI-Times" pitchFamily="2" charset="0"/>
              </a:rPr>
              <a:t> </a:t>
            </a:r>
            <a:r>
              <a:rPr lang="en-US" altLang="en-US" sz="2400" b="1" i="1" dirty="0" err="1" smtClean="0">
                <a:latin typeface="VNI-Times" pitchFamily="2" charset="0"/>
              </a:rPr>
              <a:t>cuûa</a:t>
            </a: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b="1" i="1" dirty="0" err="1" smtClean="0">
                <a:latin typeface="VNI-Times" pitchFamily="2" charset="0"/>
              </a:rPr>
              <a:t>haøm</a:t>
            </a: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b="1" i="1" dirty="0" err="1">
                <a:latin typeface="VNI-Times" pitchFamily="2" charset="0"/>
              </a:rPr>
              <a:t>soá</a:t>
            </a:r>
            <a:r>
              <a:rPr lang="en-US" altLang="en-US" sz="2400" b="1" i="1" dirty="0">
                <a:latin typeface="VNI-Times" pitchFamily="2" charset="0"/>
              </a:rPr>
              <a:t> </a:t>
            </a:r>
            <a:r>
              <a:rPr lang="en-US" altLang="en-US" sz="2400" b="1" i="1" dirty="0" err="1" smtClean="0">
                <a:latin typeface="VNI-Times" pitchFamily="2" charset="0"/>
              </a:rPr>
              <a:t>sau</a:t>
            </a:r>
            <a:r>
              <a:rPr lang="en-US" altLang="en-US" sz="2400" b="1" i="1" dirty="0" smtClean="0">
                <a:latin typeface="VNI-Times" pitchFamily="2" charset="0"/>
              </a:rPr>
              <a:t>:  </a:t>
            </a:r>
            <a:r>
              <a:rPr lang="en-US" altLang="en-US" sz="2400" dirty="0" smtClean="0">
                <a:latin typeface="VNI-Times" pitchFamily="2" charset="0"/>
              </a:rPr>
              <a:t>y </a:t>
            </a:r>
            <a:r>
              <a:rPr lang="en-US" altLang="en-US" sz="2400" dirty="0">
                <a:latin typeface="VNI-Times" pitchFamily="2" charset="0"/>
              </a:rPr>
              <a:t>= 2x – 3 </a:t>
            </a:r>
            <a:br>
              <a:rPr lang="en-US" altLang="en-US" sz="2400" dirty="0">
                <a:latin typeface="VNI-Times" pitchFamily="2" charset="0"/>
              </a:rPr>
            </a:br>
            <a:endParaRPr lang="en-US" altLang="en-US" sz="2400" dirty="0">
              <a:latin typeface="VNI-Tim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49463"/>
              </p:ext>
            </p:extLst>
          </p:nvPr>
        </p:nvGraphicFramePr>
        <p:xfrm>
          <a:off x="181713" y="2794000"/>
          <a:ext cx="3717925" cy="118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 = 2x –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210300" y="3775075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10300" y="4243388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10300" y="4713288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10300" y="5105400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15062" y="3338513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83375" y="3790950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11" name="Rectangle 12"/>
          <p:cNvSpPr>
            <a:spLocks noChangeArrowheads="1"/>
          </p:cNvSpPr>
          <p:nvPr/>
        </p:nvSpPr>
        <p:spPr bwMode="auto">
          <a:xfrm>
            <a:off x="6184900" y="3195638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6" name="Line 157"/>
          <p:cNvSpPr>
            <a:spLocks noChangeShapeType="1"/>
          </p:cNvSpPr>
          <p:nvPr/>
        </p:nvSpPr>
        <p:spPr bwMode="auto">
          <a:xfrm flipV="1">
            <a:off x="6711950" y="3810000"/>
            <a:ext cx="0" cy="46831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62"/>
          <p:cNvSpPr>
            <a:spLocks noChangeShapeType="1"/>
          </p:cNvSpPr>
          <p:nvPr/>
        </p:nvSpPr>
        <p:spPr bwMode="auto">
          <a:xfrm>
            <a:off x="6286500" y="4278313"/>
            <a:ext cx="473075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77025" y="4237038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220" y="1981626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b="1" i="1" u="sng" dirty="0" err="1" smtClean="0">
                <a:latin typeface="VNI-Times" pitchFamily="2" charset="0"/>
              </a:rPr>
              <a:t>Baûng</a:t>
            </a:r>
            <a:r>
              <a:rPr lang="en-US" altLang="en-US" sz="2400" b="1" i="1" u="sng" dirty="0" smtClean="0">
                <a:latin typeface="VNI-Times" pitchFamily="2" charset="0"/>
              </a:rPr>
              <a:t> </a:t>
            </a:r>
            <a:r>
              <a:rPr lang="en-US" altLang="en-US" sz="2400" b="1" i="1" u="sng" dirty="0" err="1" smtClean="0">
                <a:latin typeface="VNI-Times" pitchFamily="2" charset="0"/>
              </a:rPr>
              <a:t>giaù</a:t>
            </a:r>
            <a:r>
              <a:rPr lang="en-US" altLang="en-US" sz="2400" b="1" i="1" u="sng" dirty="0" smtClean="0">
                <a:latin typeface="VNI-Times" pitchFamily="2" charset="0"/>
              </a:rPr>
              <a:t> </a:t>
            </a:r>
            <a:r>
              <a:rPr lang="en-US" altLang="en-US" sz="2400" b="1" i="1" u="sng" dirty="0" err="1" smtClean="0">
                <a:latin typeface="VNI-Times" pitchFamily="2" charset="0"/>
              </a:rPr>
              <a:t>trò</a:t>
            </a:r>
            <a:r>
              <a:rPr lang="en-US" altLang="en-US" sz="2400" b="1" i="1" dirty="0" smtClean="0">
                <a:latin typeface="VNI-Times" pitchFamily="2" charset="0"/>
              </a:rPr>
              <a:t>:</a:t>
            </a:r>
            <a:r>
              <a:rPr lang="en-US" altLang="en-US" sz="2400" dirty="0">
                <a:latin typeface="VNI-Times" pitchFamily="2" charset="0"/>
              </a:rPr>
              <a:t/>
            </a:r>
            <a:br>
              <a:rPr lang="en-US" altLang="en-US" sz="2400" dirty="0">
                <a:latin typeface="VNI-Times" pitchFamily="2" charset="0"/>
              </a:rPr>
            </a:br>
            <a:endParaRPr lang="en-US" altLang="en-US" sz="2400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/>
      <p:bldP spid="24582" grpId="0"/>
      <p:bldP spid="24583" grpId="0"/>
      <p:bldP spid="24584" grpId="0"/>
      <p:bldP spid="24585" grpId="0"/>
      <p:bldP spid="11281" grpId="0"/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4611" grpId="0"/>
      <p:bldP spid="36" grpId="0" animBg="1"/>
      <p:bldP spid="37" grpId="0" animBg="1"/>
      <p:bldP spid="38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/>
          <p:cNvSpPr>
            <a:spLocks noChangeShapeType="1"/>
          </p:cNvSpPr>
          <p:nvPr/>
        </p:nvSpPr>
        <p:spPr bwMode="auto">
          <a:xfrm flipV="1">
            <a:off x="5980113" y="2211388"/>
            <a:ext cx="0" cy="3808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4724400" y="4397375"/>
            <a:ext cx="3694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56225" y="4300538"/>
            <a:ext cx="8112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7954963" y="4254500"/>
            <a:ext cx="812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5395913" y="1962150"/>
            <a:ext cx="812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5380038" y="2624138"/>
            <a:ext cx="812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6753225" y="4308475"/>
            <a:ext cx="812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4648199" y="2211388"/>
            <a:ext cx="3306763" cy="1644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06825" y="523875"/>
            <a:ext cx="6705600" cy="711200"/>
            <a:chOff x="3833813" y="642746"/>
            <a:chExt cx="6705600" cy="711200"/>
          </a:xfrm>
        </p:grpSpPr>
        <p:sp>
          <p:nvSpPr>
            <p:cNvPr id="25613" name="Rectangle 21"/>
            <p:cNvSpPr>
              <a:spLocks noChangeArrowheads="1"/>
            </p:cNvSpPr>
            <p:nvPr/>
          </p:nvSpPr>
          <p:spPr bwMode="auto">
            <a:xfrm>
              <a:off x="3833813" y="766571"/>
              <a:ext cx="670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 dirty="0">
                  <a:latin typeface="VNI-Times" pitchFamily="2" charset="0"/>
                </a:rPr>
                <a:t>      </a:t>
              </a:r>
              <a:r>
                <a:rPr lang="en-US" altLang="en-US" sz="2400" dirty="0" smtClean="0">
                  <a:latin typeface="VNI-Times" pitchFamily="2" charset="0"/>
                </a:rPr>
                <a:t> </a:t>
              </a:r>
              <a:r>
                <a:rPr lang="en-US" altLang="en-US" sz="2400" dirty="0">
                  <a:latin typeface="VNI-Times" pitchFamily="2" charset="0"/>
                </a:rPr>
                <a:t>y = </a:t>
              </a:r>
              <a:r>
                <a:rPr lang="en-US" altLang="en-US" sz="2400" dirty="0" smtClean="0">
                  <a:latin typeface="VNI-Times" pitchFamily="2" charset="0"/>
                </a:rPr>
                <a:t>  </a:t>
              </a:r>
              <a:endParaRPr lang="en-US" altLang="en-US" sz="2400" dirty="0">
                <a:latin typeface="VNI-Times" pitchFamily="2" charset="0"/>
              </a:endParaRPr>
            </a:p>
          </p:txBody>
        </p:sp>
        <p:graphicFrame>
          <p:nvGraphicFramePr>
            <p:cNvPr id="2561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0992446"/>
                </p:ext>
              </p:extLst>
            </p:nvPr>
          </p:nvGraphicFramePr>
          <p:xfrm>
            <a:off x="4878388" y="642746"/>
            <a:ext cx="11430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7" name="Equation" r:id="rId3" imgW="520560" imgH="393480" progId="Equation.DSMT4">
                    <p:embed/>
                  </p:oleObj>
                </mc:Choice>
                <mc:Fallback>
                  <p:oleObj name="Equation" r:id="rId3" imgW="520560" imgH="3934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8388" y="642746"/>
                          <a:ext cx="1143000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21507"/>
              </p:ext>
            </p:extLst>
          </p:nvPr>
        </p:nvGraphicFramePr>
        <p:xfrm>
          <a:off x="304800" y="3121025"/>
          <a:ext cx="3211513" cy="1146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6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43229"/>
              </p:ext>
            </p:extLst>
          </p:nvPr>
        </p:nvGraphicFramePr>
        <p:xfrm>
          <a:off x="304800" y="3586162"/>
          <a:ext cx="1447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6162"/>
                        <a:ext cx="14478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5956300" y="2852738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56300" y="3354388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56300" y="3856038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56300" y="4359275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92875" y="4359275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29450" y="4359275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Line 157"/>
          <p:cNvSpPr>
            <a:spLocks noChangeShapeType="1"/>
          </p:cNvSpPr>
          <p:nvPr/>
        </p:nvSpPr>
        <p:spPr bwMode="auto">
          <a:xfrm flipV="1">
            <a:off x="7075488" y="3402013"/>
            <a:ext cx="0" cy="957262"/>
          </a:xfrm>
          <a:prstGeom prst="line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62"/>
          <p:cNvSpPr>
            <a:spLocks noChangeShapeType="1"/>
          </p:cNvSpPr>
          <p:nvPr/>
        </p:nvSpPr>
        <p:spPr bwMode="auto">
          <a:xfrm>
            <a:off x="6022975" y="3402013"/>
            <a:ext cx="1023938" cy="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Rectangle 13"/>
          <p:cNvSpPr>
            <a:spLocks noChangeArrowheads="1"/>
          </p:cNvSpPr>
          <p:nvPr/>
        </p:nvSpPr>
        <p:spPr bwMode="auto">
          <a:xfrm>
            <a:off x="6145213" y="4321175"/>
            <a:ext cx="8112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5640" name="Rectangle 13"/>
          <p:cNvSpPr>
            <a:spLocks noChangeArrowheads="1"/>
          </p:cNvSpPr>
          <p:nvPr/>
        </p:nvSpPr>
        <p:spPr bwMode="auto">
          <a:xfrm>
            <a:off x="5380038" y="3609975"/>
            <a:ext cx="812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7046913" y="3381375"/>
            <a:ext cx="76200" cy="762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42" name="Rectangle 13"/>
          <p:cNvSpPr>
            <a:spLocks noChangeArrowheads="1"/>
          </p:cNvSpPr>
          <p:nvPr/>
        </p:nvSpPr>
        <p:spPr bwMode="auto">
          <a:xfrm>
            <a:off x="5380038" y="3078163"/>
            <a:ext cx="812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0819" y="2135502"/>
            <a:ext cx="2466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smtClean="0">
                <a:latin typeface="VNI-Times" pitchFamily="2" charset="0"/>
              </a:rPr>
              <a:t> </a:t>
            </a:r>
            <a:r>
              <a:rPr lang="en-US" altLang="en-US" sz="2400" b="1" i="1" u="sng" dirty="0" err="1" smtClean="0">
                <a:latin typeface="VNI-Times" pitchFamily="2" charset="0"/>
              </a:rPr>
              <a:t>Baûng</a:t>
            </a:r>
            <a:r>
              <a:rPr lang="en-US" altLang="en-US" sz="2400" b="1" i="1" u="sng" dirty="0" smtClean="0">
                <a:latin typeface="VNI-Times" pitchFamily="2" charset="0"/>
              </a:rPr>
              <a:t> </a:t>
            </a:r>
            <a:r>
              <a:rPr lang="en-US" altLang="en-US" sz="2400" b="1" i="1" u="sng" dirty="0" err="1" smtClean="0">
                <a:latin typeface="VNI-Times" pitchFamily="2" charset="0"/>
              </a:rPr>
              <a:t>giaù</a:t>
            </a:r>
            <a:r>
              <a:rPr lang="en-US" altLang="en-US" sz="2400" b="1" i="1" u="sng" dirty="0" smtClean="0">
                <a:latin typeface="VNI-Times" pitchFamily="2" charset="0"/>
              </a:rPr>
              <a:t> </a:t>
            </a:r>
            <a:r>
              <a:rPr lang="en-US" altLang="en-US" sz="2400" b="1" i="1" u="sng" dirty="0" err="1" smtClean="0">
                <a:latin typeface="VNI-Times" pitchFamily="2" charset="0"/>
              </a:rPr>
              <a:t>trò</a:t>
            </a:r>
            <a:r>
              <a:rPr lang="en-US" altLang="en-US" sz="2400" b="1" i="1" dirty="0" smtClean="0">
                <a:latin typeface="VNI-Times" pitchFamily="2" charset="0"/>
              </a:rPr>
              <a:t>:</a:t>
            </a:r>
            <a:r>
              <a:rPr lang="en-US" altLang="en-US" sz="2400" dirty="0">
                <a:latin typeface="VNI-Times" pitchFamily="2" charset="0"/>
              </a:rPr>
              <a:t/>
            </a:r>
            <a:br>
              <a:rPr lang="en-US" altLang="en-US" sz="2400" dirty="0">
                <a:latin typeface="VNI-Times" pitchFamily="2" charset="0"/>
              </a:rPr>
            </a:br>
            <a:endParaRPr lang="en-US" altLang="en-US" sz="2400" dirty="0">
              <a:latin typeface="VNI-Times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56615"/>
              </p:ext>
            </p:extLst>
          </p:nvPr>
        </p:nvGraphicFramePr>
        <p:xfrm>
          <a:off x="7389810" y="3124200"/>
          <a:ext cx="14462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" name="Equation" r:id="rId7" imgW="1446170" imgH="554834" progId="Equation.DSMT4">
                  <p:embed/>
                </p:oleObj>
              </mc:Choice>
              <mc:Fallback>
                <p:oleObj name="Equation" r:id="rId7" imgW="1446170" imgH="5548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9810" y="3124200"/>
                        <a:ext cx="144621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0230" y="620777"/>
            <a:ext cx="4387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u="sng" dirty="0">
                <a:latin typeface="VNI-Times" pitchFamily="2" charset="0"/>
              </a:rPr>
              <a:t>VD </a:t>
            </a:r>
            <a:r>
              <a:rPr lang="en-US" altLang="en-US" b="1" i="1" u="sng" dirty="0" smtClean="0">
                <a:latin typeface="VNI-Times" pitchFamily="2" charset="0"/>
              </a:rPr>
              <a:t>2:</a:t>
            </a:r>
            <a:r>
              <a:rPr lang="en-US" altLang="en-US" b="1" i="1" dirty="0" smtClean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Veõ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ñoà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thò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cuûa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haøm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soá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sau</a:t>
            </a:r>
            <a:r>
              <a:rPr lang="en-US" altLang="en-US" b="1" i="1" dirty="0">
                <a:latin typeface="VNI-Times" pitchFamily="2" charset="0"/>
              </a:rPr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/>
      <p:bldP spid="25605" grpId="0"/>
      <p:bldP spid="25606" grpId="0"/>
      <p:bldP spid="25607" grpId="0"/>
      <p:bldP spid="25608" grpId="0"/>
      <p:bldP spid="1332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5639" grpId="0"/>
      <p:bldP spid="25640" grpId="0"/>
      <p:bldP spid="31" grpId="0" animBg="1"/>
      <p:bldP spid="25642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381000" y="1277272"/>
            <a:ext cx="8382000" cy="46474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rgbClr val="FF0000"/>
              </a:solidFill>
              <a:latin typeface="VNI-Bodon-Poster" pitchFamily="2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 SỐ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4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chemeClr val="accent2">
                  <a:lumMod val="75000"/>
                </a:schemeClr>
              </a:solidFill>
              <a:latin typeface="VNI-Bodon-Poster" pitchFamily="2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1000" y="0"/>
            <a:ext cx="8382000" cy="28007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rgbClr val="FF0000"/>
              </a:solidFill>
              <a:latin typeface="VNI-Bodon-Poster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  <a:endParaRPr lang="en-US" altLang="en-US" sz="3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4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sym typeface="Symbol" pitchFamily="18" charset="2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3800" dirty="0">
              <a:solidFill>
                <a:schemeClr val="accent2">
                  <a:lumMod val="75000"/>
                </a:schemeClr>
              </a:solidFill>
              <a:latin typeface="VNI-Bodon-Po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10800000" flipV="1">
            <a:off x="228600" y="479570"/>
            <a:ext cx="533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u="sng" dirty="0">
                <a:solidFill>
                  <a:srgbClr val="FF0000"/>
                </a:solidFill>
                <a:latin typeface="VNI-Bodon-Poster" pitchFamily="2" charset="0"/>
              </a:rPr>
              <a:t>1</a:t>
            </a:r>
            <a:r>
              <a:rPr lang="en-US" altLang="en-US" sz="2600" u="sng" dirty="0" smtClean="0">
                <a:solidFill>
                  <a:srgbClr val="FF0000"/>
                </a:solidFill>
                <a:latin typeface="VNI-Bodon-Poster" pitchFamily="2" charset="0"/>
              </a:rPr>
              <a:t>. KHAÙI </a:t>
            </a:r>
            <a:r>
              <a:rPr lang="en-US" altLang="en-US" sz="2600" u="sng" dirty="0">
                <a:solidFill>
                  <a:srgbClr val="FF0000"/>
                </a:solidFill>
                <a:latin typeface="VNI-Bodon-Poster" pitchFamily="2" charset="0"/>
              </a:rPr>
              <a:t>NIEÄM VEÀ HAØM SOÁ</a:t>
            </a: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457200" y="5729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729"/>
          <a:stretch/>
        </p:blipFill>
        <p:spPr>
          <a:xfrm>
            <a:off x="457200" y="1106846"/>
            <a:ext cx="8305800" cy="1744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02636"/>
            <a:ext cx="8305800" cy="2012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275" y="2865342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OpenSans"/>
              </a:rPr>
              <a:t>Ví</a:t>
            </a:r>
            <a:r>
              <a:rPr lang="en-US" sz="1600" b="1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OpenSans"/>
              </a:rPr>
              <a:t>dụ</a:t>
            </a:r>
            <a:r>
              <a:rPr lang="en-US" sz="1600" b="1" dirty="0">
                <a:solidFill>
                  <a:srgbClr val="0070C0"/>
                </a:solidFill>
                <a:latin typeface="OpenSans"/>
              </a:rPr>
              <a:t>: </a:t>
            </a:r>
            <a:r>
              <a:rPr lang="en-US" sz="1600" b="1" dirty="0" smtClean="0">
                <a:solidFill>
                  <a:srgbClr val="0070C0"/>
                </a:solidFill>
                <a:latin typeface="OpenSans"/>
              </a:rPr>
              <a:t>Cho </a:t>
            </a:r>
            <a:r>
              <a:rPr lang="en-US" sz="1600" b="1" dirty="0" err="1" smtClean="0">
                <a:solidFill>
                  <a:srgbClr val="0070C0"/>
                </a:solidFill>
                <a:latin typeface="OpenSans"/>
              </a:rPr>
              <a:t>hàm</a:t>
            </a:r>
            <a:r>
              <a:rPr lang="en-US" sz="1600" b="1" dirty="0" smtClean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OpenSans"/>
              </a:rPr>
              <a:t>số</a:t>
            </a:r>
            <a:r>
              <a:rPr lang="en-US" sz="1600" b="1" dirty="0">
                <a:solidFill>
                  <a:srgbClr val="0070C0"/>
                </a:solidFill>
                <a:latin typeface="OpenSans"/>
              </a:rPr>
              <a:t> </a:t>
            </a:r>
            <a:r>
              <a:rPr lang="en-US" sz="1600" b="1" dirty="0">
                <a:solidFill>
                  <a:srgbClr val="0070C0"/>
                </a:solidFill>
                <a:latin typeface="MJXc-TeX-math-I"/>
              </a:rPr>
              <a:t>y</a:t>
            </a:r>
            <a:r>
              <a:rPr lang="en-US" sz="1600" b="1" dirty="0">
                <a:solidFill>
                  <a:srgbClr val="0070C0"/>
                </a:solidFill>
                <a:latin typeface="MJXc-TeX-main-R"/>
              </a:rPr>
              <a:t>=</a:t>
            </a:r>
            <a:r>
              <a:rPr lang="en-US" sz="1600" b="1" dirty="0">
                <a:solidFill>
                  <a:srgbClr val="0070C0"/>
                </a:solidFill>
                <a:latin typeface="MJXc-TeX-math-I"/>
              </a:rPr>
              <a:t>f</a:t>
            </a:r>
            <a:r>
              <a:rPr lang="en-US" sz="1600" b="1" dirty="0">
                <a:solidFill>
                  <a:srgbClr val="0070C0"/>
                </a:solidFill>
                <a:latin typeface="MJXc-TeX-main-R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MJXc-TeX-math-I"/>
              </a:rPr>
              <a:t>x</a:t>
            </a:r>
            <a:r>
              <a:rPr lang="en-US" sz="1600" b="1" dirty="0">
                <a:solidFill>
                  <a:srgbClr val="0070C0"/>
                </a:solidFill>
                <a:latin typeface="MJXc-TeX-main-R"/>
              </a:rPr>
              <a:t>)=2</a:t>
            </a:r>
            <a:r>
              <a:rPr lang="en-US" sz="1600" b="1" dirty="0">
                <a:solidFill>
                  <a:srgbClr val="0070C0"/>
                </a:solidFill>
                <a:latin typeface="MJXc-TeX-math-I"/>
              </a:rPr>
              <a:t>x</a:t>
            </a:r>
            <a:r>
              <a:rPr lang="en-US" sz="1600" b="1" dirty="0">
                <a:solidFill>
                  <a:srgbClr val="0070C0"/>
                </a:solidFill>
                <a:latin typeface="MJXc-TeX-main-R"/>
              </a:rPr>
              <a:t>−</a:t>
            </a:r>
            <a:r>
              <a:rPr lang="en-US" sz="1600" b="1" dirty="0" smtClean="0">
                <a:solidFill>
                  <a:srgbClr val="0070C0"/>
                </a:solidFill>
                <a:latin typeface="MJXc-TeX-main-R"/>
              </a:rPr>
              <a:t>3</a:t>
            </a:r>
            <a:r>
              <a:rPr lang="en-US" sz="1600" b="1" dirty="0" smtClean="0">
                <a:solidFill>
                  <a:srgbClr val="0070C0"/>
                </a:solidFill>
                <a:latin typeface="OpenSans"/>
              </a:rPr>
              <a:t>. </a:t>
            </a:r>
            <a:r>
              <a:rPr lang="en-US" sz="1600" b="1" dirty="0" err="1" smtClean="0">
                <a:solidFill>
                  <a:srgbClr val="0070C0"/>
                </a:solidFill>
                <a:latin typeface="OpenSans"/>
              </a:rPr>
              <a:t>Tính</a:t>
            </a:r>
            <a:r>
              <a:rPr lang="en-US" sz="1600" b="1" dirty="0">
                <a:solidFill>
                  <a:srgbClr val="0070C0"/>
                </a:solidFill>
                <a:latin typeface="OpenSans"/>
              </a:rPr>
              <a:t> </a:t>
            </a:r>
            <a:r>
              <a:rPr lang="en-US" sz="1600" b="1" dirty="0">
                <a:solidFill>
                  <a:srgbClr val="0070C0"/>
                </a:solidFill>
                <a:latin typeface="MJXc-TeX-math-I"/>
              </a:rPr>
              <a:t>f</a:t>
            </a:r>
            <a:r>
              <a:rPr lang="en-US" sz="1600" b="1" dirty="0">
                <a:solidFill>
                  <a:srgbClr val="0070C0"/>
                </a:solidFill>
                <a:latin typeface="MJXc-TeX-main-R"/>
              </a:rPr>
              <a:t>(2</a:t>
            </a:r>
            <a:r>
              <a:rPr lang="en-US" sz="1600" b="1" dirty="0" smtClean="0">
                <a:solidFill>
                  <a:srgbClr val="0070C0"/>
                </a:solidFill>
                <a:latin typeface="MJXc-TeX-main-R"/>
              </a:rPr>
              <a:t>) ; f(0) ; f(-2)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MJXc-TeX-main-R"/>
              </a:rPr>
              <a:t>                                                    </a:t>
            </a:r>
            <a:r>
              <a:rPr lang="en-US" sz="1600" b="1" u="sng" dirty="0" err="1" smtClean="0">
                <a:solidFill>
                  <a:srgbClr val="0070C0"/>
                </a:solidFill>
                <a:latin typeface="MJXc-TeX-main-R"/>
              </a:rPr>
              <a:t>Giải</a:t>
            </a:r>
            <a:r>
              <a:rPr lang="en-US" sz="1600" b="1" dirty="0">
                <a:solidFill>
                  <a:srgbClr val="0070C0"/>
                </a:solidFill>
                <a:latin typeface="OpenSans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OpenSans"/>
              </a:rPr>
            </a:br>
            <a:r>
              <a:rPr lang="en-US" sz="1600" b="1" dirty="0">
                <a:solidFill>
                  <a:srgbClr val="0070C0"/>
                </a:solidFill>
                <a:latin typeface="MJXc-TeX-math-I"/>
              </a:rPr>
              <a:t>f</a:t>
            </a:r>
            <a:r>
              <a:rPr lang="en-US" sz="1600" b="1" dirty="0">
                <a:solidFill>
                  <a:srgbClr val="0070C0"/>
                </a:solidFill>
                <a:latin typeface="MJXc-TeX-main-R"/>
              </a:rPr>
              <a:t>(2</a:t>
            </a:r>
            <a:r>
              <a:rPr lang="en-US" sz="1600" b="1" dirty="0" smtClean="0">
                <a:solidFill>
                  <a:srgbClr val="0070C0"/>
                </a:solidFill>
                <a:latin typeface="MJXc-TeX-main-R"/>
              </a:rPr>
              <a:t>) = 2.2 – 3 = 1 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MJXc-TeX-main-R"/>
              </a:rPr>
              <a:t>f(0) = 2.0 – 3 = -3 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MJXc-TeX-main-R"/>
              </a:rPr>
              <a:t>f(-2) = 2.(-2) – 3 = -7 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6" name="Line 156"/>
          <p:cNvSpPr>
            <a:spLocks noChangeShapeType="1"/>
          </p:cNvSpPr>
          <p:nvPr/>
        </p:nvSpPr>
        <p:spPr bwMode="auto">
          <a:xfrm flipV="1">
            <a:off x="7113588" y="4391891"/>
            <a:ext cx="7648" cy="1662834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7" name="Line 157"/>
          <p:cNvSpPr>
            <a:spLocks noChangeShapeType="1"/>
          </p:cNvSpPr>
          <p:nvPr/>
        </p:nvSpPr>
        <p:spPr bwMode="auto">
          <a:xfrm flipV="1">
            <a:off x="6521451" y="3873068"/>
            <a:ext cx="0" cy="53340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2" name="Line 162"/>
          <p:cNvSpPr>
            <a:spLocks noChangeShapeType="1"/>
          </p:cNvSpPr>
          <p:nvPr/>
        </p:nvSpPr>
        <p:spPr bwMode="auto">
          <a:xfrm>
            <a:off x="5243513" y="3886200"/>
            <a:ext cx="1295400" cy="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8" name="Text Box 178"/>
          <p:cNvSpPr txBox="1">
            <a:spLocks noChangeArrowheads="1"/>
          </p:cNvSpPr>
          <p:nvPr/>
        </p:nvSpPr>
        <p:spPr bwMode="auto">
          <a:xfrm>
            <a:off x="6311467" y="339881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.VnTime" panose="020B7200000000000000" pitchFamily="34" charset="0"/>
              </a:rPr>
              <a:t>A(2; 1)</a:t>
            </a:r>
          </a:p>
        </p:txBody>
      </p:sp>
      <p:sp>
        <p:nvSpPr>
          <p:cNvPr id="102579" name="Text Box 179"/>
          <p:cNvSpPr txBox="1">
            <a:spLocks noChangeArrowheads="1"/>
          </p:cNvSpPr>
          <p:nvPr/>
        </p:nvSpPr>
        <p:spPr bwMode="auto">
          <a:xfrm>
            <a:off x="7094538" y="5865812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.VnTime" panose="020B7200000000000000" pitchFamily="34" charset="0"/>
              </a:rPr>
              <a:t>B(3; </a:t>
            </a:r>
            <a:r>
              <a:rPr lang="en-US" altLang="en-US" sz="2400" b="1" dirty="0" smtClean="0">
                <a:solidFill>
                  <a:srgbClr val="3333CC"/>
                </a:solidFill>
                <a:latin typeface=".VnTime" panose="020B7200000000000000" pitchFamily="34" charset="0"/>
              </a:rPr>
              <a:t>-3)</a:t>
            </a:r>
            <a:endParaRPr lang="en-US" altLang="en-US" sz="2400" b="1" dirty="0">
              <a:solidFill>
                <a:srgbClr val="3333CC"/>
              </a:solidFill>
              <a:latin typeface=".VnTime" panose="020B7200000000000000" pitchFamily="34" charset="0"/>
            </a:endParaRPr>
          </a:p>
        </p:txBody>
      </p:sp>
      <p:sp>
        <p:nvSpPr>
          <p:cNvPr id="102580" name="Text Box 180"/>
          <p:cNvSpPr txBox="1">
            <a:spLocks noChangeArrowheads="1"/>
          </p:cNvSpPr>
          <p:nvPr/>
        </p:nvSpPr>
        <p:spPr bwMode="auto">
          <a:xfrm>
            <a:off x="6933117" y="3862823"/>
            <a:ext cx="146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.VnTime" panose="020B7200000000000000" pitchFamily="34" charset="0"/>
              </a:rPr>
              <a:t>D( 3; 0</a:t>
            </a:r>
            <a:r>
              <a:rPr lang="en-US" altLang="en-US" sz="2400" b="1" dirty="0" smtClean="0">
                <a:solidFill>
                  <a:srgbClr val="3333CC"/>
                </a:solidFill>
                <a:latin typeface=".VnTime" panose="020B7200000000000000" pitchFamily="34" charset="0"/>
              </a:rPr>
              <a:t>)</a:t>
            </a:r>
            <a:endParaRPr lang="en-US" altLang="en-US" sz="2400" b="1" dirty="0">
              <a:solidFill>
                <a:srgbClr val="3333CC"/>
              </a:solidFill>
              <a:latin typeface=".VnTime" panose="020B7200000000000000" pitchFamily="34" charset="0"/>
            </a:endParaRPr>
          </a:p>
        </p:txBody>
      </p:sp>
      <p:sp>
        <p:nvSpPr>
          <p:cNvPr id="11353" name="Text Box 196"/>
          <p:cNvSpPr txBox="1">
            <a:spLocks noChangeArrowheads="1"/>
          </p:cNvSpPr>
          <p:nvPr/>
        </p:nvSpPr>
        <p:spPr bwMode="auto">
          <a:xfrm>
            <a:off x="438728" y="534194"/>
            <a:ext cx="4648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u="sng" dirty="0">
                <a:solidFill>
                  <a:srgbClr val="FF0000"/>
                </a:solidFill>
                <a:latin typeface="VNI-Bodon-Poster" pitchFamily="2" charset="0"/>
              </a:rPr>
              <a:t>2. ÑOÀ THÒ CUÛA HAØM SOÁ</a:t>
            </a:r>
          </a:p>
        </p:txBody>
      </p:sp>
      <p:sp>
        <p:nvSpPr>
          <p:cNvPr id="102598" name="Rectangle 198"/>
          <p:cNvSpPr>
            <a:spLocks noChangeArrowheads="1"/>
          </p:cNvSpPr>
          <p:nvPr/>
        </p:nvSpPr>
        <p:spPr bwMode="auto">
          <a:xfrm>
            <a:off x="445654" y="1057275"/>
            <a:ext cx="802048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600" u="sng" dirty="0" smtClean="0">
                <a:solidFill>
                  <a:schemeClr val="bg1"/>
                </a:solidFill>
                <a:latin typeface=".VnTime" panose="020B7200000000000000" pitchFamily="34" charset="0"/>
              </a:rPr>
              <a:t>VD1:</a:t>
            </a:r>
            <a:r>
              <a:rPr lang="en-US" altLang="en-US" sz="2600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.VnTime" panose="020B7200000000000000" pitchFamily="34" charset="0"/>
              </a:rPr>
              <a:t>BiÓu</a:t>
            </a:r>
            <a:r>
              <a:rPr lang="en-US" altLang="en-US" sz="2600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diÔn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iÓm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sau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trªn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ph¼ng to¹ ®é </a:t>
            </a:r>
            <a:r>
              <a:rPr lang="en-US" altLang="en-US" sz="2600" dirty="0" smtClean="0">
                <a:solidFill>
                  <a:schemeClr val="bg1"/>
                </a:solidFill>
                <a:latin typeface=".VnTime" panose="020B7200000000000000" pitchFamily="34" charset="0"/>
              </a:rPr>
              <a:t>Oxy:</a:t>
            </a:r>
            <a:endParaRPr lang="en-US" altLang="en-US" sz="2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02655" name="Text Box 255"/>
          <p:cNvSpPr txBox="1">
            <a:spLocks noChangeArrowheads="1"/>
          </p:cNvSpPr>
          <p:nvPr/>
        </p:nvSpPr>
        <p:spPr bwMode="auto">
          <a:xfrm>
            <a:off x="5328842" y="5217240"/>
            <a:ext cx="127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.VnTime" panose="020B7200000000000000" pitchFamily="34" charset="0"/>
              </a:rPr>
              <a:t>C( 0; -2)</a:t>
            </a:r>
          </a:p>
        </p:txBody>
      </p:sp>
      <p:sp>
        <p:nvSpPr>
          <p:cNvPr id="11359" name="Rectangle 4"/>
          <p:cNvSpPr>
            <a:spLocks noChangeArrowheads="1"/>
          </p:cNvSpPr>
          <p:nvPr/>
        </p:nvSpPr>
        <p:spPr bwMode="auto">
          <a:xfrm>
            <a:off x="484188" y="1684337"/>
            <a:ext cx="4572000" cy="98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A(2;1)        B(3;-3)            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C(0;-2)       D(3;0)</a:t>
            </a:r>
            <a:endParaRPr lang="en-US" alt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auto">
          <a:xfrm>
            <a:off x="5296477" y="6096000"/>
            <a:ext cx="1889125" cy="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70"/>
          <p:cNvSpPr>
            <a:spLocks noChangeArrowheads="1"/>
          </p:cNvSpPr>
          <p:nvPr/>
        </p:nvSpPr>
        <p:spPr bwMode="auto">
          <a:xfrm>
            <a:off x="7060630" y="605867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66858" y="1447800"/>
            <a:ext cx="5566210" cy="5041900"/>
            <a:chOff x="3266858" y="1447800"/>
            <a:chExt cx="5566210" cy="5041900"/>
          </a:xfrm>
        </p:grpSpPr>
        <p:sp>
          <p:nvSpPr>
            <p:cNvPr id="102581" name="Text Box 181"/>
            <p:cNvSpPr txBox="1">
              <a:spLocks noChangeArrowheads="1"/>
            </p:cNvSpPr>
            <p:nvPr/>
          </p:nvSpPr>
          <p:spPr bwMode="auto">
            <a:xfrm>
              <a:off x="5041972" y="4356141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3333CC"/>
                  </a:solidFill>
                  <a:latin typeface=".VnTime" panose="020B7200000000000000" pitchFamily="34" charset="0"/>
                </a:rPr>
                <a:t>0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66858" y="1447800"/>
              <a:ext cx="5566210" cy="5041900"/>
              <a:chOff x="3266858" y="1447800"/>
              <a:chExt cx="5566210" cy="5041900"/>
            </a:xfrm>
          </p:grpSpPr>
          <p:sp>
            <p:nvSpPr>
              <p:cNvPr id="102546" name="Text Box 146"/>
              <p:cNvSpPr txBox="1">
                <a:spLocks noChangeArrowheads="1"/>
              </p:cNvSpPr>
              <p:nvPr/>
            </p:nvSpPr>
            <p:spPr bwMode="auto">
              <a:xfrm>
                <a:off x="4876800" y="5248275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-2</a:t>
                </a:r>
              </a:p>
            </p:txBody>
          </p:sp>
          <p:sp>
            <p:nvSpPr>
              <p:cNvPr id="102549" name="Text Box 149"/>
              <p:cNvSpPr txBox="1">
                <a:spLocks noChangeArrowheads="1"/>
              </p:cNvSpPr>
              <p:nvPr/>
            </p:nvSpPr>
            <p:spPr bwMode="auto">
              <a:xfrm>
                <a:off x="4466433" y="4353909"/>
                <a:ext cx="4746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 smtClean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-1</a:t>
                </a:r>
                <a:endParaRPr lang="en-US" altLang="en-US" sz="2400" b="1" dirty="0">
                  <a:solidFill>
                    <a:srgbClr val="3333CC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550" name="Text Box 150"/>
              <p:cNvSpPr txBox="1">
                <a:spLocks noChangeArrowheads="1"/>
              </p:cNvSpPr>
              <p:nvPr/>
            </p:nvSpPr>
            <p:spPr bwMode="auto">
              <a:xfrm>
                <a:off x="5745163" y="43731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1</a:t>
                </a:r>
              </a:p>
            </p:txBody>
          </p:sp>
          <p:sp>
            <p:nvSpPr>
              <p:cNvPr id="102552" name="Text Box 152"/>
              <p:cNvSpPr txBox="1">
                <a:spLocks noChangeArrowheads="1"/>
              </p:cNvSpPr>
              <p:nvPr/>
            </p:nvSpPr>
            <p:spPr bwMode="auto">
              <a:xfrm>
                <a:off x="6843714" y="43731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3</a:t>
                </a:r>
              </a:p>
            </p:txBody>
          </p:sp>
          <p:sp>
            <p:nvSpPr>
              <p:cNvPr id="102553" name="Text Box 153"/>
              <p:cNvSpPr txBox="1">
                <a:spLocks noChangeArrowheads="1"/>
              </p:cNvSpPr>
              <p:nvPr/>
            </p:nvSpPr>
            <p:spPr bwMode="auto">
              <a:xfrm>
                <a:off x="4949755" y="3117702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2</a:t>
                </a:r>
              </a:p>
            </p:txBody>
          </p:sp>
          <p:sp>
            <p:nvSpPr>
              <p:cNvPr id="32" name="Text Box 146"/>
              <p:cNvSpPr txBox="1">
                <a:spLocks noChangeArrowheads="1"/>
              </p:cNvSpPr>
              <p:nvPr/>
            </p:nvSpPr>
            <p:spPr bwMode="auto">
              <a:xfrm>
                <a:off x="4876800" y="5817394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 smtClean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-3</a:t>
                </a:r>
                <a:endParaRPr lang="en-US" altLang="en-US" sz="2400" b="1" dirty="0">
                  <a:solidFill>
                    <a:srgbClr val="3333CC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3" name="Text Box 149"/>
              <p:cNvSpPr txBox="1">
                <a:spLocks noChangeArrowheads="1"/>
              </p:cNvSpPr>
              <p:nvPr/>
            </p:nvSpPr>
            <p:spPr bwMode="auto">
              <a:xfrm>
                <a:off x="4927601" y="361950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1</a:t>
                </a:r>
              </a:p>
            </p:txBody>
          </p:sp>
          <p:sp>
            <p:nvSpPr>
              <p:cNvPr id="35" name="Text Box 149"/>
              <p:cNvSpPr txBox="1">
                <a:spLocks noChangeArrowheads="1"/>
              </p:cNvSpPr>
              <p:nvPr/>
            </p:nvSpPr>
            <p:spPr bwMode="auto">
              <a:xfrm>
                <a:off x="4855623" y="4749881"/>
                <a:ext cx="4746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 smtClean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-1</a:t>
                </a:r>
                <a:endParaRPr lang="en-US" altLang="en-US" sz="2400" b="1" dirty="0">
                  <a:solidFill>
                    <a:srgbClr val="3333CC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8" name="Text Box 153"/>
              <p:cNvSpPr txBox="1">
                <a:spLocks noChangeArrowheads="1"/>
              </p:cNvSpPr>
              <p:nvPr/>
            </p:nvSpPr>
            <p:spPr bwMode="auto">
              <a:xfrm>
                <a:off x="6329543" y="439573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2400" b="1" dirty="0">
                    <a:solidFill>
                      <a:srgbClr val="3333CC"/>
                    </a:solidFill>
                    <a:latin typeface=".VnTime" panose="020B7200000000000000" pitchFamily="34" charset="0"/>
                  </a:rPr>
                  <a:t>2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266858" y="1447800"/>
                <a:ext cx="5566210" cy="5041900"/>
                <a:chOff x="3266858" y="1447800"/>
                <a:chExt cx="5566210" cy="5041900"/>
              </a:xfrm>
            </p:grpSpPr>
            <p:sp>
              <p:nvSpPr>
                <p:cNvPr id="102573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5257800" y="1447800"/>
                  <a:ext cx="3048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en-US" sz="2400" b="1">
                      <a:solidFill>
                        <a:srgbClr val="3333CC"/>
                      </a:solidFill>
                      <a:latin typeface=".VnTime" panose="020B7200000000000000" pitchFamily="34" charset="0"/>
                    </a:rPr>
                    <a:t>y</a:t>
                  </a:r>
                </a:p>
              </p:txBody>
            </p:sp>
            <p:sp>
              <p:nvSpPr>
                <p:cNvPr id="102574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8466138" y="3938588"/>
                  <a:ext cx="3048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en-US" sz="2400" b="1">
                      <a:solidFill>
                        <a:srgbClr val="3333CC"/>
                      </a:solidFill>
                      <a:latin typeface=".VnTime" panose="020B7200000000000000" pitchFamily="34" charset="0"/>
                    </a:rPr>
                    <a:t>x</a:t>
                  </a:r>
                </a:p>
              </p:txBody>
            </p:sp>
            <p:sp>
              <p:nvSpPr>
                <p:cNvPr id="102591" name="Line 191"/>
                <p:cNvSpPr>
                  <a:spLocks noChangeShapeType="1"/>
                </p:cNvSpPr>
                <p:nvPr/>
              </p:nvSpPr>
              <p:spPr bwMode="auto">
                <a:xfrm>
                  <a:off x="5300663" y="1663700"/>
                  <a:ext cx="0" cy="482600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95" name="Line 195"/>
                <p:cNvSpPr>
                  <a:spLocks noChangeShapeType="1"/>
                </p:cNvSpPr>
                <p:nvPr/>
              </p:nvSpPr>
              <p:spPr bwMode="auto">
                <a:xfrm>
                  <a:off x="3266858" y="4400984"/>
                  <a:ext cx="5566210" cy="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 bwMode="auto">
                <a:xfrm>
                  <a:off x="5243513" y="2819400"/>
                  <a:ext cx="1524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>
                  <a:off x="3429000" y="4326803"/>
                  <a:ext cx="0" cy="20781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>
                  <a:off x="5232401" y="3346302"/>
                  <a:ext cx="1524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5248420" y="3886200"/>
                  <a:ext cx="1524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>
                  <a:off x="5220711" y="4998031"/>
                  <a:ext cx="1524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>
                  <a:off x="5233303" y="5476875"/>
                  <a:ext cx="1524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>
                  <a:off x="5254085" y="6099464"/>
                  <a:ext cx="15240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>
                  <a:off x="4038600" y="4308765"/>
                  <a:ext cx="0" cy="20781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7121236" y="4310205"/>
                  <a:ext cx="0" cy="20781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6538913" y="4308765"/>
                  <a:ext cx="0" cy="20781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>
                  <a:off x="5897563" y="4294910"/>
                  <a:ext cx="0" cy="20781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4703764" y="4308765"/>
                  <a:ext cx="0" cy="20781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7" name="Oval 168"/>
          <p:cNvSpPr>
            <a:spLocks noChangeArrowheads="1"/>
          </p:cNvSpPr>
          <p:nvPr/>
        </p:nvSpPr>
        <p:spPr bwMode="auto">
          <a:xfrm>
            <a:off x="7067415" y="435451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8" name="Oval 168"/>
          <p:cNvSpPr>
            <a:spLocks noChangeArrowheads="1"/>
          </p:cNvSpPr>
          <p:nvPr/>
        </p:nvSpPr>
        <p:spPr bwMode="auto">
          <a:xfrm>
            <a:off x="6472237" y="3858639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" name="Oval 168"/>
          <p:cNvSpPr>
            <a:spLocks noChangeArrowheads="1"/>
          </p:cNvSpPr>
          <p:nvPr/>
        </p:nvSpPr>
        <p:spPr bwMode="auto">
          <a:xfrm>
            <a:off x="5263755" y="5418069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6" grpId="0" animBg="1"/>
      <p:bldP spid="102557" grpId="0" animBg="1"/>
      <p:bldP spid="102562" grpId="0" animBg="1"/>
      <p:bldP spid="102578" grpId="0"/>
      <p:bldP spid="102579" grpId="0"/>
      <p:bldP spid="102580" grpId="0"/>
      <p:bldP spid="102598" grpId="0"/>
      <p:bldP spid="102655" grpId="0"/>
      <p:bldP spid="11359" grpId="0"/>
      <p:bldP spid="34" grpId="0" animBg="1"/>
      <p:bldP spid="37" grpId="0" animBg="1"/>
      <p:bldP spid="57" grpId="0" animBg="1"/>
      <p:bldP spid="58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04800" y="405244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400" dirty="0" err="1" smtClean="0">
                <a:solidFill>
                  <a:schemeClr val="bg1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2400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hîp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iÓm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biÓu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diÔn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cÆp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t­ương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øng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(x; f(x</a:t>
            </a:r>
            <a:r>
              <a:rPr lang="en-US" altLang="en-US" sz="2400" dirty="0" smtClean="0">
                <a:solidFill>
                  <a:schemeClr val="bg1"/>
                </a:solidFill>
                <a:latin typeface=".VnTime" panose="020B7200000000000000" pitchFamily="34" charset="0"/>
              </a:rPr>
              <a:t>))</a:t>
            </a:r>
          </a:p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.VnTime" panose="020B7200000000000000" pitchFamily="34" charset="0"/>
              </a:rPr>
              <a:t>    trªn</a:t>
            </a:r>
            <a:r>
              <a:rPr lang="en-US" altLang="en-US" sz="2400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ph¼ng to¹ ®é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gäi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lµ ®å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thÞ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hµm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y=f(x).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21799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0560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63665"/>
              </p:ext>
            </p:extLst>
          </p:nvPr>
        </p:nvGraphicFramePr>
        <p:xfrm>
          <a:off x="5105400" y="2941637"/>
          <a:ext cx="2362200" cy="3154363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6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5548" name="Line 76"/>
          <p:cNvSpPr>
            <a:spLocks noChangeShapeType="1"/>
          </p:cNvSpPr>
          <p:nvPr/>
        </p:nvSpPr>
        <p:spPr bwMode="auto">
          <a:xfrm flipV="1">
            <a:off x="5105400" y="2941637"/>
            <a:ext cx="1828800" cy="312420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5715000" y="4008437"/>
            <a:ext cx="609600" cy="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0" name="Line 78"/>
          <p:cNvSpPr>
            <a:spLocks noChangeShapeType="1"/>
          </p:cNvSpPr>
          <p:nvPr/>
        </p:nvSpPr>
        <p:spPr bwMode="auto">
          <a:xfrm>
            <a:off x="6287036" y="4021137"/>
            <a:ext cx="0" cy="99060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1" name="Text Box 79"/>
          <p:cNvSpPr txBox="1">
            <a:spLocks noChangeArrowheads="1"/>
          </p:cNvSpPr>
          <p:nvPr/>
        </p:nvSpPr>
        <p:spPr bwMode="auto">
          <a:xfrm>
            <a:off x="6705485" y="254092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.VnTime" panose="020B7200000000000000" pitchFamily="34" charset="0"/>
              </a:rPr>
              <a:t>y= 2x</a:t>
            </a:r>
          </a:p>
        </p:txBody>
      </p:sp>
      <p:sp>
        <p:nvSpPr>
          <p:cNvPr id="105563" name="Oval 91"/>
          <p:cNvSpPr>
            <a:spLocks noChangeArrowheads="1"/>
          </p:cNvSpPr>
          <p:nvPr/>
        </p:nvSpPr>
        <p:spPr bwMode="auto">
          <a:xfrm>
            <a:off x="6257456" y="3967274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105565" name="Text Box 93"/>
          <p:cNvSpPr txBox="1">
            <a:spLocks noChangeArrowheads="1"/>
          </p:cNvSpPr>
          <p:nvPr/>
        </p:nvSpPr>
        <p:spPr bwMode="auto">
          <a:xfrm>
            <a:off x="5357813" y="4922837"/>
            <a:ext cx="20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.VnTime" panose="020B7200000000000000" pitchFamily="34" charset="0"/>
              </a:rPr>
              <a:t>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05400" y="2484437"/>
            <a:ext cx="3429000" cy="3581400"/>
            <a:chOff x="5105400" y="2484437"/>
            <a:chExt cx="3429000" cy="3581400"/>
          </a:xfrm>
        </p:grpSpPr>
        <p:sp>
          <p:nvSpPr>
            <p:cNvPr id="105557" name="Text Box 85"/>
            <p:cNvSpPr txBox="1">
              <a:spLocks noChangeArrowheads="1"/>
            </p:cNvSpPr>
            <p:nvPr/>
          </p:nvSpPr>
          <p:spPr bwMode="auto">
            <a:xfrm>
              <a:off x="5715000" y="2484437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3333CC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105559" name="Text Box 87"/>
            <p:cNvSpPr txBox="1">
              <a:spLocks noChangeArrowheads="1"/>
            </p:cNvSpPr>
            <p:nvPr/>
          </p:nvSpPr>
          <p:spPr bwMode="auto">
            <a:xfrm>
              <a:off x="7620000" y="4922837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3333CC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105560" name="Text Box 88"/>
            <p:cNvSpPr txBox="1">
              <a:spLocks noChangeArrowheads="1"/>
            </p:cNvSpPr>
            <p:nvPr/>
          </p:nvSpPr>
          <p:spPr bwMode="auto">
            <a:xfrm>
              <a:off x="6172200" y="4999037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3333CC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05561" name="Text Box 89"/>
            <p:cNvSpPr txBox="1">
              <a:spLocks noChangeArrowheads="1"/>
            </p:cNvSpPr>
            <p:nvPr/>
          </p:nvSpPr>
          <p:spPr bwMode="auto">
            <a:xfrm>
              <a:off x="5334000" y="3627437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3333CC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105400" y="2636837"/>
              <a:ext cx="2743200" cy="3429000"/>
              <a:chOff x="5105400" y="2636837"/>
              <a:chExt cx="2743200" cy="3429000"/>
            </a:xfrm>
          </p:grpSpPr>
          <p:sp>
            <p:nvSpPr>
              <p:cNvPr id="105569" name="Line 97"/>
              <p:cNvSpPr>
                <a:spLocks noChangeShapeType="1"/>
              </p:cNvSpPr>
              <p:nvPr/>
            </p:nvSpPr>
            <p:spPr bwMode="auto">
              <a:xfrm>
                <a:off x="5715000" y="2636837"/>
                <a:ext cx="14288" cy="342900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70" name="Line 98"/>
              <p:cNvSpPr>
                <a:spLocks noChangeShapeType="1"/>
              </p:cNvSpPr>
              <p:nvPr/>
            </p:nvSpPr>
            <p:spPr bwMode="auto">
              <a:xfrm>
                <a:off x="5105400" y="4999037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610" name="Rectangle 138"/>
          <p:cNvSpPr>
            <a:spLocks noChangeArrowheads="1"/>
          </p:cNvSpPr>
          <p:nvPr/>
        </p:nvSpPr>
        <p:spPr bwMode="auto">
          <a:xfrm>
            <a:off x="644236" y="2084387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13917"/>
              </p:ext>
            </p:extLst>
          </p:nvPr>
        </p:nvGraphicFramePr>
        <p:xfrm>
          <a:off x="786245" y="2818244"/>
          <a:ext cx="2667000" cy="1252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62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2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y = 2x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Rectangle 138"/>
          <p:cNvSpPr>
            <a:spLocks noChangeArrowheads="1"/>
          </p:cNvSpPr>
          <p:nvPr/>
        </p:nvSpPr>
        <p:spPr bwMode="auto">
          <a:xfrm>
            <a:off x="609600" y="1516494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600" u="sng" dirty="0" smtClean="0">
                <a:solidFill>
                  <a:schemeClr val="bg1"/>
                </a:solidFill>
                <a:latin typeface=".VnTime" panose="020B7200000000000000" pitchFamily="34" charset="0"/>
              </a:rPr>
              <a:t>VD2:</a:t>
            </a:r>
            <a:r>
              <a:rPr lang="en-US" altLang="en-US" sz="2600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VÏ ®å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thÞ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hµm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600" dirty="0">
                <a:solidFill>
                  <a:schemeClr val="bg1"/>
                </a:solidFill>
                <a:latin typeface=".VnTime" panose="020B7200000000000000" pitchFamily="34" charset="0"/>
              </a:rPr>
              <a:t> y= 2x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28943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3154" y="28943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1583" y="411046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(0;0)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8322" y="35065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35281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3876" y="411046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(1;2)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Oval 91"/>
          <p:cNvSpPr>
            <a:spLocks noChangeArrowheads="1"/>
          </p:cNvSpPr>
          <p:nvPr/>
        </p:nvSpPr>
        <p:spPr bwMode="auto">
          <a:xfrm>
            <a:off x="5691188" y="4960937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48" grpId="0" animBg="1"/>
      <p:bldP spid="105549" grpId="0" animBg="1"/>
      <p:bldP spid="105550" grpId="0" animBg="1"/>
      <p:bldP spid="105551" grpId="0"/>
      <p:bldP spid="105563" grpId="0" animBg="1"/>
      <p:bldP spid="105565" grpId="0"/>
      <p:bldP spid="105610" grpId="0"/>
      <p:bldP spid="23" grpId="0"/>
      <p:bldP spid="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11" name="Group 75"/>
          <p:cNvGraphicFramePr>
            <a:graphicFrameLocks noGrp="1"/>
          </p:cNvGraphicFramePr>
          <p:nvPr>
            <p:ph idx="1"/>
          </p:nvPr>
        </p:nvGraphicFramePr>
        <p:xfrm>
          <a:off x="457200" y="2435225"/>
          <a:ext cx="8229600" cy="1368427"/>
        </p:xfrm>
        <a:graphic>
          <a:graphicData uri="http://schemas.openxmlformats.org/drawingml/2006/table">
            <a:tbl>
              <a:tblPr/>
              <a:tblGrid>
                <a:gridCol w="1046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3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-0,5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y=2x+1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y=-2x+1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16764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-4</a:t>
            </a: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42148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91190" name="Text Box 54"/>
          <p:cNvSpPr txBox="1">
            <a:spLocks noChangeArrowheads="1"/>
          </p:cNvSpPr>
          <p:nvPr/>
        </p:nvSpPr>
        <p:spPr bwMode="auto">
          <a:xfrm>
            <a:off x="17002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91191" name="Text Box 55"/>
          <p:cNvSpPr txBox="1">
            <a:spLocks noChangeArrowheads="1"/>
          </p:cNvSpPr>
          <p:nvPr/>
        </p:nvSpPr>
        <p:spPr bwMode="auto">
          <a:xfrm>
            <a:off x="25146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-3</a:t>
            </a:r>
          </a:p>
        </p:txBody>
      </p:sp>
      <p:sp>
        <p:nvSpPr>
          <p:cNvPr id="91192" name="Text Box 56"/>
          <p:cNvSpPr txBox="1">
            <a:spLocks noChangeArrowheads="1"/>
          </p:cNvSpPr>
          <p:nvPr/>
        </p:nvSpPr>
        <p:spPr bwMode="auto">
          <a:xfrm>
            <a:off x="33528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-2</a:t>
            </a:r>
          </a:p>
        </p:txBody>
      </p:sp>
      <p:sp>
        <p:nvSpPr>
          <p:cNvPr id="91193" name="Text Box 57"/>
          <p:cNvSpPr txBox="1">
            <a:spLocks noChangeArrowheads="1"/>
          </p:cNvSpPr>
          <p:nvPr/>
        </p:nvSpPr>
        <p:spPr bwMode="auto">
          <a:xfrm>
            <a:off x="41148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91194" name="Text Box 58"/>
          <p:cNvSpPr txBox="1">
            <a:spLocks noChangeArrowheads="1"/>
          </p:cNvSpPr>
          <p:nvPr/>
        </p:nvSpPr>
        <p:spPr bwMode="auto">
          <a:xfrm>
            <a:off x="50292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91195" name="Text Box 59"/>
          <p:cNvSpPr txBox="1">
            <a:spLocks noChangeArrowheads="1"/>
          </p:cNvSpPr>
          <p:nvPr/>
        </p:nvSpPr>
        <p:spPr bwMode="auto">
          <a:xfrm>
            <a:off x="57912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1196" name="Text Box 60"/>
          <p:cNvSpPr txBox="1">
            <a:spLocks noChangeArrowheads="1"/>
          </p:cNvSpPr>
          <p:nvPr/>
        </p:nvSpPr>
        <p:spPr bwMode="auto">
          <a:xfrm>
            <a:off x="65532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1197" name="Text Box 61"/>
          <p:cNvSpPr txBox="1">
            <a:spLocks noChangeArrowheads="1"/>
          </p:cNvSpPr>
          <p:nvPr/>
        </p:nvSpPr>
        <p:spPr bwMode="auto">
          <a:xfrm>
            <a:off x="73914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91198" name="Text Box 62"/>
          <p:cNvSpPr txBox="1">
            <a:spLocks noChangeArrowheads="1"/>
          </p:cNvSpPr>
          <p:nvPr/>
        </p:nvSpPr>
        <p:spPr bwMode="auto">
          <a:xfrm>
            <a:off x="8153400" y="289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1199" name="Text Box 63"/>
          <p:cNvSpPr txBox="1">
            <a:spLocks noChangeArrowheads="1"/>
          </p:cNvSpPr>
          <p:nvPr/>
        </p:nvSpPr>
        <p:spPr bwMode="auto">
          <a:xfrm>
            <a:off x="49768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91200" name="Text Box 64"/>
          <p:cNvSpPr txBox="1">
            <a:spLocks noChangeArrowheads="1"/>
          </p:cNvSpPr>
          <p:nvPr/>
        </p:nvSpPr>
        <p:spPr bwMode="auto">
          <a:xfrm>
            <a:off x="58150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91201" name="Text Box 65"/>
          <p:cNvSpPr txBox="1">
            <a:spLocks noChangeArrowheads="1"/>
          </p:cNvSpPr>
          <p:nvPr/>
        </p:nvSpPr>
        <p:spPr bwMode="auto">
          <a:xfrm>
            <a:off x="66532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73390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91203" name="Text Box 67"/>
          <p:cNvSpPr txBox="1">
            <a:spLocks noChangeArrowheads="1"/>
          </p:cNvSpPr>
          <p:nvPr/>
        </p:nvSpPr>
        <p:spPr bwMode="auto">
          <a:xfrm>
            <a:off x="81010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-2</a:t>
            </a:r>
          </a:p>
        </p:txBody>
      </p:sp>
      <p:sp>
        <p:nvSpPr>
          <p:cNvPr id="91204" name="Text Box 68"/>
          <p:cNvSpPr txBox="1">
            <a:spLocks noChangeArrowheads="1"/>
          </p:cNvSpPr>
          <p:nvPr/>
        </p:nvSpPr>
        <p:spPr bwMode="auto">
          <a:xfrm>
            <a:off x="25384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91205" name="Text Box 69"/>
          <p:cNvSpPr txBox="1">
            <a:spLocks noChangeArrowheads="1"/>
          </p:cNvSpPr>
          <p:nvPr/>
        </p:nvSpPr>
        <p:spPr bwMode="auto">
          <a:xfrm>
            <a:off x="3376613" y="3392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404813" y="11080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.VnTime" panose="020B7200000000000000" pitchFamily="34" charset="0"/>
              </a:rPr>
              <a:t>VD: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TÝnh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t­ương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øng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hµm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y=2x+1 vµ y = -2x+1 </a:t>
            </a:r>
            <a:endParaRPr lang="en-US" altLang="en-US" sz="2400" dirty="0" smtClean="0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.VnTime" panose="020B7200000000000000" pitchFamily="34" charset="0"/>
              </a:rPr>
              <a:t>theo</a:t>
            </a:r>
            <a:r>
              <a:rPr lang="en-US" altLang="en-US" sz="2400" dirty="0" smtClean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®·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cho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biÕn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x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råi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iÒn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b¶ng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.VnTime" panose="020B7200000000000000" pitchFamily="34" charset="0"/>
              </a:rPr>
              <a:t>sau</a:t>
            </a:r>
            <a:r>
              <a:rPr lang="en-US" altLang="en-US" sz="2400" dirty="0">
                <a:solidFill>
                  <a:schemeClr val="bg1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3379" name="Text Box 71"/>
          <p:cNvSpPr txBox="1">
            <a:spLocks noChangeArrowheads="1"/>
          </p:cNvSpPr>
          <p:nvPr/>
        </p:nvSpPr>
        <p:spPr bwMode="auto">
          <a:xfrm>
            <a:off x="533400" y="627063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u="sng" dirty="0">
                <a:solidFill>
                  <a:srgbClr val="FF0000"/>
                </a:solidFill>
                <a:latin typeface="VNI-Bodon-Poster" pitchFamily="2" charset="0"/>
              </a:rPr>
              <a:t>3</a:t>
            </a:r>
            <a:r>
              <a:rPr lang="en-US" altLang="en-US" sz="2300" u="sng" dirty="0" smtClean="0">
                <a:solidFill>
                  <a:srgbClr val="FF0000"/>
                </a:solidFill>
                <a:latin typeface="VNI-Bodon-Poster" pitchFamily="2" charset="0"/>
              </a:rPr>
              <a:t>. HAØM </a:t>
            </a:r>
            <a:r>
              <a:rPr lang="en-US" altLang="en-US" sz="2300" u="sng" dirty="0">
                <a:solidFill>
                  <a:srgbClr val="FF0000"/>
                </a:solidFill>
                <a:latin typeface="VNI-Bodon-Poster" pitchFamily="2" charset="0"/>
              </a:rPr>
              <a:t>SOÁ ÑOÀNG BIEÁN – HAØM SOÁ NGHÒCH BIEÁN</a:t>
            </a:r>
          </a:p>
        </p:txBody>
      </p:sp>
      <p:sp>
        <p:nvSpPr>
          <p:cNvPr id="91212" name="Rectangle 76"/>
          <p:cNvSpPr>
            <a:spLocks noChangeArrowheads="1"/>
          </p:cNvSpPr>
          <p:nvPr/>
        </p:nvSpPr>
        <p:spPr bwMode="auto">
          <a:xfrm>
            <a:off x="304800" y="3933825"/>
            <a:ext cx="8458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600">
                <a:solidFill>
                  <a:srgbClr val="3333CC"/>
                </a:solidFill>
                <a:latin typeface=".VnTime" panose="020B7200000000000000" pitchFamily="34" charset="0"/>
              </a:rPr>
              <a:t>+Hµm sè y= 2x+1 x¸c ®Þnh víi </a:t>
            </a:r>
            <a:r>
              <a:rPr lang="en-US" altLang="en-US" sz="260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xR. Gi¸ trÞ x t¨ng th× gi¸ trÞ y t­ương øng còng t¨ng =&gt; Hµm sè ®ång biÕn trªn R.</a:t>
            </a:r>
          </a:p>
        </p:txBody>
      </p:sp>
      <p:sp>
        <p:nvSpPr>
          <p:cNvPr id="91213" name="Rectangle 77"/>
          <p:cNvSpPr>
            <a:spLocks noChangeArrowheads="1"/>
          </p:cNvSpPr>
          <p:nvPr/>
        </p:nvSpPr>
        <p:spPr bwMode="auto">
          <a:xfrm>
            <a:off x="304800" y="5032375"/>
            <a:ext cx="9144000" cy="1139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</a:rPr>
              <a:t>+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</a:rPr>
              <a:t>Hµm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</a:rPr>
              <a:t> y= -2x+1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</a:rPr>
              <a:t>x¸c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</a:rPr>
              <a:t>Þnh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</a:rPr>
              <a:t>víi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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xR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.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Gi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¸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trÞ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x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t¨ng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th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×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gi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¸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trÞ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   y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tư­¬ng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øng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gi¶m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=&gt;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Hµm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sè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nghÞch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biÕn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trªn</a:t>
            </a:r>
            <a:r>
              <a:rPr lang="en-US" altLang="en-US" sz="2600" dirty="0">
                <a:solidFill>
                  <a:srgbClr val="3333CC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1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1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8" grpId="0"/>
      <p:bldP spid="91189" grpId="0"/>
      <p:bldP spid="91190" grpId="0"/>
      <p:bldP spid="91191" grpId="0"/>
      <p:bldP spid="91192" grpId="0"/>
      <p:bldP spid="91193" grpId="0"/>
      <p:bldP spid="91194" grpId="0"/>
      <p:bldP spid="91195" grpId="0"/>
      <p:bldP spid="91196" grpId="0"/>
      <p:bldP spid="91197" grpId="0"/>
      <p:bldP spid="91198" grpId="0"/>
      <p:bldP spid="91199" grpId="0"/>
      <p:bldP spid="91200" grpId="0"/>
      <p:bldP spid="91201" grpId="0"/>
      <p:bldP spid="91202" grpId="0"/>
      <p:bldP spid="91203" grpId="0"/>
      <p:bldP spid="91204" grpId="0"/>
      <p:bldP spid="91205" grpId="0"/>
      <p:bldP spid="91206" grpId="0"/>
      <p:bldP spid="91212" grpId="0"/>
      <p:bldP spid="912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bor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88" y="0"/>
            <a:ext cx="1007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1288256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 dirty="0" err="1" smtClean="0">
                <a:solidFill>
                  <a:srgbClr val="CC0000"/>
                </a:solidFill>
                <a:latin typeface="VNI-Bodon-Poster" pitchFamily="2" charset="0"/>
              </a:rPr>
              <a:t>Ñònh</a:t>
            </a:r>
            <a:r>
              <a:rPr lang="en-US" altLang="en-US" sz="2800" u="sng" dirty="0" smtClean="0">
                <a:solidFill>
                  <a:srgbClr val="CC0000"/>
                </a:solidFill>
                <a:latin typeface="VNI-Bodon-Poster" pitchFamily="2" charset="0"/>
              </a:rPr>
              <a:t> </a:t>
            </a:r>
            <a:r>
              <a:rPr lang="en-US" altLang="en-US" sz="2800" u="sng" dirty="0" err="1">
                <a:solidFill>
                  <a:srgbClr val="CC0000"/>
                </a:solidFill>
                <a:latin typeface="VNI-Bodon-Poster" pitchFamily="2" charset="0"/>
              </a:rPr>
              <a:t>nghóa</a:t>
            </a:r>
            <a:r>
              <a:rPr lang="en-US" altLang="en-US" sz="2800" u="sng" dirty="0">
                <a:solidFill>
                  <a:srgbClr val="CC0000"/>
                </a:solidFill>
                <a:latin typeface="VNI-Bodon-Poster" pitchFamily="2" charset="0"/>
              </a:rPr>
              <a:t> :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4889" y="1992296"/>
            <a:ext cx="8382000" cy="2209800"/>
          </a:xfrm>
          <a:prstGeom prst="rect">
            <a:avLst/>
          </a:prstGeom>
          <a:solidFill>
            <a:srgbClr val="E1F4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NI-Helve-Condense" pitchFamily="2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3487" y="2081342"/>
            <a:ext cx="8763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Haøm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baäc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nhaát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haøm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ñöôïc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bôûi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coâng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thöùc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: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			y = ax + b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ñoù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a , b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tröôùc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 0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89" y="4221414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  <a:sym typeface="Wingdings" panose="05000000000000000000" pitchFamily="2" charset="2"/>
              </a:rPr>
              <a:t> </a:t>
            </a:r>
            <a:r>
              <a:rPr lang="en-US" altLang="en-US" sz="2800" i="1" u="sng" dirty="0" err="1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Chuù</a:t>
            </a:r>
            <a:r>
              <a:rPr lang="en-US" altLang="en-US" sz="2800" i="1" u="sng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altLang="en-US" sz="2800" i="1" u="sng" dirty="0" err="1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yù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 :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Khi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 b = 0 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haøm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soá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coù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daïng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VNI-Times" pitchFamily="2" charset="0"/>
              </a:rPr>
              <a:t> y = ax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8450" y="81915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  <a:latin typeface="VNI-Bodon-Poster" pitchFamily="2" charset="0"/>
              </a:rPr>
              <a:t>4. KHAÙI NIEÄM VEÀ HAØM SOÁ BAÄC NHAÁT</a:t>
            </a:r>
            <a:endParaRPr lang="en-US" altLang="en-US" sz="2400" dirty="0">
              <a:solidFill>
                <a:srgbClr val="FF0000"/>
              </a:solidFill>
              <a:latin typeface="VNI-Bodon-Poster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89" y="4831014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 err="1" smtClean="0">
                <a:solidFill>
                  <a:srgbClr val="A50021"/>
                </a:solidFill>
                <a:latin typeface="VNI-Helve-Condense" pitchFamily="2" charset="0"/>
              </a:rPr>
              <a:t>Ví</a:t>
            </a:r>
            <a:r>
              <a:rPr lang="en-US" altLang="en-US" b="1" u="sng" dirty="0" smtClean="0">
                <a:solidFill>
                  <a:srgbClr val="A50021"/>
                </a:solidFill>
                <a:latin typeface="VNI-Helve-Condense" pitchFamily="2" charset="0"/>
              </a:rPr>
              <a:t> </a:t>
            </a:r>
            <a:r>
              <a:rPr lang="en-US" altLang="en-US" b="1" u="sng" dirty="0" err="1" smtClean="0">
                <a:solidFill>
                  <a:srgbClr val="A50021"/>
                </a:solidFill>
                <a:latin typeface="VNI-Helve-Condense" pitchFamily="2" charset="0"/>
              </a:rPr>
              <a:t>duï</a:t>
            </a:r>
            <a:r>
              <a:rPr lang="en-US" altLang="en-US" b="1" u="sng" dirty="0" smtClean="0">
                <a:solidFill>
                  <a:srgbClr val="A50021"/>
                </a:solidFill>
                <a:latin typeface="VNI-Helve-Condense" pitchFamily="2" charset="0"/>
              </a:rPr>
              <a:t>: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37038"/>
                <a:ext cx="5984331" cy="138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y = 2x 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+ 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1 </a:t>
                </a:r>
                <a:r>
                  <a:rPr lang="en-US" altLang="en-US" dirty="0" err="1" smtClean="0">
                    <a:solidFill>
                      <a:srgbClr val="0000FF"/>
                    </a:solidFill>
                    <a:latin typeface="VNI-Times" pitchFamily="2" charset="0"/>
                  </a:rPr>
                  <a:t>laø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 smtClean="0">
                    <a:solidFill>
                      <a:srgbClr val="0000FF"/>
                    </a:solidFill>
                    <a:latin typeface="VNI-Times" pitchFamily="2" charset="0"/>
                  </a:rPr>
                  <a:t>haøm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 smtClean="0">
                    <a:solidFill>
                      <a:srgbClr val="0000FF"/>
                    </a:solidFill>
                    <a:latin typeface="VNI-Times" pitchFamily="2" charset="0"/>
                  </a:rPr>
                  <a:t>soá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 smtClean="0">
                    <a:solidFill>
                      <a:srgbClr val="0000FF"/>
                    </a:solidFill>
                    <a:latin typeface="VNI-Times" pitchFamily="2" charset="0"/>
                  </a:rPr>
                  <a:t>baäc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 smtClean="0">
                    <a:solidFill>
                      <a:srgbClr val="0000FF"/>
                    </a:solidFill>
                    <a:latin typeface="VNI-Times" pitchFamily="2" charset="0"/>
                  </a:rPr>
                  <a:t>nhaát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( a = 2 ; b = 1)</a:t>
                </a:r>
              </a:p>
              <a:p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y = 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x - 1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altLang="en-US" dirty="0" err="1" smtClean="0">
                    <a:solidFill>
                      <a:srgbClr val="0000FF"/>
                    </a:solidFill>
                    <a:latin typeface="VNI-Times" pitchFamily="2" charset="0"/>
                  </a:rPr>
                  <a:t>laø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haøm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soá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baäc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nhaát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( a = 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1 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; b = 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-1)</a:t>
                </a:r>
              </a:p>
              <a:p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x 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    </a:t>
                </a:r>
                <a:r>
                  <a:rPr lang="en-US" altLang="en-US" dirty="0" err="1" smtClean="0">
                    <a:solidFill>
                      <a:srgbClr val="0000FF"/>
                    </a:solidFill>
                    <a:latin typeface="VNI-Times" pitchFamily="2" charset="0"/>
                  </a:rPr>
                  <a:t>laø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haøm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soá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baäc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 err="1">
                    <a:solidFill>
                      <a:srgbClr val="0000FF"/>
                    </a:solidFill>
                    <a:latin typeface="VNI-Times" pitchFamily="2" charset="0"/>
                  </a:rPr>
                  <a:t>nhaát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 (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 </a:t>
                </a:r>
                <a:r>
                  <a:rPr lang="en-US" altLang="en-US" dirty="0">
                    <a:solidFill>
                      <a:srgbClr val="0000FF"/>
                    </a:solidFill>
                    <a:latin typeface="VNI-Times" pitchFamily="2" charset="0"/>
                  </a:rPr>
                  <a:t>; b = 0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NI-Times" pitchFamily="2" charset="0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37038"/>
                <a:ext cx="5984331" cy="1386020"/>
              </a:xfrm>
              <a:prstGeom prst="rect">
                <a:avLst/>
              </a:prstGeom>
              <a:blipFill rotWithShape="0">
                <a:blip r:embed="rId4"/>
                <a:stretch>
                  <a:fillRect l="-1527" t="-3509" r="-509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/>
      <p:bldP spid="7175" grpId="0"/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59807" y="487027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  <a:latin typeface="VNI-Bodon-Poster" pitchFamily="2" charset="0"/>
              </a:rPr>
              <a:t>5. TÍNH CHAÁT</a:t>
            </a:r>
            <a:endParaRPr lang="en-US" altLang="en-US" sz="2400" dirty="0">
              <a:solidFill>
                <a:srgbClr val="FF0000"/>
              </a:solidFill>
              <a:latin typeface="VNI-Bodon-Poster" pitchFamily="2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5613" y="979890"/>
            <a:ext cx="7994650" cy="3352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bg1"/>
              </a:solidFill>
              <a:latin typeface="VNI-Helve-Condense" pitchFamily="2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1663" y="12954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Haøm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soá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baäc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nhaát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y = ax + b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xaùc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ñònh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vôùi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moïi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giaù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trò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cuûa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x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thuoäc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VNI-Helve-Condense" pitchFamily="2" charset="0"/>
              </a:rPr>
              <a:t>R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vaø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coù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chaát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:     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1700" y="2351087"/>
            <a:ext cx="204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khi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a &gt; 0 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78388" y="320198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khi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a &lt; 0 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87463" y="2343150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a)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Ñoàng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bieán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treân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VNI-Helve-Condense" pitchFamily="2" charset="0"/>
              </a:rPr>
              <a:t>R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 ,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89050" y="3181350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b)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Nghòch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bieán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VNI-Helve-Condense" pitchFamily="2" charset="0"/>
              </a:rPr>
              <a:t>treân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VNI-Helve-Condense" pitchFamily="2" charset="0"/>
              </a:rPr>
              <a:t>R</a:t>
            </a:r>
            <a:r>
              <a:rPr lang="en-US" altLang="en-US" sz="2800" dirty="0">
                <a:solidFill>
                  <a:schemeClr val="bg1"/>
                </a:solidFill>
                <a:latin typeface="VNI-Helve-Condense" pitchFamily="2" charset="0"/>
              </a:rPr>
              <a:t> ,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393" y="4332690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 err="1" smtClean="0">
                <a:solidFill>
                  <a:srgbClr val="A50021"/>
                </a:solidFill>
                <a:latin typeface="VNI-Helve-Condense" pitchFamily="2" charset="0"/>
              </a:rPr>
              <a:t>Ví</a:t>
            </a:r>
            <a:r>
              <a:rPr lang="en-US" altLang="en-US" b="1" u="sng" dirty="0" smtClean="0">
                <a:solidFill>
                  <a:srgbClr val="A50021"/>
                </a:solidFill>
                <a:latin typeface="VNI-Helve-Condense" pitchFamily="2" charset="0"/>
              </a:rPr>
              <a:t> </a:t>
            </a:r>
            <a:r>
              <a:rPr lang="en-US" altLang="en-US" b="1" u="sng" dirty="0" err="1" smtClean="0">
                <a:solidFill>
                  <a:srgbClr val="A50021"/>
                </a:solidFill>
                <a:latin typeface="VNI-Helve-Condense" pitchFamily="2" charset="0"/>
              </a:rPr>
              <a:t>duï</a:t>
            </a:r>
            <a:r>
              <a:rPr lang="en-US" altLang="en-US" b="1" u="sng" dirty="0" smtClean="0">
                <a:solidFill>
                  <a:srgbClr val="A50021"/>
                </a:solidFill>
                <a:latin typeface="VNI-Helve-Condense" pitchFamily="2" charset="0"/>
              </a:rPr>
              <a:t>:</a:t>
            </a:r>
            <a:r>
              <a:rPr lang="en-US" altLang="en-US" b="1" dirty="0" smtClean="0">
                <a:solidFill>
                  <a:srgbClr val="0000FF"/>
                </a:solidFill>
                <a:latin typeface="VNI-Helve-Condense" pitchFamily="2" charset="0"/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8710" y="4353327"/>
            <a:ext cx="6482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+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Haøm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baäc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nhaát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y 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= 2x + 1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ñoàng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bieán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treân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VNI-Times" pitchFamily="2" charset="0"/>
              </a:rPr>
              <a:t>R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vì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coù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heä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a = 2 &gt; 0</a:t>
            </a:r>
          </a:p>
          <a:p>
            <a:endParaRPr lang="en-US" altLang="en-US" dirty="0" smtClean="0">
              <a:solidFill>
                <a:schemeClr val="bg1"/>
              </a:solidFill>
              <a:latin typeface="VNI-Times" pitchFamily="2" charset="0"/>
            </a:endParaRPr>
          </a:p>
          <a:p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+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Haøm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baäc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nhaát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y = 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-x 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+ 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2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nghòch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bieán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treân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VNI-Times" pitchFamily="2" charset="0"/>
              </a:rPr>
              <a:t>R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vì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coù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heä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 a = 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-1 &lt; </a:t>
            </a: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/>
      <p:bldP spid="10246" grpId="0"/>
      <p:bldP spid="10247" grpId="0"/>
      <p:bldP spid="10248" grpId="0"/>
      <p:bldP spid="10249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1913" y="271463"/>
            <a:ext cx="60690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Bodon-Poster" pitchFamily="2" charset="0"/>
              </a:rPr>
              <a:t>6.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Bodon-Poster" pitchFamily="2" charset="0"/>
              </a:rPr>
              <a:t>ÑOÀ THÒ HAØM SOÁ y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= ax + b (a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sym typeface="Symbol" pitchFamily="18" charset="2"/>
              </a:rPr>
              <a:t>  0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sym typeface="Symbol" pitchFamily="18" charset="2"/>
              </a:rPr>
              <a:t>)</a:t>
            </a:r>
            <a:endParaRPr lang="en-US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sym typeface="Symbol" pitchFamily="18" charset="2"/>
            </a:endParaRP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136301" y="1550025"/>
            <a:ext cx="8534400" cy="1323439"/>
          </a:xfrm>
          <a:prstGeom prst="rect">
            <a:avLst/>
          </a:prstGeom>
          <a:solidFill>
            <a:srgbClr val="0066FF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b="1" i="1" dirty="0" err="1">
                <a:latin typeface="VNI-Times" pitchFamily="2" charset="0"/>
              </a:rPr>
              <a:t>Ñoà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thò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cuûa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haøm</a:t>
            </a:r>
            <a:r>
              <a:rPr lang="en-US" altLang="en-US" b="1" i="1" dirty="0">
                <a:latin typeface="VNI-Times" pitchFamily="2" charset="0"/>
              </a:rPr>
              <a:t> </a:t>
            </a:r>
            <a:r>
              <a:rPr lang="en-US" altLang="en-US" b="1" i="1" dirty="0" err="1">
                <a:latin typeface="VNI-Times" pitchFamily="2" charset="0"/>
              </a:rPr>
              <a:t>soá</a:t>
            </a:r>
            <a:r>
              <a:rPr lang="en-US" altLang="en-US" b="1" i="1" dirty="0">
                <a:latin typeface="VNI-Times" pitchFamily="2" charset="0"/>
              </a:rPr>
              <a:t> y = ax + b (a 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 0)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laø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moät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ñöôøng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thaúng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:</a:t>
            </a:r>
            <a:b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</a:b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-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Caét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truïc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tung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taïi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ñieåm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coù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tung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ñoä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baèng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b 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- Song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song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vôùi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ñöôøng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thaúng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y = ax,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neáu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b  0;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truøng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vôùi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ñöôøng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thaúng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y = ax, </a:t>
            </a:r>
            <a:r>
              <a:rPr lang="en-US" altLang="en-US" b="1" i="1" dirty="0" err="1">
                <a:latin typeface="VNI-Times" pitchFamily="2" charset="0"/>
                <a:sym typeface="Symbol" panose="05050102010706020507" pitchFamily="18" charset="2"/>
              </a:rPr>
              <a:t>neáu</a:t>
            </a:r>
            <a:r>
              <a:rPr lang="en-US" altLang="en-US" b="1" i="1" dirty="0">
                <a:latin typeface="VNI-Times" pitchFamily="2" charset="0"/>
                <a:sym typeface="Symbol" panose="05050102010706020507" pitchFamily="18" charset="2"/>
              </a:rPr>
              <a:t> b = 0.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152400" y="881063"/>
            <a:ext cx="1828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·"/>
              <a:defRPr/>
            </a:pP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sym typeface="Symbol" pitchFamily="18" charset="2"/>
              </a:rPr>
              <a:t>Toång</a:t>
            </a:r>
            <a:r>
              <a:rPr lang="en-US" altLang="en-US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sym typeface="Symbol" pitchFamily="18" charset="2"/>
              </a:rPr>
              <a:t>quaùt</a:t>
            </a:r>
            <a:endParaRPr lang="en-US" altLang="en-US" b="1" i="1" dirty="0">
              <a:solidFill>
                <a:schemeClr val="bg1"/>
              </a:solidFill>
              <a:latin typeface="VNI-Times" pitchFamily="2" charset="0"/>
              <a:sym typeface="Symbol" pitchFamily="18" charset="2"/>
            </a:endParaRP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0" y="3145551"/>
            <a:ext cx="8305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en-US" sz="2000" b="1" i="1" u="sng" dirty="0" err="1" smtClean="0">
                <a:solidFill>
                  <a:schemeClr val="bg1"/>
                </a:solidFill>
                <a:latin typeface="VNI-Times" pitchFamily="2" charset="0"/>
              </a:rPr>
              <a:t>Chuù</a:t>
            </a:r>
            <a:r>
              <a:rPr lang="en-US" altLang="en-US" sz="2000" b="1" i="1" u="sng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000" b="1" i="1" u="sng" dirty="0" err="1">
                <a:solidFill>
                  <a:schemeClr val="bg1"/>
                </a:solidFill>
                <a:latin typeface="VNI-Times" pitchFamily="2" charset="0"/>
              </a:rPr>
              <a:t>yù</a:t>
            </a:r>
            <a:r>
              <a:rPr lang="en-US" altLang="en-US" sz="2000" b="1" i="1" dirty="0">
                <a:solidFill>
                  <a:schemeClr val="bg1"/>
                </a:solidFill>
                <a:latin typeface="VNI-Times" pitchFamily="2" charset="0"/>
              </a:rPr>
              <a:t>: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</a:rPr>
              <a:t>Ñoà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</a:rPr>
              <a:t>thò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</a:rPr>
              <a:t>cuûa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</a:rPr>
              <a:t>haøm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</a:rPr>
              <a:t> y = ax + b (a </a:t>
            </a:r>
            <a:r>
              <a:rPr lang="en-US" altLang="en-US" sz="2000" i="1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 0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) 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coøn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ñöôïc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goïi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laø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ñöôøng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thaúng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y = ax + b ; </a:t>
            </a:r>
            <a:r>
              <a:rPr lang="en-US" altLang="en-US" sz="2000" i="1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b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ñöôïc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goïi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laø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tung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ñoä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goác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cuûa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ñöôøng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thaúng</a:t>
            </a:r>
            <a:r>
              <a:rPr lang="en-US" altLang="en-US" sz="2000" i="1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.</a:t>
            </a: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-36490" y="4092254"/>
            <a:ext cx="580960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VNI-Times" pitchFamily="2" charset="0"/>
              </a:rPr>
              <a:t>* </a:t>
            </a:r>
            <a:r>
              <a:rPr lang="en-US" altLang="en-US" b="1" u="sng" dirty="0" err="1" smtClean="0">
                <a:solidFill>
                  <a:schemeClr val="bg1"/>
                </a:solidFill>
                <a:latin typeface="VNI-Times" pitchFamily="2" charset="0"/>
              </a:rPr>
              <a:t>Caùch</a:t>
            </a:r>
            <a:r>
              <a:rPr lang="en-US" altLang="en-US" b="1" u="sng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VNI-Times" pitchFamily="2" charset="0"/>
              </a:rPr>
              <a:t>veõ</a:t>
            </a:r>
            <a:r>
              <a:rPr lang="en-US" altLang="en-US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VNI-Times" pitchFamily="2" charset="0"/>
              </a:rPr>
              <a:t>ñoà</a:t>
            </a:r>
            <a:r>
              <a:rPr lang="en-US" altLang="en-US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VNI-Times" pitchFamily="2" charset="0"/>
              </a:rPr>
              <a:t>thò</a:t>
            </a:r>
            <a:r>
              <a:rPr lang="en-US" altLang="en-US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VNI-Times" pitchFamily="2" charset="0"/>
              </a:rPr>
              <a:t>haøm</a:t>
            </a:r>
            <a:r>
              <a:rPr lang="en-US" altLang="en-US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b="1" u="sng" dirty="0">
                <a:solidFill>
                  <a:schemeClr val="bg1"/>
                </a:solidFill>
                <a:latin typeface="VNI-Times" pitchFamily="2" charset="0"/>
              </a:rPr>
              <a:t> y = ax + b (a </a:t>
            </a:r>
            <a:r>
              <a:rPr lang="en-US" altLang="en-US" b="1" u="sng" dirty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 0)</a:t>
            </a: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66206" y="4585341"/>
            <a:ext cx="834229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-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Tìm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toïa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ñoä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2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ñieåm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phaân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bieät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thuoäc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ñoà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thò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haøm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thoâng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qua “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baûng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giaù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trò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cuûa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haøm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”.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-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Bieåu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dieãn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2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ñieåm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toïa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ñoä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leân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cuøng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moät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maët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phaúng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toïa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</a:rPr>
              <a:t>ñoä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</a:rPr>
              <a:t>.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-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Veõ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ñöôøng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thaúng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ñi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qua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hai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ñieåm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ñoù</a:t>
            </a:r>
            <a:r>
              <a:rPr lang="en-US" altLang="en-US" dirty="0" smtClean="0">
                <a:solidFill>
                  <a:schemeClr val="bg1"/>
                </a:solidFill>
                <a:latin typeface="VNI-Times" pitchFamily="2" charset="0"/>
                <a:sym typeface="Symbol" pitchFamily="18" charset="2"/>
              </a:rPr>
              <a:t>.</a:t>
            </a:r>
            <a:endParaRPr lang="en-US" altLang="en-US" dirty="0">
              <a:solidFill>
                <a:schemeClr val="bg1"/>
              </a:solidFill>
              <a:latin typeface="VNI-Times" pitchFamily="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2" grpId="0" animBg="1"/>
      <p:bldP spid="55333" grpId="0"/>
      <p:bldP spid="55334" grpId="0"/>
      <p:bldP spid="55335" grpId="0"/>
      <p:bldP spid="3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1097</TotalTime>
  <Words>773</Words>
  <Application>Microsoft Office PowerPoint</Application>
  <PresentationFormat>On-screen Show (4:3)</PresentationFormat>
  <Paragraphs>150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Wingdings 3</vt:lpstr>
      <vt:lpstr>OpenSans</vt:lpstr>
      <vt:lpstr>Arial</vt:lpstr>
      <vt:lpstr>.VnTime</vt:lpstr>
      <vt:lpstr>MJXc-TeX-math-I</vt:lpstr>
      <vt:lpstr>Times New Roman</vt:lpstr>
      <vt:lpstr>Wingdings</vt:lpstr>
      <vt:lpstr>VNI-Bodon-Poster</vt:lpstr>
      <vt:lpstr>Symbol</vt:lpstr>
      <vt:lpstr>MJXc-TeX-main-R</vt:lpstr>
      <vt:lpstr>Verdana</vt:lpstr>
      <vt:lpstr>VNI-Helve-Condense</vt:lpstr>
      <vt:lpstr>Cambria Math</vt:lpstr>
      <vt:lpstr>Tahoma</vt:lpstr>
      <vt:lpstr>Calibri</vt:lpstr>
      <vt:lpstr>VNI-Times</vt:lpstr>
      <vt:lpstr>VNI-Auchon</vt:lpstr>
      <vt:lpstr>Century Gothic</vt:lpstr>
      <vt:lpstr>Selling a Product or</vt:lpstr>
      <vt:lpstr>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 KDCN HA NOI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Acer</cp:lastModifiedBy>
  <cp:revision>255</cp:revision>
  <dcterms:created xsi:type="dcterms:W3CDTF">2007-11-13T07:07:48Z</dcterms:created>
  <dcterms:modified xsi:type="dcterms:W3CDTF">2021-10-18T03:34:38Z</dcterms:modified>
</cp:coreProperties>
</file>