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9" r:id="rId1"/>
  </p:sldMasterIdLst>
  <p:sldIdLst>
    <p:sldId id="305" r:id="rId2"/>
    <p:sldId id="309" r:id="rId3"/>
    <p:sldId id="262" r:id="rId4"/>
    <p:sldId id="293" r:id="rId5"/>
    <p:sldId id="263" r:id="rId6"/>
    <p:sldId id="304" r:id="rId7"/>
    <p:sldId id="306" r:id="rId8"/>
    <p:sldId id="307" r:id="rId9"/>
    <p:sldId id="308" r:id="rId10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VNI-Bodon-Poster" pitchFamily="2" charset="0"/>
      <p:bold r:id="rId18"/>
    </p:embeddedFont>
    <p:embeddedFont>
      <p:font typeface="VNI-Helve-Condense" pitchFamily="2" charset="0"/>
      <p:regular r:id="rId19"/>
      <p:bold r:id="rId20"/>
      <p:italic r:id="rId21"/>
      <p:boldItalic r:id="rId22"/>
    </p:embeddedFont>
    <p:embeddedFont>
      <p:font typeface="VNI-Times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FF"/>
    <a:srgbClr val="FF33CC"/>
    <a:srgbClr val="FFCCFF"/>
    <a:srgbClr val="FFFF99"/>
    <a:srgbClr val="CCECFF"/>
    <a:srgbClr val="FF33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8" autoAdjust="0"/>
    <p:restoredTop sz="93220" autoAdjust="0"/>
  </p:normalViewPr>
  <p:slideViewPr>
    <p:cSldViewPr>
      <p:cViewPr varScale="1">
        <p:scale>
          <a:sx n="74" d="100"/>
          <a:sy n="74" d="100"/>
        </p:scale>
        <p:origin x="6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22B13-2388-4357-944F-7068221B0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2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C1CC2-2244-4A8A-9634-610C330E1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1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3D5E2-524C-477B-AFF8-322C5FF9D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7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B3138-B898-4858-8E11-A67448A50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9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77D6-E809-4E27-B3AE-57B3491DED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789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957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39D58-AF43-4F7F-9C3C-09B85BA16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00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1819-E3AB-4969-92C1-1573F3E59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94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CEF98-6398-40A6-9761-A6361AE71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49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1AFDA-0A23-4F1F-A0D2-55C11E46D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1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0D6E-4A55-4519-8AFE-B79563E12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69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F6008-1F8D-4CD2-8CF9-20C35CD87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45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4AC8F-7FB9-4A36-AE4E-1BC9CB86F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89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BCC1-C8CF-400C-BBCF-11F89BFAF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73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98A6C-0EBB-49D4-A004-501BAE046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44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D1B61D5-8643-4B10-90AD-3B9A32C7C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7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wm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381000" y="1277272"/>
            <a:ext cx="8382000" cy="46474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3800" dirty="0">
              <a:solidFill>
                <a:srgbClr val="FF0000"/>
              </a:solidFill>
              <a:latin typeface="VNI-Bodon-Poster" pitchFamily="2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HÀM SỐ 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NHẤT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40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3800" dirty="0">
              <a:solidFill>
                <a:schemeClr val="accent2">
                  <a:lumMod val="75000"/>
                </a:schemeClr>
              </a:solidFill>
              <a:latin typeface="VNI-Bodon-Poster" pitchFamily="2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81000" y="0"/>
            <a:ext cx="8382000" cy="280076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3800" dirty="0">
              <a:solidFill>
                <a:srgbClr val="FF0000"/>
              </a:solidFill>
              <a:latin typeface="VNI-Bodon-Poster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</a:t>
            </a:r>
            <a:endParaRPr lang="en-US" altLang="en-US" sz="38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40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3800" dirty="0">
              <a:solidFill>
                <a:schemeClr val="accent2">
                  <a:lumMod val="75000"/>
                </a:schemeClr>
              </a:solidFill>
              <a:latin typeface="VNI-Bodon-Post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565400" y="1371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3716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" y="495214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u="sng" dirty="0">
                <a:solidFill>
                  <a:schemeClr val="bg1"/>
                </a:solidFill>
                <a:latin typeface="VNI-Helve-Condense" pitchFamily="2" charset="0"/>
              </a:rPr>
              <a:t>Baøi </a:t>
            </a:r>
            <a:r>
              <a:rPr lang="en-US" altLang="en-US" sz="2800" b="1" i="1" u="sng" dirty="0" smtClean="0">
                <a:solidFill>
                  <a:schemeClr val="bg1"/>
                </a:solidFill>
                <a:latin typeface="VNI-Helve-Condense" pitchFamily="2" charset="0"/>
              </a:rPr>
              <a:t>1 </a:t>
            </a:r>
            <a:r>
              <a:rPr lang="en-US" altLang="en-US" sz="2800" b="1" i="1" u="sng" dirty="0">
                <a:solidFill>
                  <a:schemeClr val="bg1"/>
                </a:solidFill>
                <a:latin typeface="VNI-Helve-Condense" pitchFamily="2" charset="0"/>
              </a:rPr>
              <a:t>(</a:t>
            </a:r>
            <a:r>
              <a:rPr lang="en-US" altLang="en-US" sz="2800" b="1" i="1" u="sng" dirty="0" smtClean="0">
                <a:solidFill>
                  <a:schemeClr val="bg1"/>
                </a:solidFill>
                <a:latin typeface="VNI-Helve-Condense" pitchFamily="2" charset="0"/>
              </a:rPr>
              <a:t>SGK/44):</a:t>
            </a:r>
            <a:endParaRPr lang="en-US" sz="2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5909" y="1018434"/>
            <a:ext cx="211949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a) Cho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hàm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số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sz="3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3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701" name="Picture 5" descr="Để học tốt Toán 9 | Giải bài tập Toán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004888"/>
            <a:ext cx="16859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5625" y="1496219"/>
                <a:ext cx="7391400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 f(-2);    f(-1);    f(0);   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f(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);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    f(1);    f(2);    f(3)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25" y="1496219"/>
                <a:ext cx="7391400" cy="613886"/>
              </a:xfrm>
              <a:prstGeom prst="rect">
                <a:avLst/>
              </a:prstGeom>
              <a:blipFill rotWithShape="0">
                <a:blip r:embed="rId6"/>
                <a:stretch>
                  <a:fillRect l="-1237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563068" y="2003891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Giải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59826" y="2542659"/>
                <a:ext cx="2894318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f(-2)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6" y="2542659"/>
                <a:ext cx="2894318" cy="616515"/>
              </a:xfrm>
              <a:prstGeom prst="rect">
                <a:avLst/>
              </a:prstGeom>
              <a:blipFill rotWithShape="0">
                <a:blip r:embed="rId7"/>
                <a:stretch>
                  <a:fillRect l="-3368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00600" y="2542659"/>
                <a:ext cx="2894318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f(-1)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542659"/>
                <a:ext cx="2894318" cy="616515"/>
              </a:xfrm>
              <a:prstGeom prst="rect">
                <a:avLst/>
              </a:prstGeom>
              <a:blipFill rotWithShape="0">
                <a:blip r:embed="rId8"/>
                <a:stretch>
                  <a:fillRect l="-337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59826" y="3236277"/>
                <a:ext cx="198964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f(0)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6" y="3236277"/>
                <a:ext cx="1989647" cy="616515"/>
              </a:xfrm>
              <a:prstGeom prst="rect">
                <a:avLst/>
              </a:prstGeom>
              <a:blipFill rotWithShape="0">
                <a:blip r:embed="rId9"/>
                <a:stretch>
                  <a:fillRect l="-4908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00600" y="3172362"/>
                <a:ext cx="2341090" cy="65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f(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172362"/>
                <a:ext cx="2341090" cy="658514"/>
              </a:xfrm>
              <a:prstGeom prst="rect">
                <a:avLst/>
              </a:prstGeom>
              <a:blipFill rotWithShape="0">
                <a:blip r:embed="rId10"/>
                <a:stretch>
                  <a:fillRect l="-4167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59826" y="3981282"/>
                <a:ext cx="202651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f(1)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6" y="3981282"/>
                <a:ext cx="2026517" cy="616515"/>
              </a:xfrm>
              <a:prstGeom prst="rect">
                <a:avLst/>
              </a:prstGeom>
              <a:blipFill rotWithShape="0">
                <a:blip r:embed="rId11"/>
                <a:stretch>
                  <a:fillRect l="-481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00600" y="3981282"/>
                <a:ext cx="202651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f(2)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981282"/>
                <a:ext cx="2026517" cy="616515"/>
              </a:xfrm>
              <a:prstGeom prst="rect">
                <a:avLst/>
              </a:prstGeom>
              <a:blipFill rotWithShape="0">
                <a:blip r:embed="rId12"/>
                <a:stretch>
                  <a:fillRect l="-481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59826" y="4803390"/>
                <a:ext cx="198964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f(3)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6" y="4803390"/>
                <a:ext cx="1989647" cy="616515"/>
              </a:xfrm>
              <a:prstGeom prst="rect">
                <a:avLst/>
              </a:prstGeom>
              <a:blipFill rotWithShape="0">
                <a:blip r:embed="rId13"/>
                <a:stretch>
                  <a:fillRect l="-4908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7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3" grpId="0"/>
      <p:bldP spid="14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82837"/>
            <a:ext cx="7772400" cy="1935163"/>
          </a:xfrm>
        </p:spPr>
        <p:txBody>
          <a:bodyPr/>
          <a:lstStyle/>
          <a:p>
            <a:pPr algn="just" eaLnBrk="1" hangingPunct="1"/>
            <a:r>
              <a:rPr lang="en-US" altLang="en-US" b="1" u="sng" dirty="0" smtClean="0">
                <a:solidFill>
                  <a:srgbClr val="A50021"/>
                </a:solidFill>
                <a:latin typeface="VNI-Helve-Condense" pitchFamily="2" charset="0"/>
              </a:rPr>
              <a:t>Baøi 8 </a:t>
            </a:r>
            <a:r>
              <a:rPr lang="en-US" altLang="en-US" b="1" u="sng" dirty="0" smtClean="0">
                <a:solidFill>
                  <a:srgbClr val="A50021"/>
                </a:solidFill>
                <a:latin typeface="VNI-Helve-Condense" pitchFamily="2" charset="0"/>
              </a:rPr>
              <a:t>(SGK/48):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Trong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caùc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haøm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soá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sau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haøm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soá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naøo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laø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haøm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soá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baäc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nhaát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?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Haõy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xaùc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ñònh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heä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soá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a, b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cuûa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NI-Helve-Condense" pitchFamily="2" charset="0"/>
              </a:rPr>
              <a:t>chuùng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?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219200" y="3095625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a/ 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y = 1 – 5x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219200" y="4144962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b/ 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y = 0,5x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113212" y="30480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c/ 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y = 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113212" y="4097337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d/ 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y = 2x</a:t>
            </a:r>
            <a:r>
              <a:rPr lang="en-US" altLang="en-US" baseline="30000" dirty="0">
                <a:solidFill>
                  <a:schemeClr val="bg1"/>
                </a:solidFill>
                <a:latin typeface="VNI-Helve-Condense" pitchFamily="2" charset="0"/>
              </a:rPr>
              <a:t>2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+ 3</a:t>
            </a:r>
          </a:p>
        </p:txBody>
      </p:sp>
      <p:graphicFrame>
        <p:nvGraphicFramePr>
          <p:cNvPr id="184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393412"/>
              </p:ext>
            </p:extLst>
          </p:nvPr>
        </p:nvGraphicFramePr>
        <p:xfrm>
          <a:off x="5332412" y="297180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3" imgW="952087" imgH="266584" progId="Equation.DSMT4">
                  <p:embed/>
                </p:oleObj>
              </mc:Choice>
              <mc:Fallback>
                <p:oleObj name="Equation" r:id="rId3" imgW="952087" imgH="26658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2971800"/>
                        <a:ext cx="2209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3616325"/>
            <a:ext cx="7607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err="1" smtClean="0">
                <a:solidFill>
                  <a:schemeClr val="bg1"/>
                </a:solidFill>
                <a:latin typeface="VNI-Helve-Condense" pitchFamily="2" charset="0"/>
              </a:rPr>
              <a:t>laø</a:t>
            </a: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Helve-Condense" pitchFamily="2" charset="0"/>
              </a:rPr>
              <a:t>haøm</a:t>
            </a: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soá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baäc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nhaát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: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44500" y="1360488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VNI-Helve-Condense" pitchFamily="2" charset="0"/>
              </a:rPr>
              <a:t>a/ </a:t>
            </a:r>
            <a:r>
              <a:rPr lang="en-US" altLang="en-US" dirty="0">
                <a:solidFill>
                  <a:srgbClr val="FF0000"/>
                </a:solidFill>
                <a:latin typeface="VNI-Helve-Condense" pitchFamily="2" charset="0"/>
              </a:rPr>
              <a:t>y = 1 – 5x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44500" y="2168525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VNI-Helve-Condense" pitchFamily="2" charset="0"/>
              </a:rPr>
              <a:t>b/ </a:t>
            </a:r>
            <a:r>
              <a:rPr lang="en-US" altLang="en-US" dirty="0">
                <a:solidFill>
                  <a:srgbClr val="FF0000"/>
                </a:solidFill>
                <a:latin typeface="VNI-Helve-Condense" pitchFamily="2" charset="0"/>
              </a:rPr>
              <a:t>y = 0,5x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38150" y="296545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VNI-Helve-Condense" pitchFamily="2" charset="0"/>
              </a:rPr>
              <a:t>c/ </a:t>
            </a:r>
            <a:r>
              <a:rPr lang="en-US" altLang="en-US" dirty="0">
                <a:solidFill>
                  <a:srgbClr val="FF0000"/>
                </a:solidFill>
                <a:latin typeface="VNI-Helve-Condense" pitchFamily="2" charset="0"/>
              </a:rPr>
              <a:t>y = 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79425" y="4384675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VNI-Helve-Condense" pitchFamily="2" charset="0"/>
              </a:rPr>
              <a:t>d/ </a:t>
            </a:r>
            <a:r>
              <a:rPr lang="en-US" altLang="en-US" dirty="0">
                <a:solidFill>
                  <a:srgbClr val="FF0000"/>
                </a:solidFill>
                <a:latin typeface="VNI-Helve-Condense" pitchFamily="2" charset="0"/>
              </a:rPr>
              <a:t>y = 2x</a:t>
            </a:r>
            <a:r>
              <a:rPr lang="en-US" altLang="en-US" baseline="30000" dirty="0">
                <a:solidFill>
                  <a:srgbClr val="FF0000"/>
                </a:solidFill>
                <a:latin typeface="VNI-Helve-Condense" pitchFamily="2" charset="0"/>
              </a:rPr>
              <a:t>2</a:t>
            </a:r>
            <a:r>
              <a:rPr lang="en-US" altLang="en-US" dirty="0">
                <a:solidFill>
                  <a:srgbClr val="FF0000"/>
                </a:solidFill>
                <a:latin typeface="VNI-Helve-Condense" pitchFamily="2" charset="0"/>
              </a:rPr>
              <a:t> + 3</a:t>
            </a:r>
          </a:p>
        </p:txBody>
      </p:sp>
      <p:graphicFrame>
        <p:nvGraphicFramePr>
          <p:cNvPr id="19463" name="Object 9"/>
          <p:cNvGraphicFramePr>
            <a:graphicFrameLocks noChangeAspect="1"/>
          </p:cNvGraphicFramePr>
          <p:nvPr/>
        </p:nvGraphicFramePr>
        <p:xfrm>
          <a:off x="1781175" y="2868613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" name="Equation" r:id="rId3" imgW="952087" imgH="266584" progId="Equation.DSMT4">
                  <p:embed/>
                </p:oleObj>
              </mc:Choice>
              <mc:Fallback>
                <p:oleObj name="Equation" r:id="rId3" imgW="952087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2868613"/>
                        <a:ext cx="2209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806700" y="1360488"/>
            <a:ext cx="609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err="1" smtClean="0">
                <a:solidFill>
                  <a:schemeClr val="bg1"/>
                </a:solidFill>
                <a:latin typeface="VNI-Helve-Condense" pitchFamily="2" charset="0"/>
              </a:rPr>
              <a:t>laø</a:t>
            </a: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Helve-Condense" pitchFamily="2" charset="0"/>
              </a:rPr>
              <a:t>haøm</a:t>
            </a: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soá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baäc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nhaát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: a = -5 ; b = 1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493963" y="2168525"/>
            <a:ext cx="6311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err="1" smtClean="0">
                <a:solidFill>
                  <a:schemeClr val="bg1"/>
                </a:solidFill>
                <a:latin typeface="VNI-Helve-Condense" pitchFamily="2" charset="0"/>
              </a:rPr>
              <a:t>laø</a:t>
            </a: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Helve-Condense" pitchFamily="2" charset="0"/>
              </a:rPr>
              <a:t>haøm</a:t>
            </a: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soá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baäc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nhaát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: a = 0,5 ; b = 0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087813" y="296545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VNI-Helve-Condense" pitchFamily="2" charset="0"/>
              </a:rPr>
              <a:t>= </a:t>
            </a:r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34903"/>
              </p:ext>
            </p:extLst>
          </p:nvPr>
        </p:nvGraphicFramePr>
        <p:xfrm>
          <a:off x="5280025" y="3527425"/>
          <a:ext cx="5603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" name="Equation" r:id="rId5" imgW="241200" imgH="215640" progId="Equation.DSMT4">
                  <p:embed/>
                </p:oleObj>
              </mc:Choice>
              <mc:Fallback>
                <p:oleObj name="Equation" r:id="rId5" imgW="241200" imgH="215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3527425"/>
                        <a:ext cx="56038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277235"/>
              </p:ext>
            </p:extLst>
          </p:nvPr>
        </p:nvGraphicFramePr>
        <p:xfrm>
          <a:off x="7007225" y="3536950"/>
          <a:ext cx="1298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7" name="Equation" r:id="rId7" imgW="558720" imgH="228600" progId="Equation.DSMT4">
                  <p:embed/>
                </p:oleObj>
              </mc:Choice>
              <mc:Fallback>
                <p:oleObj name="Equation" r:id="rId7" imgW="55872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3536950"/>
                        <a:ext cx="12985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05271"/>
              </p:ext>
            </p:extLst>
          </p:nvPr>
        </p:nvGraphicFramePr>
        <p:xfrm>
          <a:off x="4522788" y="2874963"/>
          <a:ext cx="221138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8" name="Equation" r:id="rId9" imgW="952200" imgH="228600" progId="Equation.DSMT4">
                  <p:embed/>
                </p:oleObj>
              </mc:Choice>
              <mc:Fallback>
                <p:oleObj name="Equation" r:id="rId9" imgW="9522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874963"/>
                        <a:ext cx="2211387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132138" y="4364038"/>
            <a:ext cx="6178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: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khoâng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laø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haøm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soá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baäc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nhaát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vì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baäc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cuûa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bieán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x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baèng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2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370388" y="3595688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a =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816600" y="3602038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; b =</a:t>
            </a:r>
            <a:r>
              <a:rPr lang="en-US" altLang="en-US" dirty="0">
                <a:solidFill>
                  <a:srgbClr val="3366FF"/>
                </a:solidFill>
                <a:latin typeface="VNI-Helve-Condense" pitchFamily="2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-</a:t>
            </a:r>
          </a:p>
        </p:txBody>
      </p:sp>
      <p:sp>
        <p:nvSpPr>
          <p:cNvPr id="3" name="Rectangle 2"/>
          <p:cNvSpPr/>
          <p:nvPr/>
        </p:nvSpPr>
        <p:spPr>
          <a:xfrm>
            <a:off x="486834" y="557787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u="sng" dirty="0">
                <a:solidFill>
                  <a:srgbClr val="A50021"/>
                </a:solidFill>
                <a:latin typeface="VNI-Helve-Condense" pitchFamily="2" charset="0"/>
              </a:rPr>
              <a:t>Baøi 8 (SGK/48):</a:t>
            </a:r>
            <a:r>
              <a:rPr lang="en-US" altLang="en-US" b="1" dirty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19459" grpId="0"/>
      <p:bldP spid="19460" grpId="0"/>
      <p:bldP spid="19461" grpId="0"/>
      <p:bldP spid="19462" grpId="0"/>
      <p:bldP spid="9226" grpId="0"/>
      <p:bldP spid="9227" grpId="0"/>
      <p:bldP spid="9228" grpId="0"/>
      <p:bldP spid="9232" grpId="0"/>
      <p:bldP spid="9233" grpId="0"/>
      <p:bldP spid="9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529218"/>
            <a:ext cx="8153400" cy="19351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i="1" u="sng" dirty="0" smtClean="0">
                <a:solidFill>
                  <a:schemeClr val="bg1"/>
                </a:solidFill>
                <a:latin typeface="VNI-Helve-Condense" pitchFamily="2" charset="0"/>
              </a:rPr>
              <a:t>Baøi 9 (SGK/48):</a:t>
            </a: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b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</a:b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Cho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haøm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soá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baäc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nhaát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 y=(m-2)x+3</a:t>
            </a:r>
            <a:b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</a:b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Tìm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caùc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giaù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trò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m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ñeå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haøm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soá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:</a:t>
            </a:r>
            <a:endParaRPr lang="en-US" altLang="en-US" dirty="0" smtClean="0">
              <a:solidFill>
                <a:schemeClr val="bg1"/>
              </a:solidFill>
              <a:latin typeface="VNI-Helve-Condense" pitchFamily="2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738389" y="2847472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a/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Ñoàng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bieán</a:t>
            </a:r>
            <a:endParaRPr lang="en-US" altLang="en-US" dirty="0">
              <a:solidFill>
                <a:schemeClr val="bg1"/>
              </a:solidFill>
              <a:latin typeface="VNI-Helve-Condense" pitchFamily="2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738389" y="3810000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b/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Nghòch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bieán</a:t>
            </a:r>
            <a:endParaRPr lang="en-US" altLang="en-US" dirty="0">
              <a:solidFill>
                <a:schemeClr val="bg1"/>
              </a:solidFill>
              <a:latin typeface="VNI-Helve-Condens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2" y="2006253"/>
            <a:ext cx="7391400" cy="25908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a/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Haøm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soá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treân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ñoàng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VNI-Helve-Condense" pitchFamily="2" charset="0"/>
              </a:rPr>
              <a:t>bieán</a:t>
            </a:r>
            <a: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  <a:t/>
            </a:r>
            <a:br>
              <a:rPr lang="en-US" altLang="en-US" sz="3200" dirty="0" smtClean="0">
                <a:solidFill>
                  <a:schemeClr val="bg1"/>
                </a:solidFill>
                <a:latin typeface="VNI-Helve-Condense" pitchFamily="2" charset="0"/>
              </a:rPr>
            </a:br>
            <a:r>
              <a:rPr lang="en-US" altLang="en-US" sz="2400" i="1" dirty="0" smtClean="0">
                <a:solidFill>
                  <a:schemeClr val="bg1"/>
                </a:solidFill>
                <a:latin typeface="VNI-Helve-Condense" pitchFamily="2" charset="0"/>
                <a:sym typeface="Wingdings" panose="05000000000000000000" pitchFamily="2" charset="2"/>
              </a:rPr>
              <a:t></a:t>
            </a:r>
            <a:r>
              <a:rPr lang="en-US" altLang="en-US" sz="3200" i="1" dirty="0" smtClean="0">
                <a:solidFill>
                  <a:schemeClr val="bg1"/>
                </a:solidFill>
                <a:latin typeface="VNI-Helve-Condense" pitchFamily="2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smtClean="0">
                <a:solidFill>
                  <a:schemeClr val="bg1"/>
                </a:solidFill>
                <a:latin typeface="VNI-Helve-Condense" pitchFamily="2" charset="0"/>
              </a:rPr>
              <a:t>m – 2 &gt; 0</a:t>
            </a:r>
            <a:br>
              <a:rPr lang="en-US" altLang="en-US" sz="3200" i="1" dirty="0" smtClean="0">
                <a:solidFill>
                  <a:schemeClr val="bg1"/>
                </a:solidFill>
                <a:latin typeface="VNI-Helve-Condense" pitchFamily="2" charset="0"/>
              </a:rPr>
            </a:br>
            <a:r>
              <a:rPr lang="en-US" altLang="en-US" sz="2400" i="1" dirty="0" smtClean="0">
                <a:solidFill>
                  <a:schemeClr val="bg1"/>
                </a:solidFill>
                <a:latin typeface="VNI-Helve-Condense" pitchFamily="2" charset="0"/>
                <a:sym typeface="Wingdings" panose="05000000000000000000" pitchFamily="2" charset="2"/>
              </a:rPr>
              <a:t></a:t>
            </a:r>
            <a:r>
              <a:rPr lang="en-US" altLang="en-US" sz="3200" i="1" dirty="0" smtClean="0">
                <a:solidFill>
                  <a:schemeClr val="bg1"/>
                </a:solidFill>
                <a:latin typeface="VNI-Helve-Condense" pitchFamily="2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smtClean="0">
                <a:solidFill>
                  <a:schemeClr val="bg1"/>
                </a:solidFill>
                <a:latin typeface="VNI-Helve-Condense" pitchFamily="2" charset="0"/>
              </a:rPr>
              <a:t>m &gt; 2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565400" y="1371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3716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42686" y="3124200"/>
            <a:ext cx="701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VNI-Helve-Condense" pitchFamily="2" charset="0"/>
              </a:rPr>
              <a:t>b/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Haøm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soá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treân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nghòch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Helve-Condense" pitchFamily="2" charset="0"/>
              </a:rPr>
              <a:t>bieán</a:t>
            </a: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</a:br>
            <a:r>
              <a:rPr lang="en-US" altLang="en-US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400" i="1" dirty="0">
                <a:solidFill>
                  <a:schemeClr val="bg1"/>
                </a:solidFill>
                <a:latin typeface="VNI-Helve-Condense" pitchFamily="2" charset="0"/>
                <a:sym typeface="Wingdings" panose="05000000000000000000" pitchFamily="2" charset="2"/>
              </a:rPr>
              <a:t></a:t>
            </a:r>
            <a:r>
              <a:rPr lang="en-US" altLang="en-US" i="1" dirty="0">
                <a:solidFill>
                  <a:schemeClr val="bg1"/>
                </a:solidFill>
                <a:latin typeface="VNI-Helve-Condense" pitchFamily="2" charset="0"/>
              </a:rPr>
              <a:t> m – 2 &lt; 0</a:t>
            </a:r>
            <a:br>
              <a:rPr lang="en-US" altLang="en-US" i="1" dirty="0">
                <a:solidFill>
                  <a:schemeClr val="bg1"/>
                </a:solidFill>
                <a:latin typeface="VNI-Helve-Condense" pitchFamily="2" charset="0"/>
              </a:rPr>
            </a:br>
            <a:r>
              <a:rPr lang="en-US" altLang="en-US" i="1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400" i="1" dirty="0">
                <a:solidFill>
                  <a:schemeClr val="bg1"/>
                </a:solidFill>
                <a:latin typeface="VNI-Helve-Condense" pitchFamily="2" charset="0"/>
                <a:sym typeface="Wingdings" panose="05000000000000000000" pitchFamily="2" charset="2"/>
              </a:rPr>
              <a:t></a:t>
            </a:r>
            <a:r>
              <a:rPr lang="en-US" altLang="en-US" i="1" dirty="0">
                <a:solidFill>
                  <a:schemeClr val="bg1"/>
                </a:solidFill>
                <a:latin typeface="VNI-Helve-Condense" pitchFamily="2" charset="0"/>
              </a:rPr>
              <a:t> m &lt; 2</a:t>
            </a:r>
            <a:endParaRPr lang="en-US" altLang="en-US" sz="3600" i="1" dirty="0">
              <a:solidFill>
                <a:schemeClr val="bg1"/>
              </a:solidFill>
              <a:latin typeface="VNI-Helve-Condense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95214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u="sng" dirty="0">
                <a:solidFill>
                  <a:schemeClr val="bg1"/>
                </a:solidFill>
                <a:latin typeface="VNI-Helve-Condense" pitchFamily="2" charset="0"/>
              </a:rPr>
              <a:t>Baøi 9 (SGK/48):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52718" y="1250733"/>
            <a:ext cx="739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H</a:t>
            </a:r>
            <a:r>
              <a:rPr lang="en-US" altLang="en-US" sz="2800" dirty="0" err="1" smtClean="0">
                <a:solidFill>
                  <a:schemeClr val="bg1"/>
                </a:solidFill>
                <a:latin typeface="VNI-Helve-Condense" pitchFamily="2" charset="0"/>
              </a:rPr>
              <a:t>aøm</a:t>
            </a:r>
            <a:r>
              <a:rPr lang="en-US" altLang="en-US" sz="2800" dirty="0" smtClean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soá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baäc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nhaát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 y=(m-2)x+3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565400" y="1371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3716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" y="495214"/>
            <a:ext cx="2731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u="sng" dirty="0">
                <a:solidFill>
                  <a:schemeClr val="bg1"/>
                </a:solidFill>
                <a:latin typeface="VNI-Helve-Condense" pitchFamily="2" charset="0"/>
              </a:rPr>
              <a:t>Baøi </a:t>
            </a:r>
            <a:r>
              <a:rPr lang="en-US" altLang="en-US" sz="2800" b="1" i="1" u="sng" dirty="0" smtClean="0">
                <a:solidFill>
                  <a:schemeClr val="bg1"/>
                </a:solidFill>
                <a:latin typeface="VNI-Helve-Condense" pitchFamily="2" charset="0"/>
              </a:rPr>
              <a:t>12 </a:t>
            </a:r>
            <a:r>
              <a:rPr lang="en-US" altLang="en-US" sz="2800" b="1" i="1" u="sng" dirty="0">
                <a:solidFill>
                  <a:schemeClr val="bg1"/>
                </a:solidFill>
                <a:latin typeface="VNI-Helve-Condense" pitchFamily="2" charset="0"/>
              </a:rPr>
              <a:t>(SGK/48):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79269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y = ax + 3. </a:t>
            </a:r>
            <a:r>
              <a:rPr 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sz="32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x = 1 </a:t>
            </a: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y = 2,5.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590800"/>
            <a:ext cx="688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u="sng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Giải</a:t>
            </a:r>
            <a:endParaRPr lang="es-ES" sz="2800" u="sng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Thay</a:t>
            </a:r>
            <a:r>
              <a:rPr lang="es-E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s-E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x = 1, y = 2,5 </a:t>
            </a:r>
            <a:r>
              <a:rPr lang="es-E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vào</a:t>
            </a:r>
            <a:r>
              <a:rPr lang="es-E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y = </a:t>
            </a:r>
            <a:r>
              <a:rPr lang="es-E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ax</a:t>
            </a:r>
            <a:r>
              <a:rPr lang="es-E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+ 3 </a:t>
            </a:r>
            <a:r>
              <a:rPr lang="es-E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ta</a:t>
            </a:r>
            <a:r>
              <a:rPr lang="es-E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được</a:t>
            </a:r>
            <a:r>
              <a:rPr lang="es-E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s-E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    2,5 = a.1 + 3</a:t>
            </a:r>
          </a:p>
          <a:p>
            <a:pPr algn="just">
              <a:lnSpc>
                <a:spcPct val="150000"/>
              </a:lnSpc>
            </a:pPr>
            <a:r>
              <a:rPr lang="es-E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=&gt; a = 2,5 - 3 = -0,5</a:t>
            </a:r>
          </a:p>
          <a:p>
            <a:pPr algn="just">
              <a:lnSpc>
                <a:spcPct val="150000"/>
              </a:lnSpc>
            </a:pPr>
            <a:r>
              <a:rPr lang="es-E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Vậy</a:t>
            </a:r>
            <a:r>
              <a:rPr lang="es-E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 a = -0,5</a:t>
            </a:r>
            <a:endParaRPr lang="es-ES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565400" y="1371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3716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" y="495214"/>
            <a:ext cx="2731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u="sng" dirty="0">
                <a:solidFill>
                  <a:schemeClr val="bg1"/>
                </a:solidFill>
                <a:latin typeface="VNI-Helve-Condense" pitchFamily="2" charset="0"/>
              </a:rPr>
              <a:t>Baøi </a:t>
            </a:r>
            <a:r>
              <a:rPr lang="en-US" altLang="en-US" sz="2800" b="1" i="1" u="sng" dirty="0" smtClean="0">
                <a:solidFill>
                  <a:schemeClr val="bg1"/>
                </a:solidFill>
                <a:latin typeface="VNI-Helve-Condense" pitchFamily="2" charset="0"/>
              </a:rPr>
              <a:t>18 </a:t>
            </a:r>
            <a:r>
              <a:rPr lang="en-US" altLang="en-US" sz="2800" b="1" i="1" u="sng" dirty="0">
                <a:solidFill>
                  <a:schemeClr val="bg1"/>
                </a:solidFill>
                <a:latin typeface="VNI-Helve-Condense" pitchFamily="2" charset="0"/>
              </a:rPr>
              <a:t>(</a:t>
            </a:r>
            <a:r>
              <a:rPr lang="en-US" altLang="en-US" sz="2800" b="1" i="1" u="sng" dirty="0" smtClean="0">
                <a:solidFill>
                  <a:schemeClr val="bg1"/>
                </a:solidFill>
                <a:latin typeface="VNI-Helve-Condense" pitchFamily="2" charset="0"/>
              </a:rPr>
              <a:t>SGK/52):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" y="105532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a) Biết rằng với x = 4 thì hàm số y = 3x + b có giá trị là 11. Tìm b. </a:t>
            </a:r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vi-VN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Vẽ </a:t>
            </a:r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đồ thị của hàm số với giá trị </a:t>
            </a:r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vi-VN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vừa tìm được.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2737" y="1886317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Giải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2261857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Thay x = 4 và y = 11 vào y = 3x + b </a:t>
            </a:r>
            <a:endParaRPr 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vi-VN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ta </a:t>
            </a:r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được</a:t>
            </a:r>
            <a:r>
              <a:rPr lang="vi-VN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11 = 3.4 + b = 12 + b</a:t>
            </a:r>
          </a:p>
          <a:p>
            <a:pPr algn="just"/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=&gt; b = 11 – 12 = -1</a:t>
            </a:r>
          </a:p>
          <a:p>
            <a:pPr algn="just"/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Ta được hàm số y = 3x – 1</a:t>
            </a:r>
            <a:endParaRPr lang="vi-VN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" y="3791558"/>
            <a:ext cx="2466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 smtClean="0">
                <a:latin typeface="VNI-Times" pitchFamily="2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VNI-Times" pitchFamily="2" charset="0"/>
              </a:rPr>
              <a:t>Baûng</a:t>
            </a:r>
            <a:r>
              <a:rPr lang="en-US" altLang="en-US" sz="2400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VNI-Times" pitchFamily="2" charset="0"/>
              </a:rPr>
              <a:t>giaù</a:t>
            </a:r>
            <a:r>
              <a:rPr lang="en-US" altLang="en-US" sz="2400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VNI-Times" pitchFamily="2" charset="0"/>
              </a:rPr>
              <a:t>trò</a:t>
            </a:r>
            <a:r>
              <a:rPr lang="en-US" altLang="en-US" sz="2400" dirty="0" smtClean="0">
                <a:solidFill>
                  <a:schemeClr val="bg1"/>
                </a:solidFill>
                <a:latin typeface="VNI-Times" pitchFamily="2" charset="0"/>
              </a:rPr>
              <a:t>:</a:t>
            </a:r>
            <a:r>
              <a:rPr lang="en-US" altLang="en-US" sz="2400" dirty="0">
                <a:latin typeface="VNI-Times" pitchFamily="2" charset="0"/>
              </a:rPr>
              <a:t/>
            </a:r>
            <a:br>
              <a:rPr lang="en-US" altLang="en-US" sz="2400" dirty="0">
                <a:latin typeface="VNI-Times" pitchFamily="2" charset="0"/>
              </a:rPr>
            </a:br>
            <a:endParaRPr lang="en-US" altLang="en-US" sz="2400" dirty="0">
              <a:latin typeface="VNI-Times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58496"/>
              </p:ext>
            </p:extLst>
          </p:nvPr>
        </p:nvGraphicFramePr>
        <p:xfrm>
          <a:off x="401392" y="4419600"/>
          <a:ext cx="4018208" cy="118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3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7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7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1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029200" y="1863779"/>
            <a:ext cx="3669405" cy="4588904"/>
            <a:chOff x="5029200" y="1863779"/>
            <a:chExt cx="3669405" cy="45889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1863779"/>
              <a:ext cx="3669405" cy="458890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181600" y="5943600"/>
              <a:ext cx="12266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0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y = 3x – 1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724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565400" y="1371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3716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495214"/>
            <a:ext cx="2731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u="sng" dirty="0">
                <a:solidFill>
                  <a:schemeClr val="bg1"/>
                </a:solidFill>
                <a:latin typeface="VNI-Helve-Condense" pitchFamily="2" charset="0"/>
              </a:rPr>
              <a:t>Baøi </a:t>
            </a:r>
            <a:r>
              <a:rPr lang="en-US" altLang="en-US" sz="2800" b="1" i="1" u="sng" dirty="0" smtClean="0">
                <a:solidFill>
                  <a:schemeClr val="bg1"/>
                </a:solidFill>
                <a:latin typeface="VNI-Helve-Condense" pitchFamily="2" charset="0"/>
              </a:rPr>
              <a:t>18 </a:t>
            </a:r>
            <a:r>
              <a:rPr lang="en-US" altLang="en-US" sz="2800" b="1" i="1" u="sng" dirty="0">
                <a:solidFill>
                  <a:schemeClr val="bg1"/>
                </a:solidFill>
                <a:latin typeface="VNI-Helve-Condense" pitchFamily="2" charset="0"/>
              </a:rPr>
              <a:t>(</a:t>
            </a:r>
            <a:r>
              <a:rPr lang="en-US" altLang="en-US" sz="2800" b="1" i="1" u="sng" dirty="0" smtClean="0">
                <a:solidFill>
                  <a:schemeClr val="bg1"/>
                </a:solidFill>
                <a:latin typeface="VNI-Helve-Condense" pitchFamily="2" charset="0"/>
              </a:rPr>
              <a:t>SGK/52):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57200" y="105532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b) Biết rằng đồ thị của hàm số y = ax + 5 đi qua điểm A(-1; 3). Tìm a. Vẽ đồ thị hàm số với giá trị a tìm được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2737" y="1886317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Giải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5054" y="2380179"/>
            <a:ext cx="3888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Thay tọa độ điểm A(-1; 3) vào </a:t>
            </a:r>
            <a:endParaRPr 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vi-VN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phương </a:t>
            </a:r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trình y = ax + 5 ta có:</a:t>
            </a:r>
          </a:p>
          <a:p>
            <a:pPr algn="just"/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    3 = a(-1) + 5</a:t>
            </a:r>
          </a:p>
          <a:p>
            <a:pPr algn="just"/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=&gt; a = 5 – 3 = 2</a:t>
            </a:r>
          </a:p>
          <a:p>
            <a:pPr algn="just"/>
            <a:r>
              <a:rPr 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Ta được hàm số y = 2x + 5</a:t>
            </a:r>
            <a:r>
              <a:rPr lang="vi-VN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21784" y="4191000"/>
            <a:ext cx="2466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 smtClean="0">
                <a:latin typeface="VNI-Times" pitchFamily="2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VNI-Times" pitchFamily="2" charset="0"/>
              </a:rPr>
              <a:t>Baûng</a:t>
            </a:r>
            <a:r>
              <a:rPr lang="en-US" altLang="en-US" sz="2400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VNI-Times" pitchFamily="2" charset="0"/>
              </a:rPr>
              <a:t>giaù</a:t>
            </a:r>
            <a:r>
              <a:rPr lang="en-US" altLang="en-US" sz="2400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VNI-Times" pitchFamily="2" charset="0"/>
              </a:rPr>
              <a:t>trò</a:t>
            </a:r>
            <a:r>
              <a:rPr lang="en-US" altLang="en-US" sz="2400" dirty="0" smtClean="0">
                <a:solidFill>
                  <a:schemeClr val="bg1"/>
                </a:solidFill>
                <a:latin typeface="VNI-Times" pitchFamily="2" charset="0"/>
              </a:rPr>
              <a:t>:</a:t>
            </a:r>
            <a:r>
              <a:rPr lang="en-US" altLang="en-US" sz="2400" dirty="0">
                <a:latin typeface="VNI-Times" pitchFamily="2" charset="0"/>
              </a:rPr>
              <a:t/>
            </a:r>
            <a:br>
              <a:rPr lang="en-US" altLang="en-US" sz="2400" dirty="0">
                <a:latin typeface="VNI-Times" pitchFamily="2" charset="0"/>
              </a:rPr>
            </a:br>
            <a:endParaRPr lang="en-US" altLang="en-US" sz="2400" dirty="0">
              <a:latin typeface="VNI-Times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86930"/>
              </p:ext>
            </p:extLst>
          </p:nvPr>
        </p:nvGraphicFramePr>
        <p:xfrm>
          <a:off x="504423" y="4800600"/>
          <a:ext cx="4018208" cy="118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3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7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7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1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905635"/>
            <a:ext cx="3493750" cy="45080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39000" y="1933193"/>
            <a:ext cx="1242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y = 2x + 5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3" grpId="0"/>
      <p:bldP spid="8" grpId="0"/>
    </p:bldLst>
  </p:timing>
</p:sld>
</file>

<file path=ppt/theme/theme1.xml><?xml version="1.0" encoding="utf-8"?>
<a:theme xmlns:a="http://schemas.openxmlformats.org/drawingml/2006/main" name="Selling a Product or">
  <a:themeElements>
    <a:clrScheme name="Selling a Product or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1147</TotalTime>
  <Words>474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Tahoma</vt:lpstr>
      <vt:lpstr>Symbol</vt:lpstr>
      <vt:lpstr>Calibri</vt:lpstr>
      <vt:lpstr>Cambria Math</vt:lpstr>
      <vt:lpstr>VNI-Bodon-Poster</vt:lpstr>
      <vt:lpstr>VNI-Helve-Condense</vt:lpstr>
      <vt:lpstr>Times New Roman</vt:lpstr>
      <vt:lpstr>VNI-Times</vt:lpstr>
      <vt:lpstr>Wingdings</vt:lpstr>
      <vt:lpstr>Arial</vt:lpstr>
      <vt:lpstr>Selling a Product or</vt:lpstr>
      <vt:lpstr>Equation</vt:lpstr>
      <vt:lpstr>MathType 7.0 Equation</vt:lpstr>
      <vt:lpstr>PowerPoint Presentation</vt:lpstr>
      <vt:lpstr>PowerPoint Presentation</vt:lpstr>
      <vt:lpstr>Baøi 8 (SGK/48): Trong caùc haøm soá sau, haøm soá naøo laø haøm soá baäc nhaát? Haõy xaùc ñònh heä soá a, b cuûa chuùng?</vt:lpstr>
      <vt:lpstr>PowerPoint Presentation</vt:lpstr>
      <vt:lpstr>Baøi 9 (SGK/48):  Cho haøm soá baäc nhaát  y=(m-2)x+3 Tìm caùc giaù trò m ñeå haøm soá:</vt:lpstr>
      <vt:lpstr>a/ Haøm soá treân ñoàng bieán  m – 2 &gt; 0  m &gt; 2</vt:lpstr>
      <vt:lpstr>PowerPoint Presentation</vt:lpstr>
      <vt:lpstr>PowerPoint Presentation</vt:lpstr>
      <vt:lpstr>PowerPoint Presentation</vt:lpstr>
    </vt:vector>
  </TitlesOfParts>
  <Company>DH KDCN HA NOI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Cop.</dc:creator>
  <cp:lastModifiedBy>Acer</cp:lastModifiedBy>
  <cp:revision>258</cp:revision>
  <dcterms:created xsi:type="dcterms:W3CDTF">2007-11-13T07:07:48Z</dcterms:created>
  <dcterms:modified xsi:type="dcterms:W3CDTF">2021-10-17T14:38:20Z</dcterms:modified>
</cp:coreProperties>
</file>