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2618554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8404" y="3564467"/>
            <a:ext cx="8637072" cy="1071095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7124" y="329307"/>
            <a:ext cx="5943668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24392" y="134930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4709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0270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7" name="Picture 16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59215" b="36435"/>
          <a:stretch/>
        </p:blipFill>
        <p:spPr>
          <a:xfrm rot="5400000">
            <a:off x="8642279" y="3046916"/>
            <a:ext cx="4663440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fld id="{48A87A34-81AB-432B-8DAE-1953F412C126}" type="datetimeFigureOut">
              <a:rPr lang="en-US" dirty="0"/>
              <a:pPr/>
              <a:t>9/4/2021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24" name="Picture 2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7" y="1756129"/>
            <a:ext cx="8619060" cy="2050065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29166" y="3806195"/>
            <a:ext cx="861906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052" y="958037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9166" y="2165621"/>
            <a:ext cx="4645152" cy="329385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606" y="2171769"/>
            <a:ext cx="4645152" cy="328709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6" y="953336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2169727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9166" y="2974448"/>
            <a:ext cx="4645152" cy="24938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337" y="2173181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4337" y="2971669"/>
            <a:ext cx="4645152" cy="248719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8" name="Picture 17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4" name="Picture 1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291" y="952578"/>
            <a:ext cx="3275013" cy="2322176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3334" y="952578"/>
            <a:ext cx="6012470" cy="4505221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291" y="3274754"/>
            <a:ext cx="3275013" cy="2178918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24" y="1129513"/>
            <a:ext cx="5854872" cy="192420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8247" y="3053721"/>
            <a:ext cx="5846486" cy="209601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25300" y="5469856"/>
            <a:ext cx="5849605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9/4/2021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300" y="318640"/>
            <a:ext cx="4877818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6794" y="137408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22" name="Picture 21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48549" b="36564"/>
          <a:stretch/>
        </p:blipFill>
        <p:spPr>
          <a:xfrm>
            <a:off x="1125460" y="643464"/>
            <a:ext cx="5879592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0270" y="2171769"/>
            <a:ext cx="9603275" cy="329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32830" y="330370"/>
            <a:ext cx="251539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0270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18076" y="137408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5.w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7.wmf"/><Relationship Id="rId5" Type="http://schemas.openxmlformats.org/officeDocument/2006/relationships/image" Target="../media/image4.wmf"/><Relationship Id="rId15" Type="http://schemas.openxmlformats.org/officeDocument/2006/relationships/image" Target="../media/image10.png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6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image" Target="../media/image9.wmf"/><Relationship Id="rId7" Type="http://schemas.openxmlformats.org/officeDocument/2006/relationships/image" Target="../media/image11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1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7" Type="http://schemas.openxmlformats.org/officeDocument/2006/relationships/image" Target="../media/image25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5" Type="http://schemas.openxmlformats.org/officeDocument/2006/relationships/image" Target="../media/image16.png"/><Relationship Id="rId4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46322" y="135374"/>
            <a:ext cx="6354625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vi-VN" sz="3000" b="1">
                <a:solidFill>
                  <a:srgbClr val="3333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HƯỚNG DẪN CHUẪN BỊ BÀI HỌC</a:t>
            </a:r>
          </a:p>
        </p:txBody>
      </p:sp>
      <p:sp>
        <p:nvSpPr>
          <p:cNvPr id="5" name="Rectangle 4"/>
          <p:cNvSpPr/>
          <p:nvPr/>
        </p:nvSpPr>
        <p:spPr>
          <a:xfrm>
            <a:off x="1497354" y="851152"/>
            <a:ext cx="969751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vi-VN" sz="3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TIẾT 12: </a:t>
            </a:r>
            <a:r>
              <a:rPr lang="vi-VN" sz="30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LUYỆN TẬP </a:t>
            </a:r>
          </a:p>
          <a:p>
            <a:pPr algn="ctr">
              <a:spcAft>
                <a:spcPts val="0"/>
              </a:spcAft>
            </a:pPr>
            <a:r>
              <a:rPr lang="vi-VN" sz="30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RÚT GỌN BIỂU THỨC CHỨA CĂN THỨC BẬC HAI</a:t>
            </a:r>
          </a:p>
        </p:txBody>
      </p:sp>
      <p:sp>
        <p:nvSpPr>
          <p:cNvPr id="6" name="Rectangle 5"/>
          <p:cNvSpPr/>
          <p:nvPr/>
        </p:nvSpPr>
        <p:spPr>
          <a:xfrm>
            <a:off x="1497354" y="1866815"/>
            <a:ext cx="893494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vi-VN" sz="3000" b="1">
                <a:solidFill>
                  <a:srgbClr val="3333FF"/>
                </a:solidFill>
                <a:ea typeface="Tahoma" panose="020B0604030504040204" pitchFamily="34" charset="0"/>
                <a:cs typeface="Tahoma" panose="020B0604030504040204" pitchFamily="34" charset="0"/>
              </a:rPr>
              <a:t>HỌC SINH CẦN THỰC HIỆN CÁC YÊU CẦU SAU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123405" y="2501776"/>
            <a:ext cx="10241281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vi-VN" altLang="vi-VN" sz="3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Học thuộc các công thức biến đổi căn thức (sgk/39)</a:t>
            </a:r>
            <a:endParaRPr kumimoji="0" lang="vi-VN" altLang="vi-VN" sz="3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vi-VN" altLang="vi-VN" sz="3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Học thuộc 4 dạng phương trình có chứa dấu căn</a:t>
            </a:r>
            <a:endParaRPr kumimoji="0" lang="vi-VN" altLang="vi-VN" sz="3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123405" y="4332598"/>
            <a:ext cx="9873864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vi-VN" altLang="vi-VN" sz="3000" b="1" i="0" u="sng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Làm các dạng bài tập</a:t>
            </a:r>
            <a:r>
              <a:rPr kumimoji="0" lang="vi-VN" altLang="vi-VN" sz="3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 giải phương trình, rút gọn biểu thức, toán thực tế có chứa CTBH.</a:t>
            </a:r>
            <a:r>
              <a:rPr kumimoji="0" lang="vi-VN" altLang="vi-VN" sz="3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1123405" y="3447516"/>
            <a:ext cx="9197619" cy="955005"/>
            <a:chOff x="1123405" y="3316935"/>
            <a:chExt cx="9197619" cy="95500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6766208" y="3316935"/>
                  <a:ext cx="535577" cy="95500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vi-VN" sz="3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vi-VN" sz="30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𝐀</m:t>
                            </m:r>
                          </m:num>
                          <m:den>
                            <m:r>
                              <a:rPr lang="vi-VN" sz="30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𝐁</m:t>
                            </m:r>
                          </m:den>
                        </m:f>
                      </m:oMath>
                    </m:oMathPara>
                  </a14:m>
                  <a:endParaRPr lang="vi-VN" sz="3000" b="1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66208" y="3316935"/>
                  <a:ext cx="535577" cy="955005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vi-VN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" name="Rectangle 8"/>
            <p:cNvSpPr/>
            <p:nvPr/>
          </p:nvSpPr>
          <p:spPr>
            <a:xfrm>
              <a:off x="1123405" y="3517439"/>
              <a:ext cx="5910592" cy="55399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457200" lvl="0" indent="-457200" defTabSz="9144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</a:pPr>
              <a:r>
                <a:rPr lang="vi-VN" altLang="vi-VN" sz="3000" b="1">
                  <a:ea typeface="Times New Roman" panose="02020603050405020304" pitchFamily="18" charset="0"/>
                </a:rPr>
                <a:t>Điều kiện để biểu thức dạng </a:t>
              </a:r>
              <a:endParaRPr lang="vi-VN" altLang="vi-VN" sz="3000" b="1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7209275" y="3523647"/>
              <a:ext cx="3111749" cy="55399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vi-VN" altLang="vi-VN" sz="3000" b="1">
                  <a:ea typeface="Times New Roman" panose="02020603050405020304" pitchFamily="18" charset="0"/>
                </a:rPr>
                <a:t>dương hoặc âm</a:t>
              </a:r>
              <a:endParaRPr lang="vi-VN" sz="3000" b="1"/>
            </a:p>
          </p:txBody>
        </p:sp>
      </p:grpSp>
    </p:spTree>
    <p:extLst>
      <p:ext uri="{BB962C8B-B14F-4D97-AF65-F5344CB8AC3E}">
        <p14:creationId xmlns:p14="http://schemas.microsoft.com/office/powerpoint/2010/main" val="3057560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55925" y="274608"/>
            <a:ext cx="893494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vi-VN" sz="3000" b="1">
                <a:solidFill>
                  <a:srgbClr val="3333FF"/>
                </a:solidFill>
                <a:ea typeface="Tahoma" panose="020B0604030504040204" pitchFamily="34" charset="0"/>
                <a:cs typeface="Tahoma" panose="020B0604030504040204" pitchFamily="34" charset="0"/>
              </a:rPr>
              <a:t>HỌC SINH CẦN THỰC HIỆN CÁC YÊU CẦU SAU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6235745"/>
              </p:ext>
            </p:extLst>
          </p:nvPr>
        </p:nvGraphicFramePr>
        <p:xfrm>
          <a:off x="6743586" y="1882220"/>
          <a:ext cx="4245429" cy="944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95200" imgH="469800" progId="Equation.3">
                  <p:embed/>
                </p:oleObj>
              </mc:Choice>
              <mc:Fallback>
                <p:oleObj name="Equation" r:id="rId2" imgW="2095200" imgH="4698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3586" y="1882220"/>
                        <a:ext cx="4245429" cy="94408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3468373"/>
              </p:ext>
            </p:extLst>
          </p:nvPr>
        </p:nvGraphicFramePr>
        <p:xfrm>
          <a:off x="1383771" y="1882220"/>
          <a:ext cx="2663825" cy="979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20480" imgH="482400" progId="Equation.3">
                  <p:embed/>
                </p:oleObj>
              </mc:Choice>
              <mc:Fallback>
                <p:oleObj name="Equation" r:id="rId4" imgW="1320480" imgH="4824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3771" y="1882220"/>
                        <a:ext cx="2663825" cy="9794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9299565"/>
              </p:ext>
            </p:extLst>
          </p:nvPr>
        </p:nvGraphicFramePr>
        <p:xfrm>
          <a:off x="6646863" y="3141663"/>
          <a:ext cx="4584700" cy="941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73040" imgH="469800" progId="Equation.DSMT4">
                  <p:embed/>
                </p:oleObj>
              </mc:Choice>
              <mc:Fallback>
                <p:oleObj name="Equation" r:id="rId6" imgW="2273040" imgH="469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6863" y="3141663"/>
                        <a:ext cx="4584700" cy="9413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4748454"/>
              </p:ext>
            </p:extLst>
          </p:nvPr>
        </p:nvGraphicFramePr>
        <p:xfrm>
          <a:off x="1370850" y="2881594"/>
          <a:ext cx="4360688" cy="14599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58920" imgH="723600" progId="Equation.3">
                  <p:embed/>
                </p:oleObj>
              </mc:Choice>
              <mc:Fallback>
                <p:oleObj name="Equation" r:id="rId8" imgW="2158920" imgH="723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0850" y="2881594"/>
                        <a:ext cx="4360688" cy="145996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1325595"/>
              </p:ext>
            </p:extLst>
          </p:nvPr>
        </p:nvGraphicFramePr>
        <p:xfrm>
          <a:off x="1410811" y="5105403"/>
          <a:ext cx="4214948" cy="9637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68480" imgH="469800" progId="Equation.3">
                  <p:embed/>
                </p:oleObj>
              </mc:Choice>
              <mc:Fallback>
                <p:oleObj name="Equation" r:id="rId10" imgW="1968480" imgH="4698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0811" y="5105403"/>
                        <a:ext cx="4214948" cy="96376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7590488"/>
              </p:ext>
            </p:extLst>
          </p:nvPr>
        </p:nvGraphicFramePr>
        <p:xfrm>
          <a:off x="6743586" y="5105403"/>
          <a:ext cx="4214948" cy="9637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968480" imgH="469800" progId="Equation.3">
                  <p:embed/>
                </p:oleObj>
              </mc:Choice>
              <mc:Fallback>
                <p:oleObj name="Equation" r:id="rId12" imgW="1968480" imgH="469800" progId="Equation.3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3586" y="5105403"/>
                        <a:ext cx="4214948" cy="96376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787598" y="2060002"/>
            <a:ext cx="59617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000" b="1">
                <a:solidFill>
                  <a:srgbClr val="3333FF"/>
                </a:solidFill>
              </a:rPr>
              <a:t>1)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147412" y="2042299"/>
            <a:ext cx="59617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000" b="1">
                <a:solidFill>
                  <a:srgbClr val="3333FF"/>
                </a:solidFill>
              </a:rPr>
              <a:t>2)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74676" y="3334577"/>
            <a:ext cx="59617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000" b="1">
                <a:solidFill>
                  <a:srgbClr val="3333FF"/>
                </a:solidFill>
              </a:rPr>
              <a:t>3)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134491" y="3334577"/>
            <a:ext cx="59617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000" b="1">
                <a:solidFill>
                  <a:srgbClr val="3333FF"/>
                </a:solidFill>
              </a:rPr>
              <a:t>4)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87597" y="5310286"/>
            <a:ext cx="59617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000" b="1">
                <a:solidFill>
                  <a:srgbClr val="3333FF"/>
                </a:solidFill>
              </a:rPr>
              <a:t>1)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140063" y="5310287"/>
            <a:ext cx="59617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000" b="1">
                <a:solidFill>
                  <a:srgbClr val="3333FF"/>
                </a:solidFill>
              </a:rPr>
              <a:t>2)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87597" y="866557"/>
            <a:ext cx="1063316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spcAft>
                <a:spcPts val="0"/>
              </a:spcAft>
              <a:buFont typeface="+mj-lt"/>
              <a:buAutoNum type="alphaUcPeriod"/>
            </a:pPr>
            <a:r>
              <a:rPr lang="vi-VN" sz="3000" b="1">
                <a:ea typeface="Times New Roman" panose="02020603050405020304" pitchFamily="18" charset="0"/>
              </a:rPr>
              <a:t>Các công thức biến đổi căn thức được nhắc ở tiết 11.</a:t>
            </a:r>
          </a:p>
          <a:p>
            <a:pPr marL="514350" indent="-514350">
              <a:spcAft>
                <a:spcPts val="0"/>
              </a:spcAft>
              <a:buFont typeface="+mj-lt"/>
              <a:buAutoNum type="alphaUcPeriod"/>
            </a:pPr>
            <a:r>
              <a:rPr lang="vi-VN" sz="3000" b="1">
                <a:ea typeface="Times New Roman" panose="02020603050405020304" pitchFamily="18" charset="0"/>
              </a:rPr>
              <a:t>4 dạng </a:t>
            </a:r>
            <a:r>
              <a:rPr lang="vi-VN" altLang="vi-VN" sz="3000" b="1">
                <a:ea typeface="Times New Roman" panose="02020603050405020304" pitchFamily="18" charset="0"/>
              </a:rPr>
              <a:t>phương trình có chứa dấu căn.</a:t>
            </a:r>
            <a:endParaRPr lang="vi-VN" sz="3000" b="1">
              <a:ea typeface="Times New Roman" panose="02020603050405020304" pitchFamily="18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787597" y="4189258"/>
            <a:ext cx="9197619" cy="955005"/>
            <a:chOff x="1123405" y="3303872"/>
            <a:chExt cx="9197619" cy="95500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6805397" y="3303872"/>
                  <a:ext cx="535577" cy="95500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vi-VN" sz="3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vi-VN" sz="30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𝐀</m:t>
                            </m:r>
                          </m:num>
                          <m:den>
                            <m:r>
                              <a:rPr lang="vi-VN" sz="30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𝐁</m:t>
                            </m:r>
                          </m:den>
                        </m:f>
                      </m:oMath>
                    </m:oMathPara>
                  </a14:m>
                  <a:endParaRPr lang="vi-VN" sz="3000" b="1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05397" y="3303872"/>
                  <a:ext cx="535577" cy="955005"/>
                </a:xfrm>
                <a:prstGeom prst="rect">
                  <a:avLst/>
                </a:prstGeom>
                <a:blipFill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vi-VN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7" name="Rectangle 26"/>
            <p:cNvSpPr/>
            <p:nvPr/>
          </p:nvSpPr>
          <p:spPr>
            <a:xfrm>
              <a:off x="1123405" y="3517439"/>
              <a:ext cx="5968301" cy="55399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514350" lvl="0" indent="-514350" defTabSz="914400" eaLnBrk="0" fontAlgn="base" hangingPunct="0">
                <a:spcBef>
                  <a:spcPct val="0"/>
                </a:spcBef>
                <a:spcAft>
                  <a:spcPct val="0"/>
                </a:spcAft>
                <a:buFont typeface="+mj-lt"/>
                <a:buAutoNum type="alphaUcPeriod" startAt="3"/>
              </a:pPr>
              <a:r>
                <a:rPr lang="vi-VN" altLang="vi-VN" sz="3000" b="1">
                  <a:ea typeface="Times New Roman" panose="02020603050405020304" pitchFamily="18" charset="0"/>
                </a:rPr>
                <a:t>Điều kiện để biểu thức dạng </a:t>
              </a:r>
              <a:endParaRPr lang="vi-VN" altLang="vi-VN" sz="3000" b="1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7209275" y="3523647"/>
              <a:ext cx="3111749" cy="55399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vi-VN" altLang="vi-VN" sz="3000" b="1">
                  <a:ea typeface="Times New Roman" panose="02020603050405020304" pitchFamily="18" charset="0"/>
                </a:rPr>
                <a:t>dương hoặc âm</a:t>
              </a:r>
              <a:endParaRPr lang="vi-VN" sz="3000" b="1"/>
            </a:p>
          </p:txBody>
        </p:sp>
      </p:grpSp>
    </p:spTree>
    <p:extLst>
      <p:ext uri="{BB962C8B-B14F-4D97-AF65-F5344CB8AC3E}">
        <p14:creationId xmlns:p14="http://schemas.microsoft.com/office/powerpoint/2010/main" val="3246973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91014" y="351402"/>
            <a:ext cx="1723549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000" b="1">
                <a:solidFill>
                  <a:srgbClr val="3333FF"/>
                </a:solidFill>
                <a:ea typeface="Times New Roman" panose="02020603050405020304" pitchFamily="18" charset="0"/>
              </a:rPr>
              <a:t>BÀI TẬP</a:t>
            </a:r>
            <a:endParaRPr lang="vi-VN" sz="3000" b="1">
              <a:solidFill>
                <a:srgbClr val="3333FF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38226" y="898378"/>
            <a:ext cx="4155305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000" b="1" u="sng">
                <a:solidFill>
                  <a:srgbClr val="3333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 1</a:t>
            </a:r>
            <a:r>
              <a:rPr lang="vi-VN" sz="3000" b="1">
                <a:solidFill>
                  <a:srgbClr val="3333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vi-VN" sz="3000" b="1">
                <a:latin typeface="Times New Roman" panose="02020603050405020304" pitchFamily="18" charset="0"/>
                <a:ea typeface="Times New Roman" panose="02020603050405020304" pitchFamily="18" charset="0"/>
              </a:rPr>
              <a:t>giải phương trình</a:t>
            </a:r>
            <a:endParaRPr lang="vi-VN" sz="3000" b="1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8701422"/>
              </p:ext>
            </p:extLst>
          </p:nvPr>
        </p:nvGraphicFramePr>
        <p:xfrm>
          <a:off x="2315320" y="1449294"/>
          <a:ext cx="3940175" cy="904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01720" imgH="393480" progId="Equation.3">
                  <p:embed/>
                </p:oleObj>
              </mc:Choice>
              <mc:Fallback>
                <p:oleObj name="Equation" r:id="rId2" imgW="1701720" imgH="3934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5320" y="1449294"/>
                        <a:ext cx="3940175" cy="9048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8337600"/>
              </p:ext>
            </p:extLst>
          </p:nvPr>
        </p:nvGraphicFramePr>
        <p:xfrm>
          <a:off x="7194554" y="1539916"/>
          <a:ext cx="3292475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22360" imgH="266400" progId="Equation.3">
                  <p:embed/>
                </p:oleObj>
              </mc:Choice>
              <mc:Fallback>
                <p:oleObj name="Equation" r:id="rId4" imgW="1422360" imgH="2664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4554" y="1539916"/>
                        <a:ext cx="3292475" cy="6191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2465887"/>
              </p:ext>
            </p:extLst>
          </p:nvPr>
        </p:nvGraphicFramePr>
        <p:xfrm>
          <a:off x="2315320" y="2354169"/>
          <a:ext cx="3389313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60160" imgH="266400" progId="Equation.3">
                  <p:embed/>
                </p:oleObj>
              </mc:Choice>
              <mc:Fallback>
                <p:oleObj name="Equation" r:id="rId6" imgW="1460160" imgH="2664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5320" y="2354169"/>
                        <a:ext cx="3389313" cy="6191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719146" y="1539916"/>
            <a:ext cx="59617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000" b="1">
                <a:solidFill>
                  <a:srgbClr val="3333FF"/>
                </a:solidFill>
              </a:rPr>
              <a:t>a)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617460" y="1572479"/>
            <a:ext cx="59617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000" b="1">
                <a:solidFill>
                  <a:srgbClr val="3333FF"/>
                </a:solidFill>
              </a:rPr>
              <a:t>b)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719146" y="2386732"/>
            <a:ext cx="59617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000" b="1">
                <a:solidFill>
                  <a:srgbClr val="3333FF"/>
                </a:solidFill>
              </a:rPr>
              <a:t>c)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738226" y="2973293"/>
            <a:ext cx="3624134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000" b="1" u="sng">
                <a:solidFill>
                  <a:srgbClr val="3333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 2</a:t>
            </a:r>
            <a:r>
              <a:rPr lang="vi-VN" sz="3000" b="1">
                <a:solidFill>
                  <a:srgbClr val="3333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vi-VN" sz="3000" b="1">
                <a:latin typeface="Times New Roman" panose="02020603050405020304" pitchFamily="18" charset="0"/>
                <a:ea typeface="Times New Roman" panose="02020603050405020304" pitchFamily="18" charset="0"/>
              </a:rPr>
              <a:t>Toán tổng hợp</a:t>
            </a:r>
            <a:endParaRPr lang="vi-VN" sz="3000" b="1"/>
          </a:p>
        </p:txBody>
      </p:sp>
      <p:sp>
        <p:nvSpPr>
          <p:cNvPr id="14" name="Rectangle 13"/>
          <p:cNvSpPr/>
          <p:nvPr/>
        </p:nvSpPr>
        <p:spPr>
          <a:xfrm>
            <a:off x="1719146" y="3866597"/>
            <a:ext cx="355578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000" b="1">
                <a:ea typeface="Times New Roman" panose="02020603050405020304" pitchFamily="18" charset="0"/>
              </a:rPr>
              <a:t>Cho biểu thức M =</a:t>
            </a:r>
            <a:endParaRPr lang="vi-VN" sz="3000" b="1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8870171"/>
              </p:ext>
            </p:extLst>
          </p:nvPr>
        </p:nvGraphicFramePr>
        <p:xfrm>
          <a:off x="5274928" y="3527291"/>
          <a:ext cx="5972854" cy="12991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23800" imgH="507960" progId="Equation.3">
                  <p:embed/>
                </p:oleObj>
              </mc:Choice>
              <mc:Fallback>
                <p:oleObj name="Equation" r:id="rId8" imgW="2323800" imgH="50796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4928" y="3527291"/>
                        <a:ext cx="5972854" cy="129915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9"/>
          <p:cNvSpPr/>
          <p:nvPr/>
        </p:nvSpPr>
        <p:spPr>
          <a:xfrm>
            <a:off x="1738226" y="4826447"/>
            <a:ext cx="711499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8000" indent="-468000">
              <a:buFont typeface="+mj-lt"/>
              <a:buAutoNum type="alphaLcParenR"/>
            </a:pPr>
            <a:r>
              <a:rPr lang="vi-VN" sz="3000" b="1">
                <a:ea typeface="MS Mincho" panose="02020609040205080304" pitchFamily="49" charset="-128"/>
              </a:rPr>
              <a:t>Rút </a:t>
            </a:r>
            <a:r>
              <a:rPr lang="vi-VN" sz="3000" b="1" dirty="0" err="1">
                <a:ea typeface="MS Mincho" panose="02020609040205080304" pitchFamily="49" charset="-128"/>
              </a:rPr>
              <a:t>gọn</a:t>
            </a:r>
            <a:r>
              <a:rPr lang="vi-VN" sz="3000" b="1" dirty="0">
                <a:ea typeface="MS Mincho" panose="02020609040205080304" pitchFamily="49" charset="-128"/>
              </a:rPr>
              <a:t> M </a:t>
            </a:r>
            <a:r>
              <a:rPr lang="vi-VN" sz="3000" b="1" dirty="0" err="1">
                <a:ea typeface="MS Mincho" panose="02020609040205080304" pitchFamily="49" charset="-128"/>
              </a:rPr>
              <a:t>với</a:t>
            </a:r>
            <a:r>
              <a:rPr lang="vi-VN" sz="3000" b="1" dirty="0">
                <a:ea typeface="MS Mincho" panose="02020609040205080304" pitchFamily="49" charset="-128"/>
              </a:rPr>
              <a:t> a &gt; 0, a </a:t>
            </a:r>
            <a:r>
              <a:rPr lang="vi-VN" sz="3000" b="1" dirty="0">
                <a:ea typeface="MS Mincho" panose="02020609040205080304" pitchFamily="49" charset="-128"/>
                <a:sym typeface="Symbol" panose="05050102010706020507" pitchFamily="18" charset="2"/>
              </a:rPr>
              <a:t> 1 </a:t>
            </a:r>
            <a:r>
              <a:rPr lang="vi-VN" sz="3000" b="1" dirty="0" err="1">
                <a:ea typeface="MS Mincho" panose="02020609040205080304" pitchFamily="49" charset="-128"/>
                <a:sym typeface="Symbol" panose="05050102010706020507" pitchFamily="18" charset="2"/>
              </a:rPr>
              <a:t>và</a:t>
            </a:r>
            <a:r>
              <a:rPr lang="vi-VN" sz="3000" b="1" dirty="0">
                <a:ea typeface="MS Mincho" panose="02020609040205080304" pitchFamily="49" charset="-128"/>
                <a:sym typeface="Symbol" panose="05050102010706020507" pitchFamily="18" charset="2"/>
              </a:rPr>
              <a:t> a  4.</a:t>
            </a:r>
            <a:endParaRPr lang="vi-VN" sz="3000" b="1" dirty="0">
              <a:ea typeface="MS Mincho" panose="02020609040205080304" pitchFamily="49" charset="-128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719146" y="5380445"/>
            <a:ext cx="545446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8000" indent="-468000">
              <a:buFont typeface="+mj-lt"/>
              <a:buAutoNum type="alphaLcParenR" startAt="2"/>
            </a:pPr>
            <a:r>
              <a:rPr lang="vi-VN" sz="3000" b="1">
                <a:ea typeface="MS Mincho" panose="02020609040205080304" pitchFamily="49" charset="-128"/>
              </a:rPr>
              <a:t>Tìm giá trị của a để M &gt; 0.</a:t>
            </a:r>
          </a:p>
        </p:txBody>
      </p:sp>
    </p:spTree>
    <p:extLst>
      <p:ext uri="{BB962C8B-B14F-4D97-AF65-F5344CB8AC3E}">
        <p14:creationId xmlns:p14="http://schemas.microsoft.com/office/powerpoint/2010/main" val="2640687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447078" y="62938"/>
            <a:ext cx="3301930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000" b="1" u="sng">
                <a:solidFill>
                  <a:srgbClr val="3333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 3</a:t>
            </a:r>
            <a:r>
              <a:rPr lang="vi-VN" sz="3000" b="1">
                <a:solidFill>
                  <a:srgbClr val="3333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vi-VN" sz="3000" b="1">
                <a:latin typeface="Times New Roman" panose="02020603050405020304" pitchFamily="18" charset="0"/>
                <a:ea typeface="Times New Roman" panose="02020603050405020304" pitchFamily="18" charset="0"/>
              </a:rPr>
              <a:t>Toán thực tế</a:t>
            </a:r>
            <a:endParaRPr lang="vi-VN" sz="3000" b="1"/>
          </a:p>
        </p:txBody>
      </p:sp>
      <p:grpSp>
        <p:nvGrpSpPr>
          <p:cNvPr id="17" name="Group 16"/>
          <p:cNvGrpSpPr/>
          <p:nvPr/>
        </p:nvGrpSpPr>
        <p:grpSpPr>
          <a:xfrm>
            <a:off x="810049" y="616936"/>
            <a:ext cx="10575988" cy="5391683"/>
            <a:chOff x="946233" y="824141"/>
            <a:chExt cx="10575988" cy="5391683"/>
          </a:xfrm>
        </p:grpSpPr>
        <p:sp>
          <p:nvSpPr>
            <p:cNvPr id="18" name="Rectangle 17"/>
            <p:cNvSpPr/>
            <p:nvPr/>
          </p:nvSpPr>
          <p:spPr>
            <a:xfrm>
              <a:off x="946233" y="5661826"/>
              <a:ext cx="10005997" cy="5539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vi-VN" sz="3000" b="1">
                  <a:ea typeface="MS Mincho" panose="02020609040205080304" pitchFamily="49" charset="-128"/>
                </a:rPr>
                <a:t>Tính độ dài đường chéo b và độ dài nhánh dây cáp L.</a:t>
              </a:r>
              <a:endParaRPr lang="vi-VN" sz="3000" b="1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946233" y="824141"/>
              <a:ext cx="7001691" cy="240065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vi-VN" sz="3000" b="1">
                  <a:ea typeface="MS Mincho" panose="02020609040205080304" pitchFamily="49" charset="-128"/>
                </a:rPr>
                <a:t>Hình ảnh 4 nhánh dây cáp cẩu nâng một khối bê tông (be’ton) nặng hình vuông, có dạng một hình chóp. Chiều dài L (m) của mỗi nhánh dây cáp được xác định theo công thức:</a:t>
              </a:r>
              <a:endParaRPr lang="vi-VN" sz="3000" b="1"/>
            </a:p>
          </p:txBody>
        </p:sp>
        <p:grpSp>
          <p:nvGrpSpPr>
            <p:cNvPr id="20" name="Group 19"/>
            <p:cNvGrpSpPr/>
            <p:nvPr/>
          </p:nvGrpSpPr>
          <p:grpSpPr>
            <a:xfrm>
              <a:off x="8039363" y="824141"/>
              <a:ext cx="3482858" cy="2387269"/>
              <a:chOff x="7824651" y="784405"/>
              <a:chExt cx="3482858" cy="2387269"/>
            </a:xfrm>
          </p:grpSpPr>
          <p:pic>
            <p:nvPicPr>
              <p:cNvPr id="26" name="Picture 28" descr="Cumoccauvata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824651" y="784405"/>
                <a:ext cx="2769326" cy="2387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27" name="Straight Connector 26"/>
              <p:cNvCxnSpPr/>
              <p:nvPr/>
            </p:nvCxnSpPr>
            <p:spPr>
              <a:xfrm rot="-60000" flipV="1">
                <a:off x="7968343" y="1463040"/>
                <a:ext cx="979714" cy="692331"/>
              </a:xfrm>
              <a:prstGeom prst="line">
                <a:avLst/>
              </a:prstGeom>
              <a:ln w="38100">
                <a:solidFill>
                  <a:srgbClr val="3333FF"/>
                </a:solidFill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 rot="-60000">
                <a:off x="8138160" y="2377440"/>
                <a:ext cx="2050869" cy="266541"/>
              </a:xfrm>
              <a:prstGeom prst="line">
                <a:avLst/>
              </a:prstGeom>
              <a:ln w="38100">
                <a:solidFill>
                  <a:srgbClr val="FF0000"/>
                </a:solidFill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Arrow Connector 28"/>
              <p:cNvCxnSpPr/>
              <p:nvPr/>
            </p:nvCxnSpPr>
            <p:spPr>
              <a:xfrm>
                <a:off x="10178136" y="1467606"/>
                <a:ext cx="0" cy="905020"/>
              </a:xfrm>
              <a:prstGeom prst="straightConnector1">
                <a:avLst/>
              </a:prstGeom>
              <a:ln w="38100">
                <a:solidFill>
                  <a:srgbClr val="3333FF"/>
                </a:solidFill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" name="TextBox 29"/>
              <p:cNvSpPr txBox="1"/>
              <p:nvPr/>
            </p:nvSpPr>
            <p:spPr>
              <a:xfrm rot="20196656">
                <a:off x="8216537" y="1511595"/>
                <a:ext cx="43107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b="1" dirty="0">
                    <a:solidFill>
                      <a:srgbClr val="3333FF"/>
                    </a:solidFill>
                  </a:rPr>
                  <a:t>L</a:t>
                </a: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 rot="284193">
                <a:off x="10121876" y="1721340"/>
                <a:ext cx="43107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b="1" dirty="0">
                    <a:solidFill>
                      <a:srgbClr val="3333FF"/>
                    </a:solidFill>
                  </a:rPr>
                  <a:t>h</a:t>
                </a:r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 rot="980266">
                <a:off x="8955473" y="2460570"/>
                <a:ext cx="43107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b="1" dirty="0">
                    <a:solidFill>
                      <a:srgbClr val="3333FF"/>
                    </a:solidFill>
                  </a:rPr>
                  <a:t>b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3" name="TextBox 32"/>
                  <p:cNvSpPr txBox="1"/>
                  <p:nvPr/>
                </p:nvSpPr>
                <p:spPr>
                  <a:xfrm>
                    <a:off x="7854934" y="2610671"/>
                    <a:ext cx="591773" cy="40197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ad>
                            <m:radPr>
                              <m:degHide m:val="on"/>
                              <m:ctrlPr>
                                <a:rPr lang="vi-VN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𝟖</m:t>
                              </m:r>
                            </m:e>
                          </m:rad>
                        </m:oMath>
                      </m:oMathPara>
                    </a14:m>
                    <a:endParaRPr lang="vi-VN" b="1" dirty="0">
                      <a:solidFill>
                        <a:srgbClr val="3333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43" name="TextBox 4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854934" y="2610671"/>
                    <a:ext cx="591773" cy="401970"/>
                  </a:xfrm>
                  <a:prstGeom prst="rect">
                    <a:avLst/>
                  </a:prstGeom>
                  <a:blipFill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4" name="TextBox 33"/>
                  <p:cNvSpPr txBox="1"/>
                  <p:nvPr/>
                </p:nvSpPr>
                <p:spPr>
                  <a:xfrm>
                    <a:off x="10314917" y="1533981"/>
                    <a:ext cx="992592" cy="656013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left"/>
                        </m:oMathParaPr>
                        <m:oMath xmlns:m="http://schemas.openxmlformats.org/officeDocument/2006/math">
                          <m:r>
                            <a:rPr lang="vi-VN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ad>
                            <m:radPr>
                              <m:degHide m:val="on"/>
                              <m:ctrlPr>
                                <a:rPr lang="vi-VN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ad>
                                <m:radPr>
                                  <m:degHide m:val="on"/>
                                  <m:ctrlPr>
                                    <a:rPr lang="vi-VN" b="1" i="1" smtClean="0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vi-VN" b="1" i="1" smtClean="0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e>
                              </m:rad>
                            </m:e>
                          </m:rad>
                        </m:oMath>
                      </m:oMathPara>
                    </a14:m>
                    <a:endParaRPr lang="vi-VN" b="1" dirty="0">
                      <a:solidFill>
                        <a:srgbClr val="3333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44" name="TextBox 4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314917" y="1533981"/>
                    <a:ext cx="992592" cy="656013"/>
                  </a:xfrm>
                  <a:prstGeom prst="rect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3881756" y="3104240"/>
                  <a:ext cx="3001888" cy="145636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vi-VN" sz="3000" b="1" i="0" smtClean="0">
                            <a:latin typeface="Cambria Math" panose="02040503050406030204" pitchFamily="18" charset="0"/>
                          </a:rPr>
                          <m:t>𝐋</m:t>
                        </m:r>
                        <m:r>
                          <a:rPr lang="vi-VN" sz="3000" b="1" i="0" smtClean="0">
                            <a:latin typeface="Cambria Math" panose="02040503050406030204" pitchFamily="18" charset="0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vi-VN" sz="3000" b="1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vi-VN" sz="3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vi-VN" sz="3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lang="vi-VN" sz="3000" b="1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vi-VN" sz="3000" b="1" i="0" smtClean="0">
                                            <a:latin typeface="Cambria Math" panose="02040503050406030204" pitchFamily="18" charset="0"/>
                                          </a:rPr>
                                          <m:t>𝐛</m:t>
                                        </m:r>
                                      </m:num>
                                      <m:den>
                                        <m:r>
                                          <a:rPr lang="vi-VN" sz="3000" b="1" i="0" smtClean="0">
                                            <a:latin typeface="Cambria Math" panose="02040503050406030204" pitchFamily="18" charset="0"/>
                                          </a:rPr>
                                          <m:t>𝟐</m:t>
                                        </m:r>
                                      </m:den>
                                    </m:f>
                                  </m:e>
                                </m:d>
                              </m:e>
                              <m:sup>
                                <m:r>
                                  <a:rPr lang="vi-VN" sz="3000" b="1" i="0" smtClean="0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vi-VN" sz="3000" b="1" i="0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vi-VN" sz="3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vi-VN" sz="3000" b="1" i="0" smtClean="0">
                                    <a:latin typeface="Cambria Math" panose="02040503050406030204" pitchFamily="18" charset="0"/>
                                  </a:rPr>
                                  <m:t>𝐡</m:t>
                                </m:r>
                              </m:e>
                              <m:sup>
                                <m:r>
                                  <a:rPr lang="vi-VN" sz="3000" b="1" i="0" smtClean="0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e>
                        </m:rad>
                      </m:oMath>
                    </m:oMathPara>
                  </a14:m>
                  <a:endParaRPr lang="vi-VN" sz="3000" b="1"/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81756" y="3104240"/>
                  <a:ext cx="3001888" cy="1456361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vi-VN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2" name="Group 21"/>
            <p:cNvGrpSpPr/>
            <p:nvPr/>
          </p:nvGrpSpPr>
          <p:grpSpPr>
            <a:xfrm>
              <a:off x="1649892" y="4307294"/>
              <a:ext cx="8130900" cy="1354532"/>
              <a:chOff x="1649893" y="3636435"/>
              <a:chExt cx="8130900" cy="1354532"/>
            </a:xfrm>
          </p:grpSpPr>
          <p:sp>
            <p:nvSpPr>
              <p:cNvPr id="23" name="Rectangle 22"/>
              <p:cNvSpPr>
                <a:spLocks noChangeArrowheads="1"/>
              </p:cNvSpPr>
              <p:nvPr/>
            </p:nvSpPr>
            <p:spPr bwMode="auto">
              <a:xfrm>
                <a:off x="1649893" y="3968120"/>
                <a:ext cx="8130900" cy="101566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just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vi-VN" altLang="vi-VN" sz="3000" b="1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ea typeface="MS Mincho" panose="02020609040205080304" pitchFamily="49" charset="-128"/>
                    <a:cs typeface="Times New Roman" panose="02020603050405020304" pitchFamily="18" charset="0"/>
                  </a:rPr>
                  <a:t>Biết h =             và cạnh của khối bê tông hình vuông bằng </a:t>
                </a:r>
                <a:endParaRPr kumimoji="0" lang="vi-VN" altLang="vi-VN" sz="3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4" name="TextBox 23"/>
                  <p:cNvSpPr txBox="1"/>
                  <p:nvPr/>
                </p:nvSpPr>
                <p:spPr>
                  <a:xfrm>
                    <a:off x="4847061" y="4382531"/>
                    <a:ext cx="1071280" cy="60843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ad>
                            <m:radPr>
                              <m:degHide m:val="on"/>
                              <m:ctrlPr>
                                <a:rPr lang="vi-VN" sz="30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3000" b="1" i="0" smtClean="0">
                                  <a:latin typeface="Cambria Math" panose="02040503050406030204" pitchFamily="18" charset="0"/>
                                </a:rPr>
                                <m:t>𝟖</m:t>
                              </m:r>
                              <m:r>
                                <a:rPr lang="vi-VN" sz="3000" b="1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rad>
                          <m:r>
                            <a:rPr lang="vi-VN" sz="30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vi-VN" sz="3000" b="1" i="0" smtClean="0">
                              <a:latin typeface="Cambria Math" panose="02040503050406030204" pitchFamily="18" charset="0"/>
                            </a:rPr>
                            <m:t>𝐦</m:t>
                          </m:r>
                        </m:oMath>
                      </m:oMathPara>
                    </a14:m>
                    <a:endParaRPr lang="vi-VN" sz="3000" b="1"/>
                  </a:p>
                </p:txBody>
              </p:sp>
            </mc:Choice>
            <mc:Fallback xmlns="">
              <p:sp>
                <p:nvSpPr>
                  <p:cNvPr id="47" name="TextBox 4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847061" y="4382531"/>
                    <a:ext cx="1071280" cy="608436"/>
                  </a:xfrm>
                  <a:prstGeom prst="rect">
                    <a:avLst/>
                  </a:prstGeom>
                  <a:blipFill>
                    <a:blip r:embed="rId6"/>
                    <a:stretch>
                      <a:fillRect r="-568"/>
                    </a:stretch>
                  </a:blipFill>
                </p:spPr>
                <p:txBody>
                  <a:bodyPr/>
                  <a:lstStyle/>
                  <a:p>
                    <a:r>
                      <a:rPr lang="vi-VN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5" name="TextBox 24"/>
                  <p:cNvSpPr txBox="1"/>
                  <p:nvPr/>
                </p:nvSpPr>
                <p:spPr>
                  <a:xfrm>
                    <a:off x="3239591" y="3636435"/>
                    <a:ext cx="1425685" cy="103182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left"/>
                        </m:oMathParaPr>
                        <m:oMath xmlns:m="http://schemas.openxmlformats.org/officeDocument/2006/math">
                          <m:rad>
                            <m:radPr>
                              <m:degHide m:val="on"/>
                              <m:ctrlPr>
                                <a:rPr lang="vi-VN" sz="30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3000" b="1" i="0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ad>
                                <m:radPr>
                                  <m:degHide m:val="on"/>
                                  <m:ctrlPr>
                                    <a:rPr lang="vi-VN" sz="3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vi-VN" sz="3000" b="1" i="0" smtClean="0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e>
                              </m:rad>
                            </m:e>
                          </m:rad>
                          <m:r>
                            <a:rPr lang="vi-VN" sz="30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vi-VN" sz="3000" b="1" i="0" smtClean="0">
                              <a:latin typeface="Cambria Math" panose="02040503050406030204" pitchFamily="18" charset="0"/>
                            </a:rPr>
                            <m:t>𝐦</m:t>
                          </m:r>
                        </m:oMath>
                      </m:oMathPara>
                    </a14:m>
                    <a:endParaRPr lang="vi-VN" sz="3000" b="1"/>
                  </a:p>
                </p:txBody>
              </p:sp>
            </mc:Choice>
            <mc:Fallback xmlns="">
              <p:sp>
                <p:nvSpPr>
                  <p:cNvPr id="48" name="TextBox 4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239591" y="3636435"/>
                    <a:ext cx="1425685" cy="1031821"/>
                  </a:xfrm>
                  <a:prstGeom prst="rect">
                    <a:avLst/>
                  </a:prstGeom>
                  <a:blipFill>
                    <a:blip r:embed="rId7"/>
                    <a:stretch>
                      <a:fillRect r="-6410"/>
                    </a:stretch>
                  </a:blipFill>
                </p:spPr>
                <p:txBody>
                  <a:bodyPr/>
                  <a:lstStyle/>
                  <a:p>
                    <a:r>
                      <a:rPr lang="vi-VN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</p:spTree>
    <p:extLst>
      <p:ext uri="{BB962C8B-B14F-4D97-AF65-F5344CB8AC3E}">
        <p14:creationId xmlns:p14="http://schemas.microsoft.com/office/powerpoint/2010/main" val="2708437263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2CB663"/>
      </a:accent4>
      <a:accent5>
        <a:srgbClr val="DF8822"/>
      </a:accent5>
      <a:accent6>
        <a:srgbClr val="BC410A"/>
      </a:accent6>
      <a:hlink>
        <a:srgbClr val="5977C4"/>
      </a:hlink>
      <a:folHlink>
        <a:srgbClr val="A1A9B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E050AC27-895F-4B90-991D-A6818FC89AB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TM10001114[[fn=Gallery]]</Template>
  <TotalTime>77</TotalTime>
  <Words>277</Words>
  <Application>Microsoft Office PowerPoint</Application>
  <PresentationFormat>Màn hình rộng</PresentationFormat>
  <Paragraphs>43</Paragraphs>
  <Slides>4</Slides>
  <Notes>0</Notes>
  <HiddenSlides>0</HiddenSlides>
  <MMClips>0</MMClips>
  <ScaleCrop>false</ScaleCrop>
  <HeadingPairs>
    <vt:vector size="8" baseType="variant">
      <vt:variant>
        <vt:lpstr>Phông được Dùng</vt:lpstr>
      </vt:variant>
      <vt:variant>
        <vt:i4>5</vt:i4>
      </vt:variant>
      <vt:variant>
        <vt:lpstr>Chủ đề</vt:lpstr>
      </vt:variant>
      <vt:variant>
        <vt:i4>1</vt:i4>
      </vt:variant>
      <vt:variant>
        <vt:lpstr>Máy chủ nhúng OLE</vt:lpstr>
      </vt:variant>
      <vt:variant>
        <vt:i4>2</vt:i4>
      </vt:variant>
      <vt:variant>
        <vt:lpstr>Tiêu đề Bản chiếu</vt:lpstr>
      </vt:variant>
      <vt:variant>
        <vt:i4>4</vt:i4>
      </vt:variant>
    </vt:vector>
  </HeadingPairs>
  <TitlesOfParts>
    <vt:vector size="12" baseType="lpstr">
      <vt:lpstr>Arial</vt:lpstr>
      <vt:lpstr>Cambria Math</vt:lpstr>
      <vt:lpstr>Tahoma</vt:lpstr>
      <vt:lpstr>Times New Roman</vt:lpstr>
      <vt:lpstr>Wingdings</vt:lpstr>
      <vt:lpstr>Gallery</vt:lpstr>
      <vt:lpstr>Equation</vt:lpstr>
      <vt:lpstr>MathType 7.0 Equation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Thái Hoàng Hoàng Gia</dc:creator>
  <cp:lastModifiedBy>Hương Phan</cp:lastModifiedBy>
  <cp:revision>11</cp:revision>
  <dcterms:created xsi:type="dcterms:W3CDTF">2021-09-03T04:21:11Z</dcterms:created>
  <dcterms:modified xsi:type="dcterms:W3CDTF">2021-09-04T07:23:24Z</dcterms:modified>
</cp:coreProperties>
</file>