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Lst>
  <p:sldIdLst>
    <p:sldId id="256" r:id="rId5"/>
    <p:sldId id="271" r:id="rId6"/>
    <p:sldId id="266" r:id="rId7"/>
    <p:sldId id="257" r:id="rId8"/>
    <p:sldId id="268" r:id="rId9"/>
    <p:sldId id="259" r:id="rId10"/>
    <p:sldId id="261" r:id="rId11"/>
    <p:sldId id="263"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EDC0-097E-4D67-9029-9126B8F0D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BFBFB7-0BB5-40AC-8872-8DB6B0B3C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44B16-39D1-4826-965E-B0CEBFC2878F}"/>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3B326DCB-5B5D-42C2-9DE9-A7249A79D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0EB27-5DAE-441C-A9D8-E1CF1C144D38}"/>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30205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C92A-95B4-42F0-8250-4D3BDE87C6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FB955C-365C-47D8-B255-AE8CA71DF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14622-04EF-480A-88AB-55206C9E5A96}"/>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5F5731E4-FE74-410E-96C5-940F66FAE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93DC8-B727-4ED7-A08B-9C9873766DC0}"/>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91089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99D4A-C59F-4D9B-915E-CF0A170F17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E04D07-6CB5-455F-BCCC-6092FDB437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05D62-39B8-44B4-BCF3-86FC24A991C7}"/>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B8F1306B-8DB6-4B6D-A965-23265FBDB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A5551-27AE-452A-B15D-8DB37896A0FC}"/>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1192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407529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84885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12252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843938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3F1969-F52C-4CAA-9A32-C595CE00CF73}" type="datetimeFigureOut">
              <a:rPr lang="en-US" smtClean="0"/>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74367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3F1969-F52C-4CAA-9A32-C595CE00CF73}"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661131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43F1969-F52C-4CAA-9A32-C595CE00CF73}" type="datetimeFigureOut">
              <a:rPr lang="en-US" smtClean="0"/>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445771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72449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5BF2-0006-427E-8D3A-8C50028680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52A2D4-E863-439C-B53F-5F047DDF11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DD3C9-24B7-40B6-9CD6-7D8DCBBEBDAF}"/>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D564F76F-4560-46A0-BE20-E5F16CA1E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8B668-A309-436D-A650-5171624569E4}"/>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84429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056515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4025579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663071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0607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266858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43F1969-F52C-4CAA-9A32-C595CE00CF73}"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152925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43F1969-F52C-4CAA-9A32-C595CE00CF73}"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06086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380921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025308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DA4F40A-9B04-4E18-9741-B139DA30192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35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C2B6-A6B1-4B4C-8C29-E0184B176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B8A0F4-EF41-4A1E-883F-E2E1FEEABF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C1A02E-C180-455F-AEB1-3840C969B228}"/>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A410FA5C-EA08-45B1-9EE6-4B72822DA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BF015-FDDB-436B-A68D-8F507D7B26FB}"/>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676944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951382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788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883132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3F1969-F52C-4CAA-9A32-C595CE00CF73}" type="datetimeFigureOut">
              <a:rPr lang="en-US" smtClean="0"/>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4F40A-9B04-4E18-9741-B139DA30192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966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3F1969-F52C-4CAA-9A32-C595CE00CF73}"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F40A-9B04-4E18-9741-B139DA30192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463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F1969-F52C-4CAA-9A32-C595CE00CF73}" type="datetimeFigureOut">
              <a:rPr lang="en-US" smtClean="0"/>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803782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828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37597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098034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3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BCCD-B20C-47ED-9C16-3952831B7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9FE94-4505-4B75-A837-8A2A41384A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163AEA-7AE5-46F8-B6AA-A244B0B354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041AC-FBAC-41DA-9BA9-B810201F0A24}"/>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a:extLst>
              <a:ext uri="{FF2B5EF4-FFF2-40B4-BE49-F238E27FC236}">
                <a16:creationId xmlns:a16="http://schemas.microsoft.com/office/drawing/2014/main" id="{3D19FEC5-41ED-419A-B554-9C9564583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5A9B59-53B2-4308-B4B4-3BA78C31052A}"/>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305849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1747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4173345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939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445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43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46199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840565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712333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929890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06065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8F8F-859C-4354-94F4-DACA91CB4D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1E7EE5-D8F3-4E63-8E98-7DE6E37E8D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8D8492-6D70-4859-8180-E8B1BC6576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90DC0B-62D5-4127-BB0A-53A7DF7EE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B9F8F-6BDC-4084-8FF4-B09311D97A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37E4-3A89-43DB-9D42-EF166A770DCD}"/>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8" name="Footer Placeholder 7">
            <a:extLst>
              <a:ext uri="{FF2B5EF4-FFF2-40B4-BE49-F238E27FC236}">
                <a16:creationId xmlns:a16="http://schemas.microsoft.com/office/drawing/2014/main" id="{213B1481-6397-4B5D-9881-7F9AD8352A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1BBE12-E4F6-4F14-9DA1-9179DFD339F1}"/>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688904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3F1969-F52C-4CAA-9A32-C595CE00CF73}" type="datetimeFigureOut">
              <a:rPr lang="en-US" smtClean="0"/>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350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3F1969-F52C-4CAA-9A32-C595CE00CF73}"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359379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F1969-F52C-4CAA-9A32-C595CE00CF73}" type="datetimeFigureOut">
              <a:rPr lang="en-US" smtClean="0"/>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741229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2688278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4072553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885160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58767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257279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54729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421612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090E-85DA-404A-B2CA-87361AB402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E5F17-ACC6-44E1-81BC-1914D7B947C9}"/>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4" name="Footer Placeholder 3">
            <a:extLst>
              <a:ext uri="{FF2B5EF4-FFF2-40B4-BE49-F238E27FC236}">
                <a16:creationId xmlns:a16="http://schemas.microsoft.com/office/drawing/2014/main" id="{DAAC200E-961C-4526-896F-F9C54A044F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0315EC-CFCD-4B23-8021-4E46865A4A25}"/>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958176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4112433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F1969-F52C-4CAA-9A32-C595CE00CF73}"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77291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C8C5A8-A167-410C-A24C-7E964540B093}"/>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3" name="Footer Placeholder 2">
            <a:extLst>
              <a:ext uri="{FF2B5EF4-FFF2-40B4-BE49-F238E27FC236}">
                <a16:creationId xmlns:a16="http://schemas.microsoft.com/office/drawing/2014/main" id="{3D9B35D7-F669-4D40-A128-65492898DE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881409-0E56-4B68-B924-23C32D29B2BA}"/>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380036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F90B-283F-44CF-8725-817B69164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70896F-ED89-4F26-995C-CE156B9B6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9B8DDE-0296-44D9-8881-C14817400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A7299-FA07-4724-B43D-8C99E66E1B77}"/>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a:extLst>
              <a:ext uri="{FF2B5EF4-FFF2-40B4-BE49-F238E27FC236}">
                <a16:creationId xmlns:a16="http://schemas.microsoft.com/office/drawing/2014/main" id="{DDEE4E1E-9901-476A-95A6-B886BEF2C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87EF9-2203-4C3F-BA04-93DF5E5AD3A4}"/>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190320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D673-663F-47CB-985F-CC69F96854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FA15A9-0D7D-46D9-AA61-FDE9A892F8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081F6F-0874-42AA-B1CB-0A113E492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6ECE15-BD30-4F53-ABE7-3ECBAE0C3B0B}"/>
              </a:ext>
            </a:extLst>
          </p:cNvPr>
          <p:cNvSpPr>
            <a:spLocks noGrp="1"/>
          </p:cNvSpPr>
          <p:nvPr>
            <p:ph type="dt" sz="half" idx="10"/>
          </p:nvPr>
        </p:nvSpPr>
        <p:spPr/>
        <p:txBody>
          <a:bodyPr/>
          <a:lstStyle/>
          <a:p>
            <a:fld id="{443F1969-F52C-4CAA-9A32-C595CE00CF73}" type="datetimeFigureOut">
              <a:rPr lang="en-US" smtClean="0"/>
              <a:t>10/24/2021</a:t>
            </a:fld>
            <a:endParaRPr lang="en-US"/>
          </a:p>
        </p:txBody>
      </p:sp>
      <p:sp>
        <p:nvSpPr>
          <p:cNvPr id="6" name="Footer Placeholder 5">
            <a:extLst>
              <a:ext uri="{FF2B5EF4-FFF2-40B4-BE49-F238E27FC236}">
                <a16:creationId xmlns:a16="http://schemas.microsoft.com/office/drawing/2014/main" id="{FABE1794-898E-4016-A6A3-0D630C4EE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D13803-137E-4DEC-BB9F-A72327EE4F9C}"/>
              </a:ext>
            </a:extLst>
          </p:cNvPr>
          <p:cNvSpPr>
            <a:spLocks noGrp="1"/>
          </p:cNvSpPr>
          <p:nvPr>
            <p:ph type="sldNum" sz="quarter" idx="12"/>
          </p:nvPr>
        </p:nvSpPr>
        <p:spPr/>
        <p:txBody>
          <a:bodyPr/>
          <a:lstStyle/>
          <a:p>
            <a:fld id="{ADA4F40A-9B04-4E18-9741-B139DA301927}" type="slidenum">
              <a:rPr lang="en-US" smtClean="0"/>
              <a:t>‹#›</a:t>
            </a:fld>
            <a:endParaRPr lang="en-US"/>
          </a:p>
        </p:txBody>
      </p:sp>
    </p:spTree>
    <p:extLst>
      <p:ext uri="{BB962C8B-B14F-4D97-AF65-F5344CB8AC3E}">
        <p14:creationId xmlns:p14="http://schemas.microsoft.com/office/powerpoint/2010/main" val="97957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6.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4F7517-B619-4B19-B131-1CFC936D7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7F5546-1DD3-4A81-8CDE-203ACE639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3B65E-C9B9-4630-AAB1-9A295CA52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F1969-F52C-4CAA-9A32-C595CE00CF73}" type="datetimeFigureOut">
              <a:rPr lang="en-US" smtClean="0"/>
              <a:t>10/24/2021</a:t>
            </a:fld>
            <a:endParaRPr lang="en-US"/>
          </a:p>
        </p:txBody>
      </p:sp>
      <p:sp>
        <p:nvSpPr>
          <p:cNvPr id="5" name="Footer Placeholder 4">
            <a:extLst>
              <a:ext uri="{FF2B5EF4-FFF2-40B4-BE49-F238E27FC236}">
                <a16:creationId xmlns:a16="http://schemas.microsoft.com/office/drawing/2014/main" id="{011EAE0E-712B-4878-BB19-85DFBDCD6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00A61E-1606-4C92-807D-E699DD4E65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4F40A-9B04-4E18-9741-B139DA301927}" type="slidenum">
              <a:rPr lang="en-US" smtClean="0"/>
              <a:t>‹#›</a:t>
            </a:fld>
            <a:endParaRPr lang="en-US"/>
          </a:p>
        </p:txBody>
      </p:sp>
    </p:spTree>
    <p:extLst>
      <p:ext uri="{BB962C8B-B14F-4D97-AF65-F5344CB8AC3E}">
        <p14:creationId xmlns:p14="http://schemas.microsoft.com/office/powerpoint/2010/main" val="1116101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43F1969-F52C-4CAA-9A32-C595CE00CF73}" type="datetimeFigureOut">
              <a:rPr lang="en-US" smtClean="0"/>
              <a:t>10/24/2021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DA4F40A-9B04-4E18-9741-B139DA301927}" type="slidenum">
              <a:rPr lang="en-US" smtClean="0"/>
              <a:t>‹#›</a:t>
            </a:fld>
            <a:endParaRPr lang="en-US"/>
          </a:p>
        </p:txBody>
      </p:sp>
    </p:spTree>
    <p:extLst>
      <p:ext uri="{BB962C8B-B14F-4D97-AF65-F5344CB8AC3E}">
        <p14:creationId xmlns:p14="http://schemas.microsoft.com/office/powerpoint/2010/main" val="1181209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3F1969-F52C-4CAA-9A32-C595CE00CF73}" type="datetimeFigureOut">
              <a:rPr lang="en-US" smtClean="0"/>
              <a:t>10/24/2021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A4F40A-9B04-4E18-9741-B139DA301927}" type="slidenum">
              <a:rPr lang="en-US" smtClean="0"/>
              <a:t>‹#›</a:t>
            </a:fld>
            <a:endParaRPr lang="en-US"/>
          </a:p>
        </p:txBody>
      </p:sp>
    </p:spTree>
    <p:extLst>
      <p:ext uri="{BB962C8B-B14F-4D97-AF65-F5344CB8AC3E}">
        <p14:creationId xmlns:p14="http://schemas.microsoft.com/office/powerpoint/2010/main" val="11510237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3F1969-F52C-4CAA-9A32-C595CE00CF73}" type="datetimeFigureOut">
              <a:rPr lang="en-US" smtClean="0"/>
              <a:t>10/24/2021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DA4F40A-9B04-4E18-9741-B139DA301927}" type="slidenum">
              <a:rPr lang="en-US" smtClean="0"/>
              <a:t>‹#›</a:t>
            </a:fld>
            <a:endParaRPr lang="en-US"/>
          </a:p>
        </p:txBody>
      </p:sp>
    </p:spTree>
    <p:extLst>
      <p:ext uri="{BB962C8B-B14F-4D97-AF65-F5344CB8AC3E}">
        <p14:creationId xmlns:p14="http://schemas.microsoft.com/office/powerpoint/2010/main" val="20177684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png"/><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png"/><Relationship Id="rId4" Type="http://schemas.openxmlformats.org/officeDocument/2006/relationships/image" Target="../media/image21.wmf"/></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D08A-A3A1-432B-B4C3-BE39367E6595}"/>
              </a:ext>
            </a:extLst>
          </p:cNvPr>
          <p:cNvSpPr>
            <a:spLocks noGrp="1"/>
          </p:cNvSpPr>
          <p:nvPr>
            <p:ph type="ctrTitle"/>
          </p:nvPr>
        </p:nvSpPr>
        <p:spPr>
          <a:xfrm>
            <a:off x="1402080" y="1346517"/>
            <a:ext cx="9144000" cy="1406843"/>
          </a:xfrm>
        </p:spPr>
        <p:txBody>
          <a:bodyPr>
            <a:normAutofit fontScale="90000"/>
          </a:bodyPr>
          <a:lstStyle/>
          <a:p>
            <a:r>
              <a:rPr lang="en-US" sz="4800" dirty="0" err="1">
                <a:solidFill>
                  <a:srgbClr val="FF0000"/>
                </a:solidFill>
                <a:effectLst/>
                <a:latin typeface="Times New Roman" panose="02020603050405020304" pitchFamily="18" charset="0"/>
                <a:ea typeface="Calibri" panose="020F0502020204030204" pitchFamily="34" charset="0"/>
              </a:rPr>
              <a:t>Tiết</a:t>
            </a:r>
            <a:r>
              <a:rPr lang="en-US" sz="4800" dirty="0">
                <a:solidFill>
                  <a:srgbClr val="FF0000"/>
                </a:solidFill>
                <a:effectLst/>
                <a:latin typeface="Times New Roman" panose="02020603050405020304" pitchFamily="18" charset="0"/>
                <a:ea typeface="Calibri" panose="020F0502020204030204" pitchFamily="34" charset="0"/>
              </a:rPr>
              <a:t> 16</a:t>
            </a:r>
            <a:br>
              <a:rPr lang="en-US" sz="4800" dirty="0">
                <a:solidFill>
                  <a:srgbClr val="FF0000"/>
                </a:solidFill>
                <a:effectLst/>
                <a:latin typeface="Times New Roman" panose="02020603050405020304" pitchFamily="18" charset="0"/>
                <a:ea typeface="Calibri" panose="020F0502020204030204" pitchFamily="34" charset="0"/>
              </a:rPr>
            </a:br>
            <a:r>
              <a:rPr lang="en-US" sz="4800" dirty="0" err="1">
                <a:solidFill>
                  <a:srgbClr val="FF0000"/>
                </a:solidFill>
                <a:effectLst/>
                <a:latin typeface="Times New Roman" panose="02020603050405020304" pitchFamily="18" charset="0"/>
                <a:ea typeface="Calibri" panose="020F0502020204030204" pitchFamily="34" charset="0"/>
              </a:rPr>
              <a:t>Ôn</a:t>
            </a:r>
            <a:r>
              <a:rPr lang="en-US" sz="4800" dirty="0">
                <a:solidFill>
                  <a:srgbClr val="FF0000"/>
                </a:solidFill>
                <a:effectLst/>
                <a:latin typeface="Times New Roman" panose="02020603050405020304" pitchFamily="18" charset="0"/>
                <a:ea typeface="Calibri" panose="020F0502020204030204" pitchFamily="34" charset="0"/>
              </a:rPr>
              <a:t> </a:t>
            </a:r>
            <a:r>
              <a:rPr lang="en-US" sz="4800" dirty="0" err="1">
                <a:solidFill>
                  <a:srgbClr val="FF0000"/>
                </a:solidFill>
                <a:effectLst/>
                <a:latin typeface="Times New Roman" panose="02020603050405020304" pitchFamily="18" charset="0"/>
                <a:ea typeface="Calibri" panose="020F0502020204030204" pitchFamily="34" charset="0"/>
              </a:rPr>
              <a:t>tập</a:t>
            </a:r>
            <a:r>
              <a:rPr lang="en-US" sz="4800" dirty="0">
                <a:solidFill>
                  <a:srgbClr val="FF0000"/>
                </a:solidFill>
                <a:effectLst/>
                <a:latin typeface="Times New Roman" panose="02020603050405020304" pitchFamily="18" charset="0"/>
                <a:ea typeface="Calibri" panose="020F0502020204030204" pitchFamily="34" charset="0"/>
              </a:rPr>
              <a:t> </a:t>
            </a:r>
            <a:r>
              <a:rPr lang="en-US" sz="4800" dirty="0" err="1">
                <a:solidFill>
                  <a:srgbClr val="FF0000"/>
                </a:solidFill>
                <a:effectLst/>
                <a:latin typeface="Times New Roman" panose="02020603050405020304" pitchFamily="18" charset="0"/>
                <a:ea typeface="Calibri" panose="020F0502020204030204" pitchFamily="34" charset="0"/>
              </a:rPr>
              <a:t>chương</a:t>
            </a:r>
            <a:r>
              <a:rPr lang="en-US" sz="4800" dirty="0">
                <a:solidFill>
                  <a:srgbClr val="FF0000"/>
                </a:solidFill>
                <a:effectLst/>
                <a:latin typeface="Times New Roman" panose="02020603050405020304" pitchFamily="18" charset="0"/>
                <a:ea typeface="Calibri" panose="020F0502020204030204" pitchFamily="34" charset="0"/>
              </a:rPr>
              <a:t> I (</a:t>
            </a:r>
            <a:r>
              <a:rPr lang="en-US" sz="4800" dirty="0" err="1">
                <a:solidFill>
                  <a:srgbClr val="FF0000"/>
                </a:solidFill>
                <a:effectLst/>
                <a:latin typeface="Times New Roman" panose="02020603050405020304" pitchFamily="18" charset="0"/>
                <a:ea typeface="Calibri" panose="020F0502020204030204" pitchFamily="34" charset="0"/>
              </a:rPr>
              <a:t>tiết</a:t>
            </a:r>
            <a:r>
              <a:rPr lang="en-US" sz="4800" dirty="0">
                <a:solidFill>
                  <a:srgbClr val="FF0000"/>
                </a:solidFill>
                <a:effectLst/>
                <a:latin typeface="Times New Roman" panose="02020603050405020304" pitchFamily="18" charset="0"/>
                <a:ea typeface="Calibri" panose="020F0502020204030204" pitchFamily="34" charset="0"/>
              </a:rPr>
              <a:t> 3)</a:t>
            </a:r>
            <a:endParaRPr lang="en-US" sz="4800" dirty="0">
              <a:solidFill>
                <a:srgbClr val="FF0000"/>
              </a:solidFill>
            </a:endParaRPr>
          </a:p>
        </p:txBody>
      </p:sp>
      <p:sp>
        <p:nvSpPr>
          <p:cNvPr id="3" name="Subtitle 2">
            <a:extLst>
              <a:ext uri="{FF2B5EF4-FFF2-40B4-BE49-F238E27FC236}">
                <a16:creationId xmlns:a16="http://schemas.microsoft.com/office/drawing/2014/main" id="{EDBC5A74-2B3E-4676-983A-068272FA71F4}"/>
              </a:ext>
            </a:extLst>
          </p:cNvPr>
          <p:cNvSpPr>
            <a:spLocks noGrp="1"/>
          </p:cNvSpPr>
          <p:nvPr>
            <p:ph type="subTitle" idx="1"/>
          </p:nvPr>
        </p:nvSpPr>
        <p:spPr>
          <a:xfrm>
            <a:off x="3619500" y="3429000"/>
            <a:ext cx="5539740" cy="421322"/>
          </a:xfrm>
        </p:spPr>
        <p:txBody>
          <a:bodyPr>
            <a:noAutofit/>
          </a:bodyPr>
          <a:lstStyle/>
          <a:p>
            <a:r>
              <a:rPr lang="en-US" sz="6000" dirty="0">
                <a:solidFill>
                  <a:srgbClr val="0070C0"/>
                </a:solidFill>
              </a:rPr>
              <a:t>TOÁN THỰC TẾ</a:t>
            </a:r>
          </a:p>
        </p:txBody>
      </p:sp>
    </p:spTree>
    <p:extLst>
      <p:ext uri="{BB962C8B-B14F-4D97-AF65-F5344CB8AC3E}">
        <p14:creationId xmlns:p14="http://schemas.microsoft.com/office/powerpoint/2010/main" val="234348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lub%20meeting">
            <a:extLst>
              <a:ext uri="{FF2B5EF4-FFF2-40B4-BE49-F238E27FC236}">
                <a16:creationId xmlns:a16="http://schemas.microsoft.com/office/drawing/2014/main" id="{F6409470-3779-4447-8376-77CDED6C2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128" y="3551061"/>
            <a:ext cx="6179075" cy="21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DC3E0670-865D-4599-AEC6-2D40B6D54ACC}"/>
              </a:ext>
            </a:extLst>
          </p:cNvPr>
          <p:cNvSpPr>
            <a:spLocks noGrp="1"/>
          </p:cNvSpPr>
          <p:nvPr>
            <p:ph idx="1"/>
          </p:nvPr>
        </p:nvSpPr>
        <p:spPr>
          <a:xfrm>
            <a:off x="838200" y="617714"/>
            <a:ext cx="10515600" cy="2452864"/>
          </a:xfrm>
        </p:spPr>
        <p:txBody>
          <a:bodyPr>
            <a:noAutofit/>
          </a:bodyPr>
          <a:lstStyle/>
          <a:p>
            <a:pPr marL="0" indent="0" algn="ctr">
              <a:buNone/>
            </a:pPr>
            <a:r>
              <a:rPr lang="en-US" sz="3600" dirty="0" err="1">
                <a:solidFill>
                  <a:srgbClr val="C00000"/>
                </a:solidFill>
                <a:latin typeface="Times New Roman" panose="02020603050405020304" pitchFamily="18" charset="0"/>
                <a:cs typeface="Times New Roman" panose="02020603050405020304" pitchFamily="18" charset="0"/>
              </a:rPr>
              <a:t>Dặn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dò</a:t>
            </a:r>
            <a:r>
              <a:rPr lang="en-US" sz="3600" dirty="0">
                <a:solidFill>
                  <a:srgbClr val="C00000"/>
                </a:solidFill>
                <a:latin typeface="Times New Roman" panose="02020603050405020304" pitchFamily="18" charset="0"/>
                <a:cs typeface="Times New Roman" panose="02020603050405020304" pitchFamily="18" charset="0"/>
              </a:rPr>
              <a:t>:</a:t>
            </a:r>
          </a:p>
          <a:p>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ôn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bộ</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chương</a:t>
            </a:r>
            <a:r>
              <a:rPr lang="en-US" sz="2800" dirty="0">
                <a:solidFill>
                  <a:srgbClr val="002060"/>
                </a:solidFill>
                <a:latin typeface="Times New Roman" panose="02020603050405020304" pitchFamily="18" charset="0"/>
                <a:cs typeface="Times New Roman" panose="02020603050405020304" pitchFamily="18" charset="0"/>
              </a:rPr>
              <a:t> 1</a:t>
            </a:r>
          </a:p>
          <a:p>
            <a:r>
              <a:rPr lang="en-US" sz="2800" dirty="0" err="1">
                <a:solidFill>
                  <a:srgbClr val="002060"/>
                </a:solidFill>
                <a:latin typeface="Times New Roman" panose="02020603050405020304" pitchFamily="18" charset="0"/>
                <a:cs typeface="Times New Roman" panose="02020603050405020304" pitchFamily="18" charset="0"/>
              </a:rPr>
              <a:t>Nắm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kỹ</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toán</a:t>
            </a:r>
            <a:endParaRPr lang="en-US" sz="2800" dirty="0">
              <a:solidFill>
                <a:srgbClr val="002060"/>
              </a:solidFill>
              <a:latin typeface="Times New Roman" panose="02020603050405020304" pitchFamily="18" charset="0"/>
              <a:cs typeface="Times New Roman" panose="02020603050405020304" pitchFamily="18" charset="0"/>
            </a:endParaRPr>
          </a:p>
          <a:p>
            <a:r>
              <a:rPr lang="en-US" sz="2800" dirty="0" err="1">
                <a:solidFill>
                  <a:srgbClr val="002060"/>
                </a:solidFill>
                <a:latin typeface="Times New Roman" panose="02020603050405020304" pitchFamily="18" charset="0"/>
                <a:cs typeface="Times New Roman" panose="02020603050405020304" pitchFamily="18" charset="0"/>
              </a:rPr>
              <a:t>Vận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dụng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chương</a:t>
            </a:r>
            <a:r>
              <a:rPr lang="en-US" sz="2800" dirty="0">
                <a:solidFill>
                  <a:srgbClr val="002060"/>
                </a:solidFill>
                <a:latin typeface="Times New Roman" panose="02020603050405020304" pitchFamily="18" charset="0"/>
                <a:cs typeface="Times New Roman" panose="02020603050405020304" pitchFamily="18" charset="0"/>
              </a:rPr>
              <a:t> 1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bài </a:t>
            </a:r>
            <a:r>
              <a:rPr lang="en-US" sz="2800" dirty="0" err="1">
                <a:solidFill>
                  <a:srgbClr val="002060"/>
                </a:solidFill>
                <a:latin typeface="Times New Roman" panose="02020603050405020304" pitchFamily="18" charset="0"/>
                <a:cs typeface="Times New Roman" panose="02020603050405020304" pitchFamily="18" charset="0"/>
              </a:rPr>
              <a:t>toán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tế</a:t>
            </a:r>
            <a:r>
              <a:rPr lang="en-US" sz="2800" dirty="0">
                <a:solidFill>
                  <a:srgbClr val="002060"/>
                </a:solidFill>
                <a:latin typeface="Times New Roman" panose="02020603050405020304" pitchFamily="18" charset="0"/>
                <a:cs typeface="Times New Roman" panose="02020603050405020304" pitchFamily="18" charset="0"/>
              </a:rPr>
              <a:t> </a:t>
            </a:r>
          </a:p>
          <a:p>
            <a:r>
              <a:rPr lang="en-US" sz="2800" dirty="0" err="1">
                <a:solidFill>
                  <a:srgbClr val="002060"/>
                </a:solidFill>
                <a:latin typeface="Times New Roman" panose="02020603050405020304" pitchFamily="18" charset="0"/>
                <a:cs typeface="Times New Roman" panose="02020603050405020304" pitchFamily="18" charset="0"/>
              </a:rPr>
              <a:t>Chú</a:t>
            </a:r>
            <a:r>
              <a:rPr lang="en-US" sz="2800" dirty="0">
                <a:solidFill>
                  <a:srgbClr val="002060"/>
                </a:solidFill>
                <a:latin typeface="Times New Roman" panose="02020603050405020304" pitchFamily="18" charset="0"/>
                <a:cs typeface="Times New Roman" panose="02020603050405020304" pitchFamily="18" charset="0"/>
              </a:rPr>
              <a:t> ý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ước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làm </a:t>
            </a:r>
            <a:r>
              <a:rPr lang="en-US" sz="2800" dirty="0" err="1">
                <a:solidFill>
                  <a:srgbClr val="002060"/>
                </a:solidFill>
                <a:latin typeface="Times New Roman" panose="02020603050405020304" pitchFamily="18" charset="0"/>
                <a:cs typeface="Times New Roman" panose="02020603050405020304" pitchFamily="18" charset="0"/>
              </a:rPr>
              <a:t>tròn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số</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38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E776-7B9E-4275-9409-4F213645C43B}"/>
              </a:ext>
            </a:extLst>
          </p:cNvPr>
          <p:cNvSpPr>
            <a:spLocks noGrp="1"/>
          </p:cNvSpPr>
          <p:nvPr>
            <p:ph type="title"/>
          </p:nvPr>
        </p:nvSpPr>
        <p:spPr>
          <a:xfrm>
            <a:off x="441960" y="734457"/>
            <a:ext cx="11262360" cy="1325563"/>
          </a:xfrm>
        </p:spPr>
        <p:txBody>
          <a:bodyPr>
            <a:noAutofit/>
          </a:bodyPr>
          <a:lstStyle/>
          <a:p>
            <a:r>
              <a:rPr lang="en-US" sz="3200" dirty="0" err="1">
                <a:solidFill>
                  <a:srgbClr val="0070C0"/>
                </a:solidFill>
                <a:latin typeface="Times New Roman" panose="02020603050405020304" pitchFamily="18" charset="0"/>
                <a:cs typeface="Times New Roman" panose="02020603050405020304" pitchFamily="18" charset="0"/>
              </a:rPr>
              <a:t>Một</a:t>
            </a:r>
            <a:r>
              <a:rPr lang="en-US" sz="3200" dirty="0">
                <a:solidFill>
                  <a:srgbClr val="0070C0"/>
                </a:solidFill>
                <a:latin typeface="Times New Roman" panose="02020603050405020304" pitchFamily="18" charset="0"/>
                <a:cs typeface="Times New Roman" panose="02020603050405020304" pitchFamily="18" charset="0"/>
              </a:rPr>
              <a:t> laptop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chiều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rộng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 36,6 cm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chiều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 22,9 cm </a:t>
            </a:r>
            <a:r>
              <a:rPr lang="en-US" sz="3200" dirty="0" err="1">
                <a:solidFill>
                  <a:srgbClr val="0070C0"/>
                </a:solidFill>
                <a:latin typeface="Times New Roman" panose="02020603050405020304" pitchFamily="18" charset="0"/>
                <a:cs typeface="Times New Roman" panose="02020603050405020304" pitchFamily="18" charset="0"/>
              </a:rPr>
              <a:t>như</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vẽ</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Hỏi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đường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chéo</a:t>
            </a:r>
            <a:r>
              <a:rPr lang="en-US" sz="3200" dirty="0">
                <a:solidFill>
                  <a:srgbClr val="0070C0"/>
                </a:solidFill>
                <a:latin typeface="Times New Roman" panose="02020603050405020304" pitchFamily="18" charset="0"/>
                <a:cs typeface="Times New Roman" panose="02020603050405020304" pitchFamily="18" charset="0"/>
              </a:rPr>
              <a:t> laptop </a:t>
            </a:r>
            <a:r>
              <a:rPr lang="en-US" sz="3200" dirty="0" err="1">
                <a:solidFill>
                  <a:srgbClr val="0070C0"/>
                </a:solidFill>
                <a:latin typeface="Times New Roman" panose="02020603050405020304" pitchFamily="18" charset="0"/>
                <a:cs typeface="Times New Roman" panose="02020603050405020304" pitchFamily="18" charset="0"/>
              </a:rPr>
              <a:t>dài</a:t>
            </a:r>
            <a:r>
              <a:rPr lang="en-US" sz="3200" dirty="0">
                <a:solidFill>
                  <a:srgbClr val="0070C0"/>
                </a:solidFill>
                <a:latin typeface="Times New Roman" panose="02020603050405020304" pitchFamily="18" charset="0"/>
                <a:cs typeface="Times New Roman" panose="02020603050405020304" pitchFamily="18" charset="0"/>
              </a:rPr>
              <a:t> bao </a:t>
            </a:r>
            <a:r>
              <a:rPr lang="en-US" sz="3200" dirty="0" err="1">
                <a:solidFill>
                  <a:srgbClr val="0070C0"/>
                </a:solidFill>
                <a:latin typeface="Times New Roman" panose="02020603050405020304" pitchFamily="18" charset="0"/>
                <a:cs typeface="Times New Roman" panose="02020603050405020304" pitchFamily="18" charset="0"/>
              </a:rPr>
              <a:t>nhiêu</a:t>
            </a:r>
            <a:r>
              <a:rPr lang="en-US" sz="3200" dirty="0">
                <a:solidFill>
                  <a:srgbClr val="0070C0"/>
                </a:solidFill>
                <a:latin typeface="Times New Roman" panose="02020603050405020304" pitchFamily="18" charset="0"/>
                <a:cs typeface="Times New Roman" panose="02020603050405020304" pitchFamily="18" charset="0"/>
              </a:rPr>
              <a:t> inch (làm </a:t>
            </a:r>
            <a:r>
              <a:rPr lang="en-US" sz="3200" dirty="0" err="1">
                <a:solidFill>
                  <a:srgbClr val="0070C0"/>
                </a:solidFill>
                <a:latin typeface="Times New Roman" panose="02020603050405020304" pitchFamily="18" charset="0"/>
                <a:cs typeface="Times New Roman" panose="02020603050405020304" pitchFamily="18" charset="0"/>
              </a:rPr>
              <a:t>tròn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hàng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vị</a:t>
            </a:r>
            <a:r>
              <a:rPr lang="en-US" sz="3200" dirty="0">
                <a:solidFill>
                  <a:srgbClr val="0070C0"/>
                </a:solidFill>
                <a:latin typeface="Times New Roman" panose="02020603050405020304" pitchFamily="18" charset="0"/>
                <a:cs typeface="Times New Roman" panose="02020603050405020304" pitchFamily="18" charset="0"/>
              </a:rPr>
              <a:t>) ?</a:t>
            </a:r>
            <a:br>
              <a:rPr lang="en-US" sz="3200" dirty="0">
                <a:solidFill>
                  <a:srgbClr val="0070C0"/>
                </a:solidFill>
                <a:latin typeface="Times New Roman" panose="02020603050405020304" pitchFamily="18" charset="0"/>
                <a:cs typeface="Times New Roman" panose="02020603050405020304" pitchFamily="18" charset="0"/>
              </a:rPr>
            </a:br>
            <a:r>
              <a:rPr lang="en-US" sz="3200" dirty="0" err="1">
                <a:solidFill>
                  <a:srgbClr val="0070C0"/>
                </a:solidFill>
                <a:latin typeface="Times New Roman" panose="02020603050405020304" pitchFamily="18" charset="0"/>
                <a:cs typeface="Times New Roman" panose="02020603050405020304" pitchFamily="18" charset="0"/>
              </a:rPr>
              <a:t>Biết</a:t>
            </a:r>
            <a:r>
              <a:rPr lang="en-US" sz="3200" dirty="0">
                <a:solidFill>
                  <a:srgbClr val="0070C0"/>
                </a:solidFill>
                <a:latin typeface="Times New Roman" panose="02020603050405020304" pitchFamily="18" charset="0"/>
                <a:cs typeface="Times New Roman" panose="02020603050405020304" pitchFamily="18" charset="0"/>
              </a:rPr>
              <a:t> 1 inch    2,54 cm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7C5BD0F-5BEA-492E-8058-E657DCE1FEF5}"/>
                  </a:ext>
                </a:extLst>
              </p:cNvPr>
              <p:cNvSpPr txBox="1"/>
              <p:nvPr/>
            </p:nvSpPr>
            <p:spPr>
              <a:xfrm>
                <a:off x="2225040" y="1798410"/>
                <a:ext cx="7010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smtClean="0">
                          <a:solidFill>
                            <a:srgbClr val="0070C0"/>
                          </a:solidFill>
                          <a:latin typeface="Cambria Math" panose="02040503050406030204" pitchFamily="18" charset="0"/>
                        </a:rPr>
                        <m:t>≈</m:t>
                      </m:r>
                    </m:oMath>
                  </m:oMathPara>
                </a14:m>
                <a:endParaRPr lang="en-US" sz="2800" dirty="0"/>
              </a:p>
            </p:txBody>
          </p:sp>
        </mc:Choice>
        <mc:Fallback xmlns="">
          <p:sp>
            <p:nvSpPr>
              <p:cNvPr id="5" name="TextBox 4">
                <a:extLst>
                  <a:ext uri="{FF2B5EF4-FFF2-40B4-BE49-F238E27FC236}">
                    <a16:creationId xmlns:a16="http://schemas.microsoft.com/office/drawing/2014/main" id="{E7C5BD0F-5BEA-492E-8058-E657DCE1FEF5}"/>
                  </a:ext>
                </a:extLst>
              </p:cNvPr>
              <p:cNvSpPr txBox="1">
                <a:spLocks noRot="1" noChangeAspect="1" noMove="1" noResize="1" noEditPoints="1" noAdjustHandles="1" noChangeArrowheads="1" noChangeShapeType="1" noTextEdit="1"/>
              </p:cNvSpPr>
              <p:nvPr/>
            </p:nvSpPr>
            <p:spPr>
              <a:xfrm>
                <a:off x="2225040" y="1798410"/>
                <a:ext cx="701040" cy="523220"/>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86FC13D-B2AE-4244-ABB1-D3B005AC4885}"/>
              </a:ext>
            </a:extLst>
          </p:cNvPr>
          <p:cNvSpPr txBox="1"/>
          <p:nvPr/>
        </p:nvSpPr>
        <p:spPr>
          <a:xfrm>
            <a:off x="240076" y="-188360"/>
            <a:ext cx="1237301" cy="661207"/>
          </a:xfrm>
          <a:prstGeom prst="rect">
            <a:avLst/>
          </a:prstGeom>
          <a:noFill/>
        </p:spPr>
        <p:txBody>
          <a:bodyPr wrap="square">
            <a:spAutoFit/>
          </a:bodyPr>
          <a:lstStyle/>
          <a:p>
            <a:pPr marL="0" marR="0">
              <a:lnSpc>
                <a:spcPct val="150000"/>
              </a:lnSpc>
              <a:spcBef>
                <a:spcPts val="0"/>
              </a:spcBef>
              <a:spcAft>
                <a:spcPts val="0"/>
              </a:spcAft>
            </a:pPr>
            <a:r>
              <a:rPr lang="en-US" sz="2800" dirty="0">
                <a:solidFill>
                  <a:srgbClr val="C00000"/>
                </a:solidFill>
                <a:latin typeface="Times New Roman" panose="02020603050405020304" pitchFamily="18" charset="0"/>
                <a:ea typeface="Calibri" panose="020F0502020204030204" pitchFamily="34" charset="0"/>
              </a:rPr>
              <a:t>Bài 1</a:t>
            </a:r>
            <a:endParaRPr lang="en-US" sz="2800" dirty="0">
              <a:solidFill>
                <a:srgbClr val="C00000"/>
              </a:solidFill>
              <a:effectLst/>
              <a:latin typeface="Times New Roman" panose="02020603050405020304" pitchFamily="18" charset="0"/>
              <a:ea typeface="Calibri" panose="020F0502020204030204" pitchFamily="34" charset="0"/>
            </a:endParaRPr>
          </a:p>
        </p:txBody>
      </p:sp>
      <p:pic>
        <p:nvPicPr>
          <p:cNvPr id="8" name="Content Placeholder 3">
            <a:extLst>
              <a:ext uri="{FF2B5EF4-FFF2-40B4-BE49-F238E27FC236}">
                <a16:creationId xmlns:a16="http://schemas.microsoft.com/office/drawing/2014/main" id="{97A150F0-FE9A-4433-94A6-4543D5B9E348}"/>
              </a:ext>
            </a:extLst>
          </p:cNvPr>
          <p:cNvPicPr>
            <a:picLocks noGrp="1" noChangeAspect="1"/>
          </p:cNvPicPr>
          <p:nvPr>
            <p:ph idx="1"/>
          </p:nvPr>
        </p:nvPicPr>
        <p:blipFill>
          <a:blip r:embed="rId3"/>
          <a:stretch>
            <a:fillRect/>
          </a:stretch>
        </p:blipFill>
        <p:spPr>
          <a:xfrm>
            <a:off x="1477377" y="2661333"/>
            <a:ext cx="3898392" cy="2136648"/>
          </a:xfrm>
          <a:prstGeom prst="rect">
            <a:avLst/>
          </a:prstGeom>
        </p:spPr>
      </p:pic>
      <p:pic>
        <p:nvPicPr>
          <p:cNvPr id="9" name="Picture 8">
            <a:extLst>
              <a:ext uri="{FF2B5EF4-FFF2-40B4-BE49-F238E27FC236}">
                <a16:creationId xmlns:a16="http://schemas.microsoft.com/office/drawing/2014/main" id="{F395C80A-5E8E-447F-9654-17E1C6D86729}"/>
              </a:ext>
            </a:extLst>
          </p:cNvPr>
          <p:cNvPicPr>
            <a:picLocks noChangeAspect="1"/>
          </p:cNvPicPr>
          <p:nvPr/>
        </p:nvPicPr>
        <p:blipFill>
          <a:blip r:embed="rId4"/>
          <a:stretch>
            <a:fillRect/>
          </a:stretch>
        </p:blipFill>
        <p:spPr>
          <a:xfrm>
            <a:off x="6609873" y="2480506"/>
            <a:ext cx="3898392" cy="3085151"/>
          </a:xfrm>
          <a:prstGeom prst="rect">
            <a:avLst/>
          </a:prstGeom>
        </p:spPr>
      </p:pic>
      <p:sp>
        <p:nvSpPr>
          <p:cNvPr id="7" name="Title 1">
            <a:extLst>
              <a:ext uri="{FF2B5EF4-FFF2-40B4-BE49-F238E27FC236}">
                <a16:creationId xmlns:a16="http://schemas.microsoft.com/office/drawing/2014/main" id="{E0329401-2F35-4D04-8D19-0CC79E23FE49}"/>
              </a:ext>
            </a:extLst>
          </p:cNvPr>
          <p:cNvSpPr txBox="1">
            <a:spLocks/>
          </p:cNvSpPr>
          <p:nvPr/>
        </p:nvSpPr>
        <p:spPr>
          <a:xfrm>
            <a:off x="835662" y="5772555"/>
            <a:ext cx="878078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vẽ</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chéo</a:t>
            </a:r>
            <a:r>
              <a:rPr lang="en-US" sz="3200" dirty="0">
                <a:solidFill>
                  <a:srgbClr val="FF0000"/>
                </a:solidFill>
                <a:latin typeface="Times New Roman" panose="02020603050405020304" pitchFamily="18" charset="0"/>
                <a:cs typeface="Times New Roman" panose="02020603050405020304" pitchFamily="18" charset="0"/>
              </a:rPr>
              <a:t> AC ta </a:t>
            </a:r>
            <a:r>
              <a:rPr lang="en-US" sz="3200" dirty="0" err="1">
                <a:solidFill>
                  <a:srgbClr val="FF0000"/>
                </a:solidFill>
                <a:latin typeface="Times New Roman" panose="02020603050405020304" pitchFamily="18" charset="0"/>
                <a:cs typeface="Times New Roman" panose="02020603050405020304" pitchFamily="18" charset="0"/>
              </a:rPr>
              <a:t>dựa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thức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6164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a:extLst>
              <a:ext uri="{FF2B5EF4-FFF2-40B4-BE49-F238E27FC236}">
                <a16:creationId xmlns:a16="http://schemas.microsoft.com/office/drawing/2014/main" id="{72FBD190-55A4-445E-B204-AE18EB30DC52}"/>
              </a:ext>
            </a:extLst>
          </p:cNvPr>
          <p:cNvGraphicFramePr>
            <a:graphicFrameLocks noChangeAspect="1"/>
          </p:cNvGraphicFramePr>
          <p:nvPr>
            <p:extLst>
              <p:ext uri="{D42A27DB-BD31-4B8C-83A1-F6EECF244321}">
                <p14:modId xmlns:p14="http://schemas.microsoft.com/office/powerpoint/2010/main" val="1695794470"/>
              </p:ext>
            </p:extLst>
          </p:nvPr>
        </p:nvGraphicFramePr>
        <p:xfrm>
          <a:off x="4171347" y="998300"/>
          <a:ext cx="990962" cy="430040"/>
        </p:xfrm>
        <a:graphic>
          <a:graphicData uri="http://schemas.openxmlformats.org/presentationml/2006/ole">
            <mc:AlternateContent xmlns:mc="http://schemas.openxmlformats.org/markup-compatibility/2006">
              <mc:Choice xmlns:v="urn:schemas-microsoft-com:vml" Requires="v">
                <p:oleObj spid="_x0000_s1026" name="Equation" r:id="rId3" imgW="507780" imgH="215806" progId="Equation.DSMT4">
                  <p:embed/>
                </p:oleObj>
              </mc:Choice>
              <mc:Fallback>
                <p:oleObj name="Equation" r:id="rId3" imgW="507780" imgH="215806"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347" y="998300"/>
                        <a:ext cx="990962" cy="430040"/>
                      </a:xfrm>
                      <a:prstGeom prst="rect">
                        <a:avLst/>
                      </a:prstGeom>
                      <a:noFill/>
                    </p:spPr>
                  </p:pic>
                </p:oleObj>
              </mc:Fallback>
            </mc:AlternateContent>
          </a:graphicData>
        </a:graphic>
      </p:graphicFrame>
      <p:pic>
        <p:nvPicPr>
          <p:cNvPr id="1043" name="Picture 12">
            <a:extLst>
              <a:ext uri="{FF2B5EF4-FFF2-40B4-BE49-F238E27FC236}">
                <a16:creationId xmlns:a16="http://schemas.microsoft.com/office/drawing/2014/main" id="{DE5B9993-ADBA-44FA-BD59-0A0B9F8B7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334" y="3742921"/>
            <a:ext cx="5352120" cy="30489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Object 20">
            <a:extLst>
              <a:ext uri="{FF2B5EF4-FFF2-40B4-BE49-F238E27FC236}">
                <a16:creationId xmlns:a16="http://schemas.microsoft.com/office/drawing/2014/main" id="{8E0EF534-D03A-4DA8-8C0E-176F39447E36}"/>
              </a:ext>
            </a:extLst>
          </p:cNvPr>
          <p:cNvGraphicFramePr>
            <a:graphicFrameLocks noChangeAspect="1"/>
          </p:cNvGraphicFramePr>
          <p:nvPr>
            <p:extLst>
              <p:ext uri="{D42A27DB-BD31-4B8C-83A1-F6EECF244321}">
                <p14:modId xmlns:p14="http://schemas.microsoft.com/office/powerpoint/2010/main" val="773746606"/>
              </p:ext>
            </p:extLst>
          </p:nvPr>
        </p:nvGraphicFramePr>
        <p:xfrm>
          <a:off x="2063496" y="2185225"/>
          <a:ext cx="1153838" cy="446647"/>
        </p:xfrm>
        <a:graphic>
          <a:graphicData uri="http://schemas.openxmlformats.org/presentationml/2006/ole">
            <mc:AlternateContent xmlns:mc="http://schemas.openxmlformats.org/markup-compatibility/2006">
              <mc:Choice xmlns:v="urn:schemas-microsoft-com:vml" Requires="v">
                <p:oleObj spid="_x0000_s1027" name="Equation" r:id="rId6" imgW="634725" imgH="228501" progId="Equation.DSMT4">
                  <p:embed/>
                </p:oleObj>
              </mc:Choice>
              <mc:Fallback>
                <p:oleObj name="Equation" r:id="rId6" imgW="634725" imgH="228501"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496" y="2185225"/>
                        <a:ext cx="1153838" cy="446647"/>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BBC3E6D3-F4F6-4F02-87EB-6C98C63241F9}"/>
              </a:ext>
            </a:extLst>
          </p:cNvPr>
          <p:cNvSpPr>
            <a:spLocks noChangeArrowheads="1"/>
          </p:cNvSpPr>
          <p:nvPr/>
        </p:nvSpPr>
        <p:spPr bwMode="auto">
          <a:xfrm>
            <a:off x="1080304" y="652407"/>
            <a:ext cx="108570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 2: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bởi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mét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B288DABD-8DEF-425E-9374-093D5AD7D2C4}"/>
              </a:ext>
            </a:extLst>
          </p:cNvPr>
          <p:cNvSpPr>
            <a:spLocks noChangeArrowheads="1"/>
          </p:cNvSpPr>
          <p:nvPr/>
        </p:nvSpPr>
        <p:spPr bwMode="auto">
          <a:xfrm>
            <a:off x="919323" y="1819172"/>
            <a:ext cx="104937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Mũi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Mau)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F3C5F9D9-DCFF-4412-A324-38D4674E7E19}"/>
              </a:ext>
            </a:extLst>
          </p:cNvPr>
          <p:cNvSpPr>
            <a:spLocks noChangeArrowheads="1"/>
          </p:cNvSpPr>
          <p:nvPr/>
        </p:nvSpPr>
        <p:spPr bwMode="auto">
          <a:xfrm>
            <a:off x="919323" y="2771898"/>
            <a:ext cx="106638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Khi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chạy</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54km/</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mét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370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a:extLst>
              <a:ext uri="{FF2B5EF4-FFF2-40B4-BE49-F238E27FC236}">
                <a16:creationId xmlns:a16="http://schemas.microsoft.com/office/drawing/2014/main" id="{72FBD190-55A4-445E-B204-AE18EB30DC52}"/>
              </a:ext>
            </a:extLst>
          </p:cNvPr>
          <p:cNvGraphicFramePr>
            <a:graphicFrameLocks noChangeAspect="1"/>
          </p:cNvGraphicFramePr>
          <p:nvPr/>
        </p:nvGraphicFramePr>
        <p:xfrm>
          <a:off x="4171347" y="998300"/>
          <a:ext cx="990962" cy="430040"/>
        </p:xfrm>
        <a:graphic>
          <a:graphicData uri="http://schemas.openxmlformats.org/presentationml/2006/ole">
            <mc:AlternateContent xmlns:mc="http://schemas.openxmlformats.org/markup-compatibility/2006">
              <mc:Choice xmlns:v="urn:schemas-microsoft-com:vml" Requires="v">
                <p:oleObj spid="_x0000_s2050" name="Equation" r:id="rId3" imgW="507780" imgH="215806" progId="Equation.DSMT4">
                  <p:embed/>
                </p:oleObj>
              </mc:Choice>
              <mc:Fallback>
                <p:oleObj name="Equation" r:id="rId3" imgW="507780" imgH="215806" progId="Equation.DSMT4">
                  <p:embed/>
                  <p:pic>
                    <p:nvPicPr>
                      <p:cNvPr id="20" name="Object 19">
                        <a:extLst>
                          <a:ext uri="{FF2B5EF4-FFF2-40B4-BE49-F238E27FC236}">
                            <a16:creationId xmlns:a16="http://schemas.microsoft.com/office/drawing/2014/main" id="{72FBD190-55A4-445E-B204-AE18EB30D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347" y="998300"/>
                        <a:ext cx="990962" cy="43004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8E0EF534-D03A-4DA8-8C0E-176F39447E36}"/>
              </a:ext>
            </a:extLst>
          </p:cNvPr>
          <p:cNvGraphicFramePr>
            <a:graphicFrameLocks noChangeAspect="1"/>
          </p:cNvGraphicFramePr>
          <p:nvPr/>
        </p:nvGraphicFramePr>
        <p:xfrm>
          <a:off x="2063496" y="2185225"/>
          <a:ext cx="1153838" cy="446647"/>
        </p:xfrm>
        <a:graphic>
          <a:graphicData uri="http://schemas.openxmlformats.org/presentationml/2006/ole">
            <mc:AlternateContent xmlns:mc="http://schemas.openxmlformats.org/markup-compatibility/2006">
              <mc:Choice xmlns:v="urn:schemas-microsoft-com:vml" Requires="v">
                <p:oleObj spid="_x0000_s2051" name="Equation" r:id="rId5" imgW="634725" imgH="228501" progId="Equation.DSMT4">
                  <p:embed/>
                </p:oleObj>
              </mc:Choice>
              <mc:Fallback>
                <p:oleObj name="Equation" r:id="rId5" imgW="634725" imgH="228501" progId="Equation.DSMT4">
                  <p:embed/>
                  <p:pic>
                    <p:nvPicPr>
                      <p:cNvPr id="21" name="Object 20">
                        <a:extLst>
                          <a:ext uri="{FF2B5EF4-FFF2-40B4-BE49-F238E27FC236}">
                            <a16:creationId xmlns:a16="http://schemas.microsoft.com/office/drawing/2014/main" id="{8E0EF534-D03A-4DA8-8C0E-176F39447E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496" y="2185225"/>
                        <a:ext cx="1153838" cy="446647"/>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BBC3E6D3-F4F6-4F02-87EB-6C98C63241F9}"/>
              </a:ext>
            </a:extLst>
          </p:cNvPr>
          <p:cNvSpPr>
            <a:spLocks noChangeArrowheads="1"/>
          </p:cNvSpPr>
          <p:nvPr/>
        </p:nvSpPr>
        <p:spPr bwMode="auto">
          <a:xfrm>
            <a:off x="1080304" y="652407"/>
            <a:ext cx="108570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 2: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bởi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mét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B288DABD-8DEF-425E-9374-093D5AD7D2C4}"/>
              </a:ext>
            </a:extLst>
          </p:cNvPr>
          <p:cNvSpPr>
            <a:spLocks noChangeArrowheads="1"/>
          </p:cNvSpPr>
          <p:nvPr/>
        </p:nvSpPr>
        <p:spPr bwMode="auto">
          <a:xfrm>
            <a:off x="919323" y="1819172"/>
            <a:ext cx="104937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Mũi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Mau)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F3C5F9D9-DCFF-4412-A324-38D4674E7E19}"/>
              </a:ext>
            </a:extLst>
          </p:cNvPr>
          <p:cNvSpPr>
            <a:spLocks noChangeArrowheads="1"/>
          </p:cNvSpPr>
          <p:nvPr/>
        </p:nvSpPr>
        <p:spPr bwMode="auto">
          <a:xfrm>
            <a:off x="919323" y="2771898"/>
            <a:ext cx="106638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Khi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chạy</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54km/</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đuôi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canô</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mét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9A91EA54-8CFC-4BF7-B695-F4A3FC182E8E}"/>
              </a:ext>
            </a:extLst>
          </p:cNvPr>
          <p:cNvSpPr txBox="1">
            <a:spLocks/>
          </p:cNvSpPr>
          <p:nvPr/>
        </p:nvSpPr>
        <p:spPr>
          <a:xfrm>
            <a:off x="822706" y="4880030"/>
            <a:ext cx="1085705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đề bài.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bài </a:t>
            </a:r>
            <a:r>
              <a:rPr lang="en-US" sz="2800" dirty="0" err="1">
                <a:solidFill>
                  <a:srgbClr val="FF0000"/>
                </a:solidFill>
                <a:latin typeface="Times New Roman" panose="02020603050405020304" pitchFamily="18" charset="0"/>
                <a:cs typeface="Times New Roman" panose="02020603050405020304" pitchFamily="18" charset="0"/>
              </a:rPr>
              <a:t>toán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p>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hăy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ra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hỏi</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1109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1F316C5-78EE-48CB-A28C-274337F33222}"/>
              </a:ext>
            </a:extLst>
          </p:cNvPr>
          <p:cNvSpPr txBox="1"/>
          <p:nvPr/>
        </p:nvSpPr>
        <p:spPr>
          <a:xfrm>
            <a:off x="282222" y="327378"/>
            <a:ext cx="7676445" cy="5262979"/>
          </a:xfrm>
          <a:prstGeom prst="rect">
            <a:avLst/>
          </a:prstGeom>
          <a:noFill/>
        </p:spPr>
        <p:txBody>
          <a:bodyPr wrap="square">
            <a:spAutoFit/>
          </a:bodyPr>
          <a:lstStyle/>
          <a:p>
            <a:r>
              <a:rPr lang="vi-VN" sz="2800" dirty="0">
                <a:solidFill>
                  <a:srgbClr val="C00000"/>
                </a:solidFill>
                <a:latin typeface="+mj-lt"/>
              </a:rPr>
              <a:t>Bài </a:t>
            </a:r>
            <a:r>
              <a:rPr lang="en-US" sz="2800" dirty="0">
                <a:solidFill>
                  <a:srgbClr val="C00000"/>
                </a:solidFill>
                <a:latin typeface="+mj-lt"/>
              </a:rPr>
              <a:t>3</a:t>
            </a:r>
            <a:r>
              <a:rPr lang="vi-VN" sz="2800" dirty="0">
                <a:solidFill>
                  <a:srgbClr val="C00000"/>
                </a:solidFill>
                <a:latin typeface="+mj-lt"/>
              </a:rPr>
              <a:t>: </a:t>
            </a:r>
            <a:endParaRPr lang="en-US" sz="2800" dirty="0">
              <a:solidFill>
                <a:srgbClr val="C00000"/>
              </a:solidFill>
              <a:latin typeface="+mj-lt"/>
            </a:endParaRPr>
          </a:p>
          <a:p>
            <a:r>
              <a:rPr lang="vi-VN" sz="2800" dirty="0">
                <a:solidFill>
                  <a:srgbClr val="002060"/>
                </a:solidFill>
                <a:latin typeface="+mj-lt"/>
              </a:rPr>
              <a:t>Quãng đường đi của một vật rơi tự do không vận tốc đầu cho bởi công thức </a:t>
            </a:r>
            <a:r>
              <a:rPr lang="en-US" sz="2800" dirty="0">
                <a:solidFill>
                  <a:srgbClr val="002060"/>
                </a:solidFill>
                <a:latin typeface="+mj-lt"/>
              </a:rPr>
              <a:t>        </a:t>
            </a:r>
            <a:r>
              <a:rPr lang="vi-VN" sz="2800" dirty="0">
                <a:solidFill>
                  <a:srgbClr val="002060"/>
                </a:solidFill>
                <a:latin typeface="+mj-lt"/>
              </a:rPr>
              <a:t> </a:t>
            </a:r>
            <a:r>
              <a:rPr lang="en-US" sz="2800" dirty="0">
                <a:solidFill>
                  <a:srgbClr val="002060"/>
                </a:solidFill>
                <a:latin typeface="+mj-lt"/>
              </a:rPr>
              <a:t>    </a:t>
            </a:r>
            <a:r>
              <a:rPr lang="vi-VN" sz="2800" dirty="0">
                <a:solidFill>
                  <a:srgbClr val="002060"/>
                </a:solidFill>
                <a:latin typeface="+mj-lt"/>
              </a:rPr>
              <a:t> </a:t>
            </a:r>
            <a:r>
              <a:rPr lang="en-US" sz="2800" dirty="0">
                <a:solidFill>
                  <a:srgbClr val="002060"/>
                </a:solidFill>
                <a:latin typeface="+mj-lt"/>
              </a:rPr>
              <a:t> </a:t>
            </a:r>
            <a:r>
              <a:rPr lang="vi-VN" sz="2800" dirty="0">
                <a:solidFill>
                  <a:srgbClr val="002060"/>
                </a:solidFill>
                <a:latin typeface="+mj-lt"/>
              </a:rPr>
              <a:t>(trong đó g là gia tốc trọng trường </a:t>
            </a:r>
            <a:r>
              <a:rPr lang="en-US" sz="2800" dirty="0">
                <a:solidFill>
                  <a:srgbClr val="002060"/>
                </a:solidFill>
                <a:latin typeface="+mj-lt"/>
              </a:rPr>
              <a:t>                </a:t>
            </a:r>
            <a:r>
              <a:rPr lang="vi-VN" sz="2800" dirty="0">
                <a:solidFill>
                  <a:srgbClr val="002060"/>
                </a:solidFill>
                <a:latin typeface="+mj-lt"/>
              </a:rPr>
              <a:t> , t là thời gian rơi tự do, S là quãng đường rơi tự do). Một vận động viên nhảy dù, nhảy khỏi máy bay ở độ cao 3500 mét (vị trí A) với vận tốc ban đầu không đáng kể. Hỏi sau thời gian bao nhiêu giây (làm tròn đến chữ số thập phân thứ nhất) vận động viên phải mở dù để khoảng cách từ (vị trí B) đến mặt đất (vị trí C) trong hình vẽ là 1500 mét.</a:t>
            </a:r>
          </a:p>
          <a:p>
            <a:r>
              <a:rPr lang="vi-VN" sz="2800" dirty="0"/>
              <a:t> </a:t>
            </a:r>
          </a:p>
        </p:txBody>
      </p:sp>
      <p:pic>
        <p:nvPicPr>
          <p:cNvPr id="3085" name="Picture 3">
            <a:extLst>
              <a:ext uri="{FF2B5EF4-FFF2-40B4-BE49-F238E27FC236}">
                <a16:creationId xmlns:a16="http://schemas.microsoft.com/office/drawing/2014/main" id="{C6D6D277-21E2-40EE-9E07-64FB22349D6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68041" y="990177"/>
            <a:ext cx="3443112" cy="42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a:extLst>
              <a:ext uri="{FF2B5EF4-FFF2-40B4-BE49-F238E27FC236}">
                <a16:creationId xmlns:a16="http://schemas.microsoft.com/office/drawing/2014/main" id="{8FD822C0-D400-45F5-BEBB-0B346C61C1EA}"/>
              </a:ext>
            </a:extLst>
          </p:cNvPr>
          <p:cNvGraphicFramePr>
            <a:graphicFrameLocks noChangeAspect="1"/>
          </p:cNvGraphicFramePr>
          <p:nvPr>
            <p:extLst>
              <p:ext uri="{D42A27DB-BD31-4B8C-83A1-F6EECF244321}">
                <p14:modId xmlns:p14="http://schemas.microsoft.com/office/powerpoint/2010/main" val="1836884802"/>
              </p:ext>
            </p:extLst>
          </p:nvPr>
        </p:nvGraphicFramePr>
        <p:xfrm>
          <a:off x="3694113" y="1149350"/>
          <a:ext cx="1062037" cy="735013"/>
        </p:xfrm>
        <a:graphic>
          <a:graphicData uri="http://schemas.openxmlformats.org/presentationml/2006/ole">
            <mc:AlternateContent xmlns:mc="http://schemas.openxmlformats.org/markup-compatibility/2006">
              <mc:Choice xmlns:v="urn:schemas-microsoft-com:vml" Requires="v">
                <p:oleObj spid="_x0000_s3074" name="Equation" r:id="rId4" imgW="571320" imgH="393480" progId="Equation.DSMT4">
                  <p:embed/>
                </p:oleObj>
              </mc:Choice>
              <mc:Fallback>
                <p:oleObj name="Equation" r:id="rId4" imgW="571320" imgH="393480" progId="Equation.DSMT4">
                  <p:embed/>
                  <p:pic>
                    <p:nvPicPr>
                      <p:cNvPr id="13" name="Object 12">
                        <a:extLst>
                          <a:ext uri="{FF2B5EF4-FFF2-40B4-BE49-F238E27FC236}">
                            <a16:creationId xmlns:a16="http://schemas.microsoft.com/office/drawing/2014/main" id="{822B8D1B-5639-4BD3-B2A5-F9CC6E1EFEAC}"/>
                          </a:ext>
                        </a:extLst>
                      </p:cNvPr>
                      <p:cNvPicPr>
                        <a:picLocks noChangeAspect="1" noChangeArrowheads="1"/>
                      </p:cNvPicPr>
                      <p:nvPr/>
                    </p:nvPicPr>
                    <p:blipFill>
                      <a:blip r:embed="rId5"/>
                      <a:srcRect/>
                      <a:stretch>
                        <a:fillRect/>
                      </a:stretch>
                    </p:blipFill>
                    <p:spPr bwMode="auto">
                      <a:xfrm>
                        <a:off x="3694113" y="1149350"/>
                        <a:ext cx="1062037" cy="735013"/>
                      </a:xfrm>
                      <a:prstGeom prst="rect">
                        <a:avLst/>
                      </a:prstGeom>
                      <a:noFill/>
                    </p:spPr>
                  </p:pic>
                </p:oleObj>
              </mc:Fallback>
            </mc:AlternateContent>
          </a:graphicData>
        </a:graphic>
      </p:graphicFrame>
      <p:sp>
        <p:nvSpPr>
          <p:cNvPr id="7" name="Title 1">
            <a:extLst>
              <a:ext uri="{FF2B5EF4-FFF2-40B4-BE49-F238E27FC236}">
                <a16:creationId xmlns:a16="http://schemas.microsoft.com/office/drawing/2014/main" id="{15FE75E0-C56A-47F6-B069-64AD2C9F87C3}"/>
              </a:ext>
            </a:extLst>
          </p:cNvPr>
          <p:cNvSpPr txBox="1">
            <a:spLocks/>
          </p:cNvSpPr>
          <p:nvPr/>
        </p:nvSpPr>
        <p:spPr>
          <a:xfrm>
            <a:off x="282222" y="5708650"/>
            <a:ext cx="1151466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đề bài.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bài </a:t>
            </a:r>
            <a:r>
              <a:rPr lang="en-US" sz="2800" dirty="0" err="1">
                <a:solidFill>
                  <a:srgbClr val="FF0000"/>
                </a:solidFill>
                <a:latin typeface="Times New Roman" panose="02020603050405020304" pitchFamily="18" charset="0"/>
                <a:cs typeface="Times New Roman" panose="02020603050405020304" pitchFamily="18" charset="0"/>
              </a:rPr>
              <a:t>toán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p>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hăy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ra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hỏi</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8" name="Object 7">
            <a:extLst>
              <a:ext uri="{FF2B5EF4-FFF2-40B4-BE49-F238E27FC236}">
                <a16:creationId xmlns:a16="http://schemas.microsoft.com/office/drawing/2014/main" id="{2BE4D758-32E2-468C-93C0-49E40B7F269E}"/>
              </a:ext>
            </a:extLst>
          </p:cNvPr>
          <p:cNvGraphicFramePr>
            <a:graphicFrameLocks noChangeAspect="1"/>
          </p:cNvGraphicFramePr>
          <p:nvPr/>
        </p:nvGraphicFramePr>
        <p:xfrm>
          <a:off x="2233218" y="1653293"/>
          <a:ext cx="1460895" cy="462139"/>
        </p:xfrm>
        <a:graphic>
          <a:graphicData uri="http://schemas.openxmlformats.org/presentationml/2006/ole">
            <mc:AlternateContent xmlns:mc="http://schemas.openxmlformats.org/markup-compatibility/2006">
              <mc:Choice xmlns:v="urn:schemas-microsoft-com:vml" Requires="v">
                <p:oleObj spid="_x0000_s3075" name="Equation" r:id="rId6" imgW="736560" imgH="228600" progId="Equation.DSMT4">
                  <p:embed/>
                </p:oleObj>
              </mc:Choice>
              <mc:Fallback>
                <p:oleObj name="Equation" r:id="rId6" imgW="736560" imgH="228600" progId="Equation.DSMT4">
                  <p:embed/>
                  <p:pic>
                    <p:nvPicPr>
                      <p:cNvPr id="3" name="Object 2">
                        <a:extLst>
                          <a:ext uri="{FF2B5EF4-FFF2-40B4-BE49-F238E27FC236}">
                            <a16:creationId xmlns:a16="http://schemas.microsoft.com/office/drawing/2014/main" id="{47D182DD-E409-4BBE-AFB0-C00147A916E1}"/>
                          </a:ext>
                        </a:extLst>
                      </p:cNvPr>
                      <p:cNvPicPr>
                        <a:picLocks noChangeAspect="1" noChangeArrowheads="1"/>
                      </p:cNvPicPr>
                      <p:nvPr/>
                    </p:nvPicPr>
                    <p:blipFill>
                      <a:blip r:embed="rId7"/>
                      <a:srcRect/>
                      <a:stretch>
                        <a:fillRect/>
                      </a:stretch>
                    </p:blipFill>
                    <p:spPr bwMode="auto">
                      <a:xfrm>
                        <a:off x="2233218" y="1653293"/>
                        <a:ext cx="1460895" cy="462139"/>
                      </a:xfrm>
                      <a:prstGeom prst="rect">
                        <a:avLst/>
                      </a:prstGeom>
                      <a:noFill/>
                    </p:spPr>
                  </p:pic>
                </p:oleObj>
              </mc:Fallback>
            </mc:AlternateContent>
          </a:graphicData>
        </a:graphic>
      </p:graphicFrame>
    </p:spTree>
    <p:extLst>
      <p:ext uri="{BB962C8B-B14F-4D97-AF65-F5344CB8AC3E}">
        <p14:creationId xmlns:p14="http://schemas.microsoft.com/office/powerpoint/2010/main" val="126373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B1528-B8A6-4402-93E8-0F4764D38DA8}"/>
              </a:ext>
            </a:extLst>
          </p:cNvPr>
          <p:cNvSpPr txBox="1"/>
          <p:nvPr/>
        </p:nvSpPr>
        <p:spPr>
          <a:xfrm>
            <a:off x="259644" y="254695"/>
            <a:ext cx="11582400" cy="3416320"/>
          </a:xfrm>
          <a:prstGeom prst="rect">
            <a:avLst/>
          </a:prstGeom>
          <a:noFill/>
        </p:spPr>
        <p:txBody>
          <a:bodyPr wrap="square">
            <a:spAutoFit/>
          </a:bodyPr>
          <a:lstStyle/>
          <a:p>
            <a:r>
              <a:rPr lang="vi-VN" sz="2400" dirty="0">
                <a:solidFill>
                  <a:srgbClr val="C00000"/>
                </a:solidFill>
                <a:latin typeface="+mj-lt"/>
              </a:rPr>
              <a:t>Bài </a:t>
            </a:r>
            <a:r>
              <a:rPr lang="en-US" sz="2400" dirty="0">
                <a:solidFill>
                  <a:srgbClr val="C00000"/>
                </a:solidFill>
                <a:latin typeface="+mj-lt"/>
              </a:rPr>
              <a:t>4</a:t>
            </a:r>
            <a:r>
              <a:rPr lang="vi-VN" sz="2400" dirty="0">
                <a:solidFill>
                  <a:srgbClr val="C00000"/>
                </a:solidFill>
                <a:latin typeface="+mj-lt"/>
              </a:rPr>
              <a:t>:</a:t>
            </a:r>
            <a:endParaRPr lang="en-US" sz="2400" dirty="0">
              <a:solidFill>
                <a:srgbClr val="C00000"/>
              </a:solidFill>
              <a:latin typeface="+mj-lt"/>
            </a:endParaRPr>
          </a:p>
          <a:p>
            <a:r>
              <a:rPr lang="vi-VN" sz="2400" dirty="0">
                <a:solidFill>
                  <a:srgbClr val="0070C0"/>
                </a:solidFill>
                <a:latin typeface="+mj-lt"/>
              </a:rPr>
              <a:t> Số lượng táo trung bình một người châu Mỹ tiêu thụ mỗi năm trong giai đoạn 1980 đến 2000 được biểu diễn bởi công thức:  </a:t>
            </a:r>
            <a:endParaRPr lang="en-US" sz="2400" dirty="0">
              <a:solidFill>
                <a:srgbClr val="0070C0"/>
              </a:solidFill>
              <a:latin typeface="+mj-lt"/>
            </a:endParaRPr>
          </a:p>
          <a:p>
            <a:r>
              <a:rPr lang="vi-VN" sz="2400" dirty="0">
                <a:solidFill>
                  <a:srgbClr val="0070C0"/>
                </a:solidFill>
                <a:latin typeface="+mj-lt"/>
              </a:rPr>
              <a:t> Trong đó y là số táo mỗi người tiêu thụ trong một năm tính theo pound, x là năm (chạy từ 1980 đến 2000). </a:t>
            </a:r>
          </a:p>
          <a:p>
            <a:r>
              <a:rPr lang="vi-VN" sz="2400" dirty="0">
                <a:solidFill>
                  <a:srgbClr val="0070C0"/>
                </a:solidFill>
                <a:latin typeface="+mj-lt"/>
              </a:rPr>
              <a:t>a) Hỏi năm 1990 mỗi đầu người tiêu thụ bao nhiêu pound táo? </a:t>
            </a:r>
            <a:r>
              <a:rPr lang="en-US" sz="2400" dirty="0">
                <a:solidFill>
                  <a:srgbClr val="0070C0"/>
                </a:solidFill>
                <a:latin typeface="Times New Roman" panose="02020603050405020304" pitchFamily="18" charset="0"/>
                <a:cs typeface="Times New Roman" panose="02020603050405020304" pitchFamily="18" charset="0"/>
              </a:rPr>
              <a:t>(làm </a:t>
            </a:r>
            <a:r>
              <a:rPr lang="en-US" sz="2400" dirty="0" err="1">
                <a:solidFill>
                  <a:srgbClr val="0070C0"/>
                </a:solidFill>
                <a:latin typeface="Times New Roman" panose="02020603050405020304" pitchFamily="18" charset="0"/>
                <a:cs typeface="Times New Roman" panose="02020603050405020304" pitchFamily="18" charset="0"/>
              </a:rPr>
              <a:t>tròn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đến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hàng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đơn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vị</a:t>
            </a:r>
            <a:r>
              <a:rPr lang="en-US" sz="2400" dirty="0">
                <a:solidFill>
                  <a:srgbClr val="0070C0"/>
                </a:solidFill>
                <a:latin typeface="Times New Roman" panose="02020603050405020304" pitchFamily="18" charset="0"/>
                <a:cs typeface="Times New Roman" panose="02020603050405020304" pitchFamily="18" charset="0"/>
              </a:rPr>
              <a:t>) ?</a:t>
            </a:r>
            <a:br>
              <a:rPr lang="en-US" sz="2400" dirty="0">
                <a:solidFill>
                  <a:srgbClr val="0070C0"/>
                </a:solidFill>
                <a:latin typeface="Times New Roman" panose="02020603050405020304" pitchFamily="18" charset="0"/>
                <a:cs typeface="Times New Roman" panose="02020603050405020304" pitchFamily="18" charset="0"/>
              </a:rPr>
            </a:br>
            <a:r>
              <a:rPr lang="vi-VN" sz="2400" dirty="0">
                <a:solidFill>
                  <a:srgbClr val="0070C0"/>
                </a:solidFill>
                <a:latin typeface="+mj-lt"/>
              </a:rPr>
              <a:t>b) Nếu công thức tính số lượng táo tiêu thụ vẫn còn giá trị cho những năm sau thì mỗi người sẽ tiêu thụ 211 pound táo vào năm nào? </a:t>
            </a:r>
          </a:p>
          <a:p>
            <a:r>
              <a:rPr lang="vi-VN" sz="2400" dirty="0">
                <a:solidFill>
                  <a:srgbClr val="0070C0"/>
                </a:solidFill>
                <a:latin typeface="+mj-lt"/>
              </a:rPr>
              <a:t>	(Giá trị quốc tế được công nhận hiện nay là 1 pound = 0,454kg</a:t>
            </a:r>
          </a:p>
        </p:txBody>
      </p:sp>
      <p:pic>
        <p:nvPicPr>
          <p:cNvPr id="5122" name="Picture 8">
            <a:extLst>
              <a:ext uri="{FF2B5EF4-FFF2-40B4-BE49-F238E27FC236}">
                <a16:creationId xmlns:a16="http://schemas.microsoft.com/office/drawing/2014/main" id="{79BC5952-989D-49B4-BD67-7C4635559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6735"/>
            <a:ext cx="3962401" cy="267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0E72F1D0-A877-47DF-B8D1-02D2244F17FE}"/>
              </a:ext>
            </a:extLst>
          </p:cNvPr>
          <p:cNvSpPr>
            <a:spLocks noChangeArrowheads="1"/>
          </p:cNvSpPr>
          <p:nvPr/>
        </p:nvSpPr>
        <p:spPr bwMode="auto">
          <a:xfrm>
            <a:off x="-112889" y="-114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47492009-E362-4870-90CA-8E73019B668B}"/>
              </a:ext>
            </a:extLst>
          </p:cNvPr>
          <p:cNvGraphicFramePr>
            <a:graphicFrameLocks noChangeAspect="1"/>
          </p:cNvGraphicFramePr>
          <p:nvPr>
            <p:extLst>
              <p:ext uri="{D42A27DB-BD31-4B8C-83A1-F6EECF244321}">
                <p14:modId xmlns:p14="http://schemas.microsoft.com/office/powerpoint/2010/main" val="3058646235"/>
              </p:ext>
            </p:extLst>
          </p:nvPr>
        </p:nvGraphicFramePr>
        <p:xfrm>
          <a:off x="4809949" y="952306"/>
          <a:ext cx="2103437" cy="487363"/>
        </p:xfrm>
        <a:graphic>
          <a:graphicData uri="http://schemas.openxmlformats.org/presentationml/2006/ole">
            <mc:AlternateContent xmlns:mc="http://schemas.openxmlformats.org/markup-compatibility/2006">
              <mc:Choice xmlns:v="urn:schemas-microsoft-com:vml" Requires="v">
                <p:oleObj spid="_x0000_s4098" name="Equation" r:id="rId4" imgW="977760" imgH="241200" progId="Equation.DSMT4">
                  <p:embed/>
                </p:oleObj>
              </mc:Choice>
              <mc:Fallback>
                <p:oleObj name="Equation" r:id="rId4" imgW="977760" imgH="241200" progId="Equation.DSMT4">
                  <p:embed/>
                  <p:pic>
                    <p:nvPicPr>
                      <p:cNvPr id="0" name="Object 3"/>
                      <p:cNvPicPr>
                        <a:picLocks noChangeAspect="1" noChangeArrowheads="1"/>
                      </p:cNvPicPr>
                      <p:nvPr/>
                    </p:nvPicPr>
                    <p:blipFill>
                      <a:blip r:embed="rId5"/>
                      <a:srcRect/>
                      <a:stretch>
                        <a:fillRect/>
                      </a:stretch>
                    </p:blipFill>
                    <p:spPr bwMode="auto">
                      <a:xfrm>
                        <a:off x="4809949" y="952306"/>
                        <a:ext cx="2103437" cy="487363"/>
                      </a:xfrm>
                      <a:prstGeom prst="rect">
                        <a:avLst/>
                      </a:prstGeom>
                      <a:noFill/>
                    </p:spPr>
                  </p:pic>
                </p:oleObj>
              </mc:Fallback>
            </mc:AlternateContent>
          </a:graphicData>
        </a:graphic>
      </p:graphicFrame>
      <p:sp>
        <p:nvSpPr>
          <p:cNvPr id="6" name="Title 1">
            <a:extLst>
              <a:ext uri="{FF2B5EF4-FFF2-40B4-BE49-F238E27FC236}">
                <a16:creationId xmlns:a16="http://schemas.microsoft.com/office/drawing/2014/main" id="{424EE442-84F5-491C-B52E-43D2F9A53D79}"/>
              </a:ext>
            </a:extLst>
          </p:cNvPr>
          <p:cNvSpPr txBox="1">
            <a:spLocks/>
          </p:cNvSpPr>
          <p:nvPr/>
        </p:nvSpPr>
        <p:spPr>
          <a:xfrm>
            <a:off x="4248863" y="5182482"/>
            <a:ext cx="75931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đề bài.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bài </a:t>
            </a:r>
            <a:r>
              <a:rPr lang="en-US" sz="2800" dirty="0" err="1">
                <a:solidFill>
                  <a:srgbClr val="FF0000"/>
                </a:solidFill>
                <a:latin typeface="Times New Roman" panose="02020603050405020304" pitchFamily="18" charset="0"/>
                <a:cs typeface="Times New Roman" panose="02020603050405020304" pitchFamily="18" charset="0"/>
              </a:rPr>
              <a:t>toán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p>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hăy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ra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hỏi</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3093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E0C4576-C7B3-4D71-AD5A-5114A0067973}"/>
              </a:ext>
            </a:extLst>
          </p:cNvPr>
          <p:cNvGraphicFramePr>
            <a:graphicFrameLocks noChangeAspect="1"/>
          </p:cNvGraphicFramePr>
          <p:nvPr>
            <p:extLst>
              <p:ext uri="{D42A27DB-BD31-4B8C-83A1-F6EECF244321}">
                <p14:modId xmlns:p14="http://schemas.microsoft.com/office/powerpoint/2010/main" val="2226892299"/>
              </p:ext>
            </p:extLst>
          </p:nvPr>
        </p:nvGraphicFramePr>
        <p:xfrm>
          <a:off x="6096000" y="711194"/>
          <a:ext cx="1128889" cy="650762"/>
        </p:xfrm>
        <a:graphic>
          <a:graphicData uri="http://schemas.openxmlformats.org/presentationml/2006/ole">
            <mc:AlternateContent xmlns:mc="http://schemas.openxmlformats.org/markup-compatibility/2006">
              <mc:Choice xmlns:v="urn:schemas-microsoft-com:vml" Requires="v">
                <p:oleObj spid="_x0000_s5122" name="Equation" r:id="rId3" imgW="583947" imgH="444307" progId="Equation.DSMT4">
                  <p:embed/>
                </p:oleObj>
              </mc:Choice>
              <mc:Fallback>
                <p:oleObj name="Equation" r:id="rId3" imgW="583947" imgH="444307"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711194"/>
                        <a:ext cx="1128889" cy="650762"/>
                      </a:xfrm>
                      <a:prstGeom prst="rect">
                        <a:avLst/>
                      </a:prstGeom>
                      <a:noFill/>
                    </p:spPr>
                  </p:pic>
                </p:oleObj>
              </mc:Fallback>
            </mc:AlternateContent>
          </a:graphicData>
        </a:graphic>
      </p:graphicFrame>
      <p:pic>
        <p:nvPicPr>
          <p:cNvPr id="1025" name="Picture 11">
            <a:extLst>
              <a:ext uri="{FF2B5EF4-FFF2-40B4-BE49-F238E27FC236}">
                <a16:creationId xmlns:a16="http://schemas.microsoft.com/office/drawing/2014/main" id="{43663F23-D2EC-4D27-9372-B9744DD2F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66" y="4003530"/>
            <a:ext cx="3946394" cy="26258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652D4D4-C320-4046-9FF3-9EF9D8D7C51B}"/>
              </a:ext>
            </a:extLst>
          </p:cNvPr>
          <p:cNvSpPr>
            <a:spLocks noChangeArrowheads="1"/>
          </p:cNvSpPr>
          <p:nvPr/>
        </p:nvSpPr>
        <p:spPr bwMode="auto">
          <a:xfrm>
            <a:off x="-1" y="228600"/>
            <a:ext cx="1179460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 5:</a:t>
            </a:r>
            <a:r>
              <a:rPr kumimoji="0" lang="en-US"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rỗ</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rổ</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bởi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38C114AA-8641-4A87-BA3D-6C998E46F228}"/>
              </a:ext>
            </a:extLst>
          </p:cNvPr>
          <p:cNvSpPr>
            <a:spLocks noChangeArrowheads="1"/>
          </p:cNvSpPr>
          <p:nvPr/>
        </p:nvSpPr>
        <p:spPr bwMode="auto">
          <a:xfrm>
            <a:off x="-2" y="1341775"/>
            <a:ext cx="1179460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rổ</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inch (1inch = 2,54cm),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inch</a:t>
            </a:r>
            <a:r>
              <a:rPr kumimoji="0" lang="en-US" altLang="en-US" sz="28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A6D20CA-2393-45AA-A6D7-CBC91D6811C1}"/>
              </a:ext>
            </a:extLst>
          </p:cNvPr>
          <p:cNvSpPr>
            <a:spLocks noChangeArrowheads="1"/>
          </p:cNvSpPr>
          <p:nvPr/>
        </p:nvSpPr>
        <p:spPr bwMode="auto">
          <a:xfrm>
            <a:off x="-12325" y="2484983"/>
            <a:ext cx="121365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rổ</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413 inch</a:t>
            </a:r>
            <a:r>
              <a:rPr kumimoji="0" lang="en-US" altLang="en-US" sz="28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rổ</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4,77 inch.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9273C8AE-32E4-445A-B067-D3FD525E623C}"/>
              </a:ext>
            </a:extLst>
          </p:cNvPr>
          <p:cNvSpPr txBox="1">
            <a:spLocks/>
          </p:cNvSpPr>
          <p:nvPr/>
        </p:nvSpPr>
        <p:spPr>
          <a:xfrm>
            <a:off x="4246575" y="5080881"/>
            <a:ext cx="75931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đề bài.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bài </a:t>
            </a:r>
            <a:r>
              <a:rPr lang="en-US" sz="2800" dirty="0" err="1">
                <a:solidFill>
                  <a:srgbClr val="FF0000"/>
                </a:solidFill>
                <a:latin typeface="Times New Roman" panose="02020603050405020304" pitchFamily="18" charset="0"/>
                <a:cs typeface="Times New Roman" panose="02020603050405020304" pitchFamily="18" charset="0"/>
              </a:rPr>
              <a:t>toán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  </a:t>
            </a:r>
          </a:p>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hăy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ra </a:t>
            </a:r>
            <a:r>
              <a:rPr lang="en-US" sz="2800" dirty="0" err="1">
                <a:solidFill>
                  <a:srgbClr val="FF0000"/>
                </a:solidFill>
                <a:latin typeface="Times New Roman" panose="02020603050405020304" pitchFamily="18" charset="0"/>
                <a:cs typeface="Times New Roman" panose="02020603050405020304" pitchFamily="18" charset="0"/>
              </a:rPr>
              <a:t>đại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đề </a:t>
            </a:r>
            <a:r>
              <a:rPr lang="en-US" sz="2800" dirty="0" err="1">
                <a:solidFill>
                  <a:srgbClr val="FF0000"/>
                </a:solidFill>
                <a:latin typeface="Times New Roman" panose="02020603050405020304" pitchFamily="18" charset="0"/>
                <a:cs typeface="Times New Roman" panose="02020603050405020304" pitchFamily="18" charset="0"/>
              </a:rPr>
              <a:t>hỏi</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5591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7F86-4D77-4705-AF79-958BA5D83A9D}"/>
              </a:ext>
            </a:extLst>
          </p:cNvPr>
          <p:cNvSpPr>
            <a:spLocks noGrp="1"/>
          </p:cNvSpPr>
          <p:nvPr>
            <p:ph type="title"/>
          </p:nvPr>
        </p:nvSpPr>
        <p:spPr>
          <a:xfrm>
            <a:off x="838200" y="1132769"/>
            <a:ext cx="10515600" cy="1325563"/>
          </a:xfrm>
        </p:spPr>
        <p:txBody>
          <a:bodyPr>
            <a:normAutofit/>
          </a:bodyPr>
          <a:lstStyle/>
          <a:p>
            <a:r>
              <a:rPr lang="en-US" sz="3600" dirty="0" err="1">
                <a:solidFill>
                  <a:srgbClr val="C00000"/>
                </a:solidFill>
                <a:latin typeface="Times New Roman" panose="02020603050405020304" pitchFamily="18" charset="0"/>
                <a:cs typeface="Times New Roman" panose="02020603050405020304" pitchFamily="18" charset="0"/>
              </a:rPr>
              <a:t>Các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em</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hãy</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giải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các</a:t>
            </a:r>
            <a:r>
              <a:rPr lang="en-US" sz="3600" dirty="0">
                <a:solidFill>
                  <a:srgbClr val="C00000"/>
                </a:solidFill>
                <a:latin typeface="Times New Roman" panose="02020603050405020304" pitchFamily="18" charset="0"/>
                <a:cs typeface="Times New Roman" panose="02020603050405020304" pitchFamily="18" charset="0"/>
              </a:rPr>
              <a:t> bài </a:t>
            </a:r>
            <a:r>
              <a:rPr lang="en-US" sz="3600" dirty="0" err="1">
                <a:solidFill>
                  <a:srgbClr val="C00000"/>
                </a:solidFill>
                <a:latin typeface="Times New Roman" panose="02020603050405020304" pitchFamily="18" charset="0"/>
                <a:cs typeface="Times New Roman" panose="02020603050405020304" pitchFamily="18" charset="0"/>
              </a:rPr>
              <a:t>tập</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trên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vào</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vở</a:t>
            </a:r>
            <a:r>
              <a:rPr lang="en-US" sz="3600" dirty="0">
                <a:solidFill>
                  <a:srgbClr val="C00000"/>
                </a:solidFill>
                <a:latin typeface="Times New Roman" panose="02020603050405020304" pitchFamily="18" charset="0"/>
                <a:cs typeface="Times New Roman" panose="02020603050405020304" pitchFamily="18" charset="0"/>
              </a:rPr>
              <a:t> bài </a:t>
            </a:r>
            <a:r>
              <a:rPr lang="en-US" sz="3600" dirty="0" err="1">
                <a:solidFill>
                  <a:srgbClr val="C00000"/>
                </a:solidFill>
                <a:latin typeface="Times New Roman" panose="02020603050405020304" pitchFamily="18" charset="0"/>
                <a:cs typeface="Times New Roman" panose="02020603050405020304" pitchFamily="18" charset="0"/>
              </a:rPr>
              <a:t>tập</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và</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chú</a:t>
            </a:r>
            <a:r>
              <a:rPr lang="en-US" sz="3600" dirty="0">
                <a:solidFill>
                  <a:srgbClr val="C00000"/>
                </a:solidFill>
                <a:latin typeface="Times New Roman" panose="02020603050405020304" pitchFamily="18" charset="0"/>
                <a:cs typeface="Times New Roman" panose="02020603050405020304" pitchFamily="18" charset="0"/>
              </a:rPr>
              <a:t> ý </a:t>
            </a:r>
            <a:r>
              <a:rPr lang="en-US" sz="3600" dirty="0" err="1">
                <a:solidFill>
                  <a:srgbClr val="C00000"/>
                </a:solidFill>
                <a:latin typeface="Times New Roman" panose="02020603050405020304" pitchFamily="18" charset="0"/>
                <a:cs typeface="Times New Roman" panose="02020603050405020304" pitchFamily="18" charset="0"/>
              </a:rPr>
              <a:t>sửa</a:t>
            </a:r>
            <a:r>
              <a:rPr lang="en-US" sz="3600" dirty="0">
                <a:solidFill>
                  <a:srgbClr val="C00000"/>
                </a:solidFill>
                <a:latin typeface="Times New Roman" panose="02020603050405020304" pitchFamily="18" charset="0"/>
                <a:cs typeface="Times New Roman" panose="02020603050405020304" pitchFamily="18" charset="0"/>
              </a:rPr>
              <a:t> bài </a:t>
            </a:r>
            <a:r>
              <a:rPr lang="en-US" sz="3600" dirty="0" err="1">
                <a:solidFill>
                  <a:srgbClr val="C00000"/>
                </a:solidFill>
                <a:latin typeface="Times New Roman" panose="02020603050405020304" pitchFamily="18" charset="0"/>
                <a:cs typeface="Times New Roman" panose="02020603050405020304" pitchFamily="18" charset="0"/>
              </a:rPr>
              <a:t>khi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thầy</a:t>
            </a:r>
            <a:r>
              <a:rPr lang="en-US" sz="3600" dirty="0">
                <a:solidFill>
                  <a:srgbClr val="C00000"/>
                </a:solidFill>
                <a:latin typeface="Times New Roman" panose="02020603050405020304" pitchFamily="18" charset="0"/>
                <a:cs typeface="Times New Roman" panose="02020603050405020304" pitchFamily="18" charset="0"/>
              </a:rPr>
              <a:t> cô </a:t>
            </a:r>
            <a:r>
              <a:rPr lang="en-US" sz="3600" dirty="0" err="1">
                <a:solidFill>
                  <a:srgbClr val="C00000"/>
                </a:solidFill>
                <a:latin typeface="Times New Roman" panose="02020603050405020304" pitchFamily="18" charset="0"/>
                <a:cs typeface="Times New Roman" panose="02020603050405020304" pitchFamily="18" charset="0"/>
              </a:rPr>
              <a:t>giáo</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giảng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nhé</a:t>
            </a:r>
            <a:r>
              <a:rPr lang="en-US" sz="3600" dirty="0">
                <a:solidFill>
                  <a:srgbClr val="C00000"/>
                </a:solidFill>
                <a:latin typeface="Times New Roman" panose="02020603050405020304" pitchFamily="18" charset="0"/>
                <a:cs typeface="Times New Roman" panose="02020603050405020304" pitchFamily="18" charset="0"/>
              </a:rPr>
              <a:t> </a:t>
            </a:r>
          </a:p>
        </p:txBody>
      </p:sp>
      <p:pic>
        <p:nvPicPr>
          <p:cNvPr id="4" name="Picture 14">
            <a:extLst>
              <a:ext uri="{FF2B5EF4-FFF2-40B4-BE49-F238E27FC236}">
                <a16:creationId xmlns:a16="http://schemas.microsoft.com/office/drawing/2014/main" id="{A465AB16-8141-4CF9-ABE5-784DC4DF8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746" y="2700786"/>
            <a:ext cx="5699654" cy="239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299524"/>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289</TotalTime>
  <Words>639</Words>
  <Application>Microsoft Office PowerPoint</Application>
  <PresentationFormat>Widescreen</PresentationFormat>
  <Paragraphs>49</Paragraphs>
  <Slides>9</Slides>
  <Notes>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9</vt:i4>
      </vt:variant>
    </vt:vector>
  </HeadingPairs>
  <TitlesOfParts>
    <vt:vector size="23" baseType="lpstr">
      <vt:lpstr>Arial</vt:lpstr>
      <vt:lpstr>Calibri</vt:lpstr>
      <vt:lpstr>Calibri Light</vt:lpstr>
      <vt:lpstr>Cambria Math</vt:lpstr>
      <vt:lpstr>Garamond</vt:lpstr>
      <vt:lpstr>Times New Roman</vt:lpstr>
      <vt:lpstr>Tw Cen MT</vt:lpstr>
      <vt:lpstr>Trebuchet MS</vt:lpstr>
      <vt:lpstr>Wingdings 3</vt:lpstr>
      <vt:lpstr>Office Theme</vt:lpstr>
      <vt:lpstr>Droplet</vt:lpstr>
      <vt:lpstr>Organic</vt:lpstr>
      <vt:lpstr>Facet</vt:lpstr>
      <vt:lpstr>Equation</vt:lpstr>
      <vt:lpstr>Tiết 16 Ôn tập chương I (tiết 3)</vt:lpstr>
      <vt:lpstr>PowerPoint Presentation</vt:lpstr>
      <vt:lpstr>Một laptop có chiều rộng là 36,6 cm và chiều cao là 22,9 cm như hình vẽ. Hỏi đường chéo laptop dài bao nhiêu inch (làm tròn đến hàng đơn vị) ? Biết 1 inch    2,54 cm</vt:lpstr>
      <vt:lpstr>PowerPoint Presentation</vt:lpstr>
      <vt:lpstr>PowerPoint Presentation</vt:lpstr>
      <vt:lpstr>PowerPoint Presentation</vt:lpstr>
      <vt:lpstr>PowerPoint Presentation</vt:lpstr>
      <vt:lpstr>PowerPoint Presentation</vt:lpstr>
      <vt:lpstr>Các em hãy giải các bài tập trên vào vở bài tập và chú ý sửa bài khi thầy cô giáo giảng nhé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16 Ôn tập chương I (tiết 3)</dc:title>
  <dc:creator>Tran Nu Bich Nhung</dc:creator>
  <cp:lastModifiedBy>Admin</cp:lastModifiedBy>
  <cp:revision>10</cp:revision>
  <dcterms:created xsi:type="dcterms:W3CDTF">2021-08-25T08:30:12Z</dcterms:created>
  <dcterms:modified xsi:type="dcterms:W3CDTF">2021-10-24T01:19:55Z</dcterms:modified>
</cp:coreProperties>
</file>