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3" r:id="rId2"/>
    <p:sldId id="375" r:id="rId3"/>
    <p:sldId id="374" r:id="rId4"/>
    <p:sldId id="362" r:id="rId5"/>
    <p:sldId id="376" r:id="rId6"/>
    <p:sldId id="324" r:id="rId7"/>
    <p:sldId id="367" r:id="rId8"/>
    <p:sldId id="344" r:id="rId9"/>
    <p:sldId id="37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6600FF"/>
    <a:srgbClr val="75C36F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88DE7A2-79F7-4052-9CE1-9AFED26F3898}" type="datetimeFigureOut">
              <a:rPr lang="en-US"/>
              <a:pPr>
                <a:defRPr/>
              </a:pPr>
              <a:t>01-Sep-21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7DF24E-5682-416D-B0D9-09AB9C99E8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36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F24E-5682-416D-B0D9-09AB9C99E8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F24E-5682-416D-B0D9-09AB9C99E8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79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F24E-5682-416D-B0D9-09AB9C99E8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F24E-5682-416D-B0D9-09AB9C99E8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3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9753-6995-4EDE-9E71-892BF1A28E1B}" type="datetimeFigureOut">
              <a:rPr lang="en-US"/>
              <a:pPr>
                <a:defRPr/>
              </a:pPr>
              <a:t>01-Sep-21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C3C6C-28CE-415C-BA0D-7E8AA9416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1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F308F-A6BF-4497-86CB-EAD2F23D357A}" type="datetimeFigureOut">
              <a:rPr lang="en-US"/>
              <a:pPr>
                <a:defRPr/>
              </a:pPr>
              <a:t>01-Sep-21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9AD2E-ACFE-4795-B1EB-5234C1CBCD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736A-2610-4F8A-885B-24F435DAC6DF}" type="datetimeFigureOut">
              <a:rPr lang="en-US"/>
              <a:pPr>
                <a:defRPr/>
              </a:pPr>
              <a:t>01-Sep-21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23CAC-1A21-44B5-BBA7-B899284963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3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C243-8734-4D5E-8DE9-A97D108F10B2}" type="datetimeFigureOut">
              <a:rPr lang="en-US"/>
              <a:pPr>
                <a:defRPr/>
              </a:pPr>
              <a:t>01-Sep-21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9A192-B698-4934-8AC3-8E86DB7CFE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8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0B72-F251-4392-A962-37F64AC097F7}" type="datetimeFigureOut">
              <a:rPr lang="en-US"/>
              <a:pPr>
                <a:defRPr/>
              </a:pPr>
              <a:t>01-Sep-21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F9E31-EF52-40B9-B634-AC74EF9A3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3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0847E-783E-4ADE-9BB3-F1899836EEF4}" type="datetimeFigureOut">
              <a:rPr lang="en-US"/>
              <a:pPr>
                <a:defRPr/>
              </a:pPr>
              <a:t>01-Sep-21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40C38-0CA6-45FA-B9DE-AE33C147F5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4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0AD2-70E6-4A79-8D22-747EF3D9A246}" type="datetimeFigureOut">
              <a:rPr lang="en-US"/>
              <a:pPr>
                <a:defRPr/>
              </a:pPr>
              <a:t>01-Sep-21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50BC5-8326-42FE-9F0D-41F41A44D2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0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CCE4-0BCF-4F0D-BB05-38DE02B0E0B1}" type="datetimeFigureOut">
              <a:rPr lang="en-US"/>
              <a:pPr>
                <a:defRPr/>
              </a:pPr>
              <a:t>01-Sep-21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0D069-6939-4E14-BBE3-EF2F8E011D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3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A13B-95BB-4332-8DC8-F52D093F3D91}" type="datetimeFigureOut">
              <a:rPr lang="en-US"/>
              <a:pPr>
                <a:defRPr/>
              </a:pPr>
              <a:t>01-Sep-21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D72D4-AE75-48C0-843B-45BEFA0D47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2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1CC-799D-4714-A252-BE98C0373ED9}" type="datetimeFigureOut">
              <a:rPr lang="en-US"/>
              <a:pPr>
                <a:defRPr/>
              </a:pPr>
              <a:t>01-Sep-21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C60B2-7A99-4E14-BAE2-537585FA0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8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AB285-6F62-40F4-B809-CFB29614F805}" type="datetimeFigureOut">
              <a:rPr lang="en-US"/>
              <a:pPr>
                <a:defRPr/>
              </a:pPr>
              <a:t>01-Sep-21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EDFF6-E412-4663-BF97-75DE1D030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90EDB4-E14E-4A2E-BE3E-6B600B693897}" type="datetimeFigureOut">
              <a:rPr lang="en-US"/>
              <a:pPr>
                <a:defRPr/>
              </a:pPr>
              <a:t>01-Sep-21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A03B2E1-A530-4CA4-8DA2-2D5BDCFB02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756" y="251933"/>
            <a:ext cx="8713786" cy="141577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ghiên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1 (TT)</a:t>
            </a:r>
            <a:endParaRPr 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73549" y="2374802"/>
            <a:ext cx="4648200" cy="4110894"/>
            <a:chOff x="1822157" y="1693763"/>
            <a:chExt cx="5358329" cy="4738936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1822157" y="3891112"/>
              <a:ext cx="5175250" cy="25415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FFFF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pic>
          <p:nvPicPr>
            <p:cNvPr id="20" name="Picture 16" descr="Toán 9 Tập 1 - Giải bài tập SGK toán lớp 9 Tập 1 - Đầy đủ chi tiết nhấ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45365">
              <a:off x="1887131" y="1693764"/>
              <a:ext cx="2750655" cy="3991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Toán 9 Tập 2 - Giải bài tập SGK toán lớp 9 Tập 2 - Đầy đủ chi tiết nhấ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2856">
              <a:off x="4395919" y="1693763"/>
              <a:ext cx="2784567" cy="399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588" y="1447800"/>
            <a:ext cx="8713786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u="sng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1:</a:t>
            </a:r>
          </a:p>
          <a:p>
            <a:pPr algn="ctr">
              <a:defRPr/>
            </a:pPr>
            <a:endParaRPr lang="en-US" sz="50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5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SỬA BÀI TẬP VỀ NHÀ</a:t>
            </a:r>
            <a:endParaRPr lang="en-US" sz="5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25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3495" y="949571"/>
            <a:ext cx="64625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0" dirty="0" err="1" smtClean="0">
                <a:solidFill>
                  <a:srgbClr val="008000"/>
                </a:solidFill>
                <a:effectLst/>
                <a:latin typeface="Open Sans"/>
              </a:rPr>
              <a:t>Bài</a:t>
            </a:r>
            <a:r>
              <a:rPr lang="en-US" sz="2600" b="1" i="0" dirty="0" smtClean="0">
                <a:solidFill>
                  <a:srgbClr val="008000"/>
                </a:solidFill>
                <a:effectLst/>
                <a:latin typeface="Open Sans"/>
              </a:rPr>
              <a:t> 38 (</a:t>
            </a:r>
            <a:r>
              <a:rPr lang="en-US" sz="2600" b="1" i="0" dirty="0" err="1" smtClean="0">
                <a:solidFill>
                  <a:srgbClr val="008000"/>
                </a:solidFill>
                <a:effectLst/>
                <a:latin typeface="Open Sans"/>
              </a:rPr>
              <a:t>trang</a:t>
            </a:r>
            <a:r>
              <a:rPr lang="en-US" sz="2600" b="1" i="0" dirty="0" smtClean="0">
                <a:solidFill>
                  <a:srgbClr val="008000"/>
                </a:solidFill>
                <a:effectLst/>
                <a:latin typeface="Open Sans"/>
              </a:rPr>
              <a:t> 95 SGK </a:t>
            </a:r>
            <a:r>
              <a:rPr lang="en-US" sz="2600" b="1" i="0" dirty="0" err="1" smtClean="0">
                <a:solidFill>
                  <a:srgbClr val="008000"/>
                </a:solidFill>
                <a:effectLst/>
                <a:latin typeface="Open Sans"/>
              </a:rPr>
              <a:t>Toán</a:t>
            </a:r>
            <a:r>
              <a:rPr lang="en-US" sz="2600" b="1" i="0" dirty="0" smtClean="0">
                <a:solidFill>
                  <a:srgbClr val="008000"/>
                </a:solidFill>
                <a:effectLst/>
                <a:latin typeface="Open Sans"/>
              </a:rPr>
              <a:t> 9 </a:t>
            </a:r>
            <a:r>
              <a:rPr lang="en-US" sz="2600" b="1" i="0" dirty="0" err="1" smtClean="0">
                <a:solidFill>
                  <a:srgbClr val="008000"/>
                </a:solidFill>
                <a:effectLst/>
                <a:latin typeface="Open Sans"/>
              </a:rPr>
              <a:t>Tập</a:t>
            </a:r>
            <a:r>
              <a:rPr lang="en-US" sz="2600" b="1" i="0" dirty="0" smtClean="0">
                <a:solidFill>
                  <a:srgbClr val="008000"/>
                </a:solidFill>
                <a:effectLst/>
                <a:latin typeface="Open Sans"/>
              </a:rPr>
              <a:t> 1)</a:t>
            </a:r>
            <a:r>
              <a:rPr lang="en-US" sz="2600" b="1" dirty="0">
                <a:solidFill>
                  <a:srgbClr val="008000"/>
                </a:solidFill>
                <a:latin typeface="Open Sans"/>
              </a:rPr>
              <a:t> </a:t>
            </a:r>
            <a:r>
              <a:rPr lang="en-US" sz="2600" b="1" i="0" dirty="0" smtClean="0">
                <a:solidFill>
                  <a:srgbClr val="008000"/>
                </a:solidFill>
                <a:effectLst/>
                <a:latin typeface="Open Sans"/>
              </a:rPr>
              <a:t>:</a:t>
            </a:r>
            <a:endParaRPr lang="en-US" sz="2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4119" y="1435588"/>
            <a:ext cx="9075305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Hai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chiếc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thuyền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 A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và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 B ở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vị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trí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được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 minh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họa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như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trong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 </a:t>
            </a:r>
            <a:b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</a:b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hình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 48.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Tính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khoảng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cách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giữa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chúng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 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làm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tròn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đến</a:t>
            </a:r>
            <a:r>
              <a:rPr lang="en-US" sz="2600" dirty="0">
                <a:solidFill>
                  <a:srgbClr val="0000CC"/>
                </a:solidFill>
                <a:latin typeface="Open Sans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Open Sans"/>
              </a:rPr>
              <a:t>chữ</a:t>
            </a:r>
            <a:r>
              <a:rPr lang="en-US" sz="2600" dirty="0" smtClean="0">
                <a:solidFill>
                  <a:srgbClr val="0000CC"/>
                </a:solidFill>
                <a:latin typeface="Open Sans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Open Sans"/>
              </a:rPr>
              <a:t>số</a:t>
            </a:r>
            <a:endParaRPr lang="en-US" sz="2600" dirty="0" smtClean="0">
              <a:solidFill>
                <a:srgbClr val="0000CC"/>
              </a:solidFill>
              <a:latin typeface="Open San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 err="1" smtClean="0">
                <a:solidFill>
                  <a:srgbClr val="0000CC"/>
                </a:solidFill>
                <a:latin typeface="Open Sans"/>
              </a:rPr>
              <a:t>thập</a:t>
            </a:r>
            <a:r>
              <a:rPr lang="en-US" sz="2600" dirty="0" smtClean="0">
                <a:solidFill>
                  <a:srgbClr val="0000CC"/>
                </a:solidFill>
                <a:latin typeface="Open Sans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Open Sans"/>
              </a:rPr>
              <a:t>phân</a:t>
            </a:r>
            <a:r>
              <a:rPr lang="en-US" sz="2600" dirty="0" smtClean="0">
                <a:solidFill>
                  <a:srgbClr val="0000CC"/>
                </a:solidFill>
                <a:latin typeface="Open Sans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Open Sans"/>
              </a:rPr>
              <a:t>thứ</a:t>
            </a:r>
            <a:r>
              <a:rPr lang="en-US" sz="2600" dirty="0" smtClean="0">
                <a:solidFill>
                  <a:srgbClr val="0000CC"/>
                </a:solidFill>
                <a:latin typeface="Open Sans"/>
              </a:rPr>
              <a:t> 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/>
              </a:rPr>
              <a:t>).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/>
              </a:rPr>
              <a:t/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6273" t="32292" r="38873" b="15625"/>
          <a:stretch/>
        </p:blipFill>
        <p:spPr>
          <a:xfrm>
            <a:off x="3070356" y="2551515"/>
            <a:ext cx="3111626" cy="3933386"/>
          </a:xfrm>
          <a:prstGeom prst="rect">
            <a:avLst/>
          </a:prstGeom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742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707" y="273972"/>
            <a:ext cx="64625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0" dirty="0" err="1" smtClean="0">
                <a:solidFill>
                  <a:srgbClr val="008000"/>
                </a:solidFill>
                <a:effectLst/>
                <a:latin typeface="Open Sans"/>
              </a:rPr>
              <a:t>Bài</a:t>
            </a:r>
            <a:r>
              <a:rPr lang="en-US" sz="2600" b="1" i="0" dirty="0" smtClean="0">
                <a:solidFill>
                  <a:srgbClr val="008000"/>
                </a:solidFill>
                <a:effectLst/>
                <a:latin typeface="Open Sans"/>
              </a:rPr>
              <a:t> 39 (</a:t>
            </a:r>
            <a:r>
              <a:rPr lang="en-US" sz="2600" b="1" i="0" dirty="0" err="1" smtClean="0">
                <a:solidFill>
                  <a:srgbClr val="008000"/>
                </a:solidFill>
                <a:effectLst/>
                <a:latin typeface="Open Sans"/>
              </a:rPr>
              <a:t>trang</a:t>
            </a:r>
            <a:r>
              <a:rPr lang="en-US" sz="2600" b="1" i="0" dirty="0" smtClean="0">
                <a:solidFill>
                  <a:srgbClr val="008000"/>
                </a:solidFill>
                <a:effectLst/>
                <a:latin typeface="Open Sans"/>
              </a:rPr>
              <a:t> 95 SGK </a:t>
            </a:r>
            <a:r>
              <a:rPr lang="en-US" sz="2600" b="1" i="0" dirty="0" err="1" smtClean="0">
                <a:solidFill>
                  <a:srgbClr val="008000"/>
                </a:solidFill>
                <a:effectLst/>
                <a:latin typeface="Open Sans"/>
              </a:rPr>
              <a:t>Toán</a:t>
            </a:r>
            <a:r>
              <a:rPr lang="en-US" sz="2600" b="1" i="0" dirty="0" smtClean="0">
                <a:solidFill>
                  <a:srgbClr val="008000"/>
                </a:solidFill>
                <a:effectLst/>
                <a:latin typeface="Open Sans"/>
              </a:rPr>
              <a:t> 9 </a:t>
            </a:r>
            <a:r>
              <a:rPr lang="en-US" sz="2600" b="1" i="0" dirty="0" err="1" smtClean="0">
                <a:solidFill>
                  <a:srgbClr val="008000"/>
                </a:solidFill>
                <a:effectLst/>
                <a:latin typeface="Open Sans"/>
              </a:rPr>
              <a:t>Tập</a:t>
            </a:r>
            <a:r>
              <a:rPr lang="en-US" sz="2600" b="1" i="0" dirty="0" smtClean="0">
                <a:solidFill>
                  <a:srgbClr val="008000"/>
                </a:solidFill>
                <a:effectLst/>
                <a:latin typeface="Open Sans"/>
              </a:rPr>
              <a:t> 1)</a:t>
            </a:r>
            <a:r>
              <a:rPr lang="en-US" sz="2600" b="1" dirty="0">
                <a:solidFill>
                  <a:srgbClr val="008000"/>
                </a:solidFill>
                <a:latin typeface="Open Sans"/>
              </a:rPr>
              <a:t> </a:t>
            </a:r>
            <a:r>
              <a:rPr lang="en-US" sz="2600" b="1" i="0" dirty="0" smtClean="0">
                <a:solidFill>
                  <a:srgbClr val="008000"/>
                </a:solidFill>
                <a:effectLst/>
                <a:latin typeface="Open Sans"/>
              </a:rPr>
              <a:t>: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032" t="34237" r="37788" b="13154"/>
          <a:stretch/>
        </p:blipFill>
        <p:spPr>
          <a:xfrm>
            <a:off x="2627860" y="1742348"/>
            <a:ext cx="3448514" cy="4500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4619" y="793889"/>
            <a:ext cx="82549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0" i="0" dirty="0" smtClean="0">
                <a:solidFill>
                  <a:srgbClr val="0000CC"/>
                </a:solidFill>
                <a:effectLst/>
                <a:latin typeface="Open Sans"/>
              </a:rPr>
              <a:t>Tìm khoảng cách giữa hai cọc để căng dây vượt qua vực trong hình 49 (làm tròn đến</a:t>
            </a:r>
            <a:r>
              <a:rPr lang="en-US" sz="2600" b="0" i="0" dirty="0" smtClean="0">
                <a:solidFill>
                  <a:srgbClr val="0000CC"/>
                </a:solidFill>
                <a:effectLst/>
                <a:latin typeface="Open Sans"/>
              </a:rPr>
              <a:t> </a:t>
            </a:r>
            <a:r>
              <a:rPr lang="en-US" sz="2600" b="0" i="0" dirty="0" err="1" smtClean="0">
                <a:solidFill>
                  <a:srgbClr val="0000CC"/>
                </a:solidFill>
                <a:effectLst/>
                <a:latin typeface="Open Sans"/>
              </a:rPr>
              <a:t>chữ</a:t>
            </a:r>
            <a:r>
              <a:rPr lang="en-US" sz="2600" b="0" i="0" dirty="0" smtClean="0">
                <a:solidFill>
                  <a:srgbClr val="0000CC"/>
                </a:solidFill>
                <a:effectLst/>
                <a:latin typeface="Open Sans"/>
              </a:rPr>
              <a:t> </a:t>
            </a:r>
            <a:r>
              <a:rPr lang="en-US" sz="2600" b="0" i="0" dirty="0" err="1" smtClean="0">
                <a:solidFill>
                  <a:srgbClr val="0000CC"/>
                </a:solidFill>
                <a:effectLst/>
                <a:latin typeface="Open Sans"/>
              </a:rPr>
              <a:t>số</a:t>
            </a:r>
            <a:r>
              <a:rPr lang="vi-VN" sz="2600" b="0" i="0" dirty="0" smtClean="0">
                <a:solidFill>
                  <a:srgbClr val="0000CC"/>
                </a:solidFill>
                <a:effectLst/>
                <a:latin typeface="Open Sans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Open Sans"/>
              </a:rPr>
              <a:t>hàng</a:t>
            </a:r>
            <a:r>
              <a:rPr lang="en-US" sz="2600" dirty="0" smtClean="0">
                <a:solidFill>
                  <a:srgbClr val="0000CC"/>
                </a:solidFill>
                <a:latin typeface="Open Sans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Open Sans"/>
              </a:rPr>
              <a:t>đơn</a:t>
            </a:r>
            <a:r>
              <a:rPr lang="en-US" sz="2600" dirty="0" smtClean="0">
                <a:solidFill>
                  <a:srgbClr val="0000CC"/>
                </a:solidFill>
                <a:latin typeface="Open Sans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Open Sans"/>
              </a:rPr>
              <a:t>vị</a:t>
            </a:r>
            <a:r>
              <a:rPr lang="en-US" sz="2600" dirty="0" smtClean="0">
                <a:solidFill>
                  <a:srgbClr val="0000CC"/>
                </a:solidFill>
                <a:latin typeface="Open Sans"/>
              </a:rPr>
              <a:t>).</a:t>
            </a:r>
            <a:endParaRPr lang="en-US" sz="2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56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588" y="1447800"/>
            <a:ext cx="8713786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u="sng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2:</a:t>
            </a:r>
          </a:p>
          <a:p>
            <a:pPr algn="ctr">
              <a:defRPr/>
            </a:pPr>
            <a:endParaRPr lang="en-US" sz="50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5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Giải</a:t>
            </a:r>
            <a:r>
              <a:rPr lang="en-US" sz="5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quyết</a:t>
            </a:r>
            <a:r>
              <a:rPr lang="en-US" sz="5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thêm</a:t>
            </a:r>
            <a:r>
              <a:rPr lang="en-US" sz="5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các</a:t>
            </a:r>
            <a:r>
              <a:rPr lang="en-US" sz="5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bài</a:t>
            </a:r>
            <a:r>
              <a:rPr lang="en-US" sz="5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toán</a:t>
            </a:r>
            <a:r>
              <a:rPr lang="en-US" sz="5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thực</a:t>
            </a:r>
            <a:r>
              <a:rPr lang="en-US" sz="5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tế</a:t>
            </a:r>
            <a:r>
              <a:rPr lang="en-US" sz="5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của</a:t>
            </a:r>
            <a:r>
              <a:rPr lang="en-US" sz="5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chương</a:t>
            </a:r>
            <a:r>
              <a:rPr lang="en-US" sz="5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1</a:t>
            </a:r>
            <a:endParaRPr lang="en-US" sz="5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24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-14287" y="9525"/>
            <a:ext cx="9158288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Open Sans"/>
              </a:rPr>
              <a:t>40 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(</a:t>
            </a:r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trang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95 SGK </a:t>
            </a:r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Toán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9 </a:t>
            </a:r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1) </a:t>
            </a:r>
            <a:r>
              <a:rPr lang="en-US" sz="3200" b="1" dirty="0" smtClean="0">
                <a:solidFill>
                  <a:schemeClr val="bg1"/>
                </a:solidFill>
                <a:latin typeface="Open Sans"/>
              </a:rPr>
              <a:t>: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27101" y="762000"/>
            <a:ext cx="917110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Tính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chiều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cao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trong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hình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50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làm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tròn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đến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đề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-xi-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mét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).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/>
              </a:rPr>
              <a:t/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501" t="27083" r="32431" b="26042"/>
          <a:stretch/>
        </p:blipFill>
        <p:spPr>
          <a:xfrm>
            <a:off x="1219200" y="1500664"/>
            <a:ext cx="6570352" cy="45487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-14287" y="9525"/>
            <a:ext cx="9158288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Open Sans"/>
              </a:rPr>
              <a:t>tập</a:t>
            </a:r>
            <a:r>
              <a:rPr lang="en-US" sz="3200" b="1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Open Sans"/>
              </a:rPr>
              <a:t>thêm</a:t>
            </a:r>
            <a:r>
              <a:rPr lang="en-US" sz="3200" b="1" dirty="0" smtClean="0">
                <a:solidFill>
                  <a:schemeClr val="bg1"/>
                </a:solidFill>
                <a:latin typeface="Open Sans"/>
              </a:rPr>
              <a:t> 1 :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602" t="28125" r="27746" b="18749"/>
          <a:stretch/>
        </p:blipFill>
        <p:spPr>
          <a:xfrm>
            <a:off x="2667000" y="2687819"/>
            <a:ext cx="5029201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684074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B,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70</a:t>
            </a:r>
            <a:r>
              <a:rPr lang="en-US" sz="2400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B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30</a:t>
            </a:r>
            <a:r>
              <a:rPr lang="en-US" sz="2400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192m,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360m.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mét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?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64857" y="643871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74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-14288" y="9525"/>
            <a:ext cx="9167813" cy="5857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thêm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Open Sans"/>
              </a:rPr>
              <a:t>2 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: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6218" y="616922"/>
                <a:ext cx="86868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nóc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tòa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nhà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cao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50m,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người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nhìn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thấy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chân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cột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ăng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-ten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hạ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nâng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sz="2800" i="1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minh </a:t>
                </a:r>
                <a:r>
                  <a:rPr lang="en-US" sz="2800" i="1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họa</a:t>
                </a:r>
                <a:r>
                  <a:rPr lang="en-US" sz="28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i="1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28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i="1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cao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cột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ăng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-ten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(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Làm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quả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đến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chữ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thập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phân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2)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18" y="616922"/>
                <a:ext cx="8686800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1404" t="-3356" r="-1474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06" y="2454413"/>
            <a:ext cx="4536424" cy="331517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956818" y="574798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-14288" y="9525"/>
            <a:ext cx="9167813" cy="5857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thêm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3</a:t>
            </a:r>
            <a:r>
              <a:rPr lang="en-US" sz="3200" b="1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: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6818" y="6000690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06" y="762000"/>
            <a:ext cx="9144000" cy="223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chiếc tàu thủy cùng xuất phát từ một vị trí A, đi </a:t>
            </a:r>
            <a:r>
              <a:rPr lang="pt-BR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hướng tạo với nhau góc </a:t>
            </a:r>
            <a:r>
              <a:rPr lang="pt-BR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pt-BR" sz="26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 minh họa như hình 3</a:t>
            </a:r>
            <a:r>
              <a:rPr lang="pt-BR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 B chạy với tốc </a:t>
            </a:r>
            <a:r>
              <a:rPr lang="pt-BR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 30 </a:t>
            </a:r>
            <a:r>
              <a:rPr 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km/h. Tàu C chạy với tốc độ 20 </a:t>
            </a:r>
            <a:r>
              <a:rPr lang="pt-BR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kmh. Hỏi sau </a:t>
            </a:r>
            <a:r>
              <a:rPr 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giờ, hai tàu cách nhau bao nhiêu hải lí? </a:t>
            </a:r>
            <a:r>
              <a:rPr lang="pt-BR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(biết 1 </a:t>
            </a:r>
            <a:r>
              <a:rPr 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 lí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pt-B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1,852km; làm tròn kết quả đến hàng đơn </a:t>
            </a:r>
            <a:r>
              <a:rPr lang="pt-BR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vị)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73" y="3005358"/>
            <a:ext cx="4348076" cy="3014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90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4214</TotalTime>
  <Words>354</Words>
  <Application>Microsoft Office PowerPoint</Application>
  <PresentationFormat>On-screen Show (4:3)</PresentationFormat>
  <Paragraphs>37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Open Sans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http://viet4room.com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 Cuong</dc:creator>
  <cp:lastModifiedBy>Acer</cp:lastModifiedBy>
  <cp:revision>468</cp:revision>
  <dcterms:created xsi:type="dcterms:W3CDTF">2016-11-26T13:35:55Z</dcterms:created>
  <dcterms:modified xsi:type="dcterms:W3CDTF">2021-09-01T09:35:16Z</dcterms:modified>
</cp:coreProperties>
</file>