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57" r:id="rId3"/>
    <p:sldId id="258" r:id="rId4"/>
    <p:sldId id="259" r:id="rId5"/>
    <p:sldId id="262" r:id="rId6"/>
    <p:sldId id="260" r:id="rId7"/>
    <p:sldId id="261" r:id="rId8"/>
    <p:sldId id="264"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EE08C0-9A74-4FF8-BD4F-C750B2018F40}" type="datetimeFigureOut">
              <a:rPr lang="en-US" smtClean="0"/>
              <a:t>10/5/2021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8129DD-EFC7-4556-8A10-1E92F369994B}" type="slidenum">
              <a:rPr lang="en-US" smtClean="0"/>
              <a:t>‹#›</a:t>
            </a:fld>
            <a:endParaRPr lang="en-US"/>
          </a:p>
        </p:txBody>
      </p:sp>
    </p:spTree>
    <p:extLst>
      <p:ext uri="{BB962C8B-B14F-4D97-AF65-F5344CB8AC3E}">
        <p14:creationId xmlns:p14="http://schemas.microsoft.com/office/powerpoint/2010/main" val="3436344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28942A15-AFEB-46FF-88A4-4F086E0FA44A}" type="slidenum">
              <a:rPr lang="vi-VN" smtClean="0"/>
              <a:t>1</a:t>
            </a:fld>
            <a:endParaRPr lang="vi-VN"/>
          </a:p>
        </p:txBody>
      </p:sp>
    </p:spTree>
    <p:extLst>
      <p:ext uri="{BB962C8B-B14F-4D97-AF65-F5344CB8AC3E}">
        <p14:creationId xmlns:p14="http://schemas.microsoft.com/office/powerpoint/2010/main" val="1618106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9E8853-5DCA-4915-9543-7AC75B958DAF}"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834337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9E8853-5DCA-4915-9543-7AC75B958DAF}"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2330498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9E8853-5DCA-4915-9543-7AC75B958DAF}"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3994735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9E8853-5DCA-4915-9543-7AC75B958DAF}"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331990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9E8853-5DCA-4915-9543-7AC75B958DAF}"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1955141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9E8853-5DCA-4915-9543-7AC75B958DAF}"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3923288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9E8853-5DCA-4915-9543-7AC75B958DAF}" type="datetimeFigureOut">
              <a:rPr lang="en-US" smtClean="0"/>
              <a:t>10/5/2021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884613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9E8853-5DCA-4915-9543-7AC75B958DAF}" type="datetimeFigureOut">
              <a:rPr lang="en-US" smtClean="0"/>
              <a:t>10/5/2021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1646379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9E8853-5DCA-4915-9543-7AC75B958DAF}" type="datetimeFigureOut">
              <a:rPr lang="en-US" smtClean="0"/>
              <a:t>10/5/2021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2332691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9E8853-5DCA-4915-9543-7AC75B958DAF}"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3451779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9E8853-5DCA-4915-9543-7AC75B958DAF}"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05F52D-0D14-48AF-A691-3ED0280E9FD8}" type="slidenum">
              <a:rPr lang="en-US" smtClean="0"/>
              <a:t>‹#›</a:t>
            </a:fld>
            <a:endParaRPr lang="en-US"/>
          </a:p>
        </p:txBody>
      </p:sp>
    </p:spTree>
    <p:extLst>
      <p:ext uri="{BB962C8B-B14F-4D97-AF65-F5344CB8AC3E}">
        <p14:creationId xmlns:p14="http://schemas.microsoft.com/office/powerpoint/2010/main" val="3875998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E8853-5DCA-4915-9543-7AC75B958DAF}" type="datetimeFigureOut">
              <a:rPr lang="en-US" smtClean="0"/>
              <a:t>10/5/2021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5F52D-0D14-48AF-A691-3ED0280E9FD8}" type="slidenum">
              <a:rPr lang="en-US" smtClean="0"/>
              <a:t>‹#›</a:t>
            </a:fld>
            <a:endParaRPr lang="en-US"/>
          </a:p>
        </p:txBody>
      </p:sp>
    </p:spTree>
    <p:extLst>
      <p:ext uri="{BB962C8B-B14F-4D97-AF65-F5344CB8AC3E}">
        <p14:creationId xmlns:p14="http://schemas.microsoft.com/office/powerpoint/2010/main" val="1091715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7.xml"/><Relationship Id="rId16" Type="http://schemas.openxmlformats.org/officeDocument/2006/relationships/image" Target="../media/image8.wmf"/><Relationship Id="rId20" Type="http://schemas.openxmlformats.org/officeDocument/2006/relationships/image" Target="../media/image11.jpeg"/><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image" Target="../media/image10.png"/><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3.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image" Target="../media/image11.jpeg"/><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6.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3.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2.bin"/></Relationships>
</file>

<file path=ppt/slides/_rels/slide4.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10.png"/><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21.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7.bin"/><Relationship Id="rId1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1.jpeg"/><Relationship Id="rId4" Type="http://schemas.openxmlformats.org/officeDocument/2006/relationships/image" Target="../media/image22.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oleObject" Target="../embeddings/oleObject24.bin"/><Relationship Id="rId3" Type="http://schemas.openxmlformats.org/officeDocument/2006/relationships/oleObject" Target="../embeddings/oleObject20.bin"/><Relationship Id="rId7" Type="http://schemas.openxmlformats.org/officeDocument/2006/relationships/image" Target="../media/image24.wmf"/><Relationship Id="rId12" Type="http://schemas.openxmlformats.org/officeDocument/2006/relationships/image" Target="../media/image29.png"/><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21.bin"/><Relationship Id="rId11" Type="http://schemas.openxmlformats.org/officeDocument/2006/relationships/image" Target="../media/image26.wmf"/><Relationship Id="rId5" Type="http://schemas.openxmlformats.org/officeDocument/2006/relationships/image" Target="../media/image28.png"/><Relationship Id="rId15" Type="http://schemas.openxmlformats.org/officeDocument/2006/relationships/image" Target="../media/image11.jpeg"/><Relationship Id="rId10" Type="http://schemas.openxmlformats.org/officeDocument/2006/relationships/oleObject" Target="../embeddings/oleObject23.bin"/><Relationship Id="rId4" Type="http://schemas.openxmlformats.org/officeDocument/2006/relationships/image" Target="../media/image23.wmf"/><Relationship Id="rId9" Type="http://schemas.openxmlformats.org/officeDocument/2006/relationships/image" Target="../media/image25.wmf"/><Relationship Id="rId14" Type="http://schemas.openxmlformats.org/officeDocument/2006/relationships/image" Target="../media/image27.wmf"/></Relationships>
</file>

<file path=ppt/slides/_rels/slide7.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0.bin"/><Relationship Id="rId18" Type="http://schemas.openxmlformats.org/officeDocument/2006/relationships/image" Target="../media/image36.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4.wmf"/><Relationship Id="rId17" Type="http://schemas.openxmlformats.org/officeDocument/2006/relationships/oleObject" Target="../embeddings/oleObject31.bin"/><Relationship Id="rId2" Type="http://schemas.openxmlformats.org/officeDocument/2006/relationships/slideLayout" Target="../slideLayouts/slideLayout7.xml"/><Relationship Id="rId16" Type="http://schemas.openxmlformats.org/officeDocument/2006/relationships/image" Target="../media/image11.jpeg"/><Relationship Id="rId1" Type="http://schemas.openxmlformats.org/officeDocument/2006/relationships/vmlDrawing" Target="../drawings/vmlDrawing6.vml"/><Relationship Id="rId6" Type="http://schemas.openxmlformats.org/officeDocument/2006/relationships/image" Target="../media/image31.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image" Target="../media/image10.png"/><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28.bin"/><Relationship Id="rId14" Type="http://schemas.openxmlformats.org/officeDocument/2006/relationships/image" Target="../media/image35.wmf"/></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245" y="1131094"/>
            <a:ext cx="7886700" cy="994172"/>
          </a:xfrm>
        </p:spPr>
        <p:txBody>
          <a:bodyPr/>
          <a:lstStyle/>
          <a:p>
            <a:endParaRPr lang="vi-VN"/>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861964"/>
            <a:ext cx="9135618" cy="5138786"/>
          </a:xfrm>
        </p:spPr>
      </p:pic>
      <p:sp>
        <p:nvSpPr>
          <p:cNvPr id="10" name="TextBox 9"/>
          <p:cNvSpPr txBox="1"/>
          <p:nvPr/>
        </p:nvSpPr>
        <p:spPr>
          <a:xfrm>
            <a:off x="2775145" y="1892627"/>
            <a:ext cx="3834654" cy="646331"/>
          </a:xfrm>
          <a:prstGeom prst="rect">
            <a:avLst/>
          </a:prstGeom>
          <a:noFill/>
        </p:spPr>
        <p:txBody>
          <a:bodyPr wrap="square" rtlCol="0">
            <a:spAutoFit/>
          </a:bodyPr>
          <a:lstStyle/>
          <a:p>
            <a:pPr algn="ctr"/>
            <a:r>
              <a:rPr lang="en-US" sz="3600" b="1" smtClean="0">
                <a:solidFill>
                  <a:schemeClr val="accent1">
                    <a:lumMod val="50000"/>
                  </a:schemeClr>
                </a:solidFill>
                <a:latin typeface="Times New Roman" pitchFamily="18" charset="0"/>
                <a:cs typeface="Times New Roman" pitchFamily="18" charset="0"/>
              </a:rPr>
              <a:t>ĐẠI SỐ 9</a:t>
            </a:r>
            <a:r>
              <a:rPr lang="vi-VN" sz="3600" b="1" smtClean="0">
                <a:solidFill>
                  <a:schemeClr val="accent1">
                    <a:lumMod val="50000"/>
                  </a:schemeClr>
                </a:solidFill>
                <a:latin typeface="+mj-lt"/>
              </a:rPr>
              <a:t> </a:t>
            </a:r>
            <a:endParaRPr lang="vi-VN" sz="3600" b="1" dirty="0">
              <a:solidFill>
                <a:schemeClr val="accent1">
                  <a:lumMod val="50000"/>
                </a:schemeClr>
              </a:solidFill>
              <a:latin typeface="+mj-lt"/>
            </a:endParaRPr>
          </a:p>
        </p:txBody>
      </p:sp>
      <p:sp>
        <p:nvSpPr>
          <p:cNvPr id="11" name="TextBox 10"/>
          <p:cNvSpPr txBox="1"/>
          <p:nvPr/>
        </p:nvSpPr>
        <p:spPr>
          <a:xfrm>
            <a:off x="1672177" y="2780928"/>
            <a:ext cx="5760640" cy="1323439"/>
          </a:xfrm>
          <a:prstGeom prst="rect">
            <a:avLst/>
          </a:prstGeom>
          <a:noFill/>
        </p:spPr>
        <p:txBody>
          <a:bodyPr wrap="square" rtlCol="0">
            <a:spAutoFit/>
          </a:bodyPr>
          <a:lstStyle/>
          <a:p>
            <a:pPr algn="ctr"/>
            <a:r>
              <a:rPr lang="en-US" sz="4000" b="1" smtClean="0">
                <a:ln w="22225">
                  <a:solidFill>
                    <a:schemeClr val="accent1">
                      <a:lumMod val="50000"/>
                    </a:schemeClr>
                  </a:solidFill>
                  <a:prstDash val="solid"/>
                </a:ln>
                <a:solidFill>
                  <a:srgbClr val="FF0000"/>
                </a:solidFill>
                <a:effectLst>
                  <a:outerShdw blurRad="60007" dist="200025" dir="15000000" sy="30000" kx="-1800000" algn="bl" rotWithShape="0">
                    <a:prstClr val="black">
                      <a:alpha val="32000"/>
                    </a:prstClr>
                  </a:outerShdw>
                </a:effectLst>
                <a:latin typeface="Cambria" panose="02040503050406030204" pitchFamily="18" charset="0"/>
                <a:ea typeface="Cambria" panose="02040503050406030204" pitchFamily="18" charset="0"/>
              </a:rPr>
              <a:t>Bài 8: Rút gọn biểu thức chứa căn bậc hai</a:t>
            </a:r>
            <a:endParaRPr lang="vi-VN" sz="4000" b="1" dirty="0">
              <a:ln w="22225">
                <a:solidFill>
                  <a:schemeClr val="accent1">
                    <a:lumMod val="50000"/>
                  </a:schemeClr>
                </a:solidFill>
                <a:prstDash val="solid"/>
              </a:ln>
              <a:solidFill>
                <a:srgbClr val="FF0000"/>
              </a:solidFill>
              <a:effectLst>
                <a:outerShdw blurRad="60007" dist="200025" dir="15000000" sy="30000" kx="-1800000" algn="bl" rotWithShape="0">
                  <a:prstClr val="black">
                    <a:alpha val="32000"/>
                  </a:prst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99689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93473"/>
            <a:ext cx="8293287" cy="830997"/>
          </a:xfrm>
          <a:prstGeom prst="rect">
            <a:avLst/>
          </a:prstGeom>
          <a:noFill/>
        </p:spPr>
        <p:txBody>
          <a:bodyPr wrap="square" rtlCol="0">
            <a:spAutoFit/>
          </a:bodyPr>
          <a:lstStyle/>
          <a:p>
            <a:r>
              <a:rPr lang="en-US" sz="2400" smtClean="0">
                <a:solidFill>
                  <a:srgbClr val="C00000"/>
                </a:solidFill>
                <a:latin typeface="Times New Roman" pitchFamily="18" charset="0"/>
                <a:cs typeface="Times New Roman" pitchFamily="18" charset="0"/>
              </a:rPr>
              <a:t>Để rút gọn biểu thức có chứa căn thức bậc hai, ta cần biết vận dụng thích hợp các phép tính và các phép biến đổi đã biết.</a:t>
            </a:r>
            <a:endParaRPr lang="en-US" sz="2400">
              <a:solidFill>
                <a:srgbClr val="C00000"/>
              </a:solidFill>
              <a:latin typeface="Times New Roman" pitchFamily="18" charset="0"/>
              <a:cs typeface="Times New Roman" pitchFamily="18" charset="0"/>
            </a:endParaRPr>
          </a:p>
        </p:txBody>
      </p:sp>
      <p:sp>
        <p:nvSpPr>
          <p:cNvPr id="3" name="TextBox 2"/>
          <p:cNvSpPr txBox="1"/>
          <p:nvPr/>
        </p:nvSpPr>
        <p:spPr>
          <a:xfrm>
            <a:off x="647564" y="1601392"/>
            <a:ext cx="7632848" cy="461665"/>
          </a:xfrm>
          <a:prstGeom prst="rect">
            <a:avLst/>
          </a:prstGeom>
          <a:noFill/>
        </p:spPr>
        <p:txBody>
          <a:bodyPr wrap="square" rtlCol="0">
            <a:spAutoFit/>
          </a:bodyPr>
          <a:lstStyle/>
          <a:p>
            <a:r>
              <a:rPr lang="en-US" sz="2400" smtClean="0">
                <a:solidFill>
                  <a:schemeClr val="tx2"/>
                </a:solidFill>
                <a:latin typeface="Times New Roman" pitchFamily="18" charset="0"/>
                <a:cs typeface="Times New Roman" pitchFamily="18" charset="0"/>
              </a:rPr>
              <a:t>Ví dụ 1: Rút gọn                                       với a&gt;0.</a:t>
            </a:r>
            <a:endParaRPr lang="en-US" sz="2400">
              <a:solidFill>
                <a:schemeClr val="tx2"/>
              </a:solidFill>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282578244"/>
              </p:ext>
            </p:extLst>
          </p:nvPr>
        </p:nvGraphicFramePr>
        <p:xfrm>
          <a:off x="4394200" y="2362200"/>
          <a:ext cx="914400" cy="198438"/>
        </p:xfrm>
        <a:graphic>
          <a:graphicData uri="http://schemas.openxmlformats.org/presentationml/2006/ole">
            <mc:AlternateContent xmlns:mc="http://schemas.openxmlformats.org/markup-compatibility/2006">
              <mc:Choice xmlns:v="urn:schemas-microsoft-com:vml" Requires="v">
                <p:oleObj spid="_x0000_s1254" name="Equation" r:id="rId3" imgW="914400" imgH="198720" progId="Equation.DSMT4">
                  <p:embed/>
                </p:oleObj>
              </mc:Choice>
              <mc:Fallback>
                <p:oleObj name="Equation" r:id="rId3" imgW="914400" imgH="198720" progId="Equation.DSMT4">
                  <p:embed/>
                  <p:pic>
                    <p:nvPicPr>
                      <p:cNvPr id="0" name=""/>
                      <p:cNvPicPr/>
                      <p:nvPr/>
                    </p:nvPicPr>
                    <p:blipFill>
                      <a:blip r:embed="rId4"/>
                      <a:stretch>
                        <a:fillRect/>
                      </a:stretch>
                    </p:blipFill>
                    <p:spPr>
                      <a:xfrm>
                        <a:off x="4394200" y="2362200"/>
                        <a:ext cx="914400" cy="198438"/>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816110325"/>
              </p:ext>
            </p:extLst>
          </p:nvPr>
        </p:nvGraphicFramePr>
        <p:xfrm>
          <a:off x="2843808" y="1437095"/>
          <a:ext cx="2664296" cy="790257"/>
        </p:xfrm>
        <a:graphic>
          <a:graphicData uri="http://schemas.openxmlformats.org/presentationml/2006/ole">
            <mc:AlternateContent xmlns:mc="http://schemas.openxmlformats.org/markup-compatibility/2006">
              <mc:Choice xmlns:v="urn:schemas-microsoft-com:vml" Requires="v">
                <p:oleObj spid="_x0000_s1255" name="Equation" r:id="rId5" imgW="1498320" imgH="444240" progId="Equation.DSMT4">
                  <p:embed/>
                </p:oleObj>
              </mc:Choice>
              <mc:Fallback>
                <p:oleObj name="Equation" r:id="rId5" imgW="1498320" imgH="444240" progId="Equation.DSMT4">
                  <p:embed/>
                  <p:pic>
                    <p:nvPicPr>
                      <p:cNvPr id="0" name=""/>
                      <p:cNvPicPr/>
                      <p:nvPr/>
                    </p:nvPicPr>
                    <p:blipFill>
                      <a:blip r:embed="rId6"/>
                      <a:stretch>
                        <a:fillRect/>
                      </a:stretch>
                    </p:blipFill>
                    <p:spPr>
                      <a:xfrm>
                        <a:off x="2843808" y="1437095"/>
                        <a:ext cx="2664296" cy="790257"/>
                      </a:xfrm>
                      <a:prstGeom prst="rect">
                        <a:avLst/>
                      </a:prstGeom>
                    </p:spPr>
                  </p:pic>
                </p:oleObj>
              </mc:Fallback>
            </mc:AlternateContent>
          </a:graphicData>
        </a:graphic>
      </p:graphicFrame>
      <p:sp>
        <p:nvSpPr>
          <p:cNvPr id="6" name="TextBox 5"/>
          <p:cNvSpPr txBox="1"/>
          <p:nvPr/>
        </p:nvSpPr>
        <p:spPr>
          <a:xfrm>
            <a:off x="365715" y="2492896"/>
            <a:ext cx="8352928" cy="738664"/>
          </a:xfrm>
          <a:prstGeom prst="rect">
            <a:avLst/>
          </a:prstGeom>
          <a:noFill/>
        </p:spPr>
        <p:txBody>
          <a:bodyPr wrap="square" rtlCol="0">
            <a:spAutoFit/>
          </a:bodyPr>
          <a:lstStyle/>
          <a:p>
            <a:r>
              <a:rPr lang="en-US" sz="2400" smtClean="0">
                <a:latin typeface="Times New Roman" pitchFamily="18" charset="0"/>
                <a:cs typeface="Times New Roman" pitchFamily="18" charset="0"/>
              </a:rPr>
              <a:t>Giải:  Ta có</a:t>
            </a:r>
          </a:p>
          <a:p>
            <a:r>
              <a:rPr lang="en-US">
                <a:latin typeface="Times New Roman" pitchFamily="18" charset="0"/>
                <a:cs typeface="Times New Roman" pitchFamily="18" charset="0"/>
              </a:rPr>
              <a:t> </a:t>
            </a:r>
            <a:r>
              <a:rPr lang="en-US" smtClean="0">
                <a:latin typeface="Times New Roman" pitchFamily="18" charset="0"/>
                <a:cs typeface="Times New Roman" pitchFamily="18" charset="0"/>
              </a:rPr>
              <a:t>  </a:t>
            </a:r>
            <a:endParaRPr lang="en-US">
              <a:latin typeface="Times New Roman" pitchFamily="18" charset="0"/>
              <a:cs typeface="Times New Roman"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1209310051"/>
              </p:ext>
            </p:extLst>
          </p:nvPr>
        </p:nvGraphicFramePr>
        <p:xfrm>
          <a:off x="388576" y="3212976"/>
          <a:ext cx="2913237" cy="864096"/>
        </p:xfrm>
        <a:graphic>
          <a:graphicData uri="http://schemas.openxmlformats.org/presentationml/2006/ole">
            <mc:AlternateContent xmlns:mc="http://schemas.openxmlformats.org/markup-compatibility/2006">
              <mc:Choice xmlns:v="urn:schemas-microsoft-com:vml" Requires="v">
                <p:oleObj spid="_x0000_s1256" name="Equation" r:id="rId7" imgW="1498320" imgH="444240" progId="Equation.DSMT4">
                  <p:embed/>
                </p:oleObj>
              </mc:Choice>
              <mc:Fallback>
                <p:oleObj name="Equation" r:id="rId7" imgW="1498320" imgH="444240" progId="Equation.DSMT4">
                  <p:embed/>
                  <p:pic>
                    <p:nvPicPr>
                      <p:cNvPr id="0" name=""/>
                      <p:cNvPicPr/>
                      <p:nvPr/>
                    </p:nvPicPr>
                    <p:blipFill>
                      <a:blip r:embed="rId8"/>
                      <a:stretch>
                        <a:fillRect/>
                      </a:stretch>
                    </p:blipFill>
                    <p:spPr>
                      <a:xfrm>
                        <a:off x="388576" y="3212976"/>
                        <a:ext cx="2913237" cy="864096"/>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449456629"/>
              </p:ext>
            </p:extLst>
          </p:nvPr>
        </p:nvGraphicFramePr>
        <p:xfrm>
          <a:off x="3347864" y="3212976"/>
          <a:ext cx="3398713" cy="881148"/>
        </p:xfrm>
        <a:graphic>
          <a:graphicData uri="http://schemas.openxmlformats.org/presentationml/2006/ole">
            <mc:AlternateContent xmlns:mc="http://schemas.openxmlformats.org/markup-compatibility/2006">
              <mc:Choice xmlns:v="urn:schemas-microsoft-com:vml" Requires="v">
                <p:oleObj spid="_x0000_s1257" name="Equation" r:id="rId9" imgW="1714320" imgH="444240" progId="Equation.DSMT4">
                  <p:embed/>
                </p:oleObj>
              </mc:Choice>
              <mc:Fallback>
                <p:oleObj name="Equation" r:id="rId9" imgW="1714320" imgH="444240" progId="Equation.DSMT4">
                  <p:embed/>
                  <p:pic>
                    <p:nvPicPr>
                      <p:cNvPr id="0" name=""/>
                      <p:cNvPicPr/>
                      <p:nvPr/>
                    </p:nvPicPr>
                    <p:blipFill>
                      <a:blip r:embed="rId10"/>
                      <a:stretch>
                        <a:fillRect/>
                      </a:stretch>
                    </p:blipFill>
                    <p:spPr>
                      <a:xfrm>
                        <a:off x="3347864" y="3212976"/>
                        <a:ext cx="3398713" cy="881148"/>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449202181"/>
              </p:ext>
            </p:extLst>
          </p:nvPr>
        </p:nvGraphicFramePr>
        <p:xfrm>
          <a:off x="3275856" y="4437112"/>
          <a:ext cx="3444383" cy="504056"/>
        </p:xfrm>
        <a:graphic>
          <a:graphicData uri="http://schemas.openxmlformats.org/presentationml/2006/ole">
            <mc:AlternateContent xmlns:mc="http://schemas.openxmlformats.org/markup-compatibility/2006">
              <mc:Choice xmlns:v="urn:schemas-microsoft-com:vml" Requires="v">
                <p:oleObj spid="_x0000_s1258" name="Equation" r:id="rId11" imgW="1562040" imgH="228600" progId="Equation.DSMT4">
                  <p:embed/>
                </p:oleObj>
              </mc:Choice>
              <mc:Fallback>
                <p:oleObj name="Equation" r:id="rId11" imgW="1562040" imgH="228600" progId="Equation.DSMT4">
                  <p:embed/>
                  <p:pic>
                    <p:nvPicPr>
                      <p:cNvPr id="0" name=""/>
                      <p:cNvPicPr/>
                      <p:nvPr/>
                    </p:nvPicPr>
                    <p:blipFill>
                      <a:blip r:embed="rId12"/>
                      <a:stretch>
                        <a:fillRect/>
                      </a:stretch>
                    </p:blipFill>
                    <p:spPr>
                      <a:xfrm>
                        <a:off x="3275856" y="4437112"/>
                        <a:ext cx="3444383" cy="504056"/>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250806391"/>
              </p:ext>
            </p:extLst>
          </p:nvPr>
        </p:nvGraphicFramePr>
        <p:xfrm>
          <a:off x="6661025" y="4437112"/>
          <a:ext cx="1680187" cy="504056"/>
        </p:xfrm>
        <a:graphic>
          <a:graphicData uri="http://schemas.openxmlformats.org/presentationml/2006/ole">
            <mc:AlternateContent xmlns:mc="http://schemas.openxmlformats.org/markup-compatibility/2006">
              <mc:Choice xmlns:v="urn:schemas-microsoft-com:vml" Requires="v">
                <p:oleObj spid="_x0000_s1259" name="Equation" r:id="rId13" imgW="761760" imgH="228600" progId="Equation.DSMT4">
                  <p:embed/>
                </p:oleObj>
              </mc:Choice>
              <mc:Fallback>
                <p:oleObj name="Equation" r:id="rId13" imgW="761760" imgH="228600" progId="Equation.DSMT4">
                  <p:embed/>
                  <p:pic>
                    <p:nvPicPr>
                      <p:cNvPr id="0" name=""/>
                      <p:cNvPicPr/>
                      <p:nvPr/>
                    </p:nvPicPr>
                    <p:blipFill>
                      <a:blip r:embed="rId14"/>
                      <a:stretch>
                        <a:fillRect/>
                      </a:stretch>
                    </p:blipFill>
                    <p:spPr>
                      <a:xfrm>
                        <a:off x="6661025" y="4437112"/>
                        <a:ext cx="1680187" cy="504056"/>
                      </a:xfrm>
                      <a:prstGeom prst="rect">
                        <a:avLst/>
                      </a:prstGeom>
                    </p:spPr>
                  </p:pic>
                </p:oleObj>
              </mc:Fallback>
            </mc:AlternateContent>
          </a:graphicData>
        </a:graphic>
      </p:graphicFrame>
      <p:sp>
        <p:nvSpPr>
          <p:cNvPr id="11" name="TextBox 10"/>
          <p:cNvSpPr txBox="1"/>
          <p:nvPr/>
        </p:nvSpPr>
        <p:spPr>
          <a:xfrm>
            <a:off x="395536" y="5373216"/>
            <a:ext cx="8136904"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     </a:t>
            </a:r>
            <a:r>
              <a:rPr lang="en-US" sz="2400" dirty="0" err="1" smtClean="0">
                <a:solidFill>
                  <a:srgbClr val="0070C0"/>
                </a:solidFill>
                <a:latin typeface="Times New Roman" pitchFamily="18" charset="0"/>
                <a:cs typeface="Times New Roman" pitchFamily="18" charset="0"/>
              </a:rPr>
              <a:t>Rút</a:t>
            </a:r>
            <a:r>
              <a:rPr lang="en-US" sz="2400" dirty="0" smtClean="0">
                <a:solidFill>
                  <a:srgbClr val="0070C0"/>
                </a:solidFill>
                <a:latin typeface="Times New Roman" pitchFamily="18" charset="0"/>
                <a:cs typeface="Times New Roman" pitchFamily="18" charset="0"/>
              </a:rPr>
              <a:t> </a:t>
            </a:r>
            <a:r>
              <a:rPr lang="en-US" sz="2400" dirty="0" err="1" smtClean="0">
                <a:solidFill>
                  <a:srgbClr val="0070C0"/>
                </a:solidFill>
                <a:latin typeface="Times New Roman" pitchFamily="18" charset="0"/>
                <a:cs typeface="Times New Roman" pitchFamily="18" charset="0"/>
              </a:rPr>
              <a:t>gọn</a:t>
            </a:r>
            <a:r>
              <a:rPr lang="en-US" sz="2400" dirty="0" smtClean="0">
                <a:solidFill>
                  <a:srgbClr val="0070C0"/>
                </a:solidFill>
                <a:latin typeface="Times New Roman" pitchFamily="18" charset="0"/>
                <a:cs typeface="Times New Roman" pitchFamily="18" charset="0"/>
              </a:rPr>
              <a:t>                                                                </a:t>
            </a:r>
            <a:r>
              <a:rPr lang="en-US" sz="2400" dirty="0" err="1" smtClean="0">
                <a:solidFill>
                  <a:srgbClr val="0070C0"/>
                </a:solidFill>
                <a:latin typeface="Times New Roman" pitchFamily="18" charset="0"/>
                <a:cs typeface="Times New Roman" pitchFamily="18" charset="0"/>
              </a:rPr>
              <a:t>với</a:t>
            </a:r>
            <a:r>
              <a:rPr lang="en-US" sz="2400" dirty="0" smtClean="0">
                <a:solidFill>
                  <a:srgbClr val="0070C0"/>
                </a:solidFill>
                <a:latin typeface="Times New Roman" pitchFamily="18" charset="0"/>
                <a:cs typeface="Times New Roman" pitchFamily="18" charset="0"/>
              </a:rPr>
              <a:t> </a:t>
            </a:r>
            <a:endParaRPr lang="en-US" sz="2400" dirty="0">
              <a:solidFill>
                <a:srgbClr val="0070C0"/>
              </a:solidFill>
              <a:latin typeface="Times New Roman" pitchFamily="18" charset="0"/>
              <a:cs typeface="Times New Roman" pitchFamily="18"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63845978"/>
              </p:ext>
            </p:extLst>
          </p:nvPr>
        </p:nvGraphicFramePr>
        <p:xfrm>
          <a:off x="2051720" y="5247420"/>
          <a:ext cx="4536505" cy="587461"/>
        </p:xfrm>
        <a:graphic>
          <a:graphicData uri="http://schemas.openxmlformats.org/presentationml/2006/ole">
            <mc:AlternateContent xmlns:mc="http://schemas.openxmlformats.org/markup-compatibility/2006">
              <mc:Choice xmlns:v="urn:schemas-microsoft-com:vml" Requires="v">
                <p:oleObj spid="_x0000_s1260" name="Equation" r:id="rId15" imgW="1765080" imgH="228600" progId="Equation.DSMT4">
                  <p:embed/>
                </p:oleObj>
              </mc:Choice>
              <mc:Fallback>
                <p:oleObj name="Equation" r:id="rId15" imgW="1765080" imgH="228600" progId="Equation.DSMT4">
                  <p:embed/>
                  <p:pic>
                    <p:nvPicPr>
                      <p:cNvPr id="0" name=""/>
                      <p:cNvPicPr/>
                      <p:nvPr/>
                    </p:nvPicPr>
                    <p:blipFill>
                      <a:blip r:embed="rId16"/>
                      <a:stretch>
                        <a:fillRect/>
                      </a:stretch>
                    </p:blipFill>
                    <p:spPr>
                      <a:xfrm>
                        <a:off x="2051720" y="5247420"/>
                        <a:ext cx="4536505" cy="587461"/>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621868958"/>
              </p:ext>
            </p:extLst>
          </p:nvPr>
        </p:nvGraphicFramePr>
        <p:xfrm>
          <a:off x="7416316" y="5313104"/>
          <a:ext cx="864096" cy="492122"/>
        </p:xfrm>
        <a:graphic>
          <a:graphicData uri="http://schemas.openxmlformats.org/presentationml/2006/ole">
            <mc:AlternateContent xmlns:mc="http://schemas.openxmlformats.org/markup-compatibility/2006">
              <mc:Choice xmlns:v="urn:schemas-microsoft-com:vml" Requires="v">
                <p:oleObj spid="_x0000_s1261" name="Equation" r:id="rId17" imgW="355320" imgH="177480" progId="Equation.DSMT4">
                  <p:embed/>
                </p:oleObj>
              </mc:Choice>
              <mc:Fallback>
                <p:oleObj name="Equation" r:id="rId17" imgW="355320" imgH="177480" progId="Equation.DSMT4">
                  <p:embed/>
                  <p:pic>
                    <p:nvPicPr>
                      <p:cNvPr id="0" name=""/>
                      <p:cNvPicPr/>
                      <p:nvPr/>
                    </p:nvPicPr>
                    <p:blipFill>
                      <a:blip r:embed="rId18"/>
                      <a:stretch>
                        <a:fillRect/>
                      </a:stretch>
                    </p:blipFill>
                    <p:spPr>
                      <a:xfrm>
                        <a:off x="7416316" y="5313104"/>
                        <a:ext cx="864096" cy="492122"/>
                      </a:xfrm>
                      <a:prstGeom prst="rect">
                        <a:avLst/>
                      </a:prstGeom>
                    </p:spPr>
                  </p:pic>
                </p:oleObj>
              </mc:Fallback>
            </mc:AlternateContent>
          </a:graphicData>
        </a:graphic>
      </p:graphicFrame>
      <p:sp>
        <p:nvSpPr>
          <p:cNvPr id="14" name="Rectangle 13"/>
          <p:cNvSpPr>
            <a:spLocks noChangeArrowheads="1"/>
          </p:cNvSpPr>
          <p:nvPr/>
        </p:nvSpPr>
        <p:spPr bwMode="auto">
          <a:xfrm>
            <a:off x="54184" y="5216336"/>
            <a:ext cx="712849" cy="713870"/>
          </a:xfrm>
          <a:prstGeom prst="rect">
            <a:avLst/>
          </a:prstGeom>
          <a:gradFill rotWithShape="1">
            <a:gsLst>
              <a:gs pos="0">
                <a:srgbClr val="DAFDA7"/>
              </a:gs>
              <a:gs pos="35001">
                <a:srgbClr val="E4FDC2"/>
              </a:gs>
              <a:gs pos="100000">
                <a:srgbClr val="F5FFE6"/>
              </a:gs>
            </a:gsLst>
            <a:lin ang="16200000" scaled="1"/>
          </a:gradFill>
          <a:ln w="9525" algn="ctr">
            <a:solidFill>
              <a:srgbClr val="98B954"/>
            </a:solidFill>
            <a:miter lim="800000"/>
            <a:headEnd/>
            <a:tailEnd/>
          </a:ln>
          <a:effectLst>
            <a:outerShdw dist="20000" dir="5400000" rotWithShape="0">
              <a:srgbClr val="000000">
                <a:alpha val="37999"/>
              </a:srgbClr>
            </a:outerShdw>
          </a:effectLst>
        </p:spPr>
        <p:txBody>
          <a:bodyPr lIns="91385" tIns="45691" rIns="91385" bIns="45691" anchor="ctr"/>
          <a:lstStyle/>
          <a:p>
            <a:pPr algn="ctr" eaLnBrk="1" fontAlgn="auto" hangingPunct="1">
              <a:spcBef>
                <a:spcPts val="0"/>
              </a:spcBef>
              <a:spcAft>
                <a:spcPts val="0"/>
              </a:spcAft>
              <a:defRPr/>
            </a:pPr>
            <a:endParaRPr lang="en-US" sz="3600">
              <a:solidFill>
                <a:schemeClr val="dk1"/>
              </a:solidFill>
              <a:latin typeface="+mn-lt"/>
            </a:endParaRPr>
          </a:p>
        </p:txBody>
      </p:sp>
      <p:sp>
        <p:nvSpPr>
          <p:cNvPr id="15" name="Rectangle 14"/>
          <p:cNvSpPr/>
          <p:nvPr/>
        </p:nvSpPr>
        <p:spPr>
          <a:xfrm>
            <a:off x="460198" y="5196435"/>
            <a:ext cx="302398" cy="646331"/>
          </a:xfrm>
          <a:prstGeom prst="rect">
            <a:avLst/>
          </a:prstGeom>
          <a:noFill/>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ctr" eaLnBrk="1" fontAlgn="auto" hangingPunct="1">
              <a:spcBef>
                <a:spcPts val="0"/>
              </a:spcBef>
              <a:spcAft>
                <a:spcPts val="0"/>
              </a:spcAft>
              <a:defRPr/>
            </a:pPr>
            <a:r>
              <a:rPr lang="en-US"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1</a:t>
            </a:r>
          </a:p>
        </p:txBody>
      </p:sp>
      <p:pic>
        <p:nvPicPr>
          <p:cNvPr id="16" name="Picture 6" descr="question"/>
          <p:cNvPicPr>
            <a:picLocks noChangeAspect="1" noChangeArrowheads="1" noCrop="1"/>
          </p:cNvPicPr>
          <p:nvPr/>
        </p:nvPicPr>
        <p:blipFill>
          <a:blip r:embed="rId19"/>
          <a:srcRect/>
          <a:stretch>
            <a:fillRect/>
          </a:stretch>
        </p:blipFill>
        <p:spPr bwMode="auto">
          <a:xfrm>
            <a:off x="162708" y="5345004"/>
            <a:ext cx="406014" cy="428322"/>
          </a:xfrm>
          <a:prstGeom prst="rect">
            <a:avLst/>
          </a:prstGeom>
          <a:noFill/>
          <a:ln w="9525">
            <a:noFill/>
            <a:miter lim="800000"/>
            <a:headEnd/>
            <a:tailEnd/>
          </a:ln>
        </p:spPr>
      </p:pic>
      <p:pic>
        <p:nvPicPr>
          <p:cNvPr id="17" name="Picture 2" descr="Káº¿t quáº£ hÃ¬nh áº£nh cho hÃ¬nh áº£nh cÃ nh ÄÃ o táº¿t"/>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rot="16200000">
            <a:off x="8120677" y="5802380"/>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425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4)">
                                      <p:cBhvr>
                                        <p:cTn id="7" dur="500"/>
                                        <p:tgtEl>
                                          <p:spTgt spid="14"/>
                                        </p:tgtEl>
                                      </p:cBhvr>
                                    </p:animEffect>
                                  </p:childTnLst>
                                </p:cTn>
                              </p:par>
                              <p:par>
                                <p:cTn id="8" presetID="21" presetClass="entr" presetSubtype="4"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heel(4)">
                                      <p:cBhvr>
                                        <p:cTn id="10" dur="500"/>
                                        <p:tgtEl>
                                          <p:spTgt spid="15"/>
                                        </p:tgtEl>
                                      </p:cBhvr>
                                    </p:animEffect>
                                  </p:childTnLst>
                                </p:cTn>
                              </p:par>
                              <p:par>
                                <p:cTn id="11" presetID="21"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heel(4)">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1286779852"/>
              </p:ext>
            </p:extLst>
          </p:nvPr>
        </p:nvGraphicFramePr>
        <p:xfrm>
          <a:off x="239126" y="1355941"/>
          <a:ext cx="4906120" cy="613265"/>
        </p:xfrm>
        <a:graphic>
          <a:graphicData uri="http://schemas.openxmlformats.org/presentationml/2006/ole">
            <mc:AlternateContent xmlns:mc="http://schemas.openxmlformats.org/markup-compatibility/2006">
              <mc:Choice xmlns:v="urn:schemas-microsoft-com:vml" Requires="v">
                <p:oleObj spid="_x0000_s2175" name="Equation" r:id="rId3" imgW="1828800" imgH="228600" progId="Equation.DSMT4">
                  <p:embed/>
                </p:oleObj>
              </mc:Choice>
              <mc:Fallback>
                <p:oleObj name="Equation" r:id="rId3" imgW="1828800" imgH="228600" progId="Equation.DSMT4">
                  <p:embed/>
                  <p:pic>
                    <p:nvPicPr>
                      <p:cNvPr id="0" name=""/>
                      <p:cNvPicPr/>
                      <p:nvPr/>
                    </p:nvPicPr>
                    <p:blipFill>
                      <a:blip r:embed="rId4"/>
                      <a:stretch>
                        <a:fillRect/>
                      </a:stretch>
                    </p:blipFill>
                    <p:spPr>
                      <a:xfrm>
                        <a:off x="239126" y="1355941"/>
                        <a:ext cx="4906120" cy="613265"/>
                      </a:xfrm>
                      <a:prstGeom prst="rect">
                        <a:avLst/>
                      </a:prstGeom>
                    </p:spPr>
                  </p:pic>
                </p:oleObj>
              </mc:Fallback>
            </mc:AlternateContent>
          </a:graphicData>
        </a:graphic>
      </p:graphicFrame>
      <p:sp>
        <p:nvSpPr>
          <p:cNvPr id="3" name="TextBox 2"/>
          <p:cNvSpPr txBox="1"/>
          <p:nvPr/>
        </p:nvSpPr>
        <p:spPr>
          <a:xfrm>
            <a:off x="467544" y="356685"/>
            <a:ext cx="7920880" cy="584775"/>
          </a:xfrm>
          <a:prstGeom prst="rect">
            <a:avLst/>
          </a:prstGeom>
          <a:noFill/>
        </p:spPr>
        <p:txBody>
          <a:bodyPr wrap="square" rtlCol="0">
            <a:spAutoFit/>
          </a:bodyPr>
          <a:lstStyle/>
          <a:p>
            <a:r>
              <a:rPr lang="en-US" sz="3200" smtClean="0">
                <a:solidFill>
                  <a:schemeClr val="tx2"/>
                </a:solidFill>
                <a:latin typeface="Times New Roman" pitchFamily="18" charset="0"/>
                <a:cs typeface="Times New Roman" pitchFamily="18" charset="0"/>
              </a:rPr>
              <a:t>Giải:</a:t>
            </a:r>
            <a:r>
              <a:rPr lang="en-US" sz="3200" smtClean="0">
                <a:latin typeface="Times New Roman" pitchFamily="18" charset="0"/>
                <a:cs typeface="Times New Roman" pitchFamily="18" charset="0"/>
              </a:rPr>
              <a:t> Ta có</a:t>
            </a:r>
            <a:endParaRPr lang="en-US" sz="320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529639806"/>
              </p:ext>
            </p:extLst>
          </p:nvPr>
        </p:nvGraphicFramePr>
        <p:xfrm>
          <a:off x="179512" y="1918190"/>
          <a:ext cx="5380038" cy="647700"/>
        </p:xfrm>
        <a:graphic>
          <a:graphicData uri="http://schemas.openxmlformats.org/presentationml/2006/ole">
            <mc:AlternateContent xmlns:mc="http://schemas.openxmlformats.org/markup-compatibility/2006">
              <mc:Choice xmlns:v="urn:schemas-microsoft-com:vml" Requires="v">
                <p:oleObj spid="_x0000_s2176" name="Equation" r:id="rId5" imgW="2108160" imgH="253800" progId="Equation.DSMT4">
                  <p:embed/>
                </p:oleObj>
              </mc:Choice>
              <mc:Fallback>
                <p:oleObj name="Equation" r:id="rId5" imgW="2108160" imgH="253800" progId="Equation.DSMT4">
                  <p:embed/>
                  <p:pic>
                    <p:nvPicPr>
                      <p:cNvPr id="0" name=""/>
                      <p:cNvPicPr/>
                      <p:nvPr/>
                    </p:nvPicPr>
                    <p:blipFill>
                      <a:blip r:embed="rId6"/>
                      <a:stretch>
                        <a:fillRect/>
                      </a:stretch>
                    </p:blipFill>
                    <p:spPr>
                      <a:xfrm>
                        <a:off x="179512" y="1918190"/>
                        <a:ext cx="5380038" cy="6477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055460567"/>
              </p:ext>
            </p:extLst>
          </p:nvPr>
        </p:nvGraphicFramePr>
        <p:xfrm>
          <a:off x="196636" y="2636912"/>
          <a:ext cx="4991100" cy="576262"/>
        </p:xfrm>
        <a:graphic>
          <a:graphicData uri="http://schemas.openxmlformats.org/presentationml/2006/ole">
            <mc:AlternateContent xmlns:mc="http://schemas.openxmlformats.org/markup-compatibility/2006">
              <mc:Choice xmlns:v="urn:schemas-microsoft-com:vml" Requires="v">
                <p:oleObj spid="_x0000_s2177" name="Equation" r:id="rId7" imgW="1981080" imgH="228600" progId="Equation.DSMT4">
                  <p:embed/>
                </p:oleObj>
              </mc:Choice>
              <mc:Fallback>
                <p:oleObj name="Equation" r:id="rId7" imgW="1981080" imgH="228600" progId="Equation.DSMT4">
                  <p:embed/>
                  <p:pic>
                    <p:nvPicPr>
                      <p:cNvPr id="0" name=""/>
                      <p:cNvPicPr/>
                      <p:nvPr/>
                    </p:nvPicPr>
                    <p:blipFill>
                      <a:blip r:embed="rId8"/>
                      <a:stretch>
                        <a:fillRect/>
                      </a:stretch>
                    </p:blipFill>
                    <p:spPr>
                      <a:xfrm>
                        <a:off x="196636" y="2636912"/>
                        <a:ext cx="4991100" cy="576262"/>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305276105"/>
              </p:ext>
            </p:extLst>
          </p:nvPr>
        </p:nvGraphicFramePr>
        <p:xfrm>
          <a:off x="179512" y="3390811"/>
          <a:ext cx="4872038" cy="577850"/>
        </p:xfrm>
        <a:graphic>
          <a:graphicData uri="http://schemas.openxmlformats.org/presentationml/2006/ole">
            <mc:AlternateContent xmlns:mc="http://schemas.openxmlformats.org/markup-compatibility/2006">
              <mc:Choice xmlns:v="urn:schemas-microsoft-com:vml" Requires="v">
                <p:oleObj spid="_x0000_s2178" name="Equation" r:id="rId9" imgW="1930320" imgH="228600" progId="Equation.DSMT4">
                  <p:embed/>
                </p:oleObj>
              </mc:Choice>
              <mc:Fallback>
                <p:oleObj name="Equation" r:id="rId9" imgW="1930320" imgH="228600" progId="Equation.DSMT4">
                  <p:embed/>
                  <p:pic>
                    <p:nvPicPr>
                      <p:cNvPr id="0" name=""/>
                      <p:cNvPicPr/>
                      <p:nvPr/>
                    </p:nvPicPr>
                    <p:blipFill>
                      <a:blip r:embed="rId10"/>
                      <a:stretch>
                        <a:fillRect/>
                      </a:stretch>
                    </p:blipFill>
                    <p:spPr>
                      <a:xfrm>
                        <a:off x="179512" y="3390811"/>
                        <a:ext cx="4872038" cy="57785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155718278"/>
              </p:ext>
            </p:extLst>
          </p:nvPr>
        </p:nvGraphicFramePr>
        <p:xfrm>
          <a:off x="179512" y="4077072"/>
          <a:ext cx="1620183" cy="648073"/>
        </p:xfrm>
        <a:graphic>
          <a:graphicData uri="http://schemas.openxmlformats.org/presentationml/2006/ole">
            <mc:AlternateContent xmlns:mc="http://schemas.openxmlformats.org/markup-compatibility/2006">
              <mc:Choice xmlns:v="urn:schemas-microsoft-com:vml" Requires="v">
                <p:oleObj spid="_x0000_s2179" name="Equation" r:id="rId11" imgW="571320" imgH="228600" progId="Equation.DSMT4">
                  <p:embed/>
                </p:oleObj>
              </mc:Choice>
              <mc:Fallback>
                <p:oleObj name="Equation" r:id="rId11" imgW="571320" imgH="228600" progId="Equation.DSMT4">
                  <p:embed/>
                  <p:pic>
                    <p:nvPicPr>
                      <p:cNvPr id="0" name=""/>
                      <p:cNvPicPr/>
                      <p:nvPr/>
                    </p:nvPicPr>
                    <p:blipFill>
                      <a:blip r:embed="rId12"/>
                      <a:stretch>
                        <a:fillRect/>
                      </a:stretch>
                    </p:blipFill>
                    <p:spPr>
                      <a:xfrm>
                        <a:off x="179512" y="4077072"/>
                        <a:ext cx="1620183" cy="648073"/>
                      </a:xfrm>
                      <a:prstGeom prst="rect">
                        <a:avLst/>
                      </a:prstGeom>
                    </p:spPr>
                  </p:pic>
                </p:oleObj>
              </mc:Fallback>
            </mc:AlternateContent>
          </a:graphicData>
        </a:graphic>
      </p:graphicFrame>
      <p:sp>
        <p:nvSpPr>
          <p:cNvPr id="8" name="TextBox 7"/>
          <p:cNvSpPr txBox="1"/>
          <p:nvPr/>
        </p:nvSpPr>
        <p:spPr>
          <a:xfrm>
            <a:off x="179512" y="5157192"/>
            <a:ext cx="8712968" cy="1077218"/>
          </a:xfrm>
          <a:prstGeom prst="rect">
            <a:avLst/>
          </a:prstGeom>
          <a:noFill/>
        </p:spPr>
        <p:txBody>
          <a:bodyPr wrap="square" rtlCol="0">
            <a:spAutoFit/>
          </a:bodyPr>
          <a:lstStyle/>
          <a:p>
            <a:r>
              <a:rPr lang="en-US" sz="3200" smtClean="0">
                <a:solidFill>
                  <a:srgbClr val="C00000"/>
                </a:solidFill>
                <a:latin typeface="Times New Roman" pitchFamily="18" charset="0"/>
                <a:cs typeface="Times New Roman" pitchFamily="18" charset="0"/>
              </a:rPr>
              <a:t>Rút gọn biểu thức được áp dụng trong nhiều bài toán về biểu thức có chứa căn bậc hai.</a:t>
            </a:r>
            <a:endParaRPr lang="en-US" sz="3200">
              <a:solidFill>
                <a:srgbClr val="C00000"/>
              </a:solidFill>
              <a:latin typeface="Times New Roman" pitchFamily="18" charset="0"/>
              <a:cs typeface="Times New Roman" pitchFamily="18" charset="0"/>
            </a:endParaRPr>
          </a:p>
        </p:txBody>
      </p:sp>
      <p:pic>
        <p:nvPicPr>
          <p:cNvPr id="9" name="Picture 2" descr="Káº¿t quáº£ hÃ¬nh áº£nh cho hÃ¬nh áº£nh cÃ nh ÄÃ o táº¿t"/>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rot="16200000">
            <a:off x="8120677" y="5834676"/>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043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76672"/>
            <a:ext cx="8352928" cy="738664"/>
          </a:xfrm>
          <a:prstGeom prst="rect">
            <a:avLst/>
          </a:prstGeom>
          <a:noFill/>
        </p:spPr>
        <p:txBody>
          <a:bodyPr wrap="square" rtlCol="0">
            <a:spAutoFit/>
          </a:bodyPr>
          <a:lstStyle/>
          <a:p>
            <a:r>
              <a:rPr lang="en-US" sz="240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Ví dụ 2: Chứng minh đẳng thức</a:t>
            </a:r>
          </a:p>
          <a:p>
            <a:r>
              <a:rPr lang="en-US">
                <a:latin typeface="Times New Roman" pitchFamily="18" charset="0"/>
                <a:cs typeface="Times New Roman" pitchFamily="18" charset="0"/>
              </a:rPr>
              <a:t> </a:t>
            </a:r>
            <a:r>
              <a:rPr lang="en-US" smtClean="0">
                <a:latin typeface="Times New Roman" pitchFamily="18" charset="0"/>
                <a:cs typeface="Times New Roman" pitchFamily="18" charset="0"/>
              </a:rPr>
              <a:t>       </a:t>
            </a:r>
            <a:endParaRPr lang="en-US">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002806417"/>
              </p:ext>
            </p:extLst>
          </p:nvPr>
        </p:nvGraphicFramePr>
        <p:xfrm>
          <a:off x="1979712" y="980728"/>
          <a:ext cx="4032448" cy="583005"/>
        </p:xfrm>
        <a:graphic>
          <a:graphicData uri="http://schemas.openxmlformats.org/presentationml/2006/ole">
            <mc:AlternateContent xmlns:mc="http://schemas.openxmlformats.org/markup-compatibility/2006">
              <mc:Choice xmlns:v="urn:schemas-microsoft-com:vml" Requires="v">
                <p:oleObj spid="_x0000_s3202" name="Equation" r:id="rId3" imgW="2108160" imgH="304560" progId="Equation.DSMT4">
                  <p:embed/>
                </p:oleObj>
              </mc:Choice>
              <mc:Fallback>
                <p:oleObj name="Equation" r:id="rId3" imgW="2108160" imgH="304560" progId="Equation.DSMT4">
                  <p:embed/>
                  <p:pic>
                    <p:nvPicPr>
                      <p:cNvPr id="0" name=""/>
                      <p:cNvPicPr/>
                      <p:nvPr/>
                    </p:nvPicPr>
                    <p:blipFill>
                      <a:blip r:embed="rId4"/>
                      <a:stretch>
                        <a:fillRect/>
                      </a:stretch>
                    </p:blipFill>
                    <p:spPr>
                      <a:xfrm>
                        <a:off x="1979712" y="980728"/>
                        <a:ext cx="4032448" cy="583005"/>
                      </a:xfrm>
                      <a:prstGeom prst="rect">
                        <a:avLst/>
                      </a:prstGeom>
                    </p:spPr>
                  </p:pic>
                </p:oleObj>
              </mc:Fallback>
            </mc:AlternateContent>
          </a:graphicData>
        </a:graphic>
      </p:graphicFrame>
      <p:sp>
        <p:nvSpPr>
          <p:cNvPr id="4" name="TextBox 3"/>
          <p:cNvSpPr txBox="1"/>
          <p:nvPr/>
        </p:nvSpPr>
        <p:spPr>
          <a:xfrm>
            <a:off x="395536" y="1844824"/>
            <a:ext cx="8280920" cy="369332"/>
          </a:xfrm>
          <a:prstGeom prst="rect">
            <a:avLst/>
          </a:prstGeom>
          <a:noFill/>
        </p:spPr>
        <p:txBody>
          <a:bodyPr wrap="square" rtlCol="0">
            <a:spAutoFit/>
          </a:bodyPr>
          <a:lstStyle/>
          <a:p>
            <a:r>
              <a:rPr lang="en-US" smtClean="0">
                <a:latin typeface="Times New Roman" pitchFamily="18" charset="0"/>
                <a:cs typeface="Times New Roman" pitchFamily="18" charset="0"/>
              </a:rPr>
              <a:t>Giải: Biến đổi vế trái, ta có:</a:t>
            </a:r>
            <a:endParaRPr lang="en-US">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127106857"/>
              </p:ext>
            </p:extLst>
          </p:nvPr>
        </p:nvGraphicFramePr>
        <p:xfrm>
          <a:off x="827584" y="2492896"/>
          <a:ext cx="3564396" cy="648072"/>
        </p:xfrm>
        <a:graphic>
          <a:graphicData uri="http://schemas.openxmlformats.org/presentationml/2006/ole">
            <mc:AlternateContent xmlns:mc="http://schemas.openxmlformats.org/markup-compatibility/2006">
              <mc:Choice xmlns:v="urn:schemas-microsoft-com:vml" Requires="v">
                <p:oleObj spid="_x0000_s3203" name="Equation" r:id="rId5" imgW="1676160" imgH="304560" progId="Equation.DSMT4">
                  <p:embed/>
                </p:oleObj>
              </mc:Choice>
              <mc:Fallback>
                <p:oleObj name="Equation" r:id="rId5" imgW="1676160" imgH="304560" progId="Equation.DSMT4">
                  <p:embed/>
                  <p:pic>
                    <p:nvPicPr>
                      <p:cNvPr id="0" name=""/>
                      <p:cNvPicPr/>
                      <p:nvPr/>
                    </p:nvPicPr>
                    <p:blipFill>
                      <a:blip r:embed="rId6"/>
                      <a:stretch>
                        <a:fillRect/>
                      </a:stretch>
                    </p:blipFill>
                    <p:spPr>
                      <a:xfrm>
                        <a:off x="827584" y="2492896"/>
                        <a:ext cx="3564396" cy="648072"/>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546115682"/>
              </p:ext>
            </p:extLst>
          </p:nvPr>
        </p:nvGraphicFramePr>
        <p:xfrm>
          <a:off x="4427984" y="2420888"/>
          <a:ext cx="2412268" cy="685592"/>
        </p:xfrm>
        <a:graphic>
          <a:graphicData uri="http://schemas.openxmlformats.org/presentationml/2006/ole">
            <mc:AlternateContent xmlns:mc="http://schemas.openxmlformats.org/markup-compatibility/2006">
              <mc:Choice xmlns:v="urn:schemas-microsoft-com:vml" Requires="v">
                <p:oleObj spid="_x0000_s3204" name="Equation" r:id="rId7" imgW="1206360" imgH="342720" progId="Equation.DSMT4">
                  <p:embed/>
                </p:oleObj>
              </mc:Choice>
              <mc:Fallback>
                <p:oleObj name="Equation" r:id="rId7" imgW="1206360" imgH="342720" progId="Equation.DSMT4">
                  <p:embed/>
                  <p:pic>
                    <p:nvPicPr>
                      <p:cNvPr id="0" name=""/>
                      <p:cNvPicPr/>
                      <p:nvPr/>
                    </p:nvPicPr>
                    <p:blipFill>
                      <a:blip r:embed="rId8"/>
                      <a:stretch>
                        <a:fillRect/>
                      </a:stretch>
                    </p:blipFill>
                    <p:spPr>
                      <a:xfrm>
                        <a:off x="4427984" y="2420888"/>
                        <a:ext cx="2412268" cy="685592"/>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68549032"/>
              </p:ext>
            </p:extLst>
          </p:nvPr>
        </p:nvGraphicFramePr>
        <p:xfrm>
          <a:off x="4427984" y="3140968"/>
          <a:ext cx="3380140" cy="504056"/>
        </p:xfrm>
        <a:graphic>
          <a:graphicData uri="http://schemas.openxmlformats.org/presentationml/2006/ole">
            <mc:AlternateContent xmlns:mc="http://schemas.openxmlformats.org/markup-compatibility/2006">
              <mc:Choice xmlns:v="urn:schemas-microsoft-com:vml" Requires="v">
                <p:oleObj spid="_x0000_s3205" name="Equation" r:id="rId9" imgW="1447560" imgH="215640" progId="Equation.DSMT4">
                  <p:embed/>
                </p:oleObj>
              </mc:Choice>
              <mc:Fallback>
                <p:oleObj name="Equation" r:id="rId9" imgW="1447560" imgH="215640" progId="Equation.DSMT4">
                  <p:embed/>
                  <p:pic>
                    <p:nvPicPr>
                      <p:cNvPr id="0" name=""/>
                      <p:cNvPicPr/>
                      <p:nvPr/>
                    </p:nvPicPr>
                    <p:blipFill>
                      <a:blip r:embed="rId10"/>
                      <a:stretch>
                        <a:fillRect/>
                      </a:stretch>
                    </p:blipFill>
                    <p:spPr>
                      <a:xfrm>
                        <a:off x="4427984" y="3140968"/>
                        <a:ext cx="3380140" cy="504056"/>
                      </a:xfrm>
                      <a:prstGeom prst="rect">
                        <a:avLst/>
                      </a:prstGeom>
                    </p:spPr>
                  </p:pic>
                </p:oleObj>
              </mc:Fallback>
            </mc:AlternateContent>
          </a:graphicData>
        </a:graphic>
      </p:graphicFrame>
      <p:sp>
        <p:nvSpPr>
          <p:cNvPr id="8" name="TextBox 7"/>
          <p:cNvSpPr txBox="1"/>
          <p:nvPr/>
        </p:nvSpPr>
        <p:spPr>
          <a:xfrm>
            <a:off x="539552" y="4221088"/>
            <a:ext cx="8136904" cy="369332"/>
          </a:xfrm>
          <a:prstGeom prst="rect">
            <a:avLst/>
          </a:prstGeom>
          <a:noFill/>
        </p:spPr>
        <p:txBody>
          <a:bodyPr wrap="square" rtlCol="0">
            <a:spAutoFit/>
          </a:bodyPr>
          <a:lstStyle/>
          <a:p>
            <a:r>
              <a:rPr lang="en-US" smtClean="0">
                <a:latin typeface="Times New Roman" pitchFamily="18" charset="0"/>
                <a:cs typeface="Times New Roman" pitchFamily="18" charset="0"/>
              </a:rPr>
              <a:t>Sau khi biến đổi, ta thấy vế trái bằng vế phải. Vậy đẳng thức được chứng minh</a:t>
            </a:r>
            <a:endParaRPr lang="en-US">
              <a:latin typeface="Times New Roman" pitchFamily="18" charset="0"/>
              <a:cs typeface="Times New Roman" pitchFamily="18" charset="0"/>
            </a:endParaRPr>
          </a:p>
        </p:txBody>
      </p:sp>
      <p:sp>
        <p:nvSpPr>
          <p:cNvPr id="9" name="TextBox 8"/>
          <p:cNvSpPr txBox="1"/>
          <p:nvPr/>
        </p:nvSpPr>
        <p:spPr>
          <a:xfrm>
            <a:off x="179512" y="4941168"/>
            <a:ext cx="8964488" cy="738664"/>
          </a:xfrm>
          <a:prstGeom prst="rect">
            <a:avLst/>
          </a:prstGeom>
          <a:noFill/>
        </p:spPr>
        <p:txBody>
          <a:bodyPr wrap="square" rtlCol="0">
            <a:spAutoFit/>
          </a:bodyPr>
          <a:lstStyle/>
          <a:p>
            <a:r>
              <a:rPr lang="en-US">
                <a:solidFill>
                  <a:schemeClr val="tx2"/>
                </a:solidFill>
                <a:latin typeface="Times New Roman" pitchFamily="18" charset="0"/>
                <a:cs typeface="Times New Roman" pitchFamily="18" charset="0"/>
              </a:rPr>
              <a:t> </a:t>
            </a:r>
            <a:r>
              <a:rPr lang="en-US" smtClean="0">
                <a:solidFill>
                  <a:schemeClr val="tx2"/>
                </a:solidFill>
                <a:latin typeface="Times New Roman" pitchFamily="18" charset="0"/>
                <a:cs typeface="Times New Roman" pitchFamily="18" charset="0"/>
              </a:rPr>
              <a:t>        </a:t>
            </a:r>
            <a:r>
              <a:rPr lang="en-US" sz="2400" smtClean="0">
                <a:solidFill>
                  <a:schemeClr val="tx2"/>
                </a:solidFill>
                <a:latin typeface="Times New Roman" pitchFamily="18" charset="0"/>
                <a:cs typeface="Times New Roman" pitchFamily="18" charset="0"/>
              </a:rPr>
              <a:t>Chứng minh đẳng thức                                                   với a&gt;0, b&gt;0</a:t>
            </a:r>
          </a:p>
          <a:p>
            <a:endParaRPr lang="en-US">
              <a:solidFill>
                <a:schemeClr val="tx2"/>
              </a:solidFill>
              <a:latin typeface="Times New Roman" pitchFamily="18" charset="0"/>
              <a:cs typeface="Times New Roman" pitchFamily="18" charset="0"/>
            </a:endParaRPr>
          </a:p>
        </p:txBody>
      </p:sp>
      <p:graphicFrame>
        <p:nvGraphicFramePr>
          <p:cNvPr id="10" name="Object 9"/>
          <p:cNvGraphicFramePr>
            <a:graphicFrameLocks noChangeAspect="1"/>
          </p:cNvGraphicFramePr>
          <p:nvPr>
            <p:extLst>
              <p:ext uri="{D42A27DB-BD31-4B8C-83A1-F6EECF244321}">
                <p14:modId xmlns:p14="http://schemas.microsoft.com/office/powerpoint/2010/main" val="2248128689"/>
              </p:ext>
            </p:extLst>
          </p:nvPr>
        </p:nvGraphicFramePr>
        <p:xfrm>
          <a:off x="3707904" y="4730933"/>
          <a:ext cx="3744416" cy="858592"/>
        </p:xfrm>
        <a:graphic>
          <a:graphicData uri="http://schemas.openxmlformats.org/presentationml/2006/ole">
            <mc:AlternateContent xmlns:mc="http://schemas.openxmlformats.org/markup-compatibility/2006">
              <mc:Choice xmlns:v="urn:schemas-microsoft-com:vml" Requires="v">
                <p:oleObj spid="_x0000_s3206" name="Equation" r:id="rId11" imgW="1993680" imgH="457200" progId="Equation.DSMT4">
                  <p:embed/>
                </p:oleObj>
              </mc:Choice>
              <mc:Fallback>
                <p:oleObj name="Equation" r:id="rId11" imgW="1993680" imgH="457200" progId="Equation.DSMT4">
                  <p:embed/>
                  <p:pic>
                    <p:nvPicPr>
                      <p:cNvPr id="0" name=""/>
                      <p:cNvPicPr/>
                      <p:nvPr/>
                    </p:nvPicPr>
                    <p:blipFill>
                      <a:blip r:embed="rId12"/>
                      <a:stretch>
                        <a:fillRect/>
                      </a:stretch>
                    </p:blipFill>
                    <p:spPr>
                      <a:xfrm>
                        <a:off x="3707904" y="4730933"/>
                        <a:ext cx="3744416" cy="858592"/>
                      </a:xfrm>
                      <a:prstGeom prst="rect">
                        <a:avLst/>
                      </a:prstGeom>
                    </p:spPr>
                  </p:pic>
                </p:oleObj>
              </mc:Fallback>
            </mc:AlternateContent>
          </a:graphicData>
        </a:graphic>
      </p:graphicFrame>
      <p:sp>
        <p:nvSpPr>
          <p:cNvPr id="11" name="Rectangle 10"/>
          <p:cNvSpPr/>
          <p:nvPr/>
        </p:nvSpPr>
        <p:spPr>
          <a:xfrm>
            <a:off x="223191" y="4569008"/>
            <a:ext cx="569388" cy="923330"/>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algn="ctr" eaLnBrk="1" fontAlgn="auto" hangingPunct="1">
              <a:spcBef>
                <a:spcPts val="0"/>
              </a:spcBef>
              <a:spcAft>
                <a:spcPts val="0"/>
              </a:spcAft>
              <a:defRPr/>
            </a:pPr>
            <a:r>
              <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2</a:t>
            </a:r>
          </a:p>
        </p:txBody>
      </p:sp>
      <p:sp>
        <p:nvSpPr>
          <p:cNvPr id="13" name="Rectangle 32"/>
          <p:cNvSpPr>
            <a:spLocks noChangeArrowheads="1"/>
          </p:cNvSpPr>
          <p:nvPr/>
        </p:nvSpPr>
        <p:spPr bwMode="auto">
          <a:xfrm>
            <a:off x="0" y="4730933"/>
            <a:ext cx="762000" cy="609600"/>
          </a:xfrm>
          <a:prstGeom prst="rect">
            <a:avLst/>
          </a:prstGeom>
          <a:noFill/>
          <a:ln w="9525" algn="ctr">
            <a:solidFill>
              <a:schemeClr val="tx1"/>
            </a:solidFill>
            <a:round/>
            <a:headEnd/>
            <a:tailEnd/>
          </a:ln>
        </p:spPr>
        <p:txBody>
          <a:bodyPr/>
          <a:lstStyle/>
          <a:p>
            <a:endParaRPr lang="en-US"/>
          </a:p>
        </p:txBody>
      </p:sp>
      <p:pic>
        <p:nvPicPr>
          <p:cNvPr id="14" name="Picture 6" descr="question"/>
          <p:cNvPicPr>
            <a:picLocks noChangeAspect="1" noChangeArrowheads="1" noCrop="1"/>
          </p:cNvPicPr>
          <p:nvPr/>
        </p:nvPicPr>
        <p:blipFill>
          <a:blip r:embed="rId13"/>
          <a:srcRect/>
          <a:stretch>
            <a:fillRect/>
          </a:stretch>
        </p:blipFill>
        <p:spPr bwMode="auto">
          <a:xfrm>
            <a:off x="0" y="4807133"/>
            <a:ext cx="433387" cy="457200"/>
          </a:xfrm>
          <a:prstGeom prst="rect">
            <a:avLst/>
          </a:prstGeom>
          <a:noFill/>
          <a:ln w="9525">
            <a:noFill/>
            <a:miter lim="800000"/>
            <a:headEnd/>
            <a:tailEnd/>
          </a:ln>
        </p:spPr>
      </p:pic>
      <p:pic>
        <p:nvPicPr>
          <p:cNvPr id="15" name="Picture 2" descr="Káº¿t quáº£ hÃ¬nh áº£nh cho hÃ¬nh áº£nh cÃ nh ÄÃ o táº¿t"/>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rot="16200000">
            <a:off x="8120677" y="5829155"/>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12583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136904" cy="646331"/>
          </a:xfrm>
          <a:prstGeom prst="rect">
            <a:avLst/>
          </a:prstGeom>
          <a:noFill/>
        </p:spPr>
        <p:txBody>
          <a:bodyPr wrap="square" rtlCol="0">
            <a:spAutoFit/>
          </a:bodyPr>
          <a:lstStyle/>
          <a:p>
            <a:r>
              <a:rPr lang="en-US" sz="3600" smtClean="0">
                <a:solidFill>
                  <a:srgbClr val="C00000"/>
                </a:solidFill>
                <a:latin typeface="Times New Roman" pitchFamily="18" charset="0"/>
                <a:cs typeface="Times New Roman" pitchFamily="18" charset="0"/>
              </a:rPr>
              <a:t>Giải: </a:t>
            </a:r>
            <a:r>
              <a:rPr lang="en-US" sz="3600" smtClean="0">
                <a:latin typeface="Times New Roman" pitchFamily="18" charset="0"/>
                <a:cs typeface="Times New Roman" pitchFamily="18" charset="0"/>
              </a:rPr>
              <a:t>Ta có: </a:t>
            </a:r>
            <a:endParaRPr lang="en-US" sz="360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0470206"/>
              </p:ext>
            </p:extLst>
          </p:nvPr>
        </p:nvGraphicFramePr>
        <p:xfrm>
          <a:off x="1115616" y="1268760"/>
          <a:ext cx="6281714" cy="4169758"/>
        </p:xfrm>
        <a:graphic>
          <a:graphicData uri="http://schemas.openxmlformats.org/presentationml/2006/ole">
            <mc:AlternateContent xmlns:mc="http://schemas.openxmlformats.org/markup-compatibility/2006">
              <mc:Choice xmlns:v="urn:schemas-microsoft-com:vml" Requires="v">
                <p:oleObj spid="_x0000_s6165" name="Equation" r:id="rId3" imgW="2946240" imgH="1955520" progId="Equation.DSMT4">
                  <p:embed/>
                </p:oleObj>
              </mc:Choice>
              <mc:Fallback>
                <p:oleObj name="Equation" r:id="rId3" imgW="2946240" imgH="1955520" progId="Equation.DSMT4">
                  <p:embed/>
                  <p:pic>
                    <p:nvPicPr>
                      <p:cNvPr id="0" name=""/>
                      <p:cNvPicPr/>
                      <p:nvPr/>
                    </p:nvPicPr>
                    <p:blipFill>
                      <a:blip r:embed="rId4"/>
                      <a:stretch>
                        <a:fillRect/>
                      </a:stretch>
                    </p:blipFill>
                    <p:spPr>
                      <a:xfrm>
                        <a:off x="1115616" y="1268760"/>
                        <a:ext cx="6281714" cy="4169758"/>
                      </a:xfrm>
                      <a:prstGeom prst="rect">
                        <a:avLst/>
                      </a:prstGeom>
                    </p:spPr>
                  </p:pic>
                </p:oleObj>
              </mc:Fallback>
            </mc:AlternateContent>
          </a:graphicData>
        </a:graphic>
      </p:graphicFrame>
      <p:pic>
        <p:nvPicPr>
          <p:cNvPr id="4" name="Picture 2" descr="Káº¿t quáº£ hÃ¬nh áº£nh cho hÃ¬nh áº£nh cÃ nh ÄÃ o táº¿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6200000">
            <a:off x="8120677" y="5834677"/>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189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08" y="188640"/>
            <a:ext cx="8424936" cy="461665"/>
          </a:xfrm>
          <a:prstGeom prst="rect">
            <a:avLst/>
          </a:prstGeom>
          <a:noFill/>
        </p:spPr>
        <p:txBody>
          <a:bodyPr wrap="square" rtlCol="0">
            <a:spAutoFit/>
          </a:bodyPr>
          <a:lstStyle/>
          <a:p>
            <a:r>
              <a:rPr lang="en-US" sz="2400" smtClean="0">
                <a:solidFill>
                  <a:schemeClr val="tx2"/>
                </a:solidFill>
                <a:latin typeface="Times New Roman" pitchFamily="18" charset="0"/>
                <a:cs typeface="Times New Roman" pitchFamily="18" charset="0"/>
              </a:rPr>
              <a:t>Ví dụ 3: Cho biểu thức </a:t>
            </a:r>
            <a:endParaRPr lang="en-US" sz="2400">
              <a:solidFill>
                <a:schemeClr val="tx2"/>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841246332"/>
              </p:ext>
            </p:extLst>
          </p:nvPr>
        </p:nvGraphicFramePr>
        <p:xfrm>
          <a:off x="3131840" y="-12576"/>
          <a:ext cx="3744416" cy="864096"/>
        </p:xfrm>
        <a:graphic>
          <a:graphicData uri="http://schemas.openxmlformats.org/presentationml/2006/ole">
            <mc:AlternateContent xmlns:mc="http://schemas.openxmlformats.org/markup-compatibility/2006">
              <mc:Choice xmlns:v="urn:schemas-microsoft-com:vml" Requires="v">
                <p:oleObj spid="_x0000_s4230" name="Equation" r:id="rId3" imgW="2311200" imgH="533160" progId="Equation.DSMT4">
                  <p:embed/>
                </p:oleObj>
              </mc:Choice>
              <mc:Fallback>
                <p:oleObj name="Equation" r:id="rId3" imgW="2311200" imgH="533160" progId="Equation.DSMT4">
                  <p:embed/>
                  <p:pic>
                    <p:nvPicPr>
                      <p:cNvPr id="0" name=""/>
                      <p:cNvPicPr/>
                      <p:nvPr/>
                    </p:nvPicPr>
                    <p:blipFill>
                      <a:blip r:embed="rId4"/>
                      <a:stretch>
                        <a:fillRect/>
                      </a:stretch>
                    </p:blipFill>
                    <p:spPr>
                      <a:xfrm>
                        <a:off x="3131840" y="-12576"/>
                        <a:ext cx="3744416" cy="864096"/>
                      </a:xfrm>
                      <a:prstGeom prst="rect">
                        <a:avLst/>
                      </a:prstGeom>
                    </p:spPr>
                  </p:pic>
                </p:oleObj>
              </mc:Fallback>
            </mc:AlternateContent>
          </a:graphicData>
        </a:graphic>
      </p:graphicFrame>
      <mc:AlternateContent xmlns:mc="http://schemas.openxmlformats.org/markup-compatibility/2006">
        <mc:Choice xmlns:a14="http://schemas.microsoft.com/office/drawing/2010/main" Requires="a14">
          <p:sp>
            <p:nvSpPr>
              <p:cNvPr id="5" name="TextBox 4"/>
              <p:cNvSpPr txBox="1"/>
              <p:nvPr/>
            </p:nvSpPr>
            <p:spPr>
              <a:xfrm>
                <a:off x="6468824" y="180047"/>
                <a:ext cx="2675175" cy="461665"/>
              </a:xfrm>
              <a:prstGeom prst="rect">
                <a:avLst/>
              </a:prstGeom>
              <a:noFill/>
            </p:spPr>
            <p:txBody>
              <a:bodyPr wrap="square" rtlCol="0">
                <a:spAutoFit/>
              </a:bodyPr>
              <a:lstStyle/>
              <a:p>
                <a:r>
                  <a:rPr lang="en-US" dirty="0" smtClean="0">
                    <a:solidFill>
                      <a:schemeClr val="tx2"/>
                    </a:solidFill>
                    <a:latin typeface="Times New Roman" pitchFamily="18" charset="0"/>
                    <a:cs typeface="Times New Roman" pitchFamily="18" charset="0"/>
                  </a:rPr>
                  <a:t>       </a:t>
                </a:r>
                <a:r>
                  <a:rPr lang="en-US" sz="2400" dirty="0" err="1" smtClean="0">
                    <a:solidFill>
                      <a:schemeClr val="tx2"/>
                    </a:solidFill>
                    <a:latin typeface="Times New Roman" pitchFamily="18" charset="0"/>
                    <a:cs typeface="Times New Roman" pitchFamily="18" charset="0"/>
                  </a:rPr>
                  <a:t>với</a:t>
                </a:r>
                <a:r>
                  <a:rPr lang="en-US" sz="2400" dirty="0" smtClean="0">
                    <a:solidFill>
                      <a:schemeClr val="tx2"/>
                    </a:solidFill>
                    <a:latin typeface="Times New Roman" pitchFamily="18" charset="0"/>
                    <a:cs typeface="Times New Roman" pitchFamily="18" charset="0"/>
                  </a:rPr>
                  <a:t> a&gt;0 </a:t>
                </a:r>
                <a:r>
                  <a:rPr lang="en-US" sz="2400" dirty="0" err="1" smtClean="0">
                    <a:solidFill>
                      <a:schemeClr val="tx2"/>
                    </a:solidFill>
                    <a:latin typeface="Times New Roman" pitchFamily="18" charset="0"/>
                    <a:cs typeface="Times New Roman" pitchFamily="18" charset="0"/>
                  </a:rPr>
                  <a:t>và</a:t>
                </a:r>
                <a:r>
                  <a:rPr lang="en-US" sz="2400" dirty="0" smtClean="0">
                    <a:solidFill>
                      <a:schemeClr val="tx2"/>
                    </a:solidFill>
                    <a:latin typeface="Times New Roman" pitchFamily="18" charset="0"/>
                    <a:cs typeface="Times New Roman" pitchFamily="18" charset="0"/>
                  </a:rPr>
                  <a:t> </a:t>
                </a:r>
                <a:r>
                  <a:rPr lang="en-US" sz="2400" dirty="0" smtClean="0">
                    <a:solidFill>
                      <a:schemeClr val="tx2"/>
                    </a:solidFill>
                    <a:latin typeface="Times New Roman" pitchFamily="18" charset="0"/>
                    <a:cs typeface="Times New Roman" pitchFamily="18" charset="0"/>
                  </a:rPr>
                  <a:t>a </a:t>
                </a:r>
                <a14:m>
                  <m:oMath xmlns:m="http://schemas.openxmlformats.org/officeDocument/2006/math">
                    <m:r>
                      <a:rPr lang="en-US" sz="2400" i="1">
                        <a:latin typeface="Cambria Math" panose="02040503050406030204" pitchFamily="18" charset="0"/>
                        <a:ea typeface="Cambria Math" panose="02040503050406030204" pitchFamily="18" charset="0"/>
                        <a:cs typeface="Times New Roman" pitchFamily="18" charset="0"/>
                      </a:rPr>
                      <m:t>≠ </m:t>
                    </m:r>
                  </m:oMath>
                </a14:m>
                <a:r>
                  <a:rPr lang="en-US" sz="2400" dirty="0" smtClean="0">
                    <a:solidFill>
                      <a:schemeClr val="tx2"/>
                    </a:solidFill>
                    <a:latin typeface="Times New Roman" pitchFamily="18" charset="0"/>
                    <a:cs typeface="Times New Roman" pitchFamily="18" charset="0"/>
                  </a:rPr>
                  <a:t>1</a:t>
                </a:r>
                <a:endParaRPr lang="en-US" sz="2400" dirty="0">
                  <a:solidFill>
                    <a:schemeClr val="tx2"/>
                  </a:solidFill>
                  <a:latin typeface="Times New Roman" pitchFamily="18" charset="0"/>
                  <a:cs typeface="Times New Roman" pitchFamily="18" charset="0"/>
                </a:endParaRPr>
              </a:p>
            </p:txBody>
          </p:sp>
        </mc:Choice>
        <mc:Fallback>
          <p:sp>
            <p:nvSpPr>
              <p:cNvPr id="5" name="TextBox 4"/>
              <p:cNvSpPr txBox="1">
                <a:spLocks noRot="1" noChangeAspect="1" noMove="1" noResize="1" noEditPoints="1" noAdjustHandles="1" noChangeArrowheads="1" noChangeShapeType="1" noTextEdit="1"/>
              </p:cNvSpPr>
              <p:nvPr/>
            </p:nvSpPr>
            <p:spPr>
              <a:xfrm>
                <a:off x="6468824" y="180047"/>
                <a:ext cx="2675175" cy="461665"/>
              </a:xfrm>
              <a:prstGeom prst="rect">
                <a:avLst/>
              </a:prstGeom>
              <a:blipFill>
                <a:blip r:embed="rId5"/>
                <a:stretch>
                  <a:fillRect t="-10667" r="-1367" b="-30667"/>
                </a:stretch>
              </a:blipFill>
            </p:spPr>
            <p:txBody>
              <a:bodyPr/>
              <a:lstStyle/>
              <a:p>
                <a:r>
                  <a:rPr lang="en-US">
                    <a:noFill/>
                  </a:rPr>
                  <a:t> </a:t>
                </a:r>
              </a:p>
            </p:txBody>
          </p:sp>
        </mc:Fallback>
      </mc:AlternateContent>
      <p:sp>
        <p:nvSpPr>
          <p:cNvPr id="6" name="TextBox 5"/>
          <p:cNvSpPr txBox="1"/>
          <p:nvPr/>
        </p:nvSpPr>
        <p:spPr>
          <a:xfrm>
            <a:off x="436057" y="908720"/>
            <a:ext cx="7488832" cy="830997"/>
          </a:xfrm>
          <a:prstGeom prst="rect">
            <a:avLst/>
          </a:prstGeom>
          <a:noFill/>
        </p:spPr>
        <p:txBody>
          <a:bodyPr wrap="square" rtlCol="0">
            <a:spAutoFit/>
          </a:bodyPr>
          <a:lstStyle/>
          <a:p>
            <a:r>
              <a:rPr lang="en-US" sz="2400" smtClean="0">
                <a:solidFill>
                  <a:schemeClr val="tx2"/>
                </a:solidFill>
                <a:latin typeface="Times New Roman" pitchFamily="18" charset="0"/>
                <a:cs typeface="Times New Roman" pitchFamily="18" charset="0"/>
              </a:rPr>
              <a:t>a) Rút gọn biểu thức P;</a:t>
            </a:r>
          </a:p>
          <a:p>
            <a:r>
              <a:rPr lang="en-US" sz="2400" smtClean="0">
                <a:solidFill>
                  <a:schemeClr val="tx2"/>
                </a:solidFill>
                <a:latin typeface="Times New Roman" pitchFamily="18" charset="0"/>
                <a:cs typeface="Times New Roman" pitchFamily="18" charset="0"/>
              </a:rPr>
              <a:t>b) Tìm giá trị của a để P&lt;0.</a:t>
            </a:r>
            <a:endParaRPr lang="en-US" sz="2400">
              <a:solidFill>
                <a:schemeClr val="tx2"/>
              </a:solidFill>
              <a:latin typeface="Times New Roman" pitchFamily="18" charset="0"/>
              <a:cs typeface="Times New Roman" pitchFamily="18" charset="0"/>
            </a:endParaRPr>
          </a:p>
        </p:txBody>
      </p:sp>
      <p:sp>
        <p:nvSpPr>
          <p:cNvPr id="7" name="TextBox 6"/>
          <p:cNvSpPr txBox="1"/>
          <p:nvPr/>
        </p:nvSpPr>
        <p:spPr>
          <a:xfrm>
            <a:off x="204129" y="1739717"/>
            <a:ext cx="8424936" cy="461665"/>
          </a:xfrm>
          <a:prstGeom prst="rect">
            <a:avLst/>
          </a:prstGeom>
          <a:noFill/>
        </p:spPr>
        <p:txBody>
          <a:bodyPr wrap="square" rtlCol="0">
            <a:spAutoFit/>
          </a:bodyPr>
          <a:lstStyle/>
          <a:p>
            <a:r>
              <a:rPr lang="en-US" sz="2400" smtClean="0">
                <a:solidFill>
                  <a:srgbClr val="C00000"/>
                </a:solidFill>
                <a:latin typeface="Times New Roman" pitchFamily="18" charset="0"/>
                <a:cs typeface="Times New Roman" pitchFamily="18" charset="0"/>
              </a:rPr>
              <a:t>Giải</a:t>
            </a:r>
            <a:endParaRPr lang="en-US" sz="2400">
              <a:solidFill>
                <a:srgbClr val="C00000"/>
              </a:solidFill>
              <a:latin typeface="Times New Roman" pitchFamily="18" charset="0"/>
              <a:cs typeface="Times New Roman" pitchFamily="18" charset="0"/>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36204421"/>
              </p:ext>
            </p:extLst>
          </p:nvPr>
        </p:nvGraphicFramePr>
        <p:xfrm>
          <a:off x="971600" y="1821354"/>
          <a:ext cx="4186238" cy="1025525"/>
        </p:xfrm>
        <a:graphic>
          <a:graphicData uri="http://schemas.openxmlformats.org/presentationml/2006/ole">
            <mc:AlternateContent xmlns:mc="http://schemas.openxmlformats.org/markup-compatibility/2006">
              <mc:Choice xmlns:v="urn:schemas-microsoft-com:vml" Requires="v">
                <p:oleObj spid="_x0000_s4231" name="Equation" r:id="rId6" imgW="2590560" imgH="634680" progId="Equation.DSMT4">
                  <p:embed/>
                </p:oleObj>
              </mc:Choice>
              <mc:Fallback>
                <p:oleObj name="Equation" r:id="rId6" imgW="2590560" imgH="634680" progId="Equation.DSMT4">
                  <p:embed/>
                  <p:pic>
                    <p:nvPicPr>
                      <p:cNvPr id="0" name=""/>
                      <p:cNvPicPr/>
                      <p:nvPr/>
                    </p:nvPicPr>
                    <p:blipFill>
                      <a:blip r:embed="rId7"/>
                      <a:stretch>
                        <a:fillRect/>
                      </a:stretch>
                    </p:blipFill>
                    <p:spPr>
                      <a:xfrm>
                        <a:off x="971600" y="1821354"/>
                        <a:ext cx="4186238" cy="1025525"/>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909617831"/>
              </p:ext>
            </p:extLst>
          </p:nvPr>
        </p:nvGraphicFramePr>
        <p:xfrm>
          <a:off x="1403648" y="2852936"/>
          <a:ext cx="3996444" cy="862869"/>
        </p:xfrm>
        <a:graphic>
          <a:graphicData uri="http://schemas.openxmlformats.org/presentationml/2006/ole">
            <mc:AlternateContent xmlns:mc="http://schemas.openxmlformats.org/markup-compatibility/2006">
              <mc:Choice xmlns:v="urn:schemas-microsoft-com:vml" Requires="v">
                <p:oleObj spid="_x0000_s4232" name="Equation" r:id="rId8" imgW="2234880" imgH="482400" progId="Equation.DSMT4">
                  <p:embed/>
                </p:oleObj>
              </mc:Choice>
              <mc:Fallback>
                <p:oleObj name="Equation" r:id="rId8" imgW="2234880" imgH="482400" progId="Equation.DSMT4">
                  <p:embed/>
                  <p:pic>
                    <p:nvPicPr>
                      <p:cNvPr id="0" name=""/>
                      <p:cNvPicPr/>
                      <p:nvPr/>
                    </p:nvPicPr>
                    <p:blipFill>
                      <a:blip r:embed="rId9"/>
                      <a:stretch>
                        <a:fillRect/>
                      </a:stretch>
                    </p:blipFill>
                    <p:spPr>
                      <a:xfrm>
                        <a:off x="1403648" y="2852936"/>
                        <a:ext cx="3996444" cy="862869"/>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667331803"/>
              </p:ext>
            </p:extLst>
          </p:nvPr>
        </p:nvGraphicFramePr>
        <p:xfrm>
          <a:off x="1403648" y="3764429"/>
          <a:ext cx="2987675" cy="1012825"/>
        </p:xfrm>
        <a:graphic>
          <a:graphicData uri="http://schemas.openxmlformats.org/presentationml/2006/ole">
            <mc:AlternateContent xmlns:mc="http://schemas.openxmlformats.org/markup-compatibility/2006">
              <mc:Choice xmlns:v="urn:schemas-microsoft-com:vml" Requires="v">
                <p:oleObj spid="_x0000_s4233" name="Equation" r:id="rId10" imgW="1536480" imgH="520560" progId="Equation.DSMT4">
                  <p:embed/>
                </p:oleObj>
              </mc:Choice>
              <mc:Fallback>
                <p:oleObj name="Equation" r:id="rId10" imgW="1536480" imgH="520560" progId="Equation.DSMT4">
                  <p:embed/>
                  <p:pic>
                    <p:nvPicPr>
                      <p:cNvPr id="0" name=""/>
                      <p:cNvPicPr/>
                      <p:nvPr/>
                    </p:nvPicPr>
                    <p:blipFill>
                      <a:blip r:embed="rId11"/>
                      <a:stretch>
                        <a:fillRect/>
                      </a:stretch>
                    </p:blipFill>
                    <p:spPr>
                      <a:xfrm>
                        <a:off x="1403648" y="3764429"/>
                        <a:ext cx="2987675" cy="1012825"/>
                      </a:xfrm>
                      <a:prstGeom prst="rect">
                        <a:avLst/>
                      </a:prstGeom>
                    </p:spPr>
                  </p:pic>
                </p:oleObj>
              </mc:Fallback>
            </mc:AlternateContent>
          </a:graphicData>
        </a:graphic>
      </p:graphicFrame>
      <mc:AlternateContent xmlns:mc="http://schemas.openxmlformats.org/markup-compatibility/2006">
        <mc:Choice xmlns:a14="http://schemas.microsoft.com/office/drawing/2010/main" Requires="a14">
          <p:sp>
            <p:nvSpPr>
              <p:cNvPr id="12" name="TextBox 11"/>
              <p:cNvSpPr txBox="1"/>
              <p:nvPr/>
            </p:nvSpPr>
            <p:spPr>
              <a:xfrm>
                <a:off x="377039" y="5013176"/>
                <a:ext cx="8136904" cy="461665"/>
              </a:xfrm>
              <a:prstGeom prst="rect">
                <a:avLst/>
              </a:prstGeom>
              <a:noFill/>
            </p:spPr>
            <p:txBody>
              <a:bodyPr wrap="square" rtlCol="0">
                <a:spAutoFit/>
              </a:bodyPr>
              <a:lstStyle/>
              <a:p>
                <a:r>
                  <a:rPr lang="en-US" dirty="0" smtClean="0">
                    <a:latin typeface="Times New Roman" pitchFamily="18" charset="0"/>
                    <a:cs typeface="Times New Roman" pitchFamily="18" charset="0"/>
                  </a:rPr>
                  <a:t>b</a:t>
                </a:r>
                <a:r>
                  <a:rPr lang="en-US" sz="2400" dirty="0" smtClean="0">
                    <a:latin typeface="Times New Roman" pitchFamily="18" charset="0"/>
                    <a:cs typeface="Times New Roman" pitchFamily="18" charset="0"/>
                  </a:rPr>
                  <a:t>) Do a&gt;0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 </a:t>
                </a:r>
                <a14:m>
                  <m:oMath xmlns:m="http://schemas.openxmlformats.org/officeDocument/2006/math">
                    <m:r>
                      <a:rPr lang="en-US" sz="2400" i="1" smtClean="0">
                        <a:latin typeface="Cambria Math" panose="02040503050406030204" pitchFamily="18" charset="0"/>
                        <a:ea typeface="Cambria Math" panose="02040503050406030204" pitchFamily="18" charset="0"/>
                        <a:cs typeface="Times New Roman" pitchFamily="18" charset="0"/>
                      </a:rPr>
                      <m:t>≠</m:t>
                    </m:r>
                    <m:r>
                      <a:rPr lang="en-US" sz="2400" b="0" i="1" smtClean="0">
                        <a:latin typeface="Cambria Math" panose="02040503050406030204" pitchFamily="18" charset="0"/>
                        <a:ea typeface="Cambria Math" panose="02040503050406030204" pitchFamily="18" charset="0"/>
                        <a:cs typeface="Times New Roman" pitchFamily="18" charset="0"/>
                      </a:rPr>
                      <m:t> </m:t>
                    </m:r>
                  </m:oMath>
                </a14:m>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nên</a:t>
                </a:r>
                <a:r>
                  <a:rPr lang="en-US" sz="2400" dirty="0" smtClean="0">
                    <a:latin typeface="Times New Roman" pitchFamily="18" charset="0"/>
                    <a:cs typeface="Times New Roman" pitchFamily="18" charset="0"/>
                  </a:rPr>
                  <a:t> P&lt;0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endParaRPr lang="en-US" sz="2400" dirty="0">
                  <a:latin typeface="Times New Roman" pitchFamily="18" charset="0"/>
                  <a:cs typeface="Times New Roman" pitchFamily="18" charset="0"/>
                </a:endParaRPr>
              </a:p>
            </p:txBody>
          </p:sp>
        </mc:Choice>
        <mc:Fallback>
          <p:sp>
            <p:nvSpPr>
              <p:cNvPr id="12" name="TextBox 11"/>
              <p:cNvSpPr txBox="1">
                <a:spLocks noRot="1" noChangeAspect="1" noMove="1" noResize="1" noEditPoints="1" noAdjustHandles="1" noChangeArrowheads="1" noChangeShapeType="1" noTextEdit="1"/>
              </p:cNvSpPr>
              <p:nvPr/>
            </p:nvSpPr>
            <p:spPr>
              <a:xfrm>
                <a:off x="377039" y="5013176"/>
                <a:ext cx="8136904" cy="461665"/>
              </a:xfrm>
              <a:prstGeom prst="rect">
                <a:avLst/>
              </a:prstGeom>
              <a:blipFill>
                <a:blip r:embed="rId12"/>
                <a:stretch>
                  <a:fillRect l="-674" t="-10526" b="-28947"/>
                </a:stretch>
              </a:blipFill>
            </p:spPr>
            <p:txBody>
              <a:bodyPr/>
              <a:lstStyle/>
              <a:p>
                <a:r>
                  <a:rPr lang="en-US">
                    <a:noFill/>
                  </a:rPr>
                  <a:t> </a:t>
                </a:r>
              </a:p>
            </p:txBody>
          </p:sp>
        </mc:Fallback>
      </mc:AlternateContent>
      <p:graphicFrame>
        <p:nvGraphicFramePr>
          <p:cNvPr id="13" name="Object 12"/>
          <p:cNvGraphicFramePr>
            <a:graphicFrameLocks noChangeAspect="1"/>
          </p:cNvGraphicFramePr>
          <p:nvPr>
            <p:extLst>
              <p:ext uri="{D42A27DB-BD31-4B8C-83A1-F6EECF244321}">
                <p14:modId xmlns:p14="http://schemas.microsoft.com/office/powerpoint/2010/main" val="1712834988"/>
              </p:ext>
            </p:extLst>
          </p:nvPr>
        </p:nvGraphicFramePr>
        <p:xfrm>
          <a:off x="1691680" y="5523465"/>
          <a:ext cx="3384550" cy="790575"/>
        </p:xfrm>
        <a:graphic>
          <a:graphicData uri="http://schemas.openxmlformats.org/presentationml/2006/ole">
            <mc:AlternateContent xmlns:mc="http://schemas.openxmlformats.org/markup-compatibility/2006">
              <mc:Choice xmlns:v="urn:schemas-microsoft-com:vml" Requires="v">
                <p:oleObj spid="_x0000_s4234" name="Equation" r:id="rId13" imgW="3384720" imgH="790560" progId="Equation.DSMT4">
                  <p:embed/>
                </p:oleObj>
              </mc:Choice>
              <mc:Fallback>
                <p:oleObj name="Equation" r:id="rId13" imgW="3384720" imgH="790560" progId="Equation.DSMT4">
                  <p:embed/>
                  <p:pic>
                    <p:nvPicPr>
                      <p:cNvPr id="0" name=""/>
                      <p:cNvPicPr/>
                      <p:nvPr/>
                    </p:nvPicPr>
                    <p:blipFill>
                      <a:blip r:embed="rId14"/>
                      <a:stretch>
                        <a:fillRect/>
                      </a:stretch>
                    </p:blipFill>
                    <p:spPr>
                      <a:xfrm>
                        <a:off x="1691680" y="5523465"/>
                        <a:ext cx="3384550" cy="790575"/>
                      </a:xfrm>
                      <a:prstGeom prst="rect">
                        <a:avLst/>
                      </a:prstGeom>
                    </p:spPr>
                  </p:pic>
                </p:oleObj>
              </mc:Fallback>
            </mc:AlternateContent>
          </a:graphicData>
        </a:graphic>
      </p:graphicFrame>
      <p:pic>
        <p:nvPicPr>
          <p:cNvPr id="14" name="Picture 2" descr="Káº¿t quáº£ hÃ¬nh áº£nh cho hÃ¬nh áº£nh cÃ nh ÄÃ o táº¿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rot="16200000">
            <a:off x="8120677" y="5834676"/>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207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276" y="692696"/>
            <a:ext cx="8352928" cy="523220"/>
          </a:xfrm>
          <a:prstGeom prst="rect">
            <a:avLst/>
          </a:prstGeom>
          <a:noFill/>
        </p:spPr>
        <p:txBody>
          <a:bodyPr wrap="square" rtlCol="0">
            <a:spAutoFit/>
          </a:bodyPr>
          <a:lstStyle/>
          <a:p>
            <a:r>
              <a:rPr lang="en-US" smtClean="0">
                <a:latin typeface="Times New Roman" pitchFamily="18" charset="0"/>
                <a:cs typeface="Times New Roman" pitchFamily="18" charset="0"/>
              </a:rPr>
              <a:t>                </a:t>
            </a:r>
            <a:r>
              <a:rPr lang="en-US" sz="2800" smtClean="0">
                <a:solidFill>
                  <a:schemeClr val="tx2"/>
                </a:solidFill>
                <a:latin typeface="Times New Roman" pitchFamily="18" charset="0"/>
                <a:cs typeface="Times New Roman" pitchFamily="18" charset="0"/>
              </a:rPr>
              <a:t>Rút gọn các biểu thức sau: </a:t>
            </a:r>
            <a:endParaRPr lang="en-US" sz="2800">
              <a:solidFill>
                <a:schemeClr val="tx2"/>
              </a:solidFill>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285520031"/>
              </p:ext>
            </p:extLst>
          </p:nvPr>
        </p:nvGraphicFramePr>
        <p:xfrm>
          <a:off x="1067450" y="1268760"/>
          <a:ext cx="1296144" cy="855944"/>
        </p:xfrm>
        <a:graphic>
          <a:graphicData uri="http://schemas.openxmlformats.org/presentationml/2006/ole">
            <mc:AlternateContent xmlns:mc="http://schemas.openxmlformats.org/markup-compatibility/2006">
              <mc:Choice xmlns:v="urn:schemas-microsoft-com:vml" Requires="v">
                <p:oleObj spid="_x0000_s5261" name="Equation" r:id="rId3" imgW="672840" imgH="444240" progId="Equation.DSMT4">
                  <p:embed/>
                </p:oleObj>
              </mc:Choice>
              <mc:Fallback>
                <p:oleObj name="Equation" r:id="rId3" imgW="672840" imgH="444240" progId="Equation.DSMT4">
                  <p:embed/>
                  <p:pic>
                    <p:nvPicPr>
                      <p:cNvPr id="0" name=""/>
                      <p:cNvPicPr/>
                      <p:nvPr/>
                    </p:nvPicPr>
                    <p:blipFill>
                      <a:blip r:embed="rId4"/>
                      <a:stretch>
                        <a:fillRect/>
                      </a:stretch>
                    </p:blipFill>
                    <p:spPr>
                      <a:xfrm>
                        <a:off x="1067450" y="1268760"/>
                        <a:ext cx="1296144" cy="855944"/>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760425860"/>
              </p:ext>
            </p:extLst>
          </p:nvPr>
        </p:nvGraphicFramePr>
        <p:xfrm>
          <a:off x="3506827" y="1340768"/>
          <a:ext cx="1198426" cy="814025"/>
        </p:xfrm>
        <a:graphic>
          <a:graphicData uri="http://schemas.openxmlformats.org/presentationml/2006/ole">
            <mc:AlternateContent xmlns:mc="http://schemas.openxmlformats.org/markup-compatibility/2006">
              <mc:Choice xmlns:v="urn:schemas-microsoft-com:vml" Requires="v">
                <p:oleObj spid="_x0000_s5262" name="Equation" r:id="rId5" imgW="672840" imgH="457200" progId="Equation.DSMT4">
                  <p:embed/>
                </p:oleObj>
              </mc:Choice>
              <mc:Fallback>
                <p:oleObj name="Equation" r:id="rId5" imgW="672840" imgH="457200" progId="Equation.DSMT4">
                  <p:embed/>
                  <p:pic>
                    <p:nvPicPr>
                      <p:cNvPr id="0" name=""/>
                      <p:cNvPicPr/>
                      <p:nvPr/>
                    </p:nvPicPr>
                    <p:blipFill>
                      <a:blip r:embed="rId6"/>
                      <a:stretch>
                        <a:fillRect/>
                      </a:stretch>
                    </p:blipFill>
                    <p:spPr>
                      <a:xfrm>
                        <a:off x="3506827" y="1340768"/>
                        <a:ext cx="1198426" cy="814025"/>
                      </a:xfrm>
                      <a:prstGeom prst="rect">
                        <a:avLst/>
                      </a:prstGeom>
                    </p:spPr>
                  </p:pic>
                </p:oleObj>
              </mc:Fallback>
            </mc:AlternateContent>
          </a:graphicData>
        </a:graphic>
      </p:graphicFrame>
      <p:sp>
        <p:nvSpPr>
          <p:cNvPr id="7" name="TextBox 6"/>
          <p:cNvSpPr txBox="1"/>
          <p:nvPr/>
        </p:nvSpPr>
        <p:spPr>
          <a:xfrm>
            <a:off x="4724044" y="1556792"/>
            <a:ext cx="2736304" cy="369332"/>
          </a:xfrm>
          <a:prstGeom prst="rect">
            <a:avLst/>
          </a:prstGeom>
          <a:noFill/>
        </p:spPr>
        <p:txBody>
          <a:bodyPr wrap="square" rtlCol="0">
            <a:spAutoFit/>
          </a:bodyPr>
          <a:lstStyle/>
          <a:p>
            <a:r>
              <a:rPr lang="en-US" smtClean="0">
                <a:latin typeface="Times New Roman" pitchFamily="18" charset="0"/>
                <a:cs typeface="Times New Roman" pitchFamily="18" charset="0"/>
              </a:rPr>
              <a:t>với                và  </a:t>
            </a:r>
            <a:endParaRPr lang="en-US">
              <a:latin typeface="Times New Roman" pitchFamily="18" charset="0"/>
              <a:cs typeface="Times New Roman" pitchFamily="18" charset="0"/>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1361550429"/>
              </p:ext>
            </p:extLst>
          </p:nvPr>
        </p:nvGraphicFramePr>
        <p:xfrm>
          <a:off x="5148064" y="1483305"/>
          <a:ext cx="792088" cy="396044"/>
        </p:xfrm>
        <a:graphic>
          <a:graphicData uri="http://schemas.openxmlformats.org/presentationml/2006/ole">
            <mc:AlternateContent xmlns:mc="http://schemas.openxmlformats.org/markup-compatibility/2006">
              <mc:Choice xmlns:v="urn:schemas-microsoft-com:vml" Requires="v">
                <p:oleObj spid="_x0000_s5263" name="Equation" r:id="rId7" imgW="355320" imgH="177480" progId="Equation.DSMT4">
                  <p:embed/>
                </p:oleObj>
              </mc:Choice>
              <mc:Fallback>
                <p:oleObj name="Equation" r:id="rId7" imgW="355320" imgH="177480" progId="Equation.DSMT4">
                  <p:embed/>
                  <p:pic>
                    <p:nvPicPr>
                      <p:cNvPr id="0" name=""/>
                      <p:cNvPicPr/>
                      <p:nvPr/>
                    </p:nvPicPr>
                    <p:blipFill>
                      <a:blip r:embed="rId8"/>
                      <a:stretch>
                        <a:fillRect/>
                      </a:stretch>
                    </p:blipFill>
                    <p:spPr>
                      <a:xfrm>
                        <a:off x="5148064" y="1483305"/>
                        <a:ext cx="792088" cy="396044"/>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233360705"/>
              </p:ext>
            </p:extLst>
          </p:nvPr>
        </p:nvGraphicFramePr>
        <p:xfrm>
          <a:off x="6372200" y="1428136"/>
          <a:ext cx="891982" cy="480298"/>
        </p:xfrm>
        <a:graphic>
          <a:graphicData uri="http://schemas.openxmlformats.org/presentationml/2006/ole">
            <mc:AlternateContent xmlns:mc="http://schemas.openxmlformats.org/markup-compatibility/2006">
              <mc:Choice xmlns:v="urn:schemas-microsoft-com:vml" Requires="v">
                <p:oleObj spid="_x0000_s5264" name="Equation" r:id="rId9" imgW="330120" imgH="177480" progId="Equation.DSMT4">
                  <p:embed/>
                </p:oleObj>
              </mc:Choice>
              <mc:Fallback>
                <p:oleObj name="Equation" r:id="rId9" imgW="330120" imgH="177480" progId="Equation.DSMT4">
                  <p:embed/>
                  <p:pic>
                    <p:nvPicPr>
                      <p:cNvPr id="0" name=""/>
                      <p:cNvPicPr/>
                      <p:nvPr/>
                    </p:nvPicPr>
                    <p:blipFill>
                      <a:blip r:embed="rId10"/>
                      <a:stretch>
                        <a:fillRect/>
                      </a:stretch>
                    </p:blipFill>
                    <p:spPr>
                      <a:xfrm>
                        <a:off x="6372200" y="1428136"/>
                        <a:ext cx="891982" cy="480298"/>
                      </a:xfrm>
                      <a:prstGeom prst="rect">
                        <a:avLst/>
                      </a:prstGeom>
                    </p:spPr>
                  </p:pic>
                </p:oleObj>
              </mc:Fallback>
            </mc:AlternateContent>
          </a:graphicData>
        </a:graphic>
      </p:graphicFrame>
      <p:cxnSp>
        <p:nvCxnSpPr>
          <p:cNvPr id="11" name="Straight Connector 10"/>
          <p:cNvCxnSpPr/>
          <p:nvPr/>
        </p:nvCxnSpPr>
        <p:spPr>
          <a:xfrm>
            <a:off x="4095831" y="2924944"/>
            <a:ext cx="0" cy="3168352"/>
          </a:xfrm>
          <a:prstGeom prst="line">
            <a:avLst/>
          </a:prstGeom>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278276" y="2348880"/>
            <a:ext cx="792088" cy="461665"/>
          </a:xfrm>
          <a:prstGeom prst="rect">
            <a:avLst/>
          </a:prstGeom>
          <a:noFill/>
        </p:spPr>
        <p:txBody>
          <a:bodyPr wrap="square" rtlCol="0">
            <a:spAutoFit/>
          </a:bodyPr>
          <a:lstStyle/>
          <a:p>
            <a:r>
              <a:rPr lang="en-US" sz="2400" smtClean="0">
                <a:solidFill>
                  <a:srgbClr val="C00000"/>
                </a:solidFill>
                <a:latin typeface="Times New Roman" pitchFamily="18" charset="0"/>
                <a:cs typeface="Times New Roman" pitchFamily="18" charset="0"/>
              </a:rPr>
              <a:t>Giải:</a:t>
            </a:r>
            <a:endParaRPr lang="en-US" sz="2400">
              <a:solidFill>
                <a:srgbClr val="C00000"/>
              </a:solidFill>
              <a:latin typeface="Times New Roman" pitchFamily="18" charset="0"/>
              <a:cs typeface="Times New Roman" pitchFamily="18"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2702103282"/>
              </p:ext>
            </p:extLst>
          </p:nvPr>
        </p:nvGraphicFramePr>
        <p:xfrm>
          <a:off x="674320" y="3140968"/>
          <a:ext cx="2415003" cy="2365209"/>
        </p:xfrm>
        <a:graphic>
          <a:graphicData uri="http://schemas.openxmlformats.org/presentationml/2006/ole">
            <mc:AlternateContent xmlns:mc="http://schemas.openxmlformats.org/markup-compatibility/2006">
              <mc:Choice xmlns:v="urn:schemas-microsoft-com:vml" Requires="v">
                <p:oleObj spid="_x0000_s5265" name="Equation" r:id="rId11" imgW="1231560" imgH="1206360" progId="Equation.DSMT4">
                  <p:embed/>
                </p:oleObj>
              </mc:Choice>
              <mc:Fallback>
                <p:oleObj name="Equation" r:id="rId11" imgW="1231560" imgH="1206360" progId="Equation.DSMT4">
                  <p:embed/>
                  <p:pic>
                    <p:nvPicPr>
                      <p:cNvPr id="0" name=""/>
                      <p:cNvPicPr/>
                      <p:nvPr/>
                    </p:nvPicPr>
                    <p:blipFill>
                      <a:blip r:embed="rId12"/>
                      <a:stretch>
                        <a:fillRect/>
                      </a:stretch>
                    </p:blipFill>
                    <p:spPr>
                      <a:xfrm>
                        <a:off x="674320" y="3140968"/>
                        <a:ext cx="2415003" cy="2365209"/>
                      </a:xfrm>
                      <a:prstGeom prst="rect">
                        <a:avLst/>
                      </a:prstGeom>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484897613"/>
              </p:ext>
            </p:extLst>
          </p:nvPr>
        </p:nvGraphicFramePr>
        <p:xfrm>
          <a:off x="4233808" y="2727518"/>
          <a:ext cx="4364038" cy="3132137"/>
        </p:xfrm>
        <a:graphic>
          <a:graphicData uri="http://schemas.openxmlformats.org/presentationml/2006/ole">
            <mc:AlternateContent xmlns:mc="http://schemas.openxmlformats.org/markup-compatibility/2006">
              <mc:Choice xmlns:v="urn:schemas-microsoft-com:vml" Requires="v">
                <p:oleObj spid="_x0000_s5266" name="Equation" r:id="rId13" imgW="2158920" imgH="1549080" progId="Equation.DSMT4">
                  <p:embed/>
                </p:oleObj>
              </mc:Choice>
              <mc:Fallback>
                <p:oleObj name="Equation" r:id="rId13" imgW="2158920" imgH="1549080" progId="Equation.DSMT4">
                  <p:embed/>
                  <p:pic>
                    <p:nvPicPr>
                      <p:cNvPr id="0" name=""/>
                      <p:cNvPicPr/>
                      <p:nvPr/>
                    </p:nvPicPr>
                    <p:blipFill>
                      <a:blip r:embed="rId14"/>
                      <a:stretch>
                        <a:fillRect/>
                      </a:stretch>
                    </p:blipFill>
                    <p:spPr>
                      <a:xfrm>
                        <a:off x="4233808" y="2727518"/>
                        <a:ext cx="4364038" cy="3132137"/>
                      </a:xfrm>
                      <a:prstGeom prst="rect">
                        <a:avLst/>
                      </a:prstGeom>
                    </p:spPr>
                  </p:pic>
                </p:oleObj>
              </mc:Fallback>
            </mc:AlternateContent>
          </a:graphicData>
        </a:graphic>
      </p:graphicFrame>
      <p:grpSp>
        <p:nvGrpSpPr>
          <p:cNvPr id="19" name="Group 18"/>
          <p:cNvGrpSpPr/>
          <p:nvPr/>
        </p:nvGrpSpPr>
        <p:grpSpPr>
          <a:xfrm>
            <a:off x="323385" y="394837"/>
            <a:ext cx="792088" cy="847130"/>
            <a:chOff x="395510" y="324902"/>
            <a:chExt cx="808419" cy="923330"/>
          </a:xfrm>
        </p:grpSpPr>
        <p:sp>
          <p:nvSpPr>
            <p:cNvPr id="20" name="Rectangle 19"/>
            <p:cNvSpPr/>
            <p:nvPr/>
          </p:nvSpPr>
          <p:spPr>
            <a:xfrm>
              <a:off x="634541" y="324902"/>
              <a:ext cx="569388" cy="923330"/>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algn="ctr" eaLnBrk="1" fontAlgn="auto" hangingPunct="1">
                <a:spcBef>
                  <a:spcPts val="0"/>
                </a:spcBef>
                <a:spcAft>
                  <a:spcPts val="0"/>
                </a:spcAft>
                <a:defRPr/>
              </a:pPr>
              <a:r>
                <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3</a:t>
              </a:r>
            </a:p>
          </p:txBody>
        </p:sp>
        <p:pic>
          <p:nvPicPr>
            <p:cNvPr id="21" name="Picture 20" descr="question"/>
            <p:cNvPicPr>
              <a:picLocks noChangeAspect="1" noChangeArrowheads="1" noCrop="1"/>
            </p:cNvPicPr>
            <p:nvPr/>
          </p:nvPicPr>
          <p:blipFill>
            <a:blip r:embed="rId15"/>
            <a:srcRect/>
            <a:stretch>
              <a:fillRect/>
            </a:stretch>
          </p:blipFill>
          <p:spPr bwMode="auto">
            <a:xfrm>
              <a:off x="395510" y="562432"/>
              <a:ext cx="433388" cy="457200"/>
            </a:xfrm>
            <a:prstGeom prst="rect">
              <a:avLst/>
            </a:prstGeom>
            <a:noFill/>
            <a:ln w="9525">
              <a:noFill/>
              <a:miter lim="800000"/>
              <a:headEnd/>
              <a:tailEnd/>
            </a:ln>
          </p:spPr>
        </p:pic>
        <p:sp>
          <p:nvSpPr>
            <p:cNvPr id="22" name="Rectangle 21"/>
            <p:cNvSpPr>
              <a:spLocks noChangeArrowheads="1"/>
            </p:cNvSpPr>
            <p:nvPr/>
          </p:nvSpPr>
          <p:spPr bwMode="auto">
            <a:xfrm>
              <a:off x="441548" y="410032"/>
              <a:ext cx="762000" cy="762000"/>
            </a:xfrm>
            <a:prstGeom prst="rect">
              <a:avLst/>
            </a:prstGeom>
            <a:noFill/>
            <a:ln w="9525" algn="ctr">
              <a:solidFill>
                <a:schemeClr val="tx1"/>
              </a:solidFill>
              <a:round/>
              <a:headEnd/>
              <a:tailEnd/>
            </a:ln>
          </p:spPr>
          <p:txBody>
            <a:bodyPr/>
            <a:lstStyle/>
            <a:p>
              <a:endParaRPr lang="en-US"/>
            </a:p>
          </p:txBody>
        </p:sp>
      </p:grpSp>
      <p:pic>
        <p:nvPicPr>
          <p:cNvPr id="23" name="Picture 2" descr="Káº¿t quáº£ hÃ¬nh áº£nh cho hÃ¬nh áº£nh cÃ nh ÄÃ o táº¿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rot="16200000">
            <a:off x="8087245" y="5834676"/>
            <a:ext cx="1087918" cy="9587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p:cNvGraphicFramePr>
            <a:graphicFrameLocks noChangeAspect="1"/>
          </p:cNvGraphicFramePr>
          <p:nvPr>
            <p:extLst>
              <p:ext uri="{D42A27DB-BD31-4B8C-83A1-F6EECF244321}">
                <p14:modId xmlns:p14="http://schemas.microsoft.com/office/powerpoint/2010/main" val="599539129"/>
              </p:ext>
            </p:extLst>
          </p:nvPr>
        </p:nvGraphicFramePr>
        <p:xfrm>
          <a:off x="2425700" y="3284538"/>
          <a:ext cx="1577975" cy="431800"/>
        </p:xfrm>
        <a:graphic>
          <a:graphicData uri="http://schemas.openxmlformats.org/presentationml/2006/ole">
            <mc:AlternateContent xmlns:mc="http://schemas.openxmlformats.org/markup-compatibility/2006">
              <mc:Choice xmlns:v="urn:schemas-microsoft-com:vml" Requires="v">
                <p:oleObj spid="_x0000_s5267" name="Equation" r:id="rId17" imgW="838080" imgH="228600" progId="Equation.DSMT4">
                  <p:embed/>
                </p:oleObj>
              </mc:Choice>
              <mc:Fallback>
                <p:oleObj name="Equation" r:id="rId17" imgW="838080" imgH="228600" progId="Equation.DSMT4">
                  <p:embed/>
                  <p:pic>
                    <p:nvPicPr>
                      <p:cNvPr id="0" name=""/>
                      <p:cNvPicPr/>
                      <p:nvPr/>
                    </p:nvPicPr>
                    <p:blipFill>
                      <a:blip r:embed="rId18"/>
                      <a:stretch>
                        <a:fillRect/>
                      </a:stretch>
                    </p:blipFill>
                    <p:spPr>
                      <a:xfrm>
                        <a:off x="2425700" y="3284538"/>
                        <a:ext cx="1577975" cy="431800"/>
                      </a:xfrm>
                      <a:prstGeom prst="rect">
                        <a:avLst/>
                      </a:prstGeom>
                    </p:spPr>
                  </p:pic>
                </p:oleObj>
              </mc:Fallback>
            </mc:AlternateContent>
          </a:graphicData>
        </a:graphic>
      </p:graphicFrame>
    </p:spTree>
    <p:extLst>
      <p:ext uri="{BB962C8B-B14F-4D97-AF65-F5344CB8AC3E}">
        <p14:creationId xmlns:p14="http://schemas.microsoft.com/office/powerpoint/2010/main" val="527125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136904" cy="400110"/>
          </a:xfrm>
          <a:prstGeom prst="rect">
            <a:avLst/>
          </a:prstGeom>
          <a:noFill/>
        </p:spPr>
        <p:txBody>
          <a:bodyPr wrap="square" rtlCol="0">
            <a:spAutoFit/>
          </a:bodyPr>
          <a:lstStyle/>
          <a:p>
            <a:pPr algn="ctr"/>
            <a:r>
              <a:rPr lang="en-US" sz="2000" b="1" smtClean="0">
                <a:solidFill>
                  <a:srgbClr val="C00000"/>
                </a:solidFill>
                <a:latin typeface="Times New Roman" pitchFamily="18" charset="0"/>
                <a:cs typeface="Times New Roman" pitchFamily="18" charset="0"/>
              </a:rPr>
              <a:t>MỘT SỐ CHÚ Ý KHI RÚT GỌN BIỂU THỨC CHỨA CĂN BẬC HAI</a:t>
            </a:r>
            <a:endParaRPr lang="en-US" sz="2000" b="1">
              <a:solidFill>
                <a:srgbClr val="C00000"/>
              </a:solidFill>
              <a:latin typeface="Times New Roman" pitchFamily="18" charset="0"/>
              <a:cs typeface="Times New Roman" pitchFamily="18" charset="0"/>
            </a:endParaRPr>
          </a:p>
        </p:txBody>
      </p:sp>
      <p:sp>
        <p:nvSpPr>
          <p:cNvPr id="3" name="TextBox 2"/>
          <p:cNvSpPr txBox="1"/>
          <p:nvPr/>
        </p:nvSpPr>
        <p:spPr>
          <a:xfrm>
            <a:off x="179512" y="1268760"/>
            <a:ext cx="8712968" cy="1200329"/>
          </a:xfrm>
          <a:prstGeom prst="rect">
            <a:avLst/>
          </a:prstGeom>
          <a:noFill/>
        </p:spPr>
        <p:txBody>
          <a:bodyPr wrap="square" rtlCol="0">
            <a:spAutoFit/>
          </a:bodyPr>
          <a:lstStyle/>
          <a:p>
            <a:r>
              <a:rPr lang="en-US" sz="2400" smtClean="0">
                <a:latin typeface="Times New Roman" pitchFamily="18" charset="0"/>
                <a:cs typeface="Times New Roman" pitchFamily="18" charset="0"/>
              </a:rPr>
              <a:t>1. Các cách biến đổi căn thức thường gắn liền với các điều kiện để cho các căn thức có nghĩa nên khi biến đổi biểu thức cần chú ý đến điều kiện xác định của các biểu thức.</a:t>
            </a:r>
            <a:endParaRPr lang="en-US" sz="2400">
              <a:latin typeface="Times New Roman" pitchFamily="18" charset="0"/>
              <a:cs typeface="Times New Roman" pitchFamily="18" charset="0"/>
            </a:endParaRPr>
          </a:p>
        </p:txBody>
      </p:sp>
      <p:sp>
        <p:nvSpPr>
          <p:cNvPr id="4" name="TextBox 3"/>
          <p:cNvSpPr txBox="1"/>
          <p:nvPr/>
        </p:nvSpPr>
        <p:spPr>
          <a:xfrm>
            <a:off x="179512" y="2922682"/>
            <a:ext cx="8712968" cy="1938992"/>
          </a:xfrm>
          <a:prstGeom prst="rect">
            <a:avLst/>
          </a:prstGeom>
          <a:noFill/>
        </p:spPr>
        <p:txBody>
          <a:bodyPr wrap="square" rtlCol="0">
            <a:spAutoFit/>
          </a:bodyPr>
          <a:lstStyle/>
          <a:p>
            <a:r>
              <a:rPr lang="en-US" sz="2400" smtClean="0">
                <a:latin typeface="Times New Roman" pitchFamily="18" charset="0"/>
                <a:cs typeface="Times New Roman" pitchFamily="18" charset="0"/>
              </a:rPr>
              <a:t>2.Để rút gọn biểu thức chứa căn thức bậc hai ta cần chú ý:</a:t>
            </a:r>
          </a:p>
          <a:p>
            <a:r>
              <a:rPr lang="en-US" sz="2400" smtClean="0">
                <a:latin typeface="Times New Roman" pitchFamily="18" charset="0"/>
                <a:cs typeface="Times New Roman" pitchFamily="18" charset="0"/>
              </a:rPr>
              <a:t>+ Trước hết ta thường xuyên thực hiện các phép biến đổi đơn giản các căn thức bậc hai nhằm xuất hiện các căn thức bậc hai có cùng một biểu thức dưới dấu căn.</a:t>
            </a:r>
          </a:p>
          <a:p>
            <a:r>
              <a:rPr lang="en-US" sz="2400" smtClean="0">
                <a:latin typeface="Times New Roman" pitchFamily="18" charset="0"/>
                <a:cs typeface="Times New Roman" pitchFamily="18" charset="0"/>
              </a:rPr>
              <a:t>+ Sau đó thực hiện phép tính và rút gọn các căn thức đồng dạng.</a:t>
            </a:r>
            <a:endParaRPr lang="en-US" sz="2400">
              <a:latin typeface="Times New Roman" pitchFamily="18" charset="0"/>
              <a:cs typeface="Times New Roman" pitchFamily="18" charset="0"/>
            </a:endParaRPr>
          </a:p>
        </p:txBody>
      </p:sp>
      <p:sp>
        <p:nvSpPr>
          <p:cNvPr id="5" name="TextBox 4"/>
          <p:cNvSpPr txBox="1"/>
          <p:nvPr/>
        </p:nvSpPr>
        <p:spPr>
          <a:xfrm>
            <a:off x="179512" y="5372497"/>
            <a:ext cx="8712968" cy="830997"/>
          </a:xfrm>
          <a:prstGeom prst="rect">
            <a:avLst/>
          </a:prstGeom>
          <a:noFill/>
        </p:spPr>
        <p:txBody>
          <a:bodyPr wrap="square" rtlCol="0">
            <a:spAutoFit/>
          </a:bodyPr>
          <a:lstStyle/>
          <a:p>
            <a:r>
              <a:rPr lang="en-US" sz="2400" smtClean="0">
                <a:latin typeface="Times New Roman" pitchFamily="18" charset="0"/>
                <a:cs typeface="Times New Roman" pitchFamily="18" charset="0"/>
              </a:rPr>
              <a:t>3. Bài toán rút gọn có thể có nhiều cách làm khác nhau nên lựa chọn cách làm ngắn nhất và kết quả được viết dưới dạng thu gọn nhất</a:t>
            </a:r>
            <a:endParaRPr lang="en-US" sz="2400">
              <a:latin typeface="Times New Roman" pitchFamily="18" charset="0"/>
              <a:cs typeface="Times New Roman" pitchFamily="18" charset="0"/>
            </a:endParaRPr>
          </a:p>
        </p:txBody>
      </p:sp>
      <p:pic>
        <p:nvPicPr>
          <p:cNvPr id="6" name="Picture 2" descr="Káº¿t quáº£ hÃ¬nh áº£nh cho hÃ¬nh áº£nh cÃ nh ÄÃ o táº¿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8120677" y="5852590"/>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663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620688"/>
            <a:ext cx="7920880" cy="584775"/>
          </a:xfrm>
          <a:prstGeom prst="rect">
            <a:avLst/>
          </a:prstGeom>
          <a:noFill/>
        </p:spPr>
        <p:txBody>
          <a:bodyPr wrap="square" rtlCol="0">
            <a:spAutoFit/>
          </a:bodyPr>
          <a:lstStyle/>
          <a:p>
            <a:r>
              <a:rPr lang="en-US" sz="3200" smtClean="0">
                <a:solidFill>
                  <a:srgbClr val="C00000"/>
                </a:solidFill>
                <a:latin typeface="Times New Roman" pitchFamily="18" charset="0"/>
                <a:cs typeface="Times New Roman" pitchFamily="18" charset="0"/>
              </a:rPr>
              <a:t>HƯỚNG DẪN VỀ NHÀ</a:t>
            </a:r>
            <a:endParaRPr lang="en-US" sz="3200">
              <a:solidFill>
                <a:srgbClr val="C00000"/>
              </a:solidFill>
              <a:latin typeface="Times New Roman" pitchFamily="18" charset="0"/>
              <a:cs typeface="Times New Roman" pitchFamily="18" charset="0"/>
            </a:endParaRPr>
          </a:p>
        </p:txBody>
      </p:sp>
      <p:sp>
        <p:nvSpPr>
          <p:cNvPr id="3" name="TextBox 2"/>
          <p:cNvSpPr txBox="1"/>
          <p:nvPr/>
        </p:nvSpPr>
        <p:spPr>
          <a:xfrm>
            <a:off x="395536" y="1484784"/>
            <a:ext cx="8568952" cy="369332"/>
          </a:xfrm>
          <a:prstGeom prst="rect">
            <a:avLst/>
          </a:prstGeom>
          <a:noFill/>
        </p:spPr>
        <p:txBody>
          <a:bodyPr wrap="square" rtlCol="0">
            <a:spAutoFit/>
          </a:bodyPr>
          <a:lstStyle/>
          <a:p>
            <a:endParaRPr lang="en-US">
              <a:latin typeface="Times New Roman" pitchFamily="18" charset="0"/>
              <a:cs typeface="Times New Roman" pitchFamily="18" charset="0"/>
            </a:endParaRPr>
          </a:p>
        </p:txBody>
      </p:sp>
      <p:sp>
        <p:nvSpPr>
          <p:cNvPr id="4" name="TextBox 3"/>
          <p:cNvSpPr txBox="1"/>
          <p:nvPr/>
        </p:nvSpPr>
        <p:spPr>
          <a:xfrm>
            <a:off x="539552" y="1340768"/>
            <a:ext cx="8064896" cy="1938992"/>
          </a:xfrm>
          <a:prstGeom prst="rect">
            <a:avLst/>
          </a:prstGeom>
          <a:noFill/>
        </p:spPr>
        <p:txBody>
          <a:bodyPr wrap="square" rtlCol="0">
            <a:spAutoFit/>
          </a:bodyPr>
          <a:lstStyle/>
          <a:p>
            <a:r>
              <a:rPr lang="en-US" sz="2400" smtClean="0">
                <a:latin typeface="Times New Roman" pitchFamily="18" charset="0"/>
                <a:cs typeface="Times New Roman" pitchFamily="18" charset="0"/>
              </a:rPr>
              <a:t>- Làm lại các ví dụ và bài tập đã thực hiện trên lớp.</a:t>
            </a:r>
          </a:p>
          <a:p>
            <a:r>
              <a:rPr lang="en-US" sz="2400" smtClean="0">
                <a:latin typeface="Times New Roman" pitchFamily="18" charset="0"/>
                <a:cs typeface="Times New Roman" pitchFamily="18" charset="0"/>
              </a:rPr>
              <a:t>- Làm bài tập 58,59,60,61 trang 32,33</a:t>
            </a:r>
          </a:p>
          <a:p>
            <a:r>
              <a:rPr lang="en-US" sz="2400" smtClean="0">
                <a:latin typeface="Times New Roman" pitchFamily="18" charset="0"/>
                <a:cs typeface="Times New Roman" pitchFamily="18" charset="0"/>
              </a:rPr>
              <a:t>- Chuẩn bị bài tập phần luyện tập</a:t>
            </a:r>
          </a:p>
          <a:p>
            <a:r>
              <a:rPr lang="en-US" sz="2400" smtClean="0">
                <a:latin typeface="Times New Roman" pitchFamily="18" charset="0"/>
                <a:cs typeface="Times New Roman" pitchFamily="18" charset="0"/>
              </a:rPr>
              <a:t>- Luyện tập lại kĩ năng tìm điều kiện xác định và rút gọn cho biểu thức chứa căn.</a:t>
            </a:r>
            <a:endParaRPr lang="en-US" sz="2400">
              <a:latin typeface="Times New Roman" pitchFamily="18" charset="0"/>
              <a:cs typeface="Times New Roman" pitchFamily="18" charset="0"/>
            </a:endParaRPr>
          </a:p>
        </p:txBody>
      </p:sp>
      <p:pic>
        <p:nvPicPr>
          <p:cNvPr id="5" name="Picture 2" descr="Káº¿t quáº£ hÃ¬nh áº£nh cho hÃ¬nh áº£nh cÃ nh ÄÃ o táº¿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8060489" y="5834676"/>
            <a:ext cx="1087918" cy="958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69282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407</Words>
  <Application>Microsoft Office PowerPoint</Application>
  <PresentationFormat>On-screen Show (4:3)</PresentationFormat>
  <Paragraphs>39</Paragraphs>
  <Slides>9</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7" baseType="lpstr">
      <vt:lpstr>Arial</vt:lpstr>
      <vt:lpstr>Calibri</vt:lpstr>
      <vt:lpstr>Cambria</vt:lpstr>
      <vt:lpstr>Cambria Math</vt:lpstr>
      <vt:lpstr>Times New Roman</vt:lpstr>
      <vt:lpstr>Office Theme</vt:lpstr>
      <vt:lpstr>Equation</vt:lpstr>
      <vt:lpstr>MathType 7.0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8: Rút gọn biểu thức chứa căn bậc 2</dc:title>
  <dc:creator>Nguyen</dc:creator>
  <cp:lastModifiedBy>Admin</cp:lastModifiedBy>
  <cp:revision>27</cp:revision>
  <dcterms:created xsi:type="dcterms:W3CDTF">2021-08-31T02:26:25Z</dcterms:created>
  <dcterms:modified xsi:type="dcterms:W3CDTF">2021-10-05T15:47:17Z</dcterms:modified>
</cp:coreProperties>
</file>