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sldIdLst>
    <p:sldId id="273" r:id="rId3"/>
    <p:sldId id="320" r:id="rId4"/>
    <p:sldId id="275" r:id="rId5"/>
    <p:sldId id="276" r:id="rId6"/>
    <p:sldId id="315" r:id="rId7"/>
    <p:sldId id="277" r:id="rId8"/>
    <p:sldId id="319" r:id="rId9"/>
    <p:sldId id="321" r:id="rId10"/>
    <p:sldId id="313" r:id="rId11"/>
    <p:sldId id="322" r:id="rId12"/>
    <p:sldId id="278" r:id="rId13"/>
    <p:sldId id="281" r:id="rId14"/>
    <p:sldId id="324" r:id="rId15"/>
    <p:sldId id="330" r:id="rId16"/>
    <p:sldId id="285" r:id="rId17"/>
    <p:sldId id="291" r:id="rId18"/>
    <p:sldId id="286" r:id="rId19"/>
    <p:sldId id="325" r:id="rId20"/>
    <p:sldId id="326" r:id="rId21"/>
    <p:sldId id="327" r:id="rId22"/>
    <p:sldId id="328" r:id="rId23"/>
    <p:sldId id="329" r:id="rId24"/>
    <p:sldId id="292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FF0000"/>
    <a:srgbClr val="9933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2B41CA-2DE1-484A-ABB0-1D58DA382C8E}" type="datetimeFigureOut">
              <a:rPr lang="en-US" smtClean="0"/>
              <a:t>07-Apr-22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C09222-D5AC-4F8B-BCBA-839DC579A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100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09222-D5AC-4F8B-BCBA-839DC579ABD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875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幻灯片图像占位符 5324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6867" name="文本占位符 53250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36868" name="灯片编号占位符 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fld id="{6F714076-E5E6-4619-B872-6CFC22A6F3A3}" type="slidenum">
              <a:rPr lang="en-US" altLang="zh-CN" sz="1200">
                <a:solidFill>
                  <a:prstClr val="black"/>
                </a:solidFill>
              </a:rPr>
              <a:pPr/>
              <a:t>23</a:t>
            </a:fld>
            <a:endParaRPr lang="en-US" altLang="zh-CN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378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8E15E-4FF8-4DBA-B4FF-219B5BE93B8F}" type="datetimeFigureOut">
              <a:rPr lang="en-US" smtClean="0"/>
              <a:t>07-Apr-22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01C64-7550-488A-BAA7-1A0DE98AF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903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8E15E-4FF8-4DBA-B4FF-219B5BE93B8F}" type="datetimeFigureOut">
              <a:rPr lang="en-US" smtClean="0"/>
              <a:t>07-Apr-22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01C64-7550-488A-BAA7-1A0DE98AF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36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8E15E-4FF8-4DBA-B4FF-219B5BE93B8F}" type="datetimeFigureOut">
              <a:rPr lang="en-US" smtClean="0"/>
              <a:t>07-Apr-22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01C64-7550-488A-BAA7-1A0DE98AF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211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4009 w 6027"/>
                <a:gd name="T1" fmla="*/ 9 h 2296"/>
                <a:gd name="T2" fmla="*/ 0 w 6027"/>
                <a:gd name="T3" fmla="*/ 9 h 2296"/>
                <a:gd name="T4" fmla="*/ 0 w 6027"/>
                <a:gd name="T5" fmla="*/ 0 h 2296"/>
                <a:gd name="T6" fmla="*/ 4009 w 6027"/>
                <a:gd name="T7" fmla="*/ 0 h 2296"/>
                <a:gd name="T8" fmla="*/ 4009 w 6027"/>
                <a:gd name="T9" fmla="*/ 9 h 2296"/>
                <a:gd name="T10" fmla="*/ 4009 w 6027"/>
                <a:gd name="T11" fmla="*/ 9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i="1" u="sng">
                <a:solidFill>
                  <a:srgbClr val="090703"/>
                </a:solidFill>
                <a:latin typeface="VNI-Times" pitchFamily="2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 i="1" u="sng">
                <a:solidFill>
                  <a:srgbClr val="090703"/>
                </a:solidFill>
                <a:latin typeface="VNI-Times" pitchFamily="2" charset="0"/>
              </a:endParaRPr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>
              <a:gd name="T0" fmla="*/ 2147483647 w 5748"/>
              <a:gd name="T1" fmla="*/ 2147483647 h 246"/>
              <a:gd name="T2" fmla="*/ 0 w 5748"/>
              <a:gd name="T3" fmla="*/ 2147483647 h 246"/>
              <a:gd name="T4" fmla="*/ 0 w 5748"/>
              <a:gd name="T5" fmla="*/ 0 h 246"/>
              <a:gd name="T6" fmla="*/ 2147483647 w 5748"/>
              <a:gd name="T7" fmla="*/ 0 h 246"/>
              <a:gd name="T8" fmla="*/ 2147483647 w 5748"/>
              <a:gd name="T9" fmla="*/ 2147483647 h 246"/>
              <a:gd name="T10" fmla="*/ 2147483647 w 5748"/>
              <a:gd name="T11" fmla="*/ 2147483647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i="1" u="sng">
              <a:solidFill>
                <a:srgbClr val="090703"/>
              </a:solidFill>
              <a:latin typeface="VNI-Times" pitchFamily="2" charset="0"/>
            </a:endParaRPr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 i="1" u="sng">
                <a:solidFill>
                  <a:srgbClr val="090703"/>
                </a:solidFill>
                <a:latin typeface="VNI-Times" pitchFamily="2" charset="0"/>
              </a:endParaRPr>
            </a:p>
          </p:txBody>
        </p:sp>
        <p:grpSp>
          <p:nvGrpSpPr>
            <p:cNvPr id="1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 i="1" u="sng">
                  <a:solidFill>
                    <a:srgbClr val="090703"/>
                  </a:solidFill>
                  <a:latin typeface="VNI-Times" pitchFamily="2" charset="0"/>
                </a:endParaRPr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49 h 353"/>
                  <a:gd name="T4" fmla="*/ 24 w 186"/>
                  <a:gd name="T5" fmla="*/ 84 h 353"/>
                  <a:gd name="T6" fmla="*/ 18 w 186"/>
                  <a:gd name="T7" fmla="*/ 181 h 353"/>
                  <a:gd name="T8" fmla="*/ 42 w 186"/>
                  <a:gd name="T9" fmla="*/ 314 h 353"/>
                  <a:gd name="T10" fmla="*/ 48 w 186"/>
                  <a:gd name="T11" fmla="*/ 445 h 353"/>
                  <a:gd name="T12" fmla="*/ 0 w 186"/>
                  <a:gd name="T13" fmla="*/ 972 h 353"/>
                  <a:gd name="T14" fmla="*/ 54 w 186"/>
                  <a:gd name="T15" fmla="*/ 643 h 353"/>
                  <a:gd name="T16" fmla="*/ 84 w 186"/>
                  <a:gd name="T17" fmla="*/ 593 h 353"/>
                  <a:gd name="T18" fmla="*/ 126 w 186"/>
                  <a:gd name="T19" fmla="*/ 348 h 353"/>
                  <a:gd name="T20" fmla="*/ 144 w 186"/>
                  <a:gd name="T21" fmla="*/ 329 h 353"/>
                  <a:gd name="T22" fmla="*/ 144 w 186"/>
                  <a:gd name="T23" fmla="*/ 248 h 353"/>
                  <a:gd name="T24" fmla="*/ 186 w 186"/>
                  <a:gd name="T25" fmla="*/ 181 h 353"/>
                  <a:gd name="T26" fmla="*/ 162 w 186"/>
                  <a:gd name="T27" fmla="*/ 164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 i="1" u="sng">
                  <a:solidFill>
                    <a:srgbClr val="090703"/>
                  </a:solidFill>
                  <a:latin typeface="VNI-Times" pitchFamily="2" charset="0"/>
                </a:endParaRPr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 i="1" u="sng">
                  <a:solidFill>
                    <a:srgbClr val="090703"/>
                  </a:solidFill>
                  <a:latin typeface="VNI-Times" pitchFamily="2" charset="0"/>
                </a:endParaRPr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17 h 66"/>
                  <a:gd name="T8" fmla="*/ 6 w 155"/>
                  <a:gd name="T9" fmla="*/ 49 h 66"/>
                  <a:gd name="T10" fmla="*/ 0 w 155"/>
                  <a:gd name="T11" fmla="*/ 68 h 66"/>
                  <a:gd name="T12" fmla="*/ 78 w 155"/>
                  <a:gd name="T13" fmla="*/ 166 h 66"/>
                  <a:gd name="T14" fmla="*/ 96 w 155"/>
                  <a:gd name="T15" fmla="*/ 117 h 66"/>
                  <a:gd name="T16" fmla="*/ 155 w 155"/>
                  <a:gd name="T17" fmla="*/ 185 h 66"/>
                  <a:gd name="T18" fmla="*/ 126 w 155"/>
                  <a:gd name="T19" fmla="*/ 68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 i="1" u="sng">
                  <a:solidFill>
                    <a:srgbClr val="090703"/>
                  </a:solidFill>
                  <a:latin typeface="VNI-Times" pitchFamily="2" charset="0"/>
                </a:endParaRPr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105 h 72"/>
                  <a:gd name="T2" fmla="*/ 0 w 42"/>
                  <a:gd name="T3" fmla="*/ 53 h 72"/>
                  <a:gd name="T4" fmla="*/ 12 w 42"/>
                  <a:gd name="T5" fmla="*/ 18 h 72"/>
                  <a:gd name="T6" fmla="*/ 0 w 42"/>
                  <a:gd name="T7" fmla="*/ 18 h 72"/>
                  <a:gd name="T8" fmla="*/ 12 w 42"/>
                  <a:gd name="T9" fmla="*/ 18 h 72"/>
                  <a:gd name="T10" fmla="*/ 24 w 42"/>
                  <a:gd name="T11" fmla="*/ 18 h 72"/>
                  <a:gd name="T12" fmla="*/ 36 w 42"/>
                  <a:gd name="T13" fmla="*/ 18 h 72"/>
                  <a:gd name="T14" fmla="*/ 42 w 42"/>
                  <a:gd name="T15" fmla="*/ 0 h 72"/>
                  <a:gd name="T16" fmla="*/ 30 w 42"/>
                  <a:gd name="T17" fmla="*/ 53 h 72"/>
                  <a:gd name="T18" fmla="*/ 42 w 42"/>
                  <a:gd name="T19" fmla="*/ 141 h 72"/>
                  <a:gd name="T20" fmla="*/ 12 w 42"/>
                  <a:gd name="T21" fmla="*/ 206 h 72"/>
                  <a:gd name="T22" fmla="*/ 6 w 42"/>
                  <a:gd name="T23" fmla="*/ 105 h 72"/>
                  <a:gd name="T24" fmla="*/ 6 w 42"/>
                  <a:gd name="T25" fmla="*/ 105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 i="1" u="sng">
                  <a:solidFill>
                    <a:srgbClr val="090703"/>
                  </a:solidFill>
                  <a:latin typeface="VNI-Times" pitchFamily="2" charset="0"/>
                </a:endParaRPr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 i="1" u="sng">
                <a:solidFill>
                  <a:srgbClr val="090703"/>
                </a:solidFill>
                <a:latin typeface="VNI-Times" pitchFamily="2" charset="0"/>
              </a:endParaRPr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9 h 287"/>
                <a:gd name="T4" fmla="*/ 66 w 365"/>
                <a:gd name="T5" fmla="*/ 126 h 287"/>
                <a:gd name="T6" fmla="*/ 143 w 365"/>
                <a:gd name="T7" fmla="*/ 207 h 287"/>
                <a:gd name="T8" fmla="*/ 191 w 365"/>
                <a:gd name="T9" fmla="*/ 189 h 287"/>
                <a:gd name="T10" fmla="*/ 341 w 365"/>
                <a:gd name="T11" fmla="*/ 323 h 287"/>
                <a:gd name="T12" fmla="*/ 305 w 365"/>
                <a:gd name="T13" fmla="*/ 198 h 287"/>
                <a:gd name="T14" fmla="*/ 365 w 365"/>
                <a:gd name="T15" fmla="*/ 150 h 287"/>
                <a:gd name="T16" fmla="*/ 359 w 365"/>
                <a:gd name="T17" fmla="*/ 144 h 287"/>
                <a:gd name="T18" fmla="*/ 335 w 365"/>
                <a:gd name="T19" fmla="*/ 132 h 287"/>
                <a:gd name="T20" fmla="*/ 299 w 365"/>
                <a:gd name="T21" fmla="*/ 99 h 287"/>
                <a:gd name="T22" fmla="*/ 257 w 365"/>
                <a:gd name="T23" fmla="*/ 81 h 287"/>
                <a:gd name="T24" fmla="*/ 215 w 365"/>
                <a:gd name="T25" fmla="*/ 63 h 287"/>
                <a:gd name="T26" fmla="*/ 173 w 365"/>
                <a:gd name="T27" fmla="*/ 45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i="1" u="sng">
                <a:solidFill>
                  <a:srgbClr val="090703"/>
                </a:solidFill>
                <a:latin typeface="VNI-Times" pitchFamily="2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i="1" u="sng">
                <a:solidFill>
                  <a:srgbClr val="090703"/>
                </a:solidFill>
                <a:latin typeface="VNI-Times" pitchFamily="2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9 h 60"/>
                <a:gd name="T16" fmla="*/ 65 w 71"/>
                <a:gd name="T17" fmla="*/ 51 h 60"/>
                <a:gd name="T18" fmla="*/ 71 w 71"/>
                <a:gd name="T19" fmla="*/ 63 h 60"/>
                <a:gd name="T20" fmla="*/ 71 w 71"/>
                <a:gd name="T21" fmla="*/ 69 h 60"/>
                <a:gd name="T22" fmla="*/ 59 w 71"/>
                <a:gd name="T23" fmla="*/ 63 h 60"/>
                <a:gd name="T24" fmla="*/ 47 w 71"/>
                <a:gd name="T25" fmla="*/ 51 h 60"/>
                <a:gd name="T26" fmla="*/ 23 w 71"/>
                <a:gd name="T27" fmla="*/ 39 h 60"/>
                <a:gd name="T28" fmla="*/ 23 w 71"/>
                <a:gd name="T29" fmla="*/ 45 h 60"/>
                <a:gd name="T30" fmla="*/ 18 w 71"/>
                <a:gd name="T31" fmla="*/ 51 h 60"/>
                <a:gd name="T32" fmla="*/ 12 w 71"/>
                <a:gd name="T33" fmla="*/ 57 h 60"/>
                <a:gd name="T34" fmla="*/ 6 w 71"/>
                <a:gd name="T35" fmla="*/ 57 h 60"/>
                <a:gd name="T36" fmla="*/ 6 w 71"/>
                <a:gd name="T37" fmla="*/ 57 h 60"/>
                <a:gd name="T38" fmla="*/ 6 w 71"/>
                <a:gd name="T39" fmla="*/ 45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i="1" u="sng">
                <a:solidFill>
                  <a:srgbClr val="090703"/>
                </a:solidFill>
                <a:latin typeface="VNI-Times" pitchFamily="2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63 h 162"/>
                <a:gd name="T10" fmla="*/ 96 w 161"/>
                <a:gd name="T11" fmla="*/ 69 h 162"/>
                <a:gd name="T12" fmla="*/ 102 w 161"/>
                <a:gd name="T13" fmla="*/ 81 h 162"/>
                <a:gd name="T14" fmla="*/ 108 w 161"/>
                <a:gd name="T15" fmla="*/ 93 h 162"/>
                <a:gd name="T16" fmla="*/ 120 w 161"/>
                <a:gd name="T17" fmla="*/ 105 h 162"/>
                <a:gd name="T18" fmla="*/ 143 w 161"/>
                <a:gd name="T19" fmla="*/ 124 h 162"/>
                <a:gd name="T20" fmla="*/ 155 w 161"/>
                <a:gd name="T21" fmla="*/ 156 h 162"/>
                <a:gd name="T22" fmla="*/ 161 w 161"/>
                <a:gd name="T23" fmla="*/ 174 h 162"/>
                <a:gd name="T24" fmla="*/ 161 w 161"/>
                <a:gd name="T25" fmla="*/ 180 h 162"/>
                <a:gd name="T26" fmla="*/ 96 w 161"/>
                <a:gd name="T27" fmla="*/ 111 h 162"/>
                <a:gd name="T28" fmla="*/ 30 w 161"/>
                <a:gd name="T29" fmla="*/ 63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i="1" u="sng">
                <a:solidFill>
                  <a:srgbClr val="090703"/>
                </a:solidFill>
                <a:latin typeface="VNI-Times" pitchFamily="2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9 h 60"/>
                <a:gd name="T4" fmla="*/ 41 w 59"/>
                <a:gd name="T5" fmla="*/ 45 h 60"/>
                <a:gd name="T6" fmla="*/ 47 w 59"/>
                <a:gd name="T7" fmla="*/ 51 h 60"/>
                <a:gd name="T8" fmla="*/ 53 w 59"/>
                <a:gd name="T9" fmla="*/ 63 h 60"/>
                <a:gd name="T10" fmla="*/ 53 w 59"/>
                <a:gd name="T11" fmla="*/ 69 h 60"/>
                <a:gd name="T12" fmla="*/ 47 w 59"/>
                <a:gd name="T13" fmla="*/ 63 h 60"/>
                <a:gd name="T14" fmla="*/ 35 w 59"/>
                <a:gd name="T15" fmla="*/ 57 h 60"/>
                <a:gd name="T16" fmla="*/ 23 w 59"/>
                <a:gd name="T17" fmla="*/ 45 h 60"/>
                <a:gd name="T18" fmla="*/ 17 w 59"/>
                <a:gd name="T19" fmla="*/ 39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i="1" u="sng">
                <a:solidFill>
                  <a:srgbClr val="090703"/>
                </a:solidFill>
                <a:latin typeface="VNI-Times" pitchFamily="2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45 h 204"/>
                <a:gd name="T2" fmla="*/ 245 w 245"/>
                <a:gd name="T3" fmla="*/ 51 h 204"/>
                <a:gd name="T4" fmla="*/ 209 w 245"/>
                <a:gd name="T5" fmla="*/ 93 h 204"/>
                <a:gd name="T6" fmla="*/ 143 w 245"/>
                <a:gd name="T7" fmla="*/ 150 h 204"/>
                <a:gd name="T8" fmla="*/ 167 w 245"/>
                <a:gd name="T9" fmla="*/ 176 h 204"/>
                <a:gd name="T10" fmla="*/ 179 w 245"/>
                <a:gd name="T11" fmla="*/ 231 h 204"/>
                <a:gd name="T12" fmla="*/ 77 w 245"/>
                <a:gd name="T13" fmla="*/ 150 h 204"/>
                <a:gd name="T14" fmla="*/ 47 w 245"/>
                <a:gd name="T15" fmla="*/ 93 h 204"/>
                <a:gd name="T16" fmla="*/ 89 w 245"/>
                <a:gd name="T17" fmla="*/ 75 h 204"/>
                <a:gd name="T18" fmla="*/ 59 w 245"/>
                <a:gd name="T19" fmla="*/ 45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45 h 204"/>
                <a:gd name="T50" fmla="*/ 233 w 245"/>
                <a:gd name="T51" fmla="*/ 45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i="1" u="sng">
                <a:solidFill>
                  <a:srgbClr val="090703"/>
                </a:solidFill>
                <a:latin typeface="VNI-Times" pitchFamily="2" charset="0"/>
              </a:endParaRPr>
            </a:p>
          </p:txBody>
        </p:sp>
      </p:grpSp>
      <p:sp>
        <p:nvSpPr>
          <p:cNvPr id="1026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63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999B8-2292-44A8-9875-CC669A2ECCE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143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00FBC-6796-447B-866E-EA05EC15051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6088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0BE41-CFC2-44BB-80FB-EE618D18349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718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39EC5-5305-4AF0-9284-DDBE2F332D3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9115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8165E-DFC3-47BA-B8CC-CCAEDC7AAED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4294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7083DF-0F9E-47B5-89E1-DDCE980BEB8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9394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A0FF3-D158-476E-B552-26B809C4A5B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6084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E6D757-68A5-4FE0-BD2F-1ABF8062BEC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080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8E15E-4FF8-4DBA-B4FF-219B5BE93B8F}" type="datetimeFigureOut">
              <a:rPr lang="en-US" smtClean="0"/>
              <a:t>07-Apr-22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01C64-7550-488A-BAA7-1A0DE98AF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5893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E8B38-7AE9-4E24-A367-D2F6074E84B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1263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ED53C-5075-4465-B01D-9AC634D150A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0517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B5FEEC-032D-497F-BE56-F2231EA93FA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7460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833CFB6-7359-489A-9FF0-4156D3BF9719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07-Apr-22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4683959-731A-41BC-9D40-0CDAA4EBA5B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064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8E15E-4FF8-4DBA-B4FF-219B5BE93B8F}" type="datetimeFigureOut">
              <a:rPr lang="en-US" smtClean="0"/>
              <a:t>07-Apr-22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01C64-7550-488A-BAA7-1A0DE98AF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748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8E15E-4FF8-4DBA-B4FF-219B5BE93B8F}" type="datetimeFigureOut">
              <a:rPr lang="en-US" smtClean="0"/>
              <a:t>07-Apr-22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01C64-7550-488A-BAA7-1A0DE98AF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8E15E-4FF8-4DBA-B4FF-219B5BE93B8F}" type="datetimeFigureOut">
              <a:rPr lang="en-US" smtClean="0"/>
              <a:t>07-Apr-22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01C64-7550-488A-BAA7-1A0DE98AF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749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8E15E-4FF8-4DBA-B4FF-219B5BE93B8F}" type="datetimeFigureOut">
              <a:rPr lang="en-US" smtClean="0"/>
              <a:t>07-Apr-22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01C64-7550-488A-BAA7-1A0DE98AF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436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8E15E-4FF8-4DBA-B4FF-219B5BE93B8F}" type="datetimeFigureOut">
              <a:rPr lang="en-US" smtClean="0"/>
              <a:t>07-Apr-22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01C64-7550-488A-BAA7-1A0DE98AF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729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8E15E-4FF8-4DBA-B4FF-219B5BE93B8F}" type="datetimeFigureOut">
              <a:rPr lang="en-US" smtClean="0"/>
              <a:t>07-Apr-22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01C64-7550-488A-BAA7-1A0DE98AF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66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8E15E-4FF8-4DBA-B4FF-219B5BE93B8F}" type="datetimeFigureOut">
              <a:rPr lang="en-US" smtClean="0"/>
              <a:t>07-Apr-22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01C64-7550-488A-BAA7-1A0DE98AF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285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8E15E-4FF8-4DBA-B4FF-219B5BE93B8F}" type="datetimeFigureOut">
              <a:rPr lang="en-US" smtClean="0"/>
              <a:t>07-Apr-22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01C64-7550-488A-BAA7-1A0DE98AF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206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049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4009 w 6027"/>
                <a:gd name="T1" fmla="*/ 9 h 2296"/>
                <a:gd name="T2" fmla="*/ 0 w 6027"/>
                <a:gd name="T3" fmla="*/ 9 h 2296"/>
                <a:gd name="T4" fmla="*/ 0 w 6027"/>
                <a:gd name="T5" fmla="*/ 0 h 2296"/>
                <a:gd name="T6" fmla="*/ 4009 w 6027"/>
                <a:gd name="T7" fmla="*/ 0 h 2296"/>
                <a:gd name="T8" fmla="*/ 4009 w 6027"/>
                <a:gd name="T9" fmla="*/ 9 h 2296"/>
                <a:gd name="T10" fmla="*/ 4009 w 6027"/>
                <a:gd name="T11" fmla="*/ 9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i="1" u="sng">
                <a:solidFill>
                  <a:srgbClr val="090703"/>
                </a:solidFill>
                <a:latin typeface="VNI-Times" pitchFamily="2" charset="0"/>
              </a:endParaRPr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 i="1" u="sng">
                <a:solidFill>
                  <a:srgbClr val="090703"/>
                </a:solidFill>
                <a:latin typeface="VNI-Times" pitchFamily="2" charset="0"/>
              </a:endParaRPr>
            </a:p>
          </p:txBody>
        </p:sp>
      </p:grpSp>
      <p:sp>
        <p:nvSpPr>
          <p:cNvPr id="1027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>
              <a:gd name="T0" fmla="*/ 2147483647 w 5748"/>
              <a:gd name="T1" fmla="*/ 2147483647 h 246"/>
              <a:gd name="T2" fmla="*/ 0 w 5748"/>
              <a:gd name="T3" fmla="*/ 2147483647 h 246"/>
              <a:gd name="T4" fmla="*/ 0 w 5748"/>
              <a:gd name="T5" fmla="*/ 0 h 246"/>
              <a:gd name="T6" fmla="*/ 2147483647 w 5748"/>
              <a:gd name="T7" fmla="*/ 0 h 246"/>
              <a:gd name="T8" fmla="*/ 2147483647 w 5748"/>
              <a:gd name="T9" fmla="*/ 2147483647 h 246"/>
              <a:gd name="T10" fmla="*/ 2147483647 w 5748"/>
              <a:gd name="T11" fmla="*/ 2147483647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i="1" u="sng">
              <a:solidFill>
                <a:srgbClr val="090703"/>
              </a:solidFill>
              <a:latin typeface="VNI-Times" pitchFamily="2" charset="0"/>
            </a:endParaRPr>
          </a:p>
        </p:txBody>
      </p:sp>
      <p:grpSp>
        <p:nvGrpSpPr>
          <p:cNvPr id="1028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9223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 i="1" u="sng">
                <a:solidFill>
                  <a:srgbClr val="090703"/>
                </a:solidFill>
                <a:latin typeface="VNI-Times" pitchFamily="2" charset="0"/>
              </a:endParaRPr>
            </a:p>
          </p:txBody>
        </p:sp>
        <p:grpSp>
          <p:nvGrpSpPr>
            <p:cNvPr id="1042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1044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 i="1" u="sng">
                  <a:solidFill>
                    <a:srgbClr val="090703"/>
                  </a:solidFill>
                  <a:latin typeface="VNI-Times" pitchFamily="2" charset="0"/>
                </a:endParaRPr>
              </a:p>
            </p:txBody>
          </p:sp>
          <p:sp>
            <p:nvSpPr>
              <p:cNvPr id="1045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49 h 353"/>
                  <a:gd name="T4" fmla="*/ 24 w 186"/>
                  <a:gd name="T5" fmla="*/ 84 h 353"/>
                  <a:gd name="T6" fmla="*/ 18 w 186"/>
                  <a:gd name="T7" fmla="*/ 181 h 353"/>
                  <a:gd name="T8" fmla="*/ 42 w 186"/>
                  <a:gd name="T9" fmla="*/ 314 h 353"/>
                  <a:gd name="T10" fmla="*/ 48 w 186"/>
                  <a:gd name="T11" fmla="*/ 445 h 353"/>
                  <a:gd name="T12" fmla="*/ 0 w 186"/>
                  <a:gd name="T13" fmla="*/ 972 h 353"/>
                  <a:gd name="T14" fmla="*/ 54 w 186"/>
                  <a:gd name="T15" fmla="*/ 643 h 353"/>
                  <a:gd name="T16" fmla="*/ 84 w 186"/>
                  <a:gd name="T17" fmla="*/ 593 h 353"/>
                  <a:gd name="T18" fmla="*/ 126 w 186"/>
                  <a:gd name="T19" fmla="*/ 348 h 353"/>
                  <a:gd name="T20" fmla="*/ 144 w 186"/>
                  <a:gd name="T21" fmla="*/ 329 h 353"/>
                  <a:gd name="T22" fmla="*/ 144 w 186"/>
                  <a:gd name="T23" fmla="*/ 248 h 353"/>
                  <a:gd name="T24" fmla="*/ 186 w 186"/>
                  <a:gd name="T25" fmla="*/ 181 h 353"/>
                  <a:gd name="T26" fmla="*/ 162 w 186"/>
                  <a:gd name="T27" fmla="*/ 164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 i="1" u="sng">
                  <a:solidFill>
                    <a:srgbClr val="090703"/>
                  </a:solidFill>
                  <a:latin typeface="VNI-Times" pitchFamily="2" charset="0"/>
                </a:endParaRPr>
              </a:p>
            </p:txBody>
          </p:sp>
          <p:sp>
            <p:nvSpPr>
              <p:cNvPr id="1046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 i="1" u="sng">
                  <a:solidFill>
                    <a:srgbClr val="090703"/>
                  </a:solidFill>
                  <a:latin typeface="VNI-Times" pitchFamily="2" charset="0"/>
                </a:endParaRPr>
              </a:p>
            </p:txBody>
          </p:sp>
          <p:sp>
            <p:nvSpPr>
              <p:cNvPr id="1047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17 h 66"/>
                  <a:gd name="T8" fmla="*/ 6 w 155"/>
                  <a:gd name="T9" fmla="*/ 49 h 66"/>
                  <a:gd name="T10" fmla="*/ 0 w 155"/>
                  <a:gd name="T11" fmla="*/ 68 h 66"/>
                  <a:gd name="T12" fmla="*/ 78 w 155"/>
                  <a:gd name="T13" fmla="*/ 166 h 66"/>
                  <a:gd name="T14" fmla="*/ 96 w 155"/>
                  <a:gd name="T15" fmla="*/ 117 h 66"/>
                  <a:gd name="T16" fmla="*/ 155 w 155"/>
                  <a:gd name="T17" fmla="*/ 185 h 66"/>
                  <a:gd name="T18" fmla="*/ 126 w 155"/>
                  <a:gd name="T19" fmla="*/ 68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 i="1" u="sng">
                  <a:solidFill>
                    <a:srgbClr val="090703"/>
                  </a:solidFill>
                  <a:latin typeface="VNI-Times" pitchFamily="2" charset="0"/>
                </a:endParaRPr>
              </a:p>
            </p:txBody>
          </p:sp>
          <p:sp>
            <p:nvSpPr>
              <p:cNvPr id="1048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105 h 72"/>
                  <a:gd name="T2" fmla="*/ 0 w 42"/>
                  <a:gd name="T3" fmla="*/ 53 h 72"/>
                  <a:gd name="T4" fmla="*/ 12 w 42"/>
                  <a:gd name="T5" fmla="*/ 18 h 72"/>
                  <a:gd name="T6" fmla="*/ 0 w 42"/>
                  <a:gd name="T7" fmla="*/ 18 h 72"/>
                  <a:gd name="T8" fmla="*/ 12 w 42"/>
                  <a:gd name="T9" fmla="*/ 18 h 72"/>
                  <a:gd name="T10" fmla="*/ 24 w 42"/>
                  <a:gd name="T11" fmla="*/ 18 h 72"/>
                  <a:gd name="T12" fmla="*/ 36 w 42"/>
                  <a:gd name="T13" fmla="*/ 18 h 72"/>
                  <a:gd name="T14" fmla="*/ 42 w 42"/>
                  <a:gd name="T15" fmla="*/ 0 h 72"/>
                  <a:gd name="T16" fmla="*/ 30 w 42"/>
                  <a:gd name="T17" fmla="*/ 53 h 72"/>
                  <a:gd name="T18" fmla="*/ 42 w 42"/>
                  <a:gd name="T19" fmla="*/ 141 h 72"/>
                  <a:gd name="T20" fmla="*/ 12 w 42"/>
                  <a:gd name="T21" fmla="*/ 206 h 72"/>
                  <a:gd name="T22" fmla="*/ 6 w 42"/>
                  <a:gd name="T23" fmla="*/ 105 h 72"/>
                  <a:gd name="T24" fmla="*/ 6 w 42"/>
                  <a:gd name="T25" fmla="*/ 105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 i="1" u="sng">
                  <a:solidFill>
                    <a:srgbClr val="090703"/>
                  </a:solidFill>
                  <a:latin typeface="VNI-Times" pitchFamily="2" charset="0"/>
                </a:endParaRPr>
              </a:p>
            </p:txBody>
          </p:sp>
        </p:grpSp>
        <p:sp>
          <p:nvSpPr>
            <p:cNvPr id="9230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 i="1" u="sng">
                <a:solidFill>
                  <a:srgbClr val="090703"/>
                </a:solidFill>
                <a:latin typeface="VNI-Times" pitchFamily="2" charset="0"/>
              </a:endParaRPr>
            </a:p>
          </p:txBody>
        </p:sp>
      </p:grpSp>
      <p:grpSp>
        <p:nvGrpSpPr>
          <p:cNvPr id="1029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035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9 h 287"/>
                <a:gd name="T4" fmla="*/ 66 w 365"/>
                <a:gd name="T5" fmla="*/ 126 h 287"/>
                <a:gd name="T6" fmla="*/ 143 w 365"/>
                <a:gd name="T7" fmla="*/ 207 h 287"/>
                <a:gd name="T8" fmla="*/ 191 w 365"/>
                <a:gd name="T9" fmla="*/ 189 h 287"/>
                <a:gd name="T10" fmla="*/ 341 w 365"/>
                <a:gd name="T11" fmla="*/ 323 h 287"/>
                <a:gd name="T12" fmla="*/ 305 w 365"/>
                <a:gd name="T13" fmla="*/ 198 h 287"/>
                <a:gd name="T14" fmla="*/ 365 w 365"/>
                <a:gd name="T15" fmla="*/ 150 h 287"/>
                <a:gd name="T16" fmla="*/ 359 w 365"/>
                <a:gd name="T17" fmla="*/ 144 h 287"/>
                <a:gd name="T18" fmla="*/ 335 w 365"/>
                <a:gd name="T19" fmla="*/ 132 h 287"/>
                <a:gd name="T20" fmla="*/ 299 w 365"/>
                <a:gd name="T21" fmla="*/ 99 h 287"/>
                <a:gd name="T22" fmla="*/ 257 w 365"/>
                <a:gd name="T23" fmla="*/ 81 h 287"/>
                <a:gd name="T24" fmla="*/ 215 w 365"/>
                <a:gd name="T25" fmla="*/ 63 h 287"/>
                <a:gd name="T26" fmla="*/ 173 w 365"/>
                <a:gd name="T27" fmla="*/ 45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i="1" u="sng">
                <a:solidFill>
                  <a:srgbClr val="090703"/>
                </a:solidFill>
                <a:latin typeface="VNI-Times" pitchFamily="2" charset="0"/>
              </a:endParaRPr>
            </a:p>
          </p:txBody>
        </p:sp>
        <p:sp>
          <p:nvSpPr>
            <p:cNvPr id="1036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i="1" u="sng">
                <a:solidFill>
                  <a:srgbClr val="090703"/>
                </a:solidFill>
                <a:latin typeface="VNI-Times" pitchFamily="2" charset="0"/>
              </a:endParaRPr>
            </a:p>
          </p:txBody>
        </p:sp>
        <p:sp>
          <p:nvSpPr>
            <p:cNvPr id="1037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9 h 60"/>
                <a:gd name="T16" fmla="*/ 65 w 71"/>
                <a:gd name="T17" fmla="*/ 51 h 60"/>
                <a:gd name="T18" fmla="*/ 71 w 71"/>
                <a:gd name="T19" fmla="*/ 63 h 60"/>
                <a:gd name="T20" fmla="*/ 71 w 71"/>
                <a:gd name="T21" fmla="*/ 69 h 60"/>
                <a:gd name="T22" fmla="*/ 59 w 71"/>
                <a:gd name="T23" fmla="*/ 63 h 60"/>
                <a:gd name="T24" fmla="*/ 47 w 71"/>
                <a:gd name="T25" fmla="*/ 51 h 60"/>
                <a:gd name="T26" fmla="*/ 23 w 71"/>
                <a:gd name="T27" fmla="*/ 39 h 60"/>
                <a:gd name="T28" fmla="*/ 23 w 71"/>
                <a:gd name="T29" fmla="*/ 45 h 60"/>
                <a:gd name="T30" fmla="*/ 18 w 71"/>
                <a:gd name="T31" fmla="*/ 51 h 60"/>
                <a:gd name="T32" fmla="*/ 12 w 71"/>
                <a:gd name="T33" fmla="*/ 57 h 60"/>
                <a:gd name="T34" fmla="*/ 6 w 71"/>
                <a:gd name="T35" fmla="*/ 57 h 60"/>
                <a:gd name="T36" fmla="*/ 6 w 71"/>
                <a:gd name="T37" fmla="*/ 57 h 60"/>
                <a:gd name="T38" fmla="*/ 6 w 71"/>
                <a:gd name="T39" fmla="*/ 45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i="1" u="sng">
                <a:solidFill>
                  <a:srgbClr val="090703"/>
                </a:solidFill>
                <a:latin typeface="VNI-Times" pitchFamily="2" charset="0"/>
              </a:endParaRPr>
            </a:p>
          </p:txBody>
        </p:sp>
        <p:sp>
          <p:nvSpPr>
            <p:cNvPr id="1038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63 h 162"/>
                <a:gd name="T10" fmla="*/ 96 w 161"/>
                <a:gd name="T11" fmla="*/ 69 h 162"/>
                <a:gd name="T12" fmla="*/ 102 w 161"/>
                <a:gd name="T13" fmla="*/ 81 h 162"/>
                <a:gd name="T14" fmla="*/ 108 w 161"/>
                <a:gd name="T15" fmla="*/ 93 h 162"/>
                <a:gd name="T16" fmla="*/ 120 w 161"/>
                <a:gd name="T17" fmla="*/ 105 h 162"/>
                <a:gd name="T18" fmla="*/ 143 w 161"/>
                <a:gd name="T19" fmla="*/ 124 h 162"/>
                <a:gd name="T20" fmla="*/ 155 w 161"/>
                <a:gd name="T21" fmla="*/ 156 h 162"/>
                <a:gd name="T22" fmla="*/ 161 w 161"/>
                <a:gd name="T23" fmla="*/ 174 h 162"/>
                <a:gd name="T24" fmla="*/ 161 w 161"/>
                <a:gd name="T25" fmla="*/ 180 h 162"/>
                <a:gd name="T26" fmla="*/ 96 w 161"/>
                <a:gd name="T27" fmla="*/ 111 h 162"/>
                <a:gd name="T28" fmla="*/ 30 w 161"/>
                <a:gd name="T29" fmla="*/ 63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i="1" u="sng">
                <a:solidFill>
                  <a:srgbClr val="090703"/>
                </a:solidFill>
                <a:latin typeface="VNI-Times" pitchFamily="2" charset="0"/>
              </a:endParaRPr>
            </a:p>
          </p:txBody>
        </p:sp>
        <p:sp>
          <p:nvSpPr>
            <p:cNvPr id="1039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9 h 60"/>
                <a:gd name="T4" fmla="*/ 41 w 59"/>
                <a:gd name="T5" fmla="*/ 45 h 60"/>
                <a:gd name="T6" fmla="*/ 47 w 59"/>
                <a:gd name="T7" fmla="*/ 51 h 60"/>
                <a:gd name="T8" fmla="*/ 53 w 59"/>
                <a:gd name="T9" fmla="*/ 63 h 60"/>
                <a:gd name="T10" fmla="*/ 53 w 59"/>
                <a:gd name="T11" fmla="*/ 69 h 60"/>
                <a:gd name="T12" fmla="*/ 47 w 59"/>
                <a:gd name="T13" fmla="*/ 63 h 60"/>
                <a:gd name="T14" fmla="*/ 35 w 59"/>
                <a:gd name="T15" fmla="*/ 57 h 60"/>
                <a:gd name="T16" fmla="*/ 23 w 59"/>
                <a:gd name="T17" fmla="*/ 45 h 60"/>
                <a:gd name="T18" fmla="*/ 17 w 59"/>
                <a:gd name="T19" fmla="*/ 39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i="1" u="sng">
                <a:solidFill>
                  <a:srgbClr val="090703"/>
                </a:solidFill>
                <a:latin typeface="VNI-Times" pitchFamily="2" charset="0"/>
              </a:endParaRPr>
            </a:p>
          </p:txBody>
        </p:sp>
        <p:sp>
          <p:nvSpPr>
            <p:cNvPr id="1040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45 h 204"/>
                <a:gd name="T2" fmla="*/ 245 w 245"/>
                <a:gd name="T3" fmla="*/ 51 h 204"/>
                <a:gd name="T4" fmla="*/ 209 w 245"/>
                <a:gd name="T5" fmla="*/ 93 h 204"/>
                <a:gd name="T6" fmla="*/ 143 w 245"/>
                <a:gd name="T7" fmla="*/ 150 h 204"/>
                <a:gd name="T8" fmla="*/ 167 w 245"/>
                <a:gd name="T9" fmla="*/ 176 h 204"/>
                <a:gd name="T10" fmla="*/ 179 w 245"/>
                <a:gd name="T11" fmla="*/ 231 h 204"/>
                <a:gd name="T12" fmla="*/ 77 w 245"/>
                <a:gd name="T13" fmla="*/ 150 h 204"/>
                <a:gd name="T14" fmla="*/ 47 w 245"/>
                <a:gd name="T15" fmla="*/ 93 h 204"/>
                <a:gd name="T16" fmla="*/ 89 w 245"/>
                <a:gd name="T17" fmla="*/ 75 h 204"/>
                <a:gd name="T18" fmla="*/ 59 w 245"/>
                <a:gd name="T19" fmla="*/ 45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45 h 204"/>
                <a:gd name="T50" fmla="*/ 233 w 245"/>
                <a:gd name="T51" fmla="*/ 45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i="1" u="sng">
                <a:solidFill>
                  <a:srgbClr val="090703"/>
                </a:solidFill>
                <a:latin typeface="VNI-Times" pitchFamily="2" charset="0"/>
              </a:endParaRPr>
            </a:p>
          </p:txBody>
        </p:sp>
      </p:grpSp>
      <p:sp>
        <p:nvSpPr>
          <p:cNvPr id="9238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1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40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241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242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F062C9-D7EF-4ACB-877A-4E873AB08B19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046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audio" Target="NUL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inh%20Dia%20Ly%206.avi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hyperlink" Target="Hinh%20Dia%20Ly%206.avi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50+++ Tranh Phong Cảnh Biển Đẹp Say Đắm Lòng Ngườ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7" y="76200"/>
            <a:ext cx="9115283" cy="674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857500" y="1721829"/>
            <a:ext cx="2590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u="none" dirty="0" err="1" smtClean="0">
                <a:solidFill>
                  <a:schemeClr val="bg1"/>
                </a:solidFill>
                <a:latin typeface="Times New Roman" pitchFamily="18" charset="0"/>
              </a:rPr>
              <a:t>Tiết</a:t>
            </a:r>
            <a:r>
              <a:rPr lang="en-US" u="none" dirty="0" smtClean="0">
                <a:solidFill>
                  <a:schemeClr val="bg1"/>
                </a:solidFill>
                <a:latin typeface="Times New Roman" pitchFamily="18" charset="0"/>
              </a:rPr>
              <a:t>  - </a:t>
            </a:r>
            <a:r>
              <a:rPr lang="en-US" u="none" dirty="0" err="1" smtClean="0">
                <a:solidFill>
                  <a:schemeClr val="bg1"/>
                </a:solidFill>
                <a:latin typeface="Times New Roman" pitchFamily="18" charset="0"/>
              </a:rPr>
              <a:t>Bài</a:t>
            </a:r>
            <a:r>
              <a:rPr lang="en-US" u="none" dirty="0" smtClean="0">
                <a:solidFill>
                  <a:schemeClr val="bg1"/>
                </a:solidFill>
                <a:latin typeface="Times New Roman" pitchFamily="18" charset="0"/>
              </a:rPr>
              <a:t> 16:</a:t>
            </a:r>
            <a:endParaRPr lang="en-US" u="none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50439" y="2474122"/>
            <a:ext cx="83058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/>
            <a:r>
              <a:rPr lang="en-US" sz="4800" i="0" u="none" dirty="0" smtClean="0">
                <a:solidFill>
                  <a:srgbClr val="FFFF00"/>
                </a:solidFill>
                <a:latin typeface="Tahoma" pitchFamily="34" charset="0"/>
              </a:rPr>
              <a:t>THỦY QUYỂN.</a:t>
            </a:r>
          </a:p>
          <a:p>
            <a:pPr algn="ctr"/>
            <a:r>
              <a:rPr lang="en-US" sz="4800" i="0" u="none" dirty="0" smtClean="0">
                <a:solidFill>
                  <a:srgbClr val="FFFF00"/>
                </a:solidFill>
                <a:latin typeface="Tahoma" pitchFamily="34" charset="0"/>
              </a:rPr>
              <a:t> VÒNG TUẦN HOÀN NƯỚC. NƯỚC NGẦM, BĂNG HÀ.</a:t>
            </a:r>
            <a:endParaRPr lang="en-US" sz="4800" i="0" u="none" dirty="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838200" y="1844221"/>
            <a:ext cx="7086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8" name="WordArt 13"/>
          <p:cNvSpPr>
            <a:spLocks noChangeArrowheads="1" noChangeShapeType="1" noTextEdit="1"/>
          </p:cNvSpPr>
          <p:nvPr/>
        </p:nvSpPr>
        <p:spPr bwMode="auto">
          <a:xfrm>
            <a:off x="457200" y="536149"/>
            <a:ext cx="7692278" cy="952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vi-VN" kern="10" dirty="0" smtClean="0">
                <a:solidFill>
                  <a:schemeClr val="bg1"/>
                </a:solidFill>
                <a:latin typeface="+mj-lt"/>
              </a:rPr>
              <a:t>CHƯƠNG 5: NƯỚC TRÊN TRÁI ĐẤT</a:t>
            </a:r>
            <a:endParaRPr lang="en-US" kern="1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9543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lick.wav"/>
          </p:stSnd>
        </p:sndAc>
      </p:transition>
    </mc:Choice>
    <mc:Fallback xmlns="">
      <p:transition spd="slow"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1"/>
            <a:ext cx="1196975" cy="1009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219200" y="17835"/>
            <a:ext cx="7848600" cy="830997"/>
          </a:xfrm>
          <a:prstGeom prst="rect">
            <a:avLst/>
          </a:prstGeom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i="0" u="none" dirty="0" smtClean="0">
                <a:solidFill>
                  <a:srgbClr val="0000CC"/>
                </a:solidFill>
                <a:latin typeface="Tahoma" pitchFamily="34" charset="0"/>
              </a:rPr>
              <a:t>BÀI 16. THỦY QUYỂN. VÒNG TUẦN HOÀN NƯỚC. NƯỚC NGẦM, BĂNG HÀ.</a:t>
            </a:r>
            <a:endParaRPr lang="en-US" sz="2400" i="0" u="none" dirty="0">
              <a:solidFill>
                <a:srgbClr val="0000CC"/>
              </a:solidFill>
              <a:latin typeface="Tahoma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457200" y="847928"/>
            <a:ext cx="7696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0" hangingPunct="0">
              <a:spcBef>
                <a:spcPct val="50000"/>
              </a:spcBef>
              <a:defRPr/>
            </a:pPr>
            <a:r>
              <a:rPr lang="en-US" sz="3600" b="1" dirty="0" smtClean="0">
                <a:solidFill>
                  <a:srgbClr val="993300"/>
                </a:solidFill>
                <a:cs typeface="Times New Roman" pitchFamily="18" charset="0"/>
              </a:rPr>
              <a:t>III. </a:t>
            </a:r>
            <a:r>
              <a:rPr lang="en-US" sz="3600" b="1" dirty="0" err="1" smtClean="0">
                <a:solidFill>
                  <a:srgbClr val="993300"/>
                </a:solidFill>
                <a:cs typeface="Times New Roman" pitchFamily="18" charset="0"/>
              </a:rPr>
              <a:t>Nước</a:t>
            </a:r>
            <a:r>
              <a:rPr lang="en-US" sz="3600" b="1" dirty="0" smtClean="0">
                <a:solidFill>
                  <a:srgbClr val="99330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993300"/>
                </a:solidFill>
                <a:cs typeface="Times New Roman" pitchFamily="18" charset="0"/>
              </a:rPr>
              <a:t>ngầm</a:t>
            </a:r>
            <a:r>
              <a:rPr lang="en-US" sz="3600" b="1" dirty="0" smtClean="0">
                <a:solidFill>
                  <a:srgbClr val="99330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993300"/>
                </a:solidFill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99330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993300"/>
                </a:solidFill>
                <a:cs typeface="Times New Roman" pitchFamily="18" charset="0"/>
              </a:rPr>
              <a:t>băng</a:t>
            </a:r>
            <a:r>
              <a:rPr lang="en-US" sz="3600" b="1" dirty="0" smtClean="0">
                <a:solidFill>
                  <a:srgbClr val="99330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993300"/>
                </a:solidFill>
                <a:cs typeface="Times New Roman" pitchFamily="18" charset="0"/>
              </a:rPr>
              <a:t>hà</a:t>
            </a:r>
            <a:r>
              <a:rPr lang="en-US" sz="3600" b="1" dirty="0" smtClean="0">
                <a:solidFill>
                  <a:srgbClr val="993300"/>
                </a:solidFill>
                <a:cs typeface="Times New Roman" pitchFamily="18" charset="0"/>
              </a:rPr>
              <a:t>.</a:t>
            </a:r>
            <a:endParaRPr lang="en-US" sz="3600" b="1" dirty="0">
              <a:solidFill>
                <a:srgbClr val="993300"/>
              </a:solidFill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3248455"/>
            <a:ext cx="37338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So sánh tỉ lệ giữa nước mặn và nước ngọt trên Trái Đất</a:t>
            </a:r>
            <a:r>
              <a:rPr lang="nl-NL" sz="2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5" descr="question_pop_up_from_box_rotate_hg_clr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691385"/>
            <a:ext cx="585215" cy="585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https://tech12h.com/sites/default/files/styles/inbody400/public/screenshot_35_59.png?itok=w80raxnM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224241"/>
            <a:ext cx="5257800" cy="355755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569876" y="2784157"/>
            <a:ext cx="7962900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2600" b="1" i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Quan sát hình 16.4 và đọc thông tin trong bài, em hãy</a:t>
            </a:r>
            <a:r>
              <a:rPr lang="nl-NL" sz="2600" b="1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600" b="1" i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685800" y="1295400"/>
            <a:ext cx="43352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 smtClean="0">
                <a:solidFill>
                  <a:srgbClr val="006600"/>
                </a:solidFill>
              </a:rPr>
              <a:t>1. </a:t>
            </a:r>
            <a:r>
              <a:rPr lang="en-US" altLang="en-US" sz="3600" b="1" dirty="0" err="1" smtClean="0">
                <a:solidFill>
                  <a:srgbClr val="006600"/>
                </a:solidFill>
              </a:rPr>
              <a:t>Nước</a:t>
            </a:r>
            <a:r>
              <a:rPr lang="en-US" altLang="en-US" sz="3600" b="1" dirty="0" smtClean="0">
                <a:solidFill>
                  <a:srgbClr val="006600"/>
                </a:solidFill>
              </a:rPr>
              <a:t> </a:t>
            </a:r>
            <a:r>
              <a:rPr lang="en-US" altLang="en-US" sz="3600" b="1" dirty="0" err="1" smtClean="0">
                <a:solidFill>
                  <a:srgbClr val="006600"/>
                </a:solidFill>
              </a:rPr>
              <a:t>ngầm</a:t>
            </a:r>
            <a:r>
              <a:rPr lang="en-US" altLang="en-US" sz="3600" b="1" dirty="0" smtClean="0">
                <a:solidFill>
                  <a:srgbClr val="006600"/>
                </a:solidFill>
              </a:rPr>
              <a:t>:</a:t>
            </a:r>
            <a:endParaRPr lang="en-US" altLang="en-US" sz="3600" b="1" dirty="0">
              <a:solidFill>
                <a:srgbClr val="006600"/>
              </a:solidFill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207926" y="1714700"/>
            <a:ext cx="8686800" cy="2308324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r>
              <a:rPr lang="vi-VN" sz="3600" b="0" i="0" u="none" dirty="0">
                <a:solidFill>
                  <a:srgbClr val="0000CC"/>
                </a:solidFill>
                <a:latin typeface="+mj-lt"/>
              </a:rPr>
              <a:t>- </a:t>
            </a:r>
            <a:r>
              <a:rPr lang="en-US" sz="3600" b="0" i="0" u="none" dirty="0" err="1">
                <a:solidFill>
                  <a:srgbClr val="0000CC"/>
                </a:solidFill>
                <a:latin typeface="+mj-lt"/>
              </a:rPr>
              <a:t>Là</a:t>
            </a:r>
            <a:r>
              <a:rPr lang="en-US" sz="3600" b="0" i="0" u="none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3600" b="0" i="0" u="none" dirty="0" err="1">
                <a:solidFill>
                  <a:srgbClr val="0000CC"/>
                </a:solidFill>
                <a:latin typeface="+mj-lt"/>
              </a:rPr>
              <a:t>nước</a:t>
            </a:r>
            <a:r>
              <a:rPr lang="en-US" sz="3600" b="0" i="0" u="none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3600" b="0" i="0" u="none" dirty="0" err="1">
                <a:solidFill>
                  <a:srgbClr val="0000CC"/>
                </a:solidFill>
                <a:latin typeface="+mj-lt"/>
              </a:rPr>
              <a:t>nằm</a:t>
            </a:r>
            <a:r>
              <a:rPr lang="en-US" sz="3600" b="0" i="0" u="none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3600" b="0" i="0" u="none" dirty="0" err="1">
                <a:solidFill>
                  <a:srgbClr val="0000CC"/>
                </a:solidFill>
                <a:latin typeface="+mj-lt"/>
              </a:rPr>
              <a:t>dưới</a:t>
            </a:r>
            <a:r>
              <a:rPr lang="en-US" sz="3600" b="0" i="0" u="none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3600" b="0" i="0" u="none" dirty="0" err="1">
                <a:solidFill>
                  <a:srgbClr val="0000CC"/>
                </a:solidFill>
                <a:latin typeface="+mj-lt"/>
              </a:rPr>
              <a:t>bề</a:t>
            </a:r>
            <a:r>
              <a:rPr lang="en-US" sz="3600" b="0" i="0" u="none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3600" b="0" i="0" u="none" dirty="0" err="1">
                <a:solidFill>
                  <a:srgbClr val="0000CC"/>
                </a:solidFill>
                <a:latin typeface="+mj-lt"/>
              </a:rPr>
              <a:t>mặt</a:t>
            </a:r>
            <a:r>
              <a:rPr lang="en-US" sz="3600" b="0" i="0" u="none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3600" b="0" i="0" u="none" dirty="0" err="1">
                <a:solidFill>
                  <a:srgbClr val="0000CC"/>
                </a:solidFill>
                <a:latin typeface="+mj-lt"/>
              </a:rPr>
              <a:t>đất</a:t>
            </a:r>
            <a:r>
              <a:rPr lang="en-US" sz="3600" b="0" i="0" u="none" dirty="0">
                <a:solidFill>
                  <a:srgbClr val="0000CC"/>
                </a:solidFill>
                <a:latin typeface="+mj-lt"/>
              </a:rPr>
              <a:t> do </a:t>
            </a:r>
            <a:r>
              <a:rPr lang="en-US" sz="3600" b="0" i="0" u="none" dirty="0" err="1">
                <a:solidFill>
                  <a:srgbClr val="0000CC"/>
                </a:solidFill>
                <a:latin typeface="+mj-lt"/>
              </a:rPr>
              <a:t>mưa</a:t>
            </a:r>
            <a:r>
              <a:rPr lang="en-US" sz="3600" b="0" i="0" u="none" dirty="0">
                <a:solidFill>
                  <a:srgbClr val="0000CC"/>
                </a:solidFill>
                <a:latin typeface="+mj-lt"/>
              </a:rPr>
              <a:t>, </a:t>
            </a:r>
            <a:r>
              <a:rPr lang="en-US" sz="3600" b="0" i="0" u="none" dirty="0" err="1">
                <a:solidFill>
                  <a:srgbClr val="0000CC"/>
                </a:solidFill>
                <a:latin typeface="+mj-lt"/>
              </a:rPr>
              <a:t>băng</a:t>
            </a:r>
            <a:r>
              <a:rPr lang="en-US" sz="3600" b="0" i="0" u="none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3600" b="0" i="0" u="none" dirty="0" err="1">
                <a:solidFill>
                  <a:srgbClr val="0000CC"/>
                </a:solidFill>
                <a:latin typeface="+mj-lt"/>
              </a:rPr>
              <a:t>tuyết</a:t>
            </a:r>
            <a:r>
              <a:rPr lang="en-US" sz="3600" b="0" i="0" u="none" dirty="0">
                <a:solidFill>
                  <a:srgbClr val="0000CC"/>
                </a:solidFill>
                <a:latin typeface="+mj-lt"/>
              </a:rPr>
              <a:t> tan </a:t>
            </a:r>
            <a:r>
              <a:rPr lang="en-US" sz="3600" b="0" i="0" u="none" dirty="0" err="1">
                <a:solidFill>
                  <a:srgbClr val="0000CC"/>
                </a:solidFill>
                <a:latin typeface="+mj-lt"/>
              </a:rPr>
              <a:t>và</a:t>
            </a:r>
            <a:r>
              <a:rPr lang="en-US" sz="3600" b="0" i="0" u="none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3600" b="0" i="0" u="none" dirty="0" err="1">
                <a:solidFill>
                  <a:srgbClr val="0000CC"/>
                </a:solidFill>
                <a:latin typeface="+mj-lt"/>
              </a:rPr>
              <a:t>sông</a:t>
            </a:r>
            <a:r>
              <a:rPr lang="en-US" sz="3600" b="0" i="0" u="none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3600" b="0" i="0" u="none" dirty="0" err="1">
                <a:solidFill>
                  <a:srgbClr val="0000CC"/>
                </a:solidFill>
                <a:latin typeface="+mj-lt"/>
              </a:rPr>
              <a:t>hồ</a:t>
            </a:r>
            <a:r>
              <a:rPr lang="en-US" sz="3600" b="0" i="0" u="none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3600" b="0" i="0" u="none" dirty="0" err="1">
                <a:solidFill>
                  <a:srgbClr val="0000CC"/>
                </a:solidFill>
                <a:latin typeface="+mj-lt"/>
              </a:rPr>
              <a:t>thấm</a:t>
            </a:r>
            <a:r>
              <a:rPr lang="en-US" sz="3600" b="0" i="0" u="none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3600" b="0" i="0" u="none" dirty="0" err="1">
                <a:solidFill>
                  <a:srgbClr val="0000CC"/>
                </a:solidFill>
                <a:latin typeface="+mj-lt"/>
              </a:rPr>
              <a:t>vào</a:t>
            </a:r>
            <a:r>
              <a:rPr lang="en-US" sz="3600" b="0" i="0" u="none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3600" b="0" i="0" u="none" dirty="0" err="1">
                <a:solidFill>
                  <a:srgbClr val="0000CC"/>
                </a:solidFill>
                <a:latin typeface="+mj-lt"/>
              </a:rPr>
              <a:t>đất</a:t>
            </a:r>
            <a:r>
              <a:rPr lang="en-US" sz="3600" b="0" i="0" u="none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3600" b="0" i="0" u="none" dirty="0" err="1">
                <a:solidFill>
                  <a:srgbClr val="0000CC"/>
                </a:solidFill>
                <a:latin typeface="+mj-lt"/>
              </a:rPr>
              <a:t>mà</a:t>
            </a:r>
            <a:r>
              <a:rPr lang="en-US" sz="3600" b="0" i="0" u="none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3600" b="0" i="0" u="none" dirty="0" err="1">
                <a:solidFill>
                  <a:srgbClr val="0000CC"/>
                </a:solidFill>
                <a:latin typeface="+mj-lt"/>
              </a:rPr>
              <a:t>thành</a:t>
            </a:r>
            <a:r>
              <a:rPr lang="en-US" sz="3600" b="0" i="0" u="none" dirty="0">
                <a:solidFill>
                  <a:srgbClr val="0000CC"/>
                </a:solidFill>
                <a:latin typeface="+mj-lt"/>
              </a:rPr>
              <a:t>.</a:t>
            </a:r>
          </a:p>
          <a:p>
            <a:r>
              <a:rPr lang="en-US" sz="3600" b="0" i="0" u="none" dirty="0">
                <a:solidFill>
                  <a:srgbClr val="0000CC"/>
                </a:solidFill>
                <a:latin typeface="+mj-lt"/>
              </a:rPr>
              <a:t>-</a:t>
            </a:r>
            <a:r>
              <a:rPr lang="en-US" sz="3600" b="0" i="0" u="none" dirty="0" err="1">
                <a:solidFill>
                  <a:srgbClr val="0000CC"/>
                </a:solidFill>
                <a:latin typeface="+mj-lt"/>
              </a:rPr>
              <a:t>Vai</a:t>
            </a:r>
            <a:r>
              <a:rPr lang="en-US" sz="3600" b="0" i="0" u="none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3600" b="0" i="0" u="none" dirty="0" err="1">
                <a:solidFill>
                  <a:srgbClr val="0000CC"/>
                </a:solidFill>
                <a:latin typeface="+mj-lt"/>
              </a:rPr>
              <a:t>trò</a:t>
            </a:r>
            <a:r>
              <a:rPr lang="en-US" sz="3600" b="0" i="0" u="none" dirty="0">
                <a:solidFill>
                  <a:srgbClr val="0000CC"/>
                </a:solidFill>
                <a:latin typeface="+mj-lt"/>
              </a:rPr>
              <a:t>:  </a:t>
            </a:r>
            <a:r>
              <a:rPr lang="en-US" sz="3600" b="0" i="0" u="none" dirty="0" err="1">
                <a:solidFill>
                  <a:srgbClr val="0000CC"/>
                </a:solidFill>
                <a:latin typeface="+mj-lt"/>
              </a:rPr>
              <a:t>nguồn</a:t>
            </a:r>
            <a:r>
              <a:rPr lang="en-US" sz="3600" b="0" i="0" u="none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3600" b="0" i="0" u="none" dirty="0" err="1">
                <a:solidFill>
                  <a:srgbClr val="0000CC"/>
                </a:solidFill>
                <a:latin typeface="+mj-lt"/>
              </a:rPr>
              <a:t>cung</a:t>
            </a:r>
            <a:r>
              <a:rPr lang="en-US" sz="3600" b="0" i="0" u="none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3600" b="0" i="0" u="none" dirty="0" err="1">
                <a:solidFill>
                  <a:srgbClr val="0000CC"/>
                </a:solidFill>
                <a:latin typeface="+mj-lt"/>
              </a:rPr>
              <a:t>cấp</a:t>
            </a:r>
            <a:r>
              <a:rPr lang="en-US" sz="3600" b="0" i="0" u="none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3600" b="0" i="0" u="none" dirty="0" err="1">
                <a:solidFill>
                  <a:srgbClr val="0000CC"/>
                </a:solidFill>
                <a:latin typeface="+mj-lt"/>
              </a:rPr>
              <a:t>nước</a:t>
            </a:r>
            <a:r>
              <a:rPr lang="en-US" sz="3600" b="0" i="0" u="none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3600" b="0" i="0" u="none" dirty="0" err="1">
                <a:solidFill>
                  <a:srgbClr val="0000CC"/>
                </a:solidFill>
                <a:latin typeface="+mj-lt"/>
              </a:rPr>
              <a:t>cho</a:t>
            </a:r>
            <a:r>
              <a:rPr lang="en-US" sz="3600" b="0" i="0" u="none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3600" b="0" i="0" u="none" dirty="0" err="1">
                <a:solidFill>
                  <a:srgbClr val="0000CC"/>
                </a:solidFill>
                <a:latin typeface="+mj-lt"/>
              </a:rPr>
              <a:t>sông</a:t>
            </a:r>
            <a:r>
              <a:rPr lang="en-US" sz="3600" b="0" i="0" u="none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3600" b="0" i="0" u="none" dirty="0" err="1">
                <a:solidFill>
                  <a:srgbClr val="0000CC"/>
                </a:solidFill>
                <a:latin typeface="+mj-lt"/>
              </a:rPr>
              <a:t>và</a:t>
            </a:r>
            <a:r>
              <a:rPr lang="en-US" sz="3600" b="0" i="0" u="none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3600" b="0" i="0" u="none" dirty="0" err="1">
                <a:solidFill>
                  <a:srgbClr val="0000CC"/>
                </a:solidFill>
                <a:latin typeface="+mj-lt"/>
              </a:rPr>
              <a:t>hồ</a:t>
            </a:r>
            <a:r>
              <a:rPr lang="en-US" sz="3600" b="0" i="0" u="none" dirty="0">
                <a:solidFill>
                  <a:srgbClr val="0000CC"/>
                </a:solidFill>
                <a:latin typeface="+mj-lt"/>
              </a:rPr>
              <a:t>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4565010"/>
            <a:ext cx="37338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Cho biết tỉ lệ nước ngầm trong tổng lượng nước ngọt trên Trái Đất</a:t>
            </a:r>
            <a:r>
              <a:rPr lang="nl-NL" sz="2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6407" y="5827693"/>
            <a:ext cx="36697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Nêu tầm quan trọng của nước ngầm</a:t>
            </a:r>
            <a:r>
              <a:rPr lang="nl-NL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3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9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6" y="-38912"/>
            <a:ext cx="1066800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52400" y="3597057"/>
            <a:ext cx="37338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nl-NL" sz="2800" i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Kể tên những nơi có băng hà.</a:t>
            </a:r>
            <a:endParaRPr lang="en-US" sz="28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nl-NL" sz="28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Xác định tỉ lệ băng hà trong </a:t>
            </a:r>
            <a:r>
              <a:rPr lang="nl-NL" sz="28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tổng </a:t>
            </a:r>
            <a:r>
              <a:rPr lang="nl-NL" sz="28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lượng nước ngọt trên Trải Đất.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nl-NL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28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Nêu </a:t>
            </a:r>
            <a:r>
              <a:rPr lang="nl-NL" sz="2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tầm quan trọng của băng hà?</a:t>
            </a:r>
            <a:endParaRPr lang="en-US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5" descr="question_pop_up_from_box_rotate_hg_clr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5" y="2996185"/>
            <a:ext cx="585215" cy="585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295400" y="17835"/>
            <a:ext cx="7848600" cy="830997"/>
          </a:xfrm>
          <a:prstGeom prst="rect">
            <a:avLst/>
          </a:prstGeom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i="0" u="none" dirty="0" smtClean="0">
                <a:solidFill>
                  <a:srgbClr val="0000CC"/>
                </a:solidFill>
                <a:latin typeface="Tahoma" pitchFamily="34" charset="0"/>
              </a:rPr>
              <a:t>BÀI 16. THỦY QUYỂN. VÒNG TUẦN HOÀN NƯỚC. NƯỚC NGẦM, BĂNG HÀ.</a:t>
            </a:r>
            <a:endParaRPr lang="en-US" sz="2400" i="0" u="none" dirty="0">
              <a:solidFill>
                <a:srgbClr val="0000CC"/>
              </a:solidFill>
              <a:latin typeface="Tahoma" pitchFamily="34" charset="0"/>
            </a:endParaRPr>
          </a:p>
        </p:txBody>
      </p:sp>
      <p:pic>
        <p:nvPicPr>
          <p:cNvPr id="11" name="Picture 10" descr="https://tech12h.com/sites/default/files/styles/inbody400/public/screenshot_36_51.png?itok=aDxMqlKA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654" y="3181382"/>
            <a:ext cx="4791501" cy="360402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93192" y="295055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 sát hình 16.4, hình 16.5 và đọc thông tin trong bài, em hãy: </a:t>
            </a:r>
            <a:endParaRPr lang="en-US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685800" y="885216"/>
            <a:ext cx="43352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 smtClean="0">
                <a:solidFill>
                  <a:srgbClr val="006600"/>
                </a:solidFill>
              </a:rPr>
              <a:t>1. </a:t>
            </a:r>
            <a:r>
              <a:rPr lang="en-US" altLang="en-US" sz="3200" b="1" dirty="0" err="1" smtClean="0">
                <a:solidFill>
                  <a:srgbClr val="006600"/>
                </a:solidFill>
              </a:rPr>
              <a:t>Nước</a:t>
            </a:r>
            <a:r>
              <a:rPr lang="en-US" altLang="en-US" sz="3200" b="1" dirty="0" smtClean="0">
                <a:solidFill>
                  <a:srgbClr val="0066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6600"/>
                </a:solidFill>
              </a:rPr>
              <a:t>ngầm</a:t>
            </a:r>
            <a:r>
              <a:rPr lang="en-US" altLang="en-US" sz="3200" b="1" dirty="0" smtClean="0">
                <a:solidFill>
                  <a:srgbClr val="006600"/>
                </a:solidFill>
              </a:rPr>
              <a:t>:</a:t>
            </a:r>
            <a:endParaRPr lang="en-US" altLang="en-US" sz="3200" b="1" dirty="0">
              <a:solidFill>
                <a:srgbClr val="006600"/>
              </a:solidFill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651681" y="2653264"/>
            <a:ext cx="43352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006600"/>
                </a:solidFill>
              </a:rPr>
              <a:t>2</a:t>
            </a:r>
            <a:r>
              <a:rPr lang="en-US" altLang="en-US" sz="3200" b="1" dirty="0" smtClean="0">
                <a:solidFill>
                  <a:srgbClr val="006600"/>
                </a:solidFill>
              </a:rPr>
              <a:t>. </a:t>
            </a:r>
            <a:r>
              <a:rPr lang="en-US" altLang="en-US" sz="3200" b="1" dirty="0" err="1" smtClean="0">
                <a:solidFill>
                  <a:srgbClr val="006600"/>
                </a:solidFill>
              </a:rPr>
              <a:t>Băng</a:t>
            </a:r>
            <a:r>
              <a:rPr lang="en-US" altLang="en-US" sz="3200" b="1" dirty="0" smtClean="0">
                <a:solidFill>
                  <a:srgbClr val="0066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6600"/>
                </a:solidFill>
              </a:rPr>
              <a:t>hà</a:t>
            </a:r>
            <a:r>
              <a:rPr lang="en-US" altLang="en-US" sz="3200" b="1" dirty="0" smtClean="0">
                <a:solidFill>
                  <a:srgbClr val="006600"/>
                </a:solidFill>
              </a:rPr>
              <a:t>:</a:t>
            </a:r>
            <a:endParaRPr lang="en-US" altLang="en-US" sz="3200" b="1" dirty="0">
              <a:solidFill>
                <a:srgbClr val="006600"/>
              </a:solidFill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-3245" y="1313024"/>
            <a:ext cx="8918646" cy="1569660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r>
              <a:rPr lang="vi-VN" sz="2400" b="0" i="0" u="none" dirty="0">
                <a:solidFill>
                  <a:srgbClr val="0000CC"/>
                </a:solidFill>
                <a:latin typeface="+mj-lt"/>
              </a:rPr>
              <a:t>- </a:t>
            </a:r>
            <a:r>
              <a:rPr lang="en-US" sz="3200" b="0" i="0" u="none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b="0" i="0" u="none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0" i="0" u="none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3200" b="0" i="0" u="none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0" i="0" u="none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nằm</a:t>
            </a:r>
            <a:r>
              <a:rPr lang="en-US" sz="3200" b="0" i="0" u="none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0" i="0" u="none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3200" b="0" i="0" u="none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0" i="0" u="none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bề</a:t>
            </a:r>
            <a:r>
              <a:rPr lang="en-US" sz="3200" b="0" i="0" u="none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0" i="0" u="none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3200" b="0" i="0" u="none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0" i="0" u="none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3200" b="0" i="0" u="none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 </a:t>
            </a:r>
            <a:r>
              <a:rPr lang="en-US" sz="3200" b="0" i="0" u="none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mưa</a:t>
            </a:r>
            <a:r>
              <a:rPr lang="en-US" sz="3200" b="0" i="0" u="none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0" i="0" u="none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băng</a:t>
            </a:r>
            <a:r>
              <a:rPr lang="en-US" sz="3200" b="0" i="0" u="none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0" i="0" u="none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tuyết</a:t>
            </a:r>
            <a:r>
              <a:rPr lang="en-US" sz="3200" b="0" i="0" u="none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tan </a:t>
            </a:r>
            <a:r>
              <a:rPr lang="en-US" sz="3200" b="0" i="0" u="none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b="0" i="0" u="none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0" i="0" u="none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sông</a:t>
            </a:r>
            <a:r>
              <a:rPr lang="en-US" sz="3200" b="0" i="0" u="none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0" i="0" u="none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</a:t>
            </a:r>
            <a:r>
              <a:rPr lang="en-US" sz="3200" b="0" i="0" u="none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0" i="0" u="none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thấm</a:t>
            </a:r>
            <a:r>
              <a:rPr lang="en-US" sz="3200" b="0" i="0" u="none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0" i="0" u="none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200" b="0" i="0" u="none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0" i="0" u="none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3200" b="0" i="0" u="none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0" i="0" u="none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sz="3200" b="0" i="0" u="none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0" i="0" u="none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200" b="0" i="0" u="none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r>
              <a:rPr lang="en-US" sz="3200" b="0" i="0" u="none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3200" b="0" i="0" u="none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Vai</a:t>
            </a:r>
            <a:r>
              <a:rPr lang="en-US" sz="3200" b="0" i="0" u="none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0" i="0" u="none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3200" b="0" i="0" u="none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 </a:t>
            </a:r>
            <a:r>
              <a:rPr lang="en-US" sz="3200" b="0" i="0" u="none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nguồn</a:t>
            </a:r>
            <a:r>
              <a:rPr lang="en-US" sz="3200" b="0" i="0" u="none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0" i="0" u="none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cung</a:t>
            </a:r>
            <a:r>
              <a:rPr lang="en-US" sz="3200" b="0" i="0" u="none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0" i="0" u="none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cấp</a:t>
            </a:r>
            <a:r>
              <a:rPr lang="en-US" sz="3200" b="0" i="0" u="none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0" i="0" u="none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3200" b="0" i="0" u="none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0" i="0" u="none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200" b="0" i="0" u="none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0" i="0" u="none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sông</a:t>
            </a:r>
            <a:r>
              <a:rPr lang="en-US" sz="3200" b="0" i="0" u="none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0" i="0" u="none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b="0" i="0" u="none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0" i="0" u="none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</a:t>
            </a:r>
            <a:r>
              <a:rPr lang="en-US" sz="3200" b="0" i="0" u="none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88075" y="3739221"/>
            <a:ext cx="9024080" cy="2062103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0" i="0" u="none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Băng</a:t>
            </a:r>
            <a:r>
              <a:rPr lang="en-US" sz="3200" b="0" i="0" u="none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0" i="0" u="none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</a:t>
            </a:r>
            <a:r>
              <a:rPr lang="en-US" sz="3200" b="0" i="0" u="none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0" i="0" u="none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chiếm</a:t>
            </a:r>
            <a:r>
              <a:rPr lang="en-US" sz="3200" b="0" i="0" u="none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99% ở </a:t>
            </a:r>
            <a:r>
              <a:rPr lang="en-US" sz="3200" b="0" i="0" u="none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r>
              <a:rPr lang="en-US" sz="3200" b="0" i="0" u="none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0" i="0" u="none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cực</a:t>
            </a:r>
            <a:r>
              <a:rPr lang="en-US" sz="3200" b="0" i="0" u="none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 Nam </a:t>
            </a:r>
            <a:r>
              <a:rPr lang="en-US" sz="3200" b="0" i="0" u="none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Cực</a:t>
            </a:r>
            <a:r>
              <a:rPr lang="en-US" sz="3200" b="0" i="0" u="none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0" i="0" u="none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chiếm</a:t>
            </a:r>
            <a:r>
              <a:rPr lang="en-US" sz="3200" b="0" i="0" u="none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90%).</a:t>
            </a:r>
          </a:p>
          <a:p>
            <a:r>
              <a:rPr lang="en-US" sz="3200" b="0" i="0" u="none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3200" b="0" i="0" u="none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Vai</a:t>
            </a:r>
            <a:r>
              <a:rPr lang="en-US" sz="3200" b="0" i="0" u="none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0" i="0" u="none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3200" b="0" i="0" u="none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3200" b="0" i="0" u="none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b="0" i="0" u="none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0" i="0" u="none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nguồn</a:t>
            </a:r>
            <a:r>
              <a:rPr lang="en-US" sz="3200" b="0" i="0" u="none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0" i="0" u="none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dự</a:t>
            </a:r>
            <a:r>
              <a:rPr lang="en-US" sz="3200" b="0" i="0" u="none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0" i="0" u="none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trữ</a:t>
            </a:r>
            <a:r>
              <a:rPr lang="en-US" sz="3200" b="0" i="0" u="none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0" i="0" u="none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3200" b="0" i="0" u="none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0" i="0" u="none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ngọt</a:t>
            </a:r>
            <a:r>
              <a:rPr lang="en-US" sz="3200" b="0" i="0" u="none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0" i="0" u="none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3200" b="0" i="0" u="none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0" i="0" u="none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3200" b="0" i="0" u="none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0" i="0" u="none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3200" b="0" i="0" u="none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0" i="0" u="none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Trái</a:t>
            </a:r>
            <a:r>
              <a:rPr lang="en-US" sz="3200" b="0" i="0" u="none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0" i="0" u="none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3200" b="0" i="0" u="none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147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2" grpId="0"/>
      <p:bldP spid="2" grpId="1"/>
      <p:bldP spid="15" grpId="0"/>
      <p:bldP spid="16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1219200" y="6096000"/>
            <a:ext cx="6934200" cy="523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5" name="Picture 5" descr="NHCDROMCS2 09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" t="1613" r="3152" b="1613"/>
          <a:stretch>
            <a:fillRect/>
          </a:stretch>
        </p:blipFill>
        <p:spPr bwMode="auto">
          <a:xfrm>
            <a:off x="152400" y="0"/>
            <a:ext cx="86868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AutoShape 5"/>
          <p:cNvSpPr>
            <a:spLocks noChangeArrowheads="1"/>
          </p:cNvSpPr>
          <p:nvPr/>
        </p:nvSpPr>
        <p:spPr bwMode="auto">
          <a:xfrm>
            <a:off x="2971800" y="2963655"/>
            <a:ext cx="2438400" cy="922545"/>
          </a:xfrm>
          <a:prstGeom prst="wedgeRectCallout">
            <a:avLst>
              <a:gd name="adj1" fmla="val 8662"/>
              <a:gd name="adj2" fmla="val 128723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Lục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địa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</a:rPr>
              <a:t> Nam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Cực</a:t>
            </a:r>
            <a:endParaRPr lang="en-US" sz="28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47" name="AutoShape 7"/>
          <p:cNvSpPr>
            <a:spLocks noChangeArrowheads="1"/>
          </p:cNvSpPr>
          <p:nvPr/>
        </p:nvSpPr>
        <p:spPr bwMode="auto">
          <a:xfrm>
            <a:off x="6477000" y="457200"/>
            <a:ext cx="2743200" cy="762000"/>
          </a:xfrm>
          <a:prstGeom prst="wedgeRectCallout">
            <a:avLst>
              <a:gd name="adj1" fmla="val -131516"/>
              <a:gd name="adj2" fmla="val -72380"/>
            </a:avLst>
          </a:prstGeom>
          <a:gradFill rotWithShape="1">
            <a:gsLst>
              <a:gs pos="0">
                <a:srgbClr val="00FF00"/>
              </a:gs>
              <a:gs pos="100000">
                <a:srgbClr val="FFFF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Bắc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Băng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Dương</a:t>
            </a:r>
            <a:endParaRPr lang="en-US" altLang="en-US" sz="2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5"/>
          <p:cNvSpPr>
            <a:spLocks noChangeArrowheads="1"/>
          </p:cNvSpPr>
          <p:nvPr/>
        </p:nvSpPr>
        <p:spPr bwMode="auto">
          <a:xfrm>
            <a:off x="4074268" y="2076855"/>
            <a:ext cx="3429000" cy="685800"/>
          </a:xfrm>
          <a:prstGeom prst="wedgeRectCallout">
            <a:avLst>
              <a:gd name="adj1" fmla="val -20297"/>
              <a:gd name="adj2" fmla="val -117115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Sông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băng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Gan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</a:rPr>
              <a:t>-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gô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</a:rPr>
              <a:t>-tri</a:t>
            </a:r>
            <a:endParaRPr lang="en-US" sz="28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170" y="5895000"/>
            <a:ext cx="899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6248400"/>
            <a:ext cx="899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6" y="-38912"/>
            <a:ext cx="1066800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266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10245" grpId="0" animBg="1"/>
      <p:bldP spid="10247" grpId="0" animBg="1"/>
      <p:bldP spid="2" grpId="0" animBg="1"/>
      <p:bldP spid="3" grpId="0"/>
      <p:bldP spid="3" grpId="1"/>
      <p:bldP spid="4" grpId="0"/>
      <p:bldP spid="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289040"/>
            <a:ext cx="899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28600" y="838200"/>
            <a:ext cx="8839200" cy="5715000"/>
            <a:chOff x="304800" y="838200"/>
            <a:chExt cx="8991600" cy="5715000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838200"/>
              <a:ext cx="8382000" cy="53006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304800" y="6029980"/>
              <a:ext cx="8991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sz="28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tượng</a:t>
              </a:r>
              <a:r>
                <a:rPr lang="en-US" sz="28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băng</a:t>
              </a:r>
              <a:r>
                <a:rPr lang="en-US" sz="28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tan ở </a:t>
              </a:r>
              <a:r>
                <a:rPr lang="en-US" sz="2800" b="1" dirty="0" err="1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28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cực</a:t>
              </a:r>
              <a:endPara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1579" y="2583865"/>
              <a:ext cx="2772697" cy="182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4945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mua lut H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275"/>
            <a:ext cx="9144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2819400" y="0"/>
            <a:ext cx="3505200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 dirty="0" err="1" smtClean="0">
                <a:solidFill>
                  <a:srgbClr val="CC0066"/>
                </a:solidFill>
                <a:cs typeface="Arial" charset="0"/>
              </a:rPr>
              <a:t>Hiện</a:t>
            </a:r>
            <a:r>
              <a:rPr lang="en-US" altLang="en-US" sz="2400" b="1" dirty="0" smtClean="0">
                <a:solidFill>
                  <a:srgbClr val="CC0066"/>
                </a:solidFill>
                <a:cs typeface="Arial" charset="0"/>
              </a:rPr>
              <a:t> </a:t>
            </a:r>
            <a:r>
              <a:rPr lang="en-US" altLang="en-US" sz="2400" b="1" dirty="0" err="1" smtClean="0">
                <a:solidFill>
                  <a:srgbClr val="CC0066"/>
                </a:solidFill>
                <a:cs typeface="Arial" charset="0"/>
              </a:rPr>
              <a:t>tượng</a:t>
            </a:r>
            <a:r>
              <a:rPr lang="en-US" altLang="en-US" sz="2400" b="1" dirty="0" smtClean="0">
                <a:solidFill>
                  <a:srgbClr val="CC0066"/>
                </a:solidFill>
                <a:cs typeface="Arial" charset="0"/>
              </a:rPr>
              <a:t> </a:t>
            </a:r>
            <a:r>
              <a:rPr lang="en-US" altLang="en-US" sz="2400" b="1" dirty="0" err="1" smtClean="0">
                <a:solidFill>
                  <a:srgbClr val="CC0066"/>
                </a:solidFill>
                <a:cs typeface="Arial" charset="0"/>
              </a:rPr>
              <a:t>nước</a:t>
            </a:r>
            <a:r>
              <a:rPr lang="en-US" altLang="en-US" sz="2400" b="1" dirty="0" smtClean="0">
                <a:solidFill>
                  <a:srgbClr val="CC0066"/>
                </a:solidFill>
                <a:cs typeface="Arial" charset="0"/>
              </a:rPr>
              <a:t> </a:t>
            </a:r>
            <a:r>
              <a:rPr lang="en-US" altLang="en-US" sz="2400" b="1" dirty="0" err="1" smtClean="0">
                <a:solidFill>
                  <a:srgbClr val="CC0066"/>
                </a:solidFill>
                <a:cs typeface="Arial" charset="0"/>
              </a:rPr>
              <a:t>dâng</a:t>
            </a:r>
            <a:endParaRPr lang="en-US" altLang="en-US" dirty="0">
              <a:latin typeface="Tahoma" pitchFamily="34" charset="0"/>
              <a:cs typeface="Arial" charset="0"/>
            </a:endParaRPr>
          </a:p>
        </p:txBody>
      </p:sp>
      <p:pic>
        <p:nvPicPr>
          <p:cNvPr id="27652" name="Picture 5" descr="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457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6" descr="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5200"/>
            <a:ext cx="457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6344089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7" name="Text Box 27"/>
          <p:cNvSpPr txBox="1">
            <a:spLocks noChangeArrowheads="1"/>
          </p:cNvSpPr>
          <p:nvPr/>
        </p:nvSpPr>
        <p:spPr bwMode="auto">
          <a:xfrm>
            <a:off x="1524000" y="266700"/>
            <a:ext cx="6248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 i="0" u="none" dirty="0" smtClean="0">
                <a:solidFill>
                  <a:srgbClr val="FFFF00"/>
                </a:solidFill>
                <a:latin typeface="Times New Roman" pitchFamily="18" charset="0"/>
              </a:rPr>
              <a:t>LUYỆN TẬP</a:t>
            </a:r>
            <a:endParaRPr lang="en-US" sz="3600" i="0" u="none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51231" name="Text Box 31"/>
          <p:cNvSpPr txBox="1">
            <a:spLocks noChangeArrowheads="1"/>
          </p:cNvSpPr>
          <p:nvPr/>
        </p:nvSpPr>
        <p:spPr bwMode="auto">
          <a:xfrm>
            <a:off x="95250" y="853588"/>
            <a:ext cx="89725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8F917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00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u="none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u="none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u="none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u="none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u="none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533400" y="5943600"/>
            <a:ext cx="8305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8F917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00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A0,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400" u="none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14400" y="1676399"/>
            <a:ext cx="7772400" cy="1200329"/>
          </a:xfrm>
          <a:prstGeom prst="rect">
            <a:avLst/>
          </a:prstGeom>
          <a:solidFill>
            <a:schemeClr val="accent6">
              <a:lumMod val="50000"/>
            </a:schemeClr>
          </a:solidFill>
          <a:ln w="57150">
            <a:solidFill>
              <a:srgbClr val="FFFF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thuỷ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" y="15198"/>
            <a:ext cx="1039539" cy="877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19100" y="3200400"/>
            <a:ext cx="8534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itchFamily="2" charset="2"/>
              <a:buChar char="Ø"/>
            </a:pPr>
            <a:r>
              <a:rPr lang="en-US" sz="36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3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3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3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3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3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3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3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tuyết</a:t>
            </a:r>
            <a:r>
              <a:rPr lang="en-US" sz="3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ngầm</a:t>
            </a:r>
            <a:r>
              <a:rPr lang="en-US" sz="3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,...) </a:t>
            </a:r>
            <a:r>
              <a:rPr lang="en-US" sz="3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3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quyển</a:t>
            </a:r>
            <a:endParaRPr lang="en-US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01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1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7" grpId="0"/>
      <p:bldP spid="51231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441666"/>
            <a:ext cx="8534400" cy="1200329"/>
          </a:xfrm>
          <a:prstGeom prst="rect">
            <a:avLst/>
          </a:prstGeom>
          <a:solidFill>
            <a:schemeClr val="accent6">
              <a:lumMod val="50000"/>
            </a:schemeClr>
          </a:solidFill>
          <a:ln w="57150">
            <a:solidFill>
              <a:srgbClr val="FFFF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ngầm</a:t>
            </a:r>
            <a:r>
              <a:rPr lang="en-US" sz="3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3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" y="15198"/>
            <a:ext cx="1039539" cy="877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76200" y="2819400"/>
            <a:ext cx="9144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itchFamily="2" charset="2"/>
              <a:buChar char="Ø"/>
            </a:pP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ngầm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ngầm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bền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tuyết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thấm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ngầm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bốc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tụ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27"/>
          <p:cNvSpPr txBox="1">
            <a:spLocks noChangeArrowheads="1"/>
          </p:cNvSpPr>
          <p:nvPr/>
        </p:nvSpPr>
        <p:spPr bwMode="auto">
          <a:xfrm>
            <a:off x="1524000" y="266700"/>
            <a:ext cx="6248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 i="0" u="none" dirty="0" smtClean="0">
                <a:solidFill>
                  <a:srgbClr val="FFFF00"/>
                </a:solidFill>
                <a:latin typeface="Times New Roman" pitchFamily="18" charset="0"/>
              </a:rPr>
              <a:t>LUYỆN TẬP</a:t>
            </a:r>
            <a:endParaRPr lang="en-US" sz="3600" i="0" u="none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95250" y="853588"/>
            <a:ext cx="89725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8F917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00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u="none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u="none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u="none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u="none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u="none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15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7" name="Text Box 27"/>
          <p:cNvSpPr txBox="1">
            <a:spLocks noChangeArrowheads="1"/>
          </p:cNvSpPr>
          <p:nvPr/>
        </p:nvSpPr>
        <p:spPr bwMode="auto">
          <a:xfrm>
            <a:off x="1524000" y="266700"/>
            <a:ext cx="6248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 i="0" u="none" dirty="0" smtClean="0">
                <a:solidFill>
                  <a:srgbClr val="FFFF00"/>
                </a:solidFill>
                <a:latin typeface="Times New Roman" pitchFamily="18" charset="0"/>
              </a:rPr>
              <a:t>VẬN DỤNG – MỞ RỘNG</a:t>
            </a:r>
            <a:endParaRPr lang="en-US" sz="3600" i="0" u="none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51231" name="Text Box 31"/>
          <p:cNvSpPr txBox="1">
            <a:spLocks noChangeArrowheads="1"/>
          </p:cNvSpPr>
          <p:nvPr/>
        </p:nvSpPr>
        <p:spPr bwMode="auto">
          <a:xfrm>
            <a:off x="95250" y="853588"/>
            <a:ext cx="89725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8F917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00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dung SGK,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19.2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19.3</a:t>
            </a:r>
            <a:r>
              <a:rPr lang="en-US" sz="2400" u="none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u="none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u="none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u="none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u="none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u="none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533400" y="5943600"/>
            <a:ext cx="8305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8F917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00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A0,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400" u="none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" y="15198"/>
            <a:ext cx="1039539" cy="877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5250" y="1461145"/>
            <a:ext cx="9124949" cy="1754326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nề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728" y="3383340"/>
            <a:ext cx="92104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nề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do:</a:t>
            </a:r>
          </a:p>
          <a:p>
            <a:pPr marL="457200" indent="-457200" algn="just">
              <a:buFont typeface="Symbol"/>
              <a:buChar char="Þ"/>
            </a:pPr>
            <a:r>
              <a:rPr lang="en-US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algn="just">
              <a:buFont typeface="Symbol"/>
              <a:buChar char="Þ"/>
            </a:pPr>
            <a:r>
              <a:rPr lang="en-US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bão</a:t>
            </a:r>
            <a:r>
              <a:rPr lang="en-US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,…. </a:t>
            </a:r>
            <a:r>
              <a:rPr lang="vi-VN" sz="3600" dirty="0">
                <a:solidFill>
                  <a:srgbClr val="FFFF00"/>
                </a:solidFill>
              </a:rPr>
              <a:t>           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98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1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7" grpId="0"/>
      <p:bldP spid="51231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6" y="533400"/>
            <a:ext cx="8967624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766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7" y="152400"/>
            <a:ext cx="9038617" cy="6495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537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609600" y="5867400"/>
            <a:ext cx="8077200" cy="954107"/>
          </a:xfrm>
          <a:prstGeom prst="rect">
            <a:avLst/>
          </a:prstGeom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09600" y="956978"/>
            <a:ext cx="7970874" cy="4978036"/>
            <a:chOff x="715926" y="947843"/>
            <a:chExt cx="7970874" cy="4978036"/>
          </a:xfrm>
        </p:grpSpPr>
        <p:grpSp>
          <p:nvGrpSpPr>
            <p:cNvPr id="6" name="Group 5"/>
            <p:cNvGrpSpPr/>
            <p:nvPr/>
          </p:nvGrpSpPr>
          <p:grpSpPr>
            <a:xfrm>
              <a:off x="715926" y="947843"/>
              <a:ext cx="7970874" cy="4978036"/>
              <a:chOff x="715926" y="1117964"/>
              <a:chExt cx="7970874" cy="4978036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5926" y="1117964"/>
                <a:ext cx="7970874" cy="49780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" name="Freeform 4"/>
              <p:cNvSpPr/>
              <p:nvPr/>
            </p:nvSpPr>
            <p:spPr>
              <a:xfrm>
                <a:off x="1752600" y="5486400"/>
                <a:ext cx="2057242" cy="592600"/>
              </a:xfrm>
              <a:custGeom>
                <a:avLst/>
                <a:gdLst>
                  <a:gd name="connsiteX0" fmla="*/ 95693 w 2254103"/>
                  <a:gd name="connsiteY0" fmla="*/ 388950 h 569703"/>
                  <a:gd name="connsiteX1" fmla="*/ 202019 w 2254103"/>
                  <a:gd name="connsiteY1" fmla="*/ 367685 h 569703"/>
                  <a:gd name="connsiteX2" fmla="*/ 265814 w 2254103"/>
                  <a:gd name="connsiteY2" fmla="*/ 357052 h 569703"/>
                  <a:gd name="connsiteX3" fmla="*/ 297712 w 2254103"/>
                  <a:gd name="connsiteY3" fmla="*/ 346420 h 569703"/>
                  <a:gd name="connsiteX4" fmla="*/ 393405 w 2254103"/>
                  <a:gd name="connsiteY4" fmla="*/ 325155 h 569703"/>
                  <a:gd name="connsiteX5" fmla="*/ 425303 w 2254103"/>
                  <a:gd name="connsiteY5" fmla="*/ 314522 h 569703"/>
                  <a:gd name="connsiteX6" fmla="*/ 531628 w 2254103"/>
                  <a:gd name="connsiteY6" fmla="*/ 303889 h 569703"/>
                  <a:gd name="connsiteX7" fmla="*/ 637954 w 2254103"/>
                  <a:gd name="connsiteY7" fmla="*/ 271992 h 569703"/>
                  <a:gd name="connsiteX8" fmla="*/ 691117 w 2254103"/>
                  <a:gd name="connsiteY8" fmla="*/ 261359 h 569703"/>
                  <a:gd name="connsiteX9" fmla="*/ 754912 w 2254103"/>
                  <a:gd name="connsiteY9" fmla="*/ 240094 h 569703"/>
                  <a:gd name="connsiteX10" fmla="*/ 786810 w 2254103"/>
                  <a:gd name="connsiteY10" fmla="*/ 229462 h 569703"/>
                  <a:gd name="connsiteX11" fmla="*/ 829340 w 2254103"/>
                  <a:gd name="connsiteY11" fmla="*/ 218829 h 569703"/>
                  <a:gd name="connsiteX12" fmla="*/ 956931 w 2254103"/>
                  <a:gd name="connsiteY12" fmla="*/ 176299 h 569703"/>
                  <a:gd name="connsiteX13" fmla="*/ 1041991 w 2254103"/>
                  <a:gd name="connsiteY13" fmla="*/ 144401 h 569703"/>
                  <a:gd name="connsiteX14" fmla="*/ 1127052 w 2254103"/>
                  <a:gd name="connsiteY14" fmla="*/ 123136 h 569703"/>
                  <a:gd name="connsiteX15" fmla="*/ 1180214 w 2254103"/>
                  <a:gd name="connsiteY15" fmla="*/ 101871 h 569703"/>
                  <a:gd name="connsiteX16" fmla="*/ 1244010 w 2254103"/>
                  <a:gd name="connsiteY16" fmla="*/ 80606 h 569703"/>
                  <a:gd name="connsiteX17" fmla="*/ 1329070 w 2254103"/>
                  <a:gd name="connsiteY17" fmla="*/ 48708 h 569703"/>
                  <a:gd name="connsiteX18" fmla="*/ 1360968 w 2254103"/>
                  <a:gd name="connsiteY18" fmla="*/ 38076 h 569703"/>
                  <a:gd name="connsiteX19" fmla="*/ 1467293 w 2254103"/>
                  <a:gd name="connsiteY19" fmla="*/ 27443 h 569703"/>
                  <a:gd name="connsiteX20" fmla="*/ 1807535 w 2254103"/>
                  <a:gd name="connsiteY20" fmla="*/ 27443 h 569703"/>
                  <a:gd name="connsiteX21" fmla="*/ 1839433 w 2254103"/>
                  <a:gd name="connsiteY21" fmla="*/ 59341 h 569703"/>
                  <a:gd name="connsiteX22" fmla="*/ 1871331 w 2254103"/>
                  <a:gd name="connsiteY22" fmla="*/ 69973 h 569703"/>
                  <a:gd name="connsiteX23" fmla="*/ 1913861 w 2254103"/>
                  <a:gd name="connsiteY23" fmla="*/ 123136 h 569703"/>
                  <a:gd name="connsiteX24" fmla="*/ 1945759 w 2254103"/>
                  <a:gd name="connsiteY24" fmla="*/ 144401 h 569703"/>
                  <a:gd name="connsiteX25" fmla="*/ 2009554 w 2254103"/>
                  <a:gd name="connsiteY25" fmla="*/ 165666 h 569703"/>
                  <a:gd name="connsiteX26" fmla="*/ 2211573 w 2254103"/>
                  <a:gd name="connsiteY26" fmla="*/ 186931 h 569703"/>
                  <a:gd name="connsiteX27" fmla="*/ 2243470 w 2254103"/>
                  <a:gd name="connsiteY27" fmla="*/ 197564 h 569703"/>
                  <a:gd name="connsiteX28" fmla="*/ 2254103 w 2254103"/>
                  <a:gd name="connsiteY28" fmla="*/ 229462 h 569703"/>
                  <a:gd name="connsiteX29" fmla="*/ 2243470 w 2254103"/>
                  <a:gd name="connsiteY29" fmla="*/ 335787 h 569703"/>
                  <a:gd name="connsiteX30" fmla="*/ 2232838 w 2254103"/>
                  <a:gd name="connsiteY30" fmla="*/ 367685 h 569703"/>
                  <a:gd name="connsiteX31" fmla="*/ 2200940 w 2254103"/>
                  <a:gd name="connsiteY31" fmla="*/ 388950 h 569703"/>
                  <a:gd name="connsiteX32" fmla="*/ 2094614 w 2254103"/>
                  <a:gd name="connsiteY32" fmla="*/ 410215 h 569703"/>
                  <a:gd name="connsiteX33" fmla="*/ 2030819 w 2254103"/>
                  <a:gd name="connsiteY33" fmla="*/ 420848 h 569703"/>
                  <a:gd name="connsiteX34" fmla="*/ 1998921 w 2254103"/>
                  <a:gd name="connsiteY34" fmla="*/ 431480 h 569703"/>
                  <a:gd name="connsiteX35" fmla="*/ 1573619 w 2254103"/>
                  <a:gd name="connsiteY35" fmla="*/ 442113 h 569703"/>
                  <a:gd name="connsiteX36" fmla="*/ 1435396 w 2254103"/>
                  <a:gd name="connsiteY36" fmla="*/ 452745 h 569703"/>
                  <a:gd name="connsiteX37" fmla="*/ 1360968 w 2254103"/>
                  <a:gd name="connsiteY37" fmla="*/ 474010 h 569703"/>
                  <a:gd name="connsiteX38" fmla="*/ 1275907 w 2254103"/>
                  <a:gd name="connsiteY38" fmla="*/ 495276 h 569703"/>
                  <a:gd name="connsiteX39" fmla="*/ 1233377 w 2254103"/>
                  <a:gd name="connsiteY39" fmla="*/ 505908 h 569703"/>
                  <a:gd name="connsiteX40" fmla="*/ 1169582 w 2254103"/>
                  <a:gd name="connsiteY40" fmla="*/ 527173 h 569703"/>
                  <a:gd name="connsiteX41" fmla="*/ 1137684 w 2254103"/>
                  <a:gd name="connsiteY41" fmla="*/ 537806 h 569703"/>
                  <a:gd name="connsiteX42" fmla="*/ 1095154 w 2254103"/>
                  <a:gd name="connsiteY42" fmla="*/ 548438 h 569703"/>
                  <a:gd name="connsiteX43" fmla="*/ 1063256 w 2254103"/>
                  <a:gd name="connsiteY43" fmla="*/ 559071 h 569703"/>
                  <a:gd name="connsiteX44" fmla="*/ 946298 w 2254103"/>
                  <a:gd name="connsiteY44" fmla="*/ 569703 h 569703"/>
                  <a:gd name="connsiteX45" fmla="*/ 669852 w 2254103"/>
                  <a:gd name="connsiteY45" fmla="*/ 559071 h 569703"/>
                  <a:gd name="connsiteX46" fmla="*/ 574159 w 2254103"/>
                  <a:gd name="connsiteY46" fmla="*/ 537806 h 569703"/>
                  <a:gd name="connsiteX47" fmla="*/ 510363 w 2254103"/>
                  <a:gd name="connsiteY47" fmla="*/ 516541 h 569703"/>
                  <a:gd name="connsiteX48" fmla="*/ 329610 w 2254103"/>
                  <a:gd name="connsiteY48" fmla="*/ 484643 h 569703"/>
                  <a:gd name="connsiteX49" fmla="*/ 212652 w 2254103"/>
                  <a:gd name="connsiteY49" fmla="*/ 452745 h 569703"/>
                  <a:gd name="connsiteX50" fmla="*/ 42531 w 2254103"/>
                  <a:gd name="connsiteY50" fmla="*/ 431480 h 569703"/>
                  <a:gd name="connsiteX51" fmla="*/ 0 w 2254103"/>
                  <a:gd name="connsiteY51" fmla="*/ 388950 h 569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2254103" h="569703">
                    <a:moveTo>
                      <a:pt x="95693" y="388950"/>
                    </a:moveTo>
                    <a:cubicBezTo>
                      <a:pt x="131135" y="381862"/>
                      <a:pt x="166367" y="373627"/>
                      <a:pt x="202019" y="367685"/>
                    </a:cubicBezTo>
                    <a:cubicBezTo>
                      <a:pt x="223284" y="364141"/>
                      <a:pt x="244769" y="361729"/>
                      <a:pt x="265814" y="357052"/>
                    </a:cubicBezTo>
                    <a:cubicBezTo>
                      <a:pt x="276755" y="354621"/>
                      <a:pt x="286935" y="349499"/>
                      <a:pt x="297712" y="346420"/>
                    </a:cubicBezTo>
                    <a:cubicBezTo>
                      <a:pt x="374152" y="324580"/>
                      <a:pt x="305659" y="347091"/>
                      <a:pt x="393405" y="325155"/>
                    </a:cubicBezTo>
                    <a:cubicBezTo>
                      <a:pt x="404278" y="322437"/>
                      <a:pt x="414225" y="316226"/>
                      <a:pt x="425303" y="314522"/>
                    </a:cubicBezTo>
                    <a:cubicBezTo>
                      <a:pt x="460507" y="309106"/>
                      <a:pt x="496186" y="307433"/>
                      <a:pt x="531628" y="303889"/>
                    </a:cubicBezTo>
                    <a:cubicBezTo>
                      <a:pt x="584646" y="286217"/>
                      <a:pt x="589741" y="282706"/>
                      <a:pt x="637954" y="271992"/>
                    </a:cubicBezTo>
                    <a:cubicBezTo>
                      <a:pt x="655596" y="268072"/>
                      <a:pt x="673682" y="266114"/>
                      <a:pt x="691117" y="261359"/>
                    </a:cubicBezTo>
                    <a:cubicBezTo>
                      <a:pt x="712742" y="255461"/>
                      <a:pt x="733647" y="247182"/>
                      <a:pt x="754912" y="240094"/>
                    </a:cubicBezTo>
                    <a:cubicBezTo>
                      <a:pt x="765545" y="236550"/>
                      <a:pt x="775937" y="232180"/>
                      <a:pt x="786810" y="229462"/>
                    </a:cubicBezTo>
                    <a:cubicBezTo>
                      <a:pt x="800987" y="225918"/>
                      <a:pt x="815607" y="223823"/>
                      <a:pt x="829340" y="218829"/>
                    </a:cubicBezTo>
                    <a:cubicBezTo>
                      <a:pt x="956499" y="172588"/>
                      <a:pt x="853116" y="197061"/>
                      <a:pt x="956931" y="176299"/>
                    </a:cubicBezTo>
                    <a:cubicBezTo>
                      <a:pt x="979945" y="167093"/>
                      <a:pt x="1015802" y="151544"/>
                      <a:pt x="1041991" y="144401"/>
                    </a:cubicBezTo>
                    <a:cubicBezTo>
                      <a:pt x="1070187" y="136711"/>
                      <a:pt x="1099916" y="133990"/>
                      <a:pt x="1127052" y="123136"/>
                    </a:cubicBezTo>
                    <a:cubicBezTo>
                      <a:pt x="1144773" y="116048"/>
                      <a:pt x="1162277" y="108393"/>
                      <a:pt x="1180214" y="101871"/>
                    </a:cubicBezTo>
                    <a:cubicBezTo>
                      <a:pt x="1201280" y="94211"/>
                      <a:pt x="1223961" y="90631"/>
                      <a:pt x="1244010" y="80606"/>
                    </a:cubicBezTo>
                    <a:cubicBezTo>
                      <a:pt x="1310074" y="47574"/>
                      <a:pt x="1261516" y="68009"/>
                      <a:pt x="1329070" y="48708"/>
                    </a:cubicBezTo>
                    <a:cubicBezTo>
                      <a:pt x="1339847" y="45629"/>
                      <a:pt x="1349891" y="39780"/>
                      <a:pt x="1360968" y="38076"/>
                    </a:cubicBezTo>
                    <a:cubicBezTo>
                      <a:pt x="1396172" y="32660"/>
                      <a:pt x="1431851" y="30987"/>
                      <a:pt x="1467293" y="27443"/>
                    </a:cubicBezTo>
                    <a:cubicBezTo>
                      <a:pt x="1589878" y="-13420"/>
                      <a:pt x="1551096" y="-4612"/>
                      <a:pt x="1807535" y="27443"/>
                    </a:cubicBezTo>
                    <a:cubicBezTo>
                      <a:pt x="1822456" y="29308"/>
                      <a:pt x="1826922" y="51000"/>
                      <a:pt x="1839433" y="59341"/>
                    </a:cubicBezTo>
                    <a:cubicBezTo>
                      <a:pt x="1848758" y="65558"/>
                      <a:pt x="1860698" y="66429"/>
                      <a:pt x="1871331" y="69973"/>
                    </a:cubicBezTo>
                    <a:cubicBezTo>
                      <a:pt x="1962745" y="130917"/>
                      <a:pt x="1855165" y="49767"/>
                      <a:pt x="1913861" y="123136"/>
                    </a:cubicBezTo>
                    <a:cubicBezTo>
                      <a:pt x="1921844" y="133115"/>
                      <a:pt x="1934082" y="139211"/>
                      <a:pt x="1945759" y="144401"/>
                    </a:cubicBezTo>
                    <a:cubicBezTo>
                      <a:pt x="1966242" y="153505"/>
                      <a:pt x="1988289" y="158578"/>
                      <a:pt x="2009554" y="165666"/>
                    </a:cubicBezTo>
                    <a:cubicBezTo>
                      <a:pt x="2095356" y="194267"/>
                      <a:pt x="2030255" y="175599"/>
                      <a:pt x="2211573" y="186931"/>
                    </a:cubicBezTo>
                    <a:cubicBezTo>
                      <a:pt x="2222205" y="190475"/>
                      <a:pt x="2235545" y="189639"/>
                      <a:pt x="2243470" y="197564"/>
                    </a:cubicBezTo>
                    <a:cubicBezTo>
                      <a:pt x="2251395" y="205489"/>
                      <a:pt x="2254103" y="218254"/>
                      <a:pt x="2254103" y="229462"/>
                    </a:cubicBezTo>
                    <a:cubicBezTo>
                      <a:pt x="2254103" y="265080"/>
                      <a:pt x="2248886" y="300583"/>
                      <a:pt x="2243470" y="335787"/>
                    </a:cubicBezTo>
                    <a:cubicBezTo>
                      <a:pt x="2241766" y="346864"/>
                      <a:pt x="2239839" y="358933"/>
                      <a:pt x="2232838" y="367685"/>
                    </a:cubicBezTo>
                    <a:cubicBezTo>
                      <a:pt x="2224855" y="377664"/>
                      <a:pt x="2213154" y="385192"/>
                      <a:pt x="2200940" y="388950"/>
                    </a:cubicBezTo>
                    <a:cubicBezTo>
                      <a:pt x="2166394" y="399579"/>
                      <a:pt x="2130266" y="404273"/>
                      <a:pt x="2094614" y="410215"/>
                    </a:cubicBezTo>
                    <a:cubicBezTo>
                      <a:pt x="2073349" y="413759"/>
                      <a:pt x="2051864" y="416171"/>
                      <a:pt x="2030819" y="420848"/>
                    </a:cubicBezTo>
                    <a:cubicBezTo>
                      <a:pt x="2019878" y="423279"/>
                      <a:pt x="2010117" y="430959"/>
                      <a:pt x="1998921" y="431480"/>
                    </a:cubicBezTo>
                    <a:cubicBezTo>
                      <a:pt x="1857263" y="438069"/>
                      <a:pt x="1715386" y="438569"/>
                      <a:pt x="1573619" y="442113"/>
                    </a:cubicBezTo>
                    <a:cubicBezTo>
                      <a:pt x="1527545" y="445657"/>
                      <a:pt x="1481290" y="447346"/>
                      <a:pt x="1435396" y="452745"/>
                    </a:cubicBezTo>
                    <a:cubicBezTo>
                      <a:pt x="1404265" y="456407"/>
                      <a:pt x="1389647" y="466188"/>
                      <a:pt x="1360968" y="474010"/>
                    </a:cubicBezTo>
                    <a:cubicBezTo>
                      <a:pt x="1332771" y="481700"/>
                      <a:pt x="1304261" y="488188"/>
                      <a:pt x="1275907" y="495276"/>
                    </a:cubicBezTo>
                    <a:cubicBezTo>
                      <a:pt x="1261730" y="498820"/>
                      <a:pt x="1247240" y="501287"/>
                      <a:pt x="1233377" y="505908"/>
                    </a:cubicBezTo>
                    <a:lnTo>
                      <a:pt x="1169582" y="527173"/>
                    </a:lnTo>
                    <a:cubicBezTo>
                      <a:pt x="1158949" y="530717"/>
                      <a:pt x="1148557" y="535088"/>
                      <a:pt x="1137684" y="537806"/>
                    </a:cubicBezTo>
                    <a:cubicBezTo>
                      <a:pt x="1123507" y="541350"/>
                      <a:pt x="1109205" y="544424"/>
                      <a:pt x="1095154" y="548438"/>
                    </a:cubicBezTo>
                    <a:cubicBezTo>
                      <a:pt x="1084377" y="551517"/>
                      <a:pt x="1074351" y="557486"/>
                      <a:pt x="1063256" y="559071"/>
                    </a:cubicBezTo>
                    <a:cubicBezTo>
                      <a:pt x="1024503" y="564607"/>
                      <a:pt x="985284" y="566159"/>
                      <a:pt x="946298" y="569703"/>
                    </a:cubicBezTo>
                    <a:cubicBezTo>
                      <a:pt x="854149" y="566159"/>
                      <a:pt x="761877" y="565008"/>
                      <a:pt x="669852" y="559071"/>
                    </a:cubicBezTo>
                    <a:cubicBezTo>
                      <a:pt x="656968" y="558240"/>
                      <a:pt x="590066" y="542578"/>
                      <a:pt x="574159" y="537806"/>
                    </a:cubicBezTo>
                    <a:cubicBezTo>
                      <a:pt x="552689" y="531365"/>
                      <a:pt x="532343" y="520937"/>
                      <a:pt x="510363" y="516541"/>
                    </a:cubicBezTo>
                    <a:cubicBezTo>
                      <a:pt x="379463" y="490361"/>
                      <a:pt x="439818" y="500388"/>
                      <a:pt x="329610" y="484643"/>
                    </a:cubicBezTo>
                    <a:cubicBezTo>
                      <a:pt x="276637" y="466986"/>
                      <a:pt x="265247" y="460259"/>
                      <a:pt x="212652" y="452745"/>
                    </a:cubicBezTo>
                    <a:cubicBezTo>
                      <a:pt x="156078" y="444663"/>
                      <a:pt x="42531" y="431480"/>
                      <a:pt x="42531" y="431480"/>
                    </a:cubicBezTo>
                    <a:cubicBezTo>
                      <a:pt x="29319" y="378635"/>
                      <a:pt x="46511" y="388950"/>
                      <a:pt x="0" y="388950"/>
                    </a:cubicBezTo>
                  </a:path>
                </a:pathLst>
              </a:custGeom>
              <a:solidFill>
                <a:srgbClr val="66CCFF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3048000" y="964447"/>
              <a:ext cx="3810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THỦY QUYỂN</a:t>
              </a:r>
              <a:endPara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33400" y="580138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3400" y="617220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文本框 2055"/>
          <p:cNvSpPr txBox="1">
            <a:spLocks noChangeArrowheads="1"/>
          </p:cNvSpPr>
          <p:nvPr/>
        </p:nvSpPr>
        <p:spPr bwMode="auto">
          <a:xfrm>
            <a:off x="2436388" y="29184"/>
            <a:ext cx="4193012" cy="8617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7030A0"/>
            </a:solidFill>
            <a:prstDash val="sysDot"/>
          </a:ln>
          <a:extLst/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5000" b="1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KHỞI ĐỘNG</a:t>
            </a:r>
            <a:endParaRPr lang="vi-VN" altLang="zh-CN" sz="5000" b="1" dirty="0">
              <a:solidFill>
                <a:srgbClr val="F79646">
                  <a:lumMod val="50000"/>
                </a:srgbClr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66800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843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2283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/>
      <p:bldP spid="18" grpId="1"/>
      <p:bldP spid="19" grpId="0"/>
      <p:bldP spid="1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5800"/>
            <a:ext cx="876228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05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83" y="1624519"/>
            <a:ext cx="9146910" cy="5233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-1" y="76200"/>
            <a:ext cx="9117727" cy="156966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0" dirty="0">
                <a:solidFill>
                  <a:srgbClr val="FFFF00"/>
                </a:solidFill>
              </a:rPr>
              <a:t>   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ta.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43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images (5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45720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199" y="2049902"/>
            <a:ext cx="4876801" cy="4046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66700" y="152400"/>
            <a:ext cx="8610600" cy="17081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prstDash val="sysDot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000" cap="all" dirty="0" smtClean="0">
                <a:ln w="0"/>
                <a:solidFill>
                  <a:srgbClr val="0066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anose="02020603050405020304" pitchFamily="18" charset="0"/>
              </a:rPr>
              <a:t>THÔNG ĐIỆP BẢO VỆ NGUỒN NƯỚC</a:t>
            </a:r>
          </a:p>
          <a:p>
            <a:pPr algn="ctr" eaLnBrk="0" hangingPunct="0">
              <a:spcBef>
                <a:spcPct val="50000"/>
              </a:spcBef>
              <a:defRPr/>
            </a:pPr>
            <a:r>
              <a:rPr lang="nl-NL" sz="3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BẢO VỆ NGUỒN NƯỚC LÀ BẢO VỆ CHÍNH CUỘC SỐNG CỦA CHÚNG TA</a:t>
            </a:r>
            <a:endParaRPr lang="en-US" sz="3000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40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图片 38915" descr="1-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832" y="4069532"/>
            <a:ext cx="9202832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图片 38917" descr="1-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052" y="250469"/>
            <a:ext cx="5730032" cy="6203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图片 38918" descr="1-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329" y="2282936"/>
            <a:ext cx="2119671" cy="4191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图片 38916" descr="1-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562" y="1516597"/>
            <a:ext cx="2554852" cy="5404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Box 7"/>
          <p:cNvSpPr txBox="1">
            <a:spLocks noChangeArrowheads="1"/>
          </p:cNvSpPr>
          <p:nvPr/>
        </p:nvSpPr>
        <p:spPr bwMode="auto">
          <a:xfrm>
            <a:off x="1668052" y="84838"/>
            <a:ext cx="5521654" cy="1164270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5730" tIns="27865" rIns="55730" bIns="2786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CHUẨN BỊ CHO TIẾT HỌC SAU</a:t>
            </a:r>
            <a:endParaRPr lang="en-US" altLang="en-US" sz="36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04800" y="1560271"/>
            <a:ext cx="8686800" cy="4303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5730" tIns="27865" rIns="55730" bIns="27865">
            <a:spAutoFit/>
          </a:bodyPr>
          <a:lstStyle>
            <a:lvl1pPr marL="457200" indent="-4572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lvl="0" algn="just"/>
            <a:endParaRPr lang="en-US" sz="2400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1/ </a:t>
            </a:r>
            <a:r>
              <a:rPr lang="vi-VN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Nghiên </a:t>
            </a:r>
            <a:r>
              <a:rPr lang="vi-VN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cứu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17.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170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2/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nề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/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3/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" y="15198"/>
            <a:ext cx="1039539" cy="877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673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304800" y="3200400"/>
            <a:ext cx="8575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nl-NL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3122" cy="1032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412" y="914400"/>
            <a:ext cx="5378450" cy="4105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文本框 2055"/>
          <p:cNvSpPr txBox="1">
            <a:spLocks noChangeArrowheads="1"/>
          </p:cNvSpPr>
          <p:nvPr/>
        </p:nvSpPr>
        <p:spPr bwMode="auto">
          <a:xfrm>
            <a:off x="2436388" y="29184"/>
            <a:ext cx="4193012" cy="8617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7030A0"/>
            </a:solidFill>
            <a:prstDash val="sysDot"/>
          </a:ln>
          <a:extLst/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5000" b="1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KHỞI ĐỘNG</a:t>
            </a:r>
            <a:endParaRPr lang="vi-VN" altLang="zh-CN" sz="5000" b="1" dirty="0">
              <a:solidFill>
                <a:srgbClr val="F79646">
                  <a:lumMod val="50000"/>
                </a:srgbClr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62128" y="4857344"/>
            <a:ext cx="8839200" cy="1938992"/>
          </a:xfrm>
          <a:prstGeom prst="rect">
            <a:avLst/>
          </a:prstGeom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just"/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bọc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742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6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7" name="Picture 18" descr="snews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143" y="6092825"/>
            <a:ext cx="8001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AutoShape 18">
            <a:hlinkClick r:id="rId3" action="ppaction://hlinkfile" highlightClick="1"/>
          </p:cNvPr>
          <p:cNvSpPr>
            <a:spLocks noChangeArrowheads="1"/>
          </p:cNvSpPr>
          <p:nvPr/>
        </p:nvSpPr>
        <p:spPr bwMode="auto">
          <a:xfrm>
            <a:off x="8534400" y="6324600"/>
            <a:ext cx="381000" cy="304800"/>
          </a:xfrm>
          <a:prstGeom prst="actionButtonMovi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876550" y="6198513"/>
            <a:ext cx="4648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2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2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2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2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3122" cy="1032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81000" y="3315329"/>
            <a:ext cx="8610600" cy="26314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  <a:prstDash val="sysDot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000" cap="all" dirty="0" err="1" smtClean="0">
                <a:ln w="0"/>
                <a:solidFill>
                  <a:srgbClr val="0066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anose="02020603050405020304" pitchFamily="18" charset="0"/>
              </a:rPr>
              <a:t>Nội</a:t>
            </a:r>
            <a:r>
              <a:rPr lang="en-US" sz="3000" cap="all" dirty="0" smtClean="0">
                <a:ln w="0"/>
                <a:solidFill>
                  <a:srgbClr val="0066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anose="02020603050405020304" pitchFamily="18" charset="0"/>
              </a:rPr>
              <a:t> DUNG </a:t>
            </a:r>
            <a:r>
              <a:rPr lang="en-US" sz="3000" cap="all" dirty="0" err="1" smtClean="0">
                <a:ln w="0"/>
                <a:solidFill>
                  <a:srgbClr val="0066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anose="02020603050405020304" pitchFamily="18" charset="0"/>
              </a:rPr>
              <a:t>bài</a:t>
            </a:r>
            <a:r>
              <a:rPr lang="en-US" sz="3000" cap="all" dirty="0" smtClean="0">
                <a:ln w="0"/>
                <a:solidFill>
                  <a:srgbClr val="0066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000" cap="all" dirty="0" err="1" smtClean="0">
                <a:ln w="0"/>
                <a:solidFill>
                  <a:srgbClr val="0066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anose="02020603050405020304" pitchFamily="18" charset="0"/>
              </a:rPr>
              <a:t>học</a:t>
            </a:r>
            <a:endParaRPr lang="en-US" sz="3000" cap="all" dirty="0" smtClean="0">
              <a:ln w="0"/>
              <a:solidFill>
                <a:srgbClr val="0066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ct val="50000"/>
              </a:spcBef>
              <a:defRPr/>
            </a:pPr>
            <a:r>
              <a:rPr lang="nl-NL" sz="3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I. Thủy quyển, thành phần chủ yếu của thủy quyển</a:t>
            </a:r>
            <a:r>
              <a:rPr lang="en-US" sz="3000" cap="all" dirty="0" smtClean="0">
                <a:ln w="0"/>
                <a:solidFill>
                  <a:srgbClr val="9933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0" hangingPunct="0">
              <a:spcBef>
                <a:spcPct val="50000"/>
              </a:spcBef>
              <a:defRPr/>
            </a:pPr>
            <a:r>
              <a:rPr lang="en-US" sz="3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3000" b="1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3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0" hangingPunct="0">
              <a:spcBef>
                <a:spcPct val="50000"/>
              </a:spcBef>
              <a:defRPr/>
            </a:pPr>
            <a:r>
              <a:rPr lang="en-US" sz="3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3000" b="1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ngầm</a:t>
            </a:r>
            <a:r>
              <a:rPr lang="en-US" sz="3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3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000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76200" y="1724561"/>
            <a:ext cx="89154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/>
            <a:r>
              <a:rPr lang="en-US" sz="4000" i="0" u="none" dirty="0" smtClean="0">
                <a:solidFill>
                  <a:srgbClr val="FF0000"/>
                </a:solidFill>
                <a:latin typeface="Tahoma" pitchFamily="34" charset="0"/>
              </a:rPr>
              <a:t>THỦY QUYỂN. VÒNG TUẦN HOÀN NƯỚC. NƯỚC NGẦM, BĂNG HÀ.</a:t>
            </a:r>
            <a:endParaRPr lang="en-US" sz="4000" i="0" u="none" dirty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1015425"/>
            <a:ext cx="26614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en-US" sz="30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16:</a:t>
            </a:r>
            <a:endParaRPr lang="en-US" sz="30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96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152400" y="1752600"/>
            <a:ext cx="4353534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  <a:extLst/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Dựa vào hình 16.1, em hãy nêu và so sánh:</a:t>
            </a:r>
            <a:endParaRPr lang="nl-NL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304800" y="3200400"/>
            <a:ext cx="8575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nl-NL" b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2549501"/>
            <a:ext cx="426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nl-NL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nl-NL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ỉ </a:t>
            </a:r>
            <a:r>
              <a:rPr lang="nl-NL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lệ và diện tích lục địa và đ</a:t>
            </a:r>
            <a:r>
              <a:rPr lang="nl-NL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ại dương </a:t>
            </a:r>
            <a:r>
              <a:rPr lang="nl-NL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ở bán cầu Bắc?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5111" y="3465869"/>
            <a:ext cx="42282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Tỉ </a:t>
            </a:r>
            <a:r>
              <a:rPr lang="nl-NL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lệ và diện tích lục địa và đ</a:t>
            </a:r>
            <a:r>
              <a:rPr lang="nl-NL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ại dương </a:t>
            </a:r>
            <a:r>
              <a:rPr lang="nl-NL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ở bán cầu Nam</a:t>
            </a:r>
            <a:r>
              <a:rPr lang="nl-NL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" y="5751493"/>
            <a:ext cx="3733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Nước có ở những nơi nào trên Trái Đất?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6" y="-38912"/>
            <a:ext cx="1066800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43400" y="4419600"/>
            <a:ext cx="4191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1295400" y="17835"/>
            <a:ext cx="7848600" cy="830997"/>
          </a:xfrm>
          <a:prstGeom prst="rect">
            <a:avLst/>
          </a:prstGeom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i="0" u="none" dirty="0" smtClean="0">
                <a:solidFill>
                  <a:srgbClr val="0000CC"/>
                </a:solidFill>
                <a:latin typeface="Tahoma" pitchFamily="34" charset="0"/>
              </a:rPr>
              <a:t>BÀI 16. THỦY QUYỂN. VÒNG TUẦN HOÀN NƯỚC. NƯỚC NGẦM, BĂNG HÀ.</a:t>
            </a:r>
            <a:endParaRPr lang="en-US" sz="2400" i="0" u="none" dirty="0">
              <a:solidFill>
                <a:srgbClr val="0000CC"/>
              </a:solidFill>
              <a:latin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4819261"/>
            <a:ext cx="419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So sánh tỉ lệ lục địa và đ</a:t>
            </a:r>
            <a:r>
              <a:rPr lang="nl-NL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ại </a:t>
            </a:r>
            <a:r>
              <a:rPr lang="nl-NL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dương trên Trái Đất</a:t>
            </a:r>
            <a:r>
              <a:rPr lang="nl-NL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343400" y="2168098"/>
            <a:ext cx="4724400" cy="4689902"/>
            <a:chOff x="4239613" y="2174621"/>
            <a:chExt cx="4826540" cy="4332435"/>
          </a:xfrm>
        </p:grpSpPr>
        <p:pic>
          <p:nvPicPr>
            <p:cNvPr id="14" name="Picture 13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9613" y="2174621"/>
              <a:ext cx="4826540" cy="36159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4724400" y="5860725"/>
              <a:ext cx="41642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 16.1. </a:t>
              </a:r>
              <a:r>
                <a:rPr lang="en-US" dirty="0" err="1" smtClean="0">
                  <a:latin typeface="Times New Roman" pitchFamily="18" charset="0"/>
                  <a:cs typeface="Times New Roman" pitchFamily="18" charset="0"/>
                </a:rPr>
                <a:t>Tỉ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 smtClean="0">
                  <a:latin typeface="Times New Roman" pitchFamily="18" charset="0"/>
                  <a:cs typeface="Times New Roman" pitchFamily="18" charset="0"/>
                </a:rPr>
                <a:t>lệ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 smtClean="0">
                  <a:latin typeface="Times New Roman" pitchFamily="18" charset="0"/>
                  <a:cs typeface="Times New Roman" pitchFamily="18" charset="0"/>
                </a:rPr>
                <a:t>diện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 smtClean="0">
                  <a:latin typeface="Times New Roman" pitchFamily="18" charset="0"/>
                  <a:cs typeface="Times New Roman" pitchFamily="18" charset="0"/>
                </a:rPr>
                <a:t>tích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 smtClean="0">
                  <a:latin typeface="Times New Roman" pitchFamily="18" charset="0"/>
                  <a:cs typeface="Times New Roman" pitchFamily="18" charset="0"/>
                </a:rPr>
                <a:t>lục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 smtClean="0">
                  <a:latin typeface="Times New Roman" pitchFamily="18" charset="0"/>
                  <a:cs typeface="Times New Roman" pitchFamily="18" charset="0"/>
                </a:rPr>
                <a:t>địa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 smtClean="0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 smtClean="0">
                  <a:latin typeface="Times New Roman" pitchFamily="18" charset="0"/>
                  <a:cs typeface="Times New Roman" pitchFamily="18" charset="0"/>
                </a:rPr>
                <a:t>đại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 smtClean="0">
                  <a:latin typeface="Times New Roman" pitchFamily="18" charset="0"/>
                  <a:cs typeface="Times New Roman" pitchFamily="18" charset="0"/>
                </a:rPr>
                <a:t>dương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dirty="0" err="1" smtClean="0">
                  <a:latin typeface="Times New Roman" pitchFamily="18" charset="0"/>
                  <a:cs typeface="Times New Roman" pitchFamily="18" charset="0"/>
                </a:rPr>
                <a:t>bán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 smtClean="0">
                  <a:latin typeface="Times New Roman" pitchFamily="18" charset="0"/>
                  <a:cs typeface="Times New Roman" pitchFamily="18" charset="0"/>
                </a:rPr>
                <a:t>cầu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 smtClean="0">
                  <a:latin typeface="Times New Roman" pitchFamily="18" charset="0"/>
                  <a:cs typeface="Times New Roman" pitchFamily="18" charset="0"/>
                </a:rPr>
                <a:t>Bắc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 smtClean="0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 smtClean="0">
                  <a:latin typeface="Times New Roman" pitchFamily="18" charset="0"/>
                  <a:cs typeface="Times New Roman" pitchFamily="18" charset="0"/>
                </a:rPr>
                <a:t>bán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 smtClean="0">
                  <a:latin typeface="Times New Roman" pitchFamily="18" charset="0"/>
                  <a:cs typeface="Times New Roman" pitchFamily="18" charset="0"/>
                </a:rPr>
                <a:t>cầu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 Nam.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5" name="Picture 5" descr="question_pop_up_from_box_rotate_hg_clr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585215" cy="585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52400" y="914400"/>
            <a:ext cx="8839200" cy="1200329"/>
          </a:xfrm>
          <a:prstGeom prst="rect">
            <a:avLst/>
          </a:prstGeom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just"/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bề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¾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¼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b="0" i="0" u="none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32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animBg="1"/>
      <p:bldP spid="62467" grpId="1" animBg="1"/>
      <p:bldP spid="3" grpId="0"/>
      <p:bldP spid="3" grpId="1"/>
      <p:bldP spid="11" grpId="0"/>
      <p:bldP spid="11" grpId="1"/>
      <p:bldP spid="12" grpId="0"/>
      <p:bldP spid="12" grpId="1"/>
      <p:bldP spid="5" grpId="0"/>
      <p:bldP spid="5" grpId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746766" y="2233581"/>
            <a:ext cx="824483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 sát lược đồ hình 16.2 và đọc thông tin trong bài, em hãy cho biết nước có ở những nơi đâu trên Trái Đất?</a:t>
            </a:r>
            <a:endParaRPr lang="nl-NL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304800" y="3200400"/>
            <a:ext cx="8575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nl-NL" b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3927" y="6248399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nl-NL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Kể </a:t>
            </a:r>
            <a:r>
              <a:rPr lang="nl-NL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tên các thành phần chủ yếu của thuỷ quyển?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6" y="-38912"/>
            <a:ext cx="1066800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43400" y="4419600"/>
            <a:ext cx="4191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1295400" y="17835"/>
            <a:ext cx="7848600" cy="830997"/>
          </a:xfrm>
          <a:prstGeom prst="rect">
            <a:avLst/>
          </a:prstGeom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i="0" u="none" dirty="0" smtClean="0">
                <a:solidFill>
                  <a:srgbClr val="0000CC"/>
                </a:solidFill>
                <a:latin typeface="Tahoma" pitchFamily="34" charset="0"/>
              </a:rPr>
              <a:t>BÀI 16. THỦY QUYỂN. VÒNG TUẦN HOÀN NƯỚC. NƯỚC NGẦM, BĂNG HÀ.</a:t>
            </a:r>
            <a:endParaRPr lang="en-US" sz="2400" i="0" u="none" dirty="0">
              <a:solidFill>
                <a:srgbClr val="0000CC"/>
              </a:solidFill>
              <a:latin typeface="Tahoma" pitchFamily="34" charset="0"/>
            </a:endParaRPr>
          </a:p>
        </p:txBody>
      </p:sp>
      <p:pic>
        <p:nvPicPr>
          <p:cNvPr id="30" name="Picture 29" descr="[Chân trời sáng tạo] Giải địa lí 6 bài 1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6" y="3310231"/>
            <a:ext cx="7406633" cy="304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353000" y="828152"/>
            <a:ext cx="882700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 eaLnBrk="0" hangingPunct="0">
              <a:spcBef>
                <a:spcPct val="50000"/>
              </a:spcBef>
              <a:defRPr/>
            </a:pPr>
            <a:r>
              <a:rPr lang="nl-NL" sz="3000" b="1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I. Thủy quyển, thành phần chủ yếu của thủy quyển</a:t>
            </a:r>
            <a:r>
              <a:rPr lang="en-US" sz="3000" cap="all" dirty="0">
                <a:ln w="0"/>
                <a:solidFill>
                  <a:srgbClr val="9933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496447" y="1295400"/>
            <a:ext cx="8150161" cy="1200329"/>
          </a:xfrm>
          <a:prstGeom prst="rect">
            <a:avLst/>
          </a:prstGeom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just"/>
            <a:r>
              <a:rPr lang="en-US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36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36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36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6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b="0" i="0" u="none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5" descr="question_pop_up_from_box_rotate_hg_clr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813815" cy="585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496446" y="1910416"/>
            <a:ext cx="8150161" cy="2308324"/>
          </a:xfrm>
          <a:prstGeom prst="rect">
            <a:avLst/>
          </a:prstGeom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just"/>
            <a:r>
              <a:rPr lang="en-US" sz="32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6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6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36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6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36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6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36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6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6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36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tuyết</a:t>
            </a:r>
            <a:r>
              <a:rPr lang="en-US" sz="36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6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ngầm</a:t>
            </a:r>
            <a:r>
              <a:rPr lang="en-US" sz="36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,…) </a:t>
            </a:r>
            <a:r>
              <a:rPr lang="en-US" sz="36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36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36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0" i="0" u="none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46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/>
      <p:bldP spid="62467" grpId="1"/>
      <p:bldP spid="3" grpId="0"/>
      <p:bldP spid="3" grpId="1"/>
      <p:bldP spid="14" grpId="0"/>
      <p:bldP spid="15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2054"/>
          <p:cNvSpPr txBox="1">
            <a:spLocks noChangeArrowheads="1"/>
          </p:cNvSpPr>
          <p:nvPr/>
        </p:nvSpPr>
        <p:spPr bwMode="auto">
          <a:xfrm>
            <a:off x="1120775" y="1472625"/>
            <a:ext cx="69024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i="1" dirty="0" err="1" smtClean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Xem</a:t>
            </a:r>
            <a:r>
              <a:rPr lang="en-US" altLang="en-US" sz="3200" b="1" i="1" dirty="0" smtClean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video </a:t>
            </a:r>
            <a:r>
              <a:rPr lang="en-US" altLang="en-US" sz="3200" b="1" i="1" dirty="0" err="1" smtClean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Vòng</a:t>
            </a:r>
            <a:r>
              <a:rPr lang="en-US" altLang="en-US" sz="3200" b="1" i="1" dirty="0" smtClean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tuần</a:t>
            </a:r>
            <a:r>
              <a:rPr lang="en-US" altLang="en-US" sz="3200" b="1" i="1" dirty="0" smtClean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hoàn</a:t>
            </a:r>
            <a:r>
              <a:rPr lang="en-US" altLang="en-US" sz="3200" b="1" i="1" dirty="0" smtClean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của</a:t>
            </a:r>
            <a:r>
              <a:rPr lang="en-US" altLang="en-US" sz="3200" b="1" i="1" dirty="0" smtClean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nước</a:t>
            </a:r>
            <a:r>
              <a:rPr lang="en-US" altLang="en-US" sz="3200" b="1" i="1" dirty="0" smtClean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endParaRPr lang="vi-VN" altLang="en-US" sz="3200" b="1" i="1" dirty="0">
              <a:solidFill>
                <a:srgbClr val="7030A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3" name="AutoShape 18">
            <a:hlinkClick r:id="rId4" action="ppaction://hlinkfile" highlightClick="1"/>
          </p:cNvPr>
          <p:cNvSpPr>
            <a:spLocks noChangeArrowheads="1"/>
          </p:cNvSpPr>
          <p:nvPr/>
        </p:nvSpPr>
        <p:spPr bwMode="auto">
          <a:xfrm>
            <a:off x="7383294" y="5844245"/>
            <a:ext cx="550489" cy="304800"/>
          </a:xfrm>
          <a:prstGeom prst="actionButtonMovi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1"/>
            <a:ext cx="1196975" cy="1009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562600" y="5811979"/>
            <a:ext cx="1667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prstClr val="black"/>
                </a:solidFill>
              </a:rPr>
              <a:t>Nguồn</a:t>
            </a:r>
            <a:r>
              <a:rPr lang="en-US" i="1" dirty="0" smtClean="0">
                <a:solidFill>
                  <a:prstClr val="black"/>
                </a:solidFill>
              </a:rPr>
              <a:t> YouTube</a:t>
            </a:r>
            <a:endParaRPr lang="en-US" i="1" dirty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81600" y="6161398"/>
            <a:ext cx="3049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https://youtu.be/hU5djZjxB0U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219200" y="17835"/>
            <a:ext cx="7848600" cy="830997"/>
          </a:xfrm>
          <a:prstGeom prst="rect">
            <a:avLst/>
          </a:prstGeom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i="0" u="none" dirty="0" smtClean="0">
                <a:solidFill>
                  <a:srgbClr val="0000CC"/>
                </a:solidFill>
                <a:latin typeface="Tahoma" pitchFamily="34" charset="0"/>
              </a:rPr>
              <a:t>BÀI 16. THỦY QUYỂN. VÒNG TUẦN HOÀN NƯỚC. NƯỚC NGẦM, BĂNG HÀ.</a:t>
            </a:r>
            <a:endParaRPr lang="en-US" sz="2400" i="0" u="none" dirty="0">
              <a:solidFill>
                <a:srgbClr val="0000CC"/>
              </a:solidFill>
              <a:latin typeface="Tahoma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457200" y="914400"/>
            <a:ext cx="7696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0" hangingPunct="0">
              <a:spcBef>
                <a:spcPct val="50000"/>
              </a:spcBef>
              <a:defRPr/>
            </a:pPr>
            <a:r>
              <a:rPr lang="en-US" sz="3000" b="1" dirty="0">
                <a:solidFill>
                  <a:srgbClr val="993300"/>
                </a:solidFill>
                <a:cs typeface="Times New Roman" pitchFamily="18" charset="0"/>
              </a:rPr>
              <a:t>II. </a:t>
            </a:r>
            <a:r>
              <a:rPr lang="en-US" sz="3000" b="1" dirty="0" err="1">
                <a:solidFill>
                  <a:srgbClr val="993300"/>
                </a:solidFill>
                <a:cs typeface="Times New Roman" pitchFamily="18" charset="0"/>
              </a:rPr>
              <a:t>Vòng</a:t>
            </a:r>
            <a:r>
              <a:rPr lang="en-US" sz="3000" b="1" dirty="0">
                <a:solidFill>
                  <a:srgbClr val="993300"/>
                </a:solidFill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993300"/>
                </a:solidFill>
                <a:cs typeface="Times New Roman" pitchFamily="18" charset="0"/>
              </a:rPr>
              <a:t>tuần</a:t>
            </a:r>
            <a:r>
              <a:rPr lang="en-US" sz="3000" b="1" dirty="0">
                <a:solidFill>
                  <a:srgbClr val="993300"/>
                </a:solidFill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993300"/>
                </a:solidFill>
                <a:cs typeface="Times New Roman" pitchFamily="18" charset="0"/>
              </a:rPr>
              <a:t>hoàn</a:t>
            </a:r>
            <a:r>
              <a:rPr lang="en-US" sz="3000" b="1" dirty="0">
                <a:solidFill>
                  <a:srgbClr val="993300"/>
                </a:solidFill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993300"/>
                </a:solidFill>
                <a:cs typeface="Times New Roman" pitchFamily="18" charset="0"/>
              </a:rPr>
              <a:t>nước</a:t>
            </a:r>
            <a:r>
              <a:rPr lang="en-US" sz="3000" b="1" dirty="0">
                <a:solidFill>
                  <a:srgbClr val="993300"/>
                </a:solidFill>
                <a:cs typeface="Times New Roman" pitchFamily="18" charset="0"/>
              </a:rPr>
              <a:t>.</a:t>
            </a:r>
          </a:p>
        </p:txBody>
      </p:sp>
      <p:pic>
        <p:nvPicPr>
          <p:cNvPr id="3" name="yt1s.com - Khoa Học Mầm Non  Sự Tuần Hoàn Của Nướ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226" y="2082421"/>
            <a:ext cx="904557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6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2" grpId="0"/>
      <p:bldP spid="13" grpId="0" animBg="1"/>
      <p:bldP spid="18" grpId="0"/>
      <p:bldP spid="2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2492189"/>
              </p:ext>
            </p:extLst>
          </p:nvPr>
        </p:nvGraphicFramePr>
        <p:xfrm>
          <a:off x="228600" y="3581400"/>
          <a:ext cx="8839200" cy="2706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/>
                <a:gridCol w="7239000"/>
              </a:tblGrid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endParaRPr lang="en-US" sz="2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CÂU HỎI</a:t>
                      </a:r>
                      <a:endParaRPr lang="en-US" sz="2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26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1, 2</a:t>
                      </a:r>
                      <a:endParaRPr lang="en-US" sz="26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26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Mô tả vòng tuần hoàn lớn của nước.</a:t>
                      </a:r>
                      <a:endParaRPr lang="en-US" sz="26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 smtClean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2600" dirty="0" smtClean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 </a:t>
                      </a:r>
                      <a:r>
                        <a:rPr lang="en-US" sz="2600" dirty="0" smtClean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2600" dirty="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nl-NL" sz="260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Phân biệt sự</a:t>
                      </a:r>
                      <a:r>
                        <a:rPr lang="nl-NL" sz="2600" baseline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khác nhau giữa</a:t>
                      </a:r>
                      <a:r>
                        <a:rPr lang="nl-NL" sz="260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vòng tuần hoàn nhỏ và vòng tuần hoàn lớn.</a:t>
                      </a:r>
                      <a:endParaRPr lang="en-US" sz="2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 smtClean="0">
                          <a:solidFill>
                            <a:srgbClr val="CC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2600" dirty="0" smtClean="0">
                          <a:solidFill>
                            <a:srgbClr val="CC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5, 6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nl-NL" sz="26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sz="26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Trạng</a:t>
                      </a:r>
                      <a:r>
                        <a:rPr lang="en-US" sz="26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thái</a:t>
                      </a:r>
                      <a:r>
                        <a:rPr lang="en-US" sz="26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lang="en-US" sz="26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r>
                        <a:rPr lang="en-US" sz="26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6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6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6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vòng</a:t>
                      </a:r>
                      <a:r>
                        <a:rPr lang="en-US" sz="26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tuần</a:t>
                      </a:r>
                      <a:r>
                        <a:rPr lang="en-US" sz="26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hoàn</a:t>
                      </a:r>
                      <a:r>
                        <a:rPr lang="en-US" sz="26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2600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26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7, 8</a:t>
                      </a:r>
                      <a:endParaRPr lang="en-US" sz="26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60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Nước trong khí quyển có nguồn gốc từ đâu?</a:t>
                      </a:r>
                      <a:endParaRPr lang="en-US" sz="2600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ext Box 27"/>
          <p:cNvSpPr txBox="1">
            <a:spLocks noChangeArrowheads="1"/>
          </p:cNvSpPr>
          <p:nvPr/>
        </p:nvSpPr>
        <p:spPr bwMode="auto">
          <a:xfrm>
            <a:off x="-76199" y="990600"/>
            <a:ext cx="347647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i="0" u="none" dirty="0">
                <a:solidFill>
                  <a:srgbClr val="0000CC"/>
                </a:solidFill>
                <a:latin typeface="Times New Roman" pitchFamily="18" charset="0"/>
              </a:rPr>
              <a:t>THẢO </a:t>
            </a:r>
            <a:r>
              <a:rPr lang="en-US" sz="3600" i="0" u="none" dirty="0" smtClean="0">
                <a:solidFill>
                  <a:srgbClr val="0000CC"/>
                </a:solidFill>
                <a:latin typeface="Times New Roman" pitchFamily="18" charset="0"/>
              </a:rPr>
              <a:t>LUẬN 5’</a:t>
            </a:r>
            <a:endParaRPr lang="en-US" sz="3600" i="0" u="none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547991" y="6320135"/>
            <a:ext cx="83058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u="none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u="none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u="none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u="none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u="none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u="none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2400" u="none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u="none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u="none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u="none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u="none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400" u="none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6" name="Picture 15" descr="[Chân trời sáng tạo] Giải địa lí 6 bài 1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76200"/>
            <a:ext cx="5562600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22698" y="1815405"/>
            <a:ext cx="36349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Dựa vào sơ đồ hình 16.3 và kết hợp với hiểu biết, em hãy</a:t>
            </a:r>
            <a:r>
              <a:rPr lang="nl-NL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5" descr="question_pop_up_from_box_rotate_hg_clr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819400"/>
            <a:ext cx="813815" cy="585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1"/>
            <a:ext cx="1196975" cy="1009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554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8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2178307"/>
            <a:ext cx="7696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 dirty="0" smtClean="0">
                <a:solidFill>
                  <a:srgbClr val="C00000"/>
                </a:solidFill>
              </a:rPr>
              <a:t>II</a:t>
            </a:r>
            <a:r>
              <a:rPr lang="en-US" sz="3600" b="1" dirty="0">
                <a:solidFill>
                  <a:srgbClr val="C00000"/>
                </a:solidFill>
              </a:rPr>
              <a:t>. </a:t>
            </a:r>
            <a:r>
              <a:rPr lang="en-US" sz="3600" b="1" dirty="0" err="1" smtClean="0">
                <a:solidFill>
                  <a:srgbClr val="C00000"/>
                </a:solidFill>
              </a:rPr>
              <a:t>Vòng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tuần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hoàn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nước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6" y="-38912"/>
            <a:ext cx="1066800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295400" y="17835"/>
            <a:ext cx="7848600" cy="830997"/>
          </a:xfrm>
          <a:prstGeom prst="rect">
            <a:avLst/>
          </a:prstGeom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i="0" u="none" dirty="0" smtClean="0">
                <a:solidFill>
                  <a:srgbClr val="0000CC"/>
                </a:solidFill>
                <a:latin typeface="Tahoma" pitchFamily="34" charset="0"/>
              </a:rPr>
              <a:t>BÀI 16. THỦY QUYỂN. VÒNG TUẦN HOÀN NƯỚC. NƯỚC NGẦM, BĂNG HÀ.</a:t>
            </a:r>
            <a:endParaRPr lang="en-US" sz="2400" i="0" u="none" dirty="0">
              <a:solidFill>
                <a:srgbClr val="0000CC"/>
              </a:solidFill>
              <a:latin typeface="Tahoma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-3246" y="2763082"/>
            <a:ext cx="9147246" cy="2308324"/>
          </a:xfrm>
          <a:prstGeom prst="rect">
            <a:avLst/>
          </a:prstGeom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r>
              <a:rPr lang="nl-NL" sz="3600" b="0" i="0" u="none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Là sự chuyển động của nước trên </a:t>
            </a:r>
            <a:r>
              <a:rPr lang="nl-NL" sz="3600" b="0" i="0" u="none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Trái </a:t>
            </a:r>
            <a:r>
              <a:rPr lang="nl-NL" sz="3600" b="0" i="0" u="none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</a:t>
            </a:r>
            <a:r>
              <a:rPr lang="nl-NL" sz="3600" b="0" i="0" u="none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ất </a:t>
            </a:r>
            <a:r>
              <a:rPr lang="nl-NL" sz="3600" b="0" i="0" u="none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 những chu trình khép kín.</a:t>
            </a:r>
            <a:endParaRPr lang="en-US" sz="3600" b="0" i="0" u="none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NL" sz="3600" b="0" i="0" u="none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Gồm 2 giai đoạn</a:t>
            </a:r>
            <a:r>
              <a:rPr lang="nl-NL" sz="3600" b="0" i="0" u="none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nl-NL" sz="3600" b="0" i="0" u="none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tuần hoàn </a:t>
            </a:r>
            <a:r>
              <a:rPr lang="nl-NL" sz="3600" b="0" i="0" u="none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nhỏ và vòng </a:t>
            </a:r>
            <a:r>
              <a:rPr lang="nl-NL" sz="3600" b="0" i="0" u="none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tuần hoàn lớn.</a:t>
            </a:r>
            <a:endParaRPr lang="en-US" sz="3600" b="0" i="0" u="none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-1" y="966784"/>
            <a:ext cx="898388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 eaLnBrk="0" hangingPunct="0">
              <a:spcBef>
                <a:spcPct val="50000"/>
              </a:spcBef>
              <a:defRPr/>
            </a:pPr>
            <a:r>
              <a:rPr lang="nl-NL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I. Thủy quyển, thành phần chủ yếu của thủy quyển</a:t>
            </a:r>
            <a:r>
              <a:rPr lang="en-US" sz="3600" cap="all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156873" y="5071406"/>
            <a:ext cx="882700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 eaLnBrk="0" hangingPunct="0">
              <a:spcBef>
                <a:spcPct val="50000"/>
              </a:spcBef>
              <a:defRPr/>
            </a:pPr>
            <a:r>
              <a:rPr lang="nl-NL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ngầm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endParaRPr lang="en-US" sz="3600" cap="all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381000" y="5619787"/>
            <a:ext cx="43352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 smtClean="0">
                <a:solidFill>
                  <a:srgbClr val="006600"/>
                </a:solidFill>
              </a:rPr>
              <a:t>1. </a:t>
            </a:r>
            <a:r>
              <a:rPr lang="en-US" altLang="en-US" sz="3600" b="1" dirty="0" err="1" smtClean="0">
                <a:solidFill>
                  <a:srgbClr val="006600"/>
                </a:solidFill>
              </a:rPr>
              <a:t>Nước</a:t>
            </a:r>
            <a:r>
              <a:rPr lang="en-US" altLang="en-US" sz="3600" b="1" dirty="0" smtClean="0">
                <a:solidFill>
                  <a:srgbClr val="006600"/>
                </a:solidFill>
              </a:rPr>
              <a:t> </a:t>
            </a:r>
            <a:r>
              <a:rPr lang="en-US" altLang="en-US" sz="3600" b="1" dirty="0" err="1" smtClean="0">
                <a:solidFill>
                  <a:srgbClr val="006600"/>
                </a:solidFill>
              </a:rPr>
              <a:t>ngầm</a:t>
            </a:r>
            <a:r>
              <a:rPr lang="en-US" altLang="en-US" sz="3600" b="1" dirty="0" smtClean="0">
                <a:solidFill>
                  <a:srgbClr val="006600"/>
                </a:solidFill>
              </a:rPr>
              <a:t>:</a:t>
            </a:r>
            <a:endParaRPr lang="en-US" altLang="en-US" sz="36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9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sng" strike="noStrike" cap="none" normalizeH="0" baseline="0" smtClean="0">
            <a:ln>
              <a:noFill/>
            </a:ln>
            <a:solidFill>
              <a:srgbClr val="090703"/>
            </a:solidFill>
            <a:effectLst/>
            <a:latin typeface="VNI-Times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sng" strike="noStrike" cap="none" normalizeH="0" baseline="0" smtClean="0">
            <a:ln>
              <a:noFill/>
            </a:ln>
            <a:solidFill>
              <a:srgbClr val="090703"/>
            </a:solidFill>
            <a:effectLst/>
            <a:latin typeface="VNI-Times" pitchFamily="2" charset="0"/>
          </a:defRPr>
        </a:defPPr>
      </a:lstStyle>
    </a:ln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1799</TotalTime>
  <Words>1406</Words>
  <Application>Microsoft Office PowerPoint</Application>
  <PresentationFormat>On-screen Show (4:3)</PresentationFormat>
  <Paragraphs>115</Paragraphs>
  <Slides>23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SimSun</vt:lpstr>
      <vt:lpstr>Arial</vt:lpstr>
      <vt:lpstr>Calibri</vt:lpstr>
      <vt:lpstr>黑体</vt:lpstr>
      <vt:lpstr>Symbol</vt:lpstr>
      <vt:lpstr>Tahoma</vt:lpstr>
      <vt:lpstr>Times New Roman</vt:lpstr>
      <vt:lpstr>VNI-Times</vt:lpstr>
      <vt:lpstr>Wingdings</vt:lpstr>
      <vt:lpstr>Office Theme</vt:lpstr>
      <vt:lpstr>Mountain Top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OS</dc:creator>
  <cp:lastModifiedBy>Tong Van Anh</cp:lastModifiedBy>
  <cp:revision>124</cp:revision>
  <dcterms:created xsi:type="dcterms:W3CDTF">2021-07-18T20:32:36Z</dcterms:created>
  <dcterms:modified xsi:type="dcterms:W3CDTF">2022-04-07T00:22:46Z</dcterms:modified>
</cp:coreProperties>
</file>