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75" r:id="rId1"/>
  </p:sldMasterIdLst>
  <p:notesMasterIdLst>
    <p:notesMasterId r:id="rId66"/>
  </p:notesMasterIdLst>
  <p:sldIdLst>
    <p:sldId id="392" r:id="rId2"/>
    <p:sldId id="394" r:id="rId3"/>
    <p:sldId id="383" r:id="rId4"/>
    <p:sldId id="318" r:id="rId5"/>
    <p:sldId id="344" r:id="rId6"/>
    <p:sldId id="403" r:id="rId7"/>
    <p:sldId id="415" r:id="rId8"/>
    <p:sldId id="416" r:id="rId9"/>
    <p:sldId id="418" r:id="rId10"/>
    <p:sldId id="417" r:id="rId11"/>
    <p:sldId id="405" r:id="rId12"/>
    <p:sldId id="406" r:id="rId13"/>
    <p:sldId id="407" r:id="rId14"/>
    <p:sldId id="349" r:id="rId15"/>
    <p:sldId id="350" r:id="rId16"/>
    <p:sldId id="434" r:id="rId17"/>
    <p:sldId id="352" r:id="rId18"/>
    <p:sldId id="366" r:id="rId19"/>
    <p:sldId id="409" r:id="rId20"/>
    <p:sldId id="393" r:id="rId21"/>
    <p:sldId id="410" r:id="rId22"/>
    <p:sldId id="414" r:id="rId23"/>
    <p:sldId id="412" r:id="rId24"/>
    <p:sldId id="375" r:id="rId25"/>
    <p:sldId id="419" r:id="rId26"/>
    <p:sldId id="413" r:id="rId27"/>
    <p:sldId id="378" r:id="rId28"/>
    <p:sldId id="387" r:id="rId29"/>
    <p:sldId id="408" r:id="rId30"/>
    <p:sldId id="420" r:id="rId31"/>
    <p:sldId id="291" r:id="rId32"/>
    <p:sldId id="292" r:id="rId33"/>
    <p:sldId id="280" r:id="rId34"/>
    <p:sldId id="281" r:id="rId35"/>
    <p:sldId id="431" r:id="rId36"/>
    <p:sldId id="282" r:id="rId37"/>
    <p:sldId id="293" r:id="rId38"/>
    <p:sldId id="274" r:id="rId39"/>
    <p:sldId id="294" r:id="rId40"/>
    <p:sldId id="421" r:id="rId41"/>
    <p:sldId id="422" r:id="rId42"/>
    <p:sldId id="297" r:id="rId43"/>
    <p:sldId id="423" r:id="rId44"/>
    <p:sldId id="428" r:id="rId45"/>
    <p:sldId id="429" r:id="rId46"/>
    <p:sldId id="430" r:id="rId47"/>
    <p:sldId id="433" r:id="rId48"/>
    <p:sldId id="432" r:id="rId49"/>
    <p:sldId id="426" r:id="rId50"/>
    <p:sldId id="427" r:id="rId51"/>
    <p:sldId id="302" r:id="rId52"/>
    <p:sldId id="303" r:id="rId53"/>
    <p:sldId id="309" r:id="rId54"/>
    <p:sldId id="310" r:id="rId55"/>
    <p:sldId id="400" r:id="rId56"/>
    <p:sldId id="401" r:id="rId57"/>
    <p:sldId id="402" r:id="rId58"/>
    <p:sldId id="425" r:id="rId59"/>
    <p:sldId id="334" r:id="rId60"/>
    <p:sldId id="335" r:id="rId61"/>
    <p:sldId id="336" r:id="rId62"/>
    <p:sldId id="337" r:id="rId63"/>
    <p:sldId id="285" r:id="rId64"/>
    <p:sldId id="316"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BFDDB"/>
    <a:srgbClr val="DF1B6F"/>
    <a:srgbClr val="FF5050"/>
    <a:srgbClr val="3E8111"/>
    <a:srgbClr val="BB175D"/>
    <a:srgbClr val="D82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75"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11:01:34.041"/>
    </inkml:context>
    <inkml:brush xml:id="br0">
      <inkml:brushProperty name="width" value="0.05" units="cm"/>
      <inkml:brushProperty name="height" value="0.0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9:51:39.001"/>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8:37.956"/>
    </inkml:context>
    <inkml:brush xml:id="br0">
      <inkml:brushProperty name="width" value="0.05" units="cm"/>
      <inkml:brushProperty name="height" value="0.05" units="cm"/>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8:38.415"/>
    </inkml:context>
    <inkml:brush xml:id="br0">
      <inkml:brushProperty name="width" value="0.05" units="cm"/>
      <inkml:brushProperty name="height" value="0.05" units="cm"/>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8:38.868"/>
    </inkml:context>
    <inkml:brush xml:id="br0">
      <inkml:brushProperty name="width" value="0.05" units="cm"/>
      <inkml:brushProperty name="height" value="0.05" units="cm"/>
    </inkml:brush>
  </inkml:definitions>
  <inkml:trace contextRef="#ctx0" brushRef="#br0">1 0 24575,'0'5'0,"0"8"0,0 6 0,0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8:39.327"/>
    </inkml:context>
    <inkml:brush xml:id="br0">
      <inkml:brushProperty name="width" value="0.05" units="cm"/>
      <inkml:brushProperty name="height" value="0.05" units="cm"/>
    </inkml:brush>
  </inkml:definitions>
  <inkml:trace contextRef="#ctx0" brushRef="#br0">1 0 24575,'0'5'0,"5"14"0,2 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11:01:34.487"/>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11:01:41.166"/>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11:01:49.548"/>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4T11:01:50.479"/>
    </inkml:context>
    <inkml:brush xml:id="br0">
      <inkml:brushProperty name="width" value="0.05" units="cm"/>
      <inkml:brushProperty name="height" value="0.0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9:49:10.028"/>
    </inkml:context>
    <inkml:brush xml:id="br0">
      <inkml:brushProperty name="width" value="0.05" units="cm"/>
      <inkml:brushProperty name="height" value="0.05" units="cm"/>
    </inkml:brush>
  </inkml:definitions>
  <inkml:trace contextRef="#ctx0" brushRef="#br0">0 1 24575,'0'5'0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9:49:31.324"/>
    </inkml:context>
    <inkml:brush xml:id="br0">
      <inkml:brushProperty name="width" value="0.05" units="cm"/>
      <inkml:brushProperty name="height" value="0.05" units="cm"/>
    </inkml:brush>
  </inkml:definitions>
  <inkml:trace contextRef="#ctx0" brushRef="#br0">0 197 24575,'1'-3'0,"0"1"0,0-1 0,0 1 0,0-1 0,0 1 0,1-1 0,-1 1 0,1 0 0,-1-1 0,1 1 0,0 0 0,4-3 0,7-11 0,-6 4 0,0 1 0,0 0 0,1 0 0,1 1 0,0 0 0,0 1 0,19-15 0,-15 13 0,-6 5 0,1 1 0,0-1 0,0 1 0,15-7 0,-22 12 0,0-1 0,1 0 0,-1 1 0,0 0 0,1-1 0,-1 1 0,0 0 0,1 0 0,-1 0 0,0 0 0,1 0 0,-1 0 0,0 0 0,1 0 0,-1 0 0,0 1 0,1-1 0,-1 1 0,0-1 0,0 1 0,1-1 0,-1 1 0,0 0 0,0-1 0,0 1 0,0 0 0,0 0 0,0 0 0,0 0 0,0 0 0,0 0 0,0 0 0,0 0 0,-1 0 0,1 0 0,-1 1 0,1-1 0,0 0 0,0 3 0,2 9 0,0 1 0,0 0 0,-1-1 0,-1 1 0,-1 0 0,0 0 0,0 0 0,-3 16 0,1-13 0,1 0 0,0 0 0,2 0 0,4 33 0,4-9 0,-2 2 0,-2-1 0,0 72 0,-6-25-1365,1-64-5461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5:17.915"/>
    </inkml:context>
    <inkml:brush xml:id="br0">
      <inkml:brushProperty name="width" value="0.05" units="cm"/>
      <inkml:brushProperty name="height" value="0.05" units="cm"/>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7T08:08:31.330"/>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mn-cs"/>
              </a:defRPr>
            </a:lvl1pPr>
          </a:lstStyle>
          <a:p>
            <a:pPr>
              <a:defRPr/>
            </a:pPr>
            <a:fld id="{E30CA3FC-A633-4D28-849F-E0178E40E290}" type="datetimeFigureOut">
              <a:rPr lang="en-US"/>
              <a:pPr>
                <a:defRPr/>
              </a:pPr>
              <a:t>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6B4EF2-50B7-46D9-83A2-4FCA7B534DDB}" type="slidenum">
              <a:rPr lang="en-US" altLang="en-US"/>
              <a:pPr/>
              <a:t>‹#›</a:t>
            </a:fld>
            <a:endParaRPr lang="en-US" altLang="en-US"/>
          </a:p>
        </p:txBody>
      </p:sp>
    </p:spTree>
    <p:extLst>
      <p:ext uri="{BB962C8B-B14F-4D97-AF65-F5344CB8AC3E}">
        <p14:creationId xmlns:p14="http://schemas.microsoft.com/office/powerpoint/2010/main" val="3776398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E671831-0B8B-4A7A-BBB0-0A595BFBECA1}" type="slidenum">
              <a:rPr lang="en-US" altLang="en-US">
                <a:latin typeface="Arial" pitchFamily="34" charset="0"/>
                <a:cs typeface="Arial" pitchFamily="34" charset="0"/>
              </a:rPr>
              <a:pPr/>
              <a:t>3</a:t>
            </a:fld>
            <a:endParaRPr lang="en-US"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6B4EF2-50B7-46D9-83A2-4FCA7B534DDB}" type="slidenum">
              <a:rPr lang="en-US" altLang="en-US" smtClean="0"/>
              <a:pPr/>
              <a:t>43</a:t>
            </a:fld>
            <a:endParaRPr lang="en-US" altLang="en-US"/>
          </a:p>
        </p:txBody>
      </p:sp>
    </p:spTree>
    <p:extLst>
      <p:ext uri="{BB962C8B-B14F-4D97-AF65-F5344CB8AC3E}">
        <p14:creationId xmlns:p14="http://schemas.microsoft.com/office/powerpoint/2010/main" val="85378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252BD0B-B53E-4382-B00C-E9898F2FE94E}" type="slidenum">
              <a:rPr lang="en-US" altLang="en-US"/>
              <a:pPr/>
              <a:t>53</a:t>
            </a:fld>
            <a:endParaRPr lang="en-US" altLang="en-US"/>
          </a:p>
        </p:txBody>
      </p:sp>
      <p:sp>
        <p:nvSpPr>
          <p:cNvPr id="61443"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2B66069D-4DFF-4276-98CD-771E75F3B78F}" type="slidenum">
              <a:rPr lang="en-US" altLang="en-US" sz="1200">
                <a:latin typeface="VNI-Cooper"/>
                <a:cs typeface="Arial" pitchFamily="34" charset="0"/>
              </a:rPr>
              <a:pPr algn="r"/>
              <a:t>53</a:t>
            </a:fld>
            <a:endParaRPr lang="en-US" altLang="en-US" sz="1200">
              <a:latin typeface="VNI-Cooper"/>
              <a:cs typeface="Arial"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08260A3-A017-4126-8D67-974A576BC157}" type="slidenum">
              <a:rPr lang="en-US" altLang="en-US"/>
              <a:pPr/>
              <a:t>54</a:t>
            </a:fld>
            <a:endParaRPr lang="en-US" altLang="en-US"/>
          </a:p>
        </p:txBody>
      </p:sp>
      <p:sp>
        <p:nvSpPr>
          <p:cNvPr id="6349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6497B605-6F20-419A-ADB9-0AB94639792C}" type="slidenum">
              <a:rPr lang="en-US" altLang="en-US" sz="1200">
                <a:latin typeface="VNI-Cooper"/>
                <a:cs typeface="Arial" pitchFamily="34" charset="0"/>
              </a:rPr>
              <a:pPr algn="r"/>
              <a:t>54</a:t>
            </a:fld>
            <a:endParaRPr lang="en-US" altLang="en-US" sz="1200">
              <a:latin typeface="VNI-Cooper"/>
              <a:cs typeface="Arial" pitchFamily="34" charset="0"/>
            </a:endParaRPr>
          </a:p>
        </p:txBody>
      </p:sp>
      <p:sp>
        <p:nvSpPr>
          <p:cNvPr id="634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5E3128F-7213-476C-9962-64EC1BF8B558}" type="slidenum">
              <a:rPr lang="en-US" altLang="en-US">
                <a:latin typeface="Arial" pitchFamily="34" charset="0"/>
                <a:cs typeface="Arial" pitchFamily="34" charset="0"/>
              </a:rPr>
              <a:pPr/>
              <a:t>57</a:t>
            </a:fld>
            <a:endParaRPr lang="en-US" altLang="en-US">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FA06F7B-E43D-4C49-8E30-A3388F60B3E5}" type="slidenum">
              <a:rPr lang="en-US" altLang="en-US"/>
              <a:pPr/>
              <a:t>58</a:t>
            </a:fld>
            <a:endParaRPr lang="en-US" altLang="en-US"/>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fld id="{F85ADF96-7A76-4D12-99FE-5010726BA8EC}" type="slidenum">
              <a:rPr lang="en-US" altLang="en-US" sz="1200">
                <a:latin typeface="VNI-Cooper"/>
                <a:cs typeface="Arial" pitchFamily="34" charset="0"/>
              </a:rPr>
              <a:pPr algn="r"/>
              <a:t>58</a:t>
            </a:fld>
            <a:endParaRPr lang="en-US" altLang="en-US" sz="1200">
              <a:latin typeface="VNI-Cooper"/>
              <a:cs typeface="Arial" pitchFamily="34"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p:cNvSpPr>
            <a:spLocks noGrp="1"/>
          </p:cNvSpPr>
          <p:nvPr>
            <p:ph type="dt" sz="half" idx="10"/>
          </p:nvPr>
        </p:nvSpPr>
        <p:spPr/>
        <p:txBody>
          <a:bodyPr/>
          <a:lstStyle>
            <a:lvl1pPr>
              <a:defRPr/>
            </a:lvl1pPr>
          </a:lstStyle>
          <a:p>
            <a:pPr>
              <a:defRPr/>
            </a:pPr>
            <a:fld id="{F7344149-AE98-4FD2-AB53-2EB558635927}" type="datetimeFigureOut">
              <a:rPr lang="en-US"/>
              <a:pPr>
                <a:defRPr/>
              </a:pPr>
              <a:t>2/8/2022</a:t>
            </a:fld>
            <a:endParaRPr lang="en-US"/>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ố hiệu Bản chiếu 5"/>
          <p:cNvSpPr>
            <a:spLocks noGrp="1"/>
          </p:cNvSpPr>
          <p:nvPr>
            <p:ph type="sldNum" sz="quarter" idx="12"/>
          </p:nvPr>
        </p:nvSpPr>
        <p:spPr/>
        <p:txBody>
          <a:bodyPr/>
          <a:lstStyle>
            <a:lvl1pPr>
              <a:defRPr/>
            </a:lvl1pPr>
          </a:lstStyle>
          <a:p>
            <a:fld id="{9471D498-1866-47E7-A98B-23F4663C794D}" type="slidenum">
              <a:rPr lang="en-US" altLang="en-US"/>
              <a:pPr/>
              <a:t>‹#›</a:t>
            </a:fld>
            <a:endParaRPr lang="en-US" altLang="en-US"/>
          </a:p>
        </p:txBody>
      </p:sp>
    </p:spTree>
    <p:extLst>
      <p:ext uri="{BB962C8B-B14F-4D97-AF65-F5344CB8AC3E}">
        <p14:creationId xmlns:p14="http://schemas.microsoft.com/office/powerpoint/2010/main" val="196959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lvl1pPr>
              <a:defRPr/>
            </a:lvl1pPr>
          </a:lstStyle>
          <a:p>
            <a:pPr>
              <a:defRPr/>
            </a:pPr>
            <a:fld id="{5242F921-C8F5-4E22-9CAA-99397C13E51D}" type="datetimeFigureOut">
              <a:rPr lang="en-US"/>
              <a:pPr>
                <a:defRPr/>
              </a:pPr>
              <a:t>2/8/2022</a:t>
            </a:fld>
            <a:endParaRPr lang="en-US"/>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ố hiệu Bản chiếu 5"/>
          <p:cNvSpPr>
            <a:spLocks noGrp="1"/>
          </p:cNvSpPr>
          <p:nvPr>
            <p:ph type="sldNum" sz="quarter" idx="12"/>
          </p:nvPr>
        </p:nvSpPr>
        <p:spPr/>
        <p:txBody>
          <a:bodyPr/>
          <a:lstStyle>
            <a:lvl1pPr>
              <a:defRPr/>
            </a:lvl1pPr>
          </a:lstStyle>
          <a:p>
            <a:fld id="{AAFF56BF-9927-4615-96A4-93B010A8E2B5}" type="slidenum">
              <a:rPr lang="en-US" altLang="en-US"/>
              <a:pPr/>
              <a:t>‹#›</a:t>
            </a:fld>
            <a:endParaRPr lang="en-US" altLang="en-US"/>
          </a:p>
        </p:txBody>
      </p:sp>
    </p:spTree>
    <p:extLst>
      <p:ext uri="{BB962C8B-B14F-4D97-AF65-F5344CB8AC3E}">
        <p14:creationId xmlns:p14="http://schemas.microsoft.com/office/powerpoint/2010/main" val="374955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lvl1pPr>
              <a:defRPr/>
            </a:lvl1pPr>
          </a:lstStyle>
          <a:p>
            <a:pPr>
              <a:defRPr/>
            </a:pPr>
            <a:fld id="{8F1510ED-6A30-4E25-BE94-ED02391A6212}" type="datetimeFigureOut">
              <a:rPr lang="en-US"/>
              <a:pPr>
                <a:defRPr/>
              </a:pPr>
              <a:t>2/8/2022</a:t>
            </a:fld>
            <a:endParaRPr lang="en-US"/>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ố hiệu Bản chiếu 5"/>
          <p:cNvSpPr>
            <a:spLocks noGrp="1"/>
          </p:cNvSpPr>
          <p:nvPr>
            <p:ph type="sldNum" sz="quarter" idx="12"/>
          </p:nvPr>
        </p:nvSpPr>
        <p:spPr/>
        <p:txBody>
          <a:bodyPr/>
          <a:lstStyle>
            <a:lvl1pPr>
              <a:defRPr/>
            </a:lvl1pPr>
          </a:lstStyle>
          <a:p>
            <a:fld id="{F9F9DD92-D33F-4EF5-81A7-FD5922768300}" type="slidenum">
              <a:rPr lang="en-US" altLang="en-US"/>
              <a:pPr/>
              <a:t>‹#›</a:t>
            </a:fld>
            <a:endParaRPr lang="en-US" altLang="en-US"/>
          </a:p>
        </p:txBody>
      </p:sp>
    </p:spTree>
    <p:extLst>
      <p:ext uri="{BB962C8B-B14F-4D97-AF65-F5344CB8AC3E}">
        <p14:creationId xmlns:p14="http://schemas.microsoft.com/office/powerpoint/2010/main" val="82509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C7590F7A-461F-4133-B2E7-320D7A40D4CD}" type="slidenum">
              <a:rPr lang="en-US" altLang="en-US"/>
              <a:pPr/>
              <a:t>‹#›</a:t>
            </a:fld>
            <a:endParaRPr lang="en-US" altLang="en-US"/>
          </a:p>
        </p:txBody>
      </p:sp>
    </p:spTree>
    <p:extLst>
      <p:ext uri="{BB962C8B-B14F-4D97-AF65-F5344CB8AC3E}">
        <p14:creationId xmlns:p14="http://schemas.microsoft.com/office/powerpoint/2010/main" val="20643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p:nvPr userDrawn="1"/>
        </p:nvSpPr>
        <p:spPr>
          <a:xfrm>
            <a:off x="0" y="0"/>
            <a:ext cx="9144000" cy="6096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chemeClr val="tx1"/>
                </a:solidFill>
                <a:latin typeface="Times New Roman" pitchFamily="18" charset="0"/>
                <a:cs typeface="Times New Roman" pitchFamily="18" charset="0"/>
              </a:rPr>
              <a:t>Tiết</a:t>
            </a:r>
            <a:r>
              <a:rPr lang="en-US" sz="2400" b="1" dirty="0">
                <a:solidFill>
                  <a:schemeClr val="tx1"/>
                </a:solidFill>
                <a:latin typeface="Times New Roman" pitchFamily="18" charset="0"/>
                <a:cs typeface="Times New Roman" pitchFamily="18" charset="0"/>
              </a:rPr>
              <a:t> 12 -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8:        </a:t>
            </a:r>
            <a:r>
              <a:rPr lang="en-US" sz="2400" b="1" dirty="0">
                <a:solidFill>
                  <a:srgbClr val="D81A6B"/>
                </a:solidFill>
                <a:latin typeface="Times New Roman" pitchFamily="18" charset="0"/>
                <a:cs typeface="Times New Roman" pitchFamily="18" charset="0"/>
              </a:rPr>
              <a:t>NĂNG ĐỘNG, SÁNG TẠO ( </a:t>
            </a:r>
            <a:r>
              <a:rPr lang="en-US" sz="2400" b="1" dirty="0" err="1">
                <a:solidFill>
                  <a:srgbClr val="D81A6B"/>
                </a:solidFill>
                <a:latin typeface="Times New Roman" pitchFamily="18" charset="0"/>
                <a:cs typeface="Times New Roman" pitchFamily="18" charset="0"/>
              </a:rPr>
              <a:t>tiết</a:t>
            </a:r>
            <a:r>
              <a:rPr lang="en-US" sz="2400" b="1" dirty="0">
                <a:solidFill>
                  <a:srgbClr val="D81A6B"/>
                </a:solidFill>
                <a:latin typeface="Times New Roman" pitchFamily="18" charset="0"/>
                <a:cs typeface="Times New Roman" pitchFamily="18" charset="0"/>
              </a:rPr>
              <a:t> 2)</a:t>
            </a:r>
          </a:p>
        </p:txBody>
      </p:sp>
    </p:spTree>
    <p:extLst>
      <p:ext uri="{BB962C8B-B14F-4D97-AF65-F5344CB8AC3E}">
        <p14:creationId xmlns:p14="http://schemas.microsoft.com/office/powerpoint/2010/main" val="283390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7"/>
          <p:cNvSpPr/>
          <p:nvPr userDrawn="1"/>
        </p:nvSpPr>
        <p:spPr>
          <a:xfrm>
            <a:off x="0" y="0"/>
            <a:ext cx="9144000" cy="6096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chemeClr val="tx1"/>
                </a:solidFill>
                <a:latin typeface="Times New Roman" pitchFamily="18" charset="0"/>
                <a:cs typeface="Times New Roman" pitchFamily="18" charset="0"/>
              </a:rPr>
              <a:t>Tiết</a:t>
            </a:r>
            <a:r>
              <a:rPr lang="en-US" sz="2400" b="1" dirty="0">
                <a:solidFill>
                  <a:schemeClr val="tx1"/>
                </a:solidFill>
                <a:latin typeface="Times New Roman" pitchFamily="18" charset="0"/>
                <a:cs typeface="Times New Roman" pitchFamily="18" charset="0"/>
              </a:rPr>
              <a:t> 12 -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8:        </a:t>
            </a:r>
            <a:r>
              <a:rPr lang="en-US" sz="2400" b="1" dirty="0">
                <a:solidFill>
                  <a:srgbClr val="D81A6B"/>
                </a:solidFill>
                <a:latin typeface="Times New Roman" pitchFamily="18" charset="0"/>
                <a:cs typeface="Times New Roman" pitchFamily="18" charset="0"/>
              </a:rPr>
              <a:t>NĂNG ĐỘNG, SÁNG TẠO ( </a:t>
            </a:r>
            <a:r>
              <a:rPr lang="en-US" sz="2400" b="1" dirty="0" err="1">
                <a:solidFill>
                  <a:srgbClr val="D81A6B"/>
                </a:solidFill>
                <a:latin typeface="Times New Roman" pitchFamily="18" charset="0"/>
                <a:cs typeface="Times New Roman" pitchFamily="18" charset="0"/>
              </a:rPr>
              <a:t>tiết</a:t>
            </a:r>
            <a:r>
              <a:rPr lang="en-US" sz="2400" b="1" dirty="0">
                <a:solidFill>
                  <a:srgbClr val="D81A6B"/>
                </a:solidFill>
                <a:latin typeface="Times New Roman" pitchFamily="18" charset="0"/>
                <a:cs typeface="Times New Roman" pitchFamily="18" charset="0"/>
              </a:rPr>
              <a:t> 2)</a:t>
            </a:r>
          </a:p>
        </p:txBody>
      </p:sp>
      <p:sp>
        <p:nvSpPr>
          <p:cNvPr id="3" name="Date Placeholder 2"/>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p:spPr>
        <p:txBody>
          <a:bodyPr/>
          <a:lstStyle>
            <a:lvl1pPr>
              <a:defRPr/>
            </a:lvl1pPr>
          </a:lstStyle>
          <a:p>
            <a:fld id="{78FB77FE-F139-4A73-80E1-69054BCEF971}" type="slidenum">
              <a:rPr lang="en-US" altLang="en-US"/>
              <a:pPr/>
              <a:t>‹#›</a:t>
            </a:fld>
            <a:endParaRPr lang="en-US" altLang="en-US"/>
          </a:p>
        </p:txBody>
      </p:sp>
    </p:spTree>
    <p:extLst>
      <p:ext uri="{BB962C8B-B14F-4D97-AF65-F5344CB8AC3E}">
        <p14:creationId xmlns:p14="http://schemas.microsoft.com/office/powerpoint/2010/main" val="230813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lvl1pPr>
              <a:defRPr/>
            </a:lvl1pPr>
          </a:lstStyle>
          <a:p>
            <a:pPr>
              <a:defRPr/>
            </a:pPr>
            <a:fld id="{4AAE8AA9-E58E-4B0A-B4F9-9E3DC330C605}" type="datetimeFigureOut">
              <a:rPr lang="en-US"/>
              <a:pPr>
                <a:defRPr/>
              </a:pPr>
              <a:t>2/8/2022</a:t>
            </a:fld>
            <a:endParaRPr lang="en-US"/>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ố hiệu Bản chiếu 5"/>
          <p:cNvSpPr>
            <a:spLocks noGrp="1"/>
          </p:cNvSpPr>
          <p:nvPr>
            <p:ph type="sldNum" sz="quarter" idx="12"/>
          </p:nvPr>
        </p:nvSpPr>
        <p:spPr/>
        <p:txBody>
          <a:bodyPr/>
          <a:lstStyle>
            <a:lvl1pPr>
              <a:defRPr/>
            </a:lvl1pPr>
          </a:lstStyle>
          <a:p>
            <a:fld id="{15611D8D-938A-4FAF-8FC7-40A75B9140FA}" type="slidenum">
              <a:rPr lang="en-US" altLang="en-US"/>
              <a:pPr/>
              <a:t>‹#›</a:t>
            </a:fld>
            <a:endParaRPr lang="en-US" altLang="en-US"/>
          </a:p>
        </p:txBody>
      </p:sp>
    </p:spTree>
    <p:extLst>
      <p:ext uri="{BB962C8B-B14F-4D97-AF65-F5344CB8AC3E}">
        <p14:creationId xmlns:p14="http://schemas.microsoft.com/office/powerpoint/2010/main" val="109983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lvl1pPr>
              <a:defRPr/>
            </a:lvl1pPr>
          </a:lstStyle>
          <a:p>
            <a:pPr>
              <a:defRPr/>
            </a:pPr>
            <a:fld id="{E8EE4C80-AA22-4F32-8F75-49C9187B6F82}" type="datetimeFigureOut">
              <a:rPr lang="en-US"/>
              <a:pPr>
                <a:defRPr/>
              </a:pPr>
              <a:t>2/8/2022</a:t>
            </a:fld>
            <a:endParaRPr lang="en-US"/>
          </a:p>
        </p:txBody>
      </p:sp>
      <p:sp>
        <p:nvSpPr>
          <p:cNvPr id="5" name="Chỗ dành sẵn cho Chân trang 4"/>
          <p:cNvSpPr>
            <a:spLocks noGrp="1"/>
          </p:cNvSpPr>
          <p:nvPr>
            <p:ph type="ftr" sz="quarter" idx="11"/>
          </p:nvPr>
        </p:nvSpPr>
        <p:spPr/>
        <p:txBody>
          <a:bodyPr/>
          <a:lstStyle>
            <a:lvl1pPr>
              <a:defRPr/>
            </a:lvl1pPr>
          </a:lstStyle>
          <a:p>
            <a:pPr>
              <a:defRPr/>
            </a:pPr>
            <a:endParaRPr lang="en-US"/>
          </a:p>
        </p:txBody>
      </p:sp>
      <p:sp>
        <p:nvSpPr>
          <p:cNvPr id="6" name="Chỗ dành sẵn cho Số hiệu Bản chiếu 5"/>
          <p:cNvSpPr>
            <a:spLocks noGrp="1"/>
          </p:cNvSpPr>
          <p:nvPr>
            <p:ph type="sldNum" sz="quarter" idx="12"/>
          </p:nvPr>
        </p:nvSpPr>
        <p:spPr/>
        <p:txBody>
          <a:bodyPr/>
          <a:lstStyle>
            <a:lvl1pPr>
              <a:defRPr/>
            </a:lvl1pPr>
          </a:lstStyle>
          <a:p>
            <a:fld id="{EF222B3E-14BF-4C6F-9F13-4C799D4739F4}" type="slidenum">
              <a:rPr lang="en-US" altLang="en-US"/>
              <a:pPr/>
              <a:t>‹#›</a:t>
            </a:fld>
            <a:endParaRPr lang="en-US" altLang="en-US"/>
          </a:p>
        </p:txBody>
      </p:sp>
    </p:spTree>
    <p:extLst>
      <p:ext uri="{BB962C8B-B14F-4D97-AF65-F5344CB8AC3E}">
        <p14:creationId xmlns:p14="http://schemas.microsoft.com/office/powerpoint/2010/main" val="178583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ội dung 2"/>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3"/>
          <p:cNvSpPr>
            <a:spLocks noGrp="1"/>
          </p:cNvSpPr>
          <p:nvPr>
            <p:ph type="dt" sz="half" idx="10"/>
          </p:nvPr>
        </p:nvSpPr>
        <p:spPr/>
        <p:txBody>
          <a:bodyPr/>
          <a:lstStyle>
            <a:lvl1pPr>
              <a:defRPr/>
            </a:lvl1pPr>
          </a:lstStyle>
          <a:p>
            <a:pPr>
              <a:defRPr/>
            </a:pPr>
            <a:fld id="{D04DC3F3-F6CC-4A82-8803-68D8E36A965B}" type="datetimeFigureOut">
              <a:rPr lang="en-US"/>
              <a:pPr>
                <a:defRPr/>
              </a:pPr>
              <a:t>2/8/2022</a:t>
            </a:fld>
            <a:endParaRPr lang="en-US"/>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ố hiệu Bản chiếu 5"/>
          <p:cNvSpPr>
            <a:spLocks noGrp="1"/>
          </p:cNvSpPr>
          <p:nvPr>
            <p:ph type="sldNum" sz="quarter" idx="12"/>
          </p:nvPr>
        </p:nvSpPr>
        <p:spPr/>
        <p:txBody>
          <a:bodyPr/>
          <a:lstStyle>
            <a:lvl1pPr>
              <a:defRPr/>
            </a:lvl1pPr>
          </a:lstStyle>
          <a:p>
            <a:fld id="{0E40B9C9-917B-47B0-BB0D-4A591D1D27D0}" type="slidenum">
              <a:rPr lang="en-US" altLang="en-US"/>
              <a:pPr/>
              <a:t>‹#›</a:t>
            </a:fld>
            <a:endParaRPr lang="en-US" altLang="en-US"/>
          </a:p>
        </p:txBody>
      </p:sp>
    </p:spTree>
    <p:extLst>
      <p:ext uri="{BB962C8B-B14F-4D97-AF65-F5344CB8AC3E}">
        <p14:creationId xmlns:p14="http://schemas.microsoft.com/office/powerpoint/2010/main" val="278247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3"/>
          <p:cNvSpPr>
            <a:spLocks noGrp="1"/>
          </p:cNvSpPr>
          <p:nvPr>
            <p:ph type="dt" sz="half" idx="10"/>
          </p:nvPr>
        </p:nvSpPr>
        <p:spPr/>
        <p:txBody>
          <a:bodyPr/>
          <a:lstStyle>
            <a:lvl1pPr>
              <a:defRPr/>
            </a:lvl1pPr>
          </a:lstStyle>
          <a:p>
            <a:pPr>
              <a:defRPr/>
            </a:pPr>
            <a:fld id="{DADA8FD2-7812-4404-8DDE-A9D0AEBC7972}" type="datetimeFigureOut">
              <a:rPr lang="en-US"/>
              <a:pPr>
                <a:defRPr/>
              </a:pPr>
              <a:t>2/8/2022</a:t>
            </a:fld>
            <a:endParaRPr lang="en-US"/>
          </a:p>
        </p:txBody>
      </p:sp>
      <p:sp>
        <p:nvSpPr>
          <p:cNvPr id="8" name="Chỗ dành sẵn cho Chân trang 4"/>
          <p:cNvSpPr>
            <a:spLocks noGrp="1"/>
          </p:cNvSpPr>
          <p:nvPr>
            <p:ph type="ftr" sz="quarter" idx="11"/>
          </p:nvPr>
        </p:nvSpPr>
        <p:spPr/>
        <p:txBody>
          <a:bodyPr/>
          <a:lstStyle>
            <a:lvl1pPr>
              <a:defRPr/>
            </a:lvl1pPr>
          </a:lstStyle>
          <a:p>
            <a:pPr>
              <a:defRPr/>
            </a:pPr>
            <a:endParaRPr lang="en-US"/>
          </a:p>
        </p:txBody>
      </p:sp>
      <p:sp>
        <p:nvSpPr>
          <p:cNvPr id="9" name="Chỗ dành sẵn cho Số hiệu Bản chiếu 5"/>
          <p:cNvSpPr>
            <a:spLocks noGrp="1"/>
          </p:cNvSpPr>
          <p:nvPr>
            <p:ph type="sldNum" sz="quarter" idx="12"/>
          </p:nvPr>
        </p:nvSpPr>
        <p:spPr/>
        <p:txBody>
          <a:bodyPr/>
          <a:lstStyle>
            <a:lvl1pPr>
              <a:defRPr/>
            </a:lvl1pPr>
          </a:lstStyle>
          <a:p>
            <a:fld id="{473C40CE-1B63-4098-A2CF-D78F77540241}" type="slidenum">
              <a:rPr lang="en-US" altLang="en-US"/>
              <a:pPr/>
              <a:t>‹#›</a:t>
            </a:fld>
            <a:endParaRPr lang="en-US" altLang="en-US"/>
          </a:p>
        </p:txBody>
      </p:sp>
    </p:spTree>
    <p:extLst>
      <p:ext uri="{BB962C8B-B14F-4D97-AF65-F5344CB8AC3E}">
        <p14:creationId xmlns:p14="http://schemas.microsoft.com/office/powerpoint/2010/main" val="330374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endParaRPr lang="en-US"/>
          </a:p>
        </p:txBody>
      </p:sp>
      <p:sp>
        <p:nvSpPr>
          <p:cNvPr id="3" name="Chỗ dành sẵn cho Ngày tháng 3"/>
          <p:cNvSpPr>
            <a:spLocks noGrp="1"/>
          </p:cNvSpPr>
          <p:nvPr>
            <p:ph type="dt" sz="half" idx="10"/>
          </p:nvPr>
        </p:nvSpPr>
        <p:spPr/>
        <p:txBody>
          <a:bodyPr/>
          <a:lstStyle>
            <a:lvl1pPr>
              <a:defRPr/>
            </a:lvl1pPr>
          </a:lstStyle>
          <a:p>
            <a:pPr>
              <a:defRPr/>
            </a:pPr>
            <a:fld id="{857576E5-0518-4044-9413-35432FA4A148}" type="datetimeFigureOut">
              <a:rPr lang="en-US"/>
              <a:pPr>
                <a:defRPr/>
              </a:pPr>
              <a:t>2/8/2022</a:t>
            </a:fld>
            <a:endParaRPr lang="en-US"/>
          </a:p>
        </p:txBody>
      </p:sp>
      <p:sp>
        <p:nvSpPr>
          <p:cNvPr id="4" name="Chỗ dành sẵn cho Chân trang 4"/>
          <p:cNvSpPr>
            <a:spLocks noGrp="1"/>
          </p:cNvSpPr>
          <p:nvPr>
            <p:ph type="ftr" sz="quarter" idx="11"/>
          </p:nvPr>
        </p:nvSpPr>
        <p:spPr/>
        <p:txBody>
          <a:bodyPr/>
          <a:lstStyle>
            <a:lvl1pPr>
              <a:defRPr/>
            </a:lvl1pPr>
          </a:lstStyle>
          <a:p>
            <a:pPr>
              <a:defRPr/>
            </a:pPr>
            <a:endParaRPr lang="en-US"/>
          </a:p>
        </p:txBody>
      </p:sp>
      <p:sp>
        <p:nvSpPr>
          <p:cNvPr id="5" name="Chỗ dành sẵn cho Số hiệu Bản chiếu 5"/>
          <p:cNvSpPr>
            <a:spLocks noGrp="1"/>
          </p:cNvSpPr>
          <p:nvPr>
            <p:ph type="sldNum" sz="quarter" idx="12"/>
          </p:nvPr>
        </p:nvSpPr>
        <p:spPr/>
        <p:txBody>
          <a:bodyPr/>
          <a:lstStyle>
            <a:lvl1pPr>
              <a:defRPr/>
            </a:lvl1pPr>
          </a:lstStyle>
          <a:p>
            <a:fld id="{3E11F567-7D57-4227-A839-2A3D6F4A43AC}" type="slidenum">
              <a:rPr lang="en-US" altLang="en-US"/>
              <a:pPr/>
              <a:t>‹#›</a:t>
            </a:fld>
            <a:endParaRPr lang="en-US" altLang="en-US"/>
          </a:p>
        </p:txBody>
      </p:sp>
    </p:spTree>
    <p:extLst>
      <p:ext uri="{BB962C8B-B14F-4D97-AF65-F5344CB8AC3E}">
        <p14:creationId xmlns:p14="http://schemas.microsoft.com/office/powerpoint/2010/main" val="281290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3"/>
          <p:cNvSpPr>
            <a:spLocks noGrp="1"/>
          </p:cNvSpPr>
          <p:nvPr>
            <p:ph type="dt" sz="half" idx="10"/>
          </p:nvPr>
        </p:nvSpPr>
        <p:spPr/>
        <p:txBody>
          <a:bodyPr/>
          <a:lstStyle>
            <a:lvl1pPr>
              <a:defRPr/>
            </a:lvl1pPr>
          </a:lstStyle>
          <a:p>
            <a:pPr>
              <a:defRPr/>
            </a:pPr>
            <a:fld id="{E41B3410-459C-452F-B6D2-54062BA546E6}" type="datetimeFigureOut">
              <a:rPr lang="en-US"/>
              <a:pPr>
                <a:defRPr/>
              </a:pPr>
              <a:t>2/8/2022</a:t>
            </a:fld>
            <a:endParaRPr lang="en-US"/>
          </a:p>
        </p:txBody>
      </p:sp>
      <p:sp>
        <p:nvSpPr>
          <p:cNvPr id="3" name="Chỗ dành sẵn cho Chân trang 4"/>
          <p:cNvSpPr>
            <a:spLocks noGrp="1"/>
          </p:cNvSpPr>
          <p:nvPr>
            <p:ph type="ftr" sz="quarter" idx="11"/>
          </p:nvPr>
        </p:nvSpPr>
        <p:spPr/>
        <p:txBody>
          <a:bodyPr/>
          <a:lstStyle>
            <a:lvl1pPr>
              <a:defRPr/>
            </a:lvl1pPr>
          </a:lstStyle>
          <a:p>
            <a:pPr>
              <a:defRPr/>
            </a:pPr>
            <a:endParaRPr lang="en-US"/>
          </a:p>
        </p:txBody>
      </p:sp>
      <p:sp>
        <p:nvSpPr>
          <p:cNvPr id="4" name="Chỗ dành sẵn cho Số hiệu Bản chiếu 5"/>
          <p:cNvSpPr>
            <a:spLocks noGrp="1"/>
          </p:cNvSpPr>
          <p:nvPr>
            <p:ph type="sldNum" sz="quarter" idx="12"/>
          </p:nvPr>
        </p:nvSpPr>
        <p:spPr/>
        <p:txBody>
          <a:bodyPr/>
          <a:lstStyle>
            <a:lvl1pPr>
              <a:defRPr/>
            </a:lvl1pPr>
          </a:lstStyle>
          <a:p>
            <a:fld id="{7D1D5BF0-7F5A-4142-B1D3-7583111D5CBB}" type="slidenum">
              <a:rPr lang="en-US" altLang="en-US"/>
              <a:pPr/>
              <a:t>‹#›</a:t>
            </a:fld>
            <a:endParaRPr lang="en-US" altLang="en-US"/>
          </a:p>
        </p:txBody>
      </p:sp>
    </p:spTree>
    <p:extLst>
      <p:ext uri="{BB962C8B-B14F-4D97-AF65-F5344CB8AC3E}">
        <p14:creationId xmlns:p14="http://schemas.microsoft.com/office/powerpoint/2010/main" val="178058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fld id="{8D31945E-F576-4360-A156-C8BE3D3CB9DC}" type="datetimeFigureOut">
              <a:rPr lang="en-US"/>
              <a:pPr>
                <a:defRPr/>
              </a:pPr>
              <a:t>2/8/2022</a:t>
            </a:fld>
            <a:endParaRPr lang="en-US"/>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ố hiệu Bản chiếu 5"/>
          <p:cNvSpPr>
            <a:spLocks noGrp="1"/>
          </p:cNvSpPr>
          <p:nvPr>
            <p:ph type="sldNum" sz="quarter" idx="12"/>
          </p:nvPr>
        </p:nvSpPr>
        <p:spPr/>
        <p:txBody>
          <a:bodyPr/>
          <a:lstStyle>
            <a:lvl1pPr>
              <a:defRPr/>
            </a:lvl1pPr>
          </a:lstStyle>
          <a:p>
            <a:fld id="{BCFCE745-58FB-4E09-89DA-AD5B5DCF48FF}" type="slidenum">
              <a:rPr lang="en-US" altLang="en-US"/>
              <a:pPr/>
              <a:t>‹#›</a:t>
            </a:fld>
            <a:endParaRPr lang="en-US" altLang="en-US"/>
          </a:p>
        </p:txBody>
      </p:sp>
    </p:spTree>
    <p:extLst>
      <p:ext uri="{BB962C8B-B14F-4D97-AF65-F5344CB8AC3E}">
        <p14:creationId xmlns:p14="http://schemas.microsoft.com/office/powerpoint/2010/main" val="376298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Chỗ dành sẵn cho Văn bản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fld id="{ECBE2965-9363-4466-9DBD-8CA6787024E3}" type="datetimeFigureOut">
              <a:rPr lang="en-US"/>
              <a:pPr>
                <a:defRPr/>
              </a:pPr>
              <a:t>2/8/2022</a:t>
            </a:fld>
            <a:endParaRPr lang="en-US"/>
          </a:p>
        </p:txBody>
      </p:sp>
      <p:sp>
        <p:nvSpPr>
          <p:cNvPr id="6" name="Chỗ dành sẵn cho Chân trang 4"/>
          <p:cNvSpPr>
            <a:spLocks noGrp="1"/>
          </p:cNvSpPr>
          <p:nvPr>
            <p:ph type="ftr" sz="quarter" idx="11"/>
          </p:nvPr>
        </p:nvSpPr>
        <p:spPr/>
        <p:txBody>
          <a:bodyPr/>
          <a:lstStyle>
            <a:lvl1pPr>
              <a:defRPr/>
            </a:lvl1pPr>
          </a:lstStyle>
          <a:p>
            <a:pPr>
              <a:defRPr/>
            </a:pPr>
            <a:endParaRPr lang="en-US"/>
          </a:p>
        </p:txBody>
      </p:sp>
      <p:sp>
        <p:nvSpPr>
          <p:cNvPr id="7" name="Chỗ dành sẵn cho Số hiệu Bản chiếu 5"/>
          <p:cNvSpPr>
            <a:spLocks noGrp="1"/>
          </p:cNvSpPr>
          <p:nvPr>
            <p:ph type="sldNum" sz="quarter" idx="12"/>
          </p:nvPr>
        </p:nvSpPr>
        <p:spPr/>
        <p:txBody>
          <a:bodyPr/>
          <a:lstStyle>
            <a:lvl1pPr>
              <a:defRPr/>
            </a:lvl1pPr>
          </a:lstStyle>
          <a:p>
            <a:fld id="{60B2F819-07FA-4A34-B455-B2DB70A6BA0A}" type="slidenum">
              <a:rPr lang="en-US" altLang="en-US"/>
              <a:pPr/>
              <a:t>‹#›</a:t>
            </a:fld>
            <a:endParaRPr lang="en-US" altLang="en-US"/>
          </a:p>
        </p:txBody>
      </p:sp>
    </p:spTree>
    <p:extLst>
      <p:ext uri="{BB962C8B-B14F-4D97-AF65-F5344CB8AC3E}">
        <p14:creationId xmlns:p14="http://schemas.microsoft.com/office/powerpoint/2010/main" val="72480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hỗ dành sẵn cho Tiêu đề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để sửa kiểu tiêu đề Bản cái</a:t>
            </a:r>
            <a:endParaRPr lang="en-US" altLang="en-US" smtClean="0"/>
          </a:p>
        </p:txBody>
      </p:sp>
      <p:sp>
        <p:nvSpPr>
          <p:cNvPr id="1027" name="Chỗ dành sẵn cho Văn bản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Bấm để chỉnh sửa kiểu văn bản của Bản cái</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Chỗ dành sẵn cho Ngày tháng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06501EF-7ADD-45E3-8013-BA8EC0D52855}" type="datetimeFigureOut">
              <a:rPr lang="en-US"/>
              <a:pPr>
                <a:defRPr/>
              </a:pPr>
              <a:t>2/8/2022</a:t>
            </a:fld>
            <a:endParaRPr lang="en-US"/>
          </a:p>
        </p:txBody>
      </p:sp>
      <p:sp>
        <p:nvSpPr>
          <p:cNvPr id="5" name="Chỗ dành sẵn cho Chân trang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Chỗ dành sẵn cho Số hiệu Bản chiếu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E1CC3E0B-F176-49FD-998B-63D85AFD83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 id="2147485705" r:id="rId12"/>
    <p:sldLayoutId id="2147485706" r:id="rId13"/>
    <p:sldLayoutId id="2147485707" r:id="rId14"/>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7.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0.xml"/><Relationship Id="rId4" Type="http://schemas.openxmlformats.org/officeDocument/2006/relationships/customXml" Target="../ink/ink9.xml"/></Relationships>
</file>

<file path=ppt/slides/_rels/slide2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3.emf"/><Relationship Id="rId7" Type="http://schemas.openxmlformats.org/officeDocument/2006/relationships/customXml" Target="../ink/ink14.xml"/><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3.xml"/><Relationship Id="rId4" Type="http://schemas.openxmlformats.org/officeDocument/2006/relationships/customXml" Target="../ink/ink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C:\Users\Admin\Downloads\182755589399716588.mp4"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vtv.vn/suc-khoe/cap-doi-dong-tinh-cung-mang-thai-dau-tien-tren-the-gioi-20181031131816822.htm"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Admin\Downloads\8776493346267072574.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Admin\Downloads\'Ai%20trong%20s&#7889;%20c&#225;c%20b&#7841;n%20s&#7869;%20quan%20h&#7879;%20t&#236;nh%20d&#7909;c%20tr&#432;&#7899;c%20h&#244;n%20nh&#226;n-'%20-%20Gi&#225;o%20d&#7909;c%20-%20ZINGNEWS.VN.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J02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0834" t="5556" r="5833" b="3333"/>
          <a:stretch>
            <a:fillRect/>
          </a:stretch>
        </p:blipFill>
        <p:spPr>
          <a:xfrm>
            <a:off x="7938"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WordArt 3"/>
          <p:cNvSpPr>
            <a:spLocks noChangeArrowheads="1" noChangeShapeType="1" noTextEdit="1"/>
          </p:cNvSpPr>
          <p:nvPr/>
        </p:nvSpPr>
        <p:spPr bwMode="auto">
          <a:xfrm>
            <a:off x="685800" y="533400"/>
            <a:ext cx="8458200" cy="1295400"/>
          </a:xfrm>
          <a:prstGeom prst="rect">
            <a:avLst/>
          </a:prstGeom>
        </p:spPr>
        <p:txBody>
          <a:bodyPr wrap="none" fromWordArt="1">
            <a:prstTxWarp prst="textInflateTop">
              <a:avLst>
                <a:gd name="adj" fmla="val 31917"/>
              </a:avLst>
            </a:prstTxWarp>
          </a:bodyPr>
          <a:lstStyle/>
          <a:p>
            <a:pPr algn="ctr"/>
            <a:r>
              <a:rPr lang="en-NZ" sz="2800" kern="10">
                <a:ln w="19050">
                  <a:pattFill prst="smGrid">
                    <a:fgClr>
                      <a:srgbClr val="99CCFF"/>
                    </a:fgClr>
                    <a:bgClr>
                      <a:srgbClr val="FFFFFF"/>
                    </a:bgClr>
                  </a:pattFill>
                  <a:round/>
                  <a:headEnd/>
                  <a:tailEnd/>
                </a:ln>
                <a:solidFill>
                  <a:schemeClr val="tx2"/>
                </a:solidFill>
                <a:effectLst>
                  <a:outerShdw dist="35921" dir="2700000" algn="ctr" rotWithShape="0">
                    <a:srgbClr val="990000"/>
                  </a:outerShdw>
                </a:effectLst>
                <a:latin typeface="Times New Roman"/>
                <a:cs typeface="Times New Roman"/>
              </a:rPr>
              <a:t>KÍNH CHÀO THẦY CÔ GIÁO VÀ CÁC EM HỌC SINH</a:t>
            </a:r>
          </a:p>
        </p:txBody>
      </p:sp>
      <p:sp>
        <p:nvSpPr>
          <p:cNvPr id="6148" name="WordArt 5" descr="ANH DONG"/>
          <p:cNvSpPr>
            <a:spLocks noChangeArrowheads="1" noChangeShapeType="1" noTextEdit="1"/>
          </p:cNvSpPr>
          <p:nvPr/>
        </p:nvSpPr>
        <p:spPr bwMode="auto">
          <a:xfrm>
            <a:off x="381000" y="2209800"/>
            <a:ext cx="8305800" cy="2057400"/>
          </a:xfrm>
          <a:prstGeom prst="rect">
            <a:avLst/>
          </a:prstGeom>
        </p:spPr>
        <p:txBody>
          <a:bodyPr wrap="none" fromWordArt="1">
            <a:prstTxWarp prst="textWave2">
              <a:avLst>
                <a:gd name="adj1" fmla="val 13005"/>
                <a:gd name="adj2" fmla="val 0"/>
              </a:avLst>
            </a:prstTxWarp>
          </a:bodyPr>
          <a:lstStyle/>
          <a:p>
            <a:pPr algn="ctr"/>
            <a:r>
              <a:rPr lang="en-NZ" sz="3600" kern="10">
                <a:ln w="9525">
                  <a:solidFill>
                    <a:srgbClr val="993300"/>
                  </a:solidFill>
                  <a:round/>
                  <a:headEnd/>
                  <a:tailEnd/>
                </a:ln>
                <a:blipFill dpi="0" rotWithShape="1">
                  <a:blip r:embed="rId3"/>
                  <a:srcRect/>
                  <a:stretch>
                    <a:fillRect/>
                  </a:stretch>
                </a:blipFill>
                <a:effectLst>
                  <a:outerShdw dist="45791" dir="2021404" algn="ctr" rotWithShape="0">
                    <a:srgbClr val="B2B2B2">
                      <a:alpha val="79999"/>
                    </a:srgbClr>
                  </a:outerShdw>
                </a:effectLst>
                <a:latin typeface="Times New Roman"/>
                <a:cs typeface="Times New Roman"/>
              </a:rPr>
              <a:t>GDCD</a:t>
            </a:r>
          </a:p>
        </p:txBody>
      </p:sp>
      <p:sp>
        <p:nvSpPr>
          <p:cNvPr id="6149" name="WordArt 6"/>
          <p:cNvSpPr>
            <a:spLocks noChangeArrowheads="1" noChangeShapeType="1" noTextEdit="1"/>
          </p:cNvSpPr>
          <p:nvPr/>
        </p:nvSpPr>
        <p:spPr bwMode="auto">
          <a:xfrm>
            <a:off x="5576888" y="4462463"/>
            <a:ext cx="776287" cy="1285875"/>
          </a:xfrm>
          <a:prstGeom prst="rect">
            <a:avLst/>
          </a:prstGeom>
        </p:spPr>
        <p:txBody>
          <a:bodyPr wrap="none" fromWordArt="1">
            <a:prstTxWarp prst="textPlain">
              <a:avLst>
                <a:gd name="adj" fmla="val 50000"/>
              </a:avLst>
            </a:prstTxWarp>
          </a:bodyPr>
          <a:lstStyle/>
          <a:p>
            <a:pPr algn="ctr"/>
            <a:r>
              <a:rPr lang="en-NZ"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a:spLocks noChangeArrowheads="1"/>
          </p:cNvSpPr>
          <p:nvPr/>
        </p:nvSpPr>
        <p:spPr bwMode="auto">
          <a:xfrm>
            <a:off x="1066800" y="3048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vi-VN" altLang="en-US" sz="2000" b="1">
                <a:solidFill>
                  <a:srgbClr val="811E00"/>
                </a:solidFill>
                <a:latin typeface="Times New Roman" pitchFamily="18" charset="0"/>
                <a:cs typeface="Times New Roman" pitchFamily="18" charset="0"/>
              </a:rPr>
              <a:t>Quan hệ tình dục trước hôn nhân là gì? Có nên hay không?</a:t>
            </a:r>
          </a:p>
        </p:txBody>
      </p:sp>
      <p:sp>
        <p:nvSpPr>
          <p:cNvPr id="7" name="Hộp Văn bản 6"/>
          <p:cNvSpPr txBox="1">
            <a:spLocks noChangeArrowheads="1"/>
          </p:cNvSpPr>
          <p:nvPr/>
        </p:nvSpPr>
        <p:spPr bwMode="auto">
          <a:xfrm>
            <a:off x="49213" y="862013"/>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latin typeface="Times New Roman" pitchFamily="18" charset="0"/>
                <a:cs typeface="Times New Roman" pitchFamily="18" charset="0"/>
              </a:rPr>
              <a:t>Việt Nam đứng số 1 Châu Á về tỉ lệ nạo phá thai</a:t>
            </a:r>
          </a:p>
        </p:txBody>
      </p:sp>
      <p:sp>
        <p:nvSpPr>
          <p:cNvPr id="9" name="Hộp Văn bản 8"/>
          <p:cNvSpPr txBox="1">
            <a:spLocks noChangeArrowheads="1"/>
          </p:cNvSpPr>
          <p:nvPr/>
        </p:nvSpPr>
        <p:spPr bwMode="auto">
          <a:xfrm>
            <a:off x="4572000" y="7461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22222"/>
                </a:solidFill>
                <a:latin typeface="Times New Roman" pitchFamily="18" charset="0"/>
                <a:cs typeface="Times New Roman" pitchFamily="18" charset="0"/>
              </a:rPr>
              <a:t>Tại VN, thực tế đang chứng kiến nhiều trẻ vị thành niên mang thai và thậm chí là sinh con ở tuổi 12-13.</a:t>
            </a:r>
            <a:endParaRPr lang="en-US" altLang="en-US" sz="2000" b="1">
              <a:latin typeface="Times New Roman" pitchFamily="18" charset="0"/>
              <a:cs typeface="Times New Roman" pitchFamily="18" charset="0"/>
            </a:endParaRPr>
          </a:p>
        </p:txBody>
      </p:sp>
      <p:sp>
        <p:nvSpPr>
          <p:cNvPr id="11" name="Hộp Văn bản 10"/>
          <p:cNvSpPr txBox="1">
            <a:spLocks noChangeArrowheads="1"/>
          </p:cNvSpPr>
          <p:nvPr/>
        </p:nvSpPr>
        <p:spPr bwMode="auto">
          <a:xfrm>
            <a:off x="49213" y="1738313"/>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22222"/>
                </a:solidFill>
                <a:latin typeface="Times New Roman" pitchFamily="18" charset="0"/>
                <a:cs typeface="Times New Roman" pitchFamily="18" charset="0"/>
              </a:rPr>
              <a:t>Trên thế giới hiện nay hằng năm có khoảng 16 triệu em gái tuổi từ 15-19 sinh con. </a:t>
            </a:r>
            <a:endParaRPr lang="en-US" altLang="en-US" sz="2000" b="1">
              <a:latin typeface="Times New Roman" pitchFamily="18" charset="0"/>
              <a:cs typeface="Times New Roman" pitchFamily="18" charset="0"/>
            </a:endParaRPr>
          </a:p>
        </p:txBody>
      </p:sp>
      <p:sp>
        <p:nvSpPr>
          <p:cNvPr id="13" name="Hộp Văn bản 12"/>
          <p:cNvSpPr txBox="1">
            <a:spLocks noChangeArrowheads="1"/>
          </p:cNvSpPr>
          <p:nvPr/>
        </p:nvSpPr>
        <p:spPr bwMode="auto">
          <a:xfrm>
            <a:off x="4621213" y="18764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22222"/>
                </a:solidFill>
                <a:latin typeface="Times New Roman" pitchFamily="18" charset="0"/>
                <a:cs typeface="Times New Roman" pitchFamily="18" charset="0"/>
              </a:rPr>
              <a:t>VN, M</a:t>
            </a:r>
            <a:r>
              <a:rPr lang="vi-VN" altLang="en-US" sz="2000" b="1">
                <a:solidFill>
                  <a:srgbClr val="222222"/>
                </a:solidFill>
                <a:latin typeface="Times New Roman" pitchFamily="18" charset="0"/>
                <a:cs typeface="Times New Roman" pitchFamily="18" charset="0"/>
              </a:rPr>
              <a:t>ỗi năm cả nước có khoảng 300.000 ca nạo hút thai ở độ tuổi 15-19, trong đó 60-70% là học sinh, sinh viên.</a:t>
            </a:r>
            <a:endParaRPr lang="en-US" altLang="en-US" sz="2000" b="1">
              <a:latin typeface="Times New Roman" pitchFamily="18" charset="0"/>
              <a:cs typeface="Times New Roman" pitchFamily="18" charset="0"/>
            </a:endParaRPr>
          </a:p>
        </p:txBody>
      </p:sp>
      <p:sp>
        <p:nvSpPr>
          <p:cNvPr id="15" name="Hộp Văn bản 14"/>
          <p:cNvSpPr txBox="1">
            <a:spLocks noChangeArrowheads="1"/>
          </p:cNvSpPr>
          <p:nvPr/>
        </p:nvSpPr>
        <p:spPr bwMode="auto">
          <a:xfrm>
            <a:off x="1447800" y="3368675"/>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22222"/>
                </a:solidFill>
                <a:latin typeface="Times New Roman" pitchFamily="18" charset="0"/>
                <a:cs typeface="Times New Roman" pitchFamily="18" charset="0"/>
              </a:rPr>
              <a:t>Mang thai ở tuổi vị thành niên có để lại hệ lụy gì cho sức khỏe?</a:t>
            </a:r>
            <a:endParaRPr lang="en-US" altLang="en-US" sz="2000" b="1">
              <a:latin typeface="Times New Roman" pitchFamily="18" charset="0"/>
              <a:cs typeface="Times New Roman" pitchFamily="18" charset="0"/>
            </a:endParaRPr>
          </a:p>
        </p:txBody>
      </p:sp>
      <p:sp>
        <p:nvSpPr>
          <p:cNvPr id="17" name="Hộp Văn bản 16"/>
          <p:cNvSpPr txBox="1">
            <a:spLocks noChangeArrowheads="1"/>
          </p:cNvSpPr>
          <p:nvPr/>
        </p:nvSpPr>
        <p:spPr bwMode="auto">
          <a:xfrm>
            <a:off x="190500" y="4729162"/>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b="1" dirty="0">
                <a:solidFill>
                  <a:srgbClr val="333333"/>
                </a:solidFill>
                <a:latin typeface="Noto Serif" pitchFamily="18" charset="0"/>
              </a:rPr>
              <a:t>Tình dục, sống thử là vấn đề thường gặp với sinh viên sống xa nhà. </a:t>
            </a:r>
            <a:endParaRPr lang="en-US" altLang="en-US" b="1" dirty="0">
              <a:solidFill>
                <a:srgbClr val="333333"/>
              </a:solidFill>
              <a:latin typeface="Noto Serif" pitchFamily="18" charset="0"/>
            </a:endParaRPr>
          </a:p>
          <a:p>
            <a:r>
              <a:rPr lang="vi-VN" altLang="en-US" b="1" dirty="0">
                <a:solidFill>
                  <a:srgbClr val="333333"/>
                </a:solidFill>
                <a:latin typeface="Noto Serif" pitchFamily="18" charset="0"/>
              </a:rPr>
              <a:t>Quan hệ trước hôn nhân, lợi hay hại, có nên chủ động trong "chuyện ấy", là vấn đề gây tranh cãi trong giới trẻ.</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4572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 ĐẶT VẤN ĐỀ</a:t>
            </a:r>
          </a:p>
        </p:txBody>
      </p:sp>
      <p:sp>
        <p:nvSpPr>
          <p:cNvPr id="20485" name="TextBox 7"/>
          <p:cNvSpPr txBox="1">
            <a:spLocks noChangeArrowheads="1"/>
          </p:cNvSpPr>
          <p:nvPr/>
        </p:nvSpPr>
        <p:spPr bwMode="auto">
          <a:xfrm>
            <a:off x="0" y="833438"/>
            <a:ext cx="8763000" cy="1570037"/>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a:t>
            </a:r>
          </a:p>
          <a:p>
            <a:pPr marL="342900" indent="-342900" eaLnBrk="1" fontAlgn="auto" hangingPunct="1">
              <a:spcBef>
                <a:spcPts val="0"/>
              </a:spcBef>
              <a:spcAft>
                <a:spcPts val="0"/>
              </a:spcAft>
              <a:buFontTx/>
              <a:buChar char="-"/>
              <a:defRPr/>
            </a:pP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sớm</a:t>
            </a:r>
            <a:r>
              <a:rPr lang="en-US" sz="2400" dirty="0">
                <a:latin typeface="Times New Roman" pitchFamily="18" charset="0"/>
                <a:cs typeface="Times New Roman" pitchFamily="18" charset="0"/>
              </a:rPr>
              <a:t>.</a:t>
            </a:r>
          </a:p>
          <a:p>
            <a:pPr marL="342900" indent="-342900" eaLnBrk="1" fontAlgn="auto" hangingPunct="1">
              <a:spcBef>
                <a:spcPts val="0"/>
              </a:spcBef>
              <a:spcAft>
                <a:spcPts val="0"/>
              </a:spcAft>
              <a:buFontTx/>
              <a:buChar char="-"/>
              <a:defRPr/>
            </a:pP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a:t>
            </a:r>
          </a:p>
          <a:p>
            <a:pPr marL="342900" indent="-342900" eaLnBrk="1" fontAlgn="auto" hangingPunct="1">
              <a:spcBef>
                <a:spcPts val="0"/>
              </a:spcBef>
              <a:spcAft>
                <a:spcPts val="0"/>
              </a:spcAft>
              <a:buFontTx/>
              <a:buChar char="-"/>
              <a:defRPr/>
            </a:pP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qui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endParaRPr lang="en-US" sz="2400" dirty="0">
              <a:latin typeface="Times New Roman" pitchFamily="18" charset="0"/>
              <a:cs typeface="Times New Roman" pitchFamily="18" charset="0"/>
            </a:endParaRPr>
          </a:p>
        </p:txBody>
      </p:sp>
      <p:sp>
        <p:nvSpPr>
          <p:cNvPr id="23" name="TextBox 22"/>
          <p:cNvSpPr txBox="1">
            <a:spLocks noChangeArrowheads="1"/>
          </p:cNvSpPr>
          <p:nvPr/>
        </p:nvSpPr>
        <p:spPr bwMode="auto">
          <a:xfrm>
            <a:off x="225425" y="3276600"/>
            <a:ext cx="845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Hôn nhân là gì? Thế nào là hôn nhân trái pháp luật?</a:t>
            </a:r>
          </a:p>
          <a:p>
            <a:pPr algn="just"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Em quan niệm thế nào là tình yêu chân chính? </a:t>
            </a:r>
          </a:p>
          <a:p>
            <a:pPr algn="just"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Vì sao nói tình yêu chân chính là cơ sở của hôn nhân và gia đinh hạnh phúc?</a:t>
            </a:r>
          </a:p>
        </p:txBody>
      </p:sp>
      <p:sp>
        <p:nvSpPr>
          <p:cNvPr id="7" name="TextBox 6"/>
          <p:cNvSpPr txBox="1">
            <a:spLocks noChangeArrowheads="1"/>
          </p:cNvSpPr>
          <p:nvPr/>
        </p:nvSpPr>
        <p:spPr bwMode="auto">
          <a:xfrm>
            <a:off x="123825" y="23241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b="1">
                <a:latin typeface="Times New Roman" pitchFamily="18" charset="0"/>
                <a:cs typeface="Times New Roman" pitchFamily="18" charset="0"/>
              </a:rPr>
              <a:t>II.NỘI DUNG BÀI HỌC</a:t>
            </a:r>
          </a:p>
          <a:p>
            <a:pPr algn="just" eaLnBrk="1" hangingPunct="1"/>
            <a:r>
              <a:rPr lang="en-US" altLang="en-US" sz="2400" b="1">
                <a:latin typeface="Times New Roman" pitchFamily="18" charset="0"/>
                <a:cs typeface="Times New Roman" pitchFamily="18" charset="0"/>
              </a:rPr>
              <a:t>1. Khái niệm về hôn nhân</a:t>
            </a:r>
            <a:r>
              <a:rPr lang="en-US" alt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fade">
                                      <p:cBhvr>
                                        <p:cTn id="13" dur="500"/>
                                        <p:tgtEl>
                                          <p:spTgt spid="204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 calcmode="lin" valueType="num">
                                      <p:cBhvr additive="base">
                                        <p:cTn id="2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 calcmode="lin" valueType="num">
                                      <p:cBhvr additive="base">
                                        <p:cTn id="3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04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342900" y="1066800"/>
            <a:ext cx="845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b="1" dirty="0">
                <a:latin typeface="Times New Roman" pitchFamily="18" charset="0"/>
                <a:cs typeface="Times New Roman" pitchFamily="18" charset="0"/>
              </a:rPr>
              <a:t>H: </a:t>
            </a:r>
            <a:r>
              <a:rPr lang="en-US" altLang="en-US" sz="2400" dirty="0" err="1">
                <a:latin typeface="Times New Roman" pitchFamily="18" charset="0"/>
                <a:cs typeface="Times New Roman" pitchFamily="18" charset="0"/>
              </a:rPr>
              <a:t>Hôn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nào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pháp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luật</a:t>
            </a:r>
            <a:r>
              <a:rPr lang="en-US" altLang="en-US" sz="2400" dirty="0">
                <a:latin typeface="Times New Roman" pitchFamily="18" charset="0"/>
                <a:cs typeface="Times New Roman" pitchFamily="18" charset="0"/>
              </a:rPr>
              <a:t>?</a:t>
            </a:r>
          </a:p>
          <a:p>
            <a:pPr algn="just" eaLnBrk="1" hangingPunct="1"/>
            <a:r>
              <a:rPr lang="en-US" altLang="en-US" sz="2400" dirty="0" err="1">
                <a:solidFill>
                  <a:srgbClr val="FF0000"/>
                </a:solidFill>
                <a:latin typeface="Times New Roman" pitchFamily="18" charset="0"/>
                <a:cs typeface="Times New Roman" pitchFamily="18" charset="0"/>
              </a:rPr>
              <a:t>Hôn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nhân</a:t>
            </a:r>
            <a:r>
              <a:rPr lang="en-US" altLang="en-US" sz="2400" dirty="0">
                <a:solidFill>
                  <a:srgbClr val="FF0000"/>
                </a:solidFill>
                <a:latin typeface="Times New Roman" pitchFamily="18" charset="0"/>
                <a:cs typeface="Times New Roman" pitchFamily="18" charset="0"/>
              </a:rPr>
              <a:t> là </a:t>
            </a:r>
            <a:r>
              <a:rPr lang="en-US" altLang="en-US" sz="2400" dirty="0" err="1">
                <a:solidFill>
                  <a:srgbClr val="FF0000"/>
                </a:solidFill>
                <a:latin typeface="Times New Roman" pitchFamily="18" charset="0"/>
                <a:cs typeface="Times New Roman" pitchFamily="18" charset="0"/>
              </a:rPr>
              <a:t>sư</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liên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kết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đặc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biệt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giữa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một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nam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một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nữ</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trên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nguyên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tắc</a:t>
            </a:r>
            <a:r>
              <a:rPr lang="en-US" altLang="en-US" sz="2400"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bình</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đẳng</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tư</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nguyện</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được</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Nhà</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nước</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thừa</a:t>
            </a:r>
            <a:r>
              <a:rPr lang="en-US" altLang="en-US" sz="2400" b="1" i="1" dirty="0">
                <a:solidFill>
                  <a:srgbClr val="FF0000"/>
                </a:solidFill>
                <a:latin typeface="Times New Roman" pitchFamily="18" charset="0"/>
                <a:cs typeface="Times New Roman" pitchFamily="18" charset="0"/>
              </a:rPr>
              <a:t> </a:t>
            </a:r>
            <a:r>
              <a:rPr lang="en-US" altLang="en-US" sz="2400" b="1" i="1" dirty="0" err="1">
                <a:solidFill>
                  <a:srgbClr val="FF0000"/>
                </a:solidFill>
                <a:latin typeface="Times New Roman" pitchFamily="18" charset="0"/>
                <a:cs typeface="Times New Roman" pitchFamily="18" charset="0"/>
              </a:rPr>
              <a:t>nhận</a:t>
            </a:r>
            <a:r>
              <a:rPr lang="en-US" altLang="en-US" sz="2400" b="1" i="1"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nhằm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chung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sống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lâu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dài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xây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dựng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một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hoà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thuận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hạnh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phúc</a:t>
            </a:r>
            <a:r>
              <a:rPr lang="en-US" altLang="en-US" sz="2400" dirty="0">
                <a:solidFill>
                  <a:srgbClr val="FF0000"/>
                </a:solidFill>
                <a:latin typeface="Times New Roman" pitchFamily="18" charset="0"/>
                <a:cs typeface="Times New Roman" pitchFamily="18" charset="0"/>
              </a:rPr>
              <a:t>.</a:t>
            </a:r>
          </a:p>
          <a:p>
            <a:pPr algn="just" eaLnBrk="1" hangingPunct="1"/>
            <a:r>
              <a:rPr lang="en-US" altLang="en-US" sz="2400" b="1" dirty="0">
                <a:latin typeface="Times New Roman" pitchFamily="18" charset="0"/>
                <a:cs typeface="Times New Roman" pitchFamily="18" charset="0"/>
              </a:rPr>
              <a:t>H: </a:t>
            </a:r>
            <a:r>
              <a:rPr lang="en-US" altLang="en-US" sz="2400" dirty="0" err="1">
                <a:latin typeface="Times New Roman" pitchFamily="18" charset="0"/>
                <a:cs typeface="Times New Roman" pitchFamily="18" charset="0"/>
              </a:rPr>
              <a:t>Em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quan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niệm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nào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chính</a:t>
            </a:r>
            <a:r>
              <a:rPr lang="en-US" altLang="en-US" sz="2400" dirty="0">
                <a:latin typeface="Times New Roman" pitchFamily="18" charset="0"/>
                <a:cs typeface="Times New Roman" pitchFamily="18" charset="0"/>
              </a:rPr>
              <a:t>? </a:t>
            </a:r>
          </a:p>
          <a:p>
            <a:pPr algn="just" eaLnBrk="1" hangingPunct="1"/>
            <a:r>
              <a:rPr lang="en-US" altLang="en-US" sz="2400" dirty="0" err="1">
                <a:solidFill>
                  <a:srgbClr val="FF0000"/>
                </a:solidFill>
                <a:latin typeface="Times New Roman" pitchFamily="18" charset="0"/>
                <a:cs typeface="Times New Roman" pitchFamily="18" charset="0"/>
              </a:rPr>
              <a:t>Tình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yêu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chính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sự</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quyến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luyến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hai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người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khác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giới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xuất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phát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sợ</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đồng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cảm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sâu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sắc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giữa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hai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người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thành</a:t>
            </a:r>
            <a:r>
              <a:rPr lang="en-US" altLang="en-US" sz="2400" dirty="0">
                <a:solidFill>
                  <a:srgbClr val="FF0000"/>
                </a:solidFill>
                <a:latin typeface="Times New Roman" pitchFamily="18" charset="0"/>
                <a:cs typeface="Times New Roman" pitchFamily="18" charset="0"/>
              </a:rPr>
              <a:t>, </a:t>
            </a:r>
            <a:r>
              <a:rPr lang="en-US" altLang="en-US" sz="2400" dirty="0" smtClean="0">
                <a:solidFill>
                  <a:srgbClr val="FF0000"/>
                </a:solidFill>
                <a:latin typeface="Times New Roman" pitchFamily="18" charset="0"/>
                <a:cs typeface="Times New Roman" pitchFamily="18" charset="0"/>
              </a:rPr>
              <a:t>tin </a:t>
            </a:r>
            <a:r>
              <a:rPr lang="en-US" altLang="en-US" sz="2400" dirty="0" err="1">
                <a:solidFill>
                  <a:srgbClr val="FF0000"/>
                </a:solidFill>
                <a:latin typeface="Times New Roman" pitchFamily="18" charset="0"/>
                <a:cs typeface="Times New Roman" pitchFamily="18" charset="0"/>
              </a:rPr>
              <a:t>cây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tôn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trọng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lẫn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nhau</a:t>
            </a:r>
            <a:r>
              <a:rPr lang="en-US" altLang="en-US" sz="2400" dirty="0">
                <a:solidFill>
                  <a:srgbClr val="FF0000"/>
                </a:solidFill>
                <a:latin typeface="Times New Roman" pitchFamily="18" charset="0"/>
                <a:cs typeface="Times New Roman" pitchFamily="18" charset="0"/>
              </a:rPr>
              <a:t>..</a:t>
            </a:r>
          </a:p>
          <a:p>
            <a:pPr algn="just" eaLnBrk="1" hangingPunct="1"/>
            <a:endParaRPr lang="en-US" altLang="en-US" sz="2400" dirty="0">
              <a:solidFill>
                <a:srgbClr val="FF0000"/>
              </a:solidFill>
              <a:latin typeface="Times New Roman" pitchFamily="18" charset="0"/>
              <a:cs typeface="Times New Roman" pitchFamily="18" charset="0"/>
            </a:endParaRPr>
          </a:p>
          <a:p>
            <a:pPr algn="just" eaLnBrk="1" hangingPunct="1"/>
            <a:endParaRPr lang="en-US"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1000"/>
                                        <p:tgtEl>
                                          <p:spTgt spid="23">
                                            <p:txEl>
                                              <p:pRg st="1" end="1"/>
                                            </p:txEl>
                                          </p:spTgt>
                                        </p:tgtEl>
                                      </p:cBhvr>
                                    </p:animEffect>
                                    <p:anim calcmode="lin" valueType="num">
                                      <p:cBhvr>
                                        <p:cTn id="13"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barn(inVertical)">
                                      <p:cBhvr>
                                        <p:cTn id="19" dur="500"/>
                                        <p:tgtEl>
                                          <p:spTgt spid="2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animEffect transition="in" filter="fade">
                                      <p:cBhvr>
                                        <p:cTn id="2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239713" y="7620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b="1" dirty="0">
                <a:latin typeface="Times New Roman" pitchFamily="18" charset="0"/>
                <a:cs typeface="Times New Roman" pitchFamily="18" charset="0"/>
              </a:rPr>
              <a:t>H: </a:t>
            </a:r>
            <a:r>
              <a:rPr lang="en-US" altLang="en-US" sz="2400" dirty="0" err="1">
                <a:latin typeface="Times New Roman" pitchFamily="18" charset="0"/>
                <a:cs typeface="Times New Roman" pitchFamily="18" charset="0"/>
              </a:rPr>
              <a:t>Vì</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sao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nói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yêu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chính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sở</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hạnh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phúc</a:t>
            </a:r>
            <a:r>
              <a:rPr lang="en-US" altLang="en-US" sz="2400" dirty="0">
                <a:latin typeface="Times New Roman" pitchFamily="18" charset="0"/>
                <a:cs typeface="Times New Roman" pitchFamily="18" charset="0"/>
              </a:rPr>
              <a:t>?</a:t>
            </a:r>
          </a:p>
          <a:p>
            <a:pPr algn="just" eaLnBrk="1" hangingPunct="1"/>
            <a:r>
              <a:rPr lang="en-US" altLang="en-US" sz="2400" dirty="0" err="1">
                <a:solidFill>
                  <a:srgbClr val="FF0000"/>
                </a:solidFill>
                <a:latin typeface="Times New Roman" pitchFamily="18" charset="0"/>
                <a:cs typeface="Times New Roman" pitchFamily="18" charset="0"/>
              </a:rPr>
              <a:t>Nếu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kết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hôn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không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dựa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trên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yêu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chính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thì</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không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bền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vững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được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không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hạnh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phúc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yêu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chính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xuất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phát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từ</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sự</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đồng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cảm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sâu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sắc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giữa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hai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người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sự</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thành</a:t>
            </a:r>
            <a:r>
              <a:rPr lang="en-US" altLang="en-US" sz="2400" dirty="0">
                <a:solidFill>
                  <a:srgbClr val="FF0000"/>
                </a:solidFill>
                <a:latin typeface="Times New Roman" pitchFamily="18" charset="0"/>
                <a:cs typeface="Times New Roman" pitchFamily="18" charset="0"/>
              </a:rPr>
              <a:t>, tin </a:t>
            </a:r>
            <a:r>
              <a:rPr lang="en-US" altLang="en-US" sz="2400" dirty="0" err="1">
                <a:solidFill>
                  <a:srgbClr val="FF0000"/>
                </a:solidFill>
                <a:latin typeface="Times New Roman" pitchFamily="18" charset="0"/>
                <a:cs typeface="Times New Roman" pitchFamily="18" charset="0"/>
              </a:rPr>
              <a:t>cậy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tôn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trọng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nhau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chính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cơ</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sở</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HN </a:t>
            </a:r>
            <a:r>
              <a:rPr lang="en-US" altLang="en-US" sz="2400" dirty="0" err="1">
                <a:solidFill>
                  <a:srgbClr val="FF0000"/>
                </a:solidFill>
                <a:latin typeface="Times New Roman" pitchFamily="18" charset="0"/>
                <a:cs typeface="Times New Roman" pitchFamily="18" charset="0"/>
              </a:rPr>
              <a:t>và</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hạn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phúc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bởi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vì</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yêu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chính</a:t>
            </a:r>
            <a:r>
              <a:rPr lang="en-US" altLang="en-US" sz="2400" dirty="0">
                <a:solidFill>
                  <a:srgbClr val="FF0000"/>
                </a:solidFill>
                <a:latin typeface="Times New Roman" pitchFamily="18" charset="0"/>
                <a:cs typeface="Times New Roman" pitchFamily="18" charset="0"/>
              </a:rPr>
              <a:t> con </a:t>
            </a:r>
            <a:r>
              <a:rPr lang="en-US" altLang="en-US" sz="2400" dirty="0" err="1">
                <a:solidFill>
                  <a:srgbClr val="FF0000"/>
                </a:solidFill>
                <a:latin typeface="Times New Roman" pitchFamily="18" charset="0"/>
                <a:cs typeface="Times New Roman" pitchFamily="18" charset="0"/>
              </a:rPr>
              <a:t>người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sẽ</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sức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mạnh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vượt</a:t>
            </a:r>
            <a:r>
              <a:rPr lang="en-US" altLang="en-US" sz="2400" dirty="0">
                <a:solidFill>
                  <a:srgbClr val="FF0000"/>
                </a:solidFill>
                <a:latin typeface="Times New Roman" pitchFamily="18" charset="0"/>
                <a:cs typeface="Times New Roman" pitchFamily="18" charset="0"/>
              </a:rPr>
              <a:t> qua </a:t>
            </a:r>
            <a:r>
              <a:rPr lang="en-US" altLang="en-US" sz="2400" dirty="0" err="1">
                <a:solidFill>
                  <a:srgbClr val="FF0000"/>
                </a:solidFill>
                <a:latin typeface="Times New Roman" pitchFamily="18" charset="0"/>
                <a:cs typeface="Times New Roman" pitchFamily="18" charset="0"/>
              </a:rPr>
              <a:t>mọi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khăn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thử</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thách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trong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cuộc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sống</a:t>
            </a:r>
            <a:r>
              <a:rPr lang="en-US" altLang="en-US" sz="2400" dirty="0">
                <a:solidFill>
                  <a:srgbClr val="FF0000"/>
                </a:solidFill>
                <a:latin typeface="Times New Roman" pitchFamily="18" charset="0"/>
                <a:cs typeface="Times New Roman" pitchFamily="18" charset="0"/>
              </a:rPr>
              <a:t>.</a:t>
            </a:r>
          </a:p>
          <a:p>
            <a:pPr algn="just" eaLnBrk="1" hangingPunct="1"/>
            <a:r>
              <a:rPr lang="en-US" altLang="en-US" sz="2400" b="1" dirty="0">
                <a:latin typeface="Times New Roman" pitchFamily="18" charset="0"/>
                <a:cs typeface="Times New Roman" pitchFamily="18" charset="0"/>
              </a:rPr>
              <a:t>H: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nhiệm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chồng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như</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thế</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nào</a:t>
            </a:r>
            <a:r>
              <a:rPr lang="en-US" altLang="en-US" sz="2400" dirty="0">
                <a:latin typeface="Times New Roman" pitchFamily="18" charset="0"/>
                <a:cs typeface="Times New Roman" pitchFamily="18" charset="0"/>
              </a:rPr>
              <a:t>?</a:t>
            </a:r>
          </a:p>
          <a:p>
            <a:pPr algn="just" eaLnBrk="1" hangingPunct="1"/>
            <a:r>
              <a:rPr lang="en-US" altLang="en-US" sz="2400" dirty="0" err="1">
                <a:solidFill>
                  <a:srgbClr val="FF0000"/>
                </a:solidFill>
                <a:latin typeface="Times New Roman" pitchFamily="18" charset="0"/>
                <a:cs typeface="Times New Roman" pitchFamily="18" charset="0"/>
              </a:rPr>
              <a:t>Vợ</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chồng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phải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thái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độ</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tôn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trọng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bình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đẳng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yêu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thương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thủy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chung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chăm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sóc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nhau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trách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nhiệm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cùng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lao</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động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để</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đảm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bảo</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cuộc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sống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gia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đình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có</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trách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nhiệm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cùng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nhau</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chăm</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sóc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nuôi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dạy</a:t>
            </a:r>
            <a:r>
              <a:rPr lang="en-US" altLang="en-US" sz="2400" dirty="0">
                <a:solidFill>
                  <a:srgbClr val="FF0000"/>
                </a:solidFill>
                <a:latin typeface="Times New Roman" pitchFamily="18" charset="0"/>
                <a:cs typeface="Times New Roman" pitchFamily="18" charset="0"/>
              </a:rPr>
              <a:t> con </a:t>
            </a:r>
            <a:r>
              <a:rPr lang="en-US" altLang="en-US" sz="2400" dirty="0" err="1">
                <a:solidFill>
                  <a:srgbClr val="FF0000"/>
                </a:solidFill>
                <a:latin typeface="Times New Roman" pitchFamily="18" charset="0"/>
                <a:cs typeface="Times New Roman" pitchFamily="18" charset="0"/>
              </a:rPr>
              <a:t>cái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trưởng</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thành</a:t>
            </a:r>
            <a:r>
              <a:rPr lang="en-US" altLang="en-US" sz="2400" dirty="0">
                <a:solidFill>
                  <a:srgbClr val="FF0000"/>
                </a:solidFill>
                <a:latin typeface="Times New Roman" pitchFamily="18" charset="0"/>
                <a:cs typeface="Times New Roman" pitchFamily="18" charset="0"/>
              </a:rPr>
              <a:t>..</a:t>
            </a:r>
          </a:p>
          <a:p>
            <a:pPr algn="just" eaLnBrk="1" hangingPunct="1"/>
            <a:endParaRPr lang="en-US"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fade">
                                      <p:cBhvr>
                                        <p:cTn id="11" dur="1000"/>
                                        <p:tgtEl>
                                          <p:spTgt spid="23">
                                            <p:txEl>
                                              <p:pRg st="1" end="1"/>
                                            </p:txEl>
                                          </p:spTgt>
                                        </p:tgtEl>
                                      </p:cBhvr>
                                    </p:animEffect>
                                    <p:anim calcmode="lin" valueType="num">
                                      <p:cBhvr>
                                        <p:cTn id="12"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fade">
                                      <p:cBhvr>
                                        <p:cTn id="18" dur="1000"/>
                                        <p:tgtEl>
                                          <p:spTgt spid="23">
                                            <p:txEl>
                                              <p:pRg st="2" end="2"/>
                                            </p:txEl>
                                          </p:spTgt>
                                        </p:tgtEl>
                                      </p:cBhvr>
                                    </p:animEffect>
                                    <p:anim calcmode="lin" valueType="num">
                                      <p:cBhvr>
                                        <p:cTn id="19"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barn(inVertical)">
                                      <p:cBhvr>
                                        <p:cTn id="25"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4572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 ĐẶT VẤN ĐỀ</a:t>
            </a:r>
          </a:p>
        </p:txBody>
      </p:sp>
      <p:sp>
        <p:nvSpPr>
          <p:cNvPr id="20485" name="TextBox 7"/>
          <p:cNvSpPr txBox="1">
            <a:spLocks noChangeArrowheads="1"/>
          </p:cNvSpPr>
          <p:nvPr/>
        </p:nvSpPr>
        <p:spPr bwMode="auto">
          <a:xfrm>
            <a:off x="0" y="833438"/>
            <a:ext cx="548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II. NỘI DUNG BÀI HỌC</a:t>
            </a:r>
          </a:p>
        </p:txBody>
      </p:sp>
      <p:sp>
        <p:nvSpPr>
          <p:cNvPr id="20486" name="TextBox 10"/>
          <p:cNvSpPr txBox="1">
            <a:spLocks noChangeArrowheads="1"/>
          </p:cNvSpPr>
          <p:nvPr/>
        </p:nvSpPr>
        <p:spPr bwMode="auto">
          <a:xfrm>
            <a:off x="11113" y="1211263"/>
            <a:ext cx="5322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1. Khái niệm hôn nhân</a:t>
            </a:r>
          </a:p>
        </p:txBody>
      </p:sp>
      <p:sp>
        <p:nvSpPr>
          <p:cNvPr id="23" name="TextBox 22"/>
          <p:cNvSpPr txBox="1">
            <a:spLocks noChangeArrowheads="1"/>
          </p:cNvSpPr>
          <p:nvPr/>
        </p:nvSpPr>
        <p:spPr bwMode="auto">
          <a:xfrm>
            <a:off x="76200" y="1727200"/>
            <a:ext cx="8458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a:latin typeface="Times New Roman" pitchFamily="18" charset="0"/>
                <a:cs typeface="Times New Roman" pitchFamily="18" charset="0"/>
              </a:rPr>
              <a:t>Hôn nhân là sự liên kết đặc biệt giữa một nam và một nữ trên nguyên tắc </a:t>
            </a:r>
            <a:r>
              <a:rPr lang="en-US" altLang="en-US" sz="2400">
                <a:solidFill>
                  <a:srgbClr val="FF0000"/>
                </a:solidFill>
                <a:latin typeface="Times New Roman" pitchFamily="18" charset="0"/>
                <a:cs typeface="Times New Roman" pitchFamily="18" charset="0"/>
              </a:rPr>
              <a:t>bình đẳng</a:t>
            </a:r>
            <a:r>
              <a:rPr lang="en-US" altLang="en-US" sz="2400">
                <a:latin typeface="Times New Roman" pitchFamily="18" charset="0"/>
                <a:cs typeface="Times New Roman" pitchFamily="18" charset="0"/>
              </a:rPr>
              <a:t>, </a:t>
            </a:r>
            <a:r>
              <a:rPr lang="en-US" altLang="en-US" sz="2400">
                <a:solidFill>
                  <a:srgbClr val="FF0000"/>
                </a:solidFill>
                <a:latin typeface="Times New Roman" pitchFamily="18" charset="0"/>
                <a:cs typeface="Times New Roman" pitchFamily="18" charset="0"/>
              </a:rPr>
              <a:t>tự nguyện, được Nhà nước thừa nhận </a:t>
            </a:r>
            <a:r>
              <a:rPr lang="en-US" altLang="en-US" sz="2400">
                <a:latin typeface="Times New Roman" pitchFamily="18" charset="0"/>
                <a:cs typeface="Times New Roman" pitchFamily="18" charset="0"/>
              </a:rPr>
              <a:t>nhằm chung sống lâu dài, xây dựng một gia đình hoà thuận, hạnh phúc.</a:t>
            </a:r>
          </a:p>
          <a:p>
            <a:pPr algn="just" eaLnBrk="1" hangingPunct="1"/>
            <a:r>
              <a:rPr lang="en-US" altLang="en-US" sz="2400">
                <a:latin typeface="Times New Roman" pitchFamily="18" charset="0"/>
                <a:cs typeface="Times New Roman" pitchFamily="18" charset="0"/>
                <a:sym typeface="Wingdings" pitchFamily="2" charset="2"/>
              </a:rPr>
              <a:t></a:t>
            </a:r>
            <a:r>
              <a:rPr lang="en-US" altLang="en-US" sz="2400">
                <a:latin typeface="Times New Roman" pitchFamily="18" charset="0"/>
                <a:cs typeface="Times New Roman" pitchFamily="18" charset="0"/>
              </a:rPr>
              <a:t>Tình yêu chân chính là cơ sở quan trọng của hôn nhân.</a:t>
            </a:r>
          </a:p>
        </p:txBody>
      </p:sp>
      <p:sp>
        <p:nvSpPr>
          <p:cNvPr id="17" name="TextBox 16"/>
          <p:cNvSpPr txBox="1">
            <a:spLocks noChangeArrowheads="1"/>
          </p:cNvSpPr>
          <p:nvPr/>
        </p:nvSpPr>
        <p:spPr bwMode="auto">
          <a:xfrm>
            <a:off x="58738" y="3317875"/>
            <a:ext cx="8475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2. Những quy định của pháp luật</a:t>
            </a:r>
            <a:endParaRPr lang="en-US" altLang="en-US" sz="2400">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a. Những nguyên tắc cơ bản của chế độ hôn nhân ở Việt Nam.</a:t>
            </a:r>
          </a:p>
        </p:txBody>
      </p:sp>
      <p:pic>
        <p:nvPicPr>
          <p:cNvPr id="20487" name="Picture 13" descr="http://luatbachduong.vn/wp-content/uploads/2015/08/GiayKetHon-waph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14800"/>
            <a:ext cx="24542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http://luatviet.net.vn/Images/Dang%20ky%20ket%20hon%20voi%20nguoi%20nuoc%20ngo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4171950"/>
            <a:ext cx="24542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fade">
                                      <p:cBhvr>
                                        <p:cTn id="10" dur="500"/>
                                        <p:tgtEl>
                                          <p:spTgt spid="204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fade">
                                      <p:cBhvr>
                                        <p:cTn id="13" dur="500"/>
                                        <p:tgtEl>
                                          <p:spTgt spid="2048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barn(inVertical)">
                                      <p:cBhvr>
                                        <p:cTn id="23" dur="500"/>
                                        <p:tgtEl>
                                          <p:spTgt spid="1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0485" grpId="0"/>
      <p:bldP spid="20486"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28600" y="238036"/>
            <a:ext cx="8763000" cy="1371600"/>
            <a:chOff x="4724400" y="238065"/>
            <a:chExt cx="4191000" cy="1371494"/>
          </a:xfrm>
        </p:grpSpPr>
        <p:sp>
          <p:nvSpPr>
            <p:cNvPr id="12" name="Rounded Rectangle 11"/>
            <p:cNvSpPr/>
            <p:nvPr/>
          </p:nvSpPr>
          <p:spPr>
            <a:xfrm>
              <a:off x="4724400" y="238065"/>
              <a:ext cx="4191000" cy="1371494"/>
            </a:xfrm>
            <a:prstGeom prst="roundRect">
              <a:avLst/>
            </a:prstGeom>
            <a:solidFill>
              <a:srgbClr val="FBFDD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21" name="TextBox 15"/>
            <p:cNvSpPr txBox="1">
              <a:spLocks noChangeArrowheads="1"/>
            </p:cNvSpPr>
            <p:nvPr/>
          </p:nvSpPr>
          <p:spPr bwMode="auto">
            <a:xfrm>
              <a:off x="4797287" y="381018"/>
              <a:ext cx="4045226" cy="8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dirty="0">
                  <a:latin typeface="Times New Roman" pitchFamily="18" charset="0"/>
                  <a:cs typeface="Times New Roman" pitchFamily="18" charset="0"/>
                </a:rPr>
                <a:t> </a:t>
              </a:r>
              <a:r>
                <a:rPr lang="en-US" altLang="en-US" sz="2400" b="1" dirty="0">
                  <a:latin typeface="Times New Roman" pitchFamily="18" charset="0"/>
                  <a:cs typeface="Times New Roman" pitchFamily="18" charset="0"/>
                </a:rPr>
                <a:t>H: </a:t>
              </a:r>
              <a:r>
                <a:rPr lang="en-US" altLang="en-US" sz="2400" dirty="0">
                  <a:latin typeface="Times New Roman" pitchFamily="18" charset="0"/>
                  <a:cs typeface="Times New Roman" pitchFamily="18" charset="0"/>
                </a:rPr>
                <a:t>So </a:t>
              </a:r>
              <a:r>
                <a:rPr lang="en-US" altLang="en-US" sz="2400" dirty="0" err="1">
                  <a:latin typeface="Times New Roman" pitchFamily="18" charset="0"/>
                  <a:cs typeface="Times New Roman" pitchFamily="18" charset="0"/>
                </a:rPr>
                <a:t>sánh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hội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Nam  </a:t>
              </a:r>
              <a:r>
                <a:rPr lang="en-US" altLang="en-US" sz="2400" dirty="0" err="1">
                  <a:latin typeface="Times New Roman" pitchFamily="18" charset="0"/>
                  <a:cs typeface="Times New Roman" pitchFamily="18" charset="0"/>
                </a:rPr>
                <a:t>thời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kiến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hôn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xã</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hội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ngày</a:t>
              </a:r>
              <a:r>
                <a:rPr lang="en-US" altLang="en-US" sz="2400" dirty="0">
                  <a:latin typeface="Times New Roman" pitchFamily="18" charset="0"/>
                  <a:cs typeface="Times New Roman" pitchFamily="18" charset="0"/>
                </a:rPr>
                <a:t> nay?  </a:t>
              </a:r>
            </a:p>
          </p:txBody>
        </p:sp>
      </p:grpSp>
      <p:pic>
        <p:nvPicPr>
          <p:cNvPr id="8" name="Picture 4" descr="C:\Users\CSC\Desktop\pk.jpg"/>
          <p:cNvPicPr>
            <a:picLocks noChangeAspect="1" noChangeArrowheads="1"/>
          </p:cNvPicPr>
          <p:nvPr/>
        </p:nvPicPr>
        <p:blipFill>
          <a:blip r:embed="rId2"/>
          <a:srcRect/>
          <a:stretch>
            <a:fillRect/>
          </a:stretch>
        </p:blipFill>
        <p:spPr bwMode="auto">
          <a:xfrm>
            <a:off x="76200" y="1769640"/>
            <a:ext cx="4419600" cy="2546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bestie-dan-ong-thuong-vo-3-201601031247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3352800"/>
            <a:ext cx="443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a:spLocks noChangeArrowheads="1"/>
          </p:cNvSpPr>
          <p:nvPr/>
        </p:nvSpPr>
        <p:spPr bwMode="auto">
          <a:xfrm>
            <a:off x="762000" y="4800600"/>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dirty="0" err="1">
                <a:latin typeface="Times New Roman" pitchFamily="18" charset="0"/>
                <a:cs typeface="Times New Roman" pitchFamily="18" charset="0"/>
              </a:rPr>
              <a:t>Hôn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nhân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thời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phong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kiến</a:t>
            </a:r>
            <a:endParaRPr lang="en-US" altLang="en-US" b="1" dirty="0">
              <a:latin typeface="Times New Roman" pitchFamily="18" charset="0"/>
              <a:cs typeface="Times New Roman" pitchFamily="18" charset="0"/>
            </a:endParaRPr>
          </a:p>
        </p:txBody>
      </p:sp>
      <p:sp>
        <p:nvSpPr>
          <p:cNvPr id="11" name="TextBox 14"/>
          <p:cNvSpPr txBox="1">
            <a:spLocks noChangeArrowheads="1"/>
          </p:cNvSpPr>
          <p:nvPr/>
        </p:nvSpPr>
        <p:spPr bwMode="auto">
          <a:xfrm>
            <a:off x="5867400" y="2673741"/>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dirty="0" err="1">
                <a:latin typeface="Times New Roman" pitchFamily="18" charset="0"/>
                <a:cs typeface="Times New Roman" pitchFamily="18" charset="0"/>
              </a:rPr>
              <a:t>Hôn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nhân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thời</a:t>
            </a:r>
            <a:r>
              <a:rPr lang="en-US" altLang="en-US" b="1" dirty="0">
                <a:latin typeface="Times New Roman" pitchFamily="18" charset="0"/>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914400" y="2220913"/>
          <a:ext cx="6530975" cy="3784600"/>
        </p:xfrm>
        <a:graphic>
          <a:graphicData uri="http://schemas.openxmlformats.org/drawingml/2006/table">
            <a:tbl>
              <a:tblPr/>
              <a:tblGrid>
                <a:gridCol w="3178175"/>
                <a:gridCol w="3352800"/>
              </a:tblGrid>
              <a:tr h="750888">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Trong xã hội phong kiến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000000"/>
                        </a:solidFill>
                        <a:effectLst/>
                        <a:latin typeface="Calibri" panose="020F0502020204030204" pitchFamily="34" charset="0"/>
                      </a:endParaRPr>
                    </a:p>
                  </a:txBody>
                  <a:tcPr marL="91450" marR="91450" marT="45725" marB="45725"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Trong xã hội ngày nay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Calibri" panose="020F0502020204030204" pitchFamily="34" charset="0"/>
                      </a:endParaRPr>
                    </a:p>
                  </a:txBody>
                  <a:tcPr marL="91450" marR="91450" marT="45725" marB="45725"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EBF1E9"/>
                    </a:solidFill>
                  </a:tcPr>
                </a:tc>
              </a:tr>
              <a:tr h="303371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txBody>
                  <a:tcPr marL="91450" marR="91450" marT="45725" marB="45725"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ndParaRPr>
                    </a:p>
                  </a:txBody>
                  <a:tcPr marL="91450" marR="91450" marT="45725" marB="45725" horzOverflow="overflow">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lnTlToBr>
                      <a:noFill/>
                    </a:lnTlToBr>
                    <a:lnBlToTr>
                      <a:noFill/>
                    </a:lnBlToTr>
                    <a:solidFill>
                      <a:srgbClr val="D5E3CF"/>
                    </a:solidFill>
                  </a:tcPr>
                </a:tc>
              </a:tr>
            </a:tbl>
          </a:graphicData>
        </a:graphic>
      </p:graphicFrame>
      <p:sp>
        <p:nvSpPr>
          <p:cNvPr id="15" name="TextBox 14"/>
          <p:cNvSpPr txBox="1">
            <a:spLocks noChangeArrowheads="1"/>
          </p:cNvSpPr>
          <p:nvPr/>
        </p:nvSpPr>
        <p:spPr bwMode="auto">
          <a:xfrm>
            <a:off x="990600" y="3048000"/>
            <a:ext cx="27971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spcBef>
                <a:spcPct val="20000"/>
              </a:spcBef>
              <a:buFontTx/>
              <a:buChar char="-"/>
            </a:pPr>
            <a:r>
              <a:rPr lang="en-US" altLang="en-US" sz="1900">
                <a:latin typeface="Times New Roman" pitchFamily="18" charset="0"/>
                <a:cs typeface="Times New Roman" pitchFamily="18" charset="0"/>
              </a:rPr>
              <a:t> </a:t>
            </a:r>
            <a:r>
              <a:rPr lang="en-US" altLang="en-US" sz="2000">
                <a:latin typeface="Times New Roman" pitchFamily="18" charset="0"/>
                <a:cs typeface="Times New Roman" pitchFamily="18" charset="0"/>
              </a:rPr>
              <a:t>Hôn nhân sắp đặt, cưỡng ép, không tự nguyện.</a:t>
            </a:r>
          </a:p>
          <a:p>
            <a:pPr algn="just" eaLnBrk="1" hangingPunct="1">
              <a:spcBef>
                <a:spcPct val="20000"/>
              </a:spcBef>
              <a:buFontTx/>
              <a:buChar char="-"/>
            </a:pPr>
            <a:r>
              <a:rPr lang="en-US" altLang="en-US" sz="2000">
                <a:latin typeface="Times New Roman" pitchFamily="18" charset="0"/>
                <a:cs typeface="Times New Roman" pitchFamily="18" charset="0"/>
              </a:rPr>
              <a:t> Vợ chồng không bình đẳng.</a:t>
            </a:r>
          </a:p>
          <a:p>
            <a:pPr algn="just" eaLnBrk="1" hangingPunct="1">
              <a:spcBef>
                <a:spcPct val="20000"/>
              </a:spcBef>
            </a:pPr>
            <a:r>
              <a:rPr lang="en-US" altLang="en-US" sz="2000">
                <a:latin typeface="Times New Roman" pitchFamily="18" charset="0"/>
                <a:cs typeface="Times New Roman" pitchFamily="18" charset="0"/>
              </a:rPr>
              <a:t>- Người đàn ông có quyền đa thê. </a:t>
            </a:r>
          </a:p>
        </p:txBody>
      </p:sp>
      <p:sp>
        <p:nvSpPr>
          <p:cNvPr id="17" name="TextBox 16"/>
          <p:cNvSpPr txBox="1">
            <a:spLocks noChangeArrowheads="1"/>
          </p:cNvSpPr>
          <p:nvPr/>
        </p:nvSpPr>
        <p:spPr bwMode="auto">
          <a:xfrm>
            <a:off x="4614863" y="3087688"/>
            <a:ext cx="247173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spcBef>
                <a:spcPct val="20000"/>
              </a:spcBef>
            </a:pPr>
            <a:r>
              <a:rPr lang="en-US" altLang="en-US" sz="1900">
                <a:latin typeface="Times New Roman" pitchFamily="18" charset="0"/>
                <a:cs typeface="Times New Roman" pitchFamily="18" charset="0"/>
              </a:rPr>
              <a:t>-</a:t>
            </a:r>
            <a:r>
              <a:rPr lang="en-US" altLang="en-US" sz="2000">
                <a:latin typeface="Times New Roman" pitchFamily="18" charset="0"/>
                <a:cs typeface="Times New Roman" pitchFamily="18" charset="0"/>
              </a:rPr>
              <a:t>Hôn nhân tự nguyện.</a:t>
            </a:r>
          </a:p>
          <a:p>
            <a:pPr algn="just" eaLnBrk="1" hangingPunct="1">
              <a:spcBef>
                <a:spcPct val="20000"/>
              </a:spcBef>
            </a:pPr>
            <a:endParaRPr lang="en-US" altLang="en-US" sz="2000">
              <a:latin typeface="Times New Roman" pitchFamily="18" charset="0"/>
              <a:cs typeface="Times New Roman" pitchFamily="18" charset="0"/>
            </a:endParaRPr>
          </a:p>
          <a:p>
            <a:pPr algn="just" eaLnBrk="1" hangingPunct="1">
              <a:spcBef>
                <a:spcPct val="20000"/>
              </a:spcBef>
            </a:pPr>
            <a:r>
              <a:rPr lang="en-US" altLang="en-US" sz="2000">
                <a:latin typeface="Times New Roman" pitchFamily="18" charset="0"/>
                <a:cs typeface="Times New Roman" pitchFamily="18" charset="0"/>
              </a:rPr>
              <a:t>- Tiến bộ, vợ chồng bình đẳng. </a:t>
            </a:r>
          </a:p>
          <a:p>
            <a:pPr algn="just" eaLnBrk="1" hangingPunct="1">
              <a:spcBef>
                <a:spcPct val="20000"/>
              </a:spcBef>
            </a:pPr>
            <a:r>
              <a:rPr lang="en-US" altLang="en-US" sz="2000">
                <a:latin typeface="Times New Roman" pitchFamily="18" charset="0"/>
                <a:cs typeface="Times New Roman" pitchFamily="18" charset="0"/>
              </a:rPr>
              <a:t>- Một vợ một chồng được pháp luật bảo vệ.</a:t>
            </a:r>
          </a:p>
        </p:txBody>
      </p:sp>
      <p:grpSp>
        <p:nvGrpSpPr>
          <p:cNvPr id="2" name="Group 17"/>
          <p:cNvGrpSpPr>
            <a:grpSpLocks/>
          </p:cNvGrpSpPr>
          <p:nvPr/>
        </p:nvGrpSpPr>
        <p:grpSpPr bwMode="auto">
          <a:xfrm>
            <a:off x="228600" y="609600"/>
            <a:ext cx="8763000" cy="1371600"/>
            <a:chOff x="4724400" y="609600"/>
            <a:chExt cx="4191000" cy="1371494"/>
          </a:xfrm>
        </p:grpSpPr>
        <p:sp>
          <p:nvSpPr>
            <p:cNvPr id="12" name="Rounded Rectangle 11"/>
            <p:cNvSpPr/>
            <p:nvPr/>
          </p:nvSpPr>
          <p:spPr>
            <a:xfrm>
              <a:off x="4724400" y="609600"/>
              <a:ext cx="4191000" cy="1371494"/>
            </a:xfrm>
            <a:prstGeom prst="roundRect">
              <a:avLst/>
            </a:prstGeom>
            <a:solidFill>
              <a:srgbClr val="FBFDD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521" name="TextBox 15"/>
            <p:cNvSpPr txBox="1">
              <a:spLocks noChangeArrowheads="1"/>
            </p:cNvSpPr>
            <p:nvPr/>
          </p:nvSpPr>
          <p:spPr bwMode="auto">
            <a:xfrm>
              <a:off x="4797287" y="747252"/>
              <a:ext cx="4045226" cy="83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a:latin typeface="Times New Roman" pitchFamily="18" charset="0"/>
                  <a:cs typeface="Times New Roman" pitchFamily="18" charset="0"/>
                </a:rPr>
                <a:t> </a:t>
              </a:r>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So sánh  hôn nhân trong xã hội Việt Nam  thời phong kiến với hôn nhân trong xã hội ngày nay?  </a:t>
              </a:r>
            </a:p>
          </p:txBody>
        </p:sp>
      </p:grpSp>
    </p:spTree>
    <p:extLst>
      <p:ext uri="{BB962C8B-B14F-4D97-AF65-F5344CB8AC3E}">
        <p14:creationId xmlns:p14="http://schemas.microsoft.com/office/powerpoint/2010/main" val="220181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ox(in)">
                                      <p:cBhvr>
                                        <p:cTn id="17" dur="500"/>
                                        <p:tgtEl>
                                          <p:spTgt spid="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ox(in)">
                                      <p:cBhvr>
                                        <p:cTn id="22" dur="500"/>
                                        <p:tgtEl>
                                          <p:spTgt spid="1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box(in)">
                                      <p:cBhvr>
                                        <p:cTn id="27" dur="500"/>
                                        <p:tgtEl>
                                          <p:spTgt spid="1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box(in)">
                                      <p:cBhvr>
                                        <p:cTn id="32" dur="500"/>
                                        <p:tgtEl>
                                          <p:spTgt spid="1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ox(in)">
                                      <p:cBhvr>
                                        <p:cTn id="37" dur="500"/>
                                        <p:tgtEl>
                                          <p:spTgt spid="1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7">
                                            <p:txEl>
                                              <p:pRg st="3" end="3"/>
                                            </p:txEl>
                                          </p:spTgt>
                                        </p:tgtEl>
                                        <p:attrNameLst>
                                          <p:attrName>style.visibility</p:attrName>
                                        </p:attrNameLst>
                                      </p:cBhvr>
                                      <p:to>
                                        <p:strVal val="visible"/>
                                      </p:to>
                                    </p:set>
                                    <p:animEffect transition="in" filter="box(in)">
                                      <p:cBhvr>
                                        <p:cTn id="4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0" y="4572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 ĐẶT VẤN ĐỀ</a:t>
            </a:r>
          </a:p>
        </p:txBody>
      </p:sp>
      <p:cxnSp>
        <p:nvCxnSpPr>
          <p:cNvPr id="20" name="Straight Connector 19"/>
          <p:cNvCxnSpPr/>
          <p:nvPr/>
        </p:nvCxnSpPr>
        <p:spPr>
          <a:xfrm rot="16200000" flipH="1">
            <a:off x="1295400" y="3579813"/>
            <a:ext cx="64008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56" name="TextBox 7"/>
          <p:cNvSpPr txBox="1">
            <a:spLocks noChangeArrowheads="1"/>
          </p:cNvSpPr>
          <p:nvPr/>
        </p:nvSpPr>
        <p:spPr bwMode="auto">
          <a:xfrm>
            <a:off x="0" y="89535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II. NỘI DUNG BÀI HỌC</a:t>
            </a:r>
          </a:p>
        </p:txBody>
      </p:sp>
      <p:sp>
        <p:nvSpPr>
          <p:cNvPr id="23557" name="TextBox 10"/>
          <p:cNvSpPr txBox="1">
            <a:spLocks noChangeArrowheads="1"/>
          </p:cNvSpPr>
          <p:nvPr/>
        </p:nvSpPr>
        <p:spPr bwMode="auto">
          <a:xfrm>
            <a:off x="76200" y="1347788"/>
            <a:ext cx="335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a:latin typeface="Times New Roman" pitchFamily="18" charset="0"/>
                <a:cs typeface="Times New Roman" pitchFamily="18" charset="0"/>
              </a:rPr>
              <a:t>1</a:t>
            </a:r>
            <a:r>
              <a:rPr lang="en-US" altLang="en-US" sz="2400" b="1">
                <a:latin typeface="Times New Roman" pitchFamily="18" charset="0"/>
                <a:cs typeface="Times New Roman" pitchFamily="18" charset="0"/>
              </a:rPr>
              <a:t>. Khái niệm hôn nhân</a:t>
            </a:r>
          </a:p>
        </p:txBody>
      </p:sp>
      <p:sp>
        <p:nvSpPr>
          <p:cNvPr id="25606" name="TextBox 16"/>
          <p:cNvSpPr txBox="1">
            <a:spLocks noChangeArrowheads="1"/>
          </p:cNvSpPr>
          <p:nvPr/>
        </p:nvSpPr>
        <p:spPr bwMode="auto">
          <a:xfrm>
            <a:off x="0" y="1843088"/>
            <a:ext cx="4800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a:latin typeface="Times New Roman" pitchFamily="18" charset="0"/>
                <a:cs typeface="Times New Roman" pitchFamily="18" charset="0"/>
              </a:rPr>
              <a:t>2</a:t>
            </a:r>
            <a:r>
              <a:rPr lang="en-US" altLang="en-US" sz="2400" b="1">
                <a:latin typeface="Times New Roman" pitchFamily="18" charset="0"/>
                <a:cs typeface="Times New Roman" pitchFamily="18" charset="0"/>
              </a:rPr>
              <a:t>. Những quy định của pháp luật</a:t>
            </a:r>
            <a:endParaRPr lang="en-US" altLang="en-US" sz="2400">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a. Những nguyên tắc cơ bản của chế độ hôn nhân ở Việt Nam.</a:t>
            </a:r>
          </a:p>
          <a:p>
            <a:pPr eaLnBrk="1" hangingPunct="1">
              <a:buFontTx/>
              <a:buChar char="-"/>
            </a:pPr>
            <a:r>
              <a:rPr lang="en-US" altLang="en-US" sz="2000">
                <a:latin typeface="Times New Roman" pitchFamily="18" charset="0"/>
                <a:cs typeface="Times New Roman" pitchFamily="18" charset="0"/>
              </a:rPr>
              <a:t> </a:t>
            </a:r>
            <a:r>
              <a:rPr lang="en-US" altLang="en-US" sz="2400">
                <a:latin typeface="Times New Roman" pitchFamily="18" charset="0"/>
                <a:cs typeface="Times New Roman" pitchFamily="18" charset="0"/>
              </a:rPr>
              <a:t>Hôn nhân tự nguyện, tiến bộ, một vợ, một chồng, vợ chồng bình đẳng.</a:t>
            </a:r>
          </a:p>
        </p:txBody>
      </p:sp>
      <p:sp>
        <p:nvSpPr>
          <p:cNvPr id="23561" name="TextBox 12"/>
          <p:cNvSpPr txBox="1">
            <a:spLocks noChangeArrowheads="1"/>
          </p:cNvSpPr>
          <p:nvPr/>
        </p:nvSpPr>
        <p:spPr bwMode="auto">
          <a:xfrm>
            <a:off x="4495800" y="561975"/>
            <a:ext cx="44958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ts val="2800"/>
              </a:lnSpc>
            </a:pPr>
            <a:r>
              <a:rPr lang="en-US" altLang="en-US" b="1">
                <a:solidFill>
                  <a:srgbClr val="0000FF"/>
                </a:solidFill>
                <a:latin typeface="Arial" pitchFamily="34" charset="0"/>
                <a:cs typeface="Arial" pitchFamily="34" charset="0"/>
              </a:rPr>
              <a:t> </a:t>
            </a:r>
            <a:r>
              <a:rPr lang="en-US" altLang="en-US" sz="1900" b="1" u="sng">
                <a:solidFill>
                  <a:srgbClr val="FF0000"/>
                </a:solidFill>
                <a:latin typeface="Times New Roman" pitchFamily="18" charset="0"/>
                <a:cs typeface="Times New Roman" pitchFamily="18" charset="0"/>
              </a:rPr>
              <a:t>Tình huống:</a:t>
            </a:r>
            <a:r>
              <a:rPr lang="en-US" altLang="en-US" sz="1900" b="1">
                <a:solidFill>
                  <a:srgbClr val="0000FF"/>
                </a:solidFill>
                <a:latin typeface="Arial" pitchFamily="34" charset="0"/>
                <a:cs typeface="Arial" pitchFamily="34" charset="0"/>
              </a:rPr>
              <a:t> </a:t>
            </a:r>
            <a:r>
              <a:rPr lang="en-US" altLang="en-US" sz="1900">
                <a:latin typeface="Times New Roman" pitchFamily="18" charset="0"/>
                <a:cs typeface="Times New Roman" pitchFamily="18" charset="0"/>
              </a:rPr>
              <a:t>Hà 18 tuổi, gia đình chị Hà thấy nhà anh Tân giàu nên ép con cưới. Khi chị Hà sinh cháu Tú thì ở nhà nuôi con. Anh Tân do công việc nên đã quen và đem lòng yêu chị Nga, họ lén lút quan hệ với nhau. Anh Tân không quan tâm đến vợ con và còn đánh đập chị Hà. </a:t>
            </a:r>
          </a:p>
          <a:p>
            <a:pPr algn="just" eaLnBrk="1" hangingPunct="1">
              <a:lnSpc>
                <a:spcPts val="2800"/>
              </a:lnSpc>
            </a:pPr>
            <a:r>
              <a:rPr lang="en-US" altLang="en-US" sz="1900" b="1">
                <a:latin typeface="Times New Roman" pitchFamily="18" charset="0"/>
                <a:cs typeface="Times New Roman" pitchFamily="18" charset="0"/>
              </a:rPr>
              <a:t>H: </a:t>
            </a:r>
            <a:r>
              <a:rPr lang="en-US" altLang="en-US" sz="1900">
                <a:latin typeface="Times New Roman" pitchFamily="18" charset="0"/>
                <a:cs typeface="Times New Roman" pitchFamily="18" charset="0"/>
              </a:rPr>
              <a:t>Em có nhận xét gì về cuộc hôn nhân này? Anh Tân có những hành vi nào vi  phạm pháp luật? Chị Hà có thể có những cách xử sự thế nào?</a:t>
            </a:r>
          </a:p>
        </p:txBody>
      </p:sp>
      <p:sp>
        <p:nvSpPr>
          <p:cNvPr id="23562" name="TextBox 13"/>
          <p:cNvSpPr txBox="1">
            <a:spLocks noChangeArrowheads="1"/>
          </p:cNvSpPr>
          <p:nvPr/>
        </p:nvSpPr>
        <p:spPr bwMode="auto">
          <a:xfrm>
            <a:off x="4495800" y="4610100"/>
            <a:ext cx="45720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ts val="2800"/>
              </a:lnSpc>
              <a:buFontTx/>
              <a:buChar char="-"/>
            </a:pPr>
            <a:r>
              <a:rPr lang="en-US" altLang="en-US" sz="1900">
                <a:solidFill>
                  <a:srgbClr val="0000FF"/>
                </a:solidFill>
                <a:latin typeface="Times New Roman" pitchFamily="18" charset="0"/>
                <a:cs typeface="Times New Roman" pitchFamily="18" charset="0"/>
              </a:rPr>
              <a:t> Hôn nhân không tự nguyện. Anh Tân có quan hệ lén lút với người phụ nữ khác, về đánh đập vợ, không quan tâm đến vợ con.</a:t>
            </a:r>
          </a:p>
          <a:p>
            <a:pPr algn="just" eaLnBrk="1" hangingPunct="1">
              <a:lnSpc>
                <a:spcPts val="2800"/>
              </a:lnSpc>
            </a:pPr>
            <a:r>
              <a:rPr lang="en-US" altLang="en-US" sz="1900">
                <a:solidFill>
                  <a:srgbClr val="0000FF"/>
                </a:solidFill>
                <a:latin typeface="Times New Roman" pitchFamily="18" charset="0"/>
                <a:cs typeface="Times New Roman" pitchFamily="18" charset="0"/>
              </a:rPr>
              <a:t>- Thẳng thắn nói chuyện với chồng để chồng thay đổi. Nếu không được thì sẽ li hôn.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fade">
                                      <p:cBhvr>
                                        <p:cTn id="12" dur="500"/>
                                        <p:tgtEl>
                                          <p:spTgt spid="23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0" y="457200"/>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 ĐẶT VẤN ĐỀ</a:t>
            </a:r>
          </a:p>
        </p:txBody>
      </p:sp>
      <p:sp>
        <p:nvSpPr>
          <p:cNvPr id="24579" name="TextBox 7"/>
          <p:cNvSpPr txBox="1">
            <a:spLocks noChangeArrowheads="1"/>
          </p:cNvSpPr>
          <p:nvPr/>
        </p:nvSpPr>
        <p:spPr bwMode="auto">
          <a:xfrm>
            <a:off x="-11113" y="827088"/>
            <a:ext cx="4049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II. NỘI DUNG BÀI HỌC</a:t>
            </a:r>
          </a:p>
        </p:txBody>
      </p:sp>
      <p:sp>
        <p:nvSpPr>
          <p:cNvPr id="24580" name="TextBox 10"/>
          <p:cNvSpPr txBox="1">
            <a:spLocks noChangeArrowheads="1"/>
          </p:cNvSpPr>
          <p:nvPr/>
        </p:nvSpPr>
        <p:spPr bwMode="auto">
          <a:xfrm>
            <a:off x="0" y="11969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1. Khái niệm hôn nhân</a:t>
            </a:r>
          </a:p>
        </p:txBody>
      </p:sp>
      <p:sp>
        <p:nvSpPr>
          <p:cNvPr id="24581" name="TextBox 16"/>
          <p:cNvSpPr txBox="1">
            <a:spLocks noChangeArrowheads="1"/>
          </p:cNvSpPr>
          <p:nvPr/>
        </p:nvSpPr>
        <p:spPr bwMode="auto">
          <a:xfrm>
            <a:off x="14288" y="1589088"/>
            <a:ext cx="88249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dirty="0">
                <a:latin typeface="Times New Roman" pitchFamily="18" charset="0"/>
                <a:cs typeface="Times New Roman" pitchFamily="18" charset="0"/>
              </a:rPr>
              <a:t>2. </a:t>
            </a:r>
            <a:r>
              <a:rPr lang="en-US" altLang="en-US" sz="2200" b="1" dirty="0" err="1">
                <a:latin typeface="Times New Roman" pitchFamily="18" charset="0"/>
                <a:cs typeface="Times New Roman" pitchFamily="18" charset="0"/>
              </a:rPr>
              <a:t>Những</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quy</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định</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của</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pháp</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luật</a:t>
            </a:r>
            <a:endParaRPr lang="en-US" altLang="en-US" sz="2200" dirty="0">
              <a:latin typeface="Times New Roman" pitchFamily="18" charset="0"/>
              <a:cs typeface="Times New Roman" pitchFamily="18" charset="0"/>
            </a:endParaRPr>
          </a:p>
          <a:p>
            <a:pPr eaLnBrk="1" hangingPunct="1"/>
            <a:r>
              <a:rPr lang="en-US" altLang="en-US" sz="2200" b="1" dirty="0">
                <a:latin typeface="Times New Roman" pitchFamily="18" charset="0"/>
                <a:cs typeface="Times New Roman" pitchFamily="18" charset="0"/>
              </a:rPr>
              <a:t>a. </a:t>
            </a:r>
            <a:r>
              <a:rPr lang="en-US" altLang="en-US" sz="2200" b="1" dirty="0" err="1">
                <a:latin typeface="Times New Roman" pitchFamily="18" charset="0"/>
                <a:cs typeface="Times New Roman" pitchFamily="18" charset="0"/>
              </a:rPr>
              <a:t>Những</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nguyên</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tắc</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cơ</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bản</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của</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chết</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độ</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hôn</a:t>
            </a:r>
            <a:r>
              <a:rPr lang="en-US" altLang="en-US" sz="2200" b="1" dirty="0">
                <a:latin typeface="Times New Roman" pitchFamily="18" charset="0"/>
                <a:cs typeface="Times New Roman" pitchFamily="18" charset="0"/>
              </a:rPr>
              <a:t> </a:t>
            </a:r>
            <a:r>
              <a:rPr lang="en-US" altLang="en-US" sz="2200" b="1" dirty="0" err="1">
                <a:latin typeface="Times New Roman" pitchFamily="18" charset="0"/>
                <a:cs typeface="Times New Roman" pitchFamily="18" charset="0"/>
              </a:rPr>
              <a:t>nhân</a:t>
            </a:r>
            <a:r>
              <a:rPr lang="en-US" altLang="en-US" sz="2200" b="1" dirty="0">
                <a:latin typeface="Times New Roman" pitchFamily="18" charset="0"/>
                <a:cs typeface="Times New Roman" pitchFamily="18" charset="0"/>
              </a:rPr>
              <a:t> ở </a:t>
            </a:r>
            <a:r>
              <a:rPr lang="en-US" altLang="en-US" sz="2200" b="1" dirty="0" err="1">
                <a:latin typeface="Times New Roman" pitchFamily="18" charset="0"/>
                <a:cs typeface="Times New Roman" pitchFamily="18" charset="0"/>
              </a:rPr>
              <a:t>Việt</a:t>
            </a:r>
            <a:r>
              <a:rPr lang="en-US" altLang="en-US" sz="2200" b="1" dirty="0">
                <a:latin typeface="Times New Roman" pitchFamily="18" charset="0"/>
                <a:cs typeface="Times New Roman" pitchFamily="18" charset="0"/>
              </a:rPr>
              <a:t> Nam.</a:t>
            </a:r>
          </a:p>
          <a:p>
            <a:pPr eaLnBrk="1" hangingPunct="1">
              <a:buFontTx/>
              <a:buChar char="-"/>
            </a:pPr>
            <a:r>
              <a:rPr lang="en-US" altLang="en-US" sz="24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Hôn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nhân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tư</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nguyện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tiến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bộ</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một</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vợ</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một</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chồng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vợ</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chồng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bình</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đẳng</a:t>
            </a:r>
            <a:r>
              <a:rPr lang="en-US" altLang="en-US" sz="2200" dirty="0">
                <a:latin typeface="Times New Roman" pitchFamily="18" charset="0"/>
                <a:cs typeface="Times New Roman" pitchFamily="18" charset="0"/>
              </a:rPr>
              <a:t>.</a:t>
            </a:r>
          </a:p>
          <a:p>
            <a:pPr algn="just" eaLnBrk="1" hangingPunct="1"/>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Hôn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nhân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giữa</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công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dân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Việt</a:t>
            </a:r>
            <a:r>
              <a:rPr lang="en-US" altLang="en-US" sz="2200" dirty="0">
                <a:latin typeface="Times New Roman" pitchFamily="18" charset="0"/>
                <a:cs typeface="Times New Roman" pitchFamily="18" charset="0"/>
              </a:rPr>
              <a:t> Nam </a:t>
            </a:r>
            <a:r>
              <a:rPr lang="en-US" altLang="en-US" sz="2200" dirty="0" err="1">
                <a:latin typeface="Times New Roman" pitchFamily="18" charset="0"/>
                <a:cs typeface="Times New Roman" pitchFamily="18" charset="0"/>
              </a:rPr>
              <a:t>thuộc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các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dân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tộc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giáo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giữa</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người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theo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giáo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với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người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không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theo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giáo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giữa</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công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dân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Việt</a:t>
            </a:r>
            <a:r>
              <a:rPr lang="en-US" altLang="en-US" sz="2200" dirty="0">
                <a:latin typeface="Times New Roman" pitchFamily="18" charset="0"/>
                <a:cs typeface="Times New Roman" pitchFamily="18" charset="0"/>
              </a:rPr>
              <a:t> Nam </a:t>
            </a:r>
            <a:r>
              <a:rPr lang="en-US" altLang="en-US" sz="2200" dirty="0" err="1">
                <a:latin typeface="Times New Roman" pitchFamily="18" charset="0"/>
                <a:cs typeface="Times New Roman" pitchFamily="18" charset="0"/>
              </a:rPr>
              <a:t>với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người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nước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ngoài</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được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tôn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trọng</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và</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được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pháp</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luật</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bảo</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vệ</a:t>
            </a:r>
            <a:r>
              <a:rPr lang="en-US" altLang="en-US" sz="2200" dirty="0">
                <a:latin typeface="Times New Roman" pitchFamily="18" charset="0"/>
                <a:cs typeface="Times New Roman" pitchFamily="18" charset="0"/>
              </a:rPr>
              <a:t>.</a:t>
            </a:r>
          </a:p>
          <a:p>
            <a:pPr algn="just" eaLnBrk="1" hangingPunct="1"/>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Vợ</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chồng</a:t>
            </a:r>
            <a:r>
              <a:rPr lang="en-US" altLang="en-US" sz="2200" dirty="0">
                <a:latin typeface="Times New Roman" pitchFamily="18" charset="0"/>
                <a:cs typeface="Times New Roman" pitchFamily="18" charset="0"/>
              </a:rPr>
              <a:t> có </a:t>
            </a:r>
            <a:r>
              <a:rPr lang="en-US" altLang="en-US" sz="2200" dirty="0" err="1">
                <a:latin typeface="Times New Roman" pitchFamily="18" charset="0"/>
                <a:cs typeface="Times New Roman" pitchFamily="18" charset="0"/>
              </a:rPr>
              <a:t>nghĩa</a:t>
            </a:r>
            <a:r>
              <a:rPr lang="en-US" altLang="en-US" sz="2200" dirty="0">
                <a:latin typeface="Times New Roman" pitchFamily="18" charset="0"/>
                <a:cs typeface="Times New Roman" pitchFamily="18" charset="0"/>
              </a:rPr>
              <a:t> vụ </a:t>
            </a:r>
            <a:r>
              <a:rPr lang="en-US" altLang="en-US" sz="2200" dirty="0" err="1">
                <a:latin typeface="Times New Roman" pitchFamily="18" charset="0"/>
                <a:cs typeface="Times New Roman" pitchFamily="18" charset="0"/>
              </a:rPr>
              <a:t>thực</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hiện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chính</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sách</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dân</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sô</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kê</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hoạch</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hóa</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gia</a:t>
            </a:r>
            <a:r>
              <a:rPr lang="en-US" altLang="en-US" sz="2200" dirty="0">
                <a:latin typeface="Times New Roman" pitchFamily="18" charset="0"/>
                <a:cs typeface="Times New Roman" pitchFamily="18" charset="0"/>
              </a:rPr>
              <a:t> </a:t>
            </a:r>
            <a:r>
              <a:rPr lang="en-US" altLang="en-US" sz="2200" dirty="0" err="1">
                <a:latin typeface="Times New Roman" pitchFamily="18" charset="0"/>
                <a:cs typeface="Times New Roman" pitchFamily="18" charset="0"/>
              </a:rPr>
              <a:t>đình</a:t>
            </a:r>
            <a:r>
              <a:rPr lang="en-US" altLang="en-US" sz="2200" dirty="0">
                <a:latin typeface="Times New Roman" pitchFamily="18" charset="0"/>
                <a:cs typeface="Times New Roman" pitchFamily="18" charset="0"/>
              </a:rPr>
              <a:t>.</a:t>
            </a:r>
          </a:p>
        </p:txBody>
      </p:sp>
      <p:pic>
        <p:nvPicPr>
          <p:cNvPr id="11" name="Picture 3" descr="C:\Users\CSC\Desktop\HienPhap201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21163"/>
            <a:ext cx="26670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3657600" y="4221163"/>
            <a:ext cx="5181600" cy="2032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US" b="1">
                <a:solidFill>
                  <a:srgbClr val="FF0000"/>
                </a:solidFill>
                <a:latin typeface="Times New Roman" pitchFamily="18" charset="0"/>
                <a:cs typeface="Times New Roman" pitchFamily="18" charset="0"/>
              </a:rPr>
              <a:t>  Tài liệu tham khảo </a:t>
            </a:r>
          </a:p>
          <a:p>
            <a:pPr algn="ctr" eaLnBrk="1" fontAlgn="auto" hangingPunct="1">
              <a:spcBef>
                <a:spcPts val="0"/>
              </a:spcBef>
              <a:spcAft>
                <a:spcPts val="0"/>
              </a:spcAft>
              <a:defRPr/>
            </a:pPr>
            <a:r>
              <a:rPr lang="en-US" b="1">
                <a:solidFill>
                  <a:srgbClr val="FF0000"/>
                </a:solidFill>
                <a:latin typeface="Times New Roman" pitchFamily="18" charset="0"/>
                <a:cs typeface="Times New Roman" pitchFamily="18" charset="0"/>
              </a:rPr>
              <a:t>  </a:t>
            </a:r>
            <a:r>
              <a:rPr lang="vi-VN" b="1">
                <a:solidFill>
                  <a:srgbClr val="FF0000"/>
                </a:solidFill>
                <a:latin typeface="Times New Roman" pitchFamily="18" charset="0"/>
                <a:cs typeface="Times New Roman" pitchFamily="18" charset="0"/>
              </a:rPr>
              <a:t>Điều 36 </a:t>
            </a:r>
            <a:r>
              <a:rPr lang="en-US" b="1">
                <a:solidFill>
                  <a:srgbClr val="FF0000"/>
                </a:solidFill>
                <a:latin typeface="Times New Roman" pitchFamily="18" charset="0"/>
                <a:cs typeface="Times New Roman" pitchFamily="18" charset="0"/>
              </a:rPr>
              <a:t>– Hiến pháp 2013 </a:t>
            </a:r>
            <a:endParaRPr lang="vi-VN">
              <a:solidFill>
                <a:srgbClr val="FF0000"/>
              </a:solidFill>
              <a:latin typeface="Times New Roman" pitchFamily="18" charset="0"/>
              <a:cs typeface="Times New Roman" pitchFamily="18" charset="0"/>
            </a:endParaRPr>
          </a:p>
          <a:p>
            <a:pPr algn="just" eaLnBrk="1" fontAlgn="auto" hangingPunct="1">
              <a:spcBef>
                <a:spcPts val="0"/>
              </a:spcBef>
              <a:spcAft>
                <a:spcPts val="0"/>
              </a:spcAft>
              <a:defRPr/>
            </a:pPr>
            <a:r>
              <a:rPr lang="vi-VN" b="1">
                <a:solidFill>
                  <a:srgbClr val="FF0000"/>
                </a:solidFill>
                <a:latin typeface="Times New Roman" pitchFamily="18" charset="0"/>
                <a:cs typeface="Times New Roman" pitchFamily="18" charset="0"/>
              </a:rPr>
              <a:t>1.</a:t>
            </a:r>
            <a:r>
              <a:rPr lang="vi-VN" b="1">
                <a:latin typeface="Times New Roman" pitchFamily="18" charset="0"/>
                <a:cs typeface="Times New Roman" pitchFamily="18" charset="0"/>
              </a:rPr>
              <a:t> Nam, nữ</a:t>
            </a:r>
            <a:r>
              <a:rPr lang="en-US" b="1">
                <a:latin typeface="Times New Roman" pitchFamily="18" charset="0"/>
                <a:cs typeface="Times New Roman" pitchFamily="18" charset="0"/>
              </a:rPr>
              <a:t> </a:t>
            </a:r>
            <a:r>
              <a:rPr lang="vi-VN" b="1">
                <a:latin typeface="Times New Roman" pitchFamily="18" charset="0"/>
                <a:cs typeface="Times New Roman" pitchFamily="18" charset="0"/>
              </a:rPr>
              <a:t>có quyền kết hôn, ly hôn.</a:t>
            </a:r>
            <a:r>
              <a:rPr lang="en-US" b="1">
                <a:latin typeface="Times New Roman" pitchFamily="18" charset="0"/>
                <a:cs typeface="Times New Roman" pitchFamily="18" charset="0"/>
              </a:rPr>
              <a:t> </a:t>
            </a:r>
            <a:r>
              <a:rPr lang="vi-VN" b="1">
                <a:latin typeface="Times New Roman" pitchFamily="18" charset="0"/>
                <a:cs typeface="Times New Roman" pitchFamily="18" charset="0"/>
              </a:rPr>
              <a:t>Hôn nhân theo nguyên tắc</a:t>
            </a:r>
            <a:r>
              <a:rPr lang="en-US" b="1">
                <a:latin typeface="Times New Roman" pitchFamily="18" charset="0"/>
                <a:cs typeface="Times New Roman" pitchFamily="18" charset="0"/>
              </a:rPr>
              <a:t> </a:t>
            </a:r>
            <a:r>
              <a:rPr lang="vi-VN" b="1">
                <a:latin typeface="Times New Roman" pitchFamily="18" charset="0"/>
                <a:cs typeface="Times New Roman" pitchFamily="18" charset="0"/>
              </a:rPr>
              <a:t>tự nguyện, tiến bộ, một vợ một chồng, vợ chồng bình đẳng, tôn trọng lẫn nhau.</a:t>
            </a:r>
          </a:p>
          <a:p>
            <a:pPr algn="just" eaLnBrk="1" fontAlgn="auto" hangingPunct="1">
              <a:spcBef>
                <a:spcPts val="0"/>
              </a:spcBef>
              <a:spcAft>
                <a:spcPts val="0"/>
              </a:spcAft>
              <a:defRPr/>
            </a:pPr>
            <a:r>
              <a:rPr lang="vi-VN" b="1">
                <a:latin typeface="Times New Roman" pitchFamily="18" charset="0"/>
                <a:cs typeface="Times New Roman" pitchFamily="18" charset="0"/>
              </a:rPr>
              <a:t> </a:t>
            </a:r>
            <a:r>
              <a:rPr lang="vi-VN" b="1">
                <a:solidFill>
                  <a:srgbClr val="FF0000"/>
                </a:solidFill>
                <a:latin typeface="Times New Roman" pitchFamily="18" charset="0"/>
                <a:cs typeface="Times New Roman" pitchFamily="18" charset="0"/>
              </a:rPr>
              <a:t>2.</a:t>
            </a:r>
            <a:r>
              <a:rPr lang="vi-VN" b="1">
                <a:latin typeface="Times New Roman" pitchFamily="18" charset="0"/>
                <a:cs typeface="Times New Roman" pitchFamily="18" charset="0"/>
              </a:rPr>
              <a:t> Nhà nước bảo hộ hôn nhân và gia đình, bảo hộ quyền lợi của người mẹ và trẻ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0" y="457200"/>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 ĐẶT VẤN ĐỀ</a:t>
            </a:r>
          </a:p>
        </p:txBody>
      </p:sp>
      <p:sp>
        <p:nvSpPr>
          <p:cNvPr id="25603" name="TextBox 7"/>
          <p:cNvSpPr txBox="1">
            <a:spLocks noChangeArrowheads="1"/>
          </p:cNvSpPr>
          <p:nvPr/>
        </p:nvSpPr>
        <p:spPr bwMode="auto">
          <a:xfrm>
            <a:off x="-11113" y="827088"/>
            <a:ext cx="4049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II. NỘI DUNG BÀI HỌC</a:t>
            </a:r>
          </a:p>
        </p:txBody>
      </p:sp>
      <p:sp>
        <p:nvSpPr>
          <p:cNvPr id="25604" name="TextBox 10"/>
          <p:cNvSpPr txBox="1">
            <a:spLocks noChangeArrowheads="1"/>
          </p:cNvSpPr>
          <p:nvPr/>
        </p:nvSpPr>
        <p:spPr bwMode="auto">
          <a:xfrm>
            <a:off x="0" y="11969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1. Khái niệm hôn nhân</a:t>
            </a:r>
          </a:p>
        </p:txBody>
      </p:sp>
      <p:sp>
        <p:nvSpPr>
          <p:cNvPr id="25605" name="TextBox 16"/>
          <p:cNvSpPr txBox="1">
            <a:spLocks noChangeArrowheads="1"/>
          </p:cNvSpPr>
          <p:nvPr/>
        </p:nvSpPr>
        <p:spPr bwMode="auto">
          <a:xfrm>
            <a:off x="14288" y="1589088"/>
            <a:ext cx="88249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2. Những quy định của pháp luật</a:t>
            </a:r>
            <a:endParaRPr lang="en-US" altLang="en-US" sz="2200">
              <a:latin typeface="Times New Roman" pitchFamily="18" charset="0"/>
              <a:cs typeface="Times New Roman" pitchFamily="18" charset="0"/>
            </a:endParaRPr>
          </a:p>
          <a:p>
            <a:pPr eaLnBrk="1" hangingPunct="1"/>
            <a:r>
              <a:rPr lang="en-US" altLang="en-US" sz="2200" b="1">
                <a:latin typeface="Times New Roman" pitchFamily="18" charset="0"/>
                <a:cs typeface="Times New Roman" pitchFamily="18" charset="0"/>
              </a:rPr>
              <a:t>a. Những nguyên tắc cơ bản của chết độ hôn nhân ở Việt Nam.</a:t>
            </a:r>
          </a:p>
          <a:p>
            <a:pPr eaLnBrk="1" hangingPunct="1"/>
            <a:r>
              <a:rPr lang="en-US" altLang="en-US" sz="2000" b="1">
                <a:latin typeface="Times New Roman" pitchFamily="18" charset="0"/>
                <a:cs typeface="Times New Roman" pitchFamily="18" charset="0"/>
              </a:rPr>
              <a:t>b. Quyền và nghĩa vụ của công dân trong hôn nhân.</a:t>
            </a:r>
            <a:endParaRPr lang="en-US" altLang="en-US" sz="2000" b="1">
              <a:latin typeface=".VnTime" pitchFamily="34" charset="0"/>
              <a:cs typeface="Times New Roman" pitchFamily="18" charset="0"/>
            </a:endParaRPr>
          </a:p>
          <a:p>
            <a:pPr eaLnBrk="1" hangingPunct="1"/>
            <a:endParaRPr lang="en-US" altLang="en-US" sz="2200">
              <a:latin typeface="Times New Roman" pitchFamily="18" charset="0"/>
              <a:cs typeface="Times New Roman" pitchFamily="18" charset="0"/>
            </a:endParaRPr>
          </a:p>
        </p:txBody>
      </p:sp>
      <p:sp>
        <p:nvSpPr>
          <p:cNvPr id="6" name="TextBox 18"/>
          <p:cNvSpPr txBox="1">
            <a:spLocks noChangeArrowheads="1"/>
          </p:cNvSpPr>
          <p:nvPr/>
        </p:nvSpPr>
        <p:spPr bwMode="auto">
          <a:xfrm>
            <a:off x="152400" y="2974975"/>
            <a:ext cx="8153400" cy="2430463"/>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auto" hangingPunct="1">
              <a:spcBef>
                <a:spcPts val="0"/>
              </a:spcBef>
              <a:spcAft>
                <a:spcPts val="0"/>
              </a:spcAft>
              <a:defRPr/>
            </a:pPr>
            <a:r>
              <a:rPr lang="en-US" altLang="en-US" sz="1900" b="1" dirty="0" err="1">
                <a:solidFill>
                  <a:srgbClr val="000000"/>
                </a:solidFill>
                <a:latin typeface="Times New Roman" pitchFamily="18" charset="0"/>
                <a:cs typeface="Times New Roman" pitchFamily="18" charset="0"/>
              </a:rPr>
              <a:t>Điều</a:t>
            </a:r>
            <a:r>
              <a:rPr lang="en-US" altLang="en-US" sz="1900" b="1" dirty="0">
                <a:solidFill>
                  <a:srgbClr val="000000"/>
                </a:solidFill>
                <a:latin typeface="Times New Roman" pitchFamily="18" charset="0"/>
                <a:cs typeface="Times New Roman" pitchFamily="18" charset="0"/>
              </a:rPr>
              <a:t> 8: </a:t>
            </a:r>
            <a:r>
              <a:rPr lang="en-US" altLang="en-US" sz="1900" b="1" dirty="0" err="1">
                <a:solidFill>
                  <a:srgbClr val="000000"/>
                </a:solidFill>
                <a:latin typeface="Times New Roman" pitchFamily="18" charset="0"/>
                <a:cs typeface="Times New Roman" pitchFamily="18" charset="0"/>
              </a:rPr>
              <a:t>Điều</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kiện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kết</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hôn</a:t>
            </a:r>
            <a:endParaRPr lang="en-US" altLang="en-US" sz="1900" b="1" dirty="0">
              <a:solidFill>
                <a:srgbClr val="000000"/>
              </a:solidFill>
              <a:latin typeface="Times New Roman" pitchFamily="18" charset="0"/>
              <a:cs typeface="Times New Roman" pitchFamily="18" charset="0"/>
            </a:endParaRPr>
          </a:p>
          <a:p>
            <a:pPr marL="457200" indent="-457200" algn="just" eaLnBrk="1" fontAlgn="auto" hangingPunct="1">
              <a:spcBef>
                <a:spcPts val="0"/>
              </a:spcBef>
              <a:spcAft>
                <a:spcPts val="0"/>
              </a:spcAft>
              <a:buFontTx/>
              <a:buAutoNum type="arabicPeriod"/>
              <a:defRPr/>
            </a:pPr>
            <a:r>
              <a:rPr lang="en-US" altLang="en-US" sz="1900" b="1" dirty="0">
                <a:solidFill>
                  <a:srgbClr val="000000"/>
                </a:solidFill>
                <a:latin typeface="Times New Roman" pitchFamily="18" charset="0"/>
                <a:cs typeface="Times New Roman" pitchFamily="18" charset="0"/>
              </a:rPr>
              <a:t>Nam, </a:t>
            </a:r>
            <a:r>
              <a:rPr lang="en-US" altLang="en-US" sz="1900" b="1" dirty="0" err="1">
                <a:solidFill>
                  <a:srgbClr val="000000"/>
                </a:solidFill>
                <a:latin typeface="Times New Roman" pitchFamily="18" charset="0"/>
                <a:cs typeface="Times New Roman" pitchFamily="18" charset="0"/>
              </a:rPr>
              <a:t>nữ</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kết</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hôn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với</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nhau</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phải</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tuân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theo</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các</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điều</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kiện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sau</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đây</a:t>
            </a:r>
            <a:r>
              <a:rPr lang="en-US" altLang="en-US" sz="1900" b="1" dirty="0">
                <a:solidFill>
                  <a:srgbClr val="000000"/>
                </a:solidFill>
                <a:latin typeface="Times New Roman" pitchFamily="18" charset="0"/>
                <a:cs typeface="Times New Roman" pitchFamily="18" charset="0"/>
              </a:rPr>
              <a:t>:</a:t>
            </a:r>
            <a:endParaRPr lang="en-US" altLang="en-US" sz="1900" dirty="0">
              <a:solidFill>
                <a:srgbClr val="000000"/>
              </a:solidFill>
              <a:latin typeface="Times New Roman" pitchFamily="18" charset="0"/>
              <a:cs typeface="Times New Roman" pitchFamily="18" charset="0"/>
            </a:endParaRPr>
          </a:p>
          <a:p>
            <a:pPr marL="457200" indent="-457200" algn="just" eaLnBrk="1" fontAlgn="auto" hangingPunct="1">
              <a:spcBef>
                <a:spcPts val="0"/>
              </a:spcBef>
              <a:spcAft>
                <a:spcPts val="0"/>
              </a:spcAft>
              <a:buFontTx/>
              <a:buAutoNum type="alphaLcPeriod"/>
              <a:defRPr/>
            </a:pPr>
            <a:r>
              <a:rPr lang="en-US" altLang="en-US" sz="1900" dirty="0">
                <a:solidFill>
                  <a:srgbClr val="000000"/>
                </a:solidFill>
                <a:latin typeface="Times New Roman" pitchFamily="18" charset="0"/>
                <a:cs typeface="Times New Roman" pitchFamily="18" charset="0"/>
              </a:rPr>
              <a:t>Nam </a:t>
            </a:r>
            <a:r>
              <a:rPr lang="en-US" altLang="en-US" sz="1900" dirty="0" err="1">
                <a:solidFill>
                  <a:srgbClr val="000000"/>
                </a:solidFill>
                <a:latin typeface="Times New Roman" pitchFamily="18" charset="0"/>
                <a:cs typeface="Times New Roman" pitchFamily="18" charset="0"/>
              </a:rPr>
              <a:t>từ</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đủ</a:t>
            </a:r>
            <a:r>
              <a:rPr lang="en-US" altLang="en-US" sz="1900" dirty="0">
                <a:solidFill>
                  <a:srgbClr val="000000"/>
                </a:solidFill>
                <a:latin typeface="Times New Roman" pitchFamily="18" charset="0"/>
                <a:cs typeface="Times New Roman" pitchFamily="18" charset="0"/>
              </a:rPr>
              <a:t> 20 </a:t>
            </a:r>
            <a:r>
              <a:rPr lang="en-US" altLang="en-US" sz="1900" dirty="0" err="1">
                <a:solidFill>
                  <a:srgbClr val="000000"/>
                </a:solidFill>
                <a:latin typeface="Times New Roman" pitchFamily="18" charset="0"/>
                <a:cs typeface="Times New Roman" pitchFamily="18" charset="0"/>
              </a:rPr>
              <a:t>tuổi</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trở</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lên</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nữ</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từ</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đủ</a:t>
            </a:r>
            <a:r>
              <a:rPr lang="en-US" altLang="en-US" sz="1900" dirty="0">
                <a:solidFill>
                  <a:srgbClr val="000000"/>
                </a:solidFill>
                <a:latin typeface="Times New Roman" pitchFamily="18" charset="0"/>
                <a:cs typeface="Times New Roman" pitchFamily="18" charset="0"/>
              </a:rPr>
              <a:t> 18 </a:t>
            </a:r>
            <a:r>
              <a:rPr lang="en-US" altLang="en-US" sz="1900" dirty="0" err="1">
                <a:solidFill>
                  <a:srgbClr val="000000"/>
                </a:solidFill>
                <a:latin typeface="Times New Roman" pitchFamily="18" charset="0"/>
                <a:cs typeface="Times New Roman" pitchFamily="18" charset="0"/>
              </a:rPr>
              <a:t>tuổi</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trở</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lên</a:t>
            </a:r>
            <a:r>
              <a:rPr lang="en-US" altLang="en-US" sz="19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1900" dirty="0" err="1">
                <a:solidFill>
                  <a:srgbClr val="000000"/>
                </a:solidFill>
                <a:latin typeface="Times New Roman" pitchFamily="18" charset="0"/>
                <a:cs typeface="Times New Roman" pitchFamily="18" charset="0"/>
              </a:rPr>
              <a:t>Việc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kết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hôn</a:t>
            </a:r>
            <a:r>
              <a:rPr lang="en-US" altLang="en-US" sz="1900" dirty="0">
                <a:solidFill>
                  <a:srgbClr val="000000"/>
                </a:solidFill>
                <a:latin typeface="Times New Roman" pitchFamily="18" charset="0"/>
                <a:cs typeface="Times New Roman" pitchFamily="18" charset="0"/>
              </a:rPr>
              <a:t> do </a:t>
            </a:r>
            <a:r>
              <a:rPr lang="en-US" altLang="en-US" sz="1900" dirty="0" err="1">
                <a:solidFill>
                  <a:srgbClr val="000000"/>
                </a:solidFill>
                <a:latin typeface="Times New Roman" pitchFamily="18" charset="0"/>
                <a:cs typeface="Times New Roman" pitchFamily="18" charset="0"/>
              </a:rPr>
              <a:t>nam</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và</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nữ</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tự</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nguyện</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quyết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định</a:t>
            </a:r>
            <a:r>
              <a:rPr lang="en-US" altLang="en-US" sz="19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1900" dirty="0" err="1">
                <a:solidFill>
                  <a:srgbClr val="000000"/>
                </a:solidFill>
                <a:latin typeface="Times New Roman" pitchFamily="18" charset="0"/>
                <a:cs typeface="Times New Roman" pitchFamily="18" charset="0"/>
              </a:rPr>
              <a:t>Không</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bị</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mất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năng</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lực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hành</a:t>
            </a:r>
            <a:r>
              <a:rPr lang="en-US" altLang="en-US" sz="1900" dirty="0">
                <a:solidFill>
                  <a:srgbClr val="000000"/>
                </a:solidFill>
                <a:latin typeface="Times New Roman" pitchFamily="18" charset="0"/>
                <a:cs typeface="Times New Roman" pitchFamily="18" charset="0"/>
              </a:rPr>
              <a:t> vi </a:t>
            </a:r>
            <a:r>
              <a:rPr lang="en-US" altLang="en-US" sz="1900" dirty="0" err="1">
                <a:solidFill>
                  <a:srgbClr val="000000"/>
                </a:solidFill>
                <a:latin typeface="Times New Roman" pitchFamily="18" charset="0"/>
                <a:cs typeface="Times New Roman" pitchFamily="18" charset="0"/>
              </a:rPr>
              <a:t>dân</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sự</a:t>
            </a:r>
            <a:r>
              <a:rPr lang="en-US" altLang="en-US" sz="19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1900" dirty="0" err="1">
                <a:solidFill>
                  <a:srgbClr val="000000"/>
                </a:solidFill>
                <a:latin typeface="Times New Roman" pitchFamily="18" charset="0"/>
                <a:cs typeface="Times New Roman" pitchFamily="18" charset="0"/>
              </a:rPr>
              <a:t>Việc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kết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hôn</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thuộc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một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trong</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các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trường</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hợp</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cấm</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kết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hôn</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theo</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quy</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định</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tại</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các</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điểm</a:t>
            </a:r>
            <a:r>
              <a:rPr lang="en-US" altLang="en-US" sz="1900" dirty="0">
                <a:solidFill>
                  <a:srgbClr val="000000"/>
                </a:solidFill>
                <a:latin typeface="Times New Roman" pitchFamily="18" charset="0"/>
                <a:cs typeface="Times New Roman" pitchFamily="18" charset="0"/>
              </a:rPr>
              <a:t> a, b, c </a:t>
            </a:r>
            <a:r>
              <a:rPr lang="en-US" altLang="en-US" sz="1900" dirty="0" err="1">
                <a:solidFill>
                  <a:srgbClr val="000000"/>
                </a:solidFill>
                <a:latin typeface="Times New Roman" pitchFamily="18" charset="0"/>
                <a:cs typeface="Times New Roman" pitchFamily="18" charset="0"/>
              </a:rPr>
              <a:t>và</a:t>
            </a:r>
            <a:r>
              <a:rPr lang="en-US" altLang="en-US" sz="1900" dirty="0">
                <a:solidFill>
                  <a:srgbClr val="000000"/>
                </a:solidFill>
                <a:latin typeface="Times New Roman" pitchFamily="18" charset="0"/>
                <a:cs typeface="Times New Roman" pitchFamily="18" charset="0"/>
              </a:rPr>
              <a:t> d </a:t>
            </a:r>
            <a:r>
              <a:rPr lang="en-US" altLang="en-US" sz="1900" dirty="0" err="1">
                <a:solidFill>
                  <a:srgbClr val="000000"/>
                </a:solidFill>
                <a:latin typeface="Times New Roman" pitchFamily="18" charset="0"/>
                <a:cs typeface="Times New Roman" pitchFamily="18" charset="0"/>
              </a:rPr>
              <a:t>khoản</a:t>
            </a:r>
            <a:r>
              <a:rPr lang="en-US" altLang="en-US" sz="1900" dirty="0">
                <a:solidFill>
                  <a:srgbClr val="000000"/>
                </a:solidFill>
                <a:latin typeface="Times New Roman" pitchFamily="18" charset="0"/>
                <a:cs typeface="Times New Roman" pitchFamily="18" charset="0"/>
              </a:rPr>
              <a:t> 2 </a:t>
            </a:r>
            <a:r>
              <a:rPr lang="en-US" altLang="en-US" sz="1900" dirty="0" err="1">
                <a:solidFill>
                  <a:srgbClr val="000000"/>
                </a:solidFill>
                <a:latin typeface="Times New Roman" pitchFamily="18" charset="0"/>
                <a:cs typeface="Times New Roman" pitchFamily="18" charset="0"/>
              </a:rPr>
              <a:t>Điều</a:t>
            </a:r>
            <a:r>
              <a:rPr lang="en-US" altLang="en-US" sz="1900" dirty="0">
                <a:solidFill>
                  <a:srgbClr val="000000"/>
                </a:solidFill>
                <a:latin typeface="Times New Roman" pitchFamily="18" charset="0"/>
                <a:cs typeface="Times New Roman" pitchFamily="18" charset="0"/>
              </a:rPr>
              <a:t> 5 </a:t>
            </a:r>
            <a:r>
              <a:rPr lang="en-US" altLang="en-US" sz="1900" dirty="0" err="1">
                <a:solidFill>
                  <a:srgbClr val="000000"/>
                </a:solidFill>
                <a:latin typeface="Times New Roman" pitchFamily="18" charset="0"/>
                <a:cs typeface="Times New Roman" pitchFamily="18" charset="0"/>
              </a:rPr>
              <a:t>của</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Luật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của</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Luật</a:t>
            </a:r>
            <a:r>
              <a:rPr lang="en-US" altLang="en-US" sz="1900" dirty="0">
                <a:solidFill>
                  <a:srgbClr val="000000"/>
                </a:solidFill>
                <a:latin typeface="Times New Roman" pitchFamily="18" charset="0"/>
                <a:cs typeface="Times New Roman" pitchFamily="18" charset="0"/>
              </a:rPr>
              <a:t> </a:t>
            </a:r>
            <a:r>
              <a:rPr lang="en-US" altLang="en-US" sz="1900" dirty="0" err="1">
                <a:solidFill>
                  <a:srgbClr val="000000"/>
                </a:solidFill>
                <a:latin typeface="Times New Roman" pitchFamily="18" charset="0"/>
                <a:cs typeface="Times New Roman" pitchFamily="18" charset="0"/>
              </a:rPr>
              <a:t>này</a:t>
            </a:r>
            <a:r>
              <a:rPr lang="en-US" altLang="en-US" sz="1900" dirty="0">
                <a:solidFill>
                  <a:srgbClr val="000000"/>
                </a:solidFill>
                <a:latin typeface="Times New Roman" pitchFamily="18" charset="0"/>
                <a:cs typeface="Times New Roman" pitchFamily="18" charset="0"/>
              </a:rPr>
              <a:t>.</a:t>
            </a:r>
          </a:p>
          <a:p>
            <a:pPr algn="just" eaLnBrk="1" fontAlgn="auto" hangingPunct="1">
              <a:spcBef>
                <a:spcPts val="0"/>
              </a:spcBef>
              <a:spcAft>
                <a:spcPts val="0"/>
              </a:spcAft>
              <a:defRPr/>
            </a:pPr>
            <a:r>
              <a:rPr lang="en-US" altLang="en-US" sz="1900" b="1" dirty="0">
                <a:solidFill>
                  <a:srgbClr val="000000"/>
                </a:solidFill>
                <a:latin typeface="Times New Roman" pitchFamily="18" charset="0"/>
                <a:cs typeface="Times New Roman" pitchFamily="18" charset="0"/>
              </a:rPr>
              <a:t>2. </a:t>
            </a:r>
            <a:r>
              <a:rPr lang="en-US" altLang="en-US" sz="1900" b="1" dirty="0" err="1">
                <a:solidFill>
                  <a:srgbClr val="000000"/>
                </a:solidFill>
                <a:latin typeface="Times New Roman" pitchFamily="18" charset="0"/>
                <a:cs typeface="Times New Roman" pitchFamily="18" charset="0"/>
              </a:rPr>
              <a:t>Nhà</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nước</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không</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thừa</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nhận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hôn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nhân</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giữa</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những</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người</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cùng</a:t>
            </a:r>
            <a:r>
              <a:rPr lang="en-US" altLang="en-US" sz="1900" b="1" dirty="0">
                <a:solidFill>
                  <a:srgbClr val="000000"/>
                </a:solidFill>
                <a:latin typeface="Times New Roman" pitchFamily="18" charset="0"/>
                <a:cs typeface="Times New Roman" pitchFamily="18" charset="0"/>
              </a:rPr>
              <a:t> </a:t>
            </a:r>
            <a:r>
              <a:rPr lang="en-US" altLang="en-US" sz="1900" b="1" dirty="0" err="1">
                <a:solidFill>
                  <a:srgbClr val="000000"/>
                </a:solidFill>
                <a:latin typeface="Times New Roman" pitchFamily="18" charset="0"/>
                <a:cs typeface="Times New Roman" pitchFamily="18" charset="0"/>
              </a:rPr>
              <a:t>giới</a:t>
            </a:r>
            <a:r>
              <a:rPr lang="en-US" altLang="en-US" sz="1900" b="1"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BS016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1600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304800" y="673100"/>
            <a:ext cx="8534400" cy="457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err="1">
                <a:solidFill>
                  <a:srgbClr val="00B050"/>
                </a:solidFill>
                <a:latin typeface="Times New Roman" pitchFamily="18" charset="0"/>
                <a:cs typeface="Times New Roman" pitchFamily="18" charset="0"/>
              </a:rPr>
              <a:t>Trò</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Đến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trung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tâm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tư</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vấn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pháp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luật</a:t>
            </a:r>
            <a:endParaRPr lang="en-US" sz="2800" b="1" dirty="0">
              <a:solidFill>
                <a:srgbClr val="00B050"/>
              </a:solidFill>
              <a:latin typeface="Times New Roman" pitchFamily="18" charset="0"/>
              <a:cs typeface="Times New Roman" pitchFamily="18" charset="0"/>
            </a:endParaRPr>
          </a:p>
        </p:txBody>
      </p:sp>
      <p:sp>
        <p:nvSpPr>
          <p:cNvPr id="15" name="Rounded Rectangle 14"/>
          <p:cNvSpPr/>
          <p:nvPr/>
        </p:nvSpPr>
        <p:spPr>
          <a:xfrm>
            <a:off x="2133600" y="1236663"/>
            <a:ext cx="6324600" cy="18113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ts val="2700"/>
              </a:lnSpc>
              <a:spcBef>
                <a:spcPts val="0"/>
              </a:spcBef>
              <a:spcAft>
                <a:spcPts val="0"/>
              </a:spcAft>
              <a:defRPr/>
            </a:pPr>
            <a:r>
              <a:rPr lang="en-US" sz="2800" b="1" dirty="0">
                <a:solidFill>
                  <a:schemeClr val="tx1"/>
                </a:solidFill>
                <a:latin typeface="Times New Roman" pitchFamily="18" charset="0"/>
                <a:cs typeface="Times New Roman" pitchFamily="18" charset="0"/>
              </a:rPr>
              <a:t>H: </a:t>
            </a:r>
            <a:r>
              <a:rPr lang="en-US" sz="2800" dirty="0" err="1">
                <a:solidFill>
                  <a:schemeClr val="tx1"/>
                </a:solidFill>
                <a:latin typeface="Times New Roman" pitchFamily="18" charset="0"/>
                <a:cs typeface="Times New Roman" pitchFamily="18" charset="0"/>
              </a:rPr>
              <a:t>Chị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năm</a:t>
            </a:r>
            <a:r>
              <a:rPr lang="en-US" sz="2800" dirty="0">
                <a:solidFill>
                  <a:schemeClr val="tx1"/>
                </a:solidFill>
                <a:latin typeface="Times New Roman" pitchFamily="18" charset="0"/>
                <a:cs typeface="Times New Roman" pitchFamily="18" charset="0"/>
              </a:rPr>
              <a:t> nay 16 </a:t>
            </a:r>
            <a:r>
              <a:rPr lang="en-US" sz="2800" dirty="0" err="1">
                <a:solidFill>
                  <a:schemeClr val="tx1"/>
                </a:solidFill>
                <a:latin typeface="Times New Roman" pitchFamily="18" charset="0"/>
                <a:cs typeface="Times New Roman" pitchFamily="18" charset="0"/>
              </a:rPr>
              <a:t>tuổi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muốn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Xin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việc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p>
        </p:txBody>
      </p:sp>
      <p:sp>
        <p:nvSpPr>
          <p:cNvPr id="5" name="Rounded Rectangle 4"/>
          <p:cNvSpPr/>
          <p:nvPr/>
        </p:nvSpPr>
        <p:spPr>
          <a:xfrm>
            <a:off x="685800" y="3124200"/>
            <a:ext cx="81534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ts val="2800"/>
              </a:lnSpc>
              <a:spcBef>
                <a:spcPts val="0"/>
              </a:spcBef>
              <a:spcAft>
                <a:spcPts val="0"/>
              </a:spcAft>
              <a:defRPr/>
            </a:pPr>
            <a:r>
              <a:rPr lang="en-US" sz="2800" b="1" dirty="0">
                <a:solidFill>
                  <a:schemeClr val="tx1"/>
                </a:solidFill>
                <a:latin typeface="Times New Roman" pitchFamily="18" charset="0"/>
                <a:cs typeface="Times New Roman" pitchFamily="18" charset="0"/>
              </a:rPr>
              <a:t>H:</a:t>
            </a:r>
            <a:r>
              <a:rPr lang="en-US" sz="20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Xin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đăng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đúng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381000" y="371475"/>
            <a:ext cx="8001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100" b="1">
                <a:solidFill>
                  <a:srgbClr val="0000FF"/>
                </a:solidFill>
                <a:latin typeface="Times New Roman" pitchFamily="18" charset="0"/>
                <a:cs typeface="Times New Roman" pitchFamily="18" charset="0"/>
              </a:rPr>
              <a:t>Luật hôn nhân và gia đình</a:t>
            </a:r>
            <a:endParaRPr lang="en-US" altLang="en-US" sz="2100">
              <a:solidFill>
                <a:srgbClr val="0000FF"/>
              </a:solidFill>
              <a:latin typeface="Arial" pitchFamily="34" charset="0"/>
              <a:cs typeface="Arial" pitchFamily="34" charset="0"/>
            </a:endParaRPr>
          </a:p>
        </p:txBody>
      </p:sp>
      <p:sp>
        <p:nvSpPr>
          <p:cNvPr id="26627" name="TextBox 4"/>
          <p:cNvSpPr txBox="1">
            <a:spLocks noChangeArrowheads="1"/>
          </p:cNvSpPr>
          <p:nvPr/>
        </p:nvSpPr>
        <p:spPr bwMode="auto">
          <a:xfrm>
            <a:off x="609600" y="52578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US" altLang="en-US">
              <a:latin typeface="Arial" pitchFamily="34" charset="0"/>
              <a:cs typeface="Arial" pitchFamily="34" charset="0"/>
            </a:endParaRPr>
          </a:p>
        </p:txBody>
      </p:sp>
      <p:sp>
        <p:nvSpPr>
          <p:cNvPr id="33814" name="TextBox 18"/>
          <p:cNvSpPr txBox="1">
            <a:spLocks noChangeArrowheads="1"/>
          </p:cNvSpPr>
          <p:nvPr/>
        </p:nvSpPr>
        <p:spPr bwMode="auto">
          <a:xfrm>
            <a:off x="304800" y="1230313"/>
            <a:ext cx="8153400" cy="4493538"/>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auto" hangingPunct="1">
              <a:spcBef>
                <a:spcPts val="0"/>
              </a:spcBef>
              <a:spcAft>
                <a:spcPts val="0"/>
              </a:spcAft>
              <a:defRPr/>
            </a:pPr>
            <a:r>
              <a:rPr lang="en-US" altLang="en-US" sz="2200" b="1" dirty="0" err="1">
                <a:solidFill>
                  <a:srgbClr val="000000"/>
                </a:solidFill>
                <a:latin typeface="Times New Roman" pitchFamily="18" charset="0"/>
                <a:cs typeface="Times New Roman" pitchFamily="18" charset="0"/>
              </a:rPr>
              <a:t>Điều</a:t>
            </a:r>
            <a:r>
              <a:rPr lang="en-US" altLang="en-US" sz="2200" b="1" dirty="0">
                <a:solidFill>
                  <a:srgbClr val="000000"/>
                </a:solidFill>
                <a:latin typeface="Times New Roman" pitchFamily="18" charset="0"/>
                <a:cs typeface="Times New Roman" pitchFamily="18" charset="0"/>
              </a:rPr>
              <a:t> 5: </a:t>
            </a:r>
            <a:r>
              <a:rPr lang="en-US" altLang="en-US" sz="2200" b="1" dirty="0" err="1">
                <a:solidFill>
                  <a:srgbClr val="000000"/>
                </a:solidFill>
                <a:latin typeface="Times New Roman" pitchFamily="18" charset="0"/>
                <a:cs typeface="Times New Roman" pitchFamily="18" charset="0"/>
              </a:rPr>
              <a:t>Bảo</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vệ</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chế</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độ</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hôn</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nhân</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và</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gia</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đình</a:t>
            </a:r>
            <a:endParaRPr lang="en-US" altLang="en-US" sz="2200" b="1" dirty="0">
              <a:solidFill>
                <a:srgbClr val="000000"/>
              </a:solidFill>
              <a:latin typeface="Times New Roman" pitchFamily="18" charset="0"/>
              <a:cs typeface="Times New Roman" pitchFamily="18" charset="0"/>
            </a:endParaRPr>
          </a:p>
          <a:p>
            <a:pPr algn="just" eaLnBrk="1" fontAlgn="auto" hangingPunct="1">
              <a:spcBef>
                <a:spcPts val="0"/>
              </a:spcBef>
              <a:spcAft>
                <a:spcPts val="0"/>
              </a:spcAft>
              <a:defRPr/>
            </a:pPr>
            <a:r>
              <a:rPr lang="en-US" altLang="en-US" sz="2200" b="1" dirty="0">
                <a:solidFill>
                  <a:srgbClr val="000000"/>
                </a:solidFill>
                <a:latin typeface="Times New Roman" pitchFamily="18" charset="0"/>
                <a:cs typeface="Times New Roman" pitchFamily="18" charset="0"/>
              </a:rPr>
              <a:t>2. </a:t>
            </a:r>
            <a:r>
              <a:rPr lang="en-US" altLang="en-US" sz="2200" b="1" dirty="0" err="1">
                <a:solidFill>
                  <a:srgbClr val="000000"/>
                </a:solidFill>
                <a:latin typeface="Times New Roman" pitchFamily="18" charset="0"/>
                <a:cs typeface="Times New Roman" pitchFamily="18" charset="0"/>
              </a:rPr>
              <a:t>Cấm</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các</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hành</a:t>
            </a:r>
            <a:r>
              <a:rPr lang="en-US" altLang="en-US" sz="2200" b="1" dirty="0">
                <a:solidFill>
                  <a:srgbClr val="000000"/>
                </a:solidFill>
                <a:latin typeface="Times New Roman" pitchFamily="18" charset="0"/>
                <a:cs typeface="Times New Roman" pitchFamily="18" charset="0"/>
              </a:rPr>
              <a:t> vi </a:t>
            </a:r>
            <a:r>
              <a:rPr lang="en-US" altLang="en-US" sz="2200" b="1" dirty="0" err="1">
                <a:solidFill>
                  <a:srgbClr val="000000"/>
                </a:solidFill>
                <a:latin typeface="Times New Roman" pitchFamily="18" charset="0"/>
                <a:cs typeface="Times New Roman" pitchFamily="18" charset="0"/>
              </a:rPr>
              <a:t>sau</a:t>
            </a:r>
            <a:r>
              <a:rPr lang="en-US" altLang="en-US" sz="2200" b="1" dirty="0">
                <a:solidFill>
                  <a:srgbClr val="000000"/>
                </a:solidFill>
                <a:latin typeface="Times New Roman" pitchFamily="18" charset="0"/>
                <a:cs typeface="Times New Roman" pitchFamily="18" charset="0"/>
              </a:rPr>
              <a:t> </a:t>
            </a:r>
            <a:r>
              <a:rPr lang="en-US" altLang="en-US" sz="2200" b="1" dirty="0" err="1">
                <a:solidFill>
                  <a:srgbClr val="000000"/>
                </a:solidFill>
                <a:latin typeface="Times New Roman" pitchFamily="18" charset="0"/>
                <a:cs typeface="Times New Roman" pitchFamily="18" charset="0"/>
              </a:rPr>
              <a:t>đây</a:t>
            </a:r>
            <a:r>
              <a:rPr lang="en-US" altLang="en-US" sz="2200" b="1" dirty="0">
                <a:solidFill>
                  <a:srgbClr val="000000"/>
                </a:solidFill>
                <a:latin typeface="Times New Roman" pitchFamily="18" charset="0"/>
                <a:cs typeface="Times New Roman" pitchFamily="18" charset="0"/>
              </a:rPr>
              <a:t>:</a:t>
            </a:r>
            <a:endParaRPr lang="en-US" altLang="en-US" sz="2200" dirty="0">
              <a:solidFill>
                <a:srgbClr val="000000"/>
              </a:solidFill>
              <a:latin typeface="Times New Roman" pitchFamily="18" charset="0"/>
              <a:cs typeface="Times New Roman" pitchFamily="18" charset="0"/>
            </a:endParaRPr>
          </a:p>
          <a:p>
            <a:pPr marL="457200" indent="-457200" algn="just" eaLnBrk="1" fontAlgn="auto" hangingPunct="1">
              <a:spcBef>
                <a:spcPts val="0"/>
              </a:spcBef>
              <a:spcAft>
                <a:spcPts val="0"/>
              </a:spcAft>
              <a:buFontTx/>
              <a:buAutoNum type="alphaLcPeriod"/>
              <a:defRPr/>
            </a:pP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tạo</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ly</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tạo</a:t>
            </a:r>
            <a:r>
              <a:rPr lang="en-US" altLang="en-US" sz="22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2200" dirty="0" err="1">
                <a:solidFill>
                  <a:srgbClr val="000000"/>
                </a:solidFill>
                <a:latin typeface="Times New Roman" pitchFamily="18" charset="0"/>
                <a:cs typeface="Times New Roman" pitchFamily="18" charset="0"/>
              </a:rPr>
              <a:t>Tảo</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cưỡng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ép</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lừa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dối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cản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trở</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đang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mà</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hoặc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chung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sống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như</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khác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hoặc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chưa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chưa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mà</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hoặc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chung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sống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như</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đang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a:t>
            </a:r>
          </a:p>
          <a:p>
            <a:pPr marL="457200" indent="-457200" algn="just" eaLnBrk="1" fontAlgn="auto" hangingPunct="1">
              <a:spcBef>
                <a:spcPts val="0"/>
              </a:spcBef>
              <a:spcAft>
                <a:spcPts val="0"/>
              </a:spcAft>
              <a:buFontTx/>
              <a:buAutoNum type="alphaLcPeriod"/>
              <a:defRPr/>
            </a:pPr>
            <a:r>
              <a:rPr lang="en-US" altLang="en-US" sz="2200" dirty="0" err="1">
                <a:solidFill>
                  <a:srgbClr val="000000"/>
                </a:solidFill>
                <a:latin typeface="Times New Roman" pitchFamily="18" charset="0"/>
                <a:cs typeface="Times New Roman" pitchFamily="18" charset="0"/>
              </a:rPr>
              <a:t>Kết</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hôn</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hoặc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chung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sống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như</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giữa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những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cùng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dòng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máu</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về</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trực</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hệ</a:t>
            </a:r>
            <a:r>
              <a:rPr lang="en-US" altLang="en-US" sz="2200" dirty="0">
                <a:solidFill>
                  <a:srgbClr val="000000"/>
                </a:solidFill>
                <a:latin typeface="Times New Roman" pitchFamily="18" charset="0"/>
                <a:cs typeface="Times New Roman" pitchFamily="18" charset="0"/>
              </a:rPr>
              <a:t> </a:t>
            </a:r>
          </a:p>
          <a:p>
            <a:pPr algn="just" eaLnBrk="1" fontAlgn="auto" hangingPunct="1">
              <a:spcBef>
                <a:spcPts val="0"/>
              </a:spcBef>
              <a:spcAft>
                <a:spcPts val="0"/>
              </a:spcAft>
              <a:defRPr/>
            </a:pP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Giữa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những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có</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họ</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trong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pham</a:t>
            </a:r>
            <a:r>
              <a:rPr lang="en-US" altLang="en-US" sz="2200" dirty="0">
                <a:solidFill>
                  <a:srgbClr val="000000"/>
                </a:solidFill>
                <a:latin typeface="Times New Roman" pitchFamily="18" charset="0"/>
                <a:cs typeface="Times New Roman" pitchFamily="18" charset="0"/>
              </a:rPr>
              <a:t> vi </a:t>
            </a:r>
            <a:r>
              <a:rPr lang="en-US" altLang="en-US" sz="2200" dirty="0" err="1">
                <a:solidFill>
                  <a:srgbClr val="000000"/>
                </a:solidFill>
                <a:latin typeface="Times New Roman" pitchFamily="18" charset="0"/>
                <a:cs typeface="Times New Roman" pitchFamily="18" charset="0"/>
              </a:rPr>
              <a:t>ba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đời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giữa</a:t>
            </a:r>
            <a:r>
              <a:rPr lang="en-US" altLang="en-US" sz="2200" dirty="0">
                <a:solidFill>
                  <a:srgbClr val="000000"/>
                </a:solidFill>
                <a:latin typeface="Times New Roman" pitchFamily="18" charset="0"/>
                <a:cs typeface="Times New Roman" pitchFamily="18" charset="0"/>
              </a:rPr>
              <a:t> cha, </a:t>
            </a:r>
            <a:r>
              <a:rPr lang="en-US" altLang="en-US" sz="2200" dirty="0" err="1">
                <a:solidFill>
                  <a:srgbClr val="000000"/>
                </a:solidFill>
                <a:latin typeface="Times New Roman" pitchFamily="18" charset="0"/>
                <a:cs typeface="Times New Roman" pitchFamily="18" charset="0"/>
              </a:rPr>
              <a:t>mẹ</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nuôi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nuôi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giữa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người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đã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từng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là</a:t>
            </a:r>
            <a:r>
              <a:rPr lang="en-US" altLang="en-US" sz="2200" dirty="0">
                <a:solidFill>
                  <a:srgbClr val="000000"/>
                </a:solidFill>
                <a:latin typeface="Times New Roman" pitchFamily="18" charset="0"/>
                <a:cs typeface="Times New Roman" pitchFamily="18" charset="0"/>
              </a:rPr>
              <a:t> cha, </a:t>
            </a:r>
            <a:r>
              <a:rPr lang="en-US" altLang="en-US" sz="2200" dirty="0" err="1">
                <a:solidFill>
                  <a:srgbClr val="000000"/>
                </a:solidFill>
                <a:latin typeface="Times New Roman" pitchFamily="18" charset="0"/>
                <a:cs typeface="Times New Roman" pitchFamily="18" charset="0"/>
              </a:rPr>
              <a:t>mẹ</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nuôi</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nuôi</a:t>
            </a:r>
            <a:r>
              <a:rPr lang="en-US" altLang="en-US" sz="2200" dirty="0">
                <a:solidFill>
                  <a:srgbClr val="000000"/>
                </a:solidFill>
                <a:latin typeface="Times New Roman" pitchFamily="18" charset="0"/>
                <a:cs typeface="Times New Roman" pitchFamily="18" charset="0"/>
              </a:rPr>
              <a:t>, cha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dâu</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mẹ</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rễ</a:t>
            </a:r>
            <a:r>
              <a:rPr lang="en-US" altLang="en-US" sz="2200" dirty="0">
                <a:solidFill>
                  <a:srgbClr val="000000"/>
                </a:solidFill>
                <a:latin typeface="Times New Roman" pitchFamily="18" charset="0"/>
                <a:cs typeface="Times New Roman" pitchFamily="18" charset="0"/>
              </a:rPr>
              <a:t>, cha </a:t>
            </a:r>
            <a:r>
              <a:rPr lang="en-US" altLang="en-US" sz="2200" dirty="0" err="1">
                <a:solidFill>
                  <a:srgbClr val="000000"/>
                </a:solidFill>
                <a:latin typeface="Times New Roman" pitchFamily="18" charset="0"/>
                <a:cs typeface="Times New Roman" pitchFamily="18" charset="0"/>
              </a:rPr>
              <a:t>dượng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riêng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của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vợ</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mẹ</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kế</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với</a:t>
            </a:r>
            <a:r>
              <a:rPr lang="en-US" altLang="en-US" sz="2200" dirty="0">
                <a:solidFill>
                  <a:srgbClr val="000000"/>
                </a:solidFill>
                <a:latin typeface="Times New Roman" pitchFamily="18" charset="0"/>
                <a:cs typeface="Times New Roman" pitchFamily="18" charset="0"/>
              </a:rPr>
              <a:t> con </a:t>
            </a:r>
            <a:r>
              <a:rPr lang="en-US" altLang="en-US" sz="2200" dirty="0" err="1">
                <a:solidFill>
                  <a:srgbClr val="000000"/>
                </a:solidFill>
                <a:latin typeface="Times New Roman" pitchFamily="18" charset="0"/>
                <a:cs typeface="Times New Roman" pitchFamily="18" charset="0"/>
              </a:rPr>
              <a:t>riêng</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của</a:t>
            </a:r>
            <a:r>
              <a:rPr lang="en-US" altLang="en-US" sz="2200" dirty="0">
                <a:solidFill>
                  <a:srgbClr val="000000"/>
                </a:solidFill>
                <a:latin typeface="Times New Roman" pitchFamily="18" charset="0"/>
                <a:cs typeface="Times New Roman" pitchFamily="18" charset="0"/>
              </a:rPr>
              <a:t> </a:t>
            </a:r>
            <a:r>
              <a:rPr lang="en-US" altLang="en-US" sz="2200" dirty="0" err="1">
                <a:solidFill>
                  <a:srgbClr val="000000"/>
                </a:solidFill>
                <a:latin typeface="Times New Roman" pitchFamily="18" charset="0"/>
                <a:cs typeface="Times New Roman" pitchFamily="18" charset="0"/>
              </a:rPr>
              <a:t>chồng</a:t>
            </a:r>
            <a:r>
              <a:rPr lang="en-US" altLang="en-US" sz="2200"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ox(in)">
                                      <p:cBhvr>
                                        <p:cTn id="7" dur="5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228600" y="533400"/>
            <a:ext cx="90297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3600" u="sng" dirty="0">
                <a:solidFill>
                  <a:srgbClr val="FF0000"/>
                </a:solidFill>
                <a:latin typeface="Times New Roman" pitchFamily="18" charset="0"/>
                <a:cs typeface="Times New Roman" pitchFamily="18" charset="0"/>
              </a:rPr>
              <a:t>TRƯỜNG HỢP CẤM KẾT HÔN:</a:t>
            </a: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Người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đang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chồng</a:t>
            </a:r>
            <a:r>
              <a:rPr lang="en-US" altLang="en-US" sz="3600" dirty="0">
                <a:latin typeface="Times New Roman" pitchFamily="18" charset="0"/>
                <a:cs typeface="Times New Roman" pitchFamily="18" charset="0"/>
              </a:rPr>
              <a:t>.</a:t>
            </a: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Người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mất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năng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lực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hành</a:t>
            </a:r>
            <a:r>
              <a:rPr lang="en-US" altLang="en-US" sz="3600" dirty="0">
                <a:latin typeface="Times New Roman" pitchFamily="18" charset="0"/>
                <a:cs typeface="Times New Roman" pitchFamily="18" charset="0"/>
              </a:rPr>
              <a:t> vi </a:t>
            </a:r>
            <a:r>
              <a:rPr lang="en-US" altLang="en-US" sz="3600" dirty="0" err="1">
                <a:latin typeface="Times New Roman" pitchFamily="18" charset="0"/>
                <a:cs typeface="Times New Roman" pitchFamily="18" charset="0"/>
              </a:rPr>
              <a:t>dân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sự</a:t>
            </a:r>
            <a:r>
              <a:rPr lang="en-US" altLang="en-US" sz="3600" dirty="0">
                <a:latin typeface="Times New Roman" pitchFamily="18" charset="0"/>
                <a:cs typeface="Times New Roman" pitchFamily="18" charset="0"/>
              </a:rPr>
              <a:t>.</a:t>
            </a: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Những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người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cùng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dòng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máu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về</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trực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hệ</a:t>
            </a:r>
            <a:r>
              <a:rPr lang="en-US" altLang="en-US" sz="3600" dirty="0">
                <a:latin typeface="Times New Roman" pitchFamily="18" charset="0"/>
                <a:cs typeface="Times New Roman" pitchFamily="18" charset="0"/>
              </a:rPr>
              <a:t>.</a:t>
            </a: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Những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người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họ</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trong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phạm</a:t>
            </a:r>
            <a:r>
              <a:rPr lang="en-US" altLang="en-US" sz="3600" dirty="0">
                <a:latin typeface="Times New Roman" pitchFamily="18" charset="0"/>
                <a:cs typeface="Times New Roman" pitchFamily="18" charset="0"/>
              </a:rPr>
              <a:t> vi </a:t>
            </a:r>
            <a:r>
              <a:rPr lang="en-US" altLang="en-US" sz="3600" dirty="0" err="1">
                <a:latin typeface="Times New Roman" pitchFamily="18" charset="0"/>
                <a:cs typeface="Times New Roman" pitchFamily="18" charset="0"/>
              </a:rPr>
              <a:t>ba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đời</a:t>
            </a:r>
            <a:endParaRPr lang="en-US" altLang="en-US" sz="3600" dirty="0">
              <a:latin typeface="Times New Roman" pitchFamily="18" charset="0"/>
              <a:cs typeface="Times New Roman" pitchFamily="18" charset="0"/>
            </a:endParaRP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Giữa</a:t>
            </a:r>
            <a:r>
              <a:rPr lang="en-US" altLang="en-US" sz="3600" dirty="0">
                <a:latin typeface="Times New Roman" pitchFamily="18" charset="0"/>
                <a:cs typeface="Times New Roman" pitchFamily="18" charset="0"/>
              </a:rPr>
              <a:t> cha </a:t>
            </a:r>
            <a:r>
              <a:rPr lang="en-US" altLang="en-US" sz="3600" dirty="0" err="1">
                <a:latin typeface="Times New Roman" pitchFamily="18" charset="0"/>
                <a:cs typeface="Times New Roman" pitchFamily="18" charset="0"/>
              </a:rPr>
              <a:t>mẹ</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nuôi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con </a:t>
            </a:r>
            <a:r>
              <a:rPr lang="en-US" altLang="en-US" sz="3600" dirty="0" err="1">
                <a:latin typeface="Times New Roman" pitchFamily="18" charset="0"/>
                <a:cs typeface="Times New Roman" pitchFamily="18" charset="0"/>
              </a:rPr>
              <a:t>nuôi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bố</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chồng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con </a:t>
            </a:r>
            <a:r>
              <a:rPr lang="en-US" altLang="en-US" sz="3600" dirty="0" err="1">
                <a:latin typeface="Times New Roman" pitchFamily="18" charset="0"/>
                <a:cs typeface="Times New Roman" pitchFamily="18" charset="0"/>
              </a:rPr>
              <a:t>dâu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mẹ</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con </a:t>
            </a:r>
            <a:r>
              <a:rPr lang="en-US" altLang="en-US" sz="3600" dirty="0" err="1">
                <a:latin typeface="Times New Roman" pitchFamily="18" charset="0"/>
                <a:cs typeface="Times New Roman" pitchFamily="18" charset="0"/>
              </a:rPr>
              <a:t>rể</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bố</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dượng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con </a:t>
            </a:r>
            <a:r>
              <a:rPr lang="en-US" altLang="en-US" sz="3600" dirty="0" err="1">
                <a:latin typeface="Times New Roman" pitchFamily="18" charset="0"/>
                <a:cs typeface="Times New Roman" pitchFamily="18" charset="0"/>
              </a:rPr>
              <a:t>riêng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mẹ</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kế</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con </a:t>
            </a:r>
            <a:r>
              <a:rPr lang="en-US" altLang="en-US" sz="3600" dirty="0" err="1">
                <a:latin typeface="Times New Roman" pitchFamily="18" charset="0"/>
                <a:cs typeface="Times New Roman" pitchFamily="18" charset="0"/>
              </a:rPr>
              <a:t>riêng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chồng</a:t>
            </a:r>
            <a:r>
              <a:rPr lang="en-US" altLang="en-US" sz="3600" dirty="0" smtClean="0">
                <a:latin typeface="Times New Roman" pitchFamily="18" charset="0"/>
                <a:cs typeface="Times New Roman" pitchFamily="18" charset="0"/>
              </a:rPr>
              <a:t>.</a:t>
            </a:r>
            <a:endParaRPr lang="en-US" altLang="en-US" sz="3600" dirty="0">
              <a:latin typeface="Times New Roman" pitchFamily="18" charset="0"/>
              <a:cs typeface="Times New Roman" pitchFamily="18" charset="0"/>
            </a:endParaRPr>
          </a:p>
          <a:p>
            <a:pPr eaLnBrk="1" hangingPunct="1"/>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Giữa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những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người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cùng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giới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tính</a:t>
            </a:r>
            <a:r>
              <a:rPr lang="en-US" altLang="en-US" sz="3600" dirty="0">
                <a:latin typeface="Times New Roman" pitchFamily="18" charset="0"/>
                <a:cs typeface="Times New Roman" pitchFamily="18" charset="0"/>
              </a:rPr>
              <a:t>.</a:t>
            </a:r>
          </a:p>
        </p:txBody>
      </p:sp>
      <mc:AlternateContent xmlns:mc="http://schemas.openxmlformats.org/markup-compatibility/2006" xmlns:p14="http://schemas.microsoft.com/office/powerpoint/2010/main">
        <mc:Choice Requires="p14">
          <p:contentPart p14:bwMode="auto" r:id="rId2">
            <p14:nvContentPartPr>
              <p14:cNvPr id="5" name="Viết tay 4"/>
              <p14:cNvContentPartPr/>
              <p14:nvPr/>
            </p14:nvContentPartPr>
            <p14:xfrm>
              <a:off x="8123316" y="3061649"/>
              <a:ext cx="360" cy="360"/>
            </p14:xfrm>
          </p:contentPart>
        </mc:Choice>
        <mc:Fallback xmlns="">
          <p:pic>
            <p:nvPicPr>
              <p:cNvPr id="5" name="Viết tay 4"/>
              <p:cNvPicPr/>
              <p:nvPr/>
            </p:nvPicPr>
            <p:blipFill>
              <a:blip r:embed="rId3"/>
              <a:stretch>
                <a:fillRect/>
              </a:stretch>
            </p:blipFill>
            <p:spPr>
              <a:xfrm>
                <a:off x="8111076" y="304940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Viết tay 5"/>
              <p14:cNvContentPartPr/>
              <p14:nvPr/>
            </p14:nvContentPartPr>
            <p14:xfrm>
              <a:off x="8282436" y="3114569"/>
              <a:ext cx="360" cy="360"/>
            </p14:xfrm>
          </p:contentPart>
        </mc:Choice>
        <mc:Fallback xmlns="">
          <p:pic>
            <p:nvPicPr>
              <p:cNvPr id="6" name="Viết tay 5"/>
              <p:cNvPicPr/>
              <p:nvPr/>
            </p:nvPicPr>
            <p:blipFill>
              <a:blip r:embed="rId3"/>
              <a:stretch>
                <a:fillRect/>
              </a:stretch>
            </p:blipFill>
            <p:spPr>
              <a:xfrm>
                <a:off x="8270196" y="310232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Viết tay 6"/>
              <p14:cNvContentPartPr/>
              <p14:nvPr/>
            </p14:nvContentPartPr>
            <p14:xfrm>
              <a:off x="2572836" y="2221409"/>
              <a:ext cx="360" cy="360"/>
            </p14:xfrm>
          </p:contentPart>
        </mc:Choice>
        <mc:Fallback xmlns="">
          <p:pic>
            <p:nvPicPr>
              <p:cNvPr id="7" name="Viết tay 6"/>
              <p:cNvPicPr/>
              <p:nvPr/>
            </p:nvPicPr>
            <p:blipFill>
              <a:blip r:embed="rId3"/>
              <a:stretch>
                <a:fillRect/>
              </a:stretch>
            </p:blipFill>
            <p:spPr>
              <a:xfrm>
                <a:off x="2560596" y="220916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Viết tay 7"/>
              <p14:cNvContentPartPr/>
              <p14:nvPr/>
            </p14:nvContentPartPr>
            <p14:xfrm>
              <a:off x="5305236" y="2529929"/>
              <a:ext cx="360" cy="360"/>
            </p14:xfrm>
          </p:contentPart>
        </mc:Choice>
        <mc:Fallback xmlns="">
          <p:pic>
            <p:nvPicPr>
              <p:cNvPr id="8" name="Viết tay 7"/>
              <p:cNvPicPr/>
              <p:nvPr/>
            </p:nvPicPr>
            <p:blipFill>
              <a:blip r:embed="rId3"/>
              <a:stretch>
                <a:fillRect/>
              </a:stretch>
            </p:blipFill>
            <p:spPr>
              <a:xfrm>
                <a:off x="5292996" y="251768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Viết tay 8"/>
              <p14:cNvContentPartPr/>
              <p14:nvPr/>
            </p14:nvContentPartPr>
            <p14:xfrm>
              <a:off x="5475876" y="2689769"/>
              <a:ext cx="360" cy="360"/>
            </p14:xfrm>
          </p:contentPart>
        </mc:Choice>
        <mc:Fallback xmlns="">
          <p:pic>
            <p:nvPicPr>
              <p:cNvPr id="9" name="Viết tay 8"/>
              <p:cNvPicPr/>
              <p:nvPr/>
            </p:nvPicPr>
            <p:blipFill>
              <a:blip r:embed="rId3"/>
              <a:stretch>
                <a:fillRect/>
              </a:stretch>
            </p:blipFill>
            <p:spPr>
              <a:xfrm>
                <a:off x="5463636" y="2677529"/>
                <a:ext cx="24840" cy="248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381000" y="304800"/>
            <a:ext cx="8229600" cy="1477963"/>
          </a:xfrm>
          <a:prstGeom prst="rect">
            <a:avLst/>
          </a:prstGeom>
          <a:noFill/>
        </p:spPr>
        <p:txBody>
          <a:bodyPr>
            <a:spAutoFit/>
          </a:bodyPr>
          <a:lstStyle/>
          <a:p>
            <a:pPr algn="just" eaLnBrk="1" fontAlgn="auto" hangingPunct="1">
              <a:spcBef>
                <a:spcPts val="0"/>
              </a:spcBef>
              <a:spcAft>
                <a:spcPts val="0"/>
              </a:spcAft>
              <a:buFont typeface="Arial" panose="020B0604020202020204" pitchFamily="34" charset="0"/>
              <a:buChar char="•"/>
              <a:defRPr/>
            </a:pPr>
            <a:r>
              <a:rPr lang="vi-VN">
                <a:solidFill>
                  <a:srgbClr val="000000"/>
                </a:solidFill>
                <a:latin typeface="+mj-lt"/>
              </a:rPr>
              <a:t>Những người cùng dòng máu về trực hệ là cha, mẹ đối với con; ông, bà đối với cháu nội và cháu ngoại.</a:t>
            </a:r>
          </a:p>
          <a:p>
            <a:pPr algn="just" eaLnBrk="1" fontAlgn="auto" hangingPunct="1">
              <a:spcBef>
                <a:spcPts val="0"/>
              </a:spcBef>
              <a:spcAft>
                <a:spcPts val="0"/>
              </a:spcAft>
              <a:buFont typeface="Arial" panose="020B0604020202020204" pitchFamily="34" charset="0"/>
              <a:buChar char="•"/>
              <a:defRPr/>
            </a:pPr>
            <a:r>
              <a:rPr lang="vi-VN">
                <a:solidFill>
                  <a:srgbClr val="000000"/>
                </a:solidFill>
                <a:latin typeface="+mj-lt"/>
              </a:rPr>
              <a:t>Những người có họ trong phạm vi ba đời là những người cùng một gốc sinh ra: cha mẹ là đời thứ nhất; anh chị em cùng cha mẹ, cùng cha khác mẹ, cùng mẹ khác cha là đời thứ hai; anh chị em con chú con bác, con cô con cậu, con dì là đời thứ ba.</a:t>
            </a:r>
          </a:p>
        </p:txBody>
      </p:sp>
      <p:pic>
        <p:nvPicPr>
          <p:cNvPr id="28675" name="Hình ảnh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4663"/>
            <a:ext cx="536892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Hình ảnh 8" descr="Ảnh có chứa văn bản, người&#10;&#10;Mô tả được tạo tự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828800"/>
            <a:ext cx="3775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additive="base">
                                        <p:cTn id="14" dur="500" fill="hold"/>
                                        <p:tgtEl>
                                          <p:spTgt spid="28675"/>
                                        </p:tgtEl>
                                        <p:attrNameLst>
                                          <p:attrName>ppt_x</p:attrName>
                                        </p:attrNameLst>
                                      </p:cBhvr>
                                      <p:tavLst>
                                        <p:tav tm="0">
                                          <p:val>
                                            <p:strVal val="#ppt_x"/>
                                          </p:val>
                                        </p:tav>
                                        <p:tav tm="100000">
                                          <p:val>
                                            <p:strVal val="#ppt_x"/>
                                          </p:val>
                                        </p:tav>
                                      </p:tavLst>
                                    </p:anim>
                                    <p:anim calcmode="lin" valueType="num">
                                      <p:cBhvr additive="base">
                                        <p:cTn id="15"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8676"/>
                                        </p:tgtEl>
                                        <p:attrNameLst>
                                          <p:attrName>style.visibility</p:attrName>
                                        </p:attrNameLst>
                                      </p:cBhvr>
                                      <p:to>
                                        <p:strVal val="visible"/>
                                      </p:to>
                                    </p:set>
                                    <p:animEffect transition="in" filter="fade">
                                      <p:cBhvr>
                                        <p:cTn id="20" dur="1000"/>
                                        <p:tgtEl>
                                          <p:spTgt spid="28676"/>
                                        </p:tgtEl>
                                      </p:cBhvr>
                                    </p:animEffect>
                                    <p:anim calcmode="lin" valueType="num">
                                      <p:cBhvr>
                                        <p:cTn id="21" dur="1000" fill="hold"/>
                                        <p:tgtEl>
                                          <p:spTgt spid="28676"/>
                                        </p:tgtEl>
                                        <p:attrNameLst>
                                          <p:attrName>ppt_x</p:attrName>
                                        </p:attrNameLst>
                                      </p:cBhvr>
                                      <p:tavLst>
                                        <p:tav tm="0">
                                          <p:val>
                                            <p:strVal val="#ppt_x"/>
                                          </p:val>
                                        </p:tav>
                                        <p:tav tm="100000">
                                          <p:val>
                                            <p:strVal val="#ppt_x"/>
                                          </p:val>
                                        </p:tav>
                                      </p:tavLst>
                                    </p:anim>
                                    <p:anim calcmode="lin" valueType="num">
                                      <p:cBhvr>
                                        <p:cTn id="22"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0" y="457200"/>
            <a:ext cx="3124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 ĐẶT VẤN ĐỀ</a:t>
            </a:r>
          </a:p>
        </p:txBody>
      </p:sp>
      <p:sp>
        <p:nvSpPr>
          <p:cNvPr id="29699" name="TextBox 7"/>
          <p:cNvSpPr txBox="1">
            <a:spLocks noChangeArrowheads="1"/>
          </p:cNvSpPr>
          <p:nvPr/>
        </p:nvSpPr>
        <p:spPr bwMode="auto">
          <a:xfrm>
            <a:off x="-11113" y="827088"/>
            <a:ext cx="40497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II. NỘI DUNG BÀI HỌC</a:t>
            </a:r>
          </a:p>
        </p:txBody>
      </p:sp>
      <p:sp>
        <p:nvSpPr>
          <p:cNvPr id="29700" name="TextBox 10"/>
          <p:cNvSpPr txBox="1">
            <a:spLocks noChangeArrowheads="1"/>
          </p:cNvSpPr>
          <p:nvPr/>
        </p:nvSpPr>
        <p:spPr bwMode="auto">
          <a:xfrm>
            <a:off x="0" y="11969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1. Khái niệm hôn nhân</a:t>
            </a:r>
          </a:p>
        </p:txBody>
      </p:sp>
      <p:sp>
        <p:nvSpPr>
          <p:cNvPr id="29701" name="TextBox 16"/>
          <p:cNvSpPr txBox="1">
            <a:spLocks noChangeArrowheads="1"/>
          </p:cNvSpPr>
          <p:nvPr/>
        </p:nvSpPr>
        <p:spPr bwMode="auto">
          <a:xfrm>
            <a:off x="14288" y="1589088"/>
            <a:ext cx="882491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200" b="1">
                <a:latin typeface="Times New Roman" pitchFamily="18" charset="0"/>
                <a:cs typeface="Times New Roman" pitchFamily="18" charset="0"/>
              </a:rPr>
              <a:t>2. Những quy định của pháp luật</a:t>
            </a:r>
            <a:endParaRPr lang="en-US" altLang="en-US" sz="2200">
              <a:latin typeface="Times New Roman" pitchFamily="18" charset="0"/>
              <a:cs typeface="Times New Roman" pitchFamily="18" charset="0"/>
            </a:endParaRPr>
          </a:p>
          <a:p>
            <a:pPr eaLnBrk="1" hangingPunct="1"/>
            <a:r>
              <a:rPr lang="en-US" altLang="en-US" sz="2200" b="1">
                <a:latin typeface="Times New Roman" pitchFamily="18" charset="0"/>
                <a:cs typeface="Times New Roman" pitchFamily="18" charset="0"/>
              </a:rPr>
              <a:t>a. Những nguyên tắc cơ bản của chết độ hôn nhân ở Việt Nam.</a:t>
            </a:r>
          </a:p>
          <a:p>
            <a:pPr eaLnBrk="1" hangingPunct="1"/>
            <a:r>
              <a:rPr lang="en-US" altLang="en-US" sz="2000" b="1">
                <a:latin typeface="Times New Roman" pitchFamily="18" charset="0"/>
                <a:cs typeface="Times New Roman" pitchFamily="18" charset="0"/>
              </a:rPr>
              <a:t>b. Quyền và nghĩa vụ của công dân trong hôn nhân.</a:t>
            </a:r>
            <a:endParaRPr lang="en-US" altLang="en-US" sz="2000" b="1">
              <a:latin typeface=".VnTime" pitchFamily="34" charset="0"/>
              <a:cs typeface="Times New Roman" pitchFamily="18" charset="0"/>
            </a:endParaRPr>
          </a:p>
          <a:p>
            <a:pPr eaLnBrk="1" hangingPunct="1"/>
            <a:endParaRPr lang="en-US" altLang="en-US" sz="2200">
              <a:latin typeface="Times New Roman" pitchFamily="18" charset="0"/>
              <a:cs typeface="Times New Roman" pitchFamily="18" charset="0"/>
            </a:endParaRPr>
          </a:p>
        </p:txBody>
      </p:sp>
      <p:sp>
        <p:nvSpPr>
          <p:cNvPr id="29702" name="Hộp Văn bản 6"/>
          <p:cNvSpPr txBox="1">
            <a:spLocks noChangeArrowheads="1"/>
          </p:cNvSpPr>
          <p:nvPr/>
        </p:nvSpPr>
        <p:spPr bwMode="auto">
          <a:xfrm>
            <a:off x="76200" y="27432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b="1" dirty="0">
                <a:solidFill>
                  <a:srgbClr val="000000"/>
                </a:solidFill>
                <a:latin typeface="Times New Roman" pitchFamily="18" charset="0"/>
                <a:cs typeface="Times New Roman" pitchFamily="18" charset="0"/>
              </a:rPr>
              <a:t>- Nam </a:t>
            </a:r>
            <a:r>
              <a:rPr lang="en-US" altLang="en-US" sz="2400" b="1" dirty="0" err="1">
                <a:solidFill>
                  <a:srgbClr val="000000"/>
                </a:solidFill>
                <a:latin typeface="Times New Roman" pitchFamily="18" charset="0"/>
                <a:cs typeface="Times New Roman" pitchFamily="18" charset="0"/>
              </a:rPr>
              <a:t>từ</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đủ</a:t>
            </a:r>
            <a:r>
              <a:rPr lang="en-US" altLang="en-US" sz="2400" b="1" dirty="0">
                <a:solidFill>
                  <a:srgbClr val="000000"/>
                </a:solidFill>
                <a:latin typeface="Times New Roman" pitchFamily="18" charset="0"/>
                <a:cs typeface="Times New Roman" pitchFamily="18" charset="0"/>
              </a:rPr>
              <a:t> 20 </a:t>
            </a:r>
            <a:r>
              <a:rPr lang="en-US" altLang="en-US" sz="2400" b="1" dirty="0" err="1">
                <a:solidFill>
                  <a:srgbClr val="000000"/>
                </a:solidFill>
                <a:latin typeface="Times New Roman" pitchFamily="18" charset="0"/>
                <a:cs typeface="Times New Roman" pitchFamily="18" charset="0"/>
              </a:rPr>
              <a:t>tuổi</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trở</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lên</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nữ</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từ</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đủ</a:t>
            </a:r>
            <a:r>
              <a:rPr lang="en-US" altLang="en-US" sz="2400" b="1" dirty="0">
                <a:solidFill>
                  <a:srgbClr val="000000"/>
                </a:solidFill>
                <a:latin typeface="Times New Roman" pitchFamily="18" charset="0"/>
                <a:cs typeface="Times New Roman" pitchFamily="18" charset="0"/>
              </a:rPr>
              <a:t> 18 </a:t>
            </a:r>
            <a:r>
              <a:rPr lang="en-US" altLang="en-US" sz="2400" b="1" dirty="0" err="1">
                <a:solidFill>
                  <a:srgbClr val="000000"/>
                </a:solidFill>
                <a:latin typeface="Times New Roman" pitchFamily="18" charset="0"/>
                <a:cs typeface="Times New Roman" pitchFamily="18" charset="0"/>
              </a:rPr>
              <a:t>tuổi</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trở</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lên</a:t>
            </a:r>
            <a:r>
              <a:rPr lang="en-US" altLang="en-US" sz="2400" b="1" dirty="0">
                <a:solidFill>
                  <a:srgbClr val="000000"/>
                </a:solidFill>
                <a:latin typeface="Times New Roman" pitchFamily="18" charset="0"/>
                <a:cs typeface="Times New Roman" pitchFamily="18" charset="0"/>
              </a:rPr>
              <a:t>;</a:t>
            </a:r>
          </a:p>
          <a:p>
            <a:pPr algn="just" eaLnBrk="1" hangingPunct="1"/>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Việc</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kết</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hôn</a:t>
            </a:r>
            <a:r>
              <a:rPr lang="en-US" altLang="en-US" sz="2400" b="1" dirty="0">
                <a:solidFill>
                  <a:srgbClr val="000000"/>
                </a:solidFill>
                <a:latin typeface="Times New Roman" pitchFamily="18" charset="0"/>
                <a:cs typeface="Times New Roman" pitchFamily="18" charset="0"/>
              </a:rPr>
              <a:t> do </a:t>
            </a:r>
            <a:r>
              <a:rPr lang="en-US" altLang="en-US" sz="2400" b="1" dirty="0" err="1">
                <a:solidFill>
                  <a:srgbClr val="000000"/>
                </a:solidFill>
                <a:latin typeface="Times New Roman" pitchFamily="18" charset="0"/>
                <a:cs typeface="Times New Roman" pitchFamily="18" charset="0"/>
              </a:rPr>
              <a:t>nam</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và</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nữ</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tự</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nguyện</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quyết</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định</a:t>
            </a:r>
            <a:r>
              <a:rPr lang="en-US" altLang="en-US" sz="2400" b="1" dirty="0">
                <a:solidFill>
                  <a:srgbClr val="000000"/>
                </a:solidFill>
                <a:latin typeface="Times New Roman" pitchFamily="18" charset="0"/>
                <a:cs typeface="Times New Roman" pitchFamily="18" charset="0"/>
              </a:rPr>
              <a:t>;</a:t>
            </a:r>
          </a:p>
          <a:p>
            <a:pPr algn="just" eaLnBrk="1" hangingPunct="1"/>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Không</a:t>
            </a:r>
            <a:r>
              <a:rPr lang="en-US" altLang="en-US" sz="2400" b="1" dirty="0">
                <a:solidFill>
                  <a:srgbClr val="000000"/>
                </a:solidFill>
                <a:latin typeface="Times New Roman" pitchFamily="18" charset="0"/>
                <a:cs typeface="Times New Roman" pitchFamily="18" charset="0"/>
              </a:rPr>
              <a:t> </a:t>
            </a:r>
            <a:r>
              <a:rPr lang="en-US" altLang="en-US" sz="2400" b="1" dirty="0" smtClean="0">
                <a:solidFill>
                  <a:srgbClr val="000000"/>
                </a:solidFill>
                <a:latin typeface="Times New Roman" pitchFamily="18" charset="0"/>
                <a:cs typeface="Times New Roman" pitchFamily="18" charset="0"/>
              </a:rPr>
              <a:t>vi </a:t>
            </a:r>
            <a:r>
              <a:rPr lang="en-US" altLang="en-US" sz="2400" b="1" dirty="0" err="1" smtClean="0">
                <a:solidFill>
                  <a:srgbClr val="000000"/>
                </a:solidFill>
                <a:latin typeface="Times New Roman" pitchFamily="18" charset="0"/>
                <a:cs typeface="Times New Roman" pitchFamily="18" charset="0"/>
              </a:rPr>
              <a:t>phạm</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những</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điều</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pháp</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luật</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cấm</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điều</a:t>
            </a:r>
            <a:r>
              <a:rPr lang="en-US" altLang="en-US" sz="2400" b="1" dirty="0" smtClean="0">
                <a:solidFill>
                  <a:srgbClr val="000000"/>
                </a:solidFill>
                <a:latin typeface="Times New Roman" pitchFamily="18" charset="0"/>
                <a:cs typeface="Times New Roman" pitchFamily="18" charset="0"/>
              </a:rPr>
              <a:t> 9, 10, 11) </a:t>
            </a:r>
            <a:r>
              <a:rPr lang="en-US" altLang="en-US" sz="2400" b="1" dirty="0" err="1" smtClean="0">
                <a:solidFill>
                  <a:srgbClr val="000000"/>
                </a:solidFill>
                <a:latin typeface="Times New Roman" pitchFamily="18" charset="0"/>
                <a:cs typeface="Times New Roman" pitchFamily="18" charset="0"/>
              </a:rPr>
              <a:t>Luật</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Hôn</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nhân</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và</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gia</a:t>
            </a:r>
            <a:r>
              <a:rPr lang="en-US" altLang="en-US" sz="2400" b="1" dirty="0" smtClean="0">
                <a:solidFill>
                  <a:srgbClr val="000000"/>
                </a:solidFill>
                <a:latin typeface="Times New Roman" pitchFamily="18" charset="0"/>
                <a:cs typeface="Times New Roman" pitchFamily="18" charset="0"/>
              </a:rPr>
              <a:t> </a:t>
            </a:r>
            <a:r>
              <a:rPr lang="en-US" altLang="en-US" sz="2400" b="1" dirty="0" err="1" smtClean="0">
                <a:solidFill>
                  <a:srgbClr val="000000"/>
                </a:solidFill>
                <a:latin typeface="Times New Roman" pitchFamily="18" charset="0"/>
                <a:cs typeface="Times New Roman" pitchFamily="18" charset="0"/>
              </a:rPr>
              <a:t>đình</a:t>
            </a:r>
            <a:r>
              <a:rPr lang="en-US" altLang="en-US" sz="2400" b="1" dirty="0" smtClean="0">
                <a:solidFill>
                  <a:srgbClr val="000000"/>
                </a:solidFill>
                <a:latin typeface="Times New Roman" pitchFamily="18" charset="0"/>
                <a:cs typeface="Times New Roman" pitchFamily="18" charset="0"/>
              </a:rPr>
              <a:t>.</a:t>
            </a:r>
            <a:endParaRPr lang="en-US" altLang="en-US" sz="24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09588" y="738188"/>
            <a:ext cx="826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en-US" altLang="en-US">
              <a:latin typeface="Times New Roman" pitchFamily="18" charset="0"/>
            </a:endParaRPr>
          </a:p>
        </p:txBody>
      </p:sp>
      <p:sp>
        <p:nvSpPr>
          <p:cNvPr id="30723" name="Text Box 5"/>
          <p:cNvSpPr txBox="1">
            <a:spLocks noChangeArrowheads="1"/>
          </p:cNvSpPr>
          <p:nvPr/>
        </p:nvSpPr>
        <p:spPr bwMode="auto">
          <a:xfrm>
            <a:off x="544513" y="773113"/>
            <a:ext cx="794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en-US" altLang="en-US">
              <a:latin typeface="Arial" pitchFamily="34" charset="0"/>
            </a:endParaRPr>
          </a:p>
        </p:txBody>
      </p:sp>
      <p:sp>
        <p:nvSpPr>
          <p:cNvPr id="182278" name="Text Box 6"/>
          <p:cNvSpPr txBox="1">
            <a:spLocks noChangeArrowheads="1"/>
          </p:cNvSpPr>
          <p:nvPr/>
        </p:nvSpPr>
        <p:spPr bwMode="auto">
          <a:xfrm>
            <a:off x="211138" y="474663"/>
            <a:ext cx="8616950" cy="3557587"/>
          </a:xfrm>
          <a:prstGeom prst="rect">
            <a:avLst/>
          </a:prstGeom>
          <a:noFill/>
          <a:ln w="9525">
            <a:solidFill>
              <a:srgbClr val="660066"/>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buFontTx/>
              <a:buChar char="-"/>
              <a:defRPr/>
            </a:pPr>
            <a:r>
              <a:rPr lang="en-US" altLang="en-US" sz="2585" b="1" u="sng">
                <a:solidFill>
                  <a:schemeClr val="accent2"/>
                </a:solidFill>
              </a:rPr>
              <a:t>Làm bài tập 5/SGK:</a:t>
            </a:r>
            <a:r>
              <a:rPr lang="en-US" altLang="en-US" sz="2585"/>
              <a:t>  </a:t>
            </a:r>
            <a:r>
              <a:rPr lang="en-US" altLang="en-US" sz="2215" b="1"/>
              <a:t>Anh Đức và chị Hoa là con bác, con chú ruột nhưng họ yêu nhau. Gia đình và họ hàng hai bên khuyên can, ngăn cản nhưng họ vẫn kiên quyết lấy nhau vì họ cho rằng họ có quyền tự do lựa chọn, không ai có quyền ngăn cản.</a:t>
            </a:r>
          </a:p>
          <a:p>
            <a:pPr eaLnBrk="1" fontAlgn="auto" hangingPunct="1">
              <a:spcBef>
                <a:spcPct val="50000"/>
              </a:spcBef>
              <a:spcAft>
                <a:spcPts val="0"/>
              </a:spcAft>
              <a:buFontTx/>
              <a:buChar char="-"/>
              <a:defRPr/>
            </a:pPr>
            <a:r>
              <a:rPr lang="en-US" altLang="en-US" sz="2215" b="1"/>
              <a:t>Theo em, lí do “tự do lựa chọn” của anh Đức và chị Hoa có đúng không? Vì sao?</a:t>
            </a:r>
          </a:p>
          <a:p>
            <a:pPr eaLnBrk="1" fontAlgn="auto" hangingPunct="1">
              <a:spcBef>
                <a:spcPct val="50000"/>
              </a:spcBef>
              <a:spcAft>
                <a:spcPts val="0"/>
              </a:spcAft>
              <a:buFontTx/>
              <a:buChar char="-"/>
              <a:defRPr/>
            </a:pPr>
            <a:r>
              <a:rPr lang="en-US" altLang="en-US" sz="2215" b="1"/>
              <a:t>Nếu anh Đức và chị Hoa cứ cố tình lấy nhau thì cuộc hôn nhân của họ có hợp pháp không? Vì sao?</a:t>
            </a:r>
          </a:p>
        </p:txBody>
      </p:sp>
      <mc:AlternateContent xmlns:mc="http://schemas.openxmlformats.org/markup-compatibility/2006" xmlns:p14="http://schemas.microsoft.com/office/powerpoint/2010/main">
        <mc:Choice Requires="p14">
          <p:contentPart p14:bwMode="auto" r:id="rId2">
            <p14:nvContentPartPr>
              <p14:cNvPr id="20" name="Viết tay 19"/>
              <p14:cNvContentPartPr/>
              <p14:nvPr/>
            </p14:nvContentPartPr>
            <p14:xfrm>
              <a:off x="6624276" y="5177369"/>
              <a:ext cx="360" cy="2160"/>
            </p14:xfrm>
          </p:contentPart>
        </mc:Choice>
        <mc:Fallback xmlns="">
          <p:pic>
            <p:nvPicPr>
              <p:cNvPr id="20" name="Viết tay 19"/>
              <p:cNvPicPr/>
              <p:nvPr/>
            </p:nvPicPr>
            <p:blipFill>
              <a:blip r:embed="rId3"/>
              <a:stretch>
                <a:fillRect/>
              </a:stretch>
            </p:blipFill>
            <p:spPr>
              <a:xfrm>
                <a:off x="6612036" y="5165129"/>
                <a:ext cx="24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Viết tay 40"/>
              <p14:cNvContentPartPr/>
              <p14:nvPr/>
            </p14:nvContentPartPr>
            <p14:xfrm>
              <a:off x="7697796" y="3841409"/>
              <a:ext cx="96480" cy="229320"/>
            </p14:xfrm>
          </p:contentPart>
        </mc:Choice>
        <mc:Fallback xmlns="">
          <p:pic>
            <p:nvPicPr>
              <p:cNvPr id="41" name="Viết tay 40"/>
              <p:cNvPicPr/>
              <p:nvPr/>
            </p:nvPicPr>
            <p:blipFill>
              <a:blip r:embed="rId5"/>
              <a:stretch>
                <a:fillRect/>
              </a:stretch>
            </p:blipFill>
            <p:spPr>
              <a:xfrm>
                <a:off x="7685602" y="3829169"/>
                <a:ext cx="120869" cy="250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2278"/>
                                        </p:tgtEl>
                                        <p:attrNameLst>
                                          <p:attrName>style.visibility</p:attrName>
                                        </p:attrNameLst>
                                      </p:cBhvr>
                                      <p:to>
                                        <p:strVal val="visible"/>
                                      </p:to>
                                    </p:set>
                                    <p:animEffect transition="in" filter="blinds(horizontal)">
                                      <p:cBhvr>
                                        <p:cTn id="7"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Hộp Văn bản 4"/>
          <p:cNvSpPr txBox="1">
            <a:spLocks noChangeArrowheads="1"/>
          </p:cNvSpPr>
          <p:nvPr/>
        </p:nvSpPr>
        <p:spPr bwMode="auto">
          <a:xfrm>
            <a:off x="152400" y="3048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b="1" dirty="0">
                <a:latin typeface="Times New Roman" pitchFamily="18" charset="0"/>
                <a:cs typeface="Times New Roman" pitchFamily="18" charset="0"/>
              </a:rPr>
              <a:t>Anh </a:t>
            </a:r>
            <a:r>
              <a:rPr lang="en-US" altLang="en-US" sz="2400" b="1" dirty="0" err="1">
                <a:latin typeface="Times New Roman" pitchFamily="18" charset="0"/>
                <a:cs typeface="Times New Roman" pitchFamily="18" charset="0"/>
              </a:rPr>
              <a:t>Đức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chị</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Hoa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yêu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nhau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muốn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tiến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tới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hôn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nhân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Tuy</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nhiên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mẹ</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anh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chị</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họ</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của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mẹ</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Hoa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nên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gia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đồng</a:t>
            </a:r>
            <a:r>
              <a:rPr lang="en-US" altLang="en-US" sz="2400" b="1" dirty="0">
                <a:latin typeface="Times New Roman" pitchFamily="18" charset="0"/>
                <a:cs typeface="Times New Roman" pitchFamily="18" charset="0"/>
              </a:rPr>
              <a:t> ý </a:t>
            </a:r>
            <a:r>
              <a:rPr lang="en-US" altLang="en-US" sz="2400" b="1" dirty="0" err="1">
                <a:latin typeface="Times New Roman" pitchFamily="18" charset="0"/>
                <a:cs typeface="Times New Roman" pitchFamily="18" charset="0"/>
              </a:rPr>
              <a:t>cho</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kết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hôn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Vậy</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trong</a:t>
            </a:r>
            <a:r>
              <a:rPr lang="en-US" altLang="en-US" sz="2400" b="1" dirty="0">
                <a:latin typeface="Times New Roman" pitchFamily="18" charset="0"/>
                <a:cs typeface="Times New Roman" pitchFamily="18" charset="0"/>
              </a:rPr>
              <a:t> TH </a:t>
            </a:r>
            <a:r>
              <a:rPr lang="en-US" altLang="en-US" sz="2400" b="1" dirty="0" err="1">
                <a:latin typeface="Times New Roman" pitchFamily="18" charset="0"/>
                <a:cs typeface="Times New Roman" pitchFamily="18" charset="0"/>
              </a:rPr>
              <a:t>này</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anh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và</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chị</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Hoa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có</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được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kết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hôn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Vì</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sao</a:t>
            </a:r>
            <a:r>
              <a:rPr lang="en-US" altLang="en-US" sz="2400" b="1" dirty="0">
                <a:latin typeface="Times New Roman" pitchFamily="18" charset="0"/>
                <a:cs typeface="Times New Roman" pitchFamily="18" charset="0"/>
              </a:rPr>
              <a:t>?</a:t>
            </a:r>
          </a:p>
        </p:txBody>
      </p:sp>
      <mc:AlternateContent xmlns:mc="http://schemas.openxmlformats.org/markup-compatibility/2006" xmlns:p14="http://schemas.microsoft.com/office/powerpoint/2010/main">
        <mc:Choice Requires="p14">
          <p:contentPart p14:bwMode="auto" r:id="rId2">
            <p14:nvContentPartPr>
              <p14:cNvPr id="106" name="Viết tay 105"/>
              <p14:cNvContentPartPr/>
              <p14:nvPr/>
            </p14:nvContentPartPr>
            <p14:xfrm>
              <a:off x="4795116" y="4178009"/>
              <a:ext cx="360" cy="360"/>
            </p14:xfrm>
          </p:contentPart>
        </mc:Choice>
        <mc:Fallback xmlns="">
          <p:pic>
            <p:nvPicPr>
              <p:cNvPr id="106" name="Viết tay 105"/>
              <p:cNvPicPr/>
              <p:nvPr/>
            </p:nvPicPr>
            <p:blipFill>
              <a:blip r:embed="rId3"/>
              <a:stretch>
                <a:fillRect/>
              </a:stretch>
            </p:blipFill>
            <p:spPr>
              <a:xfrm>
                <a:off x="4782876" y="416576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2" name="Viết tay 161"/>
              <p14:cNvContentPartPr/>
              <p14:nvPr/>
            </p14:nvContentPartPr>
            <p14:xfrm>
              <a:off x="-936084" y="4040129"/>
              <a:ext cx="360" cy="360"/>
            </p14:xfrm>
          </p:contentPart>
        </mc:Choice>
        <mc:Fallback xmlns="">
          <p:pic>
            <p:nvPicPr>
              <p:cNvPr id="162" name="Viết tay 161"/>
              <p:cNvPicPr/>
              <p:nvPr/>
            </p:nvPicPr>
            <p:blipFill>
              <a:blip r:embed="rId3"/>
              <a:stretch>
                <a:fillRect/>
              </a:stretch>
            </p:blipFill>
            <p:spPr>
              <a:xfrm>
                <a:off x="-948324" y="402788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 name="Viết tay 183"/>
              <p14:cNvContentPartPr/>
              <p14:nvPr/>
            </p14:nvContentPartPr>
            <p14:xfrm>
              <a:off x="4752276" y="4422809"/>
              <a:ext cx="360" cy="360"/>
            </p14:xfrm>
          </p:contentPart>
        </mc:Choice>
        <mc:Fallback xmlns="">
          <p:pic>
            <p:nvPicPr>
              <p:cNvPr id="184" name="Viết tay 183"/>
              <p:cNvPicPr/>
              <p:nvPr/>
            </p:nvPicPr>
            <p:blipFill>
              <a:blip r:embed="rId6"/>
              <a:stretch>
                <a:fillRect/>
              </a:stretch>
            </p:blipFill>
            <p:spPr>
              <a:xfrm>
                <a:off x="4740036" y="4410569"/>
                <a:ext cx="24840" cy="2484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êu đề 1"/>
          <p:cNvSpPr>
            <a:spLocks noGrp="1" noChangeArrowheads="1"/>
          </p:cNvSpPr>
          <p:nvPr>
            <p:ph type="title"/>
          </p:nvPr>
        </p:nvSpPr>
        <p:spPr>
          <a:xfrm>
            <a:off x="628650" y="365125"/>
            <a:ext cx="7886700" cy="854075"/>
          </a:xfrm>
        </p:spPr>
        <p:txBody>
          <a:bodyPr/>
          <a:lstStyle/>
          <a:p>
            <a:pPr algn="ctr" eaLnBrk="1" hangingPunct="1"/>
            <a:r>
              <a:rPr lang="en-US" altLang="en-US" b="1" smtClean="0">
                <a:latin typeface="Times New Roman" pitchFamily="18" charset="0"/>
                <a:cs typeface="Times New Roman" pitchFamily="18" charset="0"/>
              </a:rPr>
              <a:t>BT nhóm:</a:t>
            </a:r>
          </a:p>
        </p:txBody>
      </p:sp>
      <p:sp>
        <p:nvSpPr>
          <p:cNvPr id="32771" name="Chỗ dành sẵn cho Nội dung 2"/>
          <p:cNvSpPr>
            <a:spLocks noGrp="1" noChangeArrowheads="1"/>
          </p:cNvSpPr>
          <p:nvPr>
            <p:ph idx="1"/>
          </p:nvPr>
        </p:nvSpPr>
        <p:spPr>
          <a:xfrm>
            <a:off x="673100" y="1371600"/>
            <a:ext cx="8318500" cy="4351338"/>
          </a:xfrm>
        </p:spPr>
        <p:txBody>
          <a:bodyPr/>
          <a:lstStyle/>
          <a:p>
            <a:pPr eaLnBrk="1" hangingPunct="1"/>
            <a:r>
              <a:rPr lang="en-US" altLang="en-US" sz="2800" smtClean="0">
                <a:latin typeface="Times New Roman" pitchFamily="18" charset="0"/>
                <a:cs typeface="Times New Roman" pitchFamily="18" charset="0"/>
              </a:rPr>
              <a:t>Nhóm 1: Tảo hôn là gì? Nguyên nhân và giải pháp</a:t>
            </a:r>
          </a:p>
          <a:p>
            <a:pPr eaLnBrk="1" hangingPunct="1"/>
            <a:r>
              <a:rPr lang="en-US" altLang="en-US" sz="2800" smtClean="0">
                <a:latin typeface="Times New Roman" pitchFamily="18" charset="0"/>
                <a:cs typeface="Times New Roman" pitchFamily="18" charset="0"/>
              </a:rPr>
              <a:t>Nhóm 2: Bạo lực gia đình</a:t>
            </a:r>
          </a:p>
          <a:p>
            <a:pPr eaLnBrk="1" hangingPunct="1"/>
            <a:r>
              <a:rPr lang="en-US" altLang="en-US" sz="2800" smtClean="0">
                <a:latin typeface="Times New Roman" pitchFamily="18" charset="0"/>
                <a:cs typeface="Times New Roman" pitchFamily="18" charset="0"/>
              </a:rPr>
              <a:t>Nhóm 3: Quan điểm về việc yêu sớm ở học sinh?</a:t>
            </a:r>
          </a:p>
          <a:p>
            <a:pPr eaLnBrk="1" hangingPunct="1"/>
            <a:r>
              <a:rPr lang="en-US" altLang="en-US" sz="2800" smtClean="0">
                <a:latin typeface="Times New Roman" pitchFamily="18" charset="0"/>
                <a:cs typeface="Times New Roman" pitchFamily="18" charset="0"/>
              </a:rPr>
              <a:t>Nhóm 4: Hôn nhân đồng giới</a:t>
            </a:r>
          </a:p>
        </p:txBody>
      </p:sp>
      <mc:AlternateContent xmlns:mc="http://schemas.openxmlformats.org/markup-compatibility/2006" xmlns:p14="http://schemas.microsoft.com/office/powerpoint/2010/main">
        <mc:Choice Requires="p14">
          <p:contentPart p14:bwMode="auto" r:id="rId2">
            <p14:nvContentPartPr>
              <p14:cNvPr id="2" name="Viết tay 1"/>
              <p14:cNvContentPartPr/>
              <p14:nvPr/>
            </p14:nvContentPartPr>
            <p14:xfrm>
              <a:off x="2572836" y="2126009"/>
              <a:ext cx="360" cy="360"/>
            </p14:xfrm>
          </p:contentPart>
        </mc:Choice>
        <mc:Fallback xmlns="">
          <p:pic>
            <p:nvPicPr>
              <p:cNvPr id="2" name="Viết tay 1"/>
              <p:cNvPicPr/>
              <p:nvPr/>
            </p:nvPicPr>
            <p:blipFill>
              <a:blip r:embed="rId3"/>
              <a:stretch>
                <a:fillRect/>
              </a:stretch>
            </p:blipFill>
            <p:spPr>
              <a:xfrm>
                <a:off x="2560596" y="2113769"/>
                <a:ext cx="24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Viết tay 2"/>
              <p14:cNvContentPartPr/>
              <p14:nvPr/>
            </p14:nvContentPartPr>
            <p14:xfrm>
              <a:off x="2296716" y="2062289"/>
              <a:ext cx="360" cy="360"/>
            </p14:xfrm>
          </p:contentPart>
        </mc:Choice>
        <mc:Fallback xmlns="">
          <p:pic>
            <p:nvPicPr>
              <p:cNvPr id="3" name="Viết tay 2"/>
              <p:cNvPicPr/>
              <p:nvPr/>
            </p:nvPicPr>
            <p:blipFill>
              <a:blip r:embed="rId3"/>
              <a:stretch>
                <a:fillRect/>
              </a:stretch>
            </p:blipFill>
            <p:spPr>
              <a:xfrm>
                <a:off x="2284476" y="2050049"/>
                <a:ext cx="24840" cy="24840"/>
              </a:xfrm>
              <a:prstGeom prst="rect">
                <a:avLst/>
              </a:prstGeom>
            </p:spPr>
          </p:pic>
        </mc:Fallback>
      </mc:AlternateContent>
      <p:grpSp>
        <p:nvGrpSpPr>
          <p:cNvPr id="32774" name="Nhóm 5"/>
          <p:cNvGrpSpPr>
            <a:grpSpLocks/>
          </p:cNvGrpSpPr>
          <p:nvPr/>
        </p:nvGrpSpPr>
        <p:grpSpPr bwMode="auto">
          <a:xfrm>
            <a:off x="2392363" y="2093913"/>
            <a:ext cx="4762" cy="20637"/>
            <a:chOff x="2391756" y="2094329"/>
            <a:chExt cx="4680" cy="19440"/>
          </a:xfrm>
        </p:grpSpPr>
        <mc:AlternateContent xmlns:mc="http://schemas.openxmlformats.org/markup-compatibility/2006" xmlns:p14="http://schemas.microsoft.com/office/powerpoint/2010/main">
          <mc:Choice Requires="p14">
            <p:contentPart p14:bwMode="auto" r:id="rId5">
              <p14:nvContentPartPr>
                <p14:cNvPr id="4" name="Viết tay 3"/>
                <p14:cNvContentPartPr/>
                <p14:nvPr/>
              </p14:nvContentPartPr>
              <p14:xfrm>
                <a:off x="2391756" y="2094329"/>
                <a:ext cx="360" cy="19440"/>
              </p14:xfrm>
            </p:contentPart>
          </mc:Choice>
          <mc:Fallback xmlns="">
            <p:pic>
              <p:nvPicPr>
                <p:cNvPr id="4" name="Viết tay 3"/>
                <p:cNvPicPr/>
                <p:nvPr/>
              </p:nvPicPr>
              <p:blipFill>
                <a:blip r:embed="rId6"/>
                <a:stretch>
                  <a:fillRect/>
                </a:stretch>
              </p:blipFill>
              <p:spPr>
                <a:xfrm>
                  <a:off x="2379516" y="2082733"/>
                  <a:ext cx="24840" cy="3956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Viết tay 4"/>
                <p14:cNvContentPartPr/>
                <p14:nvPr/>
              </p14:nvContentPartPr>
              <p14:xfrm>
                <a:off x="2391756" y="2094329"/>
                <a:ext cx="4680" cy="15480"/>
              </p14:xfrm>
            </p:contentPart>
          </mc:Choice>
          <mc:Fallback xmlns="">
            <p:pic>
              <p:nvPicPr>
                <p:cNvPr id="5" name="Viết tay 4"/>
                <p:cNvPicPr/>
                <p:nvPr/>
              </p:nvPicPr>
              <p:blipFill>
                <a:blip r:embed="rId8"/>
                <a:stretch>
                  <a:fillRect/>
                </a:stretch>
              </p:blipFill>
              <p:spPr>
                <a:xfrm>
                  <a:off x="2379516" y="2082887"/>
                  <a:ext cx="26640" cy="35335"/>
                </a:xfrm>
                <a:prstGeom prst="rect">
                  <a:avLst/>
                </a:prstGeom>
              </p:spPr>
            </p:pic>
          </mc:Fallback>
        </mc:AlternateContent>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09588" y="738188"/>
            <a:ext cx="826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en-US" altLang="en-US">
              <a:latin typeface="Times New Roman" pitchFamily="18" charset="0"/>
            </a:endParaRPr>
          </a:p>
        </p:txBody>
      </p:sp>
      <p:sp>
        <p:nvSpPr>
          <p:cNvPr id="14339" name="Text Box 4"/>
          <p:cNvSpPr txBox="1">
            <a:spLocks noChangeArrowheads="1"/>
          </p:cNvSpPr>
          <p:nvPr/>
        </p:nvSpPr>
        <p:spPr bwMode="auto">
          <a:xfrm>
            <a:off x="315913" y="474663"/>
            <a:ext cx="8512175" cy="10017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954" b="1">
                <a:solidFill>
                  <a:srgbClr val="000099"/>
                </a:solidFill>
                <a:latin typeface="Times New Roman" panose="02020603050405020304" pitchFamily="18" charset="0"/>
              </a:rPr>
              <a:t>       Em hãy nêu những nguyên nhân dẫn đến tảo hôn và những hậu quả của nạn tảo hôn?</a:t>
            </a:r>
          </a:p>
        </p:txBody>
      </p:sp>
      <p:sp>
        <p:nvSpPr>
          <p:cNvPr id="33796" name="Text Box 6"/>
          <p:cNvSpPr txBox="1">
            <a:spLocks noChangeArrowheads="1"/>
          </p:cNvSpPr>
          <p:nvPr/>
        </p:nvSpPr>
        <p:spPr bwMode="auto">
          <a:xfrm>
            <a:off x="315913" y="1952625"/>
            <a:ext cx="8616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endParaRPr lang="en-US" altLang="en-US">
              <a:latin typeface="Arial" pitchFamily="34" charset="0"/>
            </a:endParaRPr>
          </a:p>
        </p:txBody>
      </p:sp>
      <p:graphicFrame>
        <p:nvGraphicFramePr>
          <p:cNvPr id="185373" name="Group 29"/>
          <p:cNvGraphicFramePr>
            <a:graphicFrameLocks noGrp="1"/>
          </p:cNvGraphicFramePr>
          <p:nvPr>
            <p:ph/>
          </p:nvPr>
        </p:nvGraphicFramePr>
        <p:xfrm>
          <a:off x="228600" y="1652588"/>
          <a:ext cx="8704264" cy="4935537"/>
        </p:xfrm>
        <a:graphic>
          <a:graphicData uri="http://schemas.openxmlformats.org/drawingml/2006/table">
            <a:tbl>
              <a:tblPr/>
              <a:tblGrid>
                <a:gridCol w="4352132"/>
                <a:gridCol w="4352132"/>
              </a:tblGrid>
              <a:tr h="492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err="1">
                          <a:ln>
                            <a:noFill/>
                          </a:ln>
                          <a:solidFill>
                            <a:srgbClr val="FF3300"/>
                          </a:solidFill>
                          <a:effectLst/>
                          <a:latin typeface="Times New Roman" pitchFamily="18" charset="0"/>
                        </a:rPr>
                        <a:t>Nguyên</a:t>
                      </a:r>
                      <a:r>
                        <a:rPr kumimoji="0" lang="en-US" sz="2600" b="0" i="0" u="none" strike="noStrike" cap="none" normalizeH="0" baseline="0" dirty="0">
                          <a:ln>
                            <a:noFill/>
                          </a:ln>
                          <a:solidFill>
                            <a:srgbClr val="FF3300"/>
                          </a:solidFill>
                          <a:effectLst/>
                          <a:latin typeface="Times New Roman" pitchFamily="18" charset="0"/>
                        </a:rPr>
                        <a:t> </a:t>
                      </a:r>
                      <a:r>
                        <a:rPr kumimoji="0" lang="en-US" sz="2600" b="0" i="0" u="none" strike="noStrike" cap="none" normalizeH="0" baseline="0" dirty="0" err="1">
                          <a:ln>
                            <a:noFill/>
                          </a:ln>
                          <a:solidFill>
                            <a:srgbClr val="FF3300"/>
                          </a:solidFill>
                          <a:effectLst/>
                          <a:latin typeface="Times New Roman" pitchFamily="18" charset="0"/>
                        </a:rPr>
                        <a:t>nhân</a:t>
                      </a:r>
                      <a:endParaRPr kumimoji="0" lang="en-US" sz="2600" b="0" i="0" u="none" strike="noStrike" cap="none" normalizeH="0" baseline="0" dirty="0">
                        <a:ln>
                          <a:noFill/>
                        </a:ln>
                        <a:solidFill>
                          <a:srgbClr val="FF3300"/>
                        </a:solidFill>
                        <a:effectLst/>
                        <a:latin typeface="Times New Roman" pitchFamily="18" charset="0"/>
                      </a:endParaRPr>
                    </a:p>
                  </a:txBody>
                  <a:tcPr marL="84405" marR="84405" marT="42200" marB="42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rgbClr val="FF3300"/>
                          </a:solidFill>
                          <a:effectLst/>
                          <a:latin typeface="Times New Roman" pitchFamily="18" charset="0"/>
                        </a:rPr>
                        <a:t>Hậu quả</a:t>
                      </a:r>
                    </a:p>
                  </a:txBody>
                  <a:tcPr marL="84405" marR="84405" marT="42200" marB="42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 Trình độ dân trí thấp, thiếu hiểu biết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a:ln>
                            <a:noFill/>
                          </a:ln>
                          <a:solidFill>
                            <a:schemeClr val="tx1"/>
                          </a:solidFill>
                          <a:effectLst/>
                          <a:latin typeface="Times New Roman" pitchFamily="18" charset="0"/>
                        </a:rPr>
                        <a:t>Gia đình ép buộc;  kinh tế khó khăn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 Phong tục tập quán lạc hậu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a:ln>
                            <a:noFill/>
                          </a:ln>
                          <a:solidFill>
                            <a:schemeClr val="tx1"/>
                          </a:solidFill>
                          <a:effectLst/>
                          <a:latin typeface="Times New Roman" pitchFamily="18" charset="0"/>
                        </a:rPr>
                        <a:t>- Công tác tuyên truyền, giáo dục pháp luật, xử lí vi phạm …chưa nghiêm.</a:t>
                      </a:r>
                    </a:p>
                  </a:txBody>
                  <a:tcPr marL="84405" marR="84405" marT="42200" marB="42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err="1">
                          <a:ln>
                            <a:noFill/>
                          </a:ln>
                          <a:solidFill>
                            <a:schemeClr val="tx1"/>
                          </a:solidFill>
                          <a:effectLst/>
                          <a:latin typeface="Times New Roman" pitchFamily="18" charset="0"/>
                        </a:rPr>
                        <a:t>Bỏ</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học</a:t>
                      </a:r>
                      <a:endParaRPr kumimoji="0" lang="en-US" sz="26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err="1">
                          <a:ln>
                            <a:noFill/>
                          </a:ln>
                          <a:solidFill>
                            <a:schemeClr val="tx1"/>
                          </a:solidFill>
                          <a:effectLst/>
                          <a:latin typeface="Times New Roman" pitchFamily="18" charset="0"/>
                        </a:rPr>
                        <a:t>Mang</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thai</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sớm</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ảnh</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hưởng</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đến</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sức</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khỏe</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của</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mẹ</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và</a:t>
                      </a:r>
                      <a:r>
                        <a:rPr kumimoji="0" lang="en-US" sz="2600" b="0" i="0" u="none" strike="noStrike" cap="none" normalizeH="0" baseline="0" dirty="0">
                          <a:ln>
                            <a:noFill/>
                          </a:ln>
                          <a:solidFill>
                            <a:schemeClr val="tx1"/>
                          </a:solidFill>
                          <a:effectLst/>
                          <a:latin typeface="Times New Roman" pitchFamily="18" charset="0"/>
                        </a:rPr>
                        <a:t> con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a:ln>
                            <a:noFill/>
                          </a:ln>
                          <a:solidFill>
                            <a:schemeClr val="tx1"/>
                          </a:solidFill>
                          <a:effectLst/>
                          <a:latin typeface="Times New Roman" pitchFamily="18" charset="0"/>
                        </a:rPr>
                        <a:t>Con </a:t>
                      </a:r>
                      <a:r>
                        <a:rPr kumimoji="0" lang="en-US" sz="2600" b="0" i="0" u="none" strike="noStrike" cap="none" normalizeH="0" baseline="0" dirty="0" err="1">
                          <a:ln>
                            <a:noFill/>
                          </a:ln>
                          <a:solidFill>
                            <a:schemeClr val="tx1"/>
                          </a:solidFill>
                          <a:effectLst/>
                          <a:latin typeface="Times New Roman" pitchFamily="18" charset="0"/>
                        </a:rPr>
                        <a:t>sinh</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ra</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có</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thể</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bị</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dị</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tật</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bẩm</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sinh</a:t>
                      </a:r>
                      <a:r>
                        <a:rPr kumimoji="0" lang="en-US" sz="2600" b="0" i="0" u="none" strike="noStrike" cap="none" normalizeH="0" baseline="0" dirty="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err="1">
                          <a:ln>
                            <a:noFill/>
                          </a:ln>
                          <a:solidFill>
                            <a:schemeClr val="tx1"/>
                          </a:solidFill>
                          <a:effectLst/>
                          <a:latin typeface="Times New Roman" pitchFamily="18" charset="0"/>
                        </a:rPr>
                        <a:t>Kinh</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tế</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khó</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khăn</a:t>
                      </a:r>
                      <a:r>
                        <a:rPr kumimoji="0" lang="en-US" sz="2600" b="0" i="0" u="none" strike="noStrike" cap="none" normalizeH="0" baseline="0" dirty="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err="1">
                          <a:ln>
                            <a:noFill/>
                          </a:ln>
                          <a:solidFill>
                            <a:schemeClr val="tx1"/>
                          </a:solidFill>
                          <a:effectLst/>
                          <a:latin typeface="Times New Roman" pitchFamily="18" charset="0"/>
                        </a:rPr>
                        <a:t>Mâu</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thuẫn</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bất</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hòa</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trong</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gia</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đình</a:t>
                      </a:r>
                      <a:endParaRPr kumimoji="0" lang="en-US" sz="26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a:ln>
                            <a:noFill/>
                          </a:ln>
                          <a:solidFill>
                            <a:schemeClr val="tx1"/>
                          </a:solidFill>
                          <a:effectLst/>
                          <a:latin typeface="Times New Roman" pitchFamily="18" charset="0"/>
                        </a:rPr>
                        <a:t>Con </a:t>
                      </a:r>
                      <a:r>
                        <a:rPr kumimoji="0" lang="en-US" sz="2600" b="0" i="0" u="none" strike="noStrike" cap="none" normalizeH="0" baseline="0" dirty="0" err="1">
                          <a:ln>
                            <a:noFill/>
                          </a:ln>
                          <a:solidFill>
                            <a:schemeClr val="tx1"/>
                          </a:solidFill>
                          <a:effectLst/>
                          <a:latin typeface="Times New Roman" pitchFamily="18" charset="0"/>
                        </a:rPr>
                        <a:t>cái</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không</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được</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chăm</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sóc</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nuôi</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dạy</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chu</a:t>
                      </a:r>
                      <a:r>
                        <a:rPr kumimoji="0" lang="en-US" sz="2600" b="0" i="0" u="none" strike="noStrike" cap="none" normalizeH="0" baseline="0" dirty="0">
                          <a:ln>
                            <a:noFill/>
                          </a:ln>
                          <a:solidFill>
                            <a:schemeClr val="tx1"/>
                          </a:solidFill>
                          <a:effectLst/>
                          <a:latin typeface="Times New Roman" pitchFamily="18" charset="0"/>
                        </a:rPr>
                        <a:t> </a:t>
                      </a:r>
                      <a:r>
                        <a:rPr kumimoji="0" lang="en-US" sz="2600" b="0" i="0" u="none" strike="noStrike" cap="none" normalizeH="0" baseline="0" dirty="0" err="1">
                          <a:ln>
                            <a:noFill/>
                          </a:ln>
                          <a:solidFill>
                            <a:schemeClr val="tx1"/>
                          </a:solidFill>
                          <a:effectLst/>
                          <a:latin typeface="Times New Roman" pitchFamily="18" charset="0"/>
                        </a:rPr>
                        <a:t>đáo</a:t>
                      </a:r>
                      <a:r>
                        <a:rPr kumimoji="0" lang="en-US" sz="2600" b="0" i="0" u="none" strike="noStrike" cap="none" normalizeH="0" baseline="0" dirty="0">
                          <a:ln>
                            <a:noFill/>
                          </a:ln>
                          <a:solidFill>
                            <a:schemeClr val="tx1"/>
                          </a:solidFill>
                          <a:effectLst/>
                          <a:latin typeface="Times New Roman" pitchFamily="18" charset="0"/>
                        </a:rPr>
                        <a:t>.</a:t>
                      </a:r>
                    </a:p>
                  </a:txBody>
                  <a:tcPr marL="84405" marR="84405" marT="42200" marB="42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5373"/>
                                        </p:tgtEl>
                                        <p:attrNameLst>
                                          <p:attrName>style.visibility</p:attrName>
                                        </p:attrNameLst>
                                      </p:cBhvr>
                                      <p:to>
                                        <p:strVal val="visible"/>
                                      </p:to>
                                    </p:set>
                                    <p:animEffect transition="in" filter="blinds(horizontal)">
                                      <p:cBhvr>
                                        <p:cTn id="7" dur="500"/>
                                        <p:tgtEl>
                                          <p:spTgt spid="18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484688" y="544513"/>
            <a:ext cx="4360862" cy="53784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954">
                <a:solidFill>
                  <a:schemeClr val="accent2"/>
                </a:solidFill>
                <a:latin typeface="Times New Roman" panose="02020603050405020304" pitchFamily="18" charset="0"/>
              </a:rPr>
              <a:t>        </a:t>
            </a:r>
            <a:r>
              <a:rPr lang="en-US" altLang="en-US" sz="2585">
                <a:solidFill>
                  <a:schemeClr val="accent2"/>
                </a:solidFill>
                <a:latin typeface="Times New Roman" panose="02020603050405020304" pitchFamily="18" charset="0"/>
              </a:rPr>
              <a:t>Tảo hôn diễn ra trên khắp các vùng nông thôn, miền núi, nhất là vùng núi phía Bắc và Tây Nguyên, trong đó, tỷ lệ tảo hôn ở các tỉnh Tây Bắc cao hơn hẳn các vùng khác (30%). Ở một số tỉnh Tây Bắc, Tây Nguyên tỷ lệ kết hôn trong nhóm tuổi từ 15-19 khá cao (trên 15: Sơn La, Lai Châu, Hà Giang, Lào Cai, Quảng Trị, Kon Tum…</a:t>
            </a:r>
          </a:p>
          <a:p>
            <a:pPr eaLnBrk="1" fontAlgn="auto" hangingPunct="1">
              <a:spcBef>
                <a:spcPts val="0"/>
              </a:spcBef>
              <a:spcAft>
                <a:spcPts val="0"/>
              </a:spcAft>
              <a:defRPr/>
            </a:pPr>
            <a:r>
              <a:rPr lang="en-US" altLang="en-US" sz="2954"/>
              <a:t>	</a:t>
            </a:r>
          </a:p>
        </p:txBody>
      </p:sp>
      <p:pic>
        <p:nvPicPr>
          <p:cNvPr id="34819" name="Picture 3" descr="D:\User\Desktop\nan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492125"/>
            <a:ext cx="42195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p:cNvSpPr txBox="1">
            <a:spLocks noChangeArrowheads="1"/>
          </p:cNvSpPr>
          <p:nvPr/>
        </p:nvSpPr>
        <p:spPr bwMode="auto">
          <a:xfrm>
            <a:off x="228600" y="4659313"/>
            <a:ext cx="3903663" cy="11160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vi-VN" altLang="en-US" sz="2215" i="1"/>
              <a:t>Lương Thị Tình kết hôn từ 17 tuổi suýt chết trong lần sinh nở con đầu lòng.</a:t>
            </a:r>
            <a:endParaRPr lang="en-US" altLang="en-US" sz="2215"/>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152400" y="842963"/>
            <a:ext cx="8839200" cy="3652837"/>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800" b="1" dirty="0">
                <a:solidFill>
                  <a:schemeClr val="tx1"/>
                </a:solidFill>
                <a:latin typeface="Times New Roman" pitchFamily="18" charset="0"/>
                <a:cs typeface="Times New Roman" pitchFamily="18" charset="0"/>
              </a:rPr>
              <a:t>H: </a:t>
            </a:r>
            <a:r>
              <a:rPr lang="vi-VN" sz="2800" dirty="0">
                <a:solidFill>
                  <a:schemeClr val="tx1"/>
                </a:solidFill>
                <a:latin typeface="Times New Roman" pitchFamily="18" charset="0"/>
                <a:cs typeface="Times New Roman" pitchFamily="18" charset="0"/>
              </a:rPr>
              <a:t>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có </a:t>
            </a:r>
            <a:r>
              <a:rPr lang="en-US" sz="2800" dirty="0" err="1">
                <a:solidFill>
                  <a:schemeClr val="tx1"/>
                </a:solidFill>
                <a:latin typeface="Times New Roman" pitchFamily="18" charset="0"/>
                <a:cs typeface="Times New Roman" pitchFamily="18" charset="0"/>
              </a:rPr>
              <a:t>hiện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tượng</a:t>
            </a:r>
            <a:r>
              <a:rPr lang="en-US" sz="2800" dirty="0">
                <a:solidFill>
                  <a:schemeClr val="tx1"/>
                </a:solidFill>
                <a:latin typeface="Times New Roman" pitchFamily="18" charset="0"/>
                <a:cs typeface="Times New Roman" pitchFamily="18" charset="0"/>
              </a:rPr>
              <a:t> vi </a:t>
            </a:r>
            <a:r>
              <a:rPr lang="en-US" sz="2800" dirty="0" err="1">
                <a:solidFill>
                  <a:schemeClr val="tx1"/>
                </a:solidFill>
                <a:latin typeface="Times New Roman" pitchFamily="18" charset="0"/>
                <a:cs typeface="Times New Roman" pitchFamily="18" charset="0"/>
              </a:rPr>
              <a:t>phạm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tắc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ở </a:t>
            </a:r>
            <a:r>
              <a:rPr lang="en-US" sz="2800" dirty="0" err="1">
                <a:solidFill>
                  <a:schemeClr val="tx1"/>
                </a:solidFill>
                <a:latin typeface="Times New Roman" pitchFamily="18" charset="0"/>
                <a:cs typeface="Times New Roman" pitchFamily="18" charset="0"/>
              </a:rPr>
              <a:t>Việt</a:t>
            </a:r>
            <a:r>
              <a:rPr lang="en-US" sz="2800" dirty="0">
                <a:solidFill>
                  <a:schemeClr val="tx1"/>
                </a:solidFill>
                <a:latin typeface="Times New Roman" pitchFamily="18" charset="0"/>
                <a:cs typeface="Times New Roman" pitchFamily="18" charset="0"/>
              </a:rPr>
              <a:t> Nam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bớt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vi </a:t>
            </a:r>
            <a:r>
              <a:rPr lang="en-US" sz="2800" dirty="0" err="1">
                <a:solidFill>
                  <a:schemeClr val="tx1"/>
                </a:solidFill>
                <a:latin typeface="Times New Roman" pitchFamily="18" charset="0"/>
                <a:cs typeface="Times New Roman" pitchFamily="18" charset="0"/>
              </a:rPr>
              <a:t>phạm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đó</a:t>
            </a:r>
            <a:r>
              <a:rPr lang="en-US" sz="28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1"/>
          <p:cNvPicPr>
            <a:picLocks noChangeAspect="1" noChangeArrowheads="1"/>
          </p:cNvPicPr>
          <p:nvPr/>
        </p:nvPicPr>
        <p:blipFill>
          <a:blip r:embed="rId3">
            <a:lum bright="28000"/>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85800" y="2055674"/>
            <a:ext cx="7772400" cy="230832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800" b="1" dirty="0">
                <a:ln w="11430"/>
                <a:latin typeface="Times New Roman" pitchFamily="18" charset="0"/>
                <a:cs typeface="Times New Roman" pitchFamily="18" charset="0"/>
              </a:rPr>
              <a:t>QUYỀN VÀ NGHĨA VỤ CỦA CÔNG DÂN TRONG HÔN NHÂN</a:t>
            </a:r>
          </a:p>
        </p:txBody>
      </p:sp>
      <p:sp>
        <p:nvSpPr>
          <p:cNvPr id="8196" name="TextBox 11"/>
          <p:cNvSpPr txBox="1">
            <a:spLocks noChangeArrowheads="1"/>
          </p:cNvSpPr>
          <p:nvPr/>
        </p:nvSpPr>
        <p:spPr bwMode="auto">
          <a:xfrm>
            <a:off x="2857500" y="1143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3200" b="1">
                <a:latin typeface="Times New Roman" pitchFamily="18" charset="0"/>
                <a:cs typeface="Times New Roman" pitchFamily="18" charset="0"/>
              </a:rPr>
              <a:t>Bài 12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Hộp Văn bản 3"/>
          <p:cNvSpPr txBox="1">
            <a:spLocks noChangeArrowheads="1"/>
          </p:cNvSpPr>
          <p:nvPr/>
        </p:nvSpPr>
        <p:spPr bwMode="auto">
          <a:xfrm>
            <a:off x="1371600" y="18288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800" b="1">
                <a:latin typeface="Times New Roman" pitchFamily="18" charset="0"/>
                <a:cs typeface="Times New Roman" pitchFamily="18" charset="0"/>
              </a:rPr>
              <a:t>VĐ 2: BẠO LỰC GIA ĐÌNH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a:spLocks/>
          </p:cNvSpPr>
          <p:nvPr/>
        </p:nvSpPr>
        <p:spPr bwMode="auto">
          <a:xfrm>
            <a:off x="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sp>
        <p:nvSpPr>
          <p:cNvPr id="37891" name="WordArt 5"/>
          <p:cNvSpPr>
            <a:spLocks noChangeArrowheads="1" noChangeShapeType="1" noTextEdit="1"/>
          </p:cNvSpPr>
          <p:nvPr/>
        </p:nvSpPr>
        <p:spPr bwMode="auto">
          <a:xfrm>
            <a:off x="2362200" y="914400"/>
            <a:ext cx="37338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grpSp>
        <p:nvGrpSpPr>
          <p:cNvPr id="37892" name="Group 6"/>
          <p:cNvGrpSpPr>
            <a:grpSpLocks/>
          </p:cNvGrpSpPr>
          <p:nvPr/>
        </p:nvGrpSpPr>
        <p:grpSpPr bwMode="auto">
          <a:xfrm>
            <a:off x="0" y="76200"/>
            <a:ext cx="2160588" cy="2160588"/>
            <a:chOff x="476" y="1525"/>
            <a:chExt cx="1361" cy="1361"/>
          </a:xfrm>
        </p:grpSpPr>
        <p:sp>
          <p:nvSpPr>
            <p:cNvPr id="37895" name="Oval 7"/>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896" name="Oval 8"/>
            <p:cNvSpPr>
              <a:spLocks noChangeArrowheads="1"/>
            </p:cNvSpPr>
            <p:nvPr/>
          </p:nvSpPr>
          <p:spPr bwMode="gray">
            <a:xfrm>
              <a:off x="476" y="1525"/>
              <a:ext cx="1361" cy="1361"/>
            </a:xfrm>
            <a:prstGeom prst="ellipse">
              <a:avLst/>
            </a:prstGeom>
            <a:gradFill rotWithShape="1">
              <a:gsLst>
                <a:gs pos="0">
                  <a:srgbClr val="A886E0">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897" name="Oval 9"/>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898" name="Oval 10"/>
            <p:cNvSpPr>
              <a:spLocks noChangeArrowheads="1"/>
            </p:cNvSpPr>
            <p:nvPr/>
          </p:nvSpPr>
          <p:spPr bwMode="gray">
            <a:xfrm>
              <a:off x="566" y="1616"/>
              <a:ext cx="1183" cy="1183"/>
            </a:xfrm>
            <a:prstGeom prst="ellipse">
              <a:avLst/>
            </a:prstGeom>
            <a:gradFill rotWithShape="1">
              <a:gsLst>
                <a:gs pos="0">
                  <a:srgbClr val="6B558E"/>
                </a:gs>
                <a:gs pos="100000">
                  <a:srgbClr val="A886E0">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899" name="Oval 11"/>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7900" name="Group 12"/>
            <p:cNvGrpSpPr>
              <a:grpSpLocks/>
            </p:cNvGrpSpPr>
            <p:nvPr/>
          </p:nvGrpSpPr>
          <p:grpSpPr bwMode="auto">
            <a:xfrm>
              <a:off x="641" y="1685"/>
              <a:ext cx="1031" cy="1031"/>
              <a:chOff x="4166" y="1706"/>
              <a:chExt cx="1252" cy="1252"/>
            </a:xfrm>
          </p:grpSpPr>
          <p:sp>
            <p:nvSpPr>
              <p:cNvPr id="37902" name="Oval 1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903" name="Oval 1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904" name="Oval 1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7905" name="Oval 1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37901" name="Text Box 17"/>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37893" name="WordArt 18"/>
          <p:cNvSpPr>
            <a:spLocks noChangeArrowheads="1" noChangeShapeType="1" noTextEdit="1"/>
          </p:cNvSpPr>
          <p:nvPr/>
        </p:nvSpPr>
        <p:spPr bwMode="auto">
          <a:xfrm>
            <a:off x="457200" y="762000"/>
            <a:ext cx="1295400" cy="914400"/>
          </a:xfrm>
          <a:prstGeom prst="rect">
            <a:avLst/>
          </a:prstGeom>
        </p:spPr>
        <p:txBody>
          <a:bodyPr wrap="none" fromWordArt="1">
            <a:prstTxWarp prst="textPlain">
              <a:avLst>
                <a:gd name="adj" fmla="val 50000"/>
              </a:avLst>
            </a:prstTxWarp>
          </a:bodyPr>
          <a:lstStyle/>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Khái </a:t>
            </a:r>
          </a:p>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niệm</a:t>
            </a:r>
            <a:endPar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endParaRPr>
          </a:p>
        </p:txBody>
      </p:sp>
      <p:sp>
        <p:nvSpPr>
          <p:cNvPr id="54291" name="AutoShape 19"/>
          <p:cNvSpPr>
            <a:spLocks noChangeArrowheads="1"/>
          </p:cNvSpPr>
          <p:nvPr/>
        </p:nvSpPr>
        <p:spPr bwMode="auto">
          <a:xfrm>
            <a:off x="1752600" y="2209800"/>
            <a:ext cx="6324600" cy="3810000"/>
          </a:xfrm>
          <a:prstGeom prst="roundRect">
            <a:avLst>
              <a:gd name="adj" fmla="val 8667"/>
            </a:avLst>
          </a:prstGeom>
          <a:solidFill>
            <a:schemeClr val="accent1">
              <a:alpha val="76862"/>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latin typeface="Times New Roman" pitchFamily="18" charset="0"/>
              </a:rPr>
              <a:t>Bạo lực gia đình là hành vi </a:t>
            </a:r>
          </a:p>
          <a:p>
            <a:pPr algn="ctr"/>
            <a:r>
              <a:rPr lang="en-US" altLang="en-US" sz="3200" b="1">
                <a:latin typeface="Times New Roman" pitchFamily="18" charset="0"/>
              </a:rPr>
              <a:t>cố ý của thành viên trong gia đình </a:t>
            </a:r>
          </a:p>
          <a:p>
            <a:pPr algn="ctr"/>
            <a:r>
              <a:rPr lang="en-US" altLang="en-US" sz="3200" b="1">
                <a:latin typeface="Times New Roman" pitchFamily="18" charset="0"/>
              </a:rPr>
              <a:t>gây tổn hại về thể chất, tinh thần,</a:t>
            </a:r>
          </a:p>
          <a:p>
            <a:pPr algn="ctr"/>
            <a:r>
              <a:rPr lang="en-US" altLang="en-US" sz="3200" b="1">
                <a:latin typeface="Times New Roman" pitchFamily="18" charset="0"/>
              </a:rPr>
              <a:t>kinh tế đối vối thành viên </a:t>
            </a:r>
          </a:p>
          <a:p>
            <a:pPr algn="ctr"/>
            <a:r>
              <a:rPr lang="en-US" altLang="en-US" sz="3200" b="1">
                <a:latin typeface="Times New Roman" pitchFamily="18" charset="0"/>
              </a:rPr>
              <a:t>khác trong gia đình</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291"/>
                                        </p:tgtEl>
                                        <p:attrNameLst>
                                          <p:attrName>style.visibility</p:attrName>
                                        </p:attrNameLst>
                                      </p:cBhvr>
                                      <p:to>
                                        <p:strVal val="visible"/>
                                      </p:to>
                                    </p:set>
                                    <p:animEffect transition="in" filter="randombar(horizontal)">
                                      <p:cBhvr>
                                        <p:cTn id="7"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a:spLocks/>
          </p:cNvSpPr>
          <p:nvPr/>
        </p:nvSpPr>
        <p:spPr bwMode="auto">
          <a:xfrm>
            <a:off x="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sp>
        <p:nvSpPr>
          <p:cNvPr id="38915" name="WordArt 5"/>
          <p:cNvSpPr>
            <a:spLocks noChangeArrowheads="1" noChangeShapeType="1" noTextEdit="1"/>
          </p:cNvSpPr>
          <p:nvPr/>
        </p:nvSpPr>
        <p:spPr bwMode="auto">
          <a:xfrm>
            <a:off x="2362200" y="914400"/>
            <a:ext cx="37338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grpSp>
        <p:nvGrpSpPr>
          <p:cNvPr id="38916" name="Group 6"/>
          <p:cNvGrpSpPr>
            <a:grpSpLocks/>
          </p:cNvGrpSpPr>
          <p:nvPr/>
        </p:nvGrpSpPr>
        <p:grpSpPr bwMode="auto">
          <a:xfrm>
            <a:off x="0" y="76200"/>
            <a:ext cx="2160588" cy="2160588"/>
            <a:chOff x="476" y="1525"/>
            <a:chExt cx="1361" cy="1361"/>
          </a:xfrm>
        </p:grpSpPr>
        <p:sp>
          <p:nvSpPr>
            <p:cNvPr id="38946" name="Oval 7"/>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47" name="Oval 8"/>
            <p:cNvSpPr>
              <a:spLocks noChangeArrowheads="1"/>
            </p:cNvSpPr>
            <p:nvPr/>
          </p:nvSpPr>
          <p:spPr bwMode="gray">
            <a:xfrm>
              <a:off x="476" y="1525"/>
              <a:ext cx="1361" cy="1361"/>
            </a:xfrm>
            <a:prstGeom prst="ellipse">
              <a:avLst/>
            </a:prstGeom>
            <a:gradFill rotWithShape="1">
              <a:gsLst>
                <a:gs pos="0">
                  <a:schemeClr val="accent2">
                    <a:alpha val="71999"/>
                  </a:schemeClr>
                </a:gs>
                <a:gs pos="100000">
                  <a:schemeClr val="bg2">
                    <a:alpha val="89998"/>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48" name="Oval 9"/>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49" name="Oval 10"/>
            <p:cNvSpPr>
              <a:spLocks noChangeArrowheads="1"/>
            </p:cNvSpPr>
            <p:nvPr/>
          </p:nvSpPr>
          <p:spPr bwMode="gray">
            <a:xfrm>
              <a:off x="566" y="1616"/>
              <a:ext cx="1183" cy="1183"/>
            </a:xfrm>
            <a:prstGeom prst="ellipse">
              <a:avLst/>
            </a:prstGeom>
            <a:gradFill rotWithShape="1">
              <a:gsLst>
                <a:gs pos="0">
                  <a:srgbClr val="A2A200"/>
                </a:gs>
                <a:gs pos="100000">
                  <a:srgbClr val="FFFF00">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50" name="Oval 11"/>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8951" name="Group 12"/>
            <p:cNvGrpSpPr>
              <a:grpSpLocks/>
            </p:cNvGrpSpPr>
            <p:nvPr/>
          </p:nvGrpSpPr>
          <p:grpSpPr bwMode="auto">
            <a:xfrm>
              <a:off x="641" y="1685"/>
              <a:ext cx="1031" cy="1031"/>
              <a:chOff x="4166" y="1706"/>
              <a:chExt cx="1252" cy="1252"/>
            </a:xfrm>
          </p:grpSpPr>
          <p:sp>
            <p:nvSpPr>
              <p:cNvPr id="38953" name="Oval 1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54" name="Oval 1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55" name="Oval 1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56" name="Oval 1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38952" name="Text Box 17"/>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55315" name="WordArt 19"/>
          <p:cNvSpPr>
            <a:spLocks noChangeArrowheads="1" noChangeShapeType="1" noTextEdit="1"/>
          </p:cNvSpPr>
          <p:nvPr/>
        </p:nvSpPr>
        <p:spPr bwMode="auto">
          <a:xfrm>
            <a:off x="457200" y="609600"/>
            <a:ext cx="1295400" cy="914400"/>
          </a:xfrm>
          <a:prstGeom prst="rect">
            <a:avLst/>
          </a:prstGeom>
        </p:spPr>
        <p:txBody>
          <a:bodyPr wrap="none" fromWordArt="1">
            <a:prstTxWarp prst="textPlain">
              <a:avLst>
                <a:gd name="adj" fmla="val 50000"/>
              </a:avLst>
            </a:prstTxWarp>
          </a:bodyPr>
          <a:lstStyle/>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HÌNH </a:t>
            </a:r>
          </a:p>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THỨC </a:t>
            </a:r>
          </a:p>
        </p:txBody>
      </p:sp>
      <p:sp>
        <p:nvSpPr>
          <p:cNvPr id="55345" name="AutoShape 49"/>
          <p:cNvSpPr>
            <a:spLocks noChangeArrowheads="1"/>
          </p:cNvSpPr>
          <p:nvPr/>
        </p:nvSpPr>
        <p:spPr bwMode="auto">
          <a:xfrm>
            <a:off x="2755900" y="3276600"/>
            <a:ext cx="1587500" cy="3124200"/>
          </a:xfrm>
          <a:prstGeom prst="roundRect">
            <a:avLst>
              <a:gd name="adj" fmla="val 13745"/>
            </a:avLst>
          </a:prstGeom>
          <a:solidFill>
            <a:srgbClr val="6F7CB5"/>
          </a:solidFill>
          <a:ln w="381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chemeClr val="bg1"/>
                </a:solidFill>
                <a:latin typeface="Times New Roman" pitchFamily="18" charset="0"/>
              </a:rPr>
              <a:t>Ép quan hệ tình dục khi bạn đời không muốn.</a:t>
            </a:r>
          </a:p>
        </p:txBody>
      </p:sp>
      <p:sp>
        <p:nvSpPr>
          <p:cNvPr id="55346" name="AutoShape 50"/>
          <p:cNvSpPr>
            <a:spLocks noChangeArrowheads="1"/>
          </p:cNvSpPr>
          <p:nvPr/>
        </p:nvSpPr>
        <p:spPr bwMode="auto">
          <a:xfrm>
            <a:off x="990600" y="3276600"/>
            <a:ext cx="1644650" cy="3124200"/>
          </a:xfrm>
          <a:prstGeom prst="roundRect">
            <a:avLst>
              <a:gd name="adj" fmla="val 13745"/>
            </a:avLst>
          </a:prstGeom>
          <a:solidFill>
            <a:srgbClr val="6F7CB5"/>
          </a:solidFill>
          <a:ln w="381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chemeClr val="bg1"/>
                </a:solidFill>
                <a:latin typeface="Times New Roman" pitchFamily="18" charset="0"/>
              </a:rPr>
              <a:t>Những hành vi như đá, đấm, tát... tác động trực tiếp đến sức khỏe nạn nhân.</a:t>
            </a:r>
          </a:p>
        </p:txBody>
      </p:sp>
      <p:grpSp>
        <p:nvGrpSpPr>
          <p:cNvPr id="55347" name="Group 51"/>
          <p:cNvGrpSpPr>
            <a:grpSpLocks/>
          </p:cNvGrpSpPr>
          <p:nvPr/>
        </p:nvGrpSpPr>
        <p:grpSpPr bwMode="auto">
          <a:xfrm>
            <a:off x="1219200" y="1981200"/>
            <a:ext cx="6096000" cy="990600"/>
            <a:chOff x="624" y="1152"/>
            <a:chExt cx="4080" cy="720"/>
          </a:xfrm>
        </p:grpSpPr>
        <p:sp>
          <p:nvSpPr>
            <p:cNvPr id="38927" name="Rectangle 52"/>
            <p:cNvSpPr>
              <a:spLocks noChangeArrowheads="1"/>
            </p:cNvSpPr>
            <p:nvPr/>
          </p:nvSpPr>
          <p:spPr bwMode="gray">
            <a:xfrm rot="3419336">
              <a:off x="624" y="1200"/>
              <a:ext cx="672" cy="672"/>
            </a:xfrm>
            <a:prstGeom prst="rect">
              <a:avLst/>
            </a:prstGeom>
            <a:solidFill>
              <a:srgbClr val="9B96DC"/>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9B96D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8928" name="Group 53"/>
            <p:cNvGrpSpPr>
              <a:grpSpLocks/>
            </p:cNvGrpSpPr>
            <p:nvPr/>
          </p:nvGrpSpPr>
          <p:grpSpPr bwMode="auto">
            <a:xfrm>
              <a:off x="1296" y="1296"/>
              <a:ext cx="624" cy="96"/>
              <a:chOff x="2003" y="3439"/>
              <a:chExt cx="468" cy="244"/>
            </a:xfrm>
          </p:grpSpPr>
          <p:sp>
            <p:nvSpPr>
              <p:cNvPr id="38942" name="Oval 5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43" name="Rectangle 5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5352" name="Oval 5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a:p>
            </p:txBody>
          </p:sp>
          <p:sp>
            <p:nvSpPr>
              <p:cNvPr id="55353" name="Oval 57"/>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29" name="Rectangle 58"/>
            <p:cNvSpPr>
              <a:spLocks noChangeArrowheads="1"/>
            </p:cNvSpPr>
            <p:nvPr/>
          </p:nvSpPr>
          <p:spPr bwMode="gray">
            <a:xfrm rot="3419336">
              <a:off x="1776" y="1152"/>
              <a:ext cx="672" cy="672"/>
            </a:xfrm>
            <a:prstGeom prst="rect">
              <a:avLst/>
            </a:prstGeom>
            <a:solidFill>
              <a:srgbClr val="5491D4"/>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5491D4"/>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8930" name="Group 59"/>
            <p:cNvGrpSpPr>
              <a:grpSpLocks/>
            </p:cNvGrpSpPr>
            <p:nvPr/>
          </p:nvGrpSpPr>
          <p:grpSpPr bwMode="auto">
            <a:xfrm>
              <a:off x="2448" y="1296"/>
              <a:ext cx="624" cy="96"/>
              <a:chOff x="2003" y="3439"/>
              <a:chExt cx="468" cy="244"/>
            </a:xfrm>
          </p:grpSpPr>
          <p:sp>
            <p:nvSpPr>
              <p:cNvPr id="38938" name="Oval 6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39" name="Rectangle 6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5358" name="Oval 6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a:p>
            </p:txBody>
          </p:sp>
          <p:sp>
            <p:nvSpPr>
              <p:cNvPr id="55359" name="Oval 63"/>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31" name="Rectangle 64"/>
            <p:cNvSpPr>
              <a:spLocks noChangeArrowheads="1"/>
            </p:cNvSpPr>
            <p:nvPr/>
          </p:nvSpPr>
          <p:spPr bwMode="gray">
            <a:xfrm rot="3419336">
              <a:off x="2880" y="1152"/>
              <a:ext cx="672" cy="672"/>
            </a:xfrm>
            <a:prstGeom prst="rect">
              <a:avLst/>
            </a:prstGeom>
            <a:solidFill>
              <a:srgbClr val="99CC00"/>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8932" name="Group 65"/>
            <p:cNvGrpSpPr>
              <a:grpSpLocks/>
            </p:cNvGrpSpPr>
            <p:nvPr/>
          </p:nvGrpSpPr>
          <p:grpSpPr bwMode="auto">
            <a:xfrm>
              <a:off x="3600" y="1296"/>
              <a:ext cx="816" cy="96"/>
              <a:chOff x="2003" y="3439"/>
              <a:chExt cx="468" cy="244"/>
            </a:xfrm>
          </p:grpSpPr>
          <p:sp>
            <p:nvSpPr>
              <p:cNvPr id="38934" name="Oval 6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8935" name="Rectangle 6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5364" name="Oval 6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en-US"/>
              </a:p>
            </p:txBody>
          </p:sp>
          <p:sp>
            <p:nvSpPr>
              <p:cNvPr id="55365" name="Oval 6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wrap="none" anchor="ctr"/>
              <a:lstStyle/>
              <a:p>
                <a:pPr>
                  <a:defRPr/>
                </a:pPr>
                <a:endParaRPr lang="en-US"/>
              </a:p>
            </p:txBody>
          </p:sp>
        </p:grpSp>
        <p:sp>
          <p:nvSpPr>
            <p:cNvPr id="38933" name="Rectangle 70"/>
            <p:cNvSpPr>
              <a:spLocks noChangeArrowheads="1"/>
            </p:cNvSpPr>
            <p:nvPr/>
          </p:nvSpPr>
          <p:spPr bwMode="gray">
            <a:xfrm rot="3419336">
              <a:off x="4032" y="1152"/>
              <a:ext cx="672" cy="672"/>
            </a:xfrm>
            <a:prstGeom prst="rect">
              <a:avLst/>
            </a:prstGeom>
            <a:solidFill>
              <a:srgbClr val="DFB62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DFB62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55367" name="Text Box 71"/>
          <p:cNvSpPr txBox="1">
            <a:spLocks noChangeArrowheads="1"/>
          </p:cNvSpPr>
          <p:nvPr/>
        </p:nvSpPr>
        <p:spPr bwMode="gray">
          <a:xfrm>
            <a:off x="1095375" y="2220913"/>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a:latin typeface="Times New Roman" pitchFamily="18" charset="0"/>
              </a:rPr>
              <a:t>Thể xác</a:t>
            </a:r>
          </a:p>
        </p:txBody>
      </p:sp>
      <p:sp>
        <p:nvSpPr>
          <p:cNvPr id="55368" name="Text Box 72"/>
          <p:cNvSpPr txBox="1">
            <a:spLocks noChangeArrowheads="1"/>
          </p:cNvSpPr>
          <p:nvPr/>
        </p:nvSpPr>
        <p:spPr bwMode="gray">
          <a:xfrm>
            <a:off x="2771775" y="2220913"/>
            <a:ext cx="136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a:latin typeface="Times New Roman" pitchFamily="18" charset="0"/>
              </a:rPr>
              <a:t>Tình dục</a:t>
            </a:r>
          </a:p>
        </p:txBody>
      </p:sp>
      <p:sp>
        <p:nvSpPr>
          <p:cNvPr id="55369" name="Text Box 73"/>
          <p:cNvSpPr txBox="1">
            <a:spLocks noChangeArrowheads="1"/>
          </p:cNvSpPr>
          <p:nvPr/>
        </p:nvSpPr>
        <p:spPr bwMode="gray">
          <a:xfrm>
            <a:off x="4387850" y="2220913"/>
            <a:ext cx="1481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a:latin typeface="Times New Roman" pitchFamily="18" charset="0"/>
              </a:rPr>
              <a:t>Tinh thần</a:t>
            </a:r>
          </a:p>
        </p:txBody>
      </p:sp>
      <p:sp>
        <p:nvSpPr>
          <p:cNvPr id="55370" name="Text Box 74"/>
          <p:cNvSpPr txBox="1">
            <a:spLocks noChangeArrowheads="1"/>
          </p:cNvSpPr>
          <p:nvPr/>
        </p:nvSpPr>
        <p:spPr bwMode="gray">
          <a:xfrm>
            <a:off x="6284913" y="2220913"/>
            <a:ext cx="1039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a:latin typeface="Times New Roman" pitchFamily="18" charset="0"/>
              </a:rPr>
              <a:t>Xã hội</a:t>
            </a:r>
          </a:p>
        </p:txBody>
      </p:sp>
      <p:sp>
        <p:nvSpPr>
          <p:cNvPr id="55371" name="AutoShape 75"/>
          <p:cNvSpPr>
            <a:spLocks noChangeArrowheads="1"/>
          </p:cNvSpPr>
          <p:nvPr/>
        </p:nvSpPr>
        <p:spPr bwMode="auto">
          <a:xfrm>
            <a:off x="6261100" y="3276600"/>
            <a:ext cx="1587500" cy="3124200"/>
          </a:xfrm>
          <a:prstGeom prst="roundRect">
            <a:avLst>
              <a:gd name="adj" fmla="val 13745"/>
            </a:avLst>
          </a:prstGeom>
          <a:solidFill>
            <a:srgbClr val="6F7CB5"/>
          </a:solidFill>
          <a:ln w="381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chemeClr val="bg1"/>
                </a:solidFill>
                <a:latin typeface="Times New Roman" pitchFamily="18" charset="0"/>
              </a:rPr>
              <a:t>Ngăn không cho tiếp xúc với gia đình, bạn bè, bao vây kinh tế hạn chế các hoạt động mang tính cộng đồng.</a:t>
            </a:r>
          </a:p>
        </p:txBody>
      </p:sp>
      <p:sp>
        <p:nvSpPr>
          <p:cNvPr id="55372" name="AutoShape 76"/>
          <p:cNvSpPr>
            <a:spLocks noChangeArrowheads="1"/>
          </p:cNvSpPr>
          <p:nvPr/>
        </p:nvSpPr>
        <p:spPr bwMode="auto">
          <a:xfrm>
            <a:off x="4495800" y="3276600"/>
            <a:ext cx="1644650" cy="3124200"/>
          </a:xfrm>
          <a:prstGeom prst="roundRect">
            <a:avLst>
              <a:gd name="adj" fmla="val 13745"/>
            </a:avLst>
          </a:prstGeom>
          <a:solidFill>
            <a:srgbClr val="6F7CB5"/>
          </a:solidFill>
          <a:ln w="381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chemeClr val="bg1"/>
                </a:solidFill>
                <a:latin typeface="Times New Roman" pitchFamily="18" charset="0"/>
              </a:rPr>
              <a:t>Chửi bới, mắng nhiếc, im lặng không nói chuyện trong thời gian dài...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5315"/>
                                        </p:tgtEl>
                                      </p:cBhvr>
                                    </p:animEffect>
                                    <p:animScale>
                                      <p:cBhvr>
                                        <p:cTn id="7" dur="250" autoRev="1" fill="hold"/>
                                        <p:tgtEl>
                                          <p:spTgt spid="5531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347"/>
                                        </p:tgtEl>
                                        <p:attrNameLst>
                                          <p:attrName>style.visibility</p:attrName>
                                        </p:attrNameLst>
                                      </p:cBhvr>
                                      <p:to>
                                        <p:strVal val="visible"/>
                                      </p:to>
                                    </p:set>
                                    <p:animEffect transition="in" filter="fade">
                                      <p:cBhvr>
                                        <p:cTn id="12" dur="2000"/>
                                        <p:tgtEl>
                                          <p:spTgt spid="553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367"/>
                                        </p:tgtEl>
                                        <p:attrNameLst>
                                          <p:attrName>style.visibility</p:attrName>
                                        </p:attrNameLst>
                                      </p:cBhvr>
                                      <p:to>
                                        <p:strVal val="visible"/>
                                      </p:to>
                                    </p:set>
                                    <p:animEffect transition="in" filter="fade">
                                      <p:cBhvr>
                                        <p:cTn id="15" dur="2000"/>
                                        <p:tgtEl>
                                          <p:spTgt spid="553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368"/>
                                        </p:tgtEl>
                                        <p:attrNameLst>
                                          <p:attrName>style.visibility</p:attrName>
                                        </p:attrNameLst>
                                      </p:cBhvr>
                                      <p:to>
                                        <p:strVal val="visible"/>
                                      </p:to>
                                    </p:set>
                                    <p:animEffect transition="in" filter="fade">
                                      <p:cBhvr>
                                        <p:cTn id="18" dur="2000"/>
                                        <p:tgtEl>
                                          <p:spTgt spid="553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369"/>
                                        </p:tgtEl>
                                        <p:attrNameLst>
                                          <p:attrName>style.visibility</p:attrName>
                                        </p:attrNameLst>
                                      </p:cBhvr>
                                      <p:to>
                                        <p:strVal val="visible"/>
                                      </p:to>
                                    </p:set>
                                    <p:animEffect transition="in" filter="fade">
                                      <p:cBhvr>
                                        <p:cTn id="21" dur="2000"/>
                                        <p:tgtEl>
                                          <p:spTgt spid="553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370"/>
                                        </p:tgtEl>
                                        <p:attrNameLst>
                                          <p:attrName>style.visibility</p:attrName>
                                        </p:attrNameLst>
                                      </p:cBhvr>
                                      <p:to>
                                        <p:strVal val="visible"/>
                                      </p:to>
                                    </p:set>
                                    <p:animEffect transition="in" filter="fade">
                                      <p:cBhvr>
                                        <p:cTn id="24" dur="2000"/>
                                        <p:tgtEl>
                                          <p:spTgt spid="553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5346"/>
                                        </p:tgtEl>
                                        <p:attrNameLst>
                                          <p:attrName>style.visibility</p:attrName>
                                        </p:attrNameLst>
                                      </p:cBhvr>
                                      <p:to>
                                        <p:strVal val="visible"/>
                                      </p:to>
                                    </p:set>
                                    <p:animEffect transition="in" filter="dissolve">
                                      <p:cBhvr>
                                        <p:cTn id="29" dur="500"/>
                                        <p:tgtEl>
                                          <p:spTgt spid="553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5345"/>
                                        </p:tgtEl>
                                        <p:attrNameLst>
                                          <p:attrName>style.visibility</p:attrName>
                                        </p:attrNameLst>
                                      </p:cBhvr>
                                      <p:to>
                                        <p:strVal val="visible"/>
                                      </p:to>
                                    </p:set>
                                    <p:animEffect transition="in" filter="fade">
                                      <p:cBhvr>
                                        <p:cTn id="34" dur="1000"/>
                                        <p:tgtEl>
                                          <p:spTgt spid="55345"/>
                                        </p:tgtEl>
                                      </p:cBhvr>
                                    </p:animEffect>
                                    <p:anim calcmode="lin" valueType="num">
                                      <p:cBhvr>
                                        <p:cTn id="35" dur="1000" fill="hold"/>
                                        <p:tgtEl>
                                          <p:spTgt spid="55345"/>
                                        </p:tgtEl>
                                        <p:attrNameLst>
                                          <p:attrName>ppt_x</p:attrName>
                                        </p:attrNameLst>
                                      </p:cBhvr>
                                      <p:tavLst>
                                        <p:tav tm="0">
                                          <p:val>
                                            <p:strVal val="#ppt_x"/>
                                          </p:val>
                                        </p:tav>
                                        <p:tav tm="100000">
                                          <p:val>
                                            <p:strVal val="#ppt_x"/>
                                          </p:val>
                                        </p:tav>
                                      </p:tavLst>
                                    </p:anim>
                                    <p:anim calcmode="lin" valueType="num">
                                      <p:cBhvr>
                                        <p:cTn id="36" dur="1000" fill="hold"/>
                                        <p:tgtEl>
                                          <p:spTgt spid="55345"/>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5372"/>
                                        </p:tgtEl>
                                        <p:attrNameLst>
                                          <p:attrName>style.visibility</p:attrName>
                                        </p:attrNameLst>
                                      </p:cBhvr>
                                      <p:to>
                                        <p:strVal val="visible"/>
                                      </p:to>
                                    </p:set>
                                    <p:animEffect transition="in" filter="wipe(down)">
                                      <p:cBhvr>
                                        <p:cTn id="41" dur="500"/>
                                        <p:tgtEl>
                                          <p:spTgt spid="5537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5371"/>
                                        </p:tgtEl>
                                        <p:attrNameLst>
                                          <p:attrName>style.visibility</p:attrName>
                                        </p:attrNameLst>
                                      </p:cBhvr>
                                      <p:to>
                                        <p:strVal val="visible"/>
                                      </p:to>
                                    </p:set>
                                    <p:anim calcmode="lin" valueType="num">
                                      <p:cBhvr>
                                        <p:cTn id="46" dur="500" fill="hold"/>
                                        <p:tgtEl>
                                          <p:spTgt spid="55371"/>
                                        </p:tgtEl>
                                        <p:attrNameLst>
                                          <p:attrName>ppt_w</p:attrName>
                                        </p:attrNameLst>
                                      </p:cBhvr>
                                      <p:tavLst>
                                        <p:tav tm="0">
                                          <p:val>
                                            <p:fltVal val="0"/>
                                          </p:val>
                                        </p:tav>
                                        <p:tav tm="100000">
                                          <p:val>
                                            <p:strVal val="#ppt_w"/>
                                          </p:val>
                                        </p:tav>
                                      </p:tavLst>
                                    </p:anim>
                                    <p:anim calcmode="lin" valueType="num">
                                      <p:cBhvr>
                                        <p:cTn id="47" dur="500" fill="hold"/>
                                        <p:tgtEl>
                                          <p:spTgt spid="55371"/>
                                        </p:tgtEl>
                                        <p:attrNameLst>
                                          <p:attrName>ppt_h</p:attrName>
                                        </p:attrNameLst>
                                      </p:cBhvr>
                                      <p:tavLst>
                                        <p:tav tm="0">
                                          <p:val>
                                            <p:fltVal val="0"/>
                                          </p:val>
                                        </p:tav>
                                        <p:tav tm="100000">
                                          <p:val>
                                            <p:strVal val="#ppt_h"/>
                                          </p:val>
                                        </p:tav>
                                      </p:tavLst>
                                    </p:anim>
                                    <p:animEffect transition="in" filter="fade">
                                      <p:cBhvr>
                                        <p:cTn id="48" dur="500"/>
                                        <p:tgtEl>
                                          <p:spTgt spid="5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5" grpId="0" animBg="1"/>
      <p:bldP spid="55345" grpId="0" animBg="1"/>
      <p:bldP spid="55346" grpId="0" animBg="1"/>
      <p:bldP spid="55367" grpId="0"/>
      <p:bldP spid="55368" grpId="0"/>
      <p:bldP spid="55369" grpId="0"/>
      <p:bldP spid="55370" grpId="0"/>
      <p:bldP spid="55371" grpId="0" animBg="1"/>
      <p:bldP spid="553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6"/>
          <p:cNvSpPr>
            <a:spLocks/>
          </p:cNvSpPr>
          <p:nvPr/>
        </p:nvSpPr>
        <p:spPr bwMode="auto">
          <a:xfrm>
            <a:off x="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grpSp>
        <p:nvGrpSpPr>
          <p:cNvPr id="37898" name="Group 6"/>
          <p:cNvGrpSpPr>
            <a:grpSpLocks/>
          </p:cNvGrpSpPr>
          <p:nvPr/>
        </p:nvGrpSpPr>
        <p:grpSpPr bwMode="auto">
          <a:xfrm>
            <a:off x="161925" y="1828800"/>
            <a:ext cx="5553075" cy="3594100"/>
            <a:chOff x="0" y="0"/>
            <a:chExt cx="4288" cy="2445"/>
          </a:xfrm>
        </p:grpSpPr>
        <p:sp>
          <p:nvSpPr>
            <p:cNvPr id="39972" name="Freeform 7"/>
            <p:cNvSpPr>
              <a:spLocks/>
            </p:cNvSpPr>
            <p:nvPr/>
          </p:nvSpPr>
          <p:spPr bwMode="auto">
            <a:xfrm>
              <a:off x="0" y="978"/>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cmpd="sng">
              <a:solidFill>
                <a:srgbClr val="AEAEAE"/>
              </a:solidFill>
              <a:round/>
              <a:headEnd/>
              <a:tailEnd/>
            </a:ln>
          </p:spPr>
          <p:txBody>
            <a:bodyPr/>
            <a:lstStyle/>
            <a:p>
              <a:endParaRPr lang="en-NZ"/>
            </a:p>
          </p:txBody>
        </p:sp>
        <p:sp>
          <p:nvSpPr>
            <p:cNvPr id="39973" name="Freeform 8"/>
            <p:cNvSpPr>
              <a:spLocks/>
            </p:cNvSpPr>
            <p:nvPr/>
          </p:nvSpPr>
          <p:spPr bwMode="auto">
            <a:xfrm>
              <a:off x="0" y="978"/>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cmpd="sng">
              <a:solidFill>
                <a:srgbClr val="AEAEAE"/>
              </a:solidFill>
              <a:round/>
              <a:headEnd/>
              <a:tailEnd/>
            </a:ln>
          </p:spPr>
          <p:txBody>
            <a:bodyPr/>
            <a:lstStyle/>
            <a:p>
              <a:endParaRPr lang="en-NZ"/>
            </a:p>
          </p:txBody>
        </p:sp>
        <p:sp>
          <p:nvSpPr>
            <p:cNvPr id="39974" name="Freeform 9"/>
            <p:cNvSpPr>
              <a:spLocks/>
            </p:cNvSpPr>
            <p:nvPr/>
          </p:nvSpPr>
          <p:spPr bwMode="auto">
            <a:xfrm>
              <a:off x="88" y="97"/>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chemeClr val="hlink"/>
            </a:solidFill>
            <a:ln w="4826" cmpd="sng">
              <a:solidFill>
                <a:srgbClr val="0000FF"/>
              </a:solidFill>
              <a:round/>
              <a:headEnd/>
              <a:tailEnd/>
            </a:ln>
          </p:spPr>
          <p:txBody>
            <a:bodyPr/>
            <a:lstStyle/>
            <a:p>
              <a:endParaRPr lang="en-NZ"/>
            </a:p>
          </p:txBody>
        </p:sp>
        <p:sp>
          <p:nvSpPr>
            <p:cNvPr id="39975" name="Freeform 10"/>
            <p:cNvSpPr>
              <a:spLocks/>
            </p:cNvSpPr>
            <p:nvPr/>
          </p:nvSpPr>
          <p:spPr bwMode="auto">
            <a:xfrm>
              <a:off x="3156" y="0"/>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cmpd="sng">
              <a:solidFill>
                <a:srgbClr val="AEAEAE"/>
              </a:solidFill>
              <a:round/>
              <a:headEnd/>
              <a:tailEnd/>
            </a:ln>
          </p:spPr>
          <p:txBody>
            <a:bodyPr/>
            <a:lstStyle/>
            <a:p>
              <a:endParaRPr lang="en-NZ"/>
            </a:p>
          </p:txBody>
        </p:sp>
        <p:sp>
          <p:nvSpPr>
            <p:cNvPr id="39976" name="Freeform 11"/>
            <p:cNvSpPr>
              <a:spLocks/>
            </p:cNvSpPr>
            <p:nvPr/>
          </p:nvSpPr>
          <p:spPr bwMode="auto">
            <a:xfrm>
              <a:off x="3206" y="1455"/>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cmpd="sng">
              <a:solidFill>
                <a:srgbClr val="AEAEAE"/>
              </a:solidFill>
              <a:round/>
              <a:headEnd/>
              <a:tailEnd/>
            </a:ln>
          </p:spPr>
          <p:txBody>
            <a:bodyPr/>
            <a:lstStyle/>
            <a:p>
              <a:endParaRPr lang="en-NZ"/>
            </a:p>
          </p:txBody>
        </p:sp>
        <p:sp>
          <p:nvSpPr>
            <p:cNvPr id="39977" name="Freeform 12"/>
            <p:cNvSpPr>
              <a:spLocks/>
            </p:cNvSpPr>
            <p:nvPr/>
          </p:nvSpPr>
          <p:spPr bwMode="auto">
            <a:xfrm>
              <a:off x="3156" y="0"/>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cmpd="sng">
              <a:solidFill>
                <a:srgbClr val="AEAEAE"/>
              </a:solidFill>
              <a:round/>
              <a:headEnd/>
              <a:tailEnd/>
            </a:ln>
          </p:spPr>
          <p:txBody>
            <a:bodyPr/>
            <a:lstStyle/>
            <a:p>
              <a:endParaRPr lang="en-NZ"/>
            </a:p>
          </p:txBody>
        </p:sp>
      </p:grpSp>
      <p:grpSp>
        <p:nvGrpSpPr>
          <p:cNvPr id="37905" name="Group 13"/>
          <p:cNvGrpSpPr>
            <a:grpSpLocks/>
          </p:cNvGrpSpPr>
          <p:nvPr/>
        </p:nvGrpSpPr>
        <p:grpSpPr bwMode="auto">
          <a:xfrm>
            <a:off x="155575" y="3967163"/>
            <a:ext cx="4667250" cy="1465262"/>
            <a:chOff x="0" y="0"/>
            <a:chExt cx="3605" cy="997"/>
          </a:xfrm>
        </p:grpSpPr>
        <p:sp>
          <p:nvSpPr>
            <p:cNvPr id="39968" name="Freeform 18"/>
            <p:cNvSpPr>
              <a:spLocks/>
            </p:cNvSpPr>
            <p:nvPr/>
          </p:nvSpPr>
          <p:spPr bwMode="auto">
            <a:xfrm>
              <a:off x="0" y="10"/>
              <a:ext cx="98" cy="482"/>
            </a:xfrm>
            <a:custGeom>
              <a:avLst/>
              <a:gdLst>
                <a:gd name="T0" fmla="*/ 15 w 92"/>
                <a:gd name="T1" fmla="*/ 0 h 482"/>
                <a:gd name="T2" fmla="*/ 126 w 92"/>
                <a:gd name="T3" fmla="*/ 83 h 482"/>
                <a:gd name="T4" fmla="*/ 124 w 92"/>
                <a:gd name="T5" fmla="*/ 482 h 482"/>
                <a:gd name="T6" fmla="*/ 0 w 92"/>
                <a:gd name="T7" fmla="*/ 392 h 482"/>
                <a:gd name="T8" fmla="*/ 15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4C7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69" name="Freeform 19"/>
            <p:cNvSpPr>
              <a:spLocks/>
            </p:cNvSpPr>
            <p:nvPr/>
          </p:nvSpPr>
          <p:spPr bwMode="auto">
            <a:xfrm>
              <a:off x="90" y="93"/>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6B9B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70" name="Freeform 20"/>
            <p:cNvSpPr>
              <a:spLocks/>
            </p:cNvSpPr>
            <p:nvPr/>
          </p:nvSpPr>
          <p:spPr bwMode="auto">
            <a:xfrm>
              <a:off x="10" y="0"/>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90B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71" name="Freeform 21"/>
            <p:cNvSpPr>
              <a:spLocks/>
            </p:cNvSpPr>
            <p:nvPr/>
          </p:nvSpPr>
          <p:spPr bwMode="auto">
            <a:xfrm>
              <a:off x="2641" y="501"/>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90B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7910" name="Group 18"/>
          <p:cNvGrpSpPr>
            <a:grpSpLocks/>
          </p:cNvGrpSpPr>
          <p:nvPr/>
        </p:nvGrpSpPr>
        <p:grpSpPr bwMode="auto">
          <a:xfrm>
            <a:off x="152400" y="1828800"/>
            <a:ext cx="4678363" cy="1436688"/>
            <a:chOff x="0" y="0"/>
            <a:chExt cx="3612" cy="978"/>
          </a:xfrm>
        </p:grpSpPr>
        <p:sp>
          <p:nvSpPr>
            <p:cNvPr id="39963" name="Freeform 13"/>
            <p:cNvSpPr>
              <a:spLocks/>
            </p:cNvSpPr>
            <p:nvPr/>
          </p:nvSpPr>
          <p:spPr bwMode="auto">
            <a:xfrm>
              <a:off x="0" y="489"/>
              <a:ext cx="103" cy="489"/>
            </a:xfrm>
            <a:custGeom>
              <a:avLst/>
              <a:gdLst>
                <a:gd name="T0" fmla="*/ 131 w 97"/>
                <a:gd name="T1" fmla="*/ 489 h 489"/>
                <a:gd name="T2" fmla="*/ 131 w 97"/>
                <a:gd name="T3" fmla="*/ 97 h 489"/>
                <a:gd name="T4" fmla="*/ 0 w 97"/>
                <a:gd name="T5" fmla="*/ 0 h 489"/>
                <a:gd name="T6" fmla="*/ 0 w 97"/>
                <a:gd name="T7" fmla="*/ 400 h 489"/>
                <a:gd name="T8" fmla="*/ 131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4C7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64" name="Freeform 14"/>
            <p:cNvSpPr>
              <a:spLocks/>
            </p:cNvSpPr>
            <p:nvPr/>
          </p:nvSpPr>
          <p:spPr bwMode="auto">
            <a:xfrm>
              <a:off x="0" y="487"/>
              <a:ext cx="3019" cy="99"/>
            </a:xfrm>
            <a:custGeom>
              <a:avLst/>
              <a:gdLst>
                <a:gd name="T0" fmla="*/ 97 w 3007"/>
                <a:gd name="T1" fmla="*/ 99 h 99"/>
                <a:gd name="T2" fmla="*/ 3067 w 3007"/>
                <a:gd name="T3" fmla="*/ 99 h 99"/>
                <a:gd name="T4" fmla="*/ 2968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90B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65" name="Freeform 15"/>
            <p:cNvSpPr>
              <a:spLocks/>
            </p:cNvSpPr>
            <p:nvPr/>
          </p:nvSpPr>
          <p:spPr bwMode="auto">
            <a:xfrm>
              <a:off x="97" y="95"/>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6B9B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66" name="Freeform 16"/>
            <p:cNvSpPr>
              <a:spLocks/>
            </p:cNvSpPr>
            <p:nvPr/>
          </p:nvSpPr>
          <p:spPr bwMode="auto">
            <a:xfrm>
              <a:off x="2625" y="0"/>
              <a:ext cx="394" cy="586"/>
            </a:xfrm>
            <a:custGeom>
              <a:avLst/>
              <a:gdLst>
                <a:gd name="T0" fmla="*/ 330 w 382"/>
                <a:gd name="T1" fmla="*/ 487 h 586"/>
                <a:gd name="T2" fmla="*/ 0 w 382"/>
                <a:gd name="T3" fmla="*/ 0 h 586"/>
                <a:gd name="T4" fmla="*/ 104 w 382"/>
                <a:gd name="T5" fmla="*/ 95 h 586"/>
                <a:gd name="T6" fmla="*/ 446 w 382"/>
                <a:gd name="T7" fmla="*/ 586 h 586"/>
                <a:gd name="T8" fmla="*/ 330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4C7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67" name="Freeform 17"/>
            <p:cNvSpPr>
              <a:spLocks/>
            </p:cNvSpPr>
            <p:nvPr/>
          </p:nvSpPr>
          <p:spPr bwMode="auto">
            <a:xfrm>
              <a:off x="2625" y="0"/>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90BA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37916" name="AutoShape 28"/>
          <p:cNvSpPr>
            <a:spLocks noChangeArrowheads="1"/>
          </p:cNvSpPr>
          <p:nvPr/>
        </p:nvSpPr>
        <p:spPr bwMode="auto">
          <a:xfrm rot="2310965">
            <a:off x="5410200" y="1804988"/>
            <a:ext cx="3573463" cy="3822700"/>
          </a:xfrm>
          <a:prstGeom prst="irregularSeal2">
            <a:avLst/>
          </a:prstGeom>
          <a:blipFill dpi="0" rotWithShape="0">
            <a:blip r:embed="rId3">
              <a:alphaModFix amt="49000"/>
            </a:blip>
            <a:srcRect/>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a:p>
        </p:txBody>
      </p:sp>
      <p:sp>
        <p:nvSpPr>
          <p:cNvPr id="37917" name="WordArt 29"/>
          <p:cNvSpPr>
            <a:spLocks noChangeArrowheads="1" noChangeShapeType="1" noTextEdit="1"/>
          </p:cNvSpPr>
          <p:nvPr/>
        </p:nvSpPr>
        <p:spPr bwMode="auto">
          <a:xfrm>
            <a:off x="5943600" y="3200400"/>
            <a:ext cx="2133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82"/>
              </a:contourClr>
            </a:sp3d>
          </a:bodyPr>
          <a:lstStyle/>
          <a:p>
            <a:pPr algn="ctr">
              <a:defRPr/>
            </a:pPr>
            <a:r>
              <a:rPr lang="en-US" sz="3600" b="1" kern="10">
                <a:ln w="9525">
                  <a:round/>
                  <a:headEnd/>
                  <a:tailEnd/>
                </a:ln>
                <a:gradFill rotWithShape="0">
                  <a:gsLst>
                    <a:gs pos="0">
                      <a:srgbClr val="000082"/>
                    </a:gs>
                    <a:gs pos="30000">
                      <a:srgbClr val="66008F">
                        <a:alpha val="92200"/>
                      </a:srgbClr>
                    </a:gs>
                    <a:gs pos="64999">
                      <a:srgbClr val="BA0066">
                        <a:alpha val="83101"/>
                      </a:srgbClr>
                    </a:gs>
                    <a:gs pos="89999">
                      <a:srgbClr val="FF0000">
                        <a:alpha val="76601"/>
                      </a:srgbClr>
                    </a:gs>
                    <a:gs pos="100000">
                      <a:srgbClr val="FF8200">
                        <a:alpha val="74001"/>
                      </a:srgbClr>
                    </a:gs>
                  </a:gsLst>
                  <a:path path="rect">
                    <a:fillToRect l="50000" t="50000" r="50000" b="50000"/>
                  </a:path>
                </a:gradFill>
                <a:cs typeface="Arial" panose="020B0604020202020204" pitchFamily="34" charset="0"/>
              </a:rPr>
              <a:t>Bạo hành</a:t>
            </a:r>
          </a:p>
        </p:txBody>
      </p:sp>
      <p:sp>
        <p:nvSpPr>
          <p:cNvPr id="37918" name="WordArt 30"/>
          <p:cNvSpPr>
            <a:spLocks noChangeArrowheads="1" noChangeShapeType="1" noTextEdit="1"/>
          </p:cNvSpPr>
          <p:nvPr/>
        </p:nvSpPr>
        <p:spPr bwMode="auto">
          <a:xfrm>
            <a:off x="1447800" y="4191000"/>
            <a:ext cx="2362200" cy="371475"/>
          </a:xfrm>
          <a:prstGeom prst="rect">
            <a:avLst/>
          </a:prstGeom>
        </p:spPr>
        <p:txBody>
          <a:bodyPr wrap="none" fromWordArt="1">
            <a:prstTxWarp prst="textPlain">
              <a:avLst>
                <a:gd name="adj" fmla="val 50000"/>
              </a:avLst>
            </a:prstTxWarp>
          </a:bodyPr>
          <a:lstStyle/>
          <a:p>
            <a:pPr algn="ctr"/>
            <a:r>
              <a:rPr lang="en-NZ"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Calibri"/>
                <a:cs typeface="Calibri"/>
              </a:rPr>
              <a:t>Sâu xa</a:t>
            </a:r>
          </a:p>
        </p:txBody>
      </p:sp>
      <p:sp>
        <p:nvSpPr>
          <p:cNvPr id="37919" name="WordArt 31"/>
          <p:cNvSpPr>
            <a:spLocks noChangeArrowheads="1" noChangeShapeType="1" noTextEdit="1"/>
          </p:cNvSpPr>
          <p:nvPr/>
        </p:nvSpPr>
        <p:spPr bwMode="auto">
          <a:xfrm>
            <a:off x="1524000" y="2743200"/>
            <a:ext cx="2095500" cy="523875"/>
          </a:xfrm>
          <a:prstGeom prst="rect">
            <a:avLst/>
          </a:prstGeom>
        </p:spPr>
        <p:txBody>
          <a:bodyPr wrap="none" fromWordArt="1">
            <a:prstTxWarp prst="textPlain">
              <a:avLst>
                <a:gd name="adj" fmla="val 50000"/>
              </a:avLst>
            </a:prstTxWarp>
          </a:bodyPr>
          <a:lstStyle/>
          <a:p>
            <a:pPr algn="ctr"/>
            <a:r>
              <a:rPr lang="vi-VN"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Calibri"/>
                <a:cs typeface="Calibri"/>
              </a:rPr>
              <a:t>Trực tiếp</a:t>
            </a:r>
            <a:endParaRPr lang="en-NZ"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Calibri"/>
              <a:cs typeface="Calibri"/>
            </a:endParaRPr>
          </a:p>
        </p:txBody>
      </p:sp>
      <p:grpSp>
        <p:nvGrpSpPr>
          <p:cNvPr id="39949" name="Group 33"/>
          <p:cNvGrpSpPr>
            <a:grpSpLocks/>
          </p:cNvGrpSpPr>
          <p:nvPr/>
        </p:nvGrpSpPr>
        <p:grpSpPr bwMode="auto">
          <a:xfrm>
            <a:off x="0" y="0"/>
            <a:ext cx="2160588" cy="2160588"/>
            <a:chOff x="476" y="1525"/>
            <a:chExt cx="1361" cy="1361"/>
          </a:xfrm>
        </p:grpSpPr>
        <p:sp>
          <p:nvSpPr>
            <p:cNvPr id="39952" name="Oval 34"/>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3" name="Oval 35"/>
            <p:cNvSpPr>
              <a:spLocks noChangeArrowheads="1"/>
            </p:cNvSpPr>
            <p:nvPr/>
          </p:nvSpPr>
          <p:spPr bwMode="gray">
            <a:xfrm>
              <a:off x="476" y="1525"/>
              <a:ext cx="1361" cy="1361"/>
            </a:xfrm>
            <a:prstGeom prst="ellipse">
              <a:avLst/>
            </a:prstGeom>
            <a:gradFill rotWithShape="1">
              <a:gsLst>
                <a:gs pos="0">
                  <a:srgbClr val="FFCC00">
                    <a:alpha val="32001"/>
                  </a:srgbClr>
                </a:gs>
                <a:gs pos="100000">
                  <a:srgbClr val="F72F4C">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4" name="Oval 36"/>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5" name="Oval 37"/>
            <p:cNvSpPr>
              <a:spLocks noChangeArrowheads="1"/>
            </p:cNvSpPr>
            <p:nvPr/>
          </p:nvSpPr>
          <p:spPr bwMode="gray">
            <a:xfrm>
              <a:off x="566" y="1616"/>
              <a:ext cx="1183" cy="1183"/>
            </a:xfrm>
            <a:prstGeom prst="ellipse">
              <a:avLst/>
            </a:prstGeom>
            <a:solidFill>
              <a:srgbClr val="91992D">
                <a:alpha val="34117"/>
              </a:srgb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6" name="Oval 38"/>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39957" name="Group 39"/>
            <p:cNvGrpSpPr>
              <a:grpSpLocks/>
            </p:cNvGrpSpPr>
            <p:nvPr/>
          </p:nvGrpSpPr>
          <p:grpSpPr bwMode="auto">
            <a:xfrm>
              <a:off x="641" y="1685"/>
              <a:ext cx="1031" cy="1031"/>
              <a:chOff x="4166" y="1706"/>
              <a:chExt cx="1252" cy="1252"/>
            </a:xfrm>
          </p:grpSpPr>
          <p:sp>
            <p:nvSpPr>
              <p:cNvPr id="39959" name="Oval 4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60" name="Oval 4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61" name="Oval 4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62" name="Oval 4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39958" name="Text Box 44"/>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37933" name="WordArt 45"/>
          <p:cNvSpPr>
            <a:spLocks noChangeArrowheads="1" noChangeShapeType="1" noTextEdit="1"/>
          </p:cNvSpPr>
          <p:nvPr/>
        </p:nvSpPr>
        <p:spPr bwMode="auto">
          <a:xfrm>
            <a:off x="457200" y="457200"/>
            <a:ext cx="1295400" cy="1295400"/>
          </a:xfrm>
          <a:prstGeom prst="rect">
            <a:avLst/>
          </a:prstGeom>
        </p:spPr>
        <p:txBody>
          <a:bodyPr wrap="none" fromWordArt="1">
            <a:prstTxWarp prst="textPlain">
              <a:avLst>
                <a:gd name="adj" fmla="val 50000"/>
              </a:avLst>
            </a:prstTxWarp>
          </a:bodyPr>
          <a:lstStyle/>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Nguyên</a:t>
            </a:r>
          </a:p>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nhân</a:t>
            </a:r>
          </a:p>
        </p:txBody>
      </p:sp>
      <p:sp>
        <p:nvSpPr>
          <p:cNvPr id="39951" name="WordArt 46"/>
          <p:cNvSpPr>
            <a:spLocks noChangeArrowheads="1" noChangeShapeType="1" noTextEdit="1"/>
          </p:cNvSpPr>
          <p:nvPr/>
        </p:nvSpPr>
        <p:spPr bwMode="auto">
          <a:xfrm>
            <a:off x="2209800" y="990600"/>
            <a:ext cx="38862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7933"/>
                                        </p:tgtEl>
                                      </p:cBhvr>
                                    </p:animEffect>
                                    <p:animScale>
                                      <p:cBhvr>
                                        <p:cTn id="7" dur="250" autoRev="1" fill="hold"/>
                                        <p:tgtEl>
                                          <p:spTgt spid="37933"/>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2000"/>
                                        <p:tgtEl>
                                          <p:spTgt spid="378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fade">
                                      <p:cBhvr>
                                        <p:cTn id="15" dur="2000"/>
                                        <p:tgtEl>
                                          <p:spTgt spid="37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7910"/>
                                        </p:tgtEl>
                                        <p:attrNameLst>
                                          <p:attrName>style.visibility</p:attrName>
                                        </p:attrNameLst>
                                      </p:cBhvr>
                                      <p:to>
                                        <p:strVal val="visible"/>
                                      </p:to>
                                    </p:set>
                                    <p:anim calcmode="lin" valueType="num">
                                      <p:cBhvr>
                                        <p:cTn id="20" dur="500" fill="hold"/>
                                        <p:tgtEl>
                                          <p:spTgt spid="37910"/>
                                        </p:tgtEl>
                                        <p:attrNameLst>
                                          <p:attrName>ppt_w</p:attrName>
                                        </p:attrNameLst>
                                      </p:cBhvr>
                                      <p:tavLst>
                                        <p:tav tm="0">
                                          <p:val>
                                            <p:fltVal val="0"/>
                                          </p:val>
                                        </p:tav>
                                        <p:tav tm="100000">
                                          <p:val>
                                            <p:strVal val="#ppt_w"/>
                                          </p:val>
                                        </p:tav>
                                      </p:tavLst>
                                    </p:anim>
                                    <p:anim calcmode="lin" valueType="num">
                                      <p:cBhvr>
                                        <p:cTn id="21" dur="500" fill="hold"/>
                                        <p:tgtEl>
                                          <p:spTgt spid="37910"/>
                                        </p:tgtEl>
                                        <p:attrNameLst>
                                          <p:attrName>ppt_h</p:attrName>
                                        </p:attrNameLst>
                                      </p:cBhvr>
                                      <p:tavLst>
                                        <p:tav tm="0">
                                          <p:val>
                                            <p:fltVal val="0"/>
                                          </p:val>
                                        </p:tav>
                                        <p:tav tm="100000">
                                          <p:val>
                                            <p:strVal val="#ppt_h"/>
                                          </p:val>
                                        </p:tav>
                                      </p:tavLst>
                                    </p:anim>
                                    <p:animEffect transition="in" filter="fade">
                                      <p:cBhvr>
                                        <p:cTn id="22" dur="500"/>
                                        <p:tgtEl>
                                          <p:spTgt spid="37910"/>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37919"/>
                                        </p:tgtEl>
                                        <p:attrNameLst>
                                          <p:attrName>style.visibility</p:attrName>
                                        </p:attrNameLst>
                                      </p:cBhvr>
                                      <p:to>
                                        <p:strVal val="visible"/>
                                      </p:to>
                                    </p:set>
                                    <p:anim calcmode="lin" valueType="num">
                                      <p:cBhvr>
                                        <p:cTn id="26" dur="500" fill="hold"/>
                                        <p:tgtEl>
                                          <p:spTgt spid="37919"/>
                                        </p:tgtEl>
                                        <p:attrNameLst>
                                          <p:attrName>ppt_w</p:attrName>
                                        </p:attrNameLst>
                                      </p:cBhvr>
                                      <p:tavLst>
                                        <p:tav tm="0">
                                          <p:val>
                                            <p:fltVal val="0"/>
                                          </p:val>
                                        </p:tav>
                                        <p:tav tm="100000">
                                          <p:val>
                                            <p:strVal val="#ppt_w"/>
                                          </p:val>
                                        </p:tav>
                                      </p:tavLst>
                                    </p:anim>
                                    <p:anim calcmode="lin" valueType="num">
                                      <p:cBhvr>
                                        <p:cTn id="27" dur="500" fill="hold"/>
                                        <p:tgtEl>
                                          <p:spTgt spid="37919"/>
                                        </p:tgtEl>
                                        <p:attrNameLst>
                                          <p:attrName>ppt_h</p:attrName>
                                        </p:attrNameLst>
                                      </p:cBhvr>
                                      <p:tavLst>
                                        <p:tav tm="0">
                                          <p:val>
                                            <p:fltVal val="0"/>
                                          </p:val>
                                        </p:tav>
                                        <p:tav tm="100000">
                                          <p:val>
                                            <p:strVal val="#ppt_h"/>
                                          </p:val>
                                        </p:tav>
                                      </p:tavLst>
                                    </p:anim>
                                    <p:animEffect transition="in" filter="fade">
                                      <p:cBhvr>
                                        <p:cTn id="28" dur="500"/>
                                        <p:tgtEl>
                                          <p:spTgt spid="379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37905"/>
                                        </p:tgtEl>
                                        <p:attrNameLst>
                                          <p:attrName>style.visibility</p:attrName>
                                        </p:attrNameLst>
                                      </p:cBhvr>
                                      <p:to>
                                        <p:strVal val="visible"/>
                                      </p:to>
                                    </p:set>
                                    <p:anim calcmode="lin" valueType="num">
                                      <p:cBhvr>
                                        <p:cTn id="33" dur="500" fill="hold"/>
                                        <p:tgtEl>
                                          <p:spTgt spid="37905"/>
                                        </p:tgtEl>
                                        <p:attrNameLst>
                                          <p:attrName>ppt_w</p:attrName>
                                        </p:attrNameLst>
                                      </p:cBhvr>
                                      <p:tavLst>
                                        <p:tav tm="0">
                                          <p:val>
                                            <p:fltVal val="0"/>
                                          </p:val>
                                        </p:tav>
                                        <p:tav tm="100000">
                                          <p:val>
                                            <p:strVal val="#ppt_w"/>
                                          </p:val>
                                        </p:tav>
                                      </p:tavLst>
                                    </p:anim>
                                    <p:anim calcmode="lin" valueType="num">
                                      <p:cBhvr>
                                        <p:cTn id="34" dur="500" fill="hold"/>
                                        <p:tgtEl>
                                          <p:spTgt spid="37905"/>
                                        </p:tgtEl>
                                        <p:attrNameLst>
                                          <p:attrName>ppt_h</p:attrName>
                                        </p:attrNameLst>
                                      </p:cBhvr>
                                      <p:tavLst>
                                        <p:tav tm="0">
                                          <p:val>
                                            <p:fltVal val="0"/>
                                          </p:val>
                                        </p:tav>
                                        <p:tav tm="100000">
                                          <p:val>
                                            <p:strVal val="#ppt_h"/>
                                          </p:val>
                                        </p:tav>
                                      </p:tavLst>
                                    </p:anim>
                                    <p:animEffect transition="in" filter="fade">
                                      <p:cBhvr>
                                        <p:cTn id="35" dur="500"/>
                                        <p:tgtEl>
                                          <p:spTgt spid="37905"/>
                                        </p:tgtEl>
                                      </p:cBhvr>
                                    </p:animEffect>
                                  </p:childTnLst>
                                </p:cTn>
                              </p:par>
                            </p:childTnLst>
                          </p:cTn>
                        </p:par>
                        <p:par>
                          <p:cTn id="36" fill="hold" nodeType="afterGroup">
                            <p:stCondLst>
                              <p:cond delay="500"/>
                            </p:stCondLst>
                            <p:childTnLst>
                              <p:par>
                                <p:cTn id="37" presetID="53" presetClass="entr" presetSubtype="0" fill="hold" grpId="0" nodeType="afterEffect">
                                  <p:stCondLst>
                                    <p:cond delay="0"/>
                                  </p:stCondLst>
                                  <p:childTnLst>
                                    <p:set>
                                      <p:cBhvr>
                                        <p:cTn id="38" dur="1" fill="hold">
                                          <p:stCondLst>
                                            <p:cond delay="0"/>
                                          </p:stCondLst>
                                        </p:cTn>
                                        <p:tgtEl>
                                          <p:spTgt spid="37918"/>
                                        </p:tgtEl>
                                        <p:attrNameLst>
                                          <p:attrName>style.visibility</p:attrName>
                                        </p:attrNameLst>
                                      </p:cBhvr>
                                      <p:to>
                                        <p:strVal val="visible"/>
                                      </p:to>
                                    </p:set>
                                    <p:anim calcmode="lin" valueType="num">
                                      <p:cBhvr>
                                        <p:cTn id="39" dur="500" fill="hold"/>
                                        <p:tgtEl>
                                          <p:spTgt spid="37918"/>
                                        </p:tgtEl>
                                        <p:attrNameLst>
                                          <p:attrName>ppt_w</p:attrName>
                                        </p:attrNameLst>
                                      </p:cBhvr>
                                      <p:tavLst>
                                        <p:tav tm="0">
                                          <p:val>
                                            <p:fltVal val="0"/>
                                          </p:val>
                                        </p:tav>
                                        <p:tav tm="100000">
                                          <p:val>
                                            <p:strVal val="#ppt_w"/>
                                          </p:val>
                                        </p:tav>
                                      </p:tavLst>
                                    </p:anim>
                                    <p:anim calcmode="lin" valueType="num">
                                      <p:cBhvr>
                                        <p:cTn id="40" dur="500" fill="hold"/>
                                        <p:tgtEl>
                                          <p:spTgt spid="37918"/>
                                        </p:tgtEl>
                                        <p:attrNameLst>
                                          <p:attrName>ppt_h</p:attrName>
                                        </p:attrNameLst>
                                      </p:cBhvr>
                                      <p:tavLst>
                                        <p:tav tm="0">
                                          <p:val>
                                            <p:fltVal val="0"/>
                                          </p:val>
                                        </p:tav>
                                        <p:tav tm="100000">
                                          <p:val>
                                            <p:strVal val="#ppt_h"/>
                                          </p:val>
                                        </p:tav>
                                      </p:tavLst>
                                    </p:anim>
                                    <p:animEffect transition="in" filter="fade">
                                      <p:cBhvr>
                                        <p:cTn id="41" dur="500"/>
                                        <p:tgtEl>
                                          <p:spTgt spid="379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7916"/>
                                        </p:tgtEl>
                                        <p:attrNameLst>
                                          <p:attrName>style.visibility</p:attrName>
                                        </p:attrNameLst>
                                      </p:cBhvr>
                                      <p:to>
                                        <p:strVal val="visible"/>
                                      </p:to>
                                    </p:set>
                                    <p:anim calcmode="lin" valueType="num">
                                      <p:cBhvr>
                                        <p:cTn id="46" dur="500" fill="hold"/>
                                        <p:tgtEl>
                                          <p:spTgt spid="37916"/>
                                        </p:tgtEl>
                                        <p:attrNameLst>
                                          <p:attrName>ppt_w</p:attrName>
                                        </p:attrNameLst>
                                      </p:cBhvr>
                                      <p:tavLst>
                                        <p:tav tm="0">
                                          <p:val>
                                            <p:fltVal val="0"/>
                                          </p:val>
                                        </p:tav>
                                        <p:tav tm="100000">
                                          <p:val>
                                            <p:strVal val="#ppt_w"/>
                                          </p:val>
                                        </p:tav>
                                      </p:tavLst>
                                    </p:anim>
                                    <p:anim calcmode="lin" valueType="num">
                                      <p:cBhvr>
                                        <p:cTn id="47" dur="500" fill="hold"/>
                                        <p:tgtEl>
                                          <p:spTgt spid="37916"/>
                                        </p:tgtEl>
                                        <p:attrNameLst>
                                          <p:attrName>ppt_h</p:attrName>
                                        </p:attrNameLst>
                                      </p:cBhvr>
                                      <p:tavLst>
                                        <p:tav tm="0">
                                          <p:val>
                                            <p:fltVal val="0"/>
                                          </p:val>
                                        </p:tav>
                                        <p:tav tm="100000">
                                          <p:val>
                                            <p:strVal val="#ppt_h"/>
                                          </p:val>
                                        </p:tav>
                                      </p:tavLst>
                                    </p:anim>
                                    <p:animEffect transition="in" filter="fade">
                                      <p:cBhvr>
                                        <p:cTn id="48" dur="500"/>
                                        <p:tgtEl>
                                          <p:spTgt spid="37916"/>
                                        </p:tgtEl>
                                      </p:cBhvr>
                                    </p:animEffect>
                                  </p:childTnLst>
                                </p:cTn>
                              </p:par>
                              <p:par>
                                <p:cTn id="49" presetID="53" presetClass="entr" presetSubtype="0" fill="hold" nodeType="withEffect">
                                  <p:stCondLst>
                                    <p:cond delay="0"/>
                                  </p:stCondLst>
                                  <p:childTnLst>
                                    <p:set>
                                      <p:cBhvr>
                                        <p:cTn id="50" dur="1" fill="hold">
                                          <p:stCondLst>
                                            <p:cond delay="0"/>
                                          </p:stCondLst>
                                        </p:cTn>
                                        <p:tgtEl>
                                          <p:spTgt spid="37917"/>
                                        </p:tgtEl>
                                        <p:attrNameLst>
                                          <p:attrName>style.visibility</p:attrName>
                                        </p:attrNameLst>
                                      </p:cBhvr>
                                      <p:to>
                                        <p:strVal val="visible"/>
                                      </p:to>
                                    </p:set>
                                    <p:anim calcmode="lin" valueType="num">
                                      <p:cBhvr>
                                        <p:cTn id="51" dur="500" fill="hold"/>
                                        <p:tgtEl>
                                          <p:spTgt spid="37917"/>
                                        </p:tgtEl>
                                        <p:attrNameLst>
                                          <p:attrName>ppt_w</p:attrName>
                                        </p:attrNameLst>
                                      </p:cBhvr>
                                      <p:tavLst>
                                        <p:tav tm="0">
                                          <p:val>
                                            <p:fltVal val="0"/>
                                          </p:val>
                                        </p:tav>
                                        <p:tav tm="100000">
                                          <p:val>
                                            <p:strVal val="#ppt_w"/>
                                          </p:val>
                                        </p:tav>
                                      </p:tavLst>
                                    </p:anim>
                                    <p:anim calcmode="lin" valueType="num">
                                      <p:cBhvr>
                                        <p:cTn id="52" dur="500" fill="hold"/>
                                        <p:tgtEl>
                                          <p:spTgt spid="37917"/>
                                        </p:tgtEl>
                                        <p:attrNameLst>
                                          <p:attrName>ppt_h</p:attrName>
                                        </p:attrNameLst>
                                      </p:cBhvr>
                                      <p:tavLst>
                                        <p:tav tm="0">
                                          <p:val>
                                            <p:fltVal val="0"/>
                                          </p:val>
                                        </p:tav>
                                        <p:tav tm="100000">
                                          <p:val>
                                            <p:strVal val="#ppt_h"/>
                                          </p:val>
                                        </p:tav>
                                      </p:tavLst>
                                    </p:anim>
                                    <p:animEffect transition="in" filter="fade">
                                      <p:cBhvr>
                                        <p:cTn id="53" dur="500"/>
                                        <p:tgtEl>
                                          <p:spTgt spid="37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6" grpId="0" animBg="1"/>
      <p:bldP spid="37918" grpId="0" animBg="1"/>
      <p:bldP spid="37919" grpId="0" animBg="1"/>
      <p:bldP spid="379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a:spLocks/>
          </p:cNvSpPr>
          <p:nvPr/>
        </p:nvSpPr>
        <p:spPr bwMode="auto">
          <a:xfrm>
            <a:off x="0" y="7620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sp>
        <p:nvSpPr>
          <p:cNvPr id="40963" name="AutoShape 4"/>
          <p:cNvSpPr>
            <a:spLocks noChangeArrowheads="1"/>
          </p:cNvSpPr>
          <p:nvPr/>
        </p:nvSpPr>
        <p:spPr bwMode="invGray">
          <a:xfrm>
            <a:off x="685800" y="1524000"/>
            <a:ext cx="6400800" cy="4495800"/>
          </a:xfrm>
          <a:prstGeom prst="rightArrow">
            <a:avLst>
              <a:gd name="adj1" fmla="val 86065"/>
              <a:gd name="adj2" fmla="val 35593"/>
            </a:avLst>
          </a:prstGeom>
          <a:gradFill rotWithShape="1">
            <a:gsLst>
              <a:gs pos="0">
                <a:srgbClr val="000066">
                  <a:alpha val="50000"/>
                </a:srgbClr>
              </a:gs>
              <a:gs pos="100000">
                <a:srgbClr val="0066CC"/>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64" name="AutoShape 17"/>
          <p:cNvSpPr>
            <a:spLocks noChangeArrowheads="1"/>
          </p:cNvSpPr>
          <p:nvPr/>
        </p:nvSpPr>
        <p:spPr bwMode="ltGray">
          <a:xfrm rot="5400000" flipH="1">
            <a:off x="-2016918" y="1880393"/>
            <a:ext cx="4032250" cy="3929063"/>
          </a:xfrm>
          <a:custGeom>
            <a:avLst/>
            <a:gdLst>
              <a:gd name="T0" fmla="*/ 2016125 w 21600"/>
              <a:gd name="T1" fmla="*/ 0 h 21600"/>
              <a:gd name="T2" fmla="*/ 1002836 w 21600"/>
              <a:gd name="T3" fmla="*/ 1964532 h 21600"/>
              <a:gd name="T4" fmla="*/ 2016125 w 21600"/>
              <a:gd name="T5" fmla="*/ 1954345 h 21600"/>
              <a:gd name="T6" fmla="*/ 3029414 w 21600"/>
              <a:gd name="T7" fmla="*/ 1964532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38917" name="AutoShape 5"/>
          <p:cNvSpPr>
            <a:spLocks noChangeArrowheads="1"/>
          </p:cNvSpPr>
          <p:nvPr/>
        </p:nvSpPr>
        <p:spPr bwMode="blackWhite">
          <a:xfrm>
            <a:off x="1219200" y="2133600"/>
            <a:ext cx="4038600" cy="990600"/>
          </a:xfrm>
          <a:prstGeom prst="roundRect">
            <a:avLst>
              <a:gd name="adj" fmla="val 9106"/>
            </a:avLst>
          </a:prstGeom>
          <a:gradFill rotWithShape="1">
            <a:gsLst>
              <a:gs pos="0">
                <a:srgbClr val="642C13"/>
              </a:gs>
              <a:gs pos="50000">
                <a:srgbClr val="D85E28"/>
              </a:gs>
              <a:gs pos="100000">
                <a:srgbClr val="642C1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rgbClr val="FFFFFF"/>
                </a:solidFill>
                <a:cs typeface="Arial" pitchFamily="34" charset="0"/>
              </a:rPr>
              <a:t>Bất bình đẳng nam nữ</a:t>
            </a:r>
          </a:p>
        </p:txBody>
      </p:sp>
      <p:sp>
        <p:nvSpPr>
          <p:cNvPr id="38918" name="AutoShape 6"/>
          <p:cNvSpPr>
            <a:spLocks noChangeArrowheads="1"/>
          </p:cNvSpPr>
          <p:nvPr/>
        </p:nvSpPr>
        <p:spPr bwMode="blackWhite">
          <a:xfrm>
            <a:off x="1219200" y="3276600"/>
            <a:ext cx="4038600" cy="990600"/>
          </a:xfrm>
          <a:prstGeom prst="roundRect">
            <a:avLst>
              <a:gd name="adj" fmla="val 9106"/>
            </a:avLst>
          </a:prstGeom>
          <a:gradFill rotWithShape="1">
            <a:gsLst>
              <a:gs pos="0">
                <a:srgbClr val="31492C"/>
              </a:gs>
              <a:gs pos="50000">
                <a:srgbClr val="699D5F"/>
              </a:gs>
              <a:gs pos="100000">
                <a:srgbClr val="31492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rgbClr val="FFFFFF"/>
                </a:solidFill>
                <a:cs typeface="Arial" pitchFamily="34" charset="0"/>
              </a:rPr>
              <a:t>Quan niệm Phong kiến lạc hậu</a:t>
            </a:r>
          </a:p>
        </p:txBody>
      </p:sp>
      <p:sp>
        <p:nvSpPr>
          <p:cNvPr id="38919" name="AutoShape 7"/>
          <p:cNvSpPr>
            <a:spLocks noChangeArrowheads="1"/>
          </p:cNvSpPr>
          <p:nvPr/>
        </p:nvSpPr>
        <p:spPr bwMode="blackWhite">
          <a:xfrm>
            <a:off x="1219200" y="4419600"/>
            <a:ext cx="4038600" cy="990600"/>
          </a:xfrm>
          <a:prstGeom prst="roundRect">
            <a:avLst>
              <a:gd name="adj" fmla="val 9106"/>
            </a:avLst>
          </a:prstGeom>
          <a:gradFill rotWithShape="1">
            <a:gsLst>
              <a:gs pos="0">
                <a:srgbClr val="274B63"/>
              </a:gs>
              <a:gs pos="50000">
                <a:srgbClr val="55A2D7"/>
              </a:gs>
              <a:gs pos="100000">
                <a:srgbClr val="274B6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rgbClr val="FFFFFF"/>
                </a:solidFill>
                <a:cs typeface="Arial" pitchFamily="34" charset="0"/>
              </a:rPr>
              <a:t>Tâm lí – Cách nhìn nhận hạn chế</a:t>
            </a:r>
          </a:p>
        </p:txBody>
      </p:sp>
      <p:sp>
        <p:nvSpPr>
          <p:cNvPr id="38930" name="WordArt 18"/>
          <p:cNvSpPr>
            <a:spLocks noChangeArrowheads="1" noChangeShapeType="1" noTextEdit="1"/>
          </p:cNvSpPr>
          <p:nvPr/>
        </p:nvSpPr>
        <p:spPr bwMode="auto">
          <a:xfrm>
            <a:off x="52388" y="2514600"/>
            <a:ext cx="1166812" cy="2438400"/>
          </a:xfrm>
          <a:prstGeom prst="rect">
            <a:avLst/>
          </a:prstGeom>
        </p:spPr>
        <p:txBody>
          <a:bodyPr wrap="none" fromWordArt="1">
            <a:prstTxWarp prst="textPlain">
              <a:avLst>
                <a:gd name="adj" fmla="val 50000"/>
              </a:avLst>
            </a:prstTxWarp>
          </a:bodyPr>
          <a:lstStyle/>
          <a:p>
            <a:pPr algn="ctr"/>
            <a:r>
              <a:rPr lang="vi-VN" sz="36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Calibri"/>
                <a:cs typeface="Calibri"/>
              </a:rPr>
              <a:t>Trực</a:t>
            </a:r>
          </a:p>
          <a:p>
            <a:pPr algn="ctr"/>
            <a:r>
              <a:rPr lang="vi-VN" sz="36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Calibri"/>
                <a:cs typeface="Calibri"/>
              </a:rPr>
              <a:t>tiếp</a:t>
            </a:r>
            <a:endParaRPr lang="en-NZ" sz="36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Calibri"/>
              <a:cs typeface="Calibri"/>
            </a:endParaRPr>
          </a:p>
        </p:txBody>
      </p:sp>
      <p:grpSp>
        <p:nvGrpSpPr>
          <p:cNvPr id="40969" name="Group 20"/>
          <p:cNvGrpSpPr>
            <a:grpSpLocks/>
          </p:cNvGrpSpPr>
          <p:nvPr/>
        </p:nvGrpSpPr>
        <p:grpSpPr bwMode="auto">
          <a:xfrm>
            <a:off x="0" y="0"/>
            <a:ext cx="2160588" cy="2160588"/>
            <a:chOff x="476" y="1525"/>
            <a:chExt cx="1361" cy="1361"/>
          </a:xfrm>
        </p:grpSpPr>
        <p:sp>
          <p:nvSpPr>
            <p:cNvPr id="40976" name="Oval 21"/>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77" name="Oval 22"/>
            <p:cNvSpPr>
              <a:spLocks noChangeArrowheads="1"/>
            </p:cNvSpPr>
            <p:nvPr/>
          </p:nvSpPr>
          <p:spPr bwMode="gray">
            <a:xfrm>
              <a:off x="476" y="1525"/>
              <a:ext cx="1361" cy="1361"/>
            </a:xfrm>
            <a:prstGeom prst="ellipse">
              <a:avLst/>
            </a:prstGeom>
            <a:gradFill rotWithShape="1">
              <a:gsLst>
                <a:gs pos="0">
                  <a:srgbClr val="FFCC00">
                    <a:alpha val="32001"/>
                  </a:srgbClr>
                </a:gs>
                <a:gs pos="100000">
                  <a:srgbClr val="F72F4C">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78" name="Oval 23"/>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79" name="Oval 24"/>
            <p:cNvSpPr>
              <a:spLocks noChangeArrowheads="1"/>
            </p:cNvSpPr>
            <p:nvPr/>
          </p:nvSpPr>
          <p:spPr bwMode="gray">
            <a:xfrm>
              <a:off x="566" y="1616"/>
              <a:ext cx="1183" cy="1183"/>
            </a:xfrm>
            <a:prstGeom prst="ellipse">
              <a:avLst/>
            </a:prstGeom>
            <a:solidFill>
              <a:srgbClr val="91992D">
                <a:alpha val="34117"/>
              </a:srgb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80" name="Oval 25"/>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40981" name="Group 26"/>
            <p:cNvGrpSpPr>
              <a:grpSpLocks/>
            </p:cNvGrpSpPr>
            <p:nvPr/>
          </p:nvGrpSpPr>
          <p:grpSpPr bwMode="auto">
            <a:xfrm>
              <a:off x="641" y="1685"/>
              <a:ext cx="1031" cy="1031"/>
              <a:chOff x="4166" y="1706"/>
              <a:chExt cx="1252" cy="1252"/>
            </a:xfrm>
          </p:grpSpPr>
          <p:sp>
            <p:nvSpPr>
              <p:cNvPr id="40983"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84"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85"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0986"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40982" name="Text Box 31"/>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40970" name="WordArt 32"/>
          <p:cNvSpPr>
            <a:spLocks noChangeArrowheads="1" noChangeShapeType="1" noTextEdit="1"/>
          </p:cNvSpPr>
          <p:nvPr/>
        </p:nvSpPr>
        <p:spPr bwMode="auto">
          <a:xfrm>
            <a:off x="457200" y="457200"/>
            <a:ext cx="1295400" cy="1295400"/>
          </a:xfrm>
          <a:prstGeom prst="rect">
            <a:avLst/>
          </a:prstGeom>
        </p:spPr>
        <p:txBody>
          <a:bodyPr wrap="none" fromWordArt="1">
            <a:prstTxWarp prst="textPlain">
              <a:avLst>
                <a:gd name="adj" fmla="val 50000"/>
              </a:avLst>
            </a:prstTxWarp>
          </a:bodyPr>
          <a:lstStyle/>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Nguyên</a:t>
            </a:r>
          </a:p>
          <a:p>
            <a:pPr algn="ctr"/>
            <a:r>
              <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nhân</a:t>
            </a:r>
          </a:p>
        </p:txBody>
      </p:sp>
      <p:sp>
        <p:nvSpPr>
          <p:cNvPr id="40971" name="WordArt 33"/>
          <p:cNvSpPr>
            <a:spLocks noChangeArrowheads="1" noChangeShapeType="1" noTextEdit="1"/>
          </p:cNvSpPr>
          <p:nvPr/>
        </p:nvSpPr>
        <p:spPr bwMode="auto">
          <a:xfrm>
            <a:off x="2209800" y="914400"/>
            <a:ext cx="38862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sp>
        <p:nvSpPr>
          <p:cNvPr id="38948" name="AutoShape 36"/>
          <p:cNvSpPr>
            <a:spLocks noChangeArrowheads="1"/>
          </p:cNvSpPr>
          <p:nvPr/>
        </p:nvSpPr>
        <p:spPr bwMode="auto">
          <a:xfrm rot="2310965">
            <a:off x="5410200" y="1804988"/>
            <a:ext cx="3573463" cy="3822700"/>
          </a:xfrm>
          <a:prstGeom prst="irregularSeal2">
            <a:avLst/>
          </a:prstGeom>
          <a:blipFill dpi="0" rotWithShape="0">
            <a:blip r:embed="rId2">
              <a:alphaModFix amt="49000"/>
            </a:blip>
            <a:srcRect/>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a:p>
        </p:txBody>
      </p:sp>
      <p:sp>
        <p:nvSpPr>
          <p:cNvPr id="38949" name="WordArt 37"/>
          <p:cNvSpPr>
            <a:spLocks noChangeArrowheads="1" noChangeShapeType="1" noTextEdit="1"/>
          </p:cNvSpPr>
          <p:nvPr/>
        </p:nvSpPr>
        <p:spPr bwMode="auto">
          <a:xfrm>
            <a:off x="5943600" y="3200400"/>
            <a:ext cx="2133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82"/>
              </a:contourClr>
            </a:sp3d>
          </a:bodyPr>
          <a:lstStyle/>
          <a:p>
            <a:pPr algn="ctr">
              <a:defRPr/>
            </a:pPr>
            <a:r>
              <a:rPr lang="en-US" sz="3600" b="1" kern="10">
                <a:ln w="9525">
                  <a:round/>
                  <a:headEnd/>
                  <a:tailEnd/>
                </a:ln>
                <a:gradFill rotWithShape="0">
                  <a:gsLst>
                    <a:gs pos="0">
                      <a:srgbClr val="000082"/>
                    </a:gs>
                    <a:gs pos="30000">
                      <a:srgbClr val="66008F">
                        <a:alpha val="92200"/>
                      </a:srgbClr>
                    </a:gs>
                    <a:gs pos="64999">
                      <a:srgbClr val="BA0066">
                        <a:alpha val="83101"/>
                      </a:srgbClr>
                    </a:gs>
                    <a:gs pos="89999">
                      <a:srgbClr val="FF0000">
                        <a:alpha val="76601"/>
                      </a:srgbClr>
                    </a:gs>
                    <a:gs pos="100000">
                      <a:srgbClr val="FF8200">
                        <a:alpha val="74001"/>
                      </a:srgbClr>
                    </a:gs>
                  </a:gsLst>
                  <a:path path="rect">
                    <a:fillToRect l="50000" t="50000" r="50000" b="50000"/>
                  </a:path>
                </a:gradFill>
                <a:cs typeface="Arial" panose="020B0604020202020204" pitchFamily="34" charset="0"/>
              </a:rPr>
              <a:t>Bạo hành</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30"/>
                                        </p:tgtEl>
                                        <p:attrNameLst>
                                          <p:attrName>style.visibility</p:attrName>
                                        </p:attrNameLst>
                                      </p:cBhvr>
                                      <p:to>
                                        <p:strVal val="visible"/>
                                      </p:to>
                                    </p:set>
                                    <p:anim calcmode="lin" valueType="num">
                                      <p:cBhvr>
                                        <p:cTn id="7" dur="500" fill="hold"/>
                                        <p:tgtEl>
                                          <p:spTgt spid="38930"/>
                                        </p:tgtEl>
                                        <p:attrNameLst>
                                          <p:attrName>ppt_w</p:attrName>
                                        </p:attrNameLst>
                                      </p:cBhvr>
                                      <p:tavLst>
                                        <p:tav tm="0">
                                          <p:val>
                                            <p:fltVal val="0"/>
                                          </p:val>
                                        </p:tav>
                                        <p:tav tm="100000">
                                          <p:val>
                                            <p:strVal val="#ppt_w"/>
                                          </p:val>
                                        </p:tav>
                                      </p:tavLst>
                                    </p:anim>
                                    <p:anim calcmode="lin" valueType="num">
                                      <p:cBhvr>
                                        <p:cTn id="8" dur="500" fill="hold"/>
                                        <p:tgtEl>
                                          <p:spTgt spid="38930"/>
                                        </p:tgtEl>
                                        <p:attrNameLst>
                                          <p:attrName>ppt_h</p:attrName>
                                        </p:attrNameLst>
                                      </p:cBhvr>
                                      <p:tavLst>
                                        <p:tav tm="0">
                                          <p:val>
                                            <p:fltVal val="0"/>
                                          </p:val>
                                        </p:tav>
                                        <p:tav tm="100000">
                                          <p:val>
                                            <p:strVal val="#ppt_h"/>
                                          </p:val>
                                        </p:tav>
                                      </p:tavLst>
                                    </p:anim>
                                    <p:animEffect transition="in" filter="fade">
                                      <p:cBhvr>
                                        <p:cTn id="9" dur="500"/>
                                        <p:tgtEl>
                                          <p:spTgt spid="389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917"/>
                                        </p:tgtEl>
                                        <p:attrNameLst>
                                          <p:attrName>style.visibility</p:attrName>
                                        </p:attrNameLst>
                                      </p:cBhvr>
                                      <p:to>
                                        <p:strVal val="visible"/>
                                      </p:to>
                                    </p:set>
                                    <p:anim calcmode="lin" valueType="num">
                                      <p:cBhvr>
                                        <p:cTn id="14" dur="500" fill="hold"/>
                                        <p:tgtEl>
                                          <p:spTgt spid="38917"/>
                                        </p:tgtEl>
                                        <p:attrNameLst>
                                          <p:attrName>ppt_w</p:attrName>
                                        </p:attrNameLst>
                                      </p:cBhvr>
                                      <p:tavLst>
                                        <p:tav tm="0">
                                          <p:val>
                                            <p:fltVal val="0"/>
                                          </p:val>
                                        </p:tav>
                                        <p:tav tm="100000">
                                          <p:val>
                                            <p:strVal val="#ppt_w"/>
                                          </p:val>
                                        </p:tav>
                                      </p:tavLst>
                                    </p:anim>
                                    <p:anim calcmode="lin" valueType="num">
                                      <p:cBhvr>
                                        <p:cTn id="15" dur="500" fill="hold"/>
                                        <p:tgtEl>
                                          <p:spTgt spid="38917"/>
                                        </p:tgtEl>
                                        <p:attrNameLst>
                                          <p:attrName>ppt_h</p:attrName>
                                        </p:attrNameLst>
                                      </p:cBhvr>
                                      <p:tavLst>
                                        <p:tav tm="0">
                                          <p:val>
                                            <p:fltVal val="0"/>
                                          </p:val>
                                        </p:tav>
                                        <p:tav tm="100000">
                                          <p:val>
                                            <p:strVal val="#ppt_h"/>
                                          </p:val>
                                        </p:tav>
                                      </p:tavLst>
                                    </p:anim>
                                    <p:animEffect transition="in" filter="fade">
                                      <p:cBhvr>
                                        <p:cTn id="16" dur="500"/>
                                        <p:tgtEl>
                                          <p:spTgt spid="38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fade">
                                      <p:cBhvr>
                                        <p:cTn id="21" dur="1000"/>
                                        <p:tgtEl>
                                          <p:spTgt spid="38918"/>
                                        </p:tgtEl>
                                      </p:cBhvr>
                                    </p:animEffect>
                                    <p:anim calcmode="lin" valueType="num">
                                      <p:cBhvr>
                                        <p:cTn id="22" dur="1000" fill="hold"/>
                                        <p:tgtEl>
                                          <p:spTgt spid="38918"/>
                                        </p:tgtEl>
                                        <p:attrNameLst>
                                          <p:attrName>ppt_x</p:attrName>
                                        </p:attrNameLst>
                                      </p:cBhvr>
                                      <p:tavLst>
                                        <p:tav tm="0">
                                          <p:val>
                                            <p:strVal val="#ppt_x"/>
                                          </p:val>
                                        </p:tav>
                                        <p:tav tm="100000">
                                          <p:val>
                                            <p:strVal val="#ppt_x"/>
                                          </p:val>
                                        </p:tav>
                                      </p:tavLst>
                                    </p:anim>
                                    <p:anim calcmode="lin" valueType="num">
                                      <p:cBhvr>
                                        <p:cTn id="23"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8919"/>
                                        </p:tgtEl>
                                        <p:attrNameLst>
                                          <p:attrName>style.visibility</p:attrName>
                                        </p:attrNameLst>
                                      </p:cBhvr>
                                      <p:to>
                                        <p:strVal val="visible"/>
                                      </p:to>
                                    </p:set>
                                    <p:anim to="" calcmode="lin" valueType="num">
                                      <p:cBhvr>
                                        <p:cTn id="28" dur="1" fill="hold"/>
                                        <p:tgtEl>
                                          <p:spTgt spid="38919"/>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8948"/>
                                        </p:tgtEl>
                                        <p:attrNameLst>
                                          <p:attrName>style.visibility</p:attrName>
                                        </p:attrNameLst>
                                      </p:cBhvr>
                                      <p:to>
                                        <p:strVal val="visible"/>
                                      </p:to>
                                    </p:set>
                                    <p:anim calcmode="lin" valueType="num">
                                      <p:cBhvr>
                                        <p:cTn id="33" dur="500" fill="hold"/>
                                        <p:tgtEl>
                                          <p:spTgt spid="38948"/>
                                        </p:tgtEl>
                                        <p:attrNameLst>
                                          <p:attrName>ppt_w</p:attrName>
                                        </p:attrNameLst>
                                      </p:cBhvr>
                                      <p:tavLst>
                                        <p:tav tm="0">
                                          <p:val>
                                            <p:fltVal val="0"/>
                                          </p:val>
                                        </p:tav>
                                        <p:tav tm="100000">
                                          <p:val>
                                            <p:strVal val="#ppt_w"/>
                                          </p:val>
                                        </p:tav>
                                      </p:tavLst>
                                    </p:anim>
                                    <p:anim calcmode="lin" valueType="num">
                                      <p:cBhvr>
                                        <p:cTn id="34" dur="500" fill="hold"/>
                                        <p:tgtEl>
                                          <p:spTgt spid="38948"/>
                                        </p:tgtEl>
                                        <p:attrNameLst>
                                          <p:attrName>ppt_h</p:attrName>
                                        </p:attrNameLst>
                                      </p:cBhvr>
                                      <p:tavLst>
                                        <p:tav tm="0">
                                          <p:val>
                                            <p:fltVal val="0"/>
                                          </p:val>
                                        </p:tav>
                                        <p:tav tm="100000">
                                          <p:val>
                                            <p:strVal val="#ppt_h"/>
                                          </p:val>
                                        </p:tav>
                                      </p:tavLst>
                                    </p:anim>
                                    <p:animEffect transition="in" filter="fade">
                                      <p:cBhvr>
                                        <p:cTn id="35" dur="500"/>
                                        <p:tgtEl>
                                          <p:spTgt spid="38948"/>
                                        </p:tgtEl>
                                      </p:cBhvr>
                                    </p:animEffect>
                                  </p:childTnLst>
                                </p:cTn>
                              </p:par>
                              <p:par>
                                <p:cTn id="36" presetID="53" presetClass="entr" presetSubtype="0" fill="hold" nodeType="withEffect">
                                  <p:stCondLst>
                                    <p:cond delay="0"/>
                                  </p:stCondLst>
                                  <p:childTnLst>
                                    <p:set>
                                      <p:cBhvr>
                                        <p:cTn id="37" dur="1" fill="hold">
                                          <p:stCondLst>
                                            <p:cond delay="0"/>
                                          </p:stCondLst>
                                        </p:cTn>
                                        <p:tgtEl>
                                          <p:spTgt spid="38949"/>
                                        </p:tgtEl>
                                        <p:attrNameLst>
                                          <p:attrName>style.visibility</p:attrName>
                                        </p:attrNameLst>
                                      </p:cBhvr>
                                      <p:to>
                                        <p:strVal val="visible"/>
                                      </p:to>
                                    </p:set>
                                    <p:anim calcmode="lin" valueType="num">
                                      <p:cBhvr>
                                        <p:cTn id="38" dur="500" fill="hold"/>
                                        <p:tgtEl>
                                          <p:spTgt spid="38949"/>
                                        </p:tgtEl>
                                        <p:attrNameLst>
                                          <p:attrName>ppt_w</p:attrName>
                                        </p:attrNameLst>
                                      </p:cBhvr>
                                      <p:tavLst>
                                        <p:tav tm="0">
                                          <p:val>
                                            <p:fltVal val="0"/>
                                          </p:val>
                                        </p:tav>
                                        <p:tav tm="100000">
                                          <p:val>
                                            <p:strVal val="#ppt_w"/>
                                          </p:val>
                                        </p:tav>
                                      </p:tavLst>
                                    </p:anim>
                                    <p:anim calcmode="lin" valueType="num">
                                      <p:cBhvr>
                                        <p:cTn id="39" dur="500" fill="hold"/>
                                        <p:tgtEl>
                                          <p:spTgt spid="38949"/>
                                        </p:tgtEl>
                                        <p:attrNameLst>
                                          <p:attrName>ppt_h</p:attrName>
                                        </p:attrNameLst>
                                      </p:cBhvr>
                                      <p:tavLst>
                                        <p:tav tm="0">
                                          <p:val>
                                            <p:fltVal val="0"/>
                                          </p:val>
                                        </p:tav>
                                        <p:tav tm="100000">
                                          <p:val>
                                            <p:strVal val="#ppt_h"/>
                                          </p:val>
                                        </p:tav>
                                      </p:tavLst>
                                    </p:anim>
                                    <p:animEffect transition="in" filter="fade">
                                      <p:cBhvr>
                                        <p:cTn id="40" dur="500"/>
                                        <p:tgtEl>
                                          <p:spTgt spid="3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P spid="38930" grpId="0" animBg="1"/>
      <p:bldP spid="3894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82755589399716588.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16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p:cNvSpPr txBox="1">
            <a:spLocks noChangeArrowheads="1"/>
          </p:cNvSpPr>
          <p:nvPr/>
        </p:nvSpPr>
        <p:spPr bwMode="gray">
          <a:xfrm>
            <a:off x="4564063" y="387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b="1">
              <a:solidFill>
                <a:srgbClr val="FFFFFF"/>
              </a:solidFill>
              <a:cs typeface="Arial" pitchFamily="34" charset="0"/>
            </a:endParaRPr>
          </a:p>
        </p:txBody>
      </p:sp>
      <p:sp>
        <p:nvSpPr>
          <p:cNvPr id="39940" name="AutoShape 4"/>
          <p:cNvSpPr>
            <a:spLocks noChangeArrowheads="1"/>
          </p:cNvSpPr>
          <p:nvPr/>
        </p:nvSpPr>
        <p:spPr bwMode="gray">
          <a:xfrm>
            <a:off x="3657600" y="4267200"/>
            <a:ext cx="2036763" cy="990600"/>
          </a:xfrm>
          <a:prstGeom prst="downArrow">
            <a:avLst>
              <a:gd name="adj1" fmla="val 56417"/>
              <a:gd name="adj2" fmla="val 48338"/>
            </a:avLst>
          </a:prstGeom>
          <a:gradFill rotWithShape="0">
            <a:gsLst>
              <a:gs pos="0">
                <a:srgbClr val="FFFFFF">
                  <a:alpha val="10001"/>
                </a:srgbClr>
              </a:gs>
              <a:gs pos="100000">
                <a:srgbClr val="FF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8" name="AutoShape 22"/>
          <p:cNvSpPr>
            <a:spLocks noChangeArrowheads="1"/>
          </p:cNvSpPr>
          <p:nvPr/>
        </p:nvSpPr>
        <p:spPr bwMode="gray">
          <a:xfrm>
            <a:off x="3429000" y="3429000"/>
            <a:ext cx="2362200" cy="1066800"/>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7" name="AutoShape 21"/>
          <p:cNvSpPr>
            <a:spLocks noChangeArrowheads="1"/>
          </p:cNvSpPr>
          <p:nvPr/>
        </p:nvSpPr>
        <p:spPr bwMode="gray">
          <a:xfrm>
            <a:off x="3429000" y="2514600"/>
            <a:ext cx="2362200" cy="1066800"/>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2" name="AutoShape 16"/>
          <p:cNvSpPr>
            <a:spLocks noChangeArrowheads="1"/>
          </p:cNvSpPr>
          <p:nvPr/>
        </p:nvSpPr>
        <p:spPr bwMode="gray">
          <a:xfrm>
            <a:off x="3429000" y="1600200"/>
            <a:ext cx="2362200" cy="1066800"/>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41" name="AutoShape 5"/>
          <p:cNvSpPr>
            <a:spLocks noChangeArrowheads="1"/>
          </p:cNvSpPr>
          <p:nvPr/>
        </p:nvSpPr>
        <p:spPr bwMode="gray">
          <a:xfrm>
            <a:off x="3657600" y="1019175"/>
            <a:ext cx="2036763" cy="762000"/>
          </a:xfrm>
          <a:prstGeom prst="downArrow">
            <a:avLst>
              <a:gd name="adj1" fmla="val 56417"/>
              <a:gd name="adj2" fmla="val 48338"/>
            </a:avLst>
          </a:prstGeom>
          <a:gradFill rotWithShape="0">
            <a:gsLst>
              <a:gs pos="0">
                <a:srgbClr val="FFFF00"/>
              </a:gs>
              <a:gs pos="100000">
                <a:srgbClr val="FFFFFF">
                  <a:alpha val="10001"/>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39959" name="Freeform 23"/>
          <p:cNvSpPr>
            <a:spLocks/>
          </p:cNvSpPr>
          <p:nvPr/>
        </p:nvSpPr>
        <p:spPr bwMode="gray">
          <a:xfrm rot="-894673">
            <a:off x="1219200" y="2590800"/>
            <a:ext cx="2228850" cy="1752600"/>
          </a:xfrm>
          <a:custGeom>
            <a:avLst/>
            <a:gdLst>
              <a:gd name="T0" fmla="*/ 0 w 982"/>
              <a:gd name="T1" fmla="*/ 1752600 h 774"/>
              <a:gd name="T2" fmla="*/ 4539 w 982"/>
              <a:gd name="T3" fmla="*/ 1743543 h 774"/>
              <a:gd name="T4" fmla="*/ 18158 w 982"/>
              <a:gd name="T5" fmla="*/ 1707313 h 774"/>
              <a:gd name="T6" fmla="*/ 36315 w 982"/>
              <a:gd name="T7" fmla="*/ 1652969 h 774"/>
              <a:gd name="T8" fmla="*/ 72631 w 982"/>
              <a:gd name="T9" fmla="*/ 1580510 h 774"/>
              <a:gd name="T10" fmla="*/ 113485 w 982"/>
              <a:gd name="T11" fmla="*/ 1494465 h 774"/>
              <a:gd name="T12" fmla="*/ 172498 w 982"/>
              <a:gd name="T13" fmla="*/ 1399363 h 774"/>
              <a:gd name="T14" fmla="*/ 240589 w 982"/>
              <a:gd name="T15" fmla="*/ 1299732 h 774"/>
              <a:gd name="T16" fmla="*/ 322298 w 982"/>
              <a:gd name="T17" fmla="*/ 1195572 h 774"/>
              <a:gd name="T18" fmla="*/ 422165 w 982"/>
              <a:gd name="T19" fmla="*/ 1091412 h 774"/>
              <a:gd name="T20" fmla="*/ 535650 w 982"/>
              <a:gd name="T21" fmla="*/ 991781 h 774"/>
              <a:gd name="T22" fmla="*/ 667293 w 982"/>
              <a:gd name="T23" fmla="*/ 901208 h 774"/>
              <a:gd name="T24" fmla="*/ 817094 w 982"/>
              <a:gd name="T25" fmla="*/ 815163 h 774"/>
              <a:gd name="T26" fmla="*/ 966894 w 982"/>
              <a:gd name="T27" fmla="*/ 751761 h 774"/>
              <a:gd name="T28" fmla="*/ 1107616 w 982"/>
              <a:gd name="T29" fmla="*/ 711003 h 774"/>
              <a:gd name="T30" fmla="*/ 1234719 w 982"/>
              <a:gd name="T31" fmla="*/ 688360 h 774"/>
              <a:gd name="T32" fmla="*/ 1348205 w 982"/>
              <a:gd name="T33" fmla="*/ 679302 h 774"/>
              <a:gd name="T34" fmla="*/ 1448072 w 982"/>
              <a:gd name="T35" fmla="*/ 679302 h 774"/>
              <a:gd name="T36" fmla="*/ 1538860 w 982"/>
              <a:gd name="T37" fmla="*/ 688360 h 774"/>
              <a:gd name="T38" fmla="*/ 1611490 w 982"/>
              <a:gd name="T39" fmla="*/ 706474 h 774"/>
              <a:gd name="T40" fmla="*/ 1670503 w 982"/>
              <a:gd name="T41" fmla="*/ 724589 h 774"/>
              <a:gd name="T42" fmla="*/ 1711357 w 982"/>
              <a:gd name="T43" fmla="*/ 738175 h 774"/>
              <a:gd name="T44" fmla="*/ 1738594 w 982"/>
              <a:gd name="T45" fmla="*/ 751761 h 774"/>
              <a:gd name="T46" fmla="*/ 1747673 w 982"/>
              <a:gd name="T47" fmla="*/ 756290 h 774"/>
              <a:gd name="T48" fmla="*/ 1543399 w 982"/>
              <a:gd name="T49" fmla="*/ 1077826 h 774"/>
              <a:gd name="T50" fmla="*/ 2228850 w 982"/>
              <a:gd name="T51" fmla="*/ 837806 h 774"/>
              <a:gd name="T52" fmla="*/ 2069971 w 982"/>
              <a:gd name="T53" fmla="*/ 0 h 774"/>
              <a:gd name="T54" fmla="*/ 1938328 w 982"/>
              <a:gd name="T55" fmla="*/ 339651 h 774"/>
              <a:gd name="T56" fmla="*/ 1929249 w 982"/>
              <a:gd name="T57" fmla="*/ 335122 h 774"/>
              <a:gd name="T58" fmla="*/ 1902013 w 982"/>
              <a:gd name="T59" fmla="*/ 321536 h 774"/>
              <a:gd name="T60" fmla="*/ 1865697 w 982"/>
              <a:gd name="T61" fmla="*/ 303422 h 774"/>
              <a:gd name="T62" fmla="*/ 1811224 w 982"/>
              <a:gd name="T63" fmla="*/ 285307 h 774"/>
              <a:gd name="T64" fmla="*/ 1743133 w 982"/>
              <a:gd name="T65" fmla="*/ 271721 h 774"/>
              <a:gd name="T66" fmla="*/ 1661424 w 982"/>
              <a:gd name="T67" fmla="*/ 258135 h 774"/>
              <a:gd name="T68" fmla="*/ 1570636 w 982"/>
              <a:gd name="T69" fmla="*/ 249078 h 774"/>
              <a:gd name="T70" fmla="*/ 1466229 w 982"/>
              <a:gd name="T71" fmla="*/ 249078 h 774"/>
              <a:gd name="T72" fmla="*/ 1352744 w 982"/>
              <a:gd name="T73" fmla="*/ 262664 h 774"/>
              <a:gd name="T74" fmla="*/ 1225641 w 982"/>
              <a:gd name="T75" fmla="*/ 285307 h 774"/>
              <a:gd name="T76" fmla="*/ 1093998 w 982"/>
              <a:gd name="T77" fmla="*/ 330594 h 774"/>
              <a:gd name="T78" fmla="*/ 957815 w 982"/>
              <a:gd name="T79" fmla="*/ 389467 h 774"/>
              <a:gd name="T80" fmla="*/ 808015 w 982"/>
              <a:gd name="T81" fmla="*/ 475512 h 774"/>
              <a:gd name="T82" fmla="*/ 658214 w 982"/>
              <a:gd name="T83" fmla="*/ 584200 h 774"/>
              <a:gd name="T84" fmla="*/ 522032 w 982"/>
              <a:gd name="T85" fmla="*/ 701946 h 774"/>
              <a:gd name="T86" fmla="*/ 404007 w 982"/>
              <a:gd name="T87" fmla="*/ 824220 h 774"/>
              <a:gd name="T88" fmla="*/ 308680 w 982"/>
              <a:gd name="T89" fmla="*/ 955552 h 774"/>
              <a:gd name="T90" fmla="*/ 226970 w 982"/>
              <a:gd name="T91" fmla="*/ 1086884 h 774"/>
              <a:gd name="T92" fmla="*/ 163419 w 982"/>
              <a:gd name="T93" fmla="*/ 1213687 h 774"/>
              <a:gd name="T94" fmla="*/ 108946 w 982"/>
              <a:gd name="T95" fmla="*/ 1335961 h 774"/>
              <a:gd name="T96" fmla="*/ 68091 w 982"/>
              <a:gd name="T97" fmla="*/ 1449178 h 774"/>
              <a:gd name="T98" fmla="*/ 40855 w 982"/>
              <a:gd name="T99" fmla="*/ 1548809 h 774"/>
              <a:gd name="T100" fmla="*/ 18158 w 982"/>
              <a:gd name="T101" fmla="*/ 1634854 h 774"/>
              <a:gd name="T102" fmla="*/ 9079 w 982"/>
              <a:gd name="T103" fmla="*/ 1698256 h 774"/>
              <a:gd name="T104" fmla="*/ 0 w 982"/>
              <a:gd name="T105" fmla="*/ 1739014 h 774"/>
              <a:gd name="T106" fmla="*/ 0 w 982"/>
              <a:gd name="T107" fmla="*/ 1752600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8425C">
                  <a:alpha val="32001"/>
                </a:srgbClr>
              </a:gs>
              <a:gs pos="100000">
                <a:srgbClr val="F72F4C"/>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NZ"/>
          </a:p>
        </p:txBody>
      </p:sp>
      <p:sp>
        <p:nvSpPr>
          <p:cNvPr id="39960" name="Freeform 24"/>
          <p:cNvSpPr>
            <a:spLocks/>
          </p:cNvSpPr>
          <p:nvPr/>
        </p:nvSpPr>
        <p:spPr bwMode="gray">
          <a:xfrm rot="9822497">
            <a:off x="5873750" y="1576388"/>
            <a:ext cx="2133600" cy="1993900"/>
          </a:xfrm>
          <a:custGeom>
            <a:avLst/>
            <a:gdLst>
              <a:gd name="T0" fmla="*/ 0 w 982"/>
              <a:gd name="T1" fmla="*/ 1993900 h 774"/>
              <a:gd name="T2" fmla="*/ 4345 w 982"/>
              <a:gd name="T3" fmla="*/ 1983596 h 774"/>
              <a:gd name="T4" fmla="*/ 17382 w 982"/>
              <a:gd name="T5" fmla="*/ 1942378 h 774"/>
              <a:gd name="T6" fmla="*/ 34763 w 982"/>
              <a:gd name="T7" fmla="*/ 1880552 h 774"/>
              <a:gd name="T8" fmla="*/ 69527 w 982"/>
              <a:gd name="T9" fmla="*/ 1798117 h 774"/>
              <a:gd name="T10" fmla="*/ 108635 w 982"/>
              <a:gd name="T11" fmla="*/ 1700225 h 774"/>
              <a:gd name="T12" fmla="*/ 165126 w 982"/>
              <a:gd name="T13" fmla="*/ 1592029 h 774"/>
              <a:gd name="T14" fmla="*/ 230307 w 982"/>
              <a:gd name="T15" fmla="*/ 1478680 h 774"/>
              <a:gd name="T16" fmla="*/ 308525 w 982"/>
              <a:gd name="T17" fmla="*/ 1360180 h 774"/>
              <a:gd name="T18" fmla="*/ 404124 w 982"/>
              <a:gd name="T19" fmla="*/ 1241679 h 774"/>
              <a:gd name="T20" fmla="*/ 512759 w 982"/>
              <a:gd name="T21" fmla="*/ 1128331 h 774"/>
              <a:gd name="T22" fmla="*/ 638776 w 982"/>
              <a:gd name="T23" fmla="*/ 1025287 h 774"/>
              <a:gd name="T24" fmla="*/ 782175 w 982"/>
              <a:gd name="T25" fmla="*/ 927395 h 774"/>
              <a:gd name="T26" fmla="*/ 925574 w 982"/>
              <a:gd name="T27" fmla="*/ 855265 h 774"/>
              <a:gd name="T28" fmla="*/ 1060282 w 982"/>
              <a:gd name="T29" fmla="*/ 808895 h 774"/>
              <a:gd name="T30" fmla="*/ 1181954 w 982"/>
              <a:gd name="T31" fmla="*/ 783134 h 774"/>
              <a:gd name="T32" fmla="*/ 1290589 w 982"/>
              <a:gd name="T33" fmla="*/ 772829 h 774"/>
              <a:gd name="T34" fmla="*/ 1386188 w 982"/>
              <a:gd name="T35" fmla="*/ 772829 h 774"/>
              <a:gd name="T36" fmla="*/ 1473097 w 982"/>
              <a:gd name="T37" fmla="*/ 783134 h 774"/>
              <a:gd name="T38" fmla="*/ 1542623 w 982"/>
              <a:gd name="T39" fmla="*/ 803743 h 774"/>
              <a:gd name="T40" fmla="*/ 1599114 w 982"/>
              <a:gd name="T41" fmla="*/ 824351 h 774"/>
              <a:gd name="T42" fmla="*/ 1638222 w 982"/>
              <a:gd name="T43" fmla="*/ 839808 h 774"/>
              <a:gd name="T44" fmla="*/ 1664295 w 982"/>
              <a:gd name="T45" fmla="*/ 855265 h 774"/>
              <a:gd name="T46" fmla="*/ 1672986 w 982"/>
              <a:gd name="T47" fmla="*/ 860417 h 774"/>
              <a:gd name="T48" fmla="*/ 1477442 w 982"/>
              <a:gd name="T49" fmla="*/ 1226223 h 774"/>
              <a:gd name="T50" fmla="*/ 2133600 w 982"/>
              <a:gd name="T51" fmla="*/ 953156 h 774"/>
              <a:gd name="T52" fmla="*/ 1981510 w 982"/>
              <a:gd name="T53" fmla="*/ 0 h 774"/>
              <a:gd name="T54" fmla="*/ 1855493 w 982"/>
              <a:gd name="T55" fmla="*/ 386415 h 774"/>
              <a:gd name="T56" fmla="*/ 1846802 w 982"/>
              <a:gd name="T57" fmla="*/ 381263 h 774"/>
              <a:gd name="T58" fmla="*/ 1820730 w 982"/>
              <a:gd name="T59" fmla="*/ 365806 h 774"/>
              <a:gd name="T60" fmla="*/ 1785967 w 982"/>
              <a:gd name="T61" fmla="*/ 345197 h 774"/>
              <a:gd name="T62" fmla="*/ 1733822 w 982"/>
              <a:gd name="T63" fmla="*/ 324588 h 774"/>
              <a:gd name="T64" fmla="*/ 1668640 w 982"/>
              <a:gd name="T65" fmla="*/ 309132 h 774"/>
              <a:gd name="T66" fmla="*/ 1590423 w 982"/>
              <a:gd name="T67" fmla="*/ 293675 h 774"/>
              <a:gd name="T68" fmla="*/ 1503514 w 982"/>
              <a:gd name="T69" fmla="*/ 283371 h 774"/>
              <a:gd name="T70" fmla="*/ 1403570 w 982"/>
              <a:gd name="T71" fmla="*/ 283371 h 774"/>
              <a:gd name="T72" fmla="*/ 1294934 w 982"/>
              <a:gd name="T73" fmla="*/ 298827 h 774"/>
              <a:gd name="T74" fmla="*/ 1173263 w 982"/>
              <a:gd name="T75" fmla="*/ 324588 h 774"/>
              <a:gd name="T76" fmla="*/ 1047246 w 982"/>
              <a:gd name="T77" fmla="*/ 376110 h 774"/>
              <a:gd name="T78" fmla="*/ 916883 w 982"/>
              <a:gd name="T79" fmla="*/ 443089 h 774"/>
              <a:gd name="T80" fmla="*/ 773484 w 982"/>
              <a:gd name="T81" fmla="*/ 540981 h 774"/>
              <a:gd name="T82" fmla="*/ 630086 w 982"/>
              <a:gd name="T83" fmla="*/ 664633 h 774"/>
              <a:gd name="T84" fmla="*/ 499723 w 982"/>
              <a:gd name="T85" fmla="*/ 798590 h 774"/>
              <a:gd name="T86" fmla="*/ 386742 w 982"/>
              <a:gd name="T87" fmla="*/ 937700 h 774"/>
              <a:gd name="T88" fmla="*/ 295488 w 982"/>
              <a:gd name="T89" fmla="*/ 1087113 h 774"/>
              <a:gd name="T90" fmla="*/ 217271 w 982"/>
              <a:gd name="T91" fmla="*/ 1236527 h 774"/>
              <a:gd name="T92" fmla="*/ 156435 w 982"/>
              <a:gd name="T93" fmla="*/ 1380789 h 774"/>
              <a:gd name="T94" fmla="*/ 104290 w 982"/>
              <a:gd name="T95" fmla="*/ 1519898 h 774"/>
              <a:gd name="T96" fmla="*/ 65181 w 982"/>
              <a:gd name="T97" fmla="*/ 1648703 h 774"/>
              <a:gd name="T98" fmla="*/ 39109 w 982"/>
              <a:gd name="T99" fmla="*/ 1762051 h 774"/>
              <a:gd name="T100" fmla="*/ 17382 w 982"/>
              <a:gd name="T101" fmla="*/ 1859943 h 774"/>
              <a:gd name="T102" fmla="*/ 8691 w 982"/>
              <a:gd name="T103" fmla="*/ 1932074 h 774"/>
              <a:gd name="T104" fmla="*/ 0 w 982"/>
              <a:gd name="T105" fmla="*/ 1978443 h 774"/>
              <a:gd name="T106" fmla="*/ 0 w 982"/>
              <a:gd name="T107" fmla="*/ 1993900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2001"/>
                </a:srgbClr>
              </a:gs>
              <a:gs pos="100000">
                <a:srgbClr val="AD83EB"/>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NZ"/>
          </a:p>
        </p:txBody>
      </p:sp>
      <p:sp>
        <p:nvSpPr>
          <p:cNvPr id="39961" name="Text Box 25"/>
          <p:cNvSpPr txBox="1">
            <a:spLocks noChangeArrowheads="1"/>
          </p:cNvSpPr>
          <p:nvPr/>
        </p:nvSpPr>
        <p:spPr bwMode="gray">
          <a:xfrm>
            <a:off x="3429000" y="2133600"/>
            <a:ext cx="2087563" cy="396875"/>
          </a:xfrm>
          <a:prstGeom prst="rect">
            <a:avLst/>
          </a:prstGeom>
          <a:noFill/>
          <a:ln>
            <a:noFill/>
          </a:ln>
          <a:effectLst/>
        </p:spPr>
        <p:txBody>
          <a:bodyPr wrap="none">
            <a:spAutoFit/>
          </a:bodyPr>
          <a:lstStyle/>
          <a:p>
            <a:pPr>
              <a:defRPr/>
            </a:pPr>
            <a:r>
              <a:rPr lang="en-US" altLang="en-US" sz="2000">
                <a:solidFill>
                  <a:srgbClr val="FFFFFF"/>
                </a:solidFill>
                <a:effectLst>
                  <a:outerShdw blurRad="38100" dist="38100" dir="2700000" algn="tl">
                    <a:srgbClr val="C0C0C0"/>
                  </a:outerShdw>
                </a:effectLst>
                <a:cs typeface="Arial" panose="020B0604020202020204" pitchFamily="34" charset="0"/>
              </a:rPr>
              <a:t>Trình độ học vấn</a:t>
            </a:r>
          </a:p>
        </p:txBody>
      </p:sp>
      <p:sp>
        <p:nvSpPr>
          <p:cNvPr id="39962" name="Text Box 26"/>
          <p:cNvSpPr txBox="1">
            <a:spLocks noChangeArrowheads="1"/>
          </p:cNvSpPr>
          <p:nvPr/>
        </p:nvSpPr>
        <p:spPr bwMode="gray">
          <a:xfrm>
            <a:off x="4021138" y="2955925"/>
            <a:ext cx="1312862" cy="396875"/>
          </a:xfrm>
          <a:prstGeom prst="rect">
            <a:avLst/>
          </a:prstGeom>
          <a:noFill/>
          <a:ln>
            <a:noFill/>
          </a:ln>
          <a:effectLst/>
        </p:spPr>
        <p:txBody>
          <a:bodyPr wrap="none">
            <a:spAutoFit/>
          </a:bodyPr>
          <a:lstStyle/>
          <a:p>
            <a:pPr>
              <a:defRPr/>
            </a:pPr>
            <a:r>
              <a:rPr lang="en-US" altLang="en-US" sz="2000">
                <a:solidFill>
                  <a:srgbClr val="FFFFFF"/>
                </a:solidFill>
                <a:effectLst>
                  <a:outerShdw blurRad="38100" dist="38100" dir="2700000" algn="tl">
                    <a:srgbClr val="C0C0C0"/>
                  </a:outerShdw>
                </a:effectLst>
                <a:cs typeface="Arial" panose="020B0604020202020204" pitchFamily="34" charset="0"/>
              </a:rPr>
              <a:t>Mức sống</a:t>
            </a:r>
          </a:p>
        </p:txBody>
      </p:sp>
      <p:sp>
        <p:nvSpPr>
          <p:cNvPr id="39963" name="Text Box 27"/>
          <p:cNvSpPr txBox="1">
            <a:spLocks noChangeArrowheads="1"/>
          </p:cNvSpPr>
          <p:nvPr/>
        </p:nvSpPr>
        <p:spPr bwMode="gray">
          <a:xfrm>
            <a:off x="3657600" y="3886200"/>
            <a:ext cx="2016125" cy="396875"/>
          </a:xfrm>
          <a:prstGeom prst="rect">
            <a:avLst/>
          </a:prstGeom>
          <a:noFill/>
          <a:ln>
            <a:noFill/>
          </a:ln>
          <a:effectLst/>
        </p:spPr>
        <p:txBody>
          <a:bodyPr wrap="none">
            <a:spAutoFit/>
          </a:bodyPr>
          <a:lstStyle/>
          <a:p>
            <a:pPr>
              <a:defRPr/>
            </a:pPr>
            <a:r>
              <a:rPr lang="en-US" altLang="en-US" sz="2000">
                <a:solidFill>
                  <a:srgbClr val="FFFFFF"/>
                </a:solidFill>
                <a:effectLst>
                  <a:outerShdw blurRad="38100" dist="38100" dir="2700000" algn="tl">
                    <a:srgbClr val="C0C0C0"/>
                  </a:outerShdw>
                </a:effectLst>
                <a:cs typeface="Arial" panose="020B0604020202020204" pitchFamily="34" charset="0"/>
              </a:rPr>
              <a:t>Chất khích thích</a:t>
            </a:r>
          </a:p>
        </p:txBody>
      </p:sp>
      <p:grpSp>
        <p:nvGrpSpPr>
          <p:cNvPr id="39945" name="Group 9"/>
          <p:cNvGrpSpPr>
            <a:grpSpLocks/>
          </p:cNvGrpSpPr>
          <p:nvPr/>
        </p:nvGrpSpPr>
        <p:grpSpPr bwMode="auto">
          <a:xfrm>
            <a:off x="3124200" y="381000"/>
            <a:ext cx="3048000" cy="693738"/>
            <a:chOff x="1920" y="990"/>
            <a:chExt cx="1920" cy="437"/>
          </a:xfrm>
        </p:grpSpPr>
        <p:sp>
          <p:nvSpPr>
            <p:cNvPr id="43026" name="AutoShape 10"/>
            <p:cNvSpPr>
              <a:spLocks noChangeArrowheads="1"/>
            </p:cNvSpPr>
            <p:nvPr/>
          </p:nvSpPr>
          <p:spPr bwMode="gray">
            <a:xfrm>
              <a:off x="1920" y="990"/>
              <a:ext cx="1920" cy="437"/>
            </a:xfrm>
            <a:prstGeom prst="can">
              <a:avLst>
                <a:gd name="adj" fmla="val 32032"/>
              </a:avLst>
            </a:prstGeom>
            <a:gradFill rotWithShape="1">
              <a:gsLst>
                <a:gs pos="0">
                  <a:srgbClr val="FF9933"/>
                </a:gs>
                <a:gs pos="50000">
                  <a:srgbClr val="FFD7AF"/>
                </a:gs>
                <a:gs pos="100000">
                  <a:srgbClr val="FF99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3027" name="Text Box 11"/>
            <p:cNvSpPr txBox="1">
              <a:spLocks noChangeArrowheads="1"/>
            </p:cNvSpPr>
            <p:nvPr/>
          </p:nvSpPr>
          <p:spPr bwMode="gray">
            <a:xfrm>
              <a:off x="2562" y="1139"/>
              <a:ext cx="6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000" b="1">
                  <a:solidFill>
                    <a:srgbClr val="000000"/>
                  </a:solidFill>
                  <a:cs typeface="Arial" pitchFamily="34" charset="0"/>
                </a:rPr>
                <a:t>Sâu xa</a:t>
              </a:r>
            </a:p>
          </p:txBody>
        </p:sp>
      </p:grpSp>
      <p:sp>
        <p:nvSpPr>
          <p:cNvPr id="39964" name="AutoShape 28"/>
          <p:cNvSpPr>
            <a:spLocks noChangeArrowheads="1"/>
          </p:cNvSpPr>
          <p:nvPr/>
        </p:nvSpPr>
        <p:spPr bwMode="auto">
          <a:xfrm rot="2310965">
            <a:off x="3124200" y="3962400"/>
            <a:ext cx="3573463" cy="3822700"/>
          </a:xfrm>
          <a:prstGeom prst="irregularSeal2">
            <a:avLst/>
          </a:prstGeom>
          <a:blipFill dpi="0" rotWithShape="0">
            <a:blip r:embed="rId2">
              <a:alphaModFix amt="49000"/>
            </a:blip>
            <a:srcRect/>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a:p>
        </p:txBody>
      </p:sp>
      <p:sp>
        <p:nvSpPr>
          <p:cNvPr id="39965" name="WordArt 29"/>
          <p:cNvSpPr>
            <a:spLocks noChangeArrowheads="1" noChangeShapeType="1" noTextEdit="1"/>
          </p:cNvSpPr>
          <p:nvPr/>
        </p:nvSpPr>
        <p:spPr bwMode="auto">
          <a:xfrm>
            <a:off x="3657600" y="5357813"/>
            <a:ext cx="2133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82"/>
              </a:contourClr>
            </a:sp3d>
          </a:bodyPr>
          <a:lstStyle/>
          <a:p>
            <a:pPr algn="ctr">
              <a:defRPr/>
            </a:pPr>
            <a:r>
              <a:rPr lang="en-US" sz="3600" b="1" kern="10">
                <a:ln w="9525">
                  <a:round/>
                  <a:headEnd/>
                  <a:tailEnd/>
                </a:ln>
                <a:gradFill rotWithShape="0">
                  <a:gsLst>
                    <a:gs pos="0">
                      <a:srgbClr val="000082"/>
                    </a:gs>
                    <a:gs pos="30000">
                      <a:srgbClr val="66008F">
                        <a:alpha val="92200"/>
                      </a:srgbClr>
                    </a:gs>
                    <a:gs pos="64999">
                      <a:srgbClr val="BA0066">
                        <a:alpha val="83101"/>
                      </a:srgbClr>
                    </a:gs>
                    <a:gs pos="89999">
                      <a:srgbClr val="FF0000">
                        <a:alpha val="76601"/>
                      </a:srgbClr>
                    </a:gs>
                    <a:gs pos="100000">
                      <a:srgbClr val="FF8200">
                        <a:alpha val="74001"/>
                      </a:srgbClr>
                    </a:gs>
                  </a:gsLst>
                  <a:path path="rect">
                    <a:fillToRect l="50000" t="50000" r="50000" b="50000"/>
                  </a:path>
                </a:gradFill>
                <a:cs typeface="Arial" panose="020B0604020202020204" pitchFamily="34" charset="0"/>
              </a:rPr>
              <a:t>Bạo hành</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ppt_w</p:attrName>
                                        </p:attrNameLst>
                                      </p:cBhvr>
                                      <p:tavLst>
                                        <p:tav tm="0">
                                          <p:val>
                                            <p:fltVal val="0"/>
                                          </p:val>
                                        </p:tav>
                                        <p:tav tm="100000">
                                          <p:val>
                                            <p:strVal val="#ppt_w"/>
                                          </p:val>
                                        </p:tav>
                                      </p:tavLst>
                                    </p:anim>
                                    <p:anim calcmode="lin" valueType="num">
                                      <p:cBhvr>
                                        <p:cTn id="8" dur="500" fill="hold"/>
                                        <p:tgtEl>
                                          <p:spTgt spid="39945"/>
                                        </p:tgtEl>
                                        <p:attrNameLst>
                                          <p:attrName>ppt_h</p:attrName>
                                        </p:attrNameLst>
                                      </p:cBhvr>
                                      <p:tavLst>
                                        <p:tav tm="0">
                                          <p:val>
                                            <p:fltVal val="0"/>
                                          </p:val>
                                        </p:tav>
                                        <p:tav tm="100000">
                                          <p:val>
                                            <p:strVal val="#ppt_h"/>
                                          </p:val>
                                        </p:tav>
                                      </p:tavLst>
                                    </p:anim>
                                    <p:animEffect transition="in" filter="fade">
                                      <p:cBhvr>
                                        <p:cTn id="9" dur="500"/>
                                        <p:tgtEl>
                                          <p:spTgt spid="39945"/>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p:cTn id="13" dur="500" fill="hold"/>
                                        <p:tgtEl>
                                          <p:spTgt spid="39941"/>
                                        </p:tgtEl>
                                        <p:attrNameLst>
                                          <p:attrName>ppt_w</p:attrName>
                                        </p:attrNameLst>
                                      </p:cBhvr>
                                      <p:tavLst>
                                        <p:tav tm="0">
                                          <p:val>
                                            <p:fltVal val="0"/>
                                          </p:val>
                                        </p:tav>
                                        <p:tav tm="100000">
                                          <p:val>
                                            <p:strVal val="#ppt_w"/>
                                          </p:val>
                                        </p:tav>
                                      </p:tavLst>
                                    </p:anim>
                                    <p:anim calcmode="lin" valueType="num">
                                      <p:cBhvr>
                                        <p:cTn id="14" dur="500" fill="hold"/>
                                        <p:tgtEl>
                                          <p:spTgt spid="39941"/>
                                        </p:tgtEl>
                                        <p:attrNameLst>
                                          <p:attrName>ppt_h</p:attrName>
                                        </p:attrNameLst>
                                      </p:cBhvr>
                                      <p:tavLst>
                                        <p:tav tm="0">
                                          <p:val>
                                            <p:fltVal val="0"/>
                                          </p:val>
                                        </p:tav>
                                        <p:tav tm="100000">
                                          <p:val>
                                            <p:strVal val="#ppt_h"/>
                                          </p:val>
                                        </p:tav>
                                      </p:tavLst>
                                    </p:anim>
                                    <p:animEffect transition="in" filter="fade">
                                      <p:cBhvr>
                                        <p:cTn id="15" dur="500"/>
                                        <p:tgtEl>
                                          <p:spTgt spid="399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9952"/>
                                        </p:tgtEl>
                                        <p:attrNameLst>
                                          <p:attrName>style.visibility</p:attrName>
                                        </p:attrNameLst>
                                      </p:cBhvr>
                                      <p:to>
                                        <p:strVal val="visible"/>
                                      </p:to>
                                    </p:set>
                                    <p:anim calcmode="lin" valueType="num">
                                      <p:cBhvr>
                                        <p:cTn id="20" dur="500" fill="hold"/>
                                        <p:tgtEl>
                                          <p:spTgt spid="39952"/>
                                        </p:tgtEl>
                                        <p:attrNameLst>
                                          <p:attrName>ppt_w</p:attrName>
                                        </p:attrNameLst>
                                      </p:cBhvr>
                                      <p:tavLst>
                                        <p:tav tm="0">
                                          <p:val>
                                            <p:fltVal val="0"/>
                                          </p:val>
                                        </p:tav>
                                        <p:tav tm="100000">
                                          <p:val>
                                            <p:strVal val="#ppt_w"/>
                                          </p:val>
                                        </p:tav>
                                      </p:tavLst>
                                    </p:anim>
                                    <p:anim calcmode="lin" valueType="num">
                                      <p:cBhvr>
                                        <p:cTn id="21" dur="500" fill="hold"/>
                                        <p:tgtEl>
                                          <p:spTgt spid="39952"/>
                                        </p:tgtEl>
                                        <p:attrNameLst>
                                          <p:attrName>ppt_h</p:attrName>
                                        </p:attrNameLst>
                                      </p:cBhvr>
                                      <p:tavLst>
                                        <p:tav tm="0">
                                          <p:val>
                                            <p:fltVal val="0"/>
                                          </p:val>
                                        </p:tav>
                                        <p:tav tm="100000">
                                          <p:val>
                                            <p:strVal val="#ppt_h"/>
                                          </p:val>
                                        </p:tav>
                                      </p:tavLst>
                                    </p:anim>
                                    <p:animEffect transition="in" filter="fade">
                                      <p:cBhvr>
                                        <p:cTn id="22" dur="500"/>
                                        <p:tgtEl>
                                          <p:spTgt spid="39952"/>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39961"/>
                                        </p:tgtEl>
                                        <p:attrNameLst>
                                          <p:attrName>style.visibility</p:attrName>
                                        </p:attrNameLst>
                                      </p:cBhvr>
                                      <p:to>
                                        <p:strVal val="visible"/>
                                      </p:to>
                                    </p:set>
                                    <p:anim calcmode="lin" valueType="num">
                                      <p:cBhvr>
                                        <p:cTn id="25" dur="500" fill="hold"/>
                                        <p:tgtEl>
                                          <p:spTgt spid="39961"/>
                                        </p:tgtEl>
                                        <p:attrNameLst>
                                          <p:attrName>ppt_w</p:attrName>
                                        </p:attrNameLst>
                                      </p:cBhvr>
                                      <p:tavLst>
                                        <p:tav tm="0">
                                          <p:val>
                                            <p:fltVal val="0"/>
                                          </p:val>
                                        </p:tav>
                                        <p:tav tm="100000">
                                          <p:val>
                                            <p:strVal val="#ppt_w"/>
                                          </p:val>
                                        </p:tav>
                                      </p:tavLst>
                                    </p:anim>
                                    <p:anim calcmode="lin" valueType="num">
                                      <p:cBhvr>
                                        <p:cTn id="26" dur="500" fill="hold"/>
                                        <p:tgtEl>
                                          <p:spTgt spid="39961"/>
                                        </p:tgtEl>
                                        <p:attrNameLst>
                                          <p:attrName>ppt_h</p:attrName>
                                        </p:attrNameLst>
                                      </p:cBhvr>
                                      <p:tavLst>
                                        <p:tav tm="0">
                                          <p:val>
                                            <p:fltVal val="0"/>
                                          </p:val>
                                        </p:tav>
                                        <p:tav tm="100000">
                                          <p:val>
                                            <p:strVal val="#ppt_h"/>
                                          </p:val>
                                        </p:tav>
                                      </p:tavLst>
                                    </p:anim>
                                    <p:animEffect transition="in" filter="fade">
                                      <p:cBhvr>
                                        <p:cTn id="27" dur="500"/>
                                        <p:tgtEl>
                                          <p:spTgt spid="399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9962"/>
                                        </p:tgtEl>
                                        <p:attrNameLst>
                                          <p:attrName>style.visibility</p:attrName>
                                        </p:attrNameLst>
                                      </p:cBhvr>
                                      <p:to>
                                        <p:strVal val="visible"/>
                                      </p:to>
                                    </p:set>
                                    <p:anim calcmode="lin" valueType="num">
                                      <p:cBhvr>
                                        <p:cTn id="32" dur="500" fill="hold"/>
                                        <p:tgtEl>
                                          <p:spTgt spid="39962"/>
                                        </p:tgtEl>
                                        <p:attrNameLst>
                                          <p:attrName>ppt_w</p:attrName>
                                        </p:attrNameLst>
                                      </p:cBhvr>
                                      <p:tavLst>
                                        <p:tav tm="0">
                                          <p:val>
                                            <p:fltVal val="0"/>
                                          </p:val>
                                        </p:tav>
                                        <p:tav tm="100000">
                                          <p:val>
                                            <p:strVal val="#ppt_w"/>
                                          </p:val>
                                        </p:tav>
                                      </p:tavLst>
                                    </p:anim>
                                    <p:anim calcmode="lin" valueType="num">
                                      <p:cBhvr>
                                        <p:cTn id="33" dur="500" fill="hold"/>
                                        <p:tgtEl>
                                          <p:spTgt spid="39962"/>
                                        </p:tgtEl>
                                        <p:attrNameLst>
                                          <p:attrName>ppt_h</p:attrName>
                                        </p:attrNameLst>
                                      </p:cBhvr>
                                      <p:tavLst>
                                        <p:tav tm="0">
                                          <p:val>
                                            <p:fltVal val="0"/>
                                          </p:val>
                                        </p:tav>
                                        <p:tav tm="100000">
                                          <p:val>
                                            <p:strVal val="#ppt_h"/>
                                          </p:val>
                                        </p:tav>
                                      </p:tavLst>
                                    </p:anim>
                                    <p:animEffect transition="in" filter="fade">
                                      <p:cBhvr>
                                        <p:cTn id="34" dur="500"/>
                                        <p:tgtEl>
                                          <p:spTgt spid="39962"/>
                                        </p:tgtEl>
                                      </p:cBhvr>
                                    </p:animEffect>
                                  </p:childTnLst>
                                </p:cTn>
                              </p:par>
                              <p:par>
                                <p:cTn id="35" presetID="53" presetClass="entr" presetSubtype="0" fill="hold" nodeType="withEffect">
                                  <p:stCondLst>
                                    <p:cond delay="0"/>
                                  </p:stCondLst>
                                  <p:childTnLst>
                                    <p:set>
                                      <p:cBhvr>
                                        <p:cTn id="36" dur="1" fill="hold">
                                          <p:stCondLst>
                                            <p:cond delay="0"/>
                                          </p:stCondLst>
                                        </p:cTn>
                                        <p:tgtEl>
                                          <p:spTgt spid="39957"/>
                                        </p:tgtEl>
                                        <p:attrNameLst>
                                          <p:attrName>style.visibility</p:attrName>
                                        </p:attrNameLst>
                                      </p:cBhvr>
                                      <p:to>
                                        <p:strVal val="visible"/>
                                      </p:to>
                                    </p:set>
                                    <p:anim calcmode="lin" valueType="num">
                                      <p:cBhvr>
                                        <p:cTn id="37" dur="500" fill="hold"/>
                                        <p:tgtEl>
                                          <p:spTgt spid="39957"/>
                                        </p:tgtEl>
                                        <p:attrNameLst>
                                          <p:attrName>ppt_w</p:attrName>
                                        </p:attrNameLst>
                                      </p:cBhvr>
                                      <p:tavLst>
                                        <p:tav tm="0">
                                          <p:val>
                                            <p:fltVal val="0"/>
                                          </p:val>
                                        </p:tav>
                                        <p:tav tm="100000">
                                          <p:val>
                                            <p:strVal val="#ppt_w"/>
                                          </p:val>
                                        </p:tav>
                                      </p:tavLst>
                                    </p:anim>
                                    <p:anim calcmode="lin" valueType="num">
                                      <p:cBhvr>
                                        <p:cTn id="38" dur="500" fill="hold"/>
                                        <p:tgtEl>
                                          <p:spTgt spid="39957"/>
                                        </p:tgtEl>
                                        <p:attrNameLst>
                                          <p:attrName>ppt_h</p:attrName>
                                        </p:attrNameLst>
                                      </p:cBhvr>
                                      <p:tavLst>
                                        <p:tav tm="0">
                                          <p:val>
                                            <p:fltVal val="0"/>
                                          </p:val>
                                        </p:tav>
                                        <p:tav tm="100000">
                                          <p:val>
                                            <p:strVal val="#ppt_h"/>
                                          </p:val>
                                        </p:tav>
                                      </p:tavLst>
                                    </p:anim>
                                    <p:animEffect transition="in" filter="fade">
                                      <p:cBhvr>
                                        <p:cTn id="39" dur="500"/>
                                        <p:tgtEl>
                                          <p:spTgt spid="399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39963"/>
                                        </p:tgtEl>
                                        <p:attrNameLst>
                                          <p:attrName>style.visibility</p:attrName>
                                        </p:attrNameLst>
                                      </p:cBhvr>
                                      <p:to>
                                        <p:strVal val="visible"/>
                                      </p:to>
                                    </p:set>
                                    <p:anim calcmode="lin" valueType="num">
                                      <p:cBhvr>
                                        <p:cTn id="44" dur="500" fill="hold"/>
                                        <p:tgtEl>
                                          <p:spTgt spid="39963"/>
                                        </p:tgtEl>
                                        <p:attrNameLst>
                                          <p:attrName>ppt_w</p:attrName>
                                        </p:attrNameLst>
                                      </p:cBhvr>
                                      <p:tavLst>
                                        <p:tav tm="0">
                                          <p:val>
                                            <p:fltVal val="0"/>
                                          </p:val>
                                        </p:tav>
                                        <p:tav tm="100000">
                                          <p:val>
                                            <p:strVal val="#ppt_w"/>
                                          </p:val>
                                        </p:tav>
                                      </p:tavLst>
                                    </p:anim>
                                    <p:anim calcmode="lin" valueType="num">
                                      <p:cBhvr>
                                        <p:cTn id="45" dur="500" fill="hold"/>
                                        <p:tgtEl>
                                          <p:spTgt spid="39963"/>
                                        </p:tgtEl>
                                        <p:attrNameLst>
                                          <p:attrName>ppt_h</p:attrName>
                                        </p:attrNameLst>
                                      </p:cBhvr>
                                      <p:tavLst>
                                        <p:tav tm="0">
                                          <p:val>
                                            <p:fltVal val="0"/>
                                          </p:val>
                                        </p:tav>
                                        <p:tav tm="100000">
                                          <p:val>
                                            <p:strVal val="#ppt_h"/>
                                          </p:val>
                                        </p:tav>
                                      </p:tavLst>
                                    </p:anim>
                                    <p:animEffect transition="in" filter="fade">
                                      <p:cBhvr>
                                        <p:cTn id="46" dur="500"/>
                                        <p:tgtEl>
                                          <p:spTgt spid="39963"/>
                                        </p:tgtEl>
                                      </p:cBhvr>
                                    </p:animEffect>
                                  </p:childTnLst>
                                </p:cTn>
                              </p:par>
                              <p:par>
                                <p:cTn id="47" presetID="53" presetClass="entr" presetSubtype="0" fill="hold" nodeType="withEffect">
                                  <p:stCondLst>
                                    <p:cond delay="0"/>
                                  </p:stCondLst>
                                  <p:childTnLst>
                                    <p:set>
                                      <p:cBhvr>
                                        <p:cTn id="48" dur="1" fill="hold">
                                          <p:stCondLst>
                                            <p:cond delay="0"/>
                                          </p:stCondLst>
                                        </p:cTn>
                                        <p:tgtEl>
                                          <p:spTgt spid="39958"/>
                                        </p:tgtEl>
                                        <p:attrNameLst>
                                          <p:attrName>style.visibility</p:attrName>
                                        </p:attrNameLst>
                                      </p:cBhvr>
                                      <p:to>
                                        <p:strVal val="visible"/>
                                      </p:to>
                                    </p:set>
                                    <p:anim calcmode="lin" valueType="num">
                                      <p:cBhvr>
                                        <p:cTn id="49" dur="500" fill="hold"/>
                                        <p:tgtEl>
                                          <p:spTgt spid="39958"/>
                                        </p:tgtEl>
                                        <p:attrNameLst>
                                          <p:attrName>ppt_w</p:attrName>
                                        </p:attrNameLst>
                                      </p:cBhvr>
                                      <p:tavLst>
                                        <p:tav tm="0">
                                          <p:val>
                                            <p:fltVal val="0"/>
                                          </p:val>
                                        </p:tav>
                                        <p:tav tm="100000">
                                          <p:val>
                                            <p:strVal val="#ppt_w"/>
                                          </p:val>
                                        </p:tav>
                                      </p:tavLst>
                                    </p:anim>
                                    <p:anim calcmode="lin" valueType="num">
                                      <p:cBhvr>
                                        <p:cTn id="50" dur="500" fill="hold"/>
                                        <p:tgtEl>
                                          <p:spTgt spid="39958"/>
                                        </p:tgtEl>
                                        <p:attrNameLst>
                                          <p:attrName>ppt_h</p:attrName>
                                        </p:attrNameLst>
                                      </p:cBhvr>
                                      <p:tavLst>
                                        <p:tav tm="0">
                                          <p:val>
                                            <p:fltVal val="0"/>
                                          </p:val>
                                        </p:tav>
                                        <p:tav tm="100000">
                                          <p:val>
                                            <p:strVal val="#ppt_h"/>
                                          </p:val>
                                        </p:tav>
                                      </p:tavLst>
                                    </p:anim>
                                    <p:animEffect transition="in" filter="fade">
                                      <p:cBhvr>
                                        <p:cTn id="51" dur="500"/>
                                        <p:tgtEl>
                                          <p:spTgt spid="3995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960"/>
                                        </p:tgtEl>
                                        <p:attrNameLst>
                                          <p:attrName>style.visibility</p:attrName>
                                        </p:attrNameLst>
                                      </p:cBhvr>
                                      <p:to>
                                        <p:strVal val="visible"/>
                                      </p:to>
                                    </p:set>
                                    <p:animEffect transition="in" filter="fade">
                                      <p:cBhvr>
                                        <p:cTn id="56" dur="500"/>
                                        <p:tgtEl>
                                          <p:spTgt spid="399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959"/>
                                        </p:tgtEl>
                                        <p:attrNameLst>
                                          <p:attrName>style.visibility</p:attrName>
                                        </p:attrNameLst>
                                      </p:cBhvr>
                                      <p:to>
                                        <p:strVal val="visible"/>
                                      </p:to>
                                    </p:set>
                                    <p:animEffect transition="in" filter="fade">
                                      <p:cBhvr>
                                        <p:cTn id="59" dur="500"/>
                                        <p:tgtEl>
                                          <p:spTgt spid="3995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9940"/>
                                        </p:tgtEl>
                                        <p:attrNameLst>
                                          <p:attrName>style.visibility</p:attrName>
                                        </p:attrNameLst>
                                      </p:cBhvr>
                                      <p:to>
                                        <p:strVal val="visible"/>
                                      </p:to>
                                    </p:set>
                                    <p:anim calcmode="lin" valueType="num">
                                      <p:cBhvr>
                                        <p:cTn id="64" dur="500" fill="hold"/>
                                        <p:tgtEl>
                                          <p:spTgt spid="39940"/>
                                        </p:tgtEl>
                                        <p:attrNameLst>
                                          <p:attrName>ppt_w</p:attrName>
                                        </p:attrNameLst>
                                      </p:cBhvr>
                                      <p:tavLst>
                                        <p:tav tm="0">
                                          <p:val>
                                            <p:fltVal val="0"/>
                                          </p:val>
                                        </p:tav>
                                        <p:tav tm="100000">
                                          <p:val>
                                            <p:strVal val="#ppt_w"/>
                                          </p:val>
                                        </p:tav>
                                      </p:tavLst>
                                    </p:anim>
                                    <p:anim calcmode="lin" valueType="num">
                                      <p:cBhvr>
                                        <p:cTn id="65" dur="500" fill="hold"/>
                                        <p:tgtEl>
                                          <p:spTgt spid="39940"/>
                                        </p:tgtEl>
                                        <p:attrNameLst>
                                          <p:attrName>ppt_h</p:attrName>
                                        </p:attrNameLst>
                                      </p:cBhvr>
                                      <p:tavLst>
                                        <p:tav tm="0">
                                          <p:val>
                                            <p:fltVal val="0"/>
                                          </p:val>
                                        </p:tav>
                                        <p:tav tm="100000">
                                          <p:val>
                                            <p:strVal val="#ppt_h"/>
                                          </p:val>
                                        </p:tav>
                                      </p:tavLst>
                                    </p:anim>
                                    <p:animEffect transition="in" filter="fade">
                                      <p:cBhvr>
                                        <p:cTn id="66" dur="500"/>
                                        <p:tgtEl>
                                          <p:spTgt spid="399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9964"/>
                                        </p:tgtEl>
                                        <p:attrNameLst>
                                          <p:attrName>style.visibility</p:attrName>
                                        </p:attrNameLst>
                                      </p:cBhvr>
                                      <p:to>
                                        <p:strVal val="visible"/>
                                      </p:to>
                                    </p:set>
                                    <p:anim calcmode="lin" valueType="num">
                                      <p:cBhvr>
                                        <p:cTn id="71" dur="500" fill="hold"/>
                                        <p:tgtEl>
                                          <p:spTgt spid="39964"/>
                                        </p:tgtEl>
                                        <p:attrNameLst>
                                          <p:attrName>ppt_w</p:attrName>
                                        </p:attrNameLst>
                                      </p:cBhvr>
                                      <p:tavLst>
                                        <p:tav tm="0">
                                          <p:val>
                                            <p:fltVal val="0"/>
                                          </p:val>
                                        </p:tav>
                                        <p:tav tm="100000">
                                          <p:val>
                                            <p:strVal val="#ppt_w"/>
                                          </p:val>
                                        </p:tav>
                                      </p:tavLst>
                                    </p:anim>
                                    <p:anim calcmode="lin" valueType="num">
                                      <p:cBhvr>
                                        <p:cTn id="72" dur="500" fill="hold"/>
                                        <p:tgtEl>
                                          <p:spTgt spid="39964"/>
                                        </p:tgtEl>
                                        <p:attrNameLst>
                                          <p:attrName>ppt_h</p:attrName>
                                        </p:attrNameLst>
                                      </p:cBhvr>
                                      <p:tavLst>
                                        <p:tav tm="0">
                                          <p:val>
                                            <p:fltVal val="0"/>
                                          </p:val>
                                        </p:tav>
                                        <p:tav tm="100000">
                                          <p:val>
                                            <p:strVal val="#ppt_h"/>
                                          </p:val>
                                        </p:tav>
                                      </p:tavLst>
                                    </p:anim>
                                    <p:animEffect transition="in" filter="fade">
                                      <p:cBhvr>
                                        <p:cTn id="73" dur="500"/>
                                        <p:tgtEl>
                                          <p:spTgt spid="39964"/>
                                        </p:tgtEl>
                                      </p:cBhvr>
                                    </p:animEffect>
                                  </p:childTnLst>
                                </p:cTn>
                              </p:par>
                              <p:par>
                                <p:cTn id="74" presetID="53" presetClass="entr" presetSubtype="0" fill="hold" nodeType="withEffect">
                                  <p:stCondLst>
                                    <p:cond delay="0"/>
                                  </p:stCondLst>
                                  <p:childTnLst>
                                    <p:set>
                                      <p:cBhvr>
                                        <p:cTn id="75" dur="1" fill="hold">
                                          <p:stCondLst>
                                            <p:cond delay="0"/>
                                          </p:stCondLst>
                                        </p:cTn>
                                        <p:tgtEl>
                                          <p:spTgt spid="39965"/>
                                        </p:tgtEl>
                                        <p:attrNameLst>
                                          <p:attrName>style.visibility</p:attrName>
                                        </p:attrNameLst>
                                      </p:cBhvr>
                                      <p:to>
                                        <p:strVal val="visible"/>
                                      </p:to>
                                    </p:set>
                                    <p:anim calcmode="lin" valueType="num">
                                      <p:cBhvr>
                                        <p:cTn id="76" dur="500" fill="hold"/>
                                        <p:tgtEl>
                                          <p:spTgt spid="39965"/>
                                        </p:tgtEl>
                                        <p:attrNameLst>
                                          <p:attrName>ppt_w</p:attrName>
                                        </p:attrNameLst>
                                      </p:cBhvr>
                                      <p:tavLst>
                                        <p:tav tm="0">
                                          <p:val>
                                            <p:fltVal val="0"/>
                                          </p:val>
                                        </p:tav>
                                        <p:tav tm="100000">
                                          <p:val>
                                            <p:strVal val="#ppt_w"/>
                                          </p:val>
                                        </p:tav>
                                      </p:tavLst>
                                    </p:anim>
                                    <p:anim calcmode="lin" valueType="num">
                                      <p:cBhvr>
                                        <p:cTn id="77" dur="500" fill="hold"/>
                                        <p:tgtEl>
                                          <p:spTgt spid="39965"/>
                                        </p:tgtEl>
                                        <p:attrNameLst>
                                          <p:attrName>ppt_h</p:attrName>
                                        </p:attrNameLst>
                                      </p:cBhvr>
                                      <p:tavLst>
                                        <p:tav tm="0">
                                          <p:val>
                                            <p:fltVal val="0"/>
                                          </p:val>
                                        </p:tav>
                                        <p:tav tm="100000">
                                          <p:val>
                                            <p:strVal val="#ppt_h"/>
                                          </p:val>
                                        </p:tav>
                                      </p:tavLst>
                                    </p:anim>
                                    <p:animEffect transition="in" filter="fade">
                                      <p:cBhvr>
                                        <p:cTn id="78" dur="500"/>
                                        <p:tgtEl>
                                          <p:spTgt spid="39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animBg="1"/>
      <p:bldP spid="39960" grpId="0" animBg="1"/>
      <p:bldP spid="39961" grpId="0"/>
      <p:bldP spid="39962" grpId="0"/>
      <p:bldP spid="39963" grpId="0"/>
      <p:bldP spid="399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a:spLocks/>
          </p:cNvSpPr>
          <p:nvPr/>
        </p:nvSpPr>
        <p:spPr bwMode="auto">
          <a:xfrm>
            <a:off x="0" y="6096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grpSp>
        <p:nvGrpSpPr>
          <p:cNvPr id="56327" name="Group 7"/>
          <p:cNvGrpSpPr>
            <a:grpSpLocks/>
          </p:cNvGrpSpPr>
          <p:nvPr/>
        </p:nvGrpSpPr>
        <p:grpSpPr bwMode="auto">
          <a:xfrm>
            <a:off x="0" y="76200"/>
            <a:ext cx="2160588" cy="2160588"/>
            <a:chOff x="476" y="1525"/>
            <a:chExt cx="1361" cy="1361"/>
          </a:xfrm>
        </p:grpSpPr>
        <p:sp>
          <p:nvSpPr>
            <p:cNvPr id="44043" name="Oval 8"/>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6329" name="Oval 9"/>
            <p:cNvSpPr>
              <a:spLocks noChangeArrowheads="1"/>
            </p:cNvSpPr>
            <p:nvPr/>
          </p:nvSpPr>
          <p:spPr bwMode="gray">
            <a:xfrm>
              <a:off x="476" y="1525"/>
              <a:ext cx="1361" cy="1361"/>
            </a:xfrm>
            <a:prstGeom prst="ellipse">
              <a:avLst/>
            </a:prstGeom>
            <a:gradFill rotWithShape="1">
              <a:gsLst>
                <a:gs pos="0">
                  <a:srgbClr val="000082">
                    <a:alpha val="89999"/>
                  </a:srgbClr>
                </a:gs>
                <a:gs pos="30000">
                  <a:srgbClr val="66008F">
                    <a:alpha val="79500"/>
                  </a:srgbClr>
                </a:gs>
                <a:gs pos="64999">
                  <a:srgbClr val="BA0066">
                    <a:alpha val="67250"/>
                  </a:srgbClr>
                </a:gs>
                <a:gs pos="89999">
                  <a:srgbClr val="FF0000">
                    <a:alpha val="58501"/>
                  </a:srgbClr>
                </a:gs>
                <a:gs pos="100000">
                  <a:srgbClr val="FF8200">
                    <a:alpha val="55000"/>
                  </a:srgbClr>
                </a:gs>
              </a:gsLst>
              <a:lin ang="5400000" scaled="1"/>
            </a:gradFill>
            <a:ln>
              <a:noFill/>
            </a:ln>
            <a:effectLst/>
          </p:spPr>
          <p:txBody>
            <a:bodyPr wrap="none" anchor="ctr">
              <a:spAutoFit/>
            </a:bodyPr>
            <a:lstStyle/>
            <a:p>
              <a:pPr>
                <a:defRPr/>
              </a:pPr>
              <a:endParaRPr lang="en-US"/>
            </a:p>
          </p:txBody>
        </p:sp>
        <p:sp>
          <p:nvSpPr>
            <p:cNvPr id="44047" name="Oval 10"/>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4048" name="Oval 11"/>
            <p:cNvSpPr>
              <a:spLocks noChangeArrowheads="1"/>
            </p:cNvSpPr>
            <p:nvPr/>
          </p:nvSpPr>
          <p:spPr bwMode="gray">
            <a:xfrm>
              <a:off x="566" y="1616"/>
              <a:ext cx="1183" cy="1183"/>
            </a:xfrm>
            <a:prstGeom prst="ellipse">
              <a:avLst/>
            </a:prstGeom>
            <a:solidFill>
              <a:srgbClr val="F72F4C">
                <a:alpha val="34117"/>
              </a:srgb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4049" name="Oval 12"/>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44050" name="Group 13"/>
            <p:cNvGrpSpPr>
              <a:grpSpLocks/>
            </p:cNvGrpSpPr>
            <p:nvPr/>
          </p:nvGrpSpPr>
          <p:grpSpPr bwMode="auto">
            <a:xfrm>
              <a:off x="641" y="1685"/>
              <a:ext cx="1031" cy="1031"/>
              <a:chOff x="4166" y="1706"/>
              <a:chExt cx="1252" cy="1252"/>
            </a:xfrm>
          </p:grpSpPr>
          <p:sp>
            <p:nvSpPr>
              <p:cNvPr id="44052" name="Oval 1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4053"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4054" name="Oval 1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4055" name="Oval 1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44051" name="Text Box 18"/>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44036" name="WordArt 5"/>
          <p:cNvSpPr>
            <a:spLocks noChangeArrowheads="1" noChangeShapeType="1" noTextEdit="1"/>
          </p:cNvSpPr>
          <p:nvPr/>
        </p:nvSpPr>
        <p:spPr bwMode="auto">
          <a:xfrm>
            <a:off x="457200" y="533400"/>
            <a:ext cx="1295400" cy="1143000"/>
          </a:xfrm>
          <a:prstGeom prst="rect">
            <a:avLst/>
          </a:prstGeom>
        </p:spPr>
        <p:txBody>
          <a:bodyPr wrap="none" fromWordArt="1">
            <a:prstTxWarp prst="textPlain">
              <a:avLst>
                <a:gd name="adj" fmla="val 50000"/>
              </a:avLst>
            </a:prstTxWarp>
          </a:bodyPr>
          <a:lstStyle/>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Hiện</a:t>
            </a:r>
          </a:p>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trạng</a:t>
            </a:r>
            <a:endPar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endParaRPr>
          </a:p>
        </p:txBody>
      </p:sp>
      <p:sp>
        <p:nvSpPr>
          <p:cNvPr id="44037" name="WordArt 6"/>
          <p:cNvSpPr>
            <a:spLocks noChangeArrowheads="1" noChangeShapeType="1" noTextEdit="1"/>
          </p:cNvSpPr>
          <p:nvPr/>
        </p:nvSpPr>
        <p:spPr bwMode="auto">
          <a:xfrm>
            <a:off x="2362200" y="762000"/>
            <a:ext cx="37338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sp>
        <p:nvSpPr>
          <p:cNvPr id="56341" name="AutoShape 21"/>
          <p:cNvSpPr>
            <a:spLocks noChangeArrowheads="1"/>
          </p:cNvSpPr>
          <p:nvPr/>
        </p:nvSpPr>
        <p:spPr bwMode="gray">
          <a:xfrm flipH="1">
            <a:off x="1295400" y="2057400"/>
            <a:ext cx="7656513" cy="574675"/>
          </a:xfrm>
          <a:prstGeom prst="homePlate">
            <a:avLst>
              <a:gd name="adj" fmla="val 44719"/>
            </a:avLst>
          </a:prstGeom>
          <a:gradFill rotWithShape="1">
            <a:gsLst>
              <a:gs pos="0">
                <a:srgbClr val="FFFFFF"/>
              </a:gs>
              <a:gs pos="100000">
                <a:srgbClr val="DDD923"/>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DD92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r>
              <a:rPr lang="en-US" altLang="en-US" sz="2000" b="1">
                <a:latin typeface="Times New Roman" pitchFamily="18" charset="0"/>
              </a:rPr>
              <a:t>66% các vụ ly hôn ở Việt Nam liên quan đến bạo hành gia đình</a:t>
            </a:r>
          </a:p>
        </p:txBody>
      </p:sp>
      <p:sp>
        <p:nvSpPr>
          <p:cNvPr id="56342" name="AutoShape 22"/>
          <p:cNvSpPr>
            <a:spLocks noChangeArrowheads="1"/>
          </p:cNvSpPr>
          <p:nvPr/>
        </p:nvSpPr>
        <p:spPr bwMode="gray">
          <a:xfrm flipH="1">
            <a:off x="2557463" y="3030538"/>
            <a:ext cx="6434137" cy="1066800"/>
          </a:xfrm>
          <a:prstGeom prst="homePlate">
            <a:avLst>
              <a:gd name="adj" fmla="val 44955"/>
            </a:avLst>
          </a:prstGeom>
          <a:gradFill rotWithShape="1">
            <a:gsLst>
              <a:gs pos="0">
                <a:srgbClr val="FFFFFF"/>
              </a:gs>
              <a:gs pos="100000">
                <a:srgbClr val="92D365"/>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2D365"/>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lnSpc>
                <a:spcPct val="80000"/>
              </a:lnSpc>
              <a:spcBef>
                <a:spcPct val="20000"/>
              </a:spcBef>
            </a:pPr>
            <a:r>
              <a:rPr lang="en-US" altLang="en-US" sz="2400" b="1">
                <a:latin typeface="Times New Roman" pitchFamily="18" charset="0"/>
              </a:rPr>
              <a:t>5% phụ nữ thường xuyên bị chồng đánh đập</a:t>
            </a:r>
          </a:p>
          <a:p>
            <a:pPr algn="r"/>
            <a:endParaRPr lang="en-US" altLang="en-US"/>
          </a:p>
        </p:txBody>
      </p:sp>
      <p:sp>
        <p:nvSpPr>
          <p:cNvPr id="56343" name="AutoShape 23"/>
          <p:cNvSpPr>
            <a:spLocks noChangeArrowheads="1"/>
          </p:cNvSpPr>
          <p:nvPr/>
        </p:nvSpPr>
        <p:spPr bwMode="gray">
          <a:xfrm flipH="1">
            <a:off x="3581400" y="4381500"/>
            <a:ext cx="5370513" cy="1066800"/>
          </a:xfrm>
          <a:prstGeom prst="homePlate">
            <a:avLst>
              <a:gd name="adj" fmla="val 39085"/>
            </a:avLst>
          </a:prstGeom>
          <a:gradFill rotWithShape="1">
            <a:gsLst>
              <a:gs pos="0">
                <a:srgbClr val="FFFFFF"/>
              </a:gs>
              <a:gs pos="100000">
                <a:srgbClr val="5491D4"/>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5491D4"/>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r>
              <a:rPr lang="en-US" altLang="en-US" sz="2200" b="1">
                <a:latin typeface="Times New Roman" pitchFamily="18" charset="0"/>
              </a:rPr>
              <a:t>Khoảng 80% hộ gia đình có xảy ra bạo lực</a:t>
            </a:r>
          </a:p>
        </p:txBody>
      </p:sp>
      <p:sp>
        <p:nvSpPr>
          <p:cNvPr id="56344" name="AutoShape 24"/>
          <p:cNvSpPr>
            <a:spLocks noChangeArrowheads="1"/>
          </p:cNvSpPr>
          <p:nvPr/>
        </p:nvSpPr>
        <p:spPr bwMode="gray">
          <a:xfrm flipH="1">
            <a:off x="4222750" y="5715000"/>
            <a:ext cx="4729163" cy="1066800"/>
          </a:xfrm>
          <a:prstGeom prst="homePlate">
            <a:avLst>
              <a:gd name="adj" fmla="val 37742"/>
            </a:avLst>
          </a:prstGeom>
          <a:gradFill rotWithShape="1">
            <a:gsLst>
              <a:gs pos="0">
                <a:srgbClr val="FFFFFF"/>
              </a:gs>
              <a:gs pos="100000">
                <a:srgbClr val="9B96DC"/>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B96D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a:lnSpc>
                <a:spcPct val="80000"/>
              </a:lnSpc>
              <a:spcBef>
                <a:spcPct val="20000"/>
              </a:spcBef>
            </a:pPr>
            <a:endParaRPr lang="en-US" altLang="en-US" sz="2000" b="1">
              <a:latin typeface="Times New Roman" pitchFamily="18" charset="0"/>
            </a:endParaRPr>
          </a:p>
          <a:p>
            <a:pPr algn="r">
              <a:lnSpc>
                <a:spcPct val="80000"/>
              </a:lnSpc>
              <a:spcBef>
                <a:spcPct val="20000"/>
              </a:spcBef>
            </a:pPr>
            <a:r>
              <a:rPr lang="en-US" altLang="en-US" sz="2000" b="1">
                <a:latin typeface="Times New Roman" pitchFamily="18" charset="0"/>
              </a:rPr>
              <a:t>9-10% trường hợp nạn nhân của</a:t>
            </a:r>
          </a:p>
          <a:p>
            <a:pPr algn="r">
              <a:lnSpc>
                <a:spcPct val="80000"/>
              </a:lnSpc>
              <a:spcBef>
                <a:spcPct val="20000"/>
              </a:spcBef>
            </a:pPr>
            <a:r>
              <a:rPr lang="en-US" altLang="en-US" sz="2000" b="1">
                <a:latin typeface="Times New Roman" pitchFamily="18" charset="0"/>
              </a:rPr>
              <a:t> bạo lực gia đình là nam giới và </a:t>
            </a:r>
          </a:p>
          <a:p>
            <a:pPr algn="r">
              <a:lnSpc>
                <a:spcPct val="80000"/>
              </a:lnSpc>
              <a:spcBef>
                <a:spcPct val="20000"/>
              </a:spcBef>
            </a:pPr>
            <a:r>
              <a:rPr lang="en-US" altLang="en-US" sz="2000" b="1">
                <a:latin typeface="Times New Roman" pitchFamily="18" charset="0"/>
              </a:rPr>
              <a:t>thủ phạm chính là người vợ</a:t>
            </a:r>
            <a:r>
              <a:rPr lang="en-US" altLang="en-US" b="1"/>
              <a:t> </a:t>
            </a:r>
          </a:p>
          <a:p>
            <a:pPr algn="r"/>
            <a:endParaRPr lang="en-US" altLang="en-US"/>
          </a:p>
        </p:txBody>
      </p:sp>
      <p:pic>
        <p:nvPicPr>
          <p:cNvPr id="44042" name="Hình ảnh 2" descr="Ảnh có chứa bảng trắng&#10;&#10;Mô tả được tạo tự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5925"/>
            <a:ext cx="3505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56327"/>
                                        </p:tgtEl>
                                      </p:cBhvr>
                                    </p:animEffect>
                                    <p:animScale>
                                      <p:cBhvr>
                                        <p:cTn id="7" dur="500" autoRev="1" fill="hold"/>
                                        <p:tgtEl>
                                          <p:spTgt spid="56327"/>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6341"/>
                                        </p:tgtEl>
                                        <p:attrNameLst>
                                          <p:attrName>style.visibility</p:attrName>
                                        </p:attrNameLst>
                                      </p:cBhvr>
                                      <p:to>
                                        <p:strVal val="visible"/>
                                      </p:to>
                                    </p:set>
                                    <p:animEffect transition="in" filter="fade">
                                      <p:cBhvr>
                                        <p:cTn id="12" dur="1000"/>
                                        <p:tgtEl>
                                          <p:spTgt spid="56341"/>
                                        </p:tgtEl>
                                      </p:cBhvr>
                                    </p:animEffect>
                                    <p:anim calcmode="lin" valueType="num">
                                      <p:cBhvr>
                                        <p:cTn id="13" dur="1000" fill="hold"/>
                                        <p:tgtEl>
                                          <p:spTgt spid="56341"/>
                                        </p:tgtEl>
                                        <p:attrNameLst>
                                          <p:attrName>ppt_x</p:attrName>
                                        </p:attrNameLst>
                                      </p:cBhvr>
                                      <p:tavLst>
                                        <p:tav tm="0">
                                          <p:val>
                                            <p:strVal val="#ppt_x"/>
                                          </p:val>
                                        </p:tav>
                                        <p:tav tm="100000">
                                          <p:val>
                                            <p:strVal val="#ppt_x"/>
                                          </p:val>
                                        </p:tav>
                                      </p:tavLst>
                                    </p:anim>
                                    <p:anim calcmode="lin" valueType="num">
                                      <p:cBhvr>
                                        <p:cTn id="14" dur="1000" fill="hold"/>
                                        <p:tgtEl>
                                          <p:spTgt spid="5634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6342"/>
                                        </p:tgtEl>
                                        <p:attrNameLst>
                                          <p:attrName>style.visibility</p:attrName>
                                        </p:attrNameLst>
                                      </p:cBhvr>
                                      <p:to>
                                        <p:strVal val="visible"/>
                                      </p:to>
                                    </p:set>
                                    <p:animEffect transition="in" filter="wipe(down)">
                                      <p:cBhvr>
                                        <p:cTn id="19" dur="500"/>
                                        <p:tgtEl>
                                          <p:spTgt spid="56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6343"/>
                                        </p:tgtEl>
                                        <p:attrNameLst>
                                          <p:attrName>style.visibility</p:attrName>
                                        </p:attrNameLst>
                                      </p:cBhvr>
                                      <p:to>
                                        <p:strVal val="visible"/>
                                      </p:to>
                                    </p:set>
                                    <p:anim calcmode="discrete" valueType="clr">
                                      <p:cBhvr override="childStyle">
                                        <p:cTn id="24" dur="80"/>
                                        <p:tgtEl>
                                          <p:spTgt spid="5634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6343"/>
                                        </p:tgtEl>
                                        <p:attrNameLst>
                                          <p:attrName>fillcolor</p:attrName>
                                        </p:attrNameLst>
                                      </p:cBhvr>
                                      <p:tavLst>
                                        <p:tav tm="0">
                                          <p:val>
                                            <p:clrVal>
                                              <a:schemeClr val="accent2"/>
                                            </p:clrVal>
                                          </p:val>
                                        </p:tav>
                                        <p:tav tm="50000">
                                          <p:val>
                                            <p:clrVal>
                                              <a:schemeClr val="hlink"/>
                                            </p:clrVal>
                                          </p:val>
                                        </p:tav>
                                      </p:tavLst>
                                    </p:anim>
                                    <p:set>
                                      <p:cBhvr>
                                        <p:cTn id="26" dur="80"/>
                                        <p:tgtEl>
                                          <p:spTgt spid="5634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6344"/>
                                        </p:tgtEl>
                                        <p:attrNameLst>
                                          <p:attrName>style.visibility</p:attrName>
                                        </p:attrNameLst>
                                      </p:cBhvr>
                                      <p:to>
                                        <p:strVal val="visible"/>
                                      </p:to>
                                    </p:set>
                                    <p:animEffect transition="in" filter="dissolve">
                                      <p:cBhvr>
                                        <p:cTn id="31" dur="500"/>
                                        <p:tgtEl>
                                          <p:spTgt spid="56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1" grpId="0" animBg="1"/>
      <p:bldP spid="56342" grpId="0" animBg="1"/>
      <p:bldP spid="56343" grpId="0" animBg="1"/>
      <p:bldP spid="563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03885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6"/>
          <p:cNvSpPr>
            <a:spLocks/>
          </p:cNvSpPr>
          <p:nvPr/>
        </p:nvSpPr>
        <p:spPr bwMode="auto">
          <a:xfrm>
            <a:off x="0" y="6096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660066"/>
              </a:gs>
              <a:gs pos="50000">
                <a:srgbClr val="CCCCFF"/>
              </a:gs>
              <a:gs pos="100000">
                <a:srgbClr val="660066"/>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grpSp>
        <p:nvGrpSpPr>
          <p:cNvPr id="46083" name="Group 5"/>
          <p:cNvGrpSpPr>
            <a:grpSpLocks/>
          </p:cNvGrpSpPr>
          <p:nvPr/>
        </p:nvGrpSpPr>
        <p:grpSpPr bwMode="auto">
          <a:xfrm>
            <a:off x="0" y="76200"/>
            <a:ext cx="2160588" cy="2160588"/>
            <a:chOff x="476" y="1525"/>
            <a:chExt cx="1361" cy="1361"/>
          </a:xfrm>
        </p:grpSpPr>
        <p:sp>
          <p:nvSpPr>
            <p:cNvPr id="46106" name="Oval 6"/>
            <p:cNvSpPr>
              <a:spLocks noChangeArrowheads="1"/>
            </p:cNvSpPr>
            <p:nvPr/>
          </p:nvSpPr>
          <p:spPr bwMode="gray">
            <a:xfrm>
              <a:off x="476" y="1525"/>
              <a:ext cx="1361" cy="1361"/>
            </a:xfrm>
            <a:prstGeom prst="ellipse">
              <a:avLst/>
            </a:prstGeom>
            <a:gradFill rotWithShape="1">
              <a:gsLst>
                <a:gs pos="0">
                  <a:srgbClr val="FFFFFF"/>
                </a:gs>
                <a:gs pos="50000">
                  <a:srgbClr val="A886E0"/>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75" name="Oval 7"/>
            <p:cNvSpPr>
              <a:spLocks noChangeArrowheads="1"/>
            </p:cNvSpPr>
            <p:nvPr/>
          </p:nvSpPr>
          <p:spPr bwMode="gray">
            <a:xfrm>
              <a:off x="476" y="1525"/>
              <a:ext cx="1361" cy="1361"/>
            </a:xfrm>
            <a:prstGeom prst="ellipse">
              <a:avLst/>
            </a:prstGeom>
            <a:gradFill rotWithShape="1">
              <a:gsLst>
                <a:gs pos="0">
                  <a:srgbClr val="000082">
                    <a:alpha val="89999"/>
                  </a:srgbClr>
                </a:gs>
                <a:gs pos="30000">
                  <a:srgbClr val="66008F">
                    <a:alpha val="79500"/>
                  </a:srgbClr>
                </a:gs>
                <a:gs pos="64999">
                  <a:srgbClr val="BA0066">
                    <a:alpha val="67250"/>
                  </a:srgbClr>
                </a:gs>
                <a:gs pos="89999">
                  <a:srgbClr val="FF0000">
                    <a:alpha val="58501"/>
                  </a:srgbClr>
                </a:gs>
                <a:gs pos="100000">
                  <a:srgbClr val="FF8200">
                    <a:alpha val="55000"/>
                  </a:srgbClr>
                </a:gs>
              </a:gsLst>
              <a:lin ang="5400000" scaled="1"/>
            </a:gradFill>
            <a:ln>
              <a:noFill/>
            </a:ln>
            <a:effectLst/>
          </p:spPr>
          <p:txBody>
            <a:bodyPr wrap="none" anchor="ctr">
              <a:spAutoFit/>
            </a:bodyPr>
            <a:lstStyle/>
            <a:p>
              <a:pPr>
                <a:defRPr/>
              </a:pPr>
              <a:endParaRPr lang="en-US"/>
            </a:p>
          </p:txBody>
        </p:sp>
        <p:sp>
          <p:nvSpPr>
            <p:cNvPr id="46110" name="Oval 8"/>
            <p:cNvSpPr>
              <a:spLocks noChangeArrowheads="1"/>
            </p:cNvSpPr>
            <p:nvPr/>
          </p:nvSpPr>
          <p:spPr bwMode="gray">
            <a:xfrm>
              <a:off x="565" y="1614"/>
              <a:ext cx="1183" cy="1183"/>
            </a:xfrm>
            <a:prstGeom prst="ellipse">
              <a:avLst/>
            </a:prstGeom>
            <a:gradFill rotWithShape="1">
              <a:gsLst>
                <a:gs pos="0">
                  <a:srgbClr val="5B4979"/>
                </a:gs>
                <a:gs pos="50000">
                  <a:srgbClr val="A886E0"/>
                </a:gs>
                <a:gs pos="100000">
                  <a:srgbClr val="5B4979"/>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111" name="Oval 9"/>
            <p:cNvSpPr>
              <a:spLocks noChangeArrowheads="1"/>
            </p:cNvSpPr>
            <p:nvPr/>
          </p:nvSpPr>
          <p:spPr bwMode="gray">
            <a:xfrm>
              <a:off x="566" y="1616"/>
              <a:ext cx="1183" cy="1183"/>
            </a:xfrm>
            <a:prstGeom prst="ellipse">
              <a:avLst/>
            </a:prstGeom>
            <a:solidFill>
              <a:srgbClr val="F72F4C">
                <a:alpha val="34117"/>
              </a:srgb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112" name="Oval 10"/>
            <p:cNvSpPr>
              <a:spLocks noChangeArrowheads="1"/>
            </p:cNvSpPr>
            <p:nvPr/>
          </p:nvSpPr>
          <p:spPr bwMode="gray">
            <a:xfrm>
              <a:off x="624" y="1673"/>
              <a:ext cx="1065" cy="106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nvGrpSpPr>
            <p:cNvPr id="46113" name="Group 11"/>
            <p:cNvGrpSpPr>
              <a:grpSpLocks/>
            </p:cNvGrpSpPr>
            <p:nvPr/>
          </p:nvGrpSpPr>
          <p:grpSpPr bwMode="auto">
            <a:xfrm>
              <a:off x="641" y="1685"/>
              <a:ext cx="1031" cy="1031"/>
              <a:chOff x="4166" y="1706"/>
              <a:chExt cx="1252" cy="1252"/>
            </a:xfrm>
          </p:grpSpPr>
          <p:sp>
            <p:nvSpPr>
              <p:cNvPr id="46115" name="Oval 1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116" name="Oval 1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117" name="Oval 1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118" name="Oval 1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grpSp>
        <p:sp>
          <p:nvSpPr>
            <p:cNvPr id="46114" name="Text Box 16"/>
            <p:cNvSpPr txBox="1">
              <a:spLocks noChangeArrowheads="1"/>
            </p:cNvSpPr>
            <p:nvPr/>
          </p:nvSpPr>
          <p:spPr bwMode="gray">
            <a:xfrm>
              <a:off x="1103" y="206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a:solidFill>
                  <a:srgbClr val="000000"/>
                </a:solidFill>
                <a:cs typeface="Arial" pitchFamily="34" charset="0"/>
              </a:endParaRPr>
            </a:p>
          </p:txBody>
        </p:sp>
      </p:grpSp>
      <p:sp>
        <p:nvSpPr>
          <p:cNvPr id="58385" name="WordArt 17"/>
          <p:cNvSpPr>
            <a:spLocks noChangeArrowheads="1" noChangeShapeType="1" noTextEdit="1"/>
          </p:cNvSpPr>
          <p:nvPr/>
        </p:nvSpPr>
        <p:spPr bwMode="auto">
          <a:xfrm>
            <a:off x="457200" y="533400"/>
            <a:ext cx="1143000" cy="1143000"/>
          </a:xfrm>
          <a:prstGeom prst="rect">
            <a:avLst/>
          </a:prstGeom>
        </p:spPr>
        <p:txBody>
          <a:bodyPr wrap="none" fromWordArt="1">
            <a:prstTxWarp prst="textPlain">
              <a:avLst>
                <a:gd name="adj" fmla="val 50000"/>
              </a:avLst>
            </a:prstTxWarp>
          </a:bodyPr>
          <a:lstStyle/>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Hậu</a:t>
            </a:r>
          </a:p>
          <a:p>
            <a:pPr algn="ctr"/>
            <a:r>
              <a:rPr lang="vi-VN"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rPr>
              <a:t>quả</a:t>
            </a:r>
            <a:endParaRPr lang="en-NZ" sz="3600" b="1" i="1" kern="10">
              <a:ln w="9525">
                <a:solidFill>
                  <a:srgbClr val="000000"/>
                </a:solidFill>
                <a:round/>
                <a:headEnd/>
                <a:tailEnd/>
              </a:ln>
              <a:solidFill>
                <a:srgbClr val="F72F4C"/>
              </a:solidFill>
              <a:effectLst>
                <a:outerShdw dist="35921" dir="2700000" algn="ctr" rotWithShape="0">
                  <a:srgbClr val="808080">
                    <a:alpha val="79999"/>
                  </a:srgbClr>
                </a:outerShdw>
              </a:effectLst>
              <a:latin typeface="Calibri"/>
              <a:cs typeface="Calibri"/>
            </a:endParaRPr>
          </a:p>
        </p:txBody>
      </p:sp>
      <p:sp>
        <p:nvSpPr>
          <p:cNvPr id="46085" name="WordArt 18"/>
          <p:cNvSpPr>
            <a:spLocks noChangeArrowheads="1" noChangeShapeType="1" noTextEdit="1"/>
          </p:cNvSpPr>
          <p:nvPr/>
        </p:nvSpPr>
        <p:spPr bwMode="auto">
          <a:xfrm>
            <a:off x="2362200" y="762000"/>
            <a:ext cx="37338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Bạo hành gia đình</a:t>
            </a:r>
            <a:endParaRPr lang="en-NZ" sz="3600" b="1" kern="10">
              <a:ln w="9525">
                <a:solidFill>
                  <a:srgbClr val="000000"/>
                </a:solidFill>
                <a:round/>
                <a:headEnd/>
                <a:tailEnd/>
              </a:ln>
              <a:solidFill>
                <a:srgbClr val="FFFFFF"/>
              </a:solidFill>
              <a:latin typeface="Calibri"/>
              <a:cs typeface="Calibri"/>
            </a:endParaRPr>
          </a:p>
        </p:txBody>
      </p:sp>
      <p:sp>
        <p:nvSpPr>
          <p:cNvPr id="58387" name="AutoShape 19"/>
          <p:cNvSpPr>
            <a:spLocks noChangeArrowheads="1"/>
          </p:cNvSpPr>
          <p:nvPr/>
        </p:nvSpPr>
        <p:spPr bwMode="auto">
          <a:xfrm>
            <a:off x="228600" y="3092450"/>
            <a:ext cx="2600325" cy="3765550"/>
          </a:xfrm>
          <a:prstGeom prst="roundRect">
            <a:avLst>
              <a:gd name="adj" fmla="val 4690"/>
            </a:avLst>
          </a:prstGeom>
          <a:gradFill rotWithShape="1">
            <a:gsLst>
              <a:gs pos="0">
                <a:schemeClr val="tx1">
                  <a:alpha val="32001"/>
                </a:schemeClr>
              </a:gs>
              <a:gs pos="100000">
                <a:srgbClr val="333333"/>
              </a:gs>
            </a:gsLst>
            <a:lin ang="5400000" scaled="1"/>
          </a:gradFill>
          <a:ln w="57150">
            <a:solidFill>
              <a:srgbClr val="88CE5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88" name="AutoShape 20"/>
          <p:cNvSpPr>
            <a:spLocks noChangeArrowheads="1"/>
          </p:cNvSpPr>
          <p:nvPr/>
        </p:nvSpPr>
        <p:spPr bwMode="gray">
          <a:xfrm>
            <a:off x="457200" y="2895600"/>
            <a:ext cx="2209800" cy="341313"/>
          </a:xfrm>
          <a:prstGeom prst="roundRect">
            <a:avLst>
              <a:gd name="adj" fmla="val 50000"/>
            </a:avLst>
          </a:prstGeom>
          <a:gradFill rotWithShape="1">
            <a:gsLst>
              <a:gs pos="0">
                <a:srgbClr val="66B828"/>
              </a:gs>
              <a:gs pos="100000">
                <a:srgbClr val="2F611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88" name="AutoShape 21"/>
          <p:cNvSpPr>
            <a:spLocks noChangeArrowheads="1"/>
          </p:cNvSpPr>
          <p:nvPr/>
        </p:nvSpPr>
        <p:spPr bwMode="gray">
          <a:xfrm flipH="1">
            <a:off x="2514600" y="2971800"/>
            <a:ext cx="71438" cy="144463"/>
          </a:xfrm>
          <a:prstGeom prst="octagon">
            <a:avLst>
              <a:gd name="adj" fmla="val 29287"/>
            </a:avLst>
          </a:prstGeom>
          <a:gradFill rotWithShape="1">
            <a:gsLst>
              <a:gs pos="0">
                <a:srgbClr val="7BCF5D"/>
              </a:gs>
              <a:gs pos="100000">
                <a:srgbClr val="39602B"/>
              </a:gs>
            </a:gsLst>
            <a:path path="shape">
              <a:fillToRect l="50000" t="50000" r="50000" b="5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89" name="AutoShape 22"/>
          <p:cNvSpPr>
            <a:spLocks noChangeArrowheads="1"/>
          </p:cNvSpPr>
          <p:nvPr/>
        </p:nvSpPr>
        <p:spPr bwMode="gray">
          <a:xfrm flipH="1">
            <a:off x="609600" y="2971800"/>
            <a:ext cx="73025" cy="144463"/>
          </a:xfrm>
          <a:prstGeom prst="octagon">
            <a:avLst>
              <a:gd name="adj" fmla="val 29287"/>
            </a:avLst>
          </a:prstGeom>
          <a:gradFill rotWithShape="1">
            <a:gsLst>
              <a:gs pos="0">
                <a:srgbClr val="7BCF5D"/>
              </a:gs>
              <a:gs pos="100000">
                <a:srgbClr val="39602B"/>
              </a:gs>
            </a:gsLst>
            <a:path path="shape">
              <a:fillToRect l="50000" t="50000" r="50000" b="5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91" name="AutoShape 23"/>
          <p:cNvSpPr>
            <a:spLocks noChangeArrowheads="1"/>
          </p:cNvSpPr>
          <p:nvPr/>
        </p:nvSpPr>
        <p:spPr bwMode="auto">
          <a:xfrm>
            <a:off x="3048000" y="2662238"/>
            <a:ext cx="2743200" cy="3662362"/>
          </a:xfrm>
          <a:prstGeom prst="roundRect">
            <a:avLst>
              <a:gd name="adj" fmla="val 4690"/>
            </a:avLst>
          </a:prstGeom>
          <a:gradFill rotWithShape="1">
            <a:gsLst>
              <a:gs pos="0">
                <a:schemeClr val="tx1">
                  <a:alpha val="32001"/>
                </a:schemeClr>
              </a:gs>
              <a:gs pos="100000">
                <a:srgbClr val="333333"/>
              </a:gs>
            </a:gsLst>
            <a:lin ang="5400000" scaled="1"/>
          </a:gradFill>
          <a:ln w="57150">
            <a:solidFill>
              <a:srgbClr val="D791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92" name="AutoShape 24"/>
          <p:cNvSpPr>
            <a:spLocks noChangeArrowheads="1"/>
          </p:cNvSpPr>
          <p:nvPr/>
        </p:nvSpPr>
        <p:spPr bwMode="gray">
          <a:xfrm>
            <a:off x="3352800" y="2438400"/>
            <a:ext cx="2057400" cy="368300"/>
          </a:xfrm>
          <a:prstGeom prst="roundRect">
            <a:avLst>
              <a:gd name="adj" fmla="val 50000"/>
            </a:avLst>
          </a:prstGeom>
          <a:gradFill rotWithShape="1">
            <a:gsLst>
              <a:gs pos="0">
                <a:srgbClr val="D79133"/>
              </a:gs>
              <a:gs pos="100000">
                <a:srgbClr val="634318"/>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92" name="AutoShape 25"/>
          <p:cNvSpPr>
            <a:spLocks noChangeArrowheads="1"/>
          </p:cNvSpPr>
          <p:nvPr/>
        </p:nvSpPr>
        <p:spPr bwMode="gray">
          <a:xfrm flipH="1">
            <a:off x="5257800" y="2514600"/>
            <a:ext cx="85725" cy="144463"/>
          </a:xfrm>
          <a:prstGeom prst="octagon">
            <a:avLst>
              <a:gd name="adj" fmla="val 29287"/>
            </a:avLst>
          </a:prstGeom>
          <a:solidFill>
            <a:srgbClr val="F1D08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93" name="AutoShape 26"/>
          <p:cNvSpPr>
            <a:spLocks noChangeArrowheads="1"/>
          </p:cNvSpPr>
          <p:nvPr/>
        </p:nvSpPr>
        <p:spPr bwMode="gray">
          <a:xfrm flipH="1">
            <a:off x="3505200" y="2514600"/>
            <a:ext cx="71438" cy="144463"/>
          </a:xfrm>
          <a:prstGeom prst="octagon">
            <a:avLst>
              <a:gd name="adj" fmla="val 29287"/>
            </a:avLst>
          </a:prstGeom>
          <a:solidFill>
            <a:srgbClr val="F1D08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95" name="AutoShape 27"/>
          <p:cNvSpPr>
            <a:spLocks noChangeArrowheads="1"/>
          </p:cNvSpPr>
          <p:nvPr/>
        </p:nvSpPr>
        <p:spPr bwMode="auto">
          <a:xfrm>
            <a:off x="5934075" y="2160588"/>
            <a:ext cx="2828925" cy="3783012"/>
          </a:xfrm>
          <a:prstGeom prst="roundRect">
            <a:avLst>
              <a:gd name="adj" fmla="val 4690"/>
            </a:avLst>
          </a:prstGeom>
          <a:gradFill rotWithShape="1">
            <a:gsLst>
              <a:gs pos="0">
                <a:schemeClr val="tx1">
                  <a:alpha val="32001"/>
                </a:schemeClr>
              </a:gs>
              <a:gs pos="50000">
                <a:srgbClr val="333333"/>
              </a:gs>
              <a:gs pos="100000">
                <a:schemeClr val="tx1">
                  <a:alpha val="32001"/>
                </a:schemeClr>
              </a:gs>
            </a:gsLst>
            <a:lin ang="5400000" scaled="1"/>
          </a:gradFill>
          <a:ln w="57150">
            <a:solidFill>
              <a:srgbClr val="4B71DD"/>
            </a:solidFill>
            <a:round/>
            <a:headEnd/>
            <a:tailEnd/>
          </a:ln>
          <a:effectLst/>
        </p:spPr>
        <p:txBody>
          <a:bodyPr wrap="none" anchor="ctr"/>
          <a:lstStyle/>
          <a:p>
            <a:pPr>
              <a:defRPr/>
            </a:pPr>
            <a:endParaRPr lang="en-US"/>
          </a:p>
        </p:txBody>
      </p:sp>
      <p:sp>
        <p:nvSpPr>
          <p:cNvPr id="58396" name="AutoShape 28"/>
          <p:cNvSpPr>
            <a:spLocks noChangeArrowheads="1"/>
          </p:cNvSpPr>
          <p:nvPr/>
        </p:nvSpPr>
        <p:spPr bwMode="gray">
          <a:xfrm>
            <a:off x="6378575" y="1981200"/>
            <a:ext cx="1927225" cy="323850"/>
          </a:xfrm>
          <a:prstGeom prst="roundRect">
            <a:avLst>
              <a:gd name="adj" fmla="val 50000"/>
            </a:avLst>
          </a:prstGeom>
          <a:gradFill rotWithShape="1">
            <a:gsLst>
              <a:gs pos="0">
                <a:srgbClr val="6D8CE5"/>
              </a:gs>
              <a:gs pos="100000">
                <a:srgbClr val="32416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96" name="AutoShape 29"/>
          <p:cNvSpPr>
            <a:spLocks noChangeArrowheads="1"/>
          </p:cNvSpPr>
          <p:nvPr/>
        </p:nvSpPr>
        <p:spPr bwMode="gray">
          <a:xfrm flipH="1">
            <a:off x="8158163" y="2089150"/>
            <a:ext cx="71437" cy="142875"/>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46097" name="AutoShape 30"/>
          <p:cNvSpPr>
            <a:spLocks noChangeArrowheads="1"/>
          </p:cNvSpPr>
          <p:nvPr/>
        </p:nvSpPr>
        <p:spPr bwMode="gray">
          <a:xfrm flipH="1">
            <a:off x="6481763" y="2089150"/>
            <a:ext cx="71437" cy="142875"/>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p>
        </p:txBody>
      </p:sp>
      <p:sp>
        <p:nvSpPr>
          <p:cNvPr id="58399" name="Freeform 31"/>
          <p:cNvSpPr>
            <a:spLocks/>
          </p:cNvSpPr>
          <p:nvPr/>
        </p:nvSpPr>
        <p:spPr bwMode="gray">
          <a:xfrm>
            <a:off x="2492375" y="1730375"/>
            <a:ext cx="1466850" cy="1157288"/>
          </a:xfrm>
          <a:custGeom>
            <a:avLst/>
            <a:gdLst>
              <a:gd name="T0" fmla="*/ 0 w 982"/>
              <a:gd name="T1" fmla="*/ 1157288 h 774"/>
              <a:gd name="T2" fmla="*/ 2987 w 982"/>
              <a:gd name="T3" fmla="*/ 1151307 h 774"/>
              <a:gd name="T4" fmla="*/ 11950 w 982"/>
              <a:gd name="T5" fmla="*/ 1127384 h 774"/>
              <a:gd name="T6" fmla="*/ 23900 w 982"/>
              <a:gd name="T7" fmla="*/ 1091499 h 774"/>
              <a:gd name="T8" fmla="*/ 47800 w 982"/>
              <a:gd name="T9" fmla="*/ 1043652 h 774"/>
              <a:gd name="T10" fmla="*/ 74687 w 982"/>
              <a:gd name="T11" fmla="*/ 986835 h 774"/>
              <a:gd name="T12" fmla="*/ 113524 w 982"/>
              <a:gd name="T13" fmla="*/ 924036 h 774"/>
              <a:gd name="T14" fmla="*/ 158336 w 982"/>
              <a:gd name="T15" fmla="*/ 858247 h 774"/>
              <a:gd name="T16" fmla="*/ 212111 w 982"/>
              <a:gd name="T17" fmla="*/ 789468 h 774"/>
              <a:gd name="T18" fmla="*/ 277835 w 982"/>
              <a:gd name="T19" fmla="*/ 720688 h 774"/>
              <a:gd name="T20" fmla="*/ 352522 w 982"/>
              <a:gd name="T21" fmla="*/ 654899 h 774"/>
              <a:gd name="T22" fmla="*/ 439159 w 982"/>
              <a:gd name="T23" fmla="*/ 595091 h 774"/>
              <a:gd name="T24" fmla="*/ 537745 w 982"/>
              <a:gd name="T25" fmla="*/ 538273 h 774"/>
              <a:gd name="T26" fmla="*/ 636332 w 982"/>
              <a:gd name="T27" fmla="*/ 496408 h 774"/>
              <a:gd name="T28" fmla="*/ 728944 w 982"/>
              <a:gd name="T29" fmla="*/ 469494 h 774"/>
              <a:gd name="T30" fmla="*/ 812593 w 982"/>
              <a:gd name="T31" fmla="*/ 454542 h 774"/>
              <a:gd name="T32" fmla="*/ 887280 w 982"/>
              <a:gd name="T33" fmla="*/ 448561 h 774"/>
              <a:gd name="T34" fmla="*/ 953004 w 982"/>
              <a:gd name="T35" fmla="*/ 448561 h 774"/>
              <a:gd name="T36" fmla="*/ 1012754 w 982"/>
              <a:gd name="T37" fmla="*/ 454542 h 774"/>
              <a:gd name="T38" fmla="*/ 1060553 w 982"/>
              <a:gd name="T39" fmla="*/ 466504 h 774"/>
              <a:gd name="T40" fmla="*/ 1099391 w 982"/>
              <a:gd name="T41" fmla="*/ 478465 h 774"/>
              <a:gd name="T42" fmla="*/ 1126278 w 982"/>
              <a:gd name="T43" fmla="*/ 487437 h 774"/>
              <a:gd name="T44" fmla="*/ 1144203 w 982"/>
              <a:gd name="T45" fmla="*/ 496408 h 774"/>
              <a:gd name="T46" fmla="*/ 1150178 w 982"/>
              <a:gd name="T47" fmla="*/ 499398 h 774"/>
              <a:gd name="T48" fmla="*/ 1015741 w 982"/>
              <a:gd name="T49" fmla="*/ 711717 h 774"/>
              <a:gd name="T50" fmla="*/ 1466850 w 982"/>
              <a:gd name="T51" fmla="*/ 553226 h 774"/>
              <a:gd name="T52" fmla="*/ 1362288 w 982"/>
              <a:gd name="T53" fmla="*/ 0 h 774"/>
              <a:gd name="T54" fmla="*/ 1275652 w 982"/>
              <a:gd name="T55" fmla="*/ 224281 h 774"/>
              <a:gd name="T56" fmla="*/ 1269677 w 982"/>
              <a:gd name="T57" fmla="*/ 221290 h 774"/>
              <a:gd name="T58" fmla="*/ 1251752 w 982"/>
              <a:gd name="T59" fmla="*/ 212319 h 774"/>
              <a:gd name="T60" fmla="*/ 1227852 w 982"/>
              <a:gd name="T61" fmla="*/ 200357 h 774"/>
              <a:gd name="T62" fmla="*/ 1192002 w 982"/>
              <a:gd name="T63" fmla="*/ 188396 h 774"/>
              <a:gd name="T64" fmla="*/ 1147190 w 982"/>
              <a:gd name="T65" fmla="*/ 179424 h 774"/>
              <a:gd name="T66" fmla="*/ 1093416 w 982"/>
              <a:gd name="T67" fmla="*/ 170453 h 774"/>
              <a:gd name="T68" fmla="*/ 1033666 w 982"/>
              <a:gd name="T69" fmla="*/ 164472 h 774"/>
              <a:gd name="T70" fmla="*/ 964954 w 982"/>
              <a:gd name="T71" fmla="*/ 164472 h 774"/>
              <a:gd name="T72" fmla="*/ 890267 w 982"/>
              <a:gd name="T73" fmla="*/ 173444 h 774"/>
              <a:gd name="T74" fmla="*/ 806618 w 982"/>
              <a:gd name="T75" fmla="*/ 188396 h 774"/>
              <a:gd name="T76" fmla="*/ 719981 w 982"/>
              <a:gd name="T77" fmla="*/ 218300 h 774"/>
              <a:gd name="T78" fmla="*/ 630357 w 982"/>
              <a:gd name="T79" fmla="*/ 257175 h 774"/>
              <a:gd name="T80" fmla="*/ 531770 w 982"/>
              <a:gd name="T81" fmla="*/ 313993 h 774"/>
              <a:gd name="T82" fmla="*/ 433184 w 982"/>
              <a:gd name="T83" fmla="*/ 385763 h 774"/>
              <a:gd name="T84" fmla="*/ 343560 w 982"/>
              <a:gd name="T85" fmla="*/ 463513 h 774"/>
              <a:gd name="T86" fmla="*/ 265885 w 982"/>
              <a:gd name="T87" fmla="*/ 544254 h 774"/>
              <a:gd name="T88" fmla="*/ 203148 w 982"/>
              <a:gd name="T89" fmla="*/ 630976 h 774"/>
              <a:gd name="T90" fmla="*/ 149374 w 982"/>
              <a:gd name="T91" fmla="*/ 717698 h 774"/>
              <a:gd name="T92" fmla="*/ 107549 w 982"/>
              <a:gd name="T93" fmla="*/ 801429 h 774"/>
              <a:gd name="T94" fmla="*/ 71699 w 982"/>
              <a:gd name="T95" fmla="*/ 882170 h 774"/>
              <a:gd name="T96" fmla="*/ 44812 w 982"/>
              <a:gd name="T97" fmla="*/ 956931 h 774"/>
              <a:gd name="T98" fmla="*/ 26887 w 982"/>
              <a:gd name="T99" fmla="*/ 1022720 h 774"/>
              <a:gd name="T100" fmla="*/ 11950 w 982"/>
              <a:gd name="T101" fmla="*/ 1079537 h 774"/>
              <a:gd name="T102" fmla="*/ 5975 w 982"/>
              <a:gd name="T103" fmla="*/ 1121403 h 774"/>
              <a:gd name="T104" fmla="*/ 0 w 982"/>
              <a:gd name="T105" fmla="*/ 1148317 h 774"/>
              <a:gd name="T106" fmla="*/ 0 w 982"/>
              <a:gd name="T107" fmla="*/ 1157288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50000"/>
                </a:srgbClr>
              </a:gs>
              <a:gs pos="100000">
                <a:srgbClr val="88CE58"/>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NZ"/>
          </a:p>
        </p:txBody>
      </p:sp>
      <p:sp>
        <p:nvSpPr>
          <p:cNvPr id="58400" name="Freeform 32"/>
          <p:cNvSpPr>
            <a:spLocks/>
          </p:cNvSpPr>
          <p:nvPr/>
        </p:nvSpPr>
        <p:spPr bwMode="gray">
          <a:xfrm>
            <a:off x="5073650" y="1358900"/>
            <a:ext cx="1466850" cy="1155700"/>
          </a:xfrm>
          <a:custGeom>
            <a:avLst/>
            <a:gdLst>
              <a:gd name="T0" fmla="*/ 0 w 982"/>
              <a:gd name="T1" fmla="*/ 1155700 h 774"/>
              <a:gd name="T2" fmla="*/ 2987 w 982"/>
              <a:gd name="T3" fmla="*/ 1149727 h 774"/>
              <a:gd name="T4" fmla="*/ 11950 w 982"/>
              <a:gd name="T5" fmla="*/ 1125837 h 774"/>
              <a:gd name="T6" fmla="*/ 23900 w 982"/>
              <a:gd name="T7" fmla="*/ 1090001 h 774"/>
              <a:gd name="T8" fmla="*/ 47800 w 982"/>
              <a:gd name="T9" fmla="*/ 1042220 h 774"/>
              <a:gd name="T10" fmla="*/ 74687 w 982"/>
              <a:gd name="T11" fmla="*/ 985481 h 774"/>
              <a:gd name="T12" fmla="*/ 113524 w 982"/>
              <a:gd name="T13" fmla="*/ 922768 h 774"/>
              <a:gd name="T14" fmla="*/ 158336 w 982"/>
              <a:gd name="T15" fmla="*/ 857070 h 774"/>
              <a:gd name="T16" fmla="*/ 212111 w 982"/>
              <a:gd name="T17" fmla="*/ 788384 h 774"/>
              <a:gd name="T18" fmla="*/ 277835 w 982"/>
              <a:gd name="T19" fmla="*/ 719699 h 774"/>
              <a:gd name="T20" fmla="*/ 352522 w 982"/>
              <a:gd name="T21" fmla="*/ 654001 h 774"/>
              <a:gd name="T22" fmla="*/ 439159 w 982"/>
              <a:gd name="T23" fmla="*/ 594275 h 774"/>
              <a:gd name="T24" fmla="*/ 537745 w 982"/>
              <a:gd name="T25" fmla="*/ 537535 h 774"/>
              <a:gd name="T26" fmla="*/ 636332 w 982"/>
              <a:gd name="T27" fmla="*/ 495727 h 774"/>
              <a:gd name="T28" fmla="*/ 728944 w 982"/>
              <a:gd name="T29" fmla="*/ 468850 h 774"/>
              <a:gd name="T30" fmla="*/ 812593 w 982"/>
              <a:gd name="T31" fmla="*/ 453918 h 774"/>
              <a:gd name="T32" fmla="*/ 887280 w 982"/>
              <a:gd name="T33" fmla="*/ 447946 h 774"/>
              <a:gd name="T34" fmla="*/ 953004 w 982"/>
              <a:gd name="T35" fmla="*/ 447946 h 774"/>
              <a:gd name="T36" fmla="*/ 1012754 w 982"/>
              <a:gd name="T37" fmla="*/ 453918 h 774"/>
              <a:gd name="T38" fmla="*/ 1060553 w 982"/>
              <a:gd name="T39" fmla="*/ 465864 h 774"/>
              <a:gd name="T40" fmla="*/ 1099391 w 982"/>
              <a:gd name="T41" fmla="*/ 477809 h 774"/>
              <a:gd name="T42" fmla="*/ 1126278 w 982"/>
              <a:gd name="T43" fmla="*/ 486768 h 774"/>
              <a:gd name="T44" fmla="*/ 1144203 w 982"/>
              <a:gd name="T45" fmla="*/ 495727 h 774"/>
              <a:gd name="T46" fmla="*/ 1150178 w 982"/>
              <a:gd name="T47" fmla="*/ 498713 h 774"/>
              <a:gd name="T48" fmla="*/ 1015741 w 982"/>
              <a:gd name="T49" fmla="*/ 710741 h 774"/>
              <a:gd name="T50" fmla="*/ 1466850 w 982"/>
              <a:gd name="T51" fmla="*/ 552466 h 774"/>
              <a:gd name="T52" fmla="*/ 1362288 w 982"/>
              <a:gd name="T53" fmla="*/ 0 h 774"/>
              <a:gd name="T54" fmla="*/ 1275652 w 982"/>
              <a:gd name="T55" fmla="*/ 223973 h 774"/>
              <a:gd name="T56" fmla="*/ 1269677 w 982"/>
              <a:gd name="T57" fmla="*/ 220987 h 774"/>
              <a:gd name="T58" fmla="*/ 1251752 w 982"/>
              <a:gd name="T59" fmla="*/ 212028 h 774"/>
              <a:gd name="T60" fmla="*/ 1227852 w 982"/>
              <a:gd name="T61" fmla="*/ 200082 h 774"/>
              <a:gd name="T62" fmla="*/ 1192002 w 982"/>
              <a:gd name="T63" fmla="*/ 188137 h 774"/>
              <a:gd name="T64" fmla="*/ 1147190 w 982"/>
              <a:gd name="T65" fmla="*/ 179178 h 774"/>
              <a:gd name="T66" fmla="*/ 1093416 w 982"/>
              <a:gd name="T67" fmla="*/ 170219 h 774"/>
              <a:gd name="T68" fmla="*/ 1033666 w 982"/>
              <a:gd name="T69" fmla="*/ 164247 h 774"/>
              <a:gd name="T70" fmla="*/ 964954 w 982"/>
              <a:gd name="T71" fmla="*/ 164247 h 774"/>
              <a:gd name="T72" fmla="*/ 890267 w 982"/>
              <a:gd name="T73" fmla="*/ 173206 h 774"/>
              <a:gd name="T74" fmla="*/ 806618 w 982"/>
              <a:gd name="T75" fmla="*/ 188137 h 774"/>
              <a:gd name="T76" fmla="*/ 719981 w 982"/>
              <a:gd name="T77" fmla="*/ 218000 h 774"/>
              <a:gd name="T78" fmla="*/ 630357 w 982"/>
              <a:gd name="T79" fmla="*/ 256822 h 774"/>
              <a:gd name="T80" fmla="*/ 531770 w 982"/>
              <a:gd name="T81" fmla="*/ 313562 h 774"/>
              <a:gd name="T82" fmla="*/ 433184 w 982"/>
              <a:gd name="T83" fmla="*/ 385233 h 774"/>
              <a:gd name="T84" fmla="*/ 343560 w 982"/>
              <a:gd name="T85" fmla="*/ 462877 h 774"/>
              <a:gd name="T86" fmla="*/ 265885 w 982"/>
              <a:gd name="T87" fmla="*/ 543507 h 774"/>
              <a:gd name="T88" fmla="*/ 203148 w 982"/>
              <a:gd name="T89" fmla="*/ 630110 h 774"/>
              <a:gd name="T90" fmla="*/ 149374 w 982"/>
              <a:gd name="T91" fmla="*/ 716713 h 774"/>
              <a:gd name="T92" fmla="*/ 107549 w 982"/>
              <a:gd name="T93" fmla="*/ 800330 h 774"/>
              <a:gd name="T94" fmla="*/ 71699 w 982"/>
              <a:gd name="T95" fmla="*/ 880960 h 774"/>
              <a:gd name="T96" fmla="*/ 44812 w 982"/>
              <a:gd name="T97" fmla="*/ 955618 h 774"/>
              <a:gd name="T98" fmla="*/ 26887 w 982"/>
              <a:gd name="T99" fmla="*/ 1021316 h 774"/>
              <a:gd name="T100" fmla="*/ 11950 w 982"/>
              <a:gd name="T101" fmla="*/ 1078056 h 774"/>
              <a:gd name="T102" fmla="*/ 5975 w 982"/>
              <a:gd name="T103" fmla="*/ 1119864 h 774"/>
              <a:gd name="T104" fmla="*/ 0 w 982"/>
              <a:gd name="T105" fmla="*/ 1146741 h 774"/>
              <a:gd name="T106" fmla="*/ 0 w 982"/>
              <a:gd name="T107" fmla="*/ 1155700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50000"/>
                </a:srgbClr>
              </a:gs>
              <a:gs pos="100000">
                <a:srgbClr val="AD83EB"/>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NZ"/>
          </a:p>
        </p:txBody>
      </p:sp>
      <p:sp>
        <p:nvSpPr>
          <p:cNvPr id="58401" name="Text Box 33"/>
          <p:cNvSpPr txBox="1">
            <a:spLocks noChangeArrowheads="1"/>
          </p:cNvSpPr>
          <p:nvPr/>
        </p:nvSpPr>
        <p:spPr bwMode="gray">
          <a:xfrm>
            <a:off x="609600" y="2895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b="1">
                <a:solidFill>
                  <a:srgbClr val="A50021"/>
                </a:solidFill>
              </a:rPr>
              <a:t>Đối với nạn nhân</a:t>
            </a:r>
          </a:p>
        </p:txBody>
      </p:sp>
      <p:sp>
        <p:nvSpPr>
          <p:cNvPr id="58402" name="Text Box 34"/>
          <p:cNvSpPr txBox="1">
            <a:spLocks noChangeArrowheads="1"/>
          </p:cNvSpPr>
          <p:nvPr/>
        </p:nvSpPr>
        <p:spPr bwMode="gray">
          <a:xfrm>
            <a:off x="3486150" y="23764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b="1">
                <a:solidFill>
                  <a:srgbClr val="A50021"/>
                </a:solidFill>
              </a:rPr>
              <a:t>Đối với gia đình</a:t>
            </a:r>
          </a:p>
        </p:txBody>
      </p:sp>
      <p:sp>
        <p:nvSpPr>
          <p:cNvPr id="58403" name="Text Box 35"/>
          <p:cNvSpPr txBox="1">
            <a:spLocks noChangeArrowheads="1"/>
          </p:cNvSpPr>
          <p:nvPr/>
        </p:nvSpPr>
        <p:spPr bwMode="gray">
          <a:xfrm>
            <a:off x="6508750" y="194945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b="1">
                <a:solidFill>
                  <a:srgbClr val="A50021"/>
                </a:solidFill>
              </a:rPr>
              <a:t>Đối với xã hội</a:t>
            </a:r>
          </a:p>
        </p:txBody>
      </p:sp>
      <p:sp>
        <p:nvSpPr>
          <p:cNvPr id="58404" name="Text Box 36"/>
          <p:cNvSpPr txBox="1">
            <a:spLocks noChangeArrowheads="1"/>
          </p:cNvSpPr>
          <p:nvPr/>
        </p:nvSpPr>
        <p:spPr bwMode="auto">
          <a:xfrm>
            <a:off x="381000" y="3124200"/>
            <a:ext cx="2514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a:solidFill>
                  <a:schemeClr val="bg1"/>
                </a:solidFill>
                <a:latin typeface="Times New Roman" pitchFamily="18" charset="0"/>
              </a:rPr>
              <a:t>Họ bị xâm phạm nghiêm trọng các quyền về con người, bị xúc phạm đến danh dự, nhân phẩm và xâm hại về thân thể. Họ bị ảnh hưởng đến sức khỏe, gây đau đớn, thương tích dẫn đến suy giảm khả năng lao động và có thể dẫn tới cái chết.</a:t>
            </a:r>
          </a:p>
        </p:txBody>
      </p:sp>
      <p:sp>
        <p:nvSpPr>
          <p:cNvPr id="58405" name="Text Box 37"/>
          <p:cNvSpPr txBox="1">
            <a:spLocks noChangeArrowheads="1"/>
          </p:cNvSpPr>
          <p:nvPr/>
        </p:nvSpPr>
        <p:spPr bwMode="auto">
          <a:xfrm>
            <a:off x="3048000" y="2895600"/>
            <a:ext cx="2743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200" dirty="0" err="1">
                <a:solidFill>
                  <a:schemeClr val="bg1"/>
                </a:solidFill>
                <a:latin typeface="Times New Roman" pitchFamily="18" charset="0"/>
              </a:rPr>
              <a:t>Bạo</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lực</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gia</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đình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sẽ</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làm</a:t>
            </a:r>
            <a:r>
              <a:rPr lang="en-US" altLang="en-US" sz="2200" dirty="0">
                <a:solidFill>
                  <a:schemeClr val="bg1"/>
                </a:solidFill>
                <a:latin typeface="Times New Roman" pitchFamily="18" charset="0"/>
              </a:rPr>
              <a:t> tan </a:t>
            </a:r>
            <a:r>
              <a:rPr lang="en-US" altLang="en-US" sz="2200" dirty="0" err="1">
                <a:solidFill>
                  <a:schemeClr val="bg1"/>
                </a:solidFill>
                <a:latin typeface="Times New Roman" pitchFamily="18" charset="0"/>
              </a:rPr>
              <a:t>vỡ</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hạnh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phúc</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gia</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đình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mất</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ổn</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định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ảnh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hưởng</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nghiêm</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trọng</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tới</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các</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thành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viên</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khác</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trong</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gia</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đình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đặc</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biệt</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là</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trẻ</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em</a:t>
            </a:r>
            <a:r>
              <a:rPr lang="en-US" altLang="en-US" sz="2200" dirty="0">
                <a:solidFill>
                  <a:schemeClr val="bg1"/>
                </a:solidFill>
                <a:latin typeface="Times New Roman" pitchFamily="18" charset="0"/>
              </a:rPr>
              <a:t>. </a:t>
            </a:r>
            <a:r>
              <a:rPr lang="en-US" altLang="en-US" sz="2200" dirty="0" err="1" smtClean="0">
                <a:solidFill>
                  <a:schemeClr val="bg1"/>
                </a:solidFill>
                <a:latin typeface="Times New Roman" pitchFamily="18" charset="0"/>
              </a:rPr>
              <a:t>Thiệt</a:t>
            </a:r>
            <a:r>
              <a:rPr lang="en-US" altLang="en-US" sz="2200" dirty="0" smtClean="0">
                <a:solidFill>
                  <a:schemeClr val="bg1"/>
                </a:solidFill>
                <a:latin typeface="Times New Roman" pitchFamily="18" charset="0"/>
              </a:rPr>
              <a:t> </a:t>
            </a:r>
            <a:r>
              <a:rPr lang="en-US" altLang="en-US" sz="2200" dirty="0" err="1">
                <a:solidFill>
                  <a:schemeClr val="bg1"/>
                </a:solidFill>
                <a:latin typeface="Times New Roman" pitchFamily="18" charset="0"/>
              </a:rPr>
              <a:t>hại</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về</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kinh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tế</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Ảnh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hưởng</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đến</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danh</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dự</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uy</a:t>
            </a:r>
            <a:r>
              <a:rPr lang="en-US" altLang="en-US" sz="2200" dirty="0">
                <a:solidFill>
                  <a:schemeClr val="bg1"/>
                </a:solidFill>
                <a:latin typeface="Times New Roman" pitchFamily="18" charset="0"/>
              </a:rPr>
              <a:t> </a:t>
            </a:r>
            <a:r>
              <a:rPr lang="en-US" altLang="en-US" sz="2200" dirty="0" err="1">
                <a:solidFill>
                  <a:schemeClr val="bg1"/>
                </a:solidFill>
                <a:latin typeface="Times New Roman" pitchFamily="18" charset="0"/>
              </a:rPr>
              <a:t>tín</a:t>
            </a:r>
            <a:r>
              <a:rPr lang="en-US" altLang="en-US" sz="2200" dirty="0">
                <a:solidFill>
                  <a:schemeClr val="bg1"/>
                </a:solidFill>
                <a:latin typeface="Times New Roman" pitchFamily="18" charset="0"/>
              </a:rPr>
              <a:t>. </a:t>
            </a:r>
          </a:p>
        </p:txBody>
      </p:sp>
      <p:sp>
        <p:nvSpPr>
          <p:cNvPr id="58406" name="Text Box 38"/>
          <p:cNvSpPr txBox="1">
            <a:spLocks noChangeArrowheads="1"/>
          </p:cNvSpPr>
          <p:nvPr/>
        </p:nvSpPr>
        <p:spPr bwMode="auto">
          <a:xfrm>
            <a:off x="6019800" y="2362200"/>
            <a:ext cx="2667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400">
                <a:solidFill>
                  <a:schemeClr val="bg1"/>
                </a:solidFill>
                <a:latin typeface="Times New Roman" pitchFamily="18" charset="0"/>
              </a:rPr>
              <a:t>Làm giảm sự đóng góp của nạn nhân cho xã hội. Là mầm mống phát sinh tội phạm.</a:t>
            </a:r>
          </a:p>
          <a:p>
            <a:r>
              <a:rPr lang="en-US" altLang="en-US" sz="2400">
                <a:solidFill>
                  <a:schemeClr val="bg1"/>
                </a:solidFill>
                <a:latin typeface="Times New Roman" pitchFamily="18" charset="0"/>
              </a:rPr>
              <a:t>Làm tăng áp lực lên hệ thống y tế và làm mất ổn định, trật tự trong xã hội.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58385"/>
                                        </p:tgtEl>
                                      </p:cBhvr>
                                    </p:animEffect>
                                    <p:animScale>
                                      <p:cBhvr>
                                        <p:cTn id="7" dur="250" autoRev="1" fill="hold"/>
                                        <p:tgtEl>
                                          <p:spTgt spid="5838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8387"/>
                                        </p:tgtEl>
                                        <p:attrNameLst>
                                          <p:attrName>style.visibility</p:attrName>
                                        </p:attrNameLst>
                                      </p:cBhvr>
                                      <p:to>
                                        <p:strVal val="visible"/>
                                      </p:to>
                                    </p:set>
                                    <p:animEffect transition="in" filter="fade">
                                      <p:cBhvr>
                                        <p:cTn id="12" dur="1000"/>
                                        <p:tgtEl>
                                          <p:spTgt spid="58387"/>
                                        </p:tgtEl>
                                      </p:cBhvr>
                                    </p:animEffect>
                                    <p:anim calcmode="lin" valueType="num">
                                      <p:cBhvr>
                                        <p:cTn id="13" dur="1000" fill="hold"/>
                                        <p:tgtEl>
                                          <p:spTgt spid="58387"/>
                                        </p:tgtEl>
                                        <p:attrNameLst>
                                          <p:attrName>ppt_x</p:attrName>
                                        </p:attrNameLst>
                                      </p:cBhvr>
                                      <p:tavLst>
                                        <p:tav tm="0">
                                          <p:val>
                                            <p:strVal val="#ppt_x"/>
                                          </p:val>
                                        </p:tav>
                                        <p:tav tm="100000">
                                          <p:val>
                                            <p:strVal val="#ppt_x"/>
                                          </p:val>
                                        </p:tav>
                                      </p:tavLst>
                                    </p:anim>
                                    <p:anim calcmode="lin" valueType="num">
                                      <p:cBhvr>
                                        <p:cTn id="14" dur="1000" fill="hold"/>
                                        <p:tgtEl>
                                          <p:spTgt spid="583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8401"/>
                                        </p:tgtEl>
                                        <p:attrNameLst>
                                          <p:attrName>style.visibility</p:attrName>
                                        </p:attrNameLst>
                                      </p:cBhvr>
                                      <p:to>
                                        <p:strVal val="visible"/>
                                      </p:to>
                                    </p:set>
                                    <p:animEffect transition="in" filter="fade">
                                      <p:cBhvr>
                                        <p:cTn id="17" dur="1000"/>
                                        <p:tgtEl>
                                          <p:spTgt spid="58401"/>
                                        </p:tgtEl>
                                      </p:cBhvr>
                                    </p:animEffect>
                                    <p:anim calcmode="lin" valueType="num">
                                      <p:cBhvr>
                                        <p:cTn id="18" dur="1000" fill="hold"/>
                                        <p:tgtEl>
                                          <p:spTgt spid="58401"/>
                                        </p:tgtEl>
                                        <p:attrNameLst>
                                          <p:attrName>ppt_x</p:attrName>
                                        </p:attrNameLst>
                                      </p:cBhvr>
                                      <p:tavLst>
                                        <p:tav tm="0">
                                          <p:val>
                                            <p:strVal val="#ppt_x"/>
                                          </p:val>
                                        </p:tav>
                                        <p:tav tm="100000">
                                          <p:val>
                                            <p:strVal val="#ppt_x"/>
                                          </p:val>
                                        </p:tav>
                                      </p:tavLst>
                                    </p:anim>
                                    <p:anim calcmode="lin" valueType="num">
                                      <p:cBhvr>
                                        <p:cTn id="19" dur="1000" fill="hold"/>
                                        <p:tgtEl>
                                          <p:spTgt spid="5840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388"/>
                                        </p:tgtEl>
                                        <p:attrNameLst>
                                          <p:attrName>style.visibility</p:attrName>
                                        </p:attrNameLst>
                                      </p:cBhvr>
                                      <p:to>
                                        <p:strVal val="visible"/>
                                      </p:to>
                                    </p:set>
                                    <p:animEffect transition="in" filter="fade">
                                      <p:cBhvr>
                                        <p:cTn id="22" dur="1000"/>
                                        <p:tgtEl>
                                          <p:spTgt spid="58388"/>
                                        </p:tgtEl>
                                      </p:cBhvr>
                                    </p:animEffect>
                                    <p:anim calcmode="lin" valueType="num">
                                      <p:cBhvr>
                                        <p:cTn id="23" dur="1000" fill="hold"/>
                                        <p:tgtEl>
                                          <p:spTgt spid="58388"/>
                                        </p:tgtEl>
                                        <p:attrNameLst>
                                          <p:attrName>ppt_x</p:attrName>
                                        </p:attrNameLst>
                                      </p:cBhvr>
                                      <p:tavLst>
                                        <p:tav tm="0">
                                          <p:val>
                                            <p:strVal val="#ppt_x"/>
                                          </p:val>
                                        </p:tav>
                                        <p:tav tm="100000">
                                          <p:val>
                                            <p:strVal val="#ppt_x"/>
                                          </p:val>
                                        </p:tav>
                                      </p:tavLst>
                                    </p:anim>
                                    <p:anim calcmode="lin" valueType="num">
                                      <p:cBhvr>
                                        <p:cTn id="24" dur="1000" fill="hold"/>
                                        <p:tgtEl>
                                          <p:spTgt spid="5838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8404">
                                            <p:txEl>
                                              <p:pRg st="0" end="0"/>
                                            </p:txEl>
                                          </p:spTgt>
                                        </p:tgtEl>
                                        <p:attrNameLst>
                                          <p:attrName>style.visibility</p:attrName>
                                        </p:attrNameLst>
                                      </p:cBhvr>
                                      <p:to>
                                        <p:strVal val="visible"/>
                                      </p:to>
                                    </p:set>
                                    <p:animEffect transition="in" filter="fade">
                                      <p:cBhvr>
                                        <p:cTn id="29" dur="2000"/>
                                        <p:tgtEl>
                                          <p:spTgt spid="5840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58399"/>
                                        </p:tgtEl>
                                        <p:attrNameLst>
                                          <p:attrName>style.visibility</p:attrName>
                                        </p:attrNameLst>
                                      </p:cBhvr>
                                      <p:to>
                                        <p:strVal val="visible"/>
                                      </p:to>
                                    </p:set>
                                    <p:anim to="" calcmode="lin" valueType="num">
                                      <p:cBhvr>
                                        <p:cTn id="34" dur="1" fill="hold"/>
                                        <p:tgtEl>
                                          <p:spTgt spid="58399"/>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58402"/>
                                        </p:tgtEl>
                                        <p:attrNameLst>
                                          <p:attrName>style.visibility</p:attrName>
                                        </p:attrNameLst>
                                      </p:cBhvr>
                                      <p:to>
                                        <p:strVal val="visible"/>
                                      </p:to>
                                    </p:set>
                                    <p:anim to="" calcmode="lin" valueType="num">
                                      <p:cBhvr>
                                        <p:cTn id="37" dur="1" fill="hold"/>
                                        <p:tgtEl>
                                          <p:spTgt spid="58402"/>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58392"/>
                                        </p:tgtEl>
                                        <p:attrNameLst>
                                          <p:attrName>style.visibility</p:attrName>
                                        </p:attrNameLst>
                                      </p:cBhvr>
                                      <p:to>
                                        <p:strVal val="visible"/>
                                      </p:to>
                                    </p:set>
                                    <p:anim to="" calcmode="lin" valueType="num">
                                      <p:cBhvr>
                                        <p:cTn id="40" dur="1" fill="hold"/>
                                        <p:tgtEl>
                                          <p:spTgt spid="58392"/>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58391"/>
                                        </p:tgtEl>
                                        <p:attrNameLst>
                                          <p:attrName>style.visibility</p:attrName>
                                        </p:attrNameLst>
                                      </p:cBhvr>
                                      <p:to>
                                        <p:strVal val="visible"/>
                                      </p:to>
                                    </p:set>
                                    <p:anim to="" calcmode="lin" valueType="num">
                                      <p:cBhvr>
                                        <p:cTn id="43" dur="1" fill="hold"/>
                                        <p:tgtEl>
                                          <p:spTgt spid="58391"/>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58405">
                                            <p:txEl>
                                              <p:pRg st="0" end="0"/>
                                            </p:txEl>
                                          </p:spTgt>
                                        </p:tgtEl>
                                        <p:attrNameLst>
                                          <p:attrName>style.visibility</p:attrName>
                                        </p:attrNameLst>
                                      </p:cBhvr>
                                      <p:to>
                                        <p:strVal val="visible"/>
                                      </p:to>
                                    </p:set>
                                    <p:animEffect transition="in" filter="fade">
                                      <p:cBhvr>
                                        <p:cTn id="48" dur="2000"/>
                                        <p:tgtEl>
                                          <p:spTgt spid="58405">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8400"/>
                                        </p:tgtEl>
                                        <p:attrNameLst>
                                          <p:attrName>style.visibility</p:attrName>
                                        </p:attrNameLst>
                                      </p:cBhvr>
                                      <p:to>
                                        <p:strVal val="visible"/>
                                      </p:to>
                                    </p:set>
                                    <p:anim calcmode="lin" valueType="num">
                                      <p:cBhvr>
                                        <p:cTn id="53" dur="500" fill="hold"/>
                                        <p:tgtEl>
                                          <p:spTgt spid="58400"/>
                                        </p:tgtEl>
                                        <p:attrNameLst>
                                          <p:attrName>ppt_w</p:attrName>
                                        </p:attrNameLst>
                                      </p:cBhvr>
                                      <p:tavLst>
                                        <p:tav tm="0">
                                          <p:val>
                                            <p:fltVal val="0"/>
                                          </p:val>
                                        </p:tav>
                                        <p:tav tm="100000">
                                          <p:val>
                                            <p:strVal val="#ppt_w"/>
                                          </p:val>
                                        </p:tav>
                                      </p:tavLst>
                                    </p:anim>
                                    <p:anim calcmode="lin" valueType="num">
                                      <p:cBhvr>
                                        <p:cTn id="54" dur="500" fill="hold"/>
                                        <p:tgtEl>
                                          <p:spTgt spid="58400"/>
                                        </p:tgtEl>
                                        <p:attrNameLst>
                                          <p:attrName>ppt_h</p:attrName>
                                        </p:attrNameLst>
                                      </p:cBhvr>
                                      <p:tavLst>
                                        <p:tav tm="0">
                                          <p:val>
                                            <p:fltVal val="0"/>
                                          </p:val>
                                        </p:tav>
                                        <p:tav tm="100000">
                                          <p:val>
                                            <p:strVal val="#ppt_h"/>
                                          </p:val>
                                        </p:tav>
                                      </p:tavLst>
                                    </p:anim>
                                    <p:animEffect transition="in" filter="fade">
                                      <p:cBhvr>
                                        <p:cTn id="55" dur="500"/>
                                        <p:tgtEl>
                                          <p:spTgt spid="58400"/>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58403"/>
                                        </p:tgtEl>
                                        <p:attrNameLst>
                                          <p:attrName>style.visibility</p:attrName>
                                        </p:attrNameLst>
                                      </p:cBhvr>
                                      <p:to>
                                        <p:strVal val="visible"/>
                                      </p:to>
                                    </p:set>
                                    <p:anim calcmode="lin" valueType="num">
                                      <p:cBhvr>
                                        <p:cTn id="58" dur="500" fill="hold"/>
                                        <p:tgtEl>
                                          <p:spTgt spid="58403"/>
                                        </p:tgtEl>
                                        <p:attrNameLst>
                                          <p:attrName>ppt_w</p:attrName>
                                        </p:attrNameLst>
                                      </p:cBhvr>
                                      <p:tavLst>
                                        <p:tav tm="0">
                                          <p:val>
                                            <p:fltVal val="0"/>
                                          </p:val>
                                        </p:tav>
                                        <p:tav tm="100000">
                                          <p:val>
                                            <p:strVal val="#ppt_w"/>
                                          </p:val>
                                        </p:tav>
                                      </p:tavLst>
                                    </p:anim>
                                    <p:anim calcmode="lin" valueType="num">
                                      <p:cBhvr>
                                        <p:cTn id="59" dur="500" fill="hold"/>
                                        <p:tgtEl>
                                          <p:spTgt spid="58403"/>
                                        </p:tgtEl>
                                        <p:attrNameLst>
                                          <p:attrName>ppt_h</p:attrName>
                                        </p:attrNameLst>
                                      </p:cBhvr>
                                      <p:tavLst>
                                        <p:tav tm="0">
                                          <p:val>
                                            <p:fltVal val="0"/>
                                          </p:val>
                                        </p:tav>
                                        <p:tav tm="100000">
                                          <p:val>
                                            <p:strVal val="#ppt_h"/>
                                          </p:val>
                                        </p:tav>
                                      </p:tavLst>
                                    </p:anim>
                                    <p:animEffect transition="in" filter="fade">
                                      <p:cBhvr>
                                        <p:cTn id="60" dur="500"/>
                                        <p:tgtEl>
                                          <p:spTgt spid="58403"/>
                                        </p:tgtEl>
                                      </p:cBhvr>
                                    </p:animEffect>
                                  </p:childTnLst>
                                </p:cTn>
                              </p:par>
                              <p:par>
                                <p:cTn id="61" presetID="53" presetClass="entr" presetSubtype="0" fill="hold" nodeType="withEffect">
                                  <p:stCondLst>
                                    <p:cond delay="0"/>
                                  </p:stCondLst>
                                  <p:childTnLst>
                                    <p:set>
                                      <p:cBhvr>
                                        <p:cTn id="62" dur="1" fill="hold">
                                          <p:stCondLst>
                                            <p:cond delay="0"/>
                                          </p:stCondLst>
                                        </p:cTn>
                                        <p:tgtEl>
                                          <p:spTgt spid="58395"/>
                                        </p:tgtEl>
                                        <p:attrNameLst>
                                          <p:attrName>style.visibility</p:attrName>
                                        </p:attrNameLst>
                                      </p:cBhvr>
                                      <p:to>
                                        <p:strVal val="visible"/>
                                      </p:to>
                                    </p:set>
                                    <p:anim calcmode="lin" valueType="num">
                                      <p:cBhvr>
                                        <p:cTn id="63" dur="500" fill="hold"/>
                                        <p:tgtEl>
                                          <p:spTgt spid="58395"/>
                                        </p:tgtEl>
                                        <p:attrNameLst>
                                          <p:attrName>ppt_w</p:attrName>
                                        </p:attrNameLst>
                                      </p:cBhvr>
                                      <p:tavLst>
                                        <p:tav tm="0">
                                          <p:val>
                                            <p:fltVal val="0"/>
                                          </p:val>
                                        </p:tav>
                                        <p:tav tm="100000">
                                          <p:val>
                                            <p:strVal val="#ppt_w"/>
                                          </p:val>
                                        </p:tav>
                                      </p:tavLst>
                                    </p:anim>
                                    <p:anim calcmode="lin" valueType="num">
                                      <p:cBhvr>
                                        <p:cTn id="64" dur="500" fill="hold"/>
                                        <p:tgtEl>
                                          <p:spTgt spid="58395"/>
                                        </p:tgtEl>
                                        <p:attrNameLst>
                                          <p:attrName>ppt_h</p:attrName>
                                        </p:attrNameLst>
                                      </p:cBhvr>
                                      <p:tavLst>
                                        <p:tav tm="0">
                                          <p:val>
                                            <p:fltVal val="0"/>
                                          </p:val>
                                        </p:tav>
                                        <p:tav tm="100000">
                                          <p:val>
                                            <p:strVal val="#ppt_h"/>
                                          </p:val>
                                        </p:tav>
                                      </p:tavLst>
                                    </p:anim>
                                    <p:animEffect transition="in" filter="fade">
                                      <p:cBhvr>
                                        <p:cTn id="65" dur="500"/>
                                        <p:tgtEl>
                                          <p:spTgt spid="58395"/>
                                        </p:tgtEl>
                                      </p:cBhvr>
                                    </p:animEffect>
                                  </p:childTnLst>
                                </p:cTn>
                              </p:par>
                              <p:par>
                                <p:cTn id="66" presetID="53" presetClass="entr" presetSubtype="0" fill="hold" nodeType="withEffect">
                                  <p:stCondLst>
                                    <p:cond delay="0"/>
                                  </p:stCondLst>
                                  <p:childTnLst>
                                    <p:set>
                                      <p:cBhvr>
                                        <p:cTn id="67" dur="1" fill="hold">
                                          <p:stCondLst>
                                            <p:cond delay="0"/>
                                          </p:stCondLst>
                                        </p:cTn>
                                        <p:tgtEl>
                                          <p:spTgt spid="58396"/>
                                        </p:tgtEl>
                                        <p:attrNameLst>
                                          <p:attrName>style.visibility</p:attrName>
                                        </p:attrNameLst>
                                      </p:cBhvr>
                                      <p:to>
                                        <p:strVal val="visible"/>
                                      </p:to>
                                    </p:set>
                                    <p:anim calcmode="lin" valueType="num">
                                      <p:cBhvr>
                                        <p:cTn id="68" dur="500" fill="hold"/>
                                        <p:tgtEl>
                                          <p:spTgt spid="58396"/>
                                        </p:tgtEl>
                                        <p:attrNameLst>
                                          <p:attrName>ppt_w</p:attrName>
                                        </p:attrNameLst>
                                      </p:cBhvr>
                                      <p:tavLst>
                                        <p:tav tm="0">
                                          <p:val>
                                            <p:fltVal val="0"/>
                                          </p:val>
                                        </p:tav>
                                        <p:tav tm="100000">
                                          <p:val>
                                            <p:strVal val="#ppt_w"/>
                                          </p:val>
                                        </p:tav>
                                      </p:tavLst>
                                    </p:anim>
                                    <p:anim calcmode="lin" valueType="num">
                                      <p:cBhvr>
                                        <p:cTn id="69" dur="500" fill="hold"/>
                                        <p:tgtEl>
                                          <p:spTgt spid="58396"/>
                                        </p:tgtEl>
                                        <p:attrNameLst>
                                          <p:attrName>ppt_h</p:attrName>
                                        </p:attrNameLst>
                                      </p:cBhvr>
                                      <p:tavLst>
                                        <p:tav tm="0">
                                          <p:val>
                                            <p:fltVal val="0"/>
                                          </p:val>
                                        </p:tav>
                                        <p:tav tm="100000">
                                          <p:val>
                                            <p:strVal val="#ppt_h"/>
                                          </p:val>
                                        </p:tav>
                                      </p:tavLst>
                                    </p:anim>
                                    <p:animEffect transition="in" filter="fade">
                                      <p:cBhvr>
                                        <p:cTn id="70" dur="500"/>
                                        <p:tgtEl>
                                          <p:spTgt spid="5839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58406">
                                            <p:txEl>
                                              <p:pRg st="0" end="0"/>
                                            </p:txEl>
                                          </p:spTgt>
                                        </p:tgtEl>
                                        <p:attrNameLst>
                                          <p:attrName>style.visibility</p:attrName>
                                        </p:attrNameLst>
                                      </p:cBhvr>
                                      <p:to>
                                        <p:strVal val="visible"/>
                                      </p:to>
                                    </p:set>
                                    <p:animEffect transition="in" filter="fade">
                                      <p:cBhvr>
                                        <p:cTn id="75" dur="1000"/>
                                        <p:tgtEl>
                                          <p:spTgt spid="58406">
                                            <p:txEl>
                                              <p:pRg st="0" end="0"/>
                                            </p:txEl>
                                          </p:spTgt>
                                        </p:tgtEl>
                                      </p:cBhvr>
                                    </p:animEffect>
                                    <p:anim calcmode="lin" valueType="num">
                                      <p:cBhvr>
                                        <p:cTn id="76" dur="1000" fill="hold"/>
                                        <p:tgtEl>
                                          <p:spTgt spid="58406">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8406">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8406">
                                            <p:txEl>
                                              <p:pRg st="1" end="1"/>
                                            </p:txEl>
                                          </p:spTgt>
                                        </p:tgtEl>
                                        <p:attrNameLst>
                                          <p:attrName>style.visibility</p:attrName>
                                        </p:attrNameLst>
                                      </p:cBhvr>
                                      <p:to>
                                        <p:strVal val="visible"/>
                                      </p:to>
                                    </p:set>
                                    <p:animEffect transition="in" filter="fade">
                                      <p:cBhvr>
                                        <p:cTn id="80" dur="1000"/>
                                        <p:tgtEl>
                                          <p:spTgt spid="58406">
                                            <p:txEl>
                                              <p:pRg st="1" end="1"/>
                                            </p:txEl>
                                          </p:spTgt>
                                        </p:tgtEl>
                                      </p:cBhvr>
                                    </p:animEffect>
                                    <p:anim calcmode="lin" valueType="num">
                                      <p:cBhvr>
                                        <p:cTn id="81" dur="1000" fill="hold"/>
                                        <p:tgtEl>
                                          <p:spTgt spid="58406">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5840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animBg="1"/>
      <p:bldP spid="58399" grpId="0" animBg="1"/>
      <p:bldP spid="58400" grpId="0" animBg="1"/>
      <p:bldP spid="58401" grpId="0"/>
      <p:bldP spid="58402" grpId="0"/>
      <p:bldP spid="584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0" y="4572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I. ĐẶT VẤN ĐỀ</a:t>
            </a:r>
          </a:p>
        </p:txBody>
      </p:sp>
      <p:sp>
        <p:nvSpPr>
          <p:cNvPr id="8" name="TextBox 7"/>
          <p:cNvSpPr txBox="1">
            <a:spLocks noChangeArrowheads="1"/>
          </p:cNvSpPr>
          <p:nvPr/>
        </p:nvSpPr>
        <p:spPr bwMode="auto">
          <a:xfrm>
            <a:off x="266700" y="769938"/>
            <a:ext cx="8610600" cy="252412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000" b="1" dirty="0">
                <a:latin typeface="Times New Roman" pitchFamily="18" charset="0"/>
                <a:cs typeface="Times New Roman" pitchFamily="18" charset="0"/>
              </a:rPr>
              <a:t>1. </a:t>
            </a:r>
            <a:r>
              <a:rPr lang="en-US" altLang="en-US" sz="2000" b="1" dirty="0" err="1">
                <a:latin typeface="Times New Roman" pitchFamily="18" charset="0"/>
                <a:cs typeface="Times New Roman" pitchFamily="18" charset="0"/>
              </a:rPr>
              <a:t>Chuyện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của</a:t>
            </a:r>
            <a:r>
              <a:rPr lang="en-US" altLang="en-US" sz="2000" b="1" dirty="0">
                <a:latin typeface="Times New Roman" pitchFamily="18" charset="0"/>
                <a:cs typeface="Times New Roman" pitchFamily="18" charset="0"/>
              </a:rPr>
              <a:t> T</a:t>
            </a:r>
          </a:p>
          <a:p>
            <a:pPr algn="just" eaLnBrk="1" fontAlgn="auto" hangingPunct="1">
              <a:spcBef>
                <a:spcPts val="0"/>
              </a:spcBef>
              <a:spcAft>
                <a:spcPts val="0"/>
              </a:spcAft>
              <a:defRPr/>
            </a:pPr>
            <a:r>
              <a:rPr lang="en-US" altLang="en-US" sz="2000" dirty="0">
                <a:latin typeface="Times New Roman" pitchFamily="18" charset="0"/>
                <a:cs typeface="Times New Roman" pitchFamily="18" charset="0"/>
              </a:rPr>
              <a:t>T </a:t>
            </a:r>
            <a:r>
              <a:rPr lang="en-US" altLang="en-US" sz="2000" dirty="0" err="1">
                <a:latin typeface="Times New Roman" pitchFamily="18" charset="0"/>
                <a:cs typeface="Times New Roman" pitchFamily="18" charset="0"/>
              </a:rPr>
              <a:t>mới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học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hết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lớp</a:t>
            </a:r>
            <a:r>
              <a:rPr lang="en-US" altLang="en-US" sz="2000" dirty="0">
                <a:latin typeface="Times New Roman" pitchFamily="18" charset="0"/>
                <a:cs typeface="Times New Roman" pitchFamily="18" charset="0"/>
              </a:rPr>
              <a:t> 10 </a:t>
            </a:r>
            <a:r>
              <a:rPr lang="en-US" altLang="en-US" sz="2000" dirty="0" err="1">
                <a:latin typeface="Times New Roman" pitchFamily="18" charset="0"/>
                <a:cs typeface="Times New Roman" pitchFamily="18" charset="0"/>
              </a:rPr>
              <a:t>thì</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có</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anh</a:t>
            </a:r>
            <a:r>
              <a:rPr lang="en-US" altLang="en-US" sz="2000" dirty="0">
                <a:latin typeface="Times New Roman" pitchFamily="18" charset="0"/>
                <a:cs typeface="Times New Roman" pitchFamily="18" charset="0"/>
              </a:rPr>
              <a:t> K </a:t>
            </a:r>
            <a:r>
              <a:rPr lang="en-US" altLang="en-US" sz="2000" dirty="0" err="1">
                <a:latin typeface="Times New Roman" pitchFamily="18" charset="0"/>
                <a:cs typeface="Times New Roman" pitchFamily="18" charset="0"/>
              </a:rPr>
              <a:t>hỏi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cưới</a:t>
            </a:r>
            <a:r>
              <a:rPr lang="en-US" altLang="en-US" sz="2000" dirty="0">
                <a:latin typeface="Times New Roman" pitchFamily="18" charset="0"/>
                <a:cs typeface="Times New Roman" pitchFamily="18" charset="0"/>
              </a:rPr>
              <a:t> T. </a:t>
            </a:r>
            <a:r>
              <a:rPr lang="en-US" altLang="en-US" sz="2000" dirty="0" err="1">
                <a:latin typeface="Times New Roman" pitchFamily="18" charset="0"/>
                <a:cs typeface="Times New Roman" pitchFamily="18" charset="0"/>
              </a:rPr>
              <a:t>Bố</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mẹ</a:t>
            </a:r>
            <a:r>
              <a:rPr lang="en-US" altLang="en-US" sz="2000" dirty="0">
                <a:latin typeface="Times New Roman" pitchFamily="18" charset="0"/>
                <a:cs typeface="Times New Roman" pitchFamily="18" charset="0"/>
              </a:rPr>
              <a:t> T </a:t>
            </a:r>
            <a:r>
              <a:rPr lang="en-US" altLang="en-US" sz="2000" dirty="0" err="1">
                <a:latin typeface="Times New Roman" pitchFamily="18" charset="0"/>
                <a:cs typeface="Times New Roman" pitchFamily="18" charset="0"/>
              </a:rPr>
              <a:t>thấy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anh</a:t>
            </a:r>
            <a:r>
              <a:rPr lang="en-US" altLang="en-US" sz="2000" dirty="0">
                <a:latin typeface="Times New Roman" pitchFamily="18" charset="0"/>
                <a:cs typeface="Times New Roman" pitchFamily="18" charset="0"/>
              </a:rPr>
              <a:t> K </a:t>
            </a:r>
            <a:r>
              <a:rPr lang="en-US" altLang="en-US" sz="2000" dirty="0" err="1">
                <a:latin typeface="Times New Roman" pitchFamily="18" charset="0"/>
                <a:cs typeface="Times New Roman" pitchFamily="18" charset="0"/>
              </a:rPr>
              <a:t>giàu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vội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nhận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lời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đám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cưới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nhanh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chóng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được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tổ</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chức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Bố</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mẹ</a:t>
            </a:r>
            <a:r>
              <a:rPr lang="en-US" altLang="en-US" sz="2000" dirty="0">
                <a:latin typeface="Times New Roman" pitchFamily="18" charset="0"/>
                <a:cs typeface="Times New Roman" pitchFamily="18" charset="0"/>
              </a:rPr>
              <a:t> T hi </a:t>
            </a:r>
            <a:r>
              <a:rPr lang="en-US" altLang="en-US" sz="2000" dirty="0" err="1">
                <a:latin typeface="Times New Roman" pitchFamily="18" charset="0"/>
                <a:cs typeface="Times New Roman" pitchFamily="18" charset="0"/>
              </a:rPr>
              <a:t>vọng</a:t>
            </a:r>
            <a:r>
              <a:rPr lang="en-US" altLang="en-US" sz="2000" dirty="0">
                <a:latin typeface="Times New Roman" pitchFamily="18" charset="0"/>
                <a:cs typeface="Times New Roman" pitchFamily="18" charset="0"/>
              </a:rPr>
              <a:t> T </a:t>
            </a:r>
            <a:r>
              <a:rPr lang="en-US" altLang="en-US" sz="2000" dirty="0" err="1">
                <a:latin typeface="Times New Roman" pitchFamily="18" charset="0"/>
                <a:cs typeface="Times New Roman" pitchFamily="18" charset="0"/>
              </a:rPr>
              <a:t>được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hạnh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phúc</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nhưng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sự</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thật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không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như</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vậy</a:t>
            </a:r>
            <a:r>
              <a:rPr lang="en-US" altLang="en-US" sz="2000" dirty="0">
                <a:latin typeface="Times New Roman" pitchFamily="18" charset="0"/>
                <a:cs typeface="Times New Roman" pitchFamily="18" charset="0"/>
              </a:rPr>
              <a:t>. K </a:t>
            </a:r>
            <a:r>
              <a:rPr lang="en-US" altLang="en-US" sz="2000" dirty="0" err="1">
                <a:latin typeface="Times New Roman" pitchFamily="18" charset="0"/>
                <a:cs typeface="Times New Roman" pitchFamily="18" charset="0"/>
              </a:rPr>
              <a:t>là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một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thanh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niên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lười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biếng</a:t>
            </a:r>
            <a:r>
              <a:rPr lang="en-US" altLang="en-US" sz="2000" dirty="0">
                <a:latin typeface="Times New Roman" pitchFamily="18" charset="0"/>
                <a:cs typeface="Times New Roman" pitchFamily="18" charset="0"/>
              </a:rPr>
              <a:t>, ham </a:t>
            </a:r>
            <a:r>
              <a:rPr lang="en-US" altLang="en-US" sz="2000" dirty="0" err="1">
                <a:latin typeface="Times New Roman" pitchFamily="18" charset="0"/>
                <a:cs typeface="Times New Roman" pitchFamily="18" charset="0"/>
              </a:rPr>
              <a:t>chơi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không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thích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lao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động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rượu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chè</a:t>
            </a:r>
            <a:r>
              <a:rPr lang="en-US" altLang="en-US" sz="2000" dirty="0">
                <a:latin typeface="Times New Roman" pitchFamily="18" charset="0"/>
                <a:cs typeface="Times New Roman" pitchFamily="18" charset="0"/>
              </a:rPr>
              <a:t>. T </a:t>
            </a:r>
            <a:r>
              <a:rPr lang="en-US" altLang="en-US" sz="2000" dirty="0" err="1">
                <a:latin typeface="Times New Roman" pitchFamily="18" charset="0"/>
                <a:cs typeface="Times New Roman" pitchFamily="18" charset="0"/>
              </a:rPr>
              <a:t>phải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làm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lụng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vất</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buồn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phiền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vì</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chồng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gầy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yếu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xanh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xao</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Ngay</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sau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khi</a:t>
            </a:r>
            <a:r>
              <a:rPr lang="en-US" altLang="en-US" sz="2000" dirty="0">
                <a:latin typeface="Times New Roman" pitchFamily="18" charset="0"/>
                <a:cs typeface="Times New Roman" pitchFamily="18" charset="0"/>
              </a:rPr>
              <a:t> T </a:t>
            </a:r>
            <a:r>
              <a:rPr lang="en-US" altLang="en-US" sz="2000" dirty="0" err="1">
                <a:latin typeface="Times New Roman" pitchFamily="18" charset="0"/>
                <a:cs typeface="Times New Roman" pitchFamily="18" charset="0"/>
              </a:rPr>
              <a:t>sinh</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đứa</a:t>
            </a:r>
            <a:r>
              <a:rPr lang="en-US" altLang="en-US" sz="2000" dirty="0">
                <a:latin typeface="Times New Roman" pitchFamily="18" charset="0"/>
                <a:cs typeface="Times New Roman" pitchFamily="18" charset="0"/>
              </a:rPr>
              <a:t> con </a:t>
            </a:r>
            <a:r>
              <a:rPr lang="en-US" altLang="en-US" sz="2000" dirty="0" err="1">
                <a:latin typeface="Times New Roman" pitchFamily="18" charset="0"/>
                <a:cs typeface="Times New Roman" pitchFamily="18" charset="0"/>
              </a:rPr>
              <a:t>đầu</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lòng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thì</a:t>
            </a:r>
            <a:r>
              <a:rPr lang="en-US" altLang="en-US" sz="2000" dirty="0">
                <a:latin typeface="Times New Roman" pitchFamily="18" charset="0"/>
                <a:cs typeface="Times New Roman" pitchFamily="18" charset="0"/>
              </a:rPr>
              <a:t> K </a:t>
            </a:r>
            <a:r>
              <a:rPr lang="en-US" altLang="en-US" sz="2000" dirty="0" err="1">
                <a:latin typeface="Times New Roman" pitchFamily="18" charset="0"/>
                <a:cs typeface="Times New Roman" pitchFamily="18" charset="0"/>
              </a:rPr>
              <a:t>đã</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thường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xuyên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bỏ</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nhà</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chơi</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không</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quan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tâm</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gì</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đến</a:t>
            </a:r>
            <a:r>
              <a:rPr lang="en-US" altLang="en-US" sz="2000" dirty="0">
                <a:latin typeface="Times New Roman" pitchFamily="18" charset="0"/>
                <a:cs typeface="Times New Roman" pitchFamily="18" charset="0"/>
              </a:rPr>
              <a:t> </a:t>
            </a:r>
            <a:r>
              <a:rPr lang="en-US" altLang="en-US" sz="2000" dirty="0" err="1">
                <a:latin typeface="Times New Roman" pitchFamily="18" charset="0"/>
                <a:cs typeface="Times New Roman" pitchFamily="18" charset="0"/>
              </a:rPr>
              <a:t>vợ</a:t>
            </a:r>
            <a:r>
              <a:rPr lang="en-US" altLang="en-US" sz="2000" dirty="0">
                <a:latin typeface="Times New Roman" pitchFamily="18" charset="0"/>
                <a:cs typeface="Times New Roman" pitchFamily="18" charset="0"/>
              </a:rPr>
              <a:t> con.</a:t>
            </a:r>
          </a:p>
          <a:p>
            <a:pPr marL="342900" indent="-342900" eaLnBrk="1" fontAlgn="auto" hangingPunct="1">
              <a:spcBef>
                <a:spcPts val="0"/>
              </a:spcBef>
              <a:spcAft>
                <a:spcPts val="0"/>
              </a:spcAft>
              <a:buFontTx/>
              <a:buAutoNum type="arabicPeriod"/>
              <a:defRPr/>
            </a:pPr>
            <a:endParaRPr lang="en-US" altLang="en-US" b="1" dirty="0">
              <a:latin typeface="Times New Roman" pitchFamily="18" charset="0"/>
              <a:cs typeface="Times New Roman" pitchFamily="18" charset="0"/>
            </a:endParaRPr>
          </a:p>
        </p:txBody>
      </p:sp>
      <p:sp>
        <p:nvSpPr>
          <p:cNvPr id="9" name="TextBox 8"/>
          <p:cNvSpPr txBox="1">
            <a:spLocks noChangeArrowheads="1"/>
          </p:cNvSpPr>
          <p:nvPr/>
        </p:nvSpPr>
        <p:spPr bwMode="auto">
          <a:xfrm>
            <a:off x="334963" y="2971800"/>
            <a:ext cx="85725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b="1">
                <a:latin typeface="Times New Roman" pitchFamily="18" charset="0"/>
                <a:cs typeface="Times New Roman" pitchFamily="18" charset="0"/>
              </a:rPr>
              <a:t>2. Nỗi khổ của M</a:t>
            </a:r>
          </a:p>
          <a:p>
            <a:pPr algn="just" eaLnBrk="1" hangingPunct="1"/>
            <a:r>
              <a:rPr lang="en-US" altLang="en-US" sz="2000">
                <a:latin typeface="Times New Roman" pitchFamily="18" charset="0"/>
                <a:cs typeface="Times New Roman" pitchFamily="18" charset="0"/>
              </a:rPr>
              <a:t>M là một cô gái đảm đang, hay làm. Một chàng trai cùng thôn tên là H, làm nghề thợ mộc ngỏ lời yêu M. Những khi đi chơi với nhau, H hay đòi hỏi M “chiều” mình. Vì nể người yêu, sơ H giận và cho rằng mình không thật lòng yêu H, M đã có quan hệ tình dục với H. Sau đó, M có thai. H luôn luôn dao động trước những lời đồn đại, dèm pha của dân làng và trốn tránh trách nhiệm của mình. Cha mẹ, anh chị H kiên quyết phản đối và không chấp nhận M. M sinh một bé gái và vất vả đến kiệt sức để nuôi con trong sự hắt hủi của cha mẹ, sự chê cười của xóm giềng, bạn bè.</a:t>
            </a:r>
          </a:p>
        </p:txBody>
      </p:sp>
      <p:sp>
        <p:nvSpPr>
          <p:cNvPr id="2" name="TextBox 1"/>
          <p:cNvSpPr txBox="1">
            <a:spLocks noChangeArrowheads="1"/>
          </p:cNvSpPr>
          <p:nvPr/>
        </p:nvSpPr>
        <p:spPr bwMode="auto">
          <a:xfrm>
            <a:off x="327025" y="5830888"/>
            <a:ext cx="8572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a:latin typeface="Times New Roman" pitchFamily="18" charset="0"/>
                <a:cs typeface="Times New Roman" pitchFamily="18" charset="0"/>
              </a:rPr>
              <a:t>H: </a:t>
            </a:r>
            <a:r>
              <a:rPr lang="en-US" altLang="en-US" sz="2800">
                <a:latin typeface="Times New Roman" pitchFamily="18" charset="0"/>
                <a:cs typeface="Times New Roman" pitchFamily="18" charset="0"/>
              </a:rPr>
              <a:t>Nêu những sai lầm, hậu quả và nguyên nhân của T và K, M và H trong hai câu truyện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ộp Văn bản 2"/>
          <p:cNvSpPr txBox="1">
            <a:spLocks noChangeArrowheads="1"/>
          </p:cNvSpPr>
          <p:nvPr/>
        </p:nvSpPr>
        <p:spPr bwMode="auto">
          <a:xfrm>
            <a:off x="228600" y="138113"/>
            <a:ext cx="8904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b="1">
                <a:solidFill>
                  <a:srgbClr val="2657AF"/>
                </a:solidFill>
                <a:latin typeface="Merriweather" pitchFamily="2" charset="0"/>
              </a:rPr>
              <a:t>Vụ bé gái 8 tuổi bị đánh tử vong: “Dì ghẻ” đối diện khung hình phạt cao nhất</a:t>
            </a:r>
            <a:endParaRPr lang="en-US" altLang="en-US"/>
          </a:p>
        </p:txBody>
      </p:sp>
      <p:pic>
        <p:nvPicPr>
          <p:cNvPr id="47107" name="Hình ảnh 4" descr="Ảnh có chứa người, tạo dáng&#10;&#10;Mô tả được tạo tự độ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138" y="873125"/>
            <a:ext cx="43608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Hình ảnh 6" descr="Ảnh có chứa bàn thờ, bàn ăn&#10;&#10;Mô tả được tạo tự độ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138" y="3733800"/>
            <a:ext cx="43608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ộp Văn bản 8"/>
          <p:cNvSpPr txBox="1"/>
          <p:nvPr/>
        </p:nvSpPr>
        <p:spPr>
          <a:xfrm>
            <a:off x="134938" y="908050"/>
            <a:ext cx="4594225" cy="1477963"/>
          </a:xfrm>
          <a:prstGeom prst="rect">
            <a:avLst/>
          </a:prstGeom>
          <a:noFill/>
        </p:spPr>
        <p:txBody>
          <a:bodyPr>
            <a:spAutoFit/>
          </a:bodyPr>
          <a:lstStyle/>
          <a:p>
            <a:pPr algn="just">
              <a:defRPr/>
            </a:pPr>
            <a:r>
              <a:rPr lang="vi-VN" b="1">
                <a:solidFill>
                  <a:srgbClr val="212529"/>
                </a:solidFill>
                <a:latin typeface="+mj-lt"/>
              </a:rPr>
              <a:t>Nguyễn Võ Quỳnh Trang bị khởi tố, điều tra hai tội "Hành hạ người khác" và Giết người; Nguyễn Kim Trung Thái bị khởi tố, điều tra hai tội Hành hạ người khác và Che giấu tội phạm.</a:t>
            </a:r>
          </a:p>
        </p:txBody>
      </p:sp>
      <p:sp>
        <p:nvSpPr>
          <p:cNvPr id="47110" name="Hộp Văn bản 10"/>
          <p:cNvSpPr txBox="1">
            <a:spLocks noChangeArrowheads="1"/>
          </p:cNvSpPr>
          <p:nvPr/>
        </p:nvSpPr>
        <p:spPr bwMode="auto">
          <a:xfrm>
            <a:off x="134938" y="3616325"/>
            <a:ext cx="45942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a:solidFill>
                  <a:srgbClr val="212529"/>
                </a:solidFill>
                <a:latin typeface="Times New Roman" pitchFamily="18" charset="0"/>
                <a:cs typeface="Times New Roman" pitchFamily="18" charset="0"/>
              </a:rPr>
              <a:t>K</a:t>
            </a:r>
            <a:r>
              <a:rPr lang="vi-VN" altLang="en-US" sz="2000">
                <a:solidFill>
                  <a:srgbClr val="212529"/>
                </a:solidFill>
                <a:latin typeface="Times New Roman" pitchFamily="18" charset="0"/>
                <a:cs typeface="Times New Roman" pitchFamily="18" charset="0"/>
              </a:rPr>
              <a:t>ết quả của quá trình bạo lực tàn ác</a:t>
            </a:r>
            <a:r>
              <a:rPr lang="en-US" altLang="en-US" sz="2000">
                <a:solidFill>
                  <a:srgbClr val="212529"/>
                </a:solidFill>
                <a:latin typeface="Times New Roman" pitchFamily="18" charset="0"/>
                <a:cs typeface="Times New Roman" pitchFamily="18" charset="0"/>
              </a:rPr>
              <a:t>:</a:t>
            </a:r>
          </a:p>
          <a:p>
            <a:r>
              <a:rPr lang="en-US" altLang="en-US" sz="2000">
                <a:solidFill>
                  <a:srgbClr val="212529"/>
                </a:solidFill>
                <a:latin typeface="Times New Roman" pitchFamily="18" charset="0"/>
                <a:cs typeface="Times New Roman" pitchFamily="18" charset="0"/>
              </a:rPr>
              <a:t>+</a:t>
            </a:r>
            <a:r>
              <a:rPr lang="vi-VN" altLang="en-US" sz="2000">
                <a:solidFill>
                  <a:srgbClr val="212529"/>
                </a:solidFill>
                <a:latin typeface="Times New Roman" pitchFamily="18" charset="0"/>
                <a:cs typeface="Times New Roman" pitchFamily="18" charset="0"/>
              </a:rPr>
              <a:t> </a:t>
            </a:r>
            <a:r>
              <a:rPr lang="en-US" altLang="en-US" sz="2000">
                <a:solidFill>
                  <a:srgbClr val="212529"/>
                </a:solidFill>
                <a:latin typeface="Times New Roman" pitchFamily="18" charset="0"/>
                <a:cs typeface="Times New Roman" pitchFamily="18" charset="0"/>
              </a:rPr>
              <a:t>S</a:t>
            </a:r>
            <a:r>
              <a:rPr lang="vi-VN" altLang="en-US" sz="2000">
                <a:solidFill>
                  <a:srgbClr val="212529"/>
                </a:solidFill>
                <a:latin typeface="Times New Roman" pitchFamily="18" charset="0"/>
                <a:cs typeface="Times New Roman" pitchFamily="18" charset="0"/>
              </a:rPr>
              <a:t>ử dụng hung khí, điên cuồng đánh đập cháu trực tiếp vào các vùng trọng yếu trên cơ thể dẫn tới tử vong </a:t>
            </a:r>
            <a:endParaRPr lang="en-US" altLang="en-US" sz="2000">
              <a:solidFill>
                <a:srgbClr val="212529"/>
              </a:solidFill>
              <a:latin typeface="Times New Roman" pitchFamily="18" charset="0"/>
              <a:cs typeface="Times New Roman" pitchFamily="18" charset="0"/>
            </a:endParaRPr>
          </a:p>
          <a:p>
            <a:r>
              <a:rPr lang="en-US" altLang="en-US" sz="2000">
                <a:solidFill>
                  <a:srgbClr val="212529"/>
                </a:solidFill>
                <a:latin typeface="Times New Roman" pitchFamily="18" charset="0"/>
                <a:cs typeface="Times New Roman" pitchFamily="18" charset="0"/>
              </a:rPr>
              <a:t>+ Cụ thể:</a:t>
            </a:r>
            <a:r>
              <a:rPr lang="vi-VN" altLang="en-US" sz="2000">
                <a:solidFill>
                  <a:srgbClr val="212529"/>
                </a:solidFill>
                <a:latin typeface="Times New Roman" pitchFamily="18" charset="0"/>
                <a:cs typeface="Times New Roman" pitchFamily="18" charset="0"/>
              </a:rPr>
              <a:t> phù phổi cấp, trên cơ thể có nhiều tổn thương bầm tụ máu, gãy nhiều xương sườn, khu vực phần đầu cũng có vết thương, tụ máu, não phù</a:t>
            </a:r>
            <a:r>
              <a:rPr lang="en-US" altLang="en-US" sz="2000">
                <a:solidFill>
                  <a:srgbClr val="212529"/>
                </a:solidFill>
                <a:latin typeface="Times New Roman" pitchFamily="18" charset="0"/>
                <a:cs typeface="Times New Roman" pitchFamily="18" charset="0"/>
              </a:rPr>
              <a:t>.</a:t>
            </a:r>
            <a:r>
              <a:rPr lang="vi-VN" altLang="en-US" sz="2000">
                <a:solidFill>
                  <a:srgbClr val="212529"/>
                </a:solidFill>
                <a:latin typeface="Times New Roman" pitchFamily="18" charset="0"/>
                <a:cs typeface="Times New Roman" pitchFamily="18" charset="0"/>
              </a:rPr>
              <a:t> </a:t>
            </a:r>
            <a:endParaRPr lang="en-US" altLang="en-US"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Hộp Văn bản 2"/>
          <p:cNvSpPr txBox="1">
            <a:spLocks noChangeArrowheads="1"/>
          </p:cNvSpPr>
          <p:nvPr/>
        </p:nvSpPr>
        <p:spPr bwMode="auto">
          <a:xfrm>
            <a:off x="2209800" y="2159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b="1">
                <a:solidFill>
                  <a:srgbClr val="343A40"/>
                </a:solidFill>
                <a:latin typeface="Times New Roman" pitchFamily="18" charset="0"/>
                <a:cs typeface="Times New Roman" pitchFamily="18" charset="0"/>
              </a:rPr>
              <a:t>Vụ bé gái 3 tuổi bị đóng đinh vào đầu: Từ 'ác' không đủ diễn tả sự tàn độc</a:t>
            </a:r>
          </a:p>
        </p:txBody>
      </p:sp>
      <p:sp>
        <p:nvSpPr>
          <p:cNvPr id="48131" name="Hộp Văn bản 4"/>
          <p:cNvSpPr txBox="1">
            <a:spLocks noChangeArrowheads="1"/>
          </p:cNvSpPr>
          <p:nvPr/>
        </p:nvSpPr>
        <p:spPr bwMode="auto">
          <a:xfrm>
            <a:off x="152400" y="5638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b="1">
                <a:solidFill>
                  <a:srgbClr val="6C757D"/>
                </a:solidFill>
                <a:latin typeface="Times New Roman" pitchFamily="18" charset="0"/>
                <a:cs typeface="Times New Roman" pitchFamily="18" charset="0"/>
              </a:rPr>
              <a:t>Đ</a:t>
            </a:r>
            <a:r>
              <a:rPr lang="vi-VN" altLang="en-US" b="1">
                <a:solidFill>
                  <a:srgbClr val="6C757D"/>
                </a:solidFill>
                <a:latin typeface="Times New Roman" pitchFamily="18" charset="0"/>
                <a:cs typeface="Times New Roman" pitchFamily="18" charset="0"/>
              </a:rPr>
              <a:t>ối tượng Nguyễn Trung Huyên, nhân tình của mẹ cháu bé 3 tuổi bị đóng đinh vào đầu</a:t>
            </a:r>
            <a:endParaRPr lang="en-US" altLang="en-US" b="1">
              <a:latin typeface="Times New Roman" pitchFamily="18" charset="0"/>
              <a:cs typeface="Times New Roman" pitchFamily="18" charset="0"/>
            </a:endParaRPr>
          </a:p>
        </p:txBody>
      </p:sp>
      <p:pic>
        <p:nvPicPr>
          <p:cNvPr id="48132" name="Hình ảnh 6" descr="Ảnh có chứa mặt đất, ngoài trời, người, tạo dáng&#10;&#10;Mô tả được tạo tự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53816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Hình ảnh 8" descr="Ảnh có chứa lớp chân mang&#10;&#10;Mô tả được tạo tự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31888"/>
            <a:ext cx="4267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8" name="Picture 2" descr="C:\Users\Administrator\Desktop\balloon_stock_png_by_mysticmorning-d3kdoy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1013" y="4038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Hình chữ nhật góc tròn 19"/>
          <p:cNvSpPr>
            <a:spLocks noChangeArrowheads="1"/>
          </p:cNvSpPr>
          <p:nvPr/>
        </p:nvSpPr>
        <p:spPr bwMode="auto">
          <a:xfrm>
            <a:off x="3200400" y="1295400"/>
            <a:ext cx="2757488" cy="1905000"/>
          </a:xfrm>
          <a:prstGeom prst="roundRect">
            <a:avLst>
              <a:gd name="adj" fmla="val 16667"/>
            </a:avLst>
          </a:prstGeom>
          <a:pattFill prst="dotGrid">
            <a:fgClr>
              <a:srgbClr val="FFFF00"/>
            </a:fgClr>
            <a:bgClr>
              <a:schemeClr val="bg1"/>
            </a:bgClr>
          </a:pattFill>
          <a:ln w="57150" algn="ctr">
            <a:solidFill>
              <a:srgbClr val="BA7417"/>
            </a:solidFill>
            <a:round/>
            <a:headEnd/>
            <a:tailEnd/>
          </a:ln>
        </p:spPr>
        <p:txBody>
          <a:bodyPr anchor="ctr"/>
          <a:lstStyle/>
          <a:p>
            <a:pPr algn="ctr">
              <a:defRPr/>
            </a:pPr>
            <a:endParaRPr lang="en-US">
              <a:solidFill>
                <a:schemeClr val="lt1"/>
              </a:solidFill>
              <a:latin typeface="+mn-lt"/>
            </a:endParaRPr>
          </a:p>
        </p:txBody>
      </p:sp>
      <p:sp>
        <p:nvSpPr>
          <p:cNvPr id="22" name="Hình chữ nhật góc tròn 21"/>
          <p:cNvSpPr/>
          <p:nvPr/>
        </p:nvSpPr>
        <p:spPr>
          <a:xfrm>
            <a:off x="304800" y="2514600"/>
            <a:ext cx="2755900" cy="1905000"/>
          </a:xfrm>
          <a:prstGeom prst="roundRect">
            <a:avLst/>
          </a:prstGeom>
          <a:pattFill prst="dotGrid">
            <a:fgClr>
              <a:schemeClr val="accent6">
                <a:lumMod val="60000"/>
                <a:lumOff val="40000"/>
              </a:schemeClr>
            </a:fgClr>
            <a:bgClr>
              <a:schemeClr val="accent6"/>
            </a:bgClr>
          </a:patt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ình chữ nhật góc tròn 22"/>
          <p:cNvSpPr/>
          <p:nvPr/>
        </p:nvSpPr>
        <p:spPr>
          <a:xfrm>
            <a:off x="6083300" y="2514600"/>
            <a:ext cx="2755900" cy="1905000"/>
          </a:xfrm>
          <a:prstGeom prst="roundRect">
            <a:avLst/>
          </a:prstGeom>
          <a:pattFill prst="dotGrid">
            <a:fgClr>
              <a:schemeClr val="accent5">
                <a:lumMod val="60000"/>
                <a:lumOff val="40000"/>
              </a:schemeClr>
            </a:fgClr>
            <a:bgClr>
              <a:schemeClr val="accent5"/>
            </a:bgClr>
          </a:patt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Đường kết nối Thẳng 11"/>
          <p:cNvCxnSpPr>
            <a:stCxn id="22" idx="2"/>
          </p:cNvCxnSpPr>
          <p:nvPr/>
        </p:nvCxnSpPr>
        <p:spPr>
          <a:xfrm>
            <a:off x="1981200" y="4419600"/>
            <a:ext cx="1447800" cy="1371600"/>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Đường kết nối Thẳng 13"/>
          <p:cNvCxnSpPr>
            <a:stCxn id="23" idx="2"/>
          </p:cNvCxnSpPr>
          <p:nvPr/>
        </p:nvCxnSpPr>
        <p:spPr>
          <a:xfrm flipH="1">
            <a:off x="5784850" y="4448175"/>
            <a:ext cx="1676400" cy="1219200"/>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6" name="Đường kết nối Thẳng 15"/>
          <p:cNvCxnSpPr/>
          <p:nvPr/>
        </p:nvCxnSpPr>
        <p:spPr>
          <a:xfrm>
            <a:off x="4648200" y="3276600"/>
            <a:ext cx="0" cy="77628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97" name="Freeform 6"/>
          <p:cNvSpPr>
            <a:spLocks/>
          </p:cNvSpPr>
          <p:nvPr/>
        </p:nvSpPr>
        <p:spPr bwMode="auto">
          <a:xfrm>
            <a:off x="0" y="228600"/>
            <a:ext cx="6858000" cy="838200"/>
          </a:xfrm>
          <a:custGeom>
            <a:avLst/>
            <a:gdLst>
              <a:gd name="T0" fmla="*/ 0 w 4723"/>
              <a:gd name="T1" fmla="*/ 0 h 685"/>
              <a:gd name="T2" fmla="*/ 4723 w 4723"/>
              <a:gd name="T3" fmla="*/ 0 h 685"/>
              <a:gd name="T4" fmla="*/ 4197 w 4723"/>
              <a:gd name="T5" fmla="*/ 338 h 685"/>
              <a:gd name="T6" fmla="*/ 4723 w 4723"/>
              <a:gd name="T7" fmla="*/ 685 h 685"/>
              <a:gd name="T8" fmla="*/ 0 w 4723"/>
              <a:gd name="T9" fmla="*/ 685 h 685"/>
              <a:gd name="T10" fmla="*/ 0 w 4723"/>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3" h="685">
                <a:moveTo>
                  <a:pt x="0" y="0"/>
                </a:moveTo>
                <a:lnTo>
                  <a:pt x="4723" y="0"/>
                </a:lnTo>
                <a:lnTo>
                  <a:pt x="4197" y="338"/>
                </a:lnTo>
                <a:lnTo>
                  <a:pt x="4723" y="685"/>
                </a:lnTo>
                <a:lnTo>
                  <a:pt x="0" y="685"/>
                </a:lnTo>
                <a:lnTo>
                  <a:pt x="0" y="0"/>
                </a:lnTo>
                <a:close/>
              </a:path>
            </a:pathLst>
          </a:custGeom>
          <a:gradFill rotWithShape="1">
            <a:gsLst>
              <a:gs pos="0">
                <a:srgbClr val="A50021"/>
              </a:gs>
              <a:gs pos="50000">
                <a:srgbClr val="F72F4C"/>
              </a:gs>
              <a:gs pos="100000">
                <a:srgbClr val="A50021"/>
              </a:gs>
            </a:gsLst>
            <a:lin ang="5400000" scaled="1"/>
          </a:gradFill>
          <a:ln w="9525" cap="flat" cmpd="sng" algn="ctr">
            <a:solidFill>
              <a:srgbClr val="CCCCFF"/>
            </a:solidFill>
            <a:prstDash val="solid"/>
            <a:round/>
            <a:headEnd/>
            <a:tailEnd/>
          </a:ln>
          <a:effectLst>
            <a:outerShdw blurRad="76200" dist="76201" dir="18900000" algn="bl" rotWithShape="0">
              <a:srgbClr val="000000">
                <a:alpha val="39999"/>
              </a:srgbClr>
            </a:outerShdw>
          </a:effectLst>
        </p:spPr>
        <p:txBody>
          <a:bodyPr/>
          <a:lstStyle/>
          <a:p>
            <a:pPr>
              <a:defRPr/>
            </a:pPr>
            <a:endParaRPr lang="en-US"/>
          </a:p>
        </p:txBody>
      </p:sp>
      <p:sp>
        <p:nvSpPr>
          <p:cNvPr id="49162" name="WordArt 60"/>
          <p:cNvSpPr>
            <a:spLocks noChangeArrowheads="1" noChangeShapeType="1" noTextEdit="1"/>
          </p:cNvSpPr>
          <p:nvPr/>
        </p:nvSpPr>
        <p:spPr bwMode="auto">
          <a:xfrm>
            <a:off x="1371600" y="457200"/>
            <a:ext cx="4648200" cy="4572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FFFF"/>
                </a:solidFill>
                <a:latin typeface="Calibri"/>
                <a:cs typeface="Calibri"/>
              </a:rPr>
              <a:t>Biện pháp chung</a:t>
            </a:r>
            <a:endParaRPr lang="en-NZ" sz="3600" b="1" kern="10">
              <a:ln w="9525">
                <a:solidFill>
                  <a:srgbClr val="000000"/>
                </a:solidFill>
                <a:round/>
                <a:headEnd/>
                <a:tailEnd/>
              </a:ln>
              <a:solidFill>
                <a:srgbClr val="FFFFFF"/>
              </a:solidFill>
              <a:latin typeface="Calibri"/>
              <a:cs typeface="Calibri"/>
            </a:endParaRPr>
          </a:p>
        </p:txBody>
      </p:sp>
      <p:pic>
        <p:nvPicPr>
          <p:cNvPr id="61501"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2" name="Text Box 62"/>
          <p:cNvSpPr txBox="1">
            <a:spLocks noChangeArrowheads="1"/>
          </p:cNvSpPr>
          <p:nvPr/>
        </p:nvSpPr>
        <p:spPr bwMode="auto">
          <a:xfrm>
            <a:off x="3200400" y="1431925"/>
            <a:ext cx="2895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latin typeface="Times New Roman" pitchFamily="18" charset="0"/>
              </a:rPr>
              <a:t>Nâng cao hiệu quả công tác tuyên truyền phổ biến, giáo dục pháp luật về phòng, chống bạo lực gia đình</a:t>
            </a:r>
          </a:p>
        </p:txBody>
      </p:sp>
      <p:sp>
        <p:nvSpPr>
          <p:cNvPr id="61503" name="Text Box 63"/>
          <p:cNvSpPr txBox="1">
            <a:spLocks noChangeArrowheads="1"/>
          </p:cNvSpPr>
          <p:nvPr/>
        </p:nvSpPr>
        <p:spPr bwMode="auto">
          <a:xfrm>
            <a:off x="304800" y="2667000"/>
            <a:ext cx="2895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400" b="1">
                <a:latin typeface="Times New Roman" pitchFamily="18" charset="0"/>
              </a:rPr>
              <a:t>Xây dựng gia đình no ấm, bình đẳng, tiến bộ, hạnh phúc và bền vững</a:t>
            </a:r>
          </a:p>
        </p:txBody>
      </p:sp>
      <p:sp>
        <p:nvSpPr>
          <p:cNvPr id="61504" name="Text Box 64"/>
          <p:cNvSpPr txBox="1">
            <a:spLocks noChangeArrowheads="1"/>
          </p:cNvSpPr>
          <p:nvPr/>
        </p:nvSpPr>
        <p:spPr bwMode="auto">
          <a:xfrm>
            <a:off x="6438900" y="2603500"/>
            <a:ext cx="220980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800" b="1">
                <a:latin typeface="Times New Roman" pitchFamily="18" charset="0"/>
              </a:rPr>
              <a:t>Điều kiện cần + điều kiện đủ.</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501"/>
                                        </p:tgtEl>
                                        <p:attrNameLst>
                                          <p:attrName>style.visibility</p:attrName>
                                        </p:attrNameLst>
                                      </p:cBhvr>
                                      <p:to>
                                        <p:strVal val="visible"/>
                                      </p:to>
                                    </p:set>
                                    <p:animEffect transition="in" filter="fade">
                                      <p:cBhvr>
                                        <p:cTn id="7" dur="2000"/>
                                        <p:tgtEl>
                                          <p:spTgt spid="61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88"/>
                                        </p:tgtEl>
                                        <p:attrNameLst>
                                          <p:attrName>style.visibility</p:attrName>
                                        </p:attrNameLst>
                                      </p:cBhvr>
                                      <p:to>
                                        <p:strVal val="visible"/>
                                      </p:to>
                                    </p:set>
                                    <p:animEffect transition="in" filter="dissolve">
                                      <p:cBhvr>
                                        <p:cTn id="12" dur="500"/>
                                        <p:tgtEl>
                                          <p:spTgt spid="614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1502"/>
                                        </p:tgtEl>
                                        <p:attrNameLst>
                                          <p:attrName>style.visibility</p:attrName>
                                        </p:attrNameLst>
                                      </p:cBhvr>
                                      <p:to>
                                        <p:strVal val="visible"/>
                                      </p:to>
                                    </p:set>
                                    <p:animEffect transition="in" filter="fade">
                                      <p:cBhvr>
                                        <p:cTn id="22" dur="1000"/>
                                        <p:tgtEl>
                                          <p:spTgt spid="61502"/>
                                        </p:tgtEl>
                                      </p:cBhvr>
                                    </p:animEffect>
                                    <p:anim calcmode="lin" valueType="num">
                                      <p:cBhvr>
                                        <p:cTn id="23" dur="1000" fill="hold"/>
                                        <p:tgtEl>
                                          <p:spTgt spid="61502"/>
                                        </p:tgtEl>
                                        <p:attrNameLst>
                                          <p:attrName>ppt_x</p:attrName>
                                        </p:attrNameLst>
                                      </p:cBhvr>
                                      <p:tavLst>
                                        <p:tav tm="0">
                                          <p:val>
                                            <p:strVal val="#ppt_x"/>
                                          </p:val>
                                        </p:tav>
                                        <p:tav tm="100000">
                                          <p:val>
                                            <p:strVal val="#ppt_x"/>
                                          </p:val>
                                        </p:tav>
                                      </p:tavLst>
                                    </p:anim>
                                    <p:anim calcmode="lin" valueType="num">
                                      <p:cBhvr>
                                        <p:cTn id="24" dur="1000" fill="hold"/>
                                        <p:tgtEl>
                                          <p:spTgt spid="6150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503"/>
                                        </p:tgtEl>
                                        <p:attrNameLst>
                                          <p:attrName>style.visibility</p:attrName>
                                        </p:attrNameLst>
                                      </p:cBhvr>
                                      <p:to>
                                        <p:strVal val="visible"/>
                                      </p:to>
                                    </p:set>
                                    <p:animEffect transition="in" filter="fade">
                                      <p:cBhvr>
                                        <p:cTn id="40" dur="2000"/>
                                        <p:tgtEl>
                                          <p:spTgt spid="615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1504"/>
                                        </p:tgtEl>
                                        <p:attrNameLst>
                                          <p:attrName>style.visibility</p:attrName>
                                        </p:attrNameLst>
                                      </p:cBhvr>
                                      <p:to>
                                        <p:strVal val="visible"/>
                                      </p:to>
                                    </p:set>
                                    <p:animEffect transition="in" filter="randombar(horizontal)">
                                      <p:cBhvr>
                                        <p:cTn id="48" dur="500"/>
                                        <p:tgtEl>
                                          <p:spTgt spid="6150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61502" grpId="0"/>
      <p:bldP spid="61503" grpId="0"/>
      <p:bldP spid="6150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Hộp Văn bản 1"/>
          <p:cNvSpPr txBox="1">
            <a:spLocks noChangeArrowheads="1"/>
          </p:cNvSpPr>
          <p:nvPr/>
        </p:nvSpPr>
        <p:spPr bwMode="auto">
          <a:xfrm>
            <a:off x="2971800" y="21336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b="1">
                <a:latin typeface="Times New Roman" pitchFamily="18" charset="0"/>
                <a:cs typeface="Times New Roman" pitchFamily="18" charset="0"/>
              </a:rPr>
              <a:t>YÊU SỚM Ở HỌC SINH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0" y="-184150"/>
            <a:ext cx="184150"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ctr"/>
            <a:endParaRPr lang="en-US" altLang="en-US"/>
          </a:p>
        </p:txBody>
      </p:sp>
      <p:pic>
        <p:nvPicPr>
          <p:cNvPr id="51203"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9223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3" y="-9223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Hộp Văn bản 5"/>
          <p:cNvSpPr txBox="1">
            <a:spLocks noChangeArrowheads="1"/>
          </p:cNvSpPr>
          <p:nvPr/>
        </p:nvSpPr>
        <p:spPr bwMode="auto">
          <a:xfrm>
            <a:off x="57150" y="196850"/>
            <a:ext cx="900112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ctr"/>
            <a:r>
              <a:rPr lang="en-US" altLang="en-US" b="1">
                <a:solidFill>
                  <a:srgbClr val="050505"/>
                </a:solidFill>
                <a:latin typeface="Times New Roman" pitchFamily="18" charset="0"/>
                <a:cs typeface="Times New Roman" pitchFamily="18" charset="0"/>
              </a:rPr>
              <a:t>10 LỢI ÍCH CỦA VIỆC KHÔNG CÓ NGƯỜI YÊU...  </a:t>
            </a:r>
            <a:r>
              <a:rPr lang="en-US" altLang="en-US" sz="1200" b="1">
                <a:solidFill>
                  <a:srgbClr val="050505"/>
                </a:solidFill>
                <a:latin typeface="Times New Roman" pitchFamily="18" charset="0"/>
                <a:cs typeface="Times New Roman" pitchFamily="18" charset="0"/>
              </a:rPr>
              <a:t>      </a:t>
            </a:r>
            <a:r>
              <a:rPr lang="en-US" altLang="en-US" b="1">
                <a:solidFill>
                  <a:srgbClr val="050505"/>
                </a:solidFill>
                <a:latin typeface="Times New Roman" pitchFamily="18" charset="0"/>
                <a:cs typeface="Times New Roman" pitchFamily="18" charset="0"/>
              </a:rPr>
              <a:t>  </a:t>
            </a:r>
            <a:r>
              <a:rPr lang="en-US" altLang="en-US" sz="1200" b="1">
                <a:solidFill>
                  <a:srgbClr val="050505"/>
                </a:solidFill>
                <a:latin typeface="Times New Roman" pitchFamily="18" charset="0"/>
                <a:cs typeface="Times New Roman" pitchFamily="18" charset="0"/>
              </a:rPr>
              <a:t>      </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1. Không có ny, không phải thức khuya nhắn tin, ngủ sớm thì dáng ngon, da đẹp,...</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2. Không có ny, được sống là chính mình. Cắt kiểu tóc mình thích, mặc kiểu áo mình ưa, ăn món ăn mình muốn.</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3. Không có ny, không phải đau đầu nghĩ xem người ấy có yêu mình không? Không phải đau đầu suy diễn/suy đoán/suy nghĩ xem tại sao người ấy online mà không nhắn tin với mình, họ làm gì trong lúc đó, rồi từ đó mà cãi nhau.</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4. Không có ny, không phải thất hẹn với người này để đúng hẹn vs ny, không phải lí do bận rộn để không rep inbox người khác và rep inbox ny cho kịp. Không sợ làm ai buồn.</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5. Không có ny, mình là tỉ phú thời gian của chính mình. Có thời gian để làm đẹp, để dành cho sở thích của mình, để kiếm tiền, để đi du lịch.</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6. Không có ny, bạn có thời gian để nối lại những mối quan hệ cũ tưởng đã phai màu vì sự vô tâm của mình, bạn có thời gian để quan tâm nhiều hơn đối vs gia đình, biết được nhiều giá trị trong cuộc sống... khi một mình. Trước kia, người ấy là trung tâm trong thế giới của mình, còn giờ mình làm chủ thế giới riêng.</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7. Không có ny, không phải lo chuyện ghen tuông, hay bị ghen tuông. Không phải báo cáo là mình đi đâu, đi với ai, về chưa, người đi cùng mình có mqh như thế nào với mình.</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8. Không có ny, không phải tốn nước bọt hỏi "Anh/Em có yêu/nhớ em/anh không? ", không phải rón rén e dè sợ mất, không phải im lặng, không phải sống trong nỗi lo sợ, nỗi buồn triền miên vì sự vô tâm của người mình yêu.</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9. Không có ny, không cần phải giải thích về những hành động của mình. Thoải mái đăng ảnh thả thính, thoải mái tán gẫu.</a:t>
            </a:r>
            <a:endParaRPr lang="en-US" altLang="en-US" sz="800" b="1">
              <a:latin typeface="Times New Roman" pitchFamily="18" charset="0"/>
              <a:cs typeface="Times New Roman" pitchFamily="18" charset="0"/>
            </a:endParaRPr>
          </a:p>
          <a:p>
            <a:r>
              <a:rPr lang="en-US" altLang="en-US" b="1">
                <a:solidFill>
                  <a:srgbClr val="050505"/>
                </a:solidFill>
                <a:latin typeface="Times New Roman" pitchFamily="18" charset="0"/>
                <a:cs typeface="Times New Roman" pitchFamily="18" charset="0"/>
              </a:rPr>
              <a:t>10. Điều cuối cùng, khi không có người yêu, thì có người yêu lúc nào cũng được :))</a:t>
            </a:r>
            <a:endParaRPr lang="en-US" altLang="en-US" sz="3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152400" y="457200"/>
            <a:ext cx="8686800" cy="5632450"/>
          </a:xfrm>
          <a:prstGeom prst="rect">
            <a:avLst/>
          </a:prstGeom>
          <a:noFill/>
        </p:spPr>
        <p:txBody>
          <a:bodyPr>
            <a:spAutoFit/>
          </a:bodyPr>
          <a:lstStyle/>
          <a:p>
            <a:pPr algn="ctr">
              <a:defRPr/>
            </a:pPr>
            <a:r>
              <a:rPr lang="vi-VN" sz="2000" b="1">
                <a:solidFill>
                  <a:srgbClr val="050505"/>
                </a:solidFill>
                <a:latin typeface="+mj-lt"/>
              </a:rPr>
              <a:t>10 lợi ích nếu có người yêu</a:t>
            </a:r>
          </a:p>
          <a:p>
            <a:pPr>
              <a:defRPr/>
            </a:pPr>
            <a:r>
              <a:rPr lang="vi-VN" sz="2000" b="1">
                <a:solidFill>
                  <a:srgbClr val="050505"/>
                </a:solidFill>
                <a:latin typeface="+mj-lt"/>
              </a:rPr>
              <a:t>1. Thay vì thức khuya vô tội vạ thì có ng lải nhải bắt mình phải đi ngủ sớm, combo nhắc nhở phải làm sao để dáng ngon, da đẹp</a:t>
            </a:r>
          </a:p>
          <a:p>
            <a:pPr>
              <a:defRPr/>
            </a:pPr>
            <a:r>
              <a:rPr lang="vi-VN" sz="2000" b="1">
                <a:solidFill>
                  <a:srgbClr val="050505"/>
                </a:solidFill>
                <a:latin typeface="+mj-lt"/>
              </a:rPr>
              <a:t>2. Có ny thì có luôn quân sư, stylist tư vấn cách ăn mặc, nói năng, v..v..</a:t>
            </a:r>
          </a:p>
          <a:p>
            <a:pPr>
              <a:defRPr/>
            </a:pPr>
            <a:r>
              <a:rPr lang="vi-VN" sz="2000" b="1">
                <a:solidFill>
                  <a:srgbClr val="050505"/>
                </a:solidFill>
                <a:latin typeface="+mj-lt"/>
              </a:rPr>
              <a:t>3. Có ny, thì luôn biết được rằng, ít nhất, vẫn còn có người yêu mình, quan tâm mình và lo lắng cho mình.</a:t>
            </a:r>
          </a:p>
          <a:p>
            <a:pPr>
              <a:defRPr/>
            </a:pPr>
            <a:r>
              <a:rPr lang="vi-VN" sz="2000" b="1">
                <a:solidFill>
                  <a:srgbClr val="050505"/>
                </a:solidFill>
                <a:latin typeface="+mj-lt"/>
              </a:rPr>
              <a:t>4. Có ny, khi bị bạn bè cho leo cây thì cũng vẫn ko cu đơn, ko bị bỏ ở nhà một mình.</a:t>
            </a:r>
          </a:p>
          <a:p>
            <a:pPr>
              <a:defRPr/>
            </a:pPr>
            <a:r>
              <a:rPr lang="vi-VN" sz="2000" b="1">
                <a:solidFill>
                  <a:srgbClr val="050505"/>
                </a:solidFill>
                <a:latin typeface="+mj-lt"/>
              </a:rPr>
              <a:t>5. Có ny, mình có thể đi chơi nhiều nơi cùng người mình yêu, biết thêm nhiều điều mới</a:t>
            </a:r>
          </a:p>
          <a:p>
            <a:pPr>
              <a:defRPr/>
            </a:pPr>
            <a:r>
              <a:rPr lang="vi-VN" sz="2000" b="1">
                <a:solidFill>
                  <a:srgbClr val="050505"/>
                </a:solidFill>
                <a:latin typeface="+mj-lt"/>
              </a:rPr>
              <a:t>6. Có người yêu, bạn biết được mình nên yêu thương, trân trọng và kết nối các mqh sao cho thật hợp lí.</a:t>
            </a:r>
          </a:p>
          <a:p>
            <a:pPr>
              <a:defRPr/>
            </a:pPr>
            <a:r>
              <a:rPr lang="vi-VN" sz="2000" b="1">
                <a:solidFill>
                  <a:srgbClr val="050505"/>
                </a:solidFill>
                <a:latin typeface="+mj-lt"/>
              </a:rPr>
              <a:t>7. Có ny, sẽ có ng quan tâm lúc mình đi sớm về khuya, ốm đau bệnh tật,..</a:t>
            </a:r>
          </a:p>
          <a:p>
            <a:pPr>
              <a:defRPr/>
            </a:pPr>
            <a:r>
              <a:rPr lang="vi-VN" sz="2000" b="1">
                <a:solidFill>
                  <a:srgbClr val="050505"/>
                </a:solidFill>
                <a:latin typeface="+mj-lt"/>
              </a:rPr>
              <a:t>8. Có ny, hàng ngày sẽ được nghe những câu như anh yêu em, anh thương em, được quan tâm, được chúc ngủ ngon.</a:t>
            </a:r>
          </a:p>
          <a:p>
            <a:pPr>
              <a:defRPr/>
            </a:pPr>
            <a:r>
              <a:rPr lang="vi-VN" sz="2000" b="1">
                <a:solidFill>
                  <a:srgbClr val="050505"/>
                </a:solidFill>
                <a:latin typeface="+mj-lt"/>
              </a:rPr>
              <a:t>9. Có ny, sẽ né được thính, thay vì phải snghi ng này ng kia thả thính mình thì giờ toàn tâm toàn ý với 1 ng thôi</a:t>
            </a:r>
          </a:p>
          <a:p>
            <a:pPr>
              <a:defRPr/>
            </a:pPr>
            <a:r>
              <a:rPr lang="vi-VN" sz="2000" b="1">
                <a:solidFill>
                  <a:srgbClr val="050505"/>
                </a:solidFill>
                <a:latin typeface="+mj-lt"/>
              </a:rPr>
              <a:t>10. Có ny, có ny là có ny, chả cần lo đến bao giờ mình mới có ny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Hộp Văn bản 2"/>
          <p:cNvSpPr txBox="1">
            <a:spLocks noChangeArrowheads="1"/>
          </p:cNvSpPr>
          <p:nvPr/>
        </p:nvSpPr>
        <p:spPr bwMode="auto">
          <a:xfrm>
            <a:off x="2133600" y="1079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363636"/>
                </a:solidFill>
                <a:latin typeface="Times New Roman" pitchFamily="18" charset="0"/>
                <a:cs typeface="Times New Roman" pitchFamily="18" charset="0"/>
              </a:rPr>
              <a:t>Học sinh yêu sớm và những hệ lụy buồn</a:t>
            </a:r>
          </a:p>
        </p:txBody>
      </p:sp>
      <p:sp>
        <p:nvSpPr>
          <p:cNvPr id="53251" name="Hộp Văn bản 4"/>
          <p:cNvSpPr txBox="1">
            <a:spLocks noChangeArrowheads="1"/>
          </p:cNvSpPr>
          <p:nvPr/>
        </p:nvSpPr>
        <p:spPr bwMode="auto">
          <a:xfrm>
            <a:off x="104775" y="8223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12529"/>
                </a:solidFill>
                <a:latin typeface="Times New Roman" pitchFamily="18" charset="0"/>
                <a:cs typeface="Times New Roman" pitchFamily="18" charset="0"/>
              </a:rPr>
              <a:t>Ả</a:t>
            </a:r>
            <a:r>
              <a:rPr lang="vi-VN" altLang="en-US" sz="2000" b="1">
                <a:solidFill>
                  <a:srgbClr val="212529"/>
                </a:solidFill>
                <a:latin typeface="Times New Roman" pitchFamily="18" charset="0"/>
                <a:cs typeface="Times New Roman" pitchFamily="18" charset="0"/>
              </a:rPr>
              <a:t>nh hưởng xấu tới việc học tập</a:t>
            </a:r>
            <a:endParaRPr lang="en-US" altLang="en-US" sz="2000" b="1">
              <a:latin typeface="Times New Roman" pitchFamily="18" charset="0"/>
              <a:cs typeface="Times New Roman" pitchFamily="18" charset="0"/>
            </a:endParaRPr>
          </a:p>
        </p:txBody>
      </p:sp>
      <p:sp>
        <p:nvSpPr>
          <p:cNvPr id="53252" name="Hộp Văn bản 6"/>
          <p:cNvSpPr txBox="1">
            <a:spLocks noChangeArrowheads="1"/>
          </p:cNvSpPr>
          <p:nvPr/>
        </p:nvSpPr>
        <p:spPr bwMode="auto">
          <a:xfrm>
            <a:off x="17463" y="1260475"/>
            <a:ext cx="480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212529"/>
                </a:solidFill>
                <a:latin typeface="Times New Roman" pitchFamily="18" charset="0"/>
                <a:cs typeface="Times New Roman" pitchFamily="18" charset="0"/>
              </a:rPr>
              <a:t>Đ</a:t>
            </a:r>
            <a:r>
              <a:rPr lang="vi-VN" altLang="en-US" sz="2000" b="1">
                <a:solidFill>
                  <a:srgbClr val="212529"/>
                </a:solidFill>
                <a:latin typeface="Times New Roman" pitchFamily="18" charset="0"/>
                <a:cs typeface="Times New Roman" pitchFamily="18" charset="0"/>
              </a:rPr>
              <a:t>i quá giới hạn cho phép còn có thể gây ra những tổn thương lớn cả về thể chất lẫn tinh thần đối với những “người trong cuộc”</a:t>
            </a:r>
            <a:endParaRPr lang="en-US" altLang="en-US" sz="2000" b="1">
              <a:latin typeface="Times New Roman" pitchFamily="18" charset="0"/>
              <a:cs typeface="Times New Roman" pitchFamily="18" charset="0"/>
            </a:endParaRPr>
          </a:p>
        </p:txBody>
      </p:sp>
      <p:sp>
        <p:nvSpPr>
          <p:cNvPr id="53253" name="Hộp Văn bản 8"/>
          <p:cNvSpPr txBox="1">
            <a:spLocks noChangeArrowheads="1"/>
          </p:cNvSpPr>
          <p:nvPr/>
        </p:nvSpPr>
        <p:spPr bwMode="auto">
          <a:xfrm>
            <a:off x="-36513" y="2584450"/>
            <a:ext cx="4572001"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4D4D4D"/>
                </a:solidFill>
                <a:latin typeface="Times New Roman" pitchFamily="18" charset="0"/>
                <a:cs typeface="Times New Roman" pitchFamily="18" charset="0"/>
              </a:rPr>
              <a:t>Một số vụ ẩu đả giữa các học sinh với nhau vì những lý do liên qua đến chuyện tình cảm.</a:t>
            </a:r>
            <a:endParaRPr lang="en-US" altLang="en-US" sz="2000" b="1">
              <a:latin typeface="Times New Roman" pitchFamily="18" charset="0"/>
              <a:cs typeface="Times New Roman" pitchFamily="18" charset="0"/>
            </a:endParaRPr>
          </a:p>
        </p:txBody>
      </p:sp>
      <p:sp>
        <p:nvSpPr>
          <p:cNvPr id="53254" name="Hộp Văn bản 10"/>
          <p:cNvSpPr txBox="1">
            <a:spLocks noChangeArrowheads="1"/>
          </p:cNvSpPr>
          <p:nvPr/>
        </p:nvSpPr>
        <p:spPr bwMode="auto">
          <a:xfrm>
            <a:off x="457200" y="4849813"/>
            <a:ext cx="457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4C4947"/>
                </a:solidFill>
                <a:latin typeface="Times New Roman" pitchFamily="18" charset="0"/>
                <a:cs typeface="Times New Roman" pitchFamily="18" charset="0"/>
              </a:rPr>
              <a:t>Yêu sớm + Nông nổi = Hậu quả</a:t>
            </a:r>
            <a:endParaRPr lang="en-US" altLang="en-US" sz="2000" b="1">
              <a:latin typeface="Times New Roman" pitchFamily="18" charset="0"/>
              <a:cs typeface="Times New Roman" pitchFamily="18" charset="0"/>
            </a:endParaRPr>
          </a:p>
        </p:txBody>
      </p:sp>
      <p:sp>
        <p:nvSpPr>
          <p:cNvPr id="53255" name="Hộp Văn bản 12"/>
          <p:cNvSpPr txBox="1">
            <a:spLocks noChangeArrowheads="1"/>
          </p:cNvSpPr>
          <p:nvPr/>
        </p:nvSpPr>
        <p:spPr bwMode="auto">
          <a:xfrm>
            <a:off x="-52388" y="3835400"/>
            <a:ext cx="458787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b="1">
                <a:solidFill>
                  <a:srgbClr val="444444"/>
                </a:solidFill>
                <a:latin typeface="Roboto Condensed" pitchFamily="2" charset="0"/>
              </a:rPr>
              <a:t>Nhiều học sinh từng kết thúc cuộc đời ở tuổi trăng tròn vì yêu sớm</a:t>
            </a:r>
            <a:endParaRPr lang="en-US" altLang="en-US"/>
          </a:p>
        </p:txBody>
      </p:sp>
      <p:sp>
        <p:nvSpPr>
          <p:cNvPr id="53256" name="Hộp Văn bản 16"/>
          <p:cNvSpPr txBox="1">
            <a:spLocks noChangeArrowheads="1"/>
          </p:cNvSpPr>
          <p:nvPr/>
        </p:nvSpPr>
        <p:spPr bwMode="auto">
          <a:xfrm>
            <a:off x="4505325" y="4281488"/>
            <a:ext cx="462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b="1" i="1">
                <a:solidFill>
                  <a:srgbClr val="4C4947"/>
                </a:solidFill>
                <a:latin typeface="Times New Roman" pitchFamily="18" charset="0"/>
                <a:cs typeface="Times New Roman" pitchFamily="18" charset="0"/>
              </a:rPr>
              <a:t>Nữ sinh T.A tự vẫn khiến nhiều người xót xa</a:t>
            </a:r>
            <a:endParaRPr lang="en-US" altLang="en-US" b="1">
              <a:latin typeface="Times New Roman" pitchFamily="18" charset="0"/>
              <a:cs typeface="Times New Roman" pitchFamily="18" charset="0"/>
            </a:endParaRPr>
          </a:p>
        </p:txBody>
      </p:sp>
      <p:pic>
        <p:nvPicPr>
          <p:cNvPr id="53257" name="Hình ảnh 18" descr="Ảnh có chứa ngoài trời, cây, mặt đất, người&#10;&#10;Mô tả được tạo tự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755650"/>
            <a:ext cx="43259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Hộp Văn bản 20"/>
          <p:cNvSpPr txBox="1">
            <a:spLocks noChangeArrowheads="1"/>
          </p:cNvSpPr>
          <p:nvPr/>
        </p:nvSpPr>
        <p:spPr bwMode="auto">
          <a:xfrm>
            <a:off x="4267200" y="4730750"/>
            <a:ext cx="4862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b="1">
                <a:solidFill>
                  <a:srgbClr val="4C4947"/>
                </a:solidFill>
                <a:latin typeface="Times New Roman" pitchFamily="18" charset="0"/>
                <a:cs typeface="Times New Roman" pitchFamily="18" charset="0"/>
              </a:rPr>
              <a:t>T.A đã trải qua những cú sốc tâm lý, hết lần này đến lần khác, từ việc cha mẹ ngăn cấm, đến chuyện bị bạn trai bỏ, xúc phạm, phải đi bỏ thai. Đỉnh điểm là em đã phải chọn cách quyên sinh vì mất phương hướng trong cuộc sống.</a:t>
            </a:r>
            <a:endParaRPr lang="en-US" altLang="en-US"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Hộp Văn bản 2"/>
          <p:cNvSpPr txBox="1">
            <a:spLocks noChangeArrowheads="1"/>
          </p:cNvSpPr>
          <p:nvPr/>
        </p:nvSpPr>
        <p:spPr bwMode="auto">
          <a:xfrm>
            <a:off x="990600" y="2286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b="1">
                <a:solidFill>
                  <a:srgbClr val="000000"/>
                </a:solidFill>
                <a:latin typeface="Arial" pitchFamily="34" charset="0"/>
              </a:rPr>
              <a:t>Tội giao cấu với trẻ em từ đủ 13 tuổi đến dưới 16 tuổi</a:t>
            </a:r>
          </a:p>
        </p:txBody>
      </p:sp>
      <p:sp>
        <p:nvSpPr>
          <p:cNvPr id="5" name="Hộp Văn bản 4"/>
          <p:cNvSpPr txBox="1"/>
          <p:nvPr/>
        </p:nvSpPr>
        <p:spPr>
          <a:xfrm>
            <a:off x="188913" y="914400"/>
            <a:ext cx="8610600" cy="4246563"/>
          </a:xfrm>
          <a:prstGeom prst="rect">
            <a:avLst/>
          </a:prstGeom>
          <a:noFill/>
        </p:spPr>
        <p:txBody>
          <a:bodyPr>
            <a:spAutoFit/>
          </a:bodyPr>
          <a:lstStyle/>
          <a:p>
            <a:pPr algn="just">
              <a:defRPr/>
            </a:pPr>
            <a:r>
              <a:rPr lang="vi-VN" b="1">
                <a:solidFill>
                  <a:srgbClr val="000000"/>
                </a:solidFill>
                <a:latin typeface="+mj-lt"/>
              </a:rPr>
              <a:t>Điều 115 “Bộ luật hình sự 2015” quy định về tội giao cấu với trẻ em như sau: </a:t>
            </a:r>
          </a:p>
          <a:p>
            <a:pPr algn="just">
              <a:defRPr/>
            </a:pPr>
            <a:r>
              <a:rPr lang="vi-VN" b="1" i="1">
                <a:solidFill>
                  <a:srgbClr val="000000"/>
                </a:solidFill>
                <a:latin typeface="+mj-lt"/>
              </a:rPr>
              <a:t>“Điều 115. Tội giao cấu với trẻ em</a:t>
            </a:r>
            <a:endParaRPr lang="vi-VN" b="1">
              <a:solidFill>
                <a:srgbClr val="000000"/>
              </a:solidFill>
              <a:latin typeface="+mj-lt"/>
            </a:endParaRPr>
          </a:p>
          <a:p>
            <a:pPr algn="just">
              <a:defRPr/>
            </a:pPr>
            <a:r>
              <a:rPr lang="vi-VN" b="1" i="1">
                <a:solidFill>
                  <a:srgbClr val="000000"/>
                </a:solidFill>
                <a:latin typeface="+mj-lt"/>
              </a:rPr>
              <a:t>1.  Người nào đã thành niên mà giao cấu với trẻ em từ đủ 13 tuổi đến dưới 16 tuổi, thì bị phạt tù từ một năm đến năm năm.</a:t>
            </a:r>
            <a:endParaRPr lang="vi-VN" b="1">
              <a:solidFill>
                <a:srgbClr val="000000"/>
              </a:solidFill>
              <a:latin typeface="+mj-lt"/>
            </a:endParaRPr>
          </a:p>
          <a:p>
            <a:pPr algn="just">
              <a:defRPr/>
            </a:pPr>
            <a:r>
              <a:rPr lang="vi-VN" b="1" i="1">
                <a:solidFill>
                  <a:srgbClr val="000000"/>
                </a:solidFill>
                <a:latin typeface="+mj-lt"/>
              </a:rPr>
              <a:t>2.  Phạm tội thuộc một trong các trường hợp sau đây, thì bị phạt tù từ ba năm đến mười năm:</a:t>
            </a:r>
            <a:endParaRPr lang="vi-VN" b="1">
              <a:solidFill>
                <a:srgbClr val="000000"/>
              </a:solidFill>
              <a:latin typeface="+mj-lt"/>
            </a:endParaRPr>
          </a:p>
          <a:p>
            <a:pPr algn="just">
              <a:defRPr/>
            </a:pPr>
            <a:r>
              <a:rPr lang="vi-VN" b="1" i="1">
                <a:solidFill>
                  <a:srgbClr val="000000"/>
                </a:solidFill>
                <a:latin typeface="+mj-lt"/>
              </a:rPr>
              <a:t>a) Phạm tội nhiều lần;</a:t>
            </a:r>
            <a:endParaRPr lang="vi-VN" b="1">
              <a:solidFill>
                <a:srgbClr val="000000"/>
              </a:solidFill>
              <a:latin typeface="+mj-lt"/>
            </a:endParaRPr>
          </a:p>
          <a:p>
            <a:pPr algn="just">
              <a:defRPr/>
            </a:pPr>
            <a:r>
              <a:rPr lang="vi-VN" b="1" i="1">
                <a:solidFill>
                  <a:srgbClr val="000000"/>
                </a:solidFill>
                <a:latin typeface="+mj-lt"/>
              </a:rPr>
              <a:t>b) Đối với nhiều người;</a:t>
            </a:r>
            <a:endParaRPr lang="en-US" b="1" i="1">
              <a:solidFill>
                <a:srgbClr val="000000"/>
              </a:solidFill>
              <a:latin typeface="+mj-lt"/>
            </a:endParaRPr>
          </a:p>
          <a:p>
            <a:pPr algn="just">
              <a:defRPr/>
            </a:pPr>
            <a:r>
              <a:rPr lang="vi-VN" b="1" i="1">
                <a:solidFill>
                  <a:srgbClr val="000000"/>
                </a:solidFill>
                <a:latin typeface="+mj-lt"/>
              </a:rPr>
              <a:t>c) Có tính chất loạn luân;</a:t>
            </a:r>
            <a:endParaRPr lang="vi-VN" b="1">
              <a:solidFill>
                <a:srgbClr val="000000"/>
              </a:solidFill>
              <a:latin typeface="+mj-lt"/>
            </a:endParaRPr>
          </a:p>
          <a:p>
            <a:pPr algn="just">
              <a:defRPr/>
            </a:pPr>
            <a:r>
              <a:rPr lang="vi-VN" b="1" i="1">
                <a:solidFill>
                  <a:srgbClr val="000000"/>
                </a:solidFill>
                <a:latin typeface="+mj-lt"/>
              </a:rPr>
              <a:t>d) Làm nạn nhân có thai;</a:t>
            </a:r>
            <a:endParaRPr lang="vi-VN" b="1">
              <a:solidFill>
                <a:srgbClr val="000000"/>
              </a:solidFill>
              <a:latin typeface="+mj-lt"/>
            </a:endParaRPr>
          </a:p>
          <a:p>
            <a:pPr algn="just">
              <a:defRPr/>
            </a:pPr>
            <a:r>
              <a:rPr lang="vi-VN" b="1" i="1">
                <a:solidFill>
                  <a:srgbClr val="000000"/>
                </a:solidFill>
                <a:latin typeface="+mj-lt"/>
              </a:rPr>
              <a:t>đ) Gây tổn hại cho sức khoẻ của nạn nhân mà tỷ lệ thương tật từ 31% đến 60%.</a:t>
            </a:r>
            <a:endParaRPr lang="vi-VN" b="1">
              <a:solidFill>
                <a:srgbClr val="000000"/>
              </a:solidFill>
              <a:latin typeface="+mj-lt"/>
            </a:endParaRPr>
          </a:p>
          <a:p>
            <a:pPr algn="just">
              <a:defRPr/>
            </a:pPr>
            <a:r>
              <a:rPr lang="vi-VN" b="1" i="1">
                <a:solidFill>
                  <a:srgbClr val="000000"/>
                </a:solidFill>
                <a:latin typeface="+mj-lt"/>
              </a:rPr>
              <a:t>3. Phạm tội thuộc một trong các trường hợp sau đây, thì bị phạt tù từ bảy năm đến mười lăm năm:</a:t>
            </a:r>
            <a:endParaRPr lang="vi-VN" b="1">
              <a:solidFill>
                <a:srgbClr val="000000"/>
              </a:solidFill>
              <a:latin typeface="+mj-lt"/>
            </a:endParaRPr>
          </a:p>
          <a:p>
            <a:pPr algn="just">
              <a:defRPr/>
            </a:pPr>
            <a:r>
              <a:rPr lang="vi-VN" b="1" i="1">
                <a:solidFill>
                  <a:srgbClr val="000000"/>
                </a:solidFill>
                <a:latin typeface="+mj-lt"/>
              </a:rPr>
              <a:t>a) Gây tổn hại cho sức khoẻ của nạn nhân mà tỷ lệ thương tật từ 61% trở lên;</a:t>
            </a:r>
            <a:endParaRPr lang="vi-VN" b="1">
              <a:solidFill>
                <a:srgbClr val="000000"/>
              </a:solidFill>
              <a:latin typeface="+mj-lt"/>
            </a:endParaRPr>
          </a:p>
          <a:p>
            <a:pPr algn="just">
              <a:defRPr/>
            </a:pPr>
            <a:endParaRPr lang="vi-VN" b="1">
              <a:solidFill>
                <a:srgbClr val="000000"/>
              </a:solidFill>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57200" y="838200"/>
            <a:ext cx="7453313" cy="1219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ts val="2700"/>
              </a:lnSpc>
              <a:spcBef>
                <a:spcPts val="0"/>
              </a:spcBef>
              <a:spcAft>
                <a:spcPts val="0"/>
              </a:spcAft>
              <a:defRPr/>
            </a:pPr>
            <a:r>
              <a:rPr lang="en-US" sz="2800" b="1" dirty="0" err="1">
                <a:solidFill>
                  <a:schemeClr val="tx1"/>
                </a:solidFill>
                <a:latin typeface="Times New Roman" pitchFamily="18" charset="0"/>
                <a:cs typeface="Times New Roman" pitchFamily="18" charset="0"/>
              </a:rPr>
              <a:t>Tình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huống</a:t>
            </a:r>
            <a:r>
              <a:rPr lang="en-US" sz="2800" b="1"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nếu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a:t>
            </a:r>
            <a:r>
              <a:rPr lang="en-US" sz="2800" b="1" dirty="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2" name="TextBox 1"/>
          <p:cNvSpPr txBox="1">
            <a:spLocks noChangeArrowheads="1"/>
          </p:cNvSpPr>
          <p:nvPr/>
        </p:nvSpPr>
        <p:spPr bwMode="auto">
          <a:xfrm>
            <a:off x="1981200" y="2314575"/>
            <a:ext cx="5916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3200" b="1">
                <a:solidFill>
                  <a:srgbClr val="FF0000"/>
                </a:solidFill>
                <a:latin typeface="Times New Roman" pitchFamily="18" charset="0"/>
                <a:cs typeface="Times New Roman" pitchFamily="18" charset="0"/>
              </a:rPr>
              <a:t>Tác hại với học sinh khi yêu sớm</a:t>
            </a:r>
          </a:p>
        </p:txBody>
      </p:sp>
      <p:sp>
        <p:nvSpPr>
          <p:cNvPr id="6" name="TextBox 5"/>
          <p:cNvSpPr txBox="1">
            <a:spLocks noChangeArrowheads="1"/>
          </p:cNvSpPr>
          <p:nvPr/>
        </p:nvSpPr>
        <p:spPr bwMode="auto">
          <a:xfrm>
            <a:off x="457200" y="3124200"/>
            <a:ext cx="800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Tx/>
              <a:buAutoNum type="arabicPeriod"/>
            </a:pPr>
            <a:r>
              <a:rPr lang="en-US" altLang="en-US" sz="2800">
                <a:latin typeface="Times New Roman" pitchFamily="18" charset="0"/>
                <a:cs typeface="Times New Roman" pitchFamily="18" charset="0"/>
              </a:rPr>
              <a:t>Ảnh hưởng đến học tập</a:t>
            </a:r>
          </a:p>
          <a:p>
            <a:pPr eaLnBrk="1" hangingPunct="1">
              <a:buFontTx/>
              <a:buAutoNum type="arabicPeriod"/>
            </a:pPr>
            <a:r>
              <a:rPr lang="en-US" altLang="en-US" sz="2800">
                <a:latin typeface="Times New Roman" pitchFamily="18" charset="0"/>
                <a:cs typeface="Times New Roman" pitchFamily="18" charset="0"/>
              </a:rPr>
              <a:t>Lãng phí nhiều thời gian, mất đi sự tự do, dễ bị stress, căng thẳng.</a:t>
            </a:r>
          </a:p>
          <a:p>
            <a:pPr eaLnBrk="1" hangingPunct="1">
              <a:buFontTx/>
              <a:buAutoNum type="arabicPeriod"/>
            </a:pPr>
            <a:r>
              <a:rPr lang="en-US" altLang="en-US" sz="2800">
                <a:latin typeface="Times New Roman" pitchFamily="18" charset="0"/>
                <a:cs typeface="Times New Roman" pitchFamily="18" charset="0"/>
              </a:rPr>
              <a:t>Mất đi nhiều mối quan hệ.</a:t>
            </a:r>
          </a:p>
          <a:p>
            <a:pPr eaLnBrk="1" hangingPunct="1">
              <a:buFontTx/>
              <a:buAutoNum type="arabicPeriod"/>
            </a:pPr>
            <a:r>
              <a:rPr lang="en-US" altLang="en-US" sz="2800">
                <a:latin typeface="Times New Roman" pitchFamily="18" charset="0"/>
                <a:cs typeface="Times New Roman" pitchFamily="18" charset="0"/>
              </a:rPr>
              <a:t>Không bền, suy nghĩ không chín chắn, dễ bị cám dỗ, nạo phá thai, bị tung ảnh nóng, tự tử…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Hộp Văn bản 1"/>
          <p:cNvSpPr txBox="1">
            <a:spLocks noChangeArrowheads="1"/>
          </p:cNvSpPr>
          <p:nvPr/>
        </p:nvSpPr>
        <p:spPr bwMode="auto">
          <a:xfrm>
            <a:off x="2781300" y="2079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b="1">
                <a:latin typeface="Times New Roman" pitchFamily="18" charset="0"/>
                <a:cs typeface="Times New Roman" pitchFamily="18" charset="0"/>
              </a:rPr>
              <a:t>HÔN NHÂN ĐỒNG GIỚI</a:t>
            </a:r>
          </a:p>
        </p:txBody>
      </p:sp>
      <p:sp>
        <p:nvSpPr>
          <p:cNvPr id="56323" name="Hộp Văn bản 3"/>
          <p:cNvSpPr txBox="1">
            <a:spLocks noChangeArrowheads="1"/>
          </p:cNvSpPr>
          <p:nvPr/>
        </p:nvSpPr>
        <p:spPr bwMode="auto">
          <a:xfrm>
            <a:off x="609600" y="60960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b="1">
                <a:solidFill>
                  <a:srgbClr val="181818"/>
                </a:solidFill>
                <a:latin typeface="Arial" pitchFamily="34" charset="0"/>
              </a:rPr>
              <a:t>30 quốc gia trên thế giới công nhận hôn nhân đồng giới hợp pháp</a:t>
            </a:r>
          </a:p>
        </p:txBody>
      </p:sp>
      <p:sp>
        <p:nvSpPr>
          <p:cNvPr id="56324" name="Hộp Văn bản 5"/>
          <p:cNvSpPr txBox="1">
            <a:spLocks noChangeArrowheads="1"/>
          </p:cNvSpPr>
          <p:nvPr/>
        </p:nvSpPr>
        <p:spPr bwMode="auto">
          <a:xfrm>
            <a:off x="322263" y="974725"/>
            <a:ext cx="8534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vi-VN" altLang="en-US">
                <a:solidFill>
                  <a:srgbClr val="565656"/>
                </a:solidFill>
                <a:latin typeface="Times New Roman" pitchFamily="18" charset="0"/>
              </a:rPr>
              <a:t>Vào ngày 1/10/1989, lần đầu tiên trên thế giới, một số </a:t>
            </a:r>
            <a:r>
              <a:rPr lang="vi-VN" altLang="en-US">
                <a:solidFill>
                  <a:srgbClr val="1A4C90"/>
                </a:solidFill>
                <a:latin typeface="Times New Roman" pitchFamily="18" charset="0"/>
                <a:hlinkClick r:id="rId2" tooltip="Cặp đôi đồng tính cùng mang thai đầu tiên trên thế giới"/>
              </a:rPr>
              <a:t>cặp đôi đồng tính</a:t>
            </a:r>
            <a:r>
              <a:rPr lang="vi-VN" altLang="en-US">
                <a:solidFill>
                  <a:srgbClr val="565656"/>
                </a:solidFill>
                <a:latin typeface="Times New Roman" pitchFamily="18" charset="0"/>
              </a:rPr>
              <a:t> nam ở Đan Mạch đã tiến hành kết hôn dân sự.</a:t>
            </a:r>
          </a:p>
          <a:p>
            <a:pPr algn="just"/>
            <a:r>
              <a:rPr lang="vi-VN" altLang="en-US">
                <a:solidFill>
                  <a:srgbClr val="565656"/>
                </a:solidFill>
                <a:latin typeface="Times New Roman" pitchFamily="18" charset="0"/>
              </a:rPr>
              <a:t>Hà Lan lần đầu tiên cho phép hôn nhân đồng tính, trao nhiều quyền hơn cho người đồng tính vào tháng 4/2001.</a:t>
            </a:r>
          </a:p>
        </p:txBody>
      </p:sp>
      <p:sp>
        <p:nvSpPr>
          <p:cNvPr id="56325" name="Hộp Văn bản 7"/>
          <p:cNvSpPr txBox="1">
            <a:spLocks noChangeArrowheads="1"/>
          </p:cNvSpPr>
          <p:nvPr/>
        </p:nvSpPr>
        <p:spPr bwMode="auto">
          <a:xfrm>
            <a:off x="11113" y="4960938"/>
            <a:ext cx="883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US" altLang="en-US">
                <a:solidFill>
                  <a:srgbClr val="565656"/>
                </a:solidFill>
                <a:latin typeface="Times New Roman" pitchFamily="18" charset="0"/>
              </a:rPr>
              <a:t>Canada là quốc gia châu Mỹ đầu tiên cho phép hôn nhân đồng giới vào năm 2005.</a:t>
            </a:r>
          </a:p>
          <a:p>
            <a:pPr algn="just"/>
            <a:r>
              <a:rPr lang="en-US" altLang="en-US">
                <a:solidFill>
                  <a:srgbClr val="565656"/>
                </a:solidFill>
                <a:latin typeface="Times New Roman" pitchFamily="18" charset="0"/>
              </a:rPr>
              <a:t>Vào năm 2015, Tòa án Tối cao Mỹ đã hợp pháp hóa hôn nhân đồng tính trên toàn quốc vào thời điểm loại hình kết hôn này bị cấm ở 14 trong 50 bang ở Mỹ.</a:t>
            </a:r>
          </a:p>
        </p:txBody>
      </p:sp>
      <p:pic>
        <p:nvPicPr>
          <p:cNvPr id="56326" name="Hình ảnh 9" descr="Ảnh có chứa trong nhà, nhựa&#10;&#10;Mô tả được tạo tự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2176463"/>
            <a:ext cx="43910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Hình ảnh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95513"/>
            <a:ext cx="47244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14300" y="28575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a:latin typeface="Times New Roman" pitchFamily="18" charset="0"/>
                <a:cs typeface="Times New Roman" pitchFamily="18" charset="0"/>
              </a:rPr>
              <a:t>I. ĐẶT VẤN ĐỀ</a:t>
            </a:r>
          </a:p>
        </p:txBody>
      </p:sp>
      <p:sp>
        <p:nvSpPr>
          <p:cNvPr id="7" name="TextBox 6"/>
          <p:cNvSpPr txBox="1">
            <a:spLocks noChangeArrowheads="1"/>
          </p:cNvSpPr>
          <p:nvPr/>
        </p:nvSpPr>
        <p:spPr bwMode="auto">
          <a:xfrm>
            <a:off x="2392363" y="9207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b="1">
                <a:latin typeface="Times New Roman" pitchFamily="18" charset="0"/>
                <a:cs typeface="Times New Roman" pitchFamily="18" charset="0"/>
              </a:rPr>
              <a:t>Sai lầm</a:t>
            </a:r>
          </a:p>
        </p:txBody>
      </p:sp>
      <p:sp>
        <p:nvSpPr>
          <p:cNvPr id="16410" name="TextBox 24"/>
          <p:cNvSpPr txBox="1">
            <a:spLocks noChangeArrowheads="1"/>
          </p:cNvSpPr>
          <p:nvPr/>
        </p:nvSpPr>
        <p:spPr bwMode="auto">
          <a:xfrm>
            <a:off x="685800" y="2124075"/>
            <a:ext cx="9906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b="1">
                <a:latin typeface="Times New Roman" pitchFamily="18" charset="0"/>
                <a:cs typeface="Times New Roman" pitchFamily="18" charset="0"/>
              </a:rPr>
              <a:t>1</a:t>
            </a:r>
            <a:r>
              <a:rPr lang="en-US" altLang="en-US" sz="1900" b="1">
                <a:latin typeface="Times New Roman" pitchFamily="18" charset="0"/>
                <a:cs typeface="Times New Roman" pitchFamily="18" charset="0"/>
              </a:rPr>
              <a:t>. Chuyện của T</a:t>
            </a:r>
          </a:p>
        </p:txBody>
      </p:sp>
      <p:sp>
        <p:nvSpPr>
          <p:cNvPr id="11" name="TextBox 10"/>
          <p:cNvSpPr txBox="1">
            <a:spLocks noChangeArrowheads="1"/>
          </p:cNvSpPr>
          <p:nvPr/>
        </p:nvSpPr>
        <p:spPr bwMode="auto">
          <a:xfrm>
            <a:off x="1914525" y="1585913"/>
            <a:ext cx="1752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1900">
                <a:solidFill>
                  <a:srgbClr val="000000"/>
                </a:solidFill>
                <a:latin typeface="Times New Roman" pitchFamily="18" charset="0"/>
                <a:cs typeface="Times New Roman" pitchFamily="18" charset="0"/>
              </a:rPr>
              <a:t>- </a:t>
            </a:r>
            <a:r>
              <a:rPr lang="en-US" altLang="en-US" b="1">
                <a:solidFill>
                  <a:srgbClr val="000000"/>
                </a:solidFill>
                <a:latin typeface="Times New Roman" pitchFamily="18" charset="0"/>
                <a:cs typeface="Times New Roman" pitchFamily="18" charset="0"/>
              </a:rPr>
              <a:t>T</a:t>
            </a:r>
            <a:r>
              <a:rPr lang="en-US" altLang="en-US">
                <a:solidFill>
                  <a:srgbClr val="000000"/>
                </a:solidFill>
                <a:latin typeface="Times New Roman" pitchFamily="18" charset="0"/>
                <a:cs typeface="Times New Roman" pitchFamily="18" charset="0"/>
              </a:rPr>
              <a:t> học hết lớp 10 đã kết hôn. Bố mẹ </a:t>
            </a:r>
            <a:r>
              <a:rPr lang="en-US" altLang="en-US" b="1">
                <a:solidFill>
                  <a:srgbClr val="000000"/>
                </a:solidFill>
                <a:latin typeface="Times New Roman" pitchFamily="18" charset="0"/>
                <a:cs typeface="Times New Roman" pitchFamily="18" charset="0"/>
              </a:rPr>
              <a:t>T</a:t>
            </a:r>
            <a:r>
              <a:rPr lang="en-US" altLang="en-US">
                <a:solidFill>
                  <a:srgbClr val="000000"/>
                </a:solidFill>
                <a:latin typeface="Times New Roman" pitchFamily="18" charset="0"/>
                <a:cs typeface="Times New Roman" pitchFamily="18" charset="0"/>
              </a:rPr>
              <a:t> ham giàu ép </a:t>
            </a:r>
            <a:r>
              <a:rPr lang="en-US" altLang="en-US" b="1">
                <a:solidFill>
                  <a:srgbClr val="000000"/>
                </a:solidFill>
                <a:latin typeface="Times New Roman" pitchFamily="18" charset="0"/>
                <a:cs typeface="Times New Roman" pitchFamily="18" charset="0"/>
              </a:rPr>
              <a:t>T</a:t>
            </a:r>
            <a:r>
              <a:rPr lang="en-US" altLang="en-US">
                <a:solidFill>
                  <a:srgbClr val="000000"/>
                </a:solidFill>
                <a:latin typeface="Times New Roman" pitchFamily="18" charset="0"/>
                <a:cs typeface="Times New Roman" pitchFamily="18" charset="0"/>
              </a:rPr>
              <a:t> lấy chồng mà không có tình yêu.</a:t>
            </a:r>
          </a:p>
          <a:p>
            <a:pPr algn="just" eaLnBrk="1" hangingPunct="1"/>
            <a:r>
              <a:rPr lang="en-US" altLang="en-US">
                <a:solidFill>
                  <a:srgbClr val="000000"/>
                </a:solidFill>
                <a:latin typeface="Times New Roman" pitchFamily="18" charset="0"/>
                <a:cs typeface="Times New Roman" pitchFamily="18" charset="0"/>
              </a:rPr>
              <a:t>- </a:t>
            </a:r>
            <a:r>
              <a:rPr lang="en-US" altLang="en-US" b="1">
                <a:solidFill>
                  <a:srgbClr val="000000"/>
                </a:solidFill>
                <a:latin typeface="Times New Roman" pitchFamily="18" charset="0"/>
                <a:cs typeface="Times New Roman" pitchFamily="18" charset="0"/>
              </a:rPr>
              <a:t>K</a:t>
            </a:r>
            <a:r>
              <a:rPr lang="en-US" altLang="en-US">
                <a:solidFill>
                  <a:srgbClr val="000000"/>
                </a:solidFill>
                <a:latin typeface="Times New Roman" pitchFamily="18" charset="0"/>
                <a:cs typeface="Times New Roman" pitchFamily="18" charset="0"/>
              </a:rPr>
              <a:t> lười biếng ham chơi, …</a:t>
            </a:r>
          </a:p>
        </p:txBody>
      </p:sp>
      <p:sp>
        <p:nvSpPr>
          <p:cNvPr id="12" name="TextBox 11"/>
          <p:cNvSpPr txBox="1">
            <a:spLocks noChangeArrowheads="1"/>
          </p:cNvSpPr>
          <p:nvPr/>
        </p:nvSpPr>
        <p:spPr bwMode="auto">
          <a:xfrm>
            <a:off x="4495800" y="9096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b="1">
                <a:latin typeface="Times New Roman" pitchFamily="18" charset="0"/>
                <a:cs typeface="Times New Roman" pitchFamily="18" charset="0"/>
              </a:rPr>
              <a:t>Hậu quả</a:t>
            </a:r>
          </a:p>
        </p:txBody>
      </p:sp>
      <p:sp>
        <p:nvSpPr>
          <p:cNvPr id="13" name="TextBox 12"/>
          <p:cNvSpPr txBox="1">
            <a:spLocks noChangeArrowheads="1"/>
          </p:cNvSpPr>
          <p:nvPr/>
        </p:nvSpPr>
        <p:spPr bwMode="auto">
          <a:xfrm>
            <a:off x="6402388" y="920750"/>
            <a:ext cx="179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b="1">
                <a:latin typeface="Times New Roman" pitchFamily="18" charset="0"/>
                <a:cs typeface="Times New Roman" pitchFamily="18" charset="0"/>
              </a:rPr>
              <a:t>Nguyên nhân</a:t>
            </a:r>
          </a:p>
        </p:txBody>
      </p:sp>
      <p:sp>
        <p:nvSpPr>
          <p:cNvPr id="14" name="TextBox 13"/>
          <p:cNvSpPr txBox="1">
            <a:spLocks noChangeArrowheads="1"/>
          </p:cNvSpPr>
          <p:nvPr/>
        </p:nvSpPr>
        <p:spPr bwMode="auto">
          <a:xfrm>
            <a:off x="4495800" y="1568450"/>
            <a:ext cx="152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buFontTx/>
              <a:buChar char="-"/>
            </a:pPr>
            <a:r>
              <a:rPr lang="en-US" altLang="en-US" b="1">
                <a:latin typeface="Times New Roman" pitchFamily="18" charset="0"/>
                <a:cs typeface="Times New Roman" pitchFamily="18" charset="0"/>
              </a:rPr>
              <a:t> T </a:t>
            </a:r>
            <a:r>
              <a:rPr lang="en-US" altLang="en-US">
                <a:latin typeface="Times New Roman" pitchFamily="18" charset="0"/>
                <a:cs typeface="Times New Roman" pitchFamily="18" charset="0"/>
              </a:rPr>
              <a:t>làm lụng vất vả, buồn phiền nên gầy yếu. </a:t>
            </a:r>
          </a:p>
          <a:p>
            <a:pPr algn="just" eaLnBrk="1" hangingPunct="1">
              <a:buFontTx/>
              <a:buChar char="-"/>
            </a:pPr>
            <a:r>
              <a:rPr lang="en-US" altLang="en-US">
                <a:latin typeface="Times New Roman" pitchFamily="18" charset="0"/>
                <a:cs typeface="Times New Roman" pitchFamily="18" charset="0"/>
              </a:rPr>
              <a:t> </a:t>
            </a:r>
            <a:r>
              <a:rPr lang="en-US" altLang="en-US" b="1">
                <a:latin typeface="Times New Roman" pitchFamily="18" charset="0"/>
                <a:cs typeface="Times New Roman" pitchFamily="18" charset="0"/>
              </a:rPr>
              <a:t>K</a:t>
            </a:r>
            <a:r>
              <a:rPr lang="en-US" altLang="en-US">
                <a:latin typeface="Times New Roman" pitchFamily="18" charset="0"/>
                <a:cs typeface="Times New Roman" pitchFamily="18" charset="0"/>
              </a:rPr>
              <a:t> bỏ nhà đi chơi không quan tâm đến vợ con.</a:t>
            </a:r>
          </a:p>
        </p:txBody>
      </p:sp>
      <p:sp>
        <p:nvSpPr>
          <p:cNvPr id="15" name="TextBox 14"/>
          <p:cNvSpPr txBox="1">
            <a:spLocks noChangeArrowheads="1"/>
          </p:cNvSpPr>
          <p:nvPr/>
        </p:nvSpPr>
        <p:spPr bwMode="auto">
          <a:xfrm>
            <a:off x="1941513" y="4103688"/>
            <a:ext cx="20208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a:latin typeface="Times New Roman" pitchFamily="18" charset="0"/>
                <a:cs typeface="Times New Roman" pitchFamily="18" charset="0"/>
              </a:rPr>
              <a:t>- </a:t>
            </a:r>
            <a:r>
              <a:rPr lang="en-US" altLang="en-US" b="1">
                <a:latin typeface="Times New Roman" pitchFamily="18" charset="0"/>
                <a:cs typeface="Times New Roman" pitchFamily="18" charset="0"/>
              </a:rPr>
              <a:t>M</a:t>
            </a:r>
            <a:r>
              <a:rPr lang="en-US" altLang="en-US">
                <a:latin typeface="Times New Roman" pitchFamily="18" charset="0"/>
                <a:cs typeface="Times New Roman" pitchFamily="18" charset="0"/>
              </a:rPr>
              <a:t> vì nể, sợ người yêu giận, </a:t>
            </a:r>
            <a:r>
              <a:rPr lang="en-US" altLang="en-US" b="1">
                <a:latin typeface="Times New Roman" pitchFamily="18" charset="0"/>
                <a:cs typeface="Times New Roman" pitchFamily="18" charset="0"/>
              </a:rPr>
              <a:t>M</a:t>
            </a:r>
            <a:r>
              <a:rPr lang="en-US" altLang="en-US">
                <a:latin typeface="Times New Roman" pitchFamily="18" charset="0"/>
                <a:cs typeface="Times New Roman" pitchFamily="18" charset="0"/>
              </a:rPr>
              <a:t> “quan hệ” với </a:t>
            </a:r>
            <a:r>
              <a:rPr lang="en-US" altLang="en-US" b="1">
                <a:latin typeface="Times New Roman" pitchFamily="18" charset="0"/>
                <a:cs typeface="Times New Roman" pitchFamily="18" charset="0"/>
              </a:rPr>
              <a:t>H</a:t>
            </a:r>
            <a:r>
              <a:rPr lang="en-US" altLang="en-US">
                <a:latin typeface="Times New Roman" pitchFamily="18" charset="0"/>
                <a:cs typeface="Times New Roman" pitchFamily="18" charset="0"/>
              </a:rPr>
              <a:t> và có thai.</a:t>
            </a:r>
          </a:p>
          <a:p>
            <a:pPr algn="just" eaLnBrk="1" hangingPunct="1"/>
            <a:r>
              <a:rPr lang="en-US" altLang="en-US">
                <a:latin typeface="Times New Roman" pitchFamily="18" charset="0"/>
                <a:cs typeface="Times New Roman" pitchFamily="18" charset="0"/>
              </a:rPr>
              <a:t>- </a:t>
            </a:r>
            <a:r>
              <a:rPr lang="en-US" altLang="en-US" b="1">
                <a:latin typeface="Times New Roman" pitchFamily="18" charset="0"/>
                <a:cs typeface="Times New Roman" pitchFamily="18" charset="0"/>
              </a:rPr>
              <a:t>H</a:t>
            </a:r>
            <a:r>
              <a:rPr lang="en-US" altLang="en-US">
                <a:latin typeface="Times New Roman" pitchFamily="18" charset="0"/>
                <a:cs typeface="Times New Roman" pitchFamily="18" charset="0"/>
              </a:rPr>
              <a:t> trốn tránh trách nhiệm.</a:t>
            </a:r>
          </a:p>
          <a:p>
            <a:pPr algn="just" eaLnBrk="1" hangingPunct="1"/>
            <a:r>
              <a:rPr lang="en-US" altLang="en-US">
                <a:latin typeface="Times New Roman" pitchFamily="18" charset="0"/>
                <a:cs typeface="Times New Roman" pitchFamily="18" charset="0"/>
              </a:rPr>
              <a:t>- Gia đình </a:t>
            </a:r>
            <a:r>
              <a:rPr lang="en-US" altLang="en-US" b="1">
                <a:latin typeface="Times New Roman" pitchFamily="18" charset="0"/>
                <a:cs typeface="Times New Roman" pitchFamily="18" charset="0"/>
              </a:rPr>
              <a:t>H</a:t>
            </a:r>
            <a:r>
              <a:rPr lang="en-US" altLang="en-US">
                <a:latin typeface="Times New Roman" pitchFamily="18" charset="0"/>
                <a:cs typeface="Times New Roman" pitchFamily="18" charset="0"/>
              </a:rPr>
              <a:t> phản đối không chấp nhận M.</a:t>
            </a:r>
          </a:p>
        </p:txBody>
      </p:sp>
      <p:sp>
        <p:nvSpPr>
          <p:cNvPr id="16" name="TextBox 15"/>
          <p:cNvSpPr txBox="1">
            <a:spLocks noChangeArrowheads="1"/>
          </p:cNvSpPr>
          <p:nvPr/>
        </p:nvSpPr>
        <p:spPr bwMode="auto">
          <a:xfrm>
            <a:off x="4495800" y="4083050"/>
            <a:ext cx="144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a:latin typeface="Times New Roman" pitchFamily="18" charset="0"/>
                <a:cs typeface="Times New Roman" pitchFamily="18" charset="0"/>
              </a:rPr>
              <a:t>- </a:t>
            </a:r>
            <a:r>
              <a:rPr lang="en-US" altLang="en-US" b="1">
                <a:latin typeface="Times New Roman" pitchFamily="18" charset="0"/>
                <a:cs typeface="Times New Roman" pitchFamily="18" charset="0"/>
              </a:rPr>
              <a:t>M</a:t>
            </a:r>
            <a:r>
              <a:rPr lang="en-US" altLang="en-US">
                <a:latin typeface="Times New Roman" pitchFamily="18" charset="0"/>
                <a:cs typeface="Times New Roman" pitchFamily="18" charset="0"/>
              </a:rPr>
              <a:t> sinh con gái và vất vả kiệt sức để nuôi con, cha mẹ </a:t>
            </a:r>
            <a:r>
              <a:rPr lang="en-US" altLang="en-US" b="1">
                <a:latin typeface="Times New Roman" pitchFamily="18" charset="0"/>
                <a:cs typeface="Times New Roman" pitchFamily="18" charset="0"/>
              </a:rPr>
              <a:t>M</a:t>
            </a:r>
            <a:r>
              <a:rPr lang="en-US" altLang="en-US">
                <a:latin typeface="Times New Roman" pitchFamily="18" charset="0"/>
                <a:cs typeface="Times New Roman" pitchFamily="18" charset="0"/>
              </a:rPr>
              <a:t> hắt hủi, xóm giềng cười chê.</a:t>
            </a:r>
          </a:p>
        </p:txBody>
      </p:sp>
      <p:sp>
        <p:nvSpPr>
          <p:cNvPr id="16417" name="TextBox 25"/>
          <p:cNvSpPr txBox="1">
            <a:spLocks noChangeArrowheads="1"/>
          </p:cNvSpPr>
          <p:nvPr/>
        </p:nvSpPr>
        <p:spPr bwMode="auto">
          <a:xfrm>
            <a:off x="685800" y="4635500"/>
            <a:ext cx="9937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1900" b="1">
                <a:latin typeface="Times New Roman" pitchFamily="18" charset="0"/>
                <a:cs typeface="Times New Roman" pitchFamily="18" charset="0"/>
              </a:rPr>
              <a:t>2. Nỗi khổ của M</a:t>
            </a:r>
          </a:p>
        </p:txBody>
      </p:sp>
      <p:sp>
        <p:nvSpPr>
          <p:cNvPr id="18" name="TextBox 17"/>
          <p:cNvSpPr txBox="1">
            <a:spLocks noChangeArrowheads="1"/>
          </p:cNvSpPr>
          <p:nvPr/>
        </p:nvSpPr>
        <p:spPr bwMode="auto">
          <a:xfrm>
            <a:off x="6402388" y="4267200"/>
            <a:ext cx="2055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a:latin typeface="Times New Roman" pitchFamily="18" charset="0"/>
                <a:cs typeface="Times New Roman" pitchFamily="18" charset="0"/>
              </a:rPr>
              <a:t>- </a:t>
            </a:r>
            <a:r>
              <a:rPr lang="en-US" altLang="en-US" b="1">
                <a:latin typeface="Times New Roman" pitchFamily="18" charset="0"/>
                <a:cs typeface="Times New Roman" pitchFamily="18" charset="0"/>
              </a:rPr>
              <a:t>M</a:t>
            </a:r>
            <a:r>
              <a:rPr lang="en-US" altLang="en-US">
                <a:latin typeface="Times New Roman" pitchFamily="18" charset="0"/>
                <a:cs typeface="Times New Roman" pitchFamily="18" charset="0"/>
              </a:rPr>
              <a:t> dễ dãi khi yêu, </a:t>
            </a:r>
            <a:r>
              <a:rPr lang="en-US" altLang="en-US" b="1">
                <a:latin typeface="Times New Roman" pitchFamily="18" charset="0"/>
                <a:cs typeface="Times New Roman" pitchFamily="18" charset="0"/>
              </a:rPr>
              <a:t>H</a:t>
            </a:r>
            <a:r>
              <a:rPr lang="en-US" altLang="en-US">
                <a:latin typeface="Times New Roman" pitchFamily="18" charset="0"/>
                <a:cs typeface="Times New Roman" pitchFamily="18" charset="0"/>
              </a:rPr>
              <a:t> thì vô trách nhiệm..</a:t>
            </a:r>
          </a:p>
        </p:txBody>
      </p:sp>
      <p:sp>
        <p:nvSpPr>
          <p:cNvPr id="19" name="TextBox 18"/>
          <p:cNvSpPr txBox="1">
            <a:spLocks noChangeArrowheads="1"/>
          </p:cNvSpPr>
          <p:nvPr/>
        </p:nvSpPr>
        <p:spPr bwMode="auto">
          <a:xfrm>
            <a:off x="6402388" y="1635125"/>
            <a:ext cx="20558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buFontTx/>
              <a:buChar char="-"/>
            </a:pPr>
            <a:r>
              <a:rPr lang="en-US" altLang="en-US">
                <a:latin typeface="Times New Roman" pitchFamily="18" charset="0"/>
                <a:cs typeface="Times New Roman" pitchFamily="18" charset="0"/>
              </a:rPr>
              <a:t> Kết hôn khi chưa đủ tuổi.</a:t>
            </a:r>
          </a:p>
          <a:p>
            <a:pPr algn="just" eaLnBrk="1" hangingPunct="1"/>
            <a:r>
              <a:rPr lang="en-US" altLang="en-US">
                <a:latin typeface="Times New Roman" pitchFamily="18" charset="0"/>
                <a:cs typeface="Times New Roman" pitchFamily="18" charset="0"/>
              </a:rPr>
              <a:t>- Hôn nhân không có tình yêu, mà vì tiền, bị ép buộc.</a:t>
            </a:r>
          </a:p>
        </p:txBody>
      </p:sp>
      <p:cxnSp>
        <p:nvCxnSpPr>
          <p:cNvPr id="20" name="Straight Connector 19"/>
          <p:cNvCxnSpPr/>
          <p:nvPr/>
        </p:nvCxnSpPr>
        <p:spPr>
          <a:xfrm>
            <a:off x="536575" y="862013"/>
            <a:ext cx="0" cy="58658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05000" y="804863"/>
            <a:ext cx="36513" cy="58832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91000" y="811213"/>
            <a:ext cx="0" cy="5895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324600" y="811213"/>
            <a:ext cx="1588" cy="58562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686800" y="762000"/>
            <a:ext cx="1588" cy="5905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92125" y="836613"/>
            <a:ext cx="8194675" cy="11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1500" y="1485900"/>
            <a:ext cx="81153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4083050"/>
            <a:ext cx="81549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30225" y="6667500"/>
            <a:ext cx="8158163" cy="60325"/>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par>
                                <p:cTn id="8" presetID="4"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par>
                                <p:cTn id="11" presetID="4"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ox(in)">
                                      <p:cBhvr>
                                        <p:cTn id="13" dur="500"/>
                                        <p:tgtEl>
                                          <p:spTgt spid="30"/>
                                        </p:tgtEl>
                                      </p:cBhvr>
                                    </p:animEffect>
                                  </p:childTnLst>
                                </p:cTn>
                              </p:par>
                              <p:par>
                                <p:cTn id="14" presetID="4"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500"/>
                                        <p:tgtEl>
                                          <p:spTgt spid="31"/>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par>
                                <p:cTn id="23" presetID="4"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6410"/>
                                        </p:tgtEl>
                                        <p:attrNameLst>
                                          <p:attrName>style.visibility</p:attrName>
                                        </p:attrNameLst>
                                      </p:cBhvr>
                                      <p:to>
                                        <p:strVal val="visible"/>
                                      </p:to>
                                    </p:set>
                                    <p:animEffect transition="in" filter="box(in)">
                                      <p:cBhvr>
                                        <p:cTn id="34" dur="500"/>
                                        <p:tgtEl>
                                          <p:spTgt spid="164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ox(in)">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ox(in)">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ox(in)">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6417"/>
                                        </p:tgtEl>
                                        <p:attrNameLst>
                                          <p:attrName>style.visibility</p:attrName>
                                        </p:attrNameLst>
                                      </p:cBhvr>
                                      <p:to>
                                        <p:strVal val="visible"/>
                                      </p:to>
                                    </p:set>
                                    <p:animEffect transition="in" filter="box(in)">
                                      <p:cBhvr>
                                        <p:cTn id="69" dur="500"/>
                                        <p:tgtEl>
                                          <p:spTgt spid="1641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ox(in)">
                                      <p:cBhvr>
                                        <p:cTn id="74" dur="500"/>
                                        <p:tgtEl>
                                          <p:spTgt spid="1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ox(in)">
                                      <p:cBhvr>
                                        <p:cTn id="79" dur="500"/>
                                        <p:tgtEl>
                                          <p:spTgt spid="1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box(in)">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 grpId="0"/>
      <p:bldP spid="11" grpId="0"/>
      <p:bldP spid="12" grpId="0"/>
      <p:bldP spid="13" grpId="0"/>
      <p:bldP spid="14" grpId="0"/>
      <p:bldP spid="15" grpId="0"/>
      <p:bldP spid="16" grpId="0"/>
      <p:bldP spid="164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Hộp Văn bản 2"/>
          <p:cNvSpPr txBox="1">
            <a:spLocks noChangeArrowheads="1"/>
          </p:cNvSpPr>
          <p:nvPr/>
        </p:nvSpPr>
        <p:spPr bwMode="auto">
          <a:xfrm>
            <a:off x="76200" y="3962400"/>
            <a:ext cx="9043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a:solidFill>
                  <a:srgbClr val="000000"/>
                </a:solidFill>
                <a:latin typeface="Arial" pitchFamily="34" charset="0"/>
              </a:rPr>
              <a:t>Hôn nhân đồng giới là hôn nhân giữa những người có cùng giới tính về sinh học. Đó có thể là cuộc sống chung giữa hai người là đồng tính nam hoặc đồng tính nữ với nhau. </a:t>
            </a:r>
            <a:endParaRPr lang="en-US" altLang="en-US">
              <a:solidFill>
                <a:srgbClr val="000000"/>
              </a:solidFill>
              <a:latin typeface="Arial" pitchFamily="34" charset="0"/>
            </a:endParaRPr>
          </a:p>
          <a:p>
            <a:r>
              <a:rPr lang="vi-VN" altLang="en-US">
                <a:solidFill>
                  <a:srgbClr val="000000"/>
                </a:solidFill>
                <a:latin typeface="Arial" pitchFamily="34" charset="0"/>
              </a:rPr>
              <a:t>Hôn nhân giữa những người này xuất phát từ tình yêu đồng giới. Họ tìm thấy ở những người cùng giới tính như mình sự yêu thương, sự đồng cảm, ấm áp và mong muốn cùng nhau về chung một nhà.</a:t>
            </a:r>
            <a:endParaRPr lang="en-US" altLang="en-US">
              <a:solidFill>
                <a:srgbClr val="000000"/>
              </a:solidFill>
              <a:latin typeface="Arial" pitchFamily="34" charset="0"/>
            </a:endParaRPr>
          </a:p>
          <a:p>
            <a:r>
              <a:rPr lang="en-US" altLang="en-US">
                <a:solidFill>
                  <a:srgbClr val="000000"/>
                </a:solidFill>
                <a:latin typeface="Arial" pitchFamily="34" charset="0"/>
              </a:rPr>
              <a:t>LGBT: Lesbian – Đồng tính nữ; Gay – Đồng tính nam</a:t>
            </a:r>
          </a:p>
          <a:p>
            <a:r>
              <a:rPr lang="en-US" altLang="en-US">
                <a:solidFill>
                  <a:srgbClr val="000000"/>
                </a:solidFill>
                <a:latin typeface="Arial" pitchFamily="34" charset="0"/>
              </a:rPr>
              <a:t>Bisexual – Lưỡng tính (nam và cả nữ)</a:t>
            </a:r>
          </a:p>
          <a:p>
            <a:r>
              <a:rPr lang="en-US" altLang="en-US">
                <a:solidFill>
                  <a:srgbClr val="000000"/>
                </a:solidFill>
                <a:latin typeface="Arial" pitchFamily="34" charset="0"/>
              </a:rPr>
              <a:t>T</a:t>
            </a:r>
            <a:endParaRPr lang="en-US" altLang="en-US"/>
          </a:p>
        </p:txBody>
      </p:sp>
      <p:pic>
        <p:nvPicPr>
          <p:cNvPr id="57347" name="Hình ản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0"/>
            <a:ext cx="4764087"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Hình ảnh 6" descr="Ảnh có chứa người, bầu trời, ngoài trời, người đàn ông&#10;&#10;Mô tả được tạo tự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52400" y="228600"/>
            <a:ext cx="8534400" cy="1143000"/>
          </a:xfrm>
        </p:spPr>
        <p:txBody>
          <a:bodyPr/>
          <a:lstStyle/>
          <a:p>
            <a:r>
              <a:rPr lang="en-US" altLang="en-US" b="1" smtClean="0">
                <a:solidFill>
                  <a:schemeClr val="bg1"/>
                </a:solidFill>
                <a:latin typeface="Times New Roman" pitchFamily="18" charset="0"/>
                <a:cs typeface="Times New Roman" pitchFamily="18" charset="0"/>
              </a:rPr>
              <a:t>Hôn nhân đồng giới</a:t>
            </a:r>
          </a:p>
        </p:txBody>
      </p:sp>
      <p:sp>
        <p:nvSpPr>
          <p:cNvPr id="58371" name="Rectangle 3"/>
          <p:cNvSpPr>
            <a:spLocks noGrp="1" noChangeArrowheads="1"/>
          </p:cNvSpPr>
          <p:nvPr>
            <p:ph type="body" idx="4294967295"/>
          </p:nvPr>
        </p:nvSpPr>
        <p:spPr>
          <a:xfrm>
            <a:off x="3733800" y="1524000"/>
            <a:ext cx="5410200" cy="5257800"/>
          </a:xfrm>
          <a:solidFill>
            <a:schemeClr val="bg1"/>
          </a:solidFill>
        </p:spPr>
        <p:txBody>
          <a:bodyPr/>
          <a:lstStyle/>
          <a:p>
            <a:pPr>
              <a:buFontTx/>
              <a:buNone/>
            </a:pPr>
            <a:endParaRPr lang="en-US" altLang="en-US" b="1" smtClean="0">
              <a:solidFill>
                <a:schemeClr val="bg2"/>
              </a:solidFill>
            </a:endParaRPr>
          </a:p>
          <a:p>
            <a:pPr>
              <a:buFontTx/>
              <a:buNone/>
            </a:pPr>
            <a:r>
              <a:rPr lang="en-US" altLang="en-US" b="1" smtClean="0">
                <a:solidFill>
                  <a:srgbClr val="000000"/>
                </a:solidFill>
              </a:rPr>
              <a:t>Cấm kết hôn giữa những người cùng giới tính</a:t>
            </a:r>
          </a:p>
          <a:p>
            <a:pPr>
              <a:buFontTx/>
              <a:buNone/>
            </a:pPr>
            <a:endParaRPr lang="en-US" altLang="en-US" b="1" smtClean="0">
              <a:solidFill>
                <a:srgbClr val="000000"/>
              </a:solidFill>
            </a:endParaRPr>
          </a:p>
          <a:p>
            <a:pPr>
              <a:buFontTx/>
              <a:buNone/>
            </a:pPr>
            <a:r>
              <a:rPr lang="en-US" altLang="en-US" b="1" smtClean="0">
                <a:solidFill>
                  <a:srgbClr val="000000"/>
                </a:solidFill>
              </a:rPr>
              <a:t>(Khoản 5. Điều 10)</a:t>
            </a:r>
          </a:p>
        </p:txBody>
      </p:sp>
      <p:pic>
        <p:nvPicPr>
          <p:cNvPr id="583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3733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3670300"/>
            <a:ext cx="3733800" cy="189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00"/>
                </a:solidFill>
                <a:latin typeface="Arial" pitchFamily="34" charset="0"/>
              </a:rPr>
              <a:t>LUẬT HÔN NHÂN </a:t>
            </a:r>
          </a:p>
          <a:p>
            <a:pPr algn="ctr">
              <a:defRPr/>
            </a:pPr>
            <a:r>
              <a:rPr lang="en-US" sz="2800" b="1" dirty="0">
                <a:solidFill>
                  <a:srgbClr val="000000"/>
                </a:solidFill>
                <a:latin typeface="Arial" pitchFamily="34" charset="0"/>
              </a:rPr>
              <a:t>GIA ĐÌNH NĂM 2000</a:t>
            </a:r>
          </a:p>
        </p:txBody>
      </p:sp>
      <p:sp>
        <p:nvSpPr>
          <p:cNvPr id="58374" name="Hộp Văn bản 6"/>
          <p:cNvSpPr txBox="1">
            <a:spLocks noChangeArrowheads="1"/>
          </p:cNvSpPr>
          <p:nvPr/>
        </p:nvSpPr>
        <p:spPr bwMode="auto">
          <a:xfrm>
            <a:off x="3886200" y="3581400"/>
            <a:ext cx="46085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vi-VN" altLang="en-US">
                <a:solidFill>
                  <a:srgbClr val="000000"/>
                </a:solidFill>
                <a:latin typeface="Arial" pitchFamily="34" charset="0"/>
              </a:rPr>
              <a:t>Đồng thời, theo </a:t>
            </a:r>
            <a:r>
              <a:rPr lang="vi-VN" altLang="en-US">
                <a:latin typeface="Arial" pitchFamily="34" charset="0"/>
              </a:rPr>
              <a:t>điểm e khoản 1 Điều 8 Nghị định 87/2001/NĐ-CP</a:t>
            </a:r>
            <a:r>
              <a:rPr lang="vi-VN" altLang="en-US">
                <a:solidFill>
                  <a:srgbClr val="000000"/>
                </a:solidFill>
                <a:latin typeface="Arial" pitchFamily="34" charset="0"/>
              </a:rPr>
              <a:t> (đã hết hiệu lực), việc kết hôn giữa những người cùng giới tính sẽ bị phạt tiền từ 100.000 - 500.000 đồng.</a:t>
            </a:r>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52400" y="228600"/>
            <a:ext cx="8534400" cy="1143000"/>
          </a:xfrm>
        </p:spPr>
        <p:txBody>
          <a:bodyPr/>
          <a:lstStyle/>
          <a:p>
            <a:r>
              <a:rPr lang="en-US" altLang="en-US" b="1" smtClean="0">
                <a:solidFill>
                  <a:schemeClr val="bg1"/>
                </a:solidFill>
                <a:latin typeface="Times New Roman" pitchFamily="18" charset="0"/>
                <a:cs typeface="Times New Roman" pitchFamily="18" charset="0"/>
              </a:rPr>
              <a:t>Hôn nhân đồng giới</a:t>
            </a:r>
          </a:p>
        </p:txBody>
      </p:sp>
      <p:sp>
        <p:nvSpPr>
          <p:cNvPr id="74755" name="Rectangle 3"/>
          <p:cNvSpPr>
            <a:spLocks noGrp="1" noChangeArrowheads="1"/>
          </p:cNvSpPr>
          <p:nvPr>
            <p:ph type="body" idx="4294967295"/>
          </p:nvPr>
        </p:nvSpPr>
        <p:spPr>
          <a:xfrm>
            <a:off x="3746500" y="265113"/>
            <a:ext cx="5410200" cy="5257800"/>
          </a:xfrm>
          <a:solidFill>
            <a:schemeClr val="bg1"/>
          </a:solidFill>
        </p:spPr>
        <p:txBody>
          <a:bodyPr/>
          <a:lstStyle/>
          <a:p>
            <a:pPr>
              <a:buFontTx/>
              <a:buNone/>
              <a:defRPr/>
            </a:pPr>
            <a:endParaRPr lang="en-US" altLang="en-US" b="1">
              <a:solidFill>
                <a:schemeClr val="bg2"/>
              </a:solidFill>
              <a:latin typeface="Times New Roman" panose="02020603050405020304" pitchFamily="18" charset="0"/>
              <a:cs typeface="Times New Roman" panose="02020603050405020304" pitchFamily="18" charset="0"/>
            </a:endParaRPr>
          </a:p>
          <a:p>
            <a:pPr algn="just">
              <a:buFontTx/>
              <a:buNone/>
              <a:defRPr/>
            </a:pPr>
            <a:r>
              <a:rPr lang="en-US" altLang="en-US">
                <a:latin typeface="Times New Roman" panose="02020603050405020304" pitchFamily="18" charset="0"/>
                <a:cs typeface="Times New Roman" panose="02020603050405020304" pitchFamily="18" charset="0"/>
              </a:rPr>
              <a:t>	</a:t>
            </a:r>
            <a:r>
              <a:rPr lang="en-US" altLang="en-US" b="1">
                <a:solidFill>
                  <a:srgbClr val="000000"/>
                </a:solidFill>
                <a:latin typeface="Times New Roman" panose="02020603050405020304" pitchFamily="18" charset="0"/>
                <a:cs typeface="Times New Roman" panose="02020603050405020304" pitchFamily="18" charset="0"/>
              </a:rPr>
              <a:t>Luật HNGĐ 2014 bỏ quy định </a:t>
            </a:r>
            <a:r>
              <a:rPr lang="en-US" altLang="en-US" b="1">
                <a:solidFill>
                  <a:srgbClr val="0000FF"/>
                </a:solidFill>
                <a:latin typeface="Times New Roman" panose="02020603050405020304" pitchFamily="18" charset="0"/>
                <a:cs typeface="Times New Roman" panose="02020603050405020304" pitchFamily="18" charset="0"/>
              </a:rPr>
              <a:t>“cấm kết hôn giữa những người cùng giới tính”</a:t>
            </a:r>
            <a:r>
              <a:rPr lang="en-US" altLang="en-US" b="1">
                <a:solidFill>
                  <a:srgbClr val="000000"/>
                </a:solidFill>
                <a:latin typeface="Times New Roman" panose="02020603050405020304" pitchFamily="18" charset="0"/>
                <a:cs typeface="Times New Roman" panose="02020603050405020304" pitchFamily="18" charset="0"/>
              </a:rPr>
              <a:t> nhưng quy định cụ thể </a:t>
            </a:r>
            <a:r>
              <a:rPr lang="en-US" altLang="en-US" b="1">
                <a:solidFill>
                  <a:srgbClr val="0000FF"/>
                </a:solidFill>
                <a:latin typeface="Times New Roman" panose="02020603050405020304" pitchFamily="18" charset="0"/>
                <a:cs typeface="Times New Roman" panose="02020603050405020304" pitchFamily="18" charset="0"/>
              </a:rPr>
              <a:t>“không thừa nhận hôn nhân giữa những người cùng giới tính”</a:t>
            </a:r>
          </a:p>
          <a:p>
            <a:pPr algn="just">
              <a:buFontTx/>
              <a:buNone/>
              <a:defRPr/>
            </a:pPr>
            <a:endParaRPr lang="en-US" altLang="en-US" b="1">
              <a:solidFill>
                <a:srgbClr val="000000"/>
              </a:solidFill>
              <a:latin typeface="Times New Roman" panose="02020603050405020304" pitchFamily="18" charset="0"/>
              <a:cs typeface="Times New Roman" panose="02020603050405020304" pitchFamily="18" charset="0"/>
            </a:endParaRPr>
          </a:p>
          <a:p>
            <a:pPr algn="just">
              <a:buFontTx/>
              <a:buNone/>
              <a:defRPr/>
            </a:pPr>
            <a:r>
              <a:rPr lang="en-US" altLang="en-US" b="1">
                <a:solidFill>
                  <a:srgbClr val="FF0000"/>
                </a:solidFill>
                <a:latin typeface="Times New Roman" panose="02020603050405020304" pitchFamily="18" charset="0"/>
                <a:cs typeface="Times New Roman" panose="02020603050405020304" pitchFamily="18" charset="0"/>
              </a:rPr>
              <a:t>        Khoản 2 Điều 8</a:t>
            </a:r>
          </a:p>
          <a:p>
            <a:pPr marL="0" algn="just">
              <a:spcBef>
                <a:spcPts val="600"/>
              </a:spcBef>
              <a:spcAft>
                <a:spcPts val="600"/>
              </a:spcAft>
              <a:defRPr/>
            </a:pPr>
            <a:r>
              <a:rPr lang="vi-VN" b="1" i="1">
                <a:solidFill>
                  <a:srgbClr val="000000"/>
                </a:solidFill>
                <a:latin typeface="Times New Roman" panose="02020603050405020304" pitchFamily="18" charset="0"/>
                <a:cs typeface="Times New Roman" panose="02020603050405020304" pitchFamily="18" charset="0"/>
              </a:rPr>
              <a:t>- Về nhân thân:</a:t>
            </a:r>
            <a:r>
              <a:rPr lang="vi-VN">
                <a:solidFill>
                  <a:srgbClr val="000000"/>
                </a:solidFill>
                <a:latin typeface="Times New Roman" panose="02020603050405020304" pitchFamily="18" charset="0"/>
                <a:cs typeface="Times New Roman" panose="02020603050405020304" pitchFamily="18" charset="0"/>
              </a:rPr>
              <a:t> Giữa hai người đồng tính không có ràng buộc về mặt pháp lý, không được cấp đăng ký kết hôn, không được công nhận là vợ, chồng hợp pháp. Bởi vậy, con cái, cấp dưỡng, quyền, nghĩa vụ của vợ, chồng… không tồn tại;</a:t>
            </a:r>
          </a:p>
          <a:p>
            <a:pPr marL="0" algn="just">
              <a:spcBef>
                <a:spcPts val="600"/>
              </a:spcBef>
              <a:spcAft>
                <a:spcPts val="600"/>
              </a:spcAft>
              <a:defRPr/>
            </a:pPr>
            <a:r>
              <a:rPr lang="vi-VN" b="1" i="1">
                <a:solidFill>
                  <a:srgbClr val="000000"/>
                </a:solidFill>
                <a:latin typeface="Times New Roman" panose="02020603050405020304" pitchFamily="18" charset="0"/>
                <a:cs typeface="Times New Roman" panose="02020603050405020304" pitchFamily="18" charset="0"/>
              </a:rPr>
              <a:t>- Về quan hệ tài sản:</a:t>
            </a:r>
            <a:r>
              <a:rPr lang="vi-VN">
                <a:solidFill>
                  <a:srgbClr val="000000"/>
                </a:solidFill>
                <a:latin typeface="Times New Roman" panose="02020603050405020304" pitchFamily="18" charset="0"/>
                <a:cs typeface="Times New Roman" panose="02020603050405020304" pitchFamily="18" charset="0"/>
              </a:rPr>
              <a:t> Vì không có quan hệ vợ chồng nên không áp dụng chế độ tài sản của vợ chồng được quy định của Luật Hôn nhân và Gia đình. Nếu phát sinh tranh chấp, tài sản không được chia theo nguyên tắc chung về tài sản chung vợ, chồng.</a:t>
            </a:r>
          </a:p>
          <a:p>
            <a:pPr algn="just">
              <a:buFontTx/>
              <a:buNone/>
              <a:defRPr/>
            </a:pPr>
            <a:r>
              <a:rPr lang="en-US" altLang="en-US" b="1">
                <a:solidFill>
                  <a:schemeClr val="bg2"/>
                </a:solidFill>
                <a:latin typeface="Times New Roman" panose="02020603050405020304" pitchFamily="18" charset="0"/>
                <a:cs typeface="Times New Roman" panose="02020603050405020304" pitchFamily="18" charset="0"/>
              </a:rPr>
              <a:t>.</a:t>
            </a:r>
            <a:br>
              <a:rPr lang="en-US" altLang="en-US" b="1">
                <a:solidFill>
                  <a:schemeClr val="bg2"/>
                </a:solidFill>
                <a:latin typeface="Times New Roman" panose="02020603050405020304" pitchFamily="18" charset="0"/>
                <a:cs typeface="Times New Roman" panose="02020603050405020304" pitchFamily="18" charset="0"/>
              </a:rPr>
            </a:br>
            <a:endParaRPr lang="en-US" altLang="en-US" b="1">
              <a:solidFill>
                <a:schemeClr val="bg2"/>
              </a:solidFill>
              <a:latin typeface="Times New Roman" panose="02020603050405020304" pitchFamily="18" charset="0"/>
              <a:cs typeface="Times New Roman" panose="02020603050405020304" pitchFamily="18" charset="0"/>
            </a:endParaRPr>
          </a:p>
        </p:txBody>
      </p:sp>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5275"/>
            <a:ext cx="37338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700" y="4267200"/>
            <a:ext cx="3733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00"/>
                </a:solidFill>
                <a:latin typeface="Arial" pitchFamily="34" charset="0"/>
              </a:rPr>
              <a:t>LUẬT HÔN NHÂN</a:t>
            </a:r>
          </a:p>
          <a:p>
            <a:pPr algn="ctr">
              <a:defRPr/>
            </a:pPr>
            <a:r>
              <a:rPr lang="en-US" sz="2800" b="1" dirty="0">
                <a:solidFill>
                  <a:srgbClr val="000000"/>
                </a:solidFill>
                <a:latin typeface="Arial" pitchFamily="34" charset="0"/>
              </a:rPr>
              <a:t> GIA ĐÌNH NĂM 2014</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0" y="0"/>
            <a:ext cx="9144000" cy="1524000"/>
          </a:xfrm>
          <a:solidFill>
            <a:schemeClr val="bg2">
              <a:lumMod val="50000"/>
            </a:schemeClr>
          </a:solidFill>
        </p:spPr>
        <p:txBody>
          <a:bodyPr/>
          <a:lstStyle/>
          <a:p>
            <a:pPr>
              <a:defRPr/>
            </a:pPr>
            <a:r>
              <a:rPr lang="en-US" altLang="en-US">
                <a:effectLst>
                  <a:outerShdw blurRad="38100" dist="38100" dir="2700000" algn="tl">
                    <a:srgbClr val="FFFFFF"/>
                  </a:outerShdw>
                </a:effectLst>
              </a:rPr>
              <a:t> </a:t>
            </a:r>
            <a:r>
              <a:rPr lang="en-US" altLang="en-US" sz="4000" b="1">
                <a:solidFill>
                  <a:schemeClr val="bg1"/>
                </a:solidFill>
              </a:rPr>
              <a:t>Khoản 7, Điều 3, Luật HNGĐ 2014</a:t>
            </a:r>
            <a:br>
              <a:rPr lang="en-US" altLang="en-US" sz="4000" b="1">
                <a:solidFill>
                  <a:schemeClr val="bg1"/>
                </a:solidFill>
              </a:rPr>
            </a:br>
            <a:r>
              <a:rPr lang="en-US" altLang="en-US" sz="3600" b="1">
                <a:solidFill>
                  <a:schemeClr val="bg1"/>
                </a:solidFill>
              </a:rPr>
              <a:t>Chung sống như vợ chồng</a:t>
            </a:r>
            <a:endParaRPr lang="en-US" altLang="en-US" sz="4000" b="1">
              <a:solidFill>
                <a:schemeClr val="bg1"/>
              </a:solidFill>
            </a:endParaRPr>
          </a:p>
        </p:txBody>
      </p:sp>
      <p:sp>
        <p:nvSpPr>
          <p:cNvPr id="60419" name="Rectangle 3"/>
          <p:cNvSpPr>
            <a:spLocks noGrp="1" noChangeArrowheads="1"/>
          </p:cNvSpPr>
          <p:nvPr>
            <p:ph type="body" sz="half" idx="4294967295"/>
          </p:nvPr>
        </p:nvSpPr>
        <p:spPr>
          <a:xfrm>
            <a:off x="0" y="1981200"/>
            <a:ext cx="4876800" cy="4876800"/>
          </a:xfrm>
          <a:solidFill>
            <a:schemeClr val="bg1"/>
          </a:solidFill>
        </p:spPr>
        <p:txBody>
          <a:bodyPr/>
          <a:lstStyle/>
          <a:p>
            <a:endParaRPr lang="en-US" altLang="en-US" sz="2800" smtClean="0"/>
          </a:p>
          <a:p>
            <a:pPr algn="just">
              <a:buFontTx/>
              <a:buNone/>
            </a:pPr>
            <a:r>
              <a:rPr lang="en-US" altLang="en-US" sz="4000" b="1" smtClean="0">
                <a:solidFill>
                  <a:srgbClr val="0000FF"/>
                </a:solidFill>
                <a:latin typeface="Times New Roman" pitchFamily="18" charset="0"/>
                <a:cs typeface="Times New Roman" pitchFamily="18" charset="0"/>
              </a:rPr>
              <a:t>	Chung sống như vợ chồng là việc nam, nữ tổ chức cuộc sống chung và coi nhau là vợ chồng.</a:t>
            </a:r>
          </a:p>
        </p:txBody>
      </p:sp>
      <p:pic>
        <p:nvPicPr>
          <p:cNvPr id="604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411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65922"/>
                                        </p:tgtEl>
                                        <p:attrNameLst>
                                          <p:attrName>style.visibility</p:attrName>
                                        </p:attrNameLst>
                                      </p:cBhvr>
                                      <p:to>
                                        <p:strVal val="visible"/>
                                      </p:to>
                                    </p:set>
                                    <p:animEffect transition="in" filter="fade">
                                      <p:cBhvr>
                                        <p:cTn id="7" dur="800" decel="100000"/>
                                        <p:tgtEl>
                                          <p:spTgt spid="465922"/>
                                        </p:tgtEl>
                                      </p:cBhvr>
                                    </p:animEffect>
                                    <p:anim calcmode="lin" valueType="num">
                                      <p:cBhvr>
                                        <p:cTn id="8" dur="800" decel="100000" fill="hold"/>
                                        <p:tgtEl>
                                          <p:spTgt spid="465922"/>
                                        </p:tgtEl>
                                        <p:attrNameLst>
                                          <p:attrName>style.rotation</p:attrName>
                                        </p:attrNameLst>
                                      </p:cBhvr>
                                      <p:tavLst>
                                        <p:tav tm="0">
                                          <p:val>
                                            <p:fltVal val="-90"/>
                                          </p:val>
                                        </p:tav>
                                        <p:tav tm="100000">
                                          <p:val>
                                            <p:fltVal val="0"/>
                                          </p:val>
                                        </p:tav>
                                      </p:tavLst>
                                    </p:anim>
                                    <p:anim calcmode="lin" valueType="num">
                                      <p:cBhvr>
                                        <p:cTn id="9" dur="800" decel="100000" fill="hold"/>
                                        <p:tgtEl>
                                          <p:spTgt spid="465922"/>
                                        </p:tgtEl>
                                        <p:attrNameLst>
                                          <p:attrName>ppt_x</p:attrName>
                                        </p:attrNameLst>
                                      </p:cBhvr>
                                      <p:tavLst>
                                        <p:tav tm="0">
                                          <p:val>
                                            <p:strVal val="#ppt_x+0.4"/>
                                          </p:val>
                                        </p:tav>
                                        <p:tav tm="100000">
                                          <p:val>
                                            <p:strVal val="#ppt_x-0.05"/>
                                          </p:val>
                                        </p:tav>
                                      </p:tavLst>
                                    </p:anim>
                                    <p:anim calcmode="lin" valueType="num">
                                      <p:cBhvr>
                                        <p:cTn id="10" dur="800" decel="100000" fill="hold"/>
                                        <p:tgtEl>
                                          <p:spTgt spid="4659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59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59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0" y="0"/>
            <a:ext cx="9144000" cy="1524000"/>
          </a:xfrm>
          <a:solidFill>
            <a:schemeClr val="bg2">
              <a:lumMod val="50000"/>
            </a:schemeClr>
          </a:solidFill>
        </p:spPr>
        <p:txBody>
          <a:bodyPr/>
          <a:lstStyle/>
          <a:p>
            <a:pPr>
              <a:defRPr/>
            </a:pPr>
            <a:r>
              <a:rPr lang="en-US" altLang="en-US" sz="4800">
                <a:effectLst>
                  <a:outerShdw blurRad="38100" dist="38100" dir="2700000" algn="tl">
                    <a:srgbClr val="FFFFFF"/>
                  </a:outerShdw>
                </a:effectLst>
              </a:rPr>
              <a:t>  </a:t>
            </a:r>
            <a:r>
              <a:rPr lang="en-US" altLang="en-US" sz="3200" b="1">
                <a:solidFill>
                  <a:schemeClr val="bg1"/>
                </a:solidFill>
                <a:effectLst>
                  <a:outerShdw blurRad="38100" dist="38100" dir="2700000" algn="tl">
                    <a:srgbClr val="000000"/>
                  </a:outerShdw>
                </a:effectLst>
              </a:rPr>
              <a:t>Điểm b, K</a:t>
            </a:r>
            <a:r>
              <a:rPr lang="en-US" altLang="en-US" sz="3200" b="1">
                <a:solidFill>
                  <a:schemeClr val="bg1"/>
                </a:solidFill>
              </a:rPr>
              <a:t>hoản 1, Điều 48, Nghị định số 110/2013 (24/9/2013) xử phạt VPHC</a:t>
            </a:r>
          </a:p>
        </p:txBody>
      </p:sp>
      <p:sp>
        <p:nvSpPr>
          <p:cNvPr id="62467" name="Rectangle 3"/>
          <p:cNvSpPr>
            <a:spLocks noGrp="1" noChangeArrowheads="1"/>
          </p:cNvSpPr>
          <p:nvPr>
            <p:ph type="body" sz="half" idx="4294967295"/>
          </p:nvPr>
        </p:nvSpPr>
        <p:spPr>
          <a:xfrm>
            <a:off x="0" y="1981200"/>
            <a:ext cx="4876800" cy="4876800"/>
          </a:xfrm>
          <a:solidFill>
            <a:schemeClr val="bg1"/>
          </a:solidFill>
        </p:spPr>
        <p:txBody>
          <a:bodyPr/>
          <a:lstStyle/>
          <a:p>
            <a:endParaRPr lang="en-US" altLang="en-US" sz="2800" smtClean="0"/>
          </a:p>
          <a:p>
            <a:pPr algn="just">
              <a:buFontTx/>
              <a:buNone/>
            </a:pPr>
            <a:r>
              <a:rPr lang="en-US" altLang="en-US" sz="4000" b="1" smtClean="0">
                <a:solidFill>
                  <a:srgbClr val="0000FF"/>
                </a:solidFill>
                <a:latin typeface="Times New Roman" pitchFamily="18" charset="0"/>
                <a:cs typeface="Times New Roman" pitchFamily="18" charset="0"/>
              </a:rPr>
              <a:t>	Phạt từ 1 triệu đến 3 triệu đối với hành vi “người đang có vợ, có chồng mà chung sống như vợ chồng với người khác”</a:t>
            </a:r>
          </a:p>
        </p:txBody>
      </p:sp>
      <p:pic>
        <p:nvPicPr>
          <p:cNvPr id="624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411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65922"/>
                                        </p:tgtEl>
                                        <p:attrNameLst>
                                          <p:attrName>style.visibility</p:attrName>
                                        </p:attrNameLst>
                                      </p:cBhvr>
                                      <p:to>
                                        <p:strVal val="visible"/>
                                      </p:to>
                                    </p:set>
                                    <p:animEffect transition="in" filter="fade">
                                      <p:cBhvr>
                                        <p:cTn id="7" dur="800" decel="100000"/>
                                        <p:tgtEl>
                                          <p:spTgt spid="465922"/>
                                        </p:tgtEl>
                                      </p:cBhvr>
                                    </p:animEffect>
                                    <p:anim calcmode="lin" valueType="num">
                                      <p:cBhvr>
                                        <p:cTn id="8" dur="800" decel="100000" fill="hold"/>
                                        <p:tgtEl>
                                          <p:spTgt spid="465922"/>
                                        </p:tgtEl>
                                        <p:attrNameLst>
                                          <p:attrName>style.rotation</p:attrName>
                                        </p:attrNameLst>
                                      </p:cBhvr>
                                      <p:tavLst>
                                        <p:tav tm="0">
                                          <p:val>
                                            <p:fltVal val="-90"/>
                                          </p:val>
                                        </p:tav>
                                        <p:tav tm="100000">
                                          <p:val>
                                            <p:fltVal val="0"/>
                                          </p:val>
                                        </p:tav>
                                      </p:tavLst>
                                    </p:anim>
                                    <p:anim calcmode="lin" valueType="num">
                                      <p:cBhvr>
                                        <p:cTn id="9" dur="800" decel="100000" fill="hold"/>
                                        <p:tgtEl>
                                          <p:spTgt spid="465922"/>
                                        </p:tgtEl>
                                        <p:attrNameLst>
                                          <p:attrName>ppt_x</p:attrName>
                                        </p:attrNameLst>
                                      </p:cBhvr>
                                      <p:tavLst>
                                        <p:tav tm="0">
                                          <p:val>
                                            <p:strVal val="#ppt_x+0.4"/>
                                          </p:val>
                                        </p:tav>
                                        <p:tav tm="100000">
                                          <p:val>
                                            <p:strVal val="#ppt_x-0.05"/>
                                          </p:val>
                                        </p:tav>
                                      </p:tavLst>
                                    </p:anim>
                                    <p:anim calcmode="lin" valueType="num">
                                      <p:cBhvr>
                                        <p:cTn id="10" dur="800" decel="100000" fill="hold"/>
                                        <p:tgtEl>
                                          <p:spTgt spid="4659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59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59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descr="BS016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66800"/>
            <a:ext cx="1600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0" y="457200"/>
            <a:ext cx="9144000" cy="457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B050"/>
                </a:solidFill>
                <a:latin typeface="Times New Roman" pitchFamily="18" charset="0"/>
                <a:cs typeface="Times New Roman" pitchFamily="18" charset="0"/>
              </a:rPr>
              <a:t>Trò</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Đến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trung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tâm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tư</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vấn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pháp</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luật</a:t>
            </a:r>
            <a:endParaRPr lang="en-US" sz="2400" b="1" dirty="0">
              <a:solidFill>
                <a:srgbClr val="00B050"/>
              </a:solidFill>
              <a:latin typeface="Times New Roman" pitchFamily="18" charset="0"/>
              <a:cs typeface="Times New Roman" pitchFamily="18" charset="0"/>
            </a:endParaRPr>
          </a:p>
        </p:txBody>
      </p:sp>
      <p:sp>
        <p:nvSpPr>
          <p:cNvPr id="18" name="Rounded Rectangle 17"/>
          <p:cNvSpPr/>
          <p:nvPr/>
        </p:nvSpPr>
        <p:spPr>
          <a:xfrm>
            <a:off x="692150" y="2590800"/>
            <a:ext cx="7848600" cy="2209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22" name="TextBox 21"/>
          <p:cNvSpPr txBox="1">
            <a:spLocks noChangeArrowheads="1"/>
          </p:cNvSpPr>
          <p:nvPr/>
        </p:nvSpPr>
        <p:spPr bwMode="auto">
          <a:xfrm>
            <a:off x="977900" y="2590800"/>
            <a:ext cx="75628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Chị họ tôi - Hoa vừa tốt nghiệp đại học, cô yêu và muốn cưới một chàng trai người  Pháp. Nhưng bố mẹ cô kiên quyết phản đối với lý do pháp luật Việt Nam không cho kết hôn với người nước ngoài.</a:t>
            </a:r>
          </a:p>
          <a:p>
            <a:pPr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Xin luật sư cho biết, bố mẹ Hoa đúng hay sai? Vì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ox(i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BS016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1600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0" y="441325"/>
            <a:ext cx="9067800" cy="457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err="1">
                <a:solidFill>
                  <a:srgbClr val="00B050"/>
                </a:solidFill>
                <a:latin typeface="Times New Roman" pitchFamily="18" charset="0"/>
                <a:cs typeface="Times New Roman" pitchFamily="18" charset="0"/>
              </a:rPr>
              <a:t>Trò</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Đến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trung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tâm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tư</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vấn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pháp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luật</a:t>
            </a:r>
            <a:endParaRPr lang="en-US" sz="2800" b="1" dirty="0">
              <a:solidFill>
                <a:srgbClr val="00B050"/>
              </a:solidFill>
              <a:latin typeface="Times New Roman" pitchFamily="18" charset="0"/>
              <a:cs typeface="Times New Roman" pitchFamily="18" charset="0"/>
            </a:endParaRPr>
          </a:p>
        </p:txBody>
      </p:sp>
      <p:sp>
        <p:nvSpPr>
          <p:cNvPr id="12" name="Rounded Rectangle 11"/>
          <p:cNvSpPr/>
          <p:nvPr/>
        </p:nvSpPr>
        <p:spPr>
          <a:xfrm>
            <a:off x="1066800" y="2209800"/>
            <a:ext cx="7848600" cy="3886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 Box 4"/>
          <p:cNvSpPr txBox="1">
            <a:spLocks noChangeArrowheads="1"/>
          </p:cNvSpPr>
          <p:nvPr/>
        </p:nvSpPr>
        <p:spPr bwMode="auto">
          <a:xfrm>
            <a:off x="1562100" y="2598737"/>
            <a:ext cx="6858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1900" dirty="0">
                <a:latin typeface="Times New Roman" pitchFamily="18" charset="0"/>
                <a:cs typeface="Arial" pitchFamily="34" charset="0"/>
              </a:rPr>
              <a:t>  </a:t>
            </a:r>
            <a:r>
              <a:rPr lang="en-US" altLang="en-US" sz="2800" b="1" dirty="0">
                <a:latin typeface="Times New Roman" pitchFamily="18" charset="0"/>
                <a:cs typeface="Arial" pitchFamily="34" charset="0"/>
              </a:rPr>
              <a:t>H:</a:t>
            </a:r>
            <a:r>
              <a:rPr lang="en-US" altLang="en-US" sz="1900" dirty="0">
                <a:latin typeface="Times New Roman" pitchFamily="18" charset="0"/>
                <a:cs typeface="Arial" pitchFamily="34" charset="0"/>
              </a:rPr>
              <a:t> </a:t>
            </a:r>
            <a:r>
              <a:rPr lang="en-US" altLang="en-US" sz="2800" dirty="0">
                <a:latin typeface="Times New Roman" pitchFamily="18" charset="0"/>
                <a:cs typeface="Arial" pitchFamily="34" charset="0"/>
              </a:rPr>
              <a:t>Anh An </a:t>
            </a:r>
            <a:r>
              <a:rPr lang="en-US" altLang="en-US" sz="2800" dirty="0" err="1">
                <a:latin typeface="Times New Roman" pitchFamily="18" charset="0"/>
                <a:cs typeface="Arial" pitchFamily="34" charset="0"/>
              </a:rPr>
              <a:t>bị</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nhiễm</a:t>
            </a:r>
            <a:r>
              <a:rPr lang="en-US" altLang="en-US" sz="2800" dirty="0">
                <a:latin typeface="Times New Roman" pitchFamily="18" charset="0"/>
                <a:cs typeface="Arial" pitchFamily="34" charset="0"/>
              </a:rPr>
              <a:t> HIV, </a:t>
            </a:r>
            <a:r>
              <a:rPr lang="en-US" altLang="en-US" sz="2800" dirty="0" err="1">
                <a:latin typeface="Times New Roman" pitchFamily="18" charset="0"/>
                <a:cs typeface="Arial" pitchFamily="34" charset="0"/>
              </a:rPr>
              <a:t>trong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khi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chị</a:t>
            </a:r>
            <a:r>
              <a:rPr lang="en-US" altLang="en-US" sz="2800" dirty="0">
                <a:latin typeface="Times New Roman" pitchFamily="18" charset="0"/>
                <a:cs typeface="Arial" pitchFamily="34" charset="0"/>
              </a:rPr>
              <a:t> P </a:t>
            </a:r>
            <a:r>
              <a:rPr lang="en-US" altLang="en-US" sz="2800" dirty="0" err="1">
                <a:latin typeface="Times New Roman" pitchFamily="18" charset="0"/>
                <a:cs typeface="Arial" pitchFamily="34" charset="0"/>
              </a:rPr>
              <a:t>là</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người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khỏe</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mạnh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Cả</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hai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đều</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đã</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trưởng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thành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có</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việc</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làm</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ổn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định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hai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anh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chị</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rất</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yêu</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nhau</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Chị</a:t>
            </a:r>
            <a:r>
              <a:rPr lang="en-US" altLang="en-US" sz="2800" dirty="0">
                <a:latin typeface="Times New Roman" pitchFamily="18" charset="0"/>
                <a:cs typeface="Arial" pitchFamily="34" charset="0"/>
              </a:rPr>
              <a:t> P </a:t>
            </a:r>
            <a:r>
              <a:rPr lang="en-US" altLang="en-US" sz="2800" dirty="0" err="1">
                <a:latin typeface="Times New Roman" pitchFamily="18" charset="0"/>
                <a:cs typeface="Arial" pitchFamily="34" charset="0"/>
              </a:rPr>
              <a:t>biết</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rõ</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bệnh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tình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của</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người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yêu</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mình</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và</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tự</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nguyện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kết</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hôn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với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anh</a:t>
            </a:r>
            <a:r>
              <a:rPr lang="en-US" altLang="en-US" sz="2800" dirty="0">
                <a:latin typeface="Times New Roman" pitchFamily="18" charset="0"/>
                <a:cs typeface="Arial" pitchFamily="34" charset="0"/>
              </a:rPr>
              <a:t> A. </a:t>
            </a:r>
            <a:r>
              <a:rPr lang="en-US" altLang="en-US" sz="2800" dirty="0" err="1">
                <a:latin typeface="Times New Roman" pitchFamily="18" charset="0"/>
                <a:cs typeface="Arial" pitchFamily="34" charset="0"/>
              </a:rPr>
              <a:t>Pháp</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luật</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có</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cho</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phép</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anh</a:t>
            </a:r>
            <a:r>
              <a:rPr lang="en-US" altLang="en-US" sz="2800" dirty="0">
                <a:latin typeface="Times New Roman" pitchFamily="18" charset="0"/>
                <a:cs typeface="Arial" pitchFamily="34" charset="0"/>
              </a:rPr>
              <a:t> A </a:t>
            </a:r>
            <a:r>
              <a:rPr lang="en-US" altLang="en-US" sz="2800" dirty="0" err="1">
                <a:latin typeface="Times New Roman" pitchFamily="18" charset="0"/>
                <a:cs typeface="Arial" pitchFamily="34" charset="0"/>
              </a:rPr>
              <a:t>và</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chị</a:t>
            </a:r>
            <a:r>
              <a:rPr lang="en-US" altLang="en-US" sz="2800" dirty="0">
                <a:latin typeface="Times New Roman" pitchFamily="18" charset="0"/>
                <a:cs typeface="Arial" pitchFamily="34" charset="0"/>
              </a:rPr>
              <a:t> P </a:t>
            </a:r>
            <a:r>
              <a:rPr lang="en-US" altLang="en-US" sz="2800" dirty="0" err="1">
                <a:latin typeface="Times New Roman" pitchFamily="18" charset="0"/>
                <a:cs typeface="Arial" pitchFamily="34" charset="0"/>
              </a:rPr>
              <a:t>kết</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hôn</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với</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nhau</a:t>
            </a:r>
            <a:r>
              <a:rPr lang="en-US" altLang="en-US" sz="2800" dirty="0">
                <a:latin typeface="Times New Roman" pitchFamily="18" charset="0"/>
                <a:cs typeface="Arial" pitchFamily="34" charset="0"/>
              </a:rPr>
              <a:t> hay </a:t>
            </a:r>
            <a:r>
              <a:rPr lang="en-US" altLang="en-US" sz="2800" dirty="0" err="1">
                <a:latin typeface="Times New Roman" pitchFamily="18" charset="0"/>
                <a:cs typeface="Arial" pitchFamily="34" charset="0"/>
              </a:rPr>
              <a:t>không</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Vì</a:t>
            </a:r>
            <a:r>
              <a:rPr lang="en-US" altLang="en-US" sz="2800" dirty="0">
                <a:latin typeface="Times New Roman" pitchFamily="18" charset="0"/>
                <a:cs typeface="Arial" pitchFamily="34" charset="0"/>
              </a:rPr>
              <a:t> </a:t>
            </a:r>
            <a:r>
              <a:rPr lang="en-US" altLang="en-US" sz="2800" dirty="0" err="1">
                <a:latin typeface="Times New Roman" pitchFamily="18" charset="0"/>
                <a:cs typeface="Arial" pitchFamily="34" charset="0"/>
              </a:rPr>
              <a:t>sao</a:t>
            </a:r>
            <a:r>
              <a:rPr lang="en-US" altLang="en-US" sz="2800" dirty="0">
                <a:latin typeface="Times New Roman" pitchFamily="18"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BS0160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1184275"/>
            <a:ext cx="16002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47625" y="555625"/>
            <a:ext cx="9096375" cy="457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err="1">
                <a:solidFill>
                  <a:srgbClr val="00B050"/>
                </a:solidFill>
                <a:latin typeface="Times New Roman" pitchFamily="18" charset="0"/>
                <a:cs typeface="Times New Roman" pitchFamily="18" charset="0"/>
              </a:rPr>
              <a:t>Trò</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Đến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trung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tâm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tư</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vấn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pháp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luật</a:t>
            </a:r>
            <a:endParaRPr lang="en-US" sz="2800" b="1" dirty="0">
              <a:solidFill>
                <a:srgbClr val="00B050"/>
              </a:solidFill>
              <a:latin typeface="Times New Roman" pitchFamily="18" charset="0"/>
              <a:cs typeface="Times New Roman" pitchFamily="18" charset="0"/>
            </a:endParaRPr>
          </a:p>
        </p:txBody>
      </p:sp>
      <p:sp>
        <p:nvSpPr>
          <p:cNvPr id="12" name="Rounded Rectangle 11"/>
          <p:cNvSpPr/>
          <p:nvPr/>
        </p:nvSpPr>
        <p:spPr>
          <a:xfrm>
            <a:off x="304800" y="2819400"/>
            <a:ext cx="8610600" cy="2438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2800" b="1" dirty="0">
                <a:solidFill>
                  <a:schemeClr val="tx1"/>
                </a:solidFill>
                <a:latin typeface="Times New Roman" pitchFamily="18" charset="0"/>
                <a:cs typeface="Times New Roman" pitchFamily="18" charset="0"/>
              </a:rPr>
              <a:t>H: </a:t>
            </a:r>
            <a:r>
              <a:rPr lang="en-US" sz="2800" dirty="0" err="1">
                <a:solidFill>
                  <a:schemeClr val="tx1"/>
                </a:solidFill>
                <a:latin typeface="Times New Roman" pitchFamily="18" charset="0"/>
                <a:cs typeface="Times New Roman" pitchFamily="18" charset="0"/>
              </a:rPr>
              <a:t>Gần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tôi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coi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idx="4294967295"/>
          </p:nvPr>
        </p:nvSpPr>
        <p:spPr/>
        <p:txBody>
          <a:bodyPr/>
          <a:lstStyle/>
          <a:p>
            <a:r>
              <a:rPr lang="en-US" altLang="en-US" sz="4000" smtClean="0"/>
              <a:t> </a:t>
            </a:r>
            <a:r>
              <a:rPr lang="en-US" altLang="en-US" sz="4000" b="1" smtClean="0">
                <a:solidFill>
                  <a:srgbClr val="FF3300"/>
                </a:solidFill>
                <a:latin typeface="Times New Roman" pitchFamily="18" charset="0"/>
                <a:cs typeface="Times New Roman" pitchFamily="18" charset="0"/>
              </a:rPr>
              <a:t>Các điều kiện kết hôn</a:t>
            </a:r>
          </a:p>
        </p:txBody>
      </p:sp>
      <p:sp>
        <p:nvSpPr>
          <p:cNvPr id="431107" name="Rectangle 3"/>
          <p:cNvSpPr>
            <a:spLocks noChangeArrowheads="1"/>
          </p:cNvSpPr>
          <p:nvPr/>
        </p:nvSpPr>
        <p:spPr bwMode="auto">
          <a:xfrm>
            <a:off x="838200" y="1981200"/>
            <a:ext cx="990600" cy="2438400"/>
          </a:xfrm>
          <a:prstGeom prst="rect">
            <a:avLst/>
          </a:prstGeom>
          <a:solidFill>
            <a:srgbClr val="0000FF"/>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0000FF"/>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b="1">
                <a:solidFill>
                  <a:schemeClr val="bg1"/>
                </a:solidFill>
                <a:latin typeface="Times New Roman" pitchFamily="18" charset="0"/>
                <a:cs typeface="Times New Roman" pitchFamily="18" charset="0"/>
              </a:rPr>
              <a:t>ĐIỀU</a:t>
            </a:r>
          </a:p>
          <a:p>
            <a:pPr algn="ctr"/>
            <a:endParaRPr lang="en-US" altLang="en-US" sz="2400" b="1">
              <a:solidFill>
                <a:schemeClr val="bg1"/>
              </a:solidFill>
              <a:latin typeface="Times New Roman" pitchFamily="18" charset="0"/>
              <a:cs typeface="Times New Roman" pitchFamily="18" charset="0"/>
            </a:endParaRPr>
          </a:p>
          <a:p>
            <a:pPr algn="ctr"/>
            <a:r>
              <a:rPr lang="en-US" altLang="en-US" sz="2400" b="1">
                <a:solidFill>
                  <a:schemeClr val="bg1"/>
                </a:solidFill>
                <a:latin typeface="Times New Roman" pitchFamily="18" charset="0"/>
                <a:cs typeface="Times New Roman" pitchFamily="18" charset="0"/>
              </a:rPr>
              <a:t>KIỆN</a:t>
            </a:r>
          </a:p>
        </p:txBody>
      </p:sp>
      <p:sp>
        <p:nvSpPr>
          <p:cNvPr id="68612" name="AutoShape 4"/>
          <p:cNvSpPr>
            <a:spLocks noChangeArrowheads="1"/>
          </p:cNvSpPr>
          <p:nvPr/>
        </p:nvSpPr>
        <p:spPr bwMode="auto">
          <a:xfrm>
            <a:off x="1828800" y="1752600"/>
            <a:ext cx="990600" cy="533400"/>
          </a:xfrm>
          <a:prstGeom prst="rightArrow">
            <a:avLst>
              <a:gd name="adj1" fmla="val 50000"/>
              <a:gd name="adj2" fmla="val 46429"/>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
        <p:nvSpPr>
          <p:cNvPr id="68613" name="AutoShape 5"/>
          <p:cNvSpPr>
            <a:spLocks noChangeArrowheads="1"/>
          </p:cNvSpPr>
          <p:nvPr/>
        </p:nvSpPr>
        <p:spPr bwMode="auto">
          <a:xfrm>
            <a:off x="1828800" y="3276600"/>
            <a:ext cx="990600" cy="533400"/>
          </a:xfrm>
          <a:prstGeom prst="rightArrow">
            <a:avLst>
              <a:gd name="adj1" fmla="val 50000"/>
              <a:gd name="adj2" fmla="val 46429"/>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
        <p:nvSpPr>
          <p:cNvPr id="68614" name="AutoShape 6"/>
          <p:cNvSpPr>
            <a:spLocks noChangeArrowheads="1"/>
          </p:cNvSpPr>
          <p:nvPr/>
        </p:nvSpPr>
        <p:spPr bwMode="auto">
          <a:xfrm>
            <a:off x="1447800" y="5105400"/>
            <a:ext cx="1371600" cy="533400"/>
          </a:xfrm>
          <a:prstGeom prst="rightArrow">
            <a:avLst>
              <a:gd name="adj1" fmla="val 50000"/>
              <a:gd name="adj2" fmla="val 64286"/>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
        <p:nvSpPr>
          <p:cNvPr id="431111" name="Rectangle 7"/>
          <p:cNvSpPr>
            <a:spLocks noChangeArrowheads="1"/>
          </p:cNvSpPr>
          <p:nvPr/>
        </p:nvSpPr>
        <p:spPr bwMode="auto">
          <a:xfrm>
            <a:off x="2895600" y="1676400"/>
            <a:ext cx="1295400" cy="68580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800" b="1">
                <a:solidFill>
                  <a:schemeClr val="bg1"/>
                </a:solidFill>
                <a:latin typeface="Times New Roman" pitchFamily="18" charset="0"/>
                <a:cs typeface="Times New Roman" pitchFamily="18" charset="0"/>
              </a:rPr>
              <a:t>TUỔI</a:t>
            </a:r>
          </a:p>
        </p:txBody>
      </p:sp>
      <p:sp>
        <p:nvSpPr>
          <p:cNvPr id="431112" name="Rectangle 8"/>
          <p:cNvSpPr>
            <a:spLocks noChangeArrowheads="1"/>
          </p:cNvSpPr>
          <p:nvPr/>
        </p:nvSpPr>
        <p:spPr bwMode="auto">
          <a:xfrm>
            <a:off x="5257800" y="1600200"/>
            <a:ext cx="2895600" cy="990600"/>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a:latin typeface="VNI-Cooper"/>
                <a:cs typeface="Arial" pitchFamily="34" charset="0"/>
              </a:rPr>
              <a:t>  </a:t>
            </a:r>
            <a:r>
              <a:rPr lang="en-US" altLang="en-US" sz="2400" b="1">
                <a:solidFill>
                  <a:schemeClr val="bg1"/>
                </a:solidFill>
                <a:latin typeface="Times New Roman" pitchFamily="18" charset="0"/>
                <a:cs typeface="Times New Roman" pitchFamily="18" charset="0"/>
              </a:rPr>
              <a:t>NAM ĐỦ 20T</a:t>
            </a:r>
          </a:p>
          <a:p>
            <a:pPr algn="ctr"/>
            <a:r>
              <a:rPr lang="en-US" altLang="en-US" sz="2400" b="1">
                <a:solidFill>
                  <a:schemeClr val="bg1"/>
                </a:solidFill>
                <a:latin typeface="Times New Roman" pitchFamily="18" charset="0"/>
                <a:cs typeface="Times New Roman" pitchFamily="18" charset="0"/>
              </a:rPr>
              <a:t>NỮ ĐỦ 18T</a:t>
            </a:r>
          </a:p>
        </p:txBody>
      </p:sp>
      <p:sp>
        <p:nvSpPr>
          <p:cNvPr id="68617" name="AutoShape 9"/>
          <p:cNvSpPr>
            <a:spLocks noChangeArrowheads="1"/>
          </p:cNvSpPr>
          <p:nvPr/>
        </p:nvSpPr>
        <p:spPr bwMode="auto">
          <a:xfrm>
            <a:off x="4419600" y="1752600"/>
            <a:ext cx="990600" cy="533400"/>
          </a:xfrm>
          <a:prstGeom prst="rightArrow">
            <a:avLst>
              <a:gd name="adj1" fmla="val 50000"/>
              <a:gd name="adj2" fmla="val 46429"/>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
        <p:nvSpPr>
          <p:cNvPr id="431114" name="Rectangle 10"/>
          <p:cNvSpPr>
            <a:spLocks noChangeArrowheads="1"/>
          </p:cNvSpPr>
          <p:nvPr/>
        </p:nvSpPr>
        <p:spPr bwMode="auto">
          <a:xfrm>
            <a:off x="2895600" y="3124200"/>
            <a:ext cx="1295400" cy="6858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800" b="1">
                <a:solidFill>
                  <a:schemeClr val="bg1"/>
                </a:solidFill>
                <a:latin typeface="Times New Roman" pitchFamily="18" charset="0"/>
                <a:cs typeface="Times New Roman" pitchFamily="18" charset="0"/>
              </a:rPr>
              <a:t>Ý CHÍ</a:t>
            </a:r>
          </a:p>
        </p:txBody>
      </p:sp>
      <p:sp>
        <p:nvSpPr>
          <p:cNvPr id="68619" name="AutoShape 11"/>
          <p:cNvSpPr>
            <a:spLocks noChangeArrowheads="1"/>
          </p:cNvSpPr>
          <p:nvPr/>
        </p:nvSpPr>
        <p:spPr bwMode="auto">
          <a:xfrm>
            <a:off x="4495800" y="3124200"/>
            <a:ext cx="990600" cy="533400"/>
          </a:xfrm>
          <a:prstGeom prst="rightArrow">
            <a:avLst>
              <a:gd name="adj1" fmla="val 50000"/>
              <a:gd name="adj2" fmla="val 46429"/>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
        <p:nvSpPr>
          <p:cNvPr id="431116" name="Rectangle 12"/>
          <p:cNvSpPr>
            <a:spLocks noChangeArrowheads="1"/>
          </p:cNvSpPr>
          <p:nvPr/>
        </p:nvSpPr>
        <p:spPr bwMode="auto">
          <a:xfrm>
            <a:off x="5486400" y="3124200"/>
            <a:ext cx="1371600" cy="838200"/>
          </a:xfrm>
          <a:prstGeom prst="rect">
            <a:avLst/>
          </a:prstGeom>
          <a:solidFill>
            <a:srgbClr val="00B0F0"/>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400">
                <a:latin typeface="Times New Roman" pitchFamily="18" charset="0"/>
                <a:cs typeface="Times New Roman" pitchFamily="18" charset="0"/>
              </a:rPr>
              <a:t> </a:t>
            </a:r>
            <a:r>
              <a:rPr lang="en-US" altLang="en-US" sz="2400" b="1">
                <a:solidFill>
                  <a:schemeClr val="bg1"/>
                </a:solidFill>
                <a:latin typeface="Times New Roman" pitchFamily="18" charset="0"/>
                <a:cs typeface="Times New Roman" pitchFamily="18" charset="0"/>
              </a:rPr>
              <a:t>TỰ</a:t>
            </a:r>
          </a:p>
          <a:p>
            <a:pPr algn="ctr"/>
            <a:r>
              <a:rPr lang="en-US" altLang="en-US" sz="2400" b="1">
                <a:solidFill>
                  <a:schemeClr val="bg1"/>
                </a:solidFill>
                <a:latin typeface="Times New Roman" pitchFamily="18" charset="0"/>
                <a:cs typeface="Times New Roman" pitchFamily="18" charset="0"/>
              </a:rPr>
              <a:t>NGUYỆN</a:t>
            </a:r>
          </a:p>
        </p:txBody>
      </p:sp>
      <p:sp>
        <p:nvSpPr>
          <p:cNvPr id="431117" name="Rectangle 13"/>
          <p:cNvSpPr>
            <a:spLocks noChangeArrowheads="1"/>
          </p:cNvSpPr>
          <p:nvPr/>
        </p:nvSpPr>
        <p:spPr bwMode="auto">
          <a:xfrm>
            <a:off x="2971800" y="4724400"/>
            <a:ext cx="1295400" cy="1143000"/>
          </a:xfrm>
          <a:prstGeom prst="rect">
            <a:avLst/>
          </a:prstGeom>
          <a:solidFill>
            <a:srgbClr val="FF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FF"/>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2800" b="1">
                <a:solidFill>
                  <a:schemeClr val="bg1"/>
                </a:solidFill>
                <a:latin typeface="Times New Roman" pitchFamily="18" charset="0"/>
                <a:cs typeface="Times New Roman" pitchFamily="18" charset="0"/>
              </a:rPr>
              <a:t>PHÁP</a:t>
            </a:r>
          </a:p>
          <a:p>
            <a:pPr algn="ctr"/>
            <a:r>
              <a:rPr lang="en-US" altLang="en-US" sz="2800" b="1">
                <a:solidFill>
                  <a:schemeClr val="bg1"/>
                </a:solidFill>
                <a:latin typeface="Times New Roman" pitchFamily="18" charset="0"/>
                <a:cs typeface="Times New Roman" pitchFamily="18" charset="0"/>
              </a:rPr>
              <a:t>LÝ</a:t>
            </a:r>
          </a:p>
        </p:txBody>
      </p:sp>
      <p:sp>
        <p:nvSpPr>
          <p:cNvPr id="431118" name="Rectangle 14"/>
          <p:cNvSpPr>
            <a:spLocks noChangeArrowheads="1"/>
          </p:cNvSpPr>
          <p:nvPr/>
        </p:nvSpPr>
        <p:spPr bwMode="auto">
          <a:xfrm>
            <a:off x="5334000" y="4724400"/>
            <a:ext cx="2819400" cy="1143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a:latin typeface="VNI-Cooper"/>
                <a:cs typeface="Arial" pitchFamily="34" charset="0"/>
              </a:rPr>
              <a:t>  </a:t>
            </a:r>
            <a:r>
              <a:rPr lang="en-US" altLang="en-US" sz="2400" b="1">
                <a:solidFill>
                  <a:schemeClr val="bg1"/>
                </a:solidFill>
                <a:latin typeface="Times New Roman" pitchFamily="18" charset="0"/>
                <a:cs typeface="Times New Roman" pitchFamily="18" charset="0"/>
              </a:rPr>
              <a:t>KHÔNG THUỘC</a:t>
            </a:r>
          </a:p>
          <a:p>
            <a:pPr algn="ctr"/>
            <a:r>
              <a:rPr lang="en-US" altLang="en-US" sz="2400" b="1">
                <a:solidFill>
                  <a:schemeClr val="bg1"/>
                </a:solidFill>
                <a:latin typeface="Times New Roman" pitchFamily="18" charset="0"/>
                <a:cs typeface="Times New Roman" pitchFamily="18" charset="0"/>
              </a:rPr>
              <a:t>TRƯỜNG HỢP</a:t>
            </a:r>
          </a:p>
          <a:p>
            <a:pPr algn="ctr"/>
            <a:r>
              <a:rPr lang="en-US" altLang="en-US" sz="2400" b="1">
                <a:solidFill>
                  <a:schemeClr val="bg1"/>
                </a:solidFill>
                <a:latin typeface="Times New Roman" pitchFamily="18" charset="0"/>
                <a:cs typeface="Times New Roman" pitchFamily="18" charset="0"/>
              </a:rPr>
              <a:t>PHÁP LUẬT CẤM</a:t>
            </a:r>
          </a:p>
        </p:txBody>
      </p:sp>
      <p:sp>
        <p:nvSpPr>
          <p:cNvPr id="68623" name="AutoShape 15"/>
          <p:cNvSpPr>
            <a:spLocks noChangeArrowheads="1"/>
          </p:cNvSpPr>
          <p:nvPr/>
        </p:nvSpPr>
        <p:spPr bwMode="auto">
          <a:xfrm>
            <a:off x="4495800" y="4953000"/>
            <a:ext cx="990600" cy="533400"/>
          </a:xfrm>
          <a:prstGeom prst="rightArrow">
            <a:avLst>
              <a:gd name="adj1" fmla="val 50000"/>
              <a:gd name="adj2" fmla="val 46429"/>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endParaRPr lang="en-US" altLang="en-US">
              <a:latin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31106"/>
                                        </p:tgtEl>
                                        <p:attrNameLst>
                                          <p:attrName>style.visibility</p:attrName>
                                        </p:attrNameLst>
                                      </p:cBhvr>
                                      <p:to>
                                        <p:strVal val="visible"/>
                                      </p:to>
                                    </p:set>
                                    <p:animEffect transition="in" filter="fade">
                                      <p:cBhvr>
                                        <p:cTn id="7" dur="800" decel="100000"/>
                                        <p:tgtEl>
                                          <p:spTgt spid="431106"/>
                                        </p:tgtEl>
                                      </p:cBhvr>
                                    </p:animEffect>
                                    <p:anim calcmode="lin" valueType="num">
                                      <p:cBhvr>
                                        <p:cTn id="8" dur="800" decel="100000" fill="hold"/>
                                        <p:tgtEl>
                                          <p:spTgt spid="431106"/>
                                        </p:tgtEl>
                                        <p:attrNameLst>
                                          <p:attrName>style.rotation</p:attrName>
                                        </p:attrNameLst>
                                      </p:cBhvr>
                                      <p:tavLst>
                                        <p:tav tm="0">
                                          <p:val>
                                            <p:fltVal val="-90"/>
                                          </p:val>
                                        </p:tav>
                                        <p:tav tm="100000">
                                          <p:val>
                                            <p:fltVal val="0"/>
                                          </p:val>
                                        </p:tav>
                                      </p:tavLst>
                                    </p:anim>
                                    <p:anim calcmode="lin" valueType="num">
                                      <p:cBhvr>
                                        <p:cTn id="9" dur="800" decel="100000" fill="hold"/>
                                        <p:tgtEl>
                                          <p:spTgt spid="431106"/>
                                        </p:tgtEl>
                                        <p:attrNameLst>
                                          <p:attrName>ppt_x</p:attrName>
                                        </p:attrNameLst>
                                      </p:cBhvr>
                                      <p:tavLst>
                                        <p:tav tm="0">
                                          <p:val>
                                            <p:strVal val="#ppt_x+0.4"/>
                                          </p:val>
                                        </p:tav>
                                        <p:tav tm="100000">
                                          <p:val>
                                            <p:strVal val="#ppt_x-0.05"/>
                                          </p:val>
                                        </p:tav>
                                      </p:tavLst>
                                    </p:anim>
                                    <p:anim calcmode="lin" valueType="num">
                                      <p:cBhvr>
                                        <p:cTn id="10" dur="800" decel="100000" fill="hold"/>
                                        <p:tgtEl>
                                          <p:spTgt spid="4311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11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11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1107"/>
                                        </p:tgtEl>
                                        <p:attrNameLst>
                                          <p:attrName>style.visibility</p:attrName>
                                        </p:attrNameLst>
                                      </p:cBhvr>
                                      <p:to>
                                        <p:strVal val="visible"/>
                                      </p:to>
                                    </p:set>
                                    <p:anim calcmode="lin" valueType="num">
                                      <p:cBhvr additive="base">
                                        <p:cTn id="17" dur="500" fill="hold"/>
                                        <p:tgtEl>
                                          <p:spTgt spid="431107"/>
                                        </p:tgtEl>
                                        <p:attrNameLst>
                                          <p:attrName>ppt_x</p:attrName>
                                        </p:attrNameLst>
                                      </p:cBhvr>
                                      <p:tavLst>
                                        <p:tav tm="0">
                                          <p:val>
                                            <p:strVal val="#ppt_x"/>
                                          </p:val>
                                        </p:tav>
                                        <p:tav tm="100000">
                                          <p:val>
                                            <p:strVal val="#ppt_x"/>
                                          </p:val>
                                        </p:tav>
                                      </p:tavLst>
                                    </p:anim>
                                    <p:anim calcmode="lin" valueType="num">
                                      <p:cBhvr additive="base">
                                        <p:cTn id="18" dur="500" fill="hold"/>
                                        <p:tgtEl>
                                          <p:spTgt spid="43110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1111"/>
                                        </p:tgtEl>
                                        <p:attrNameLst>
                                          <p:attrName>style.visibility</p:attrName>
                                        </p:attrNameLst>
                                      </p:cBhvr>
                                      <p:to>
                                        <p:strVal val="visible"/>
                                      </p:to>
                                    </p:set>
                                    <p:anim calcmode="lin" valueType="num">
                                      <p:cBhvr additive="base">
                                        <p:cTn id="23" dur="500" fill="hold"/>
                                        <p:tgtEl>
                                          <p:spTgt spid="431111"/>
                                        </p:tgtEl>
                                        <p:attrNameLst>
                                          <p:attrName>ppt_x</p:attrName>
                                        </p:attrNameLst>
                                      </p:cBhvr>
                                      <p:tavLst>
                                        <p:tav tm="0">
                                          <p:val>
                                            <p:strVal val="0-#ppt_w/2"/>
                                          </p:val>
                                        </p:tav>
                                        <p:tav tm="100000">
                                          <p:val>
                                            <p:strVal val="#ppt_x"/>
                                          </p:val>
                                        </p:tav>
                                      </p:tavLst>
                                    </p:anim>
                                    <p:anim calcmode="lin" valueType="num">
                                      <p:cBhvr additive="base">
                                        <p:cTn id="24" dur="500" fill="hold"/>
                                        <p:tgtEl>
                                          <p:spTgt spid="43111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1114"/>
                                        </p:tgtEl>
                                        <p:attrNameLst>
                                          <p:attrName>style.visibility</p:attrName>
                                        </p:attrNameLst>
                                      </p:cBhvr>
                                      <p:to>
                                        <p:strVal val="visible"/>
                                      </p:to>
                                    </p:set>
                                    <p:anim calcmode="lin" valueType="num">
                                      <p:cBhvr additive="base">
                                        <p:cTn id="29" dur="500" fill="hold"/>
                                        <p:tgtEl>
                                          <p:spTgt spid="431114"/>
                                        </p:tgtEl>
                                        <p:attrNameLst>
                                          <p:attrName>ppt_x</p:attrName>
                                        </p:attrNameLst>
                                      </p:cBhvr>
                                      <p:tavLst>
                                        <p:tav tm="0">
                                          <p:val>
                                            <p:strVal val="0-#ppt_w/2"/>
                                          </p:val>
                                        </p:tav>
                                        <p:tav tm="100000">
                                          <p:val>
                                            <p:strVal val="#ppt_x"/>
                                          </p:val>
                                        </p:tav>
                                      </p:tavLst>
                                    </p:anim>
                                    <p:anim calcmode="lin" valueType="num">
                                      <p:cBhvr additive="base">
                                        <p:cTn id="30" dur="500" fill="hold"/>
                                        <p:tgtEl>
                                          <p:spTgt spid="43111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31117"/>
                                        </p:tgtEl>
                                        <p:attrNameLst>
                                          <p:attrName>style.visibility</p:attrName>
                                        </p:attrNameLst>
                                      </p:cBhvr>
                                      <p:to>
                                        <p:strVal val="visible"/>
                                      </p:to>
                                    </p:set>
                                    <p:anim calcmode="lin" valueType="num">
                                      <p:cBhvr additive="base">
                                        <p:cTn id="35" dur="500" fill="hold"/>
                                        <p:tgtEl>
                                          <p:spTgt spid="431117"/>
                                        </p:tgtEl>
                                        <p:attrNameLst>
                                          <p:attrName>ppt_x</p:attrName>
                                        </p:attrNameLst>
                                      </p:cBhvr>
                                      <p:tavLst>
                                        <p:tav tm="0">
                                          <p:val>
                                            <p:strVal val="0-#ppt_w/2"/>
                                          </p:val>
                                        </p:tav>
                                        <p:tav tm="100000">
                                          <p:val>
                                            <p:strVal val="#ppt_x"/>
                                          </p:val>
                                        </p:tav>
                                      </p:tavLst>
                                    </p:anim>
                                    <p:anim calcmode="lin" valueType="num">
                                      <p:cBhvr additive="base">
                                        <p:cTn id="36" dur="500" fill="hold"/>
                                        <p:tgtEl>
                                          <p:spTgt spid="43111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31112"/>
                                        </p:tgtEl>
                                        <p:attrNameLst>
                                          <p:attrName>style.visibility</p:attrName>
                                        </p:attrNameLst>
                                      </p:cBhvr>
                                      <p:to>
                                        <p:strVal val="visible"/>
                                      </p:to>
                                    </p:set>
                                    <p:anim calcmode="lin" valueType="num">
                                      <p:cBhvr additive="base">
                                        <p:cTn id="41" dur="500" fill="hold"/>
                                        <p:tgtEl>
                                          <p:spTgt spid="431112"/>
                                        </p:tgtEl>
                                        <p:attrNameLst>
                                          <p:attrName>ppt_x</p:attrName>
                                        </p:attrNameLst>
                                      </p:cBhvr>
                                      <p:tavLst>
                                        <p:tav tm="0">
                                          <p:val>
                                            <p:strVal val="1+#ppt_w/2"/>
                                          </p:val>
                                        </p:tav>
                                        <p:tav tm="100000">
                                          <p:val>
                                            <p:strVal val="#ppt_x"/>
                                          </p:val>
                                        </p:tav>
                                      </p:tavLst>
                                    </p:anim>
                                    <p:anim calcmode="lin" valueType="num">
                                      <p:cBhvr additive="base">
                                        <p:cTn id="42" dur="500" fill="hold"/>
                                        <p:tgtEl>
                                          <p:spTgt spid="43111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31116"/>
                                        </p:tgtEl>
                                        <p:attrNameLst>
                                          <p:attrName>style.visibility</p:attrName>
                                        </p:attrNameLst>
                                      </p:cBhvr>
                                      <p:to>
                                        <p:strVal val="visible"/>
                                      </p:to>
                                    </p:set>
                                    <p:anim calcmode="lin" valueType="num">
                                      <p:cBhvr additive="base">
                                        <p:cTn id="47" dur="500" fill="hold"/>
                                        <p:tgtEl>
                                          <p:spTgt spid="431116"/>
                                        </p:tgtEl>
                                        <p:attrNameLst>
                                          <p:attrName>ppt_x</p:attrName>
                                        </p:attrNameLst>
                                      </p:cBhvr>
                                      <p:tavLst>
                                        <p:tav tm="0">
                                          <p:val>
                                            <p:strVal val="1+#ppt_w/2"/>
                                          </p:val>
                                        </p:tav>
                                        <p:tav tm="100000">
                                          <p:val>
                                            <p:strVal val="#ppt_x"/>
                                          </p:val>
                                        </p:tav>
                                      </p:tavLst>
                                    </p:anim>
                                    <p:anim calcmode="lin" valueType="num">
                                      <p:cBhvr additive="base">
                                        <p:cTn id="48" dur="500" fill="hold"/>
                                        <p:tgtEl>
                                          <p:spTgt spid="43111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31118"/>
                                        </p:tgtEl>
                                        <p:attrNameLst>
                                          <p:attrName>style.visibility</p:attrName>
                                        </p:attrNameLst>
                                      </p:cBhvr>
                                      <p:to>
                                        <p:strVal val="visible"/>
                                      </p:to>
                                    </p:set>
                                    <p:anim calcmode="lin" valueType="num">
                                      <p:cBhvr additive="base">
                                        <p:cTn id="53" dur="500" fill="hold"/>
                                        <p:tgtEl>
                                          <p:spTgt spid="431118"/>
                                        </p:tgtEl>
                                        <p:attrNameLst>
                                          <p:attrName>ppt_x</p:attrName>
                                        </p:attrNameLst>
                                      </p:cBhvr>
                                      <p:tavLst>
                                        <p:tav tm="0">
                                          <p:val>
                                            <p:strVal val="1+#ppt_w/2"/>
                                          </p:val>
                                        </p:tav>
                                        <p:tav tm="100000">
                                          <p:val>
                                            <p:strVal val="#ppt_x"/>
                                          </p:val>
                                        </p:tav>
                                      </p:tavLst>
                                    </p:anim>
                                    <p:anim calcmode="lin" valueType="num">
                                      <p:cBhvr additive="base">
                                        <p:cTn id="54" dur="500" fill="hold"/>
                                        <p:tgtEl>
                                          <p:spTgt spid="431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p:bldP spid="431107" grpId="0" animBg="1"/>
      <p:bldP spid="431111" grpId="0" animBg="1"/>
      <p:bldP spid="431112" grpId="0" animBg="1"/>
      <p:bldP spid="431114" grpId="0" animBg="1"/>
      <p:bldP spid="431116" grpId="0" animBg="1"/>
      <p:bldP spid="431117" grpId="0" animBg="1"/>
      <p:bldP spid="43111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idx="4294967295"/>
          </p:nvPr>
        </p:nvSpPr>
        <p:spPr>
          <a:xfrm>
            <a:off x="838200" y="601663"/>
            <a:ext cx="7467600" cy="739775"/>
          </a:xfrm>
          <a:ln w="38100">
            <a:solidFill>
              <a:srgbClr val="FF0066"/>
            </a:solidFill>
            <a:miter lim="800000"/>
            <a:headEnd/>
            <a:tailEnd/>
          </a:ln>
        </p:spPr>
        <p:txBody>
          <a:bodyPr/>
          <a:lstStyle/>
          <a:p>
            <a:r>
              <a:rPr lang="en-US" altLang="en-US" b="1" smtClean="0">
                <a:solidFill>
                  <a:srgbClr val="FF0000"/>
                </a:solidFill>
                <a:latin typeface="Times New Roman" pitchFamily="18" charset="0"/>
                <a:cs typeface="Times New Roman" pitchFamily="18" charset="0"/>
              </a:rPr>
              <a:t>Quan hệ nhân thân</a:t>
            </a:r>
          </a:p>
        </p:txBody>
      </p:sp>
      <p:sp>
        <p:nvSpPr>
          <p:cNvPr id="364547" name="Oval 3"/>
          <p:cNvSpPr>
            <a:spLocks noChangeArrowheads="1"/>
          </p:cNvSpPr>
          <p:nvPr/>
        </p:nvSpPr>
        <p:spPr bwMode="auto">
          <a:xfrm>
            <a:off x="1066800" y="2895600"/>
            <a:ext cx="2819400" cy="2133600"/>
          </a:xfrm>
          <a:prstGeom prst="ellipse">
            <a:avLst/>
          </a:prstGeom>
          <a:solidFill>
            <a:srgbClr val="FBE4CD"/>
          </a:solidFill>
          <a:ln w="9525">
            <a:round/>
            <a:headEnd/>
            <a:tailEnd/>
          </a:ln>
          <a:scene3d>
            <a:camera prst="legacyPerspectiveFront">
              <a:rot lat="20099957" lon="20099957" rev="0"/>
            </a:camera>
            <a:lightRig rig="legacyFlat2" dir="t"/>
          </a:scene3d>
          <a:sp3d extrusionH="430200" prstMaterial="legacyMatte">
            <a:bevelT w="13500" h="13500" prst="angle"/>
            <a:bevelB w="13500" h="13500" prst="angle"/>
            <a:extrusionClr>
              <a:srgbClr val="FBE4CD"/>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0000FF"/>
                </a:solidFill>
                <a:latin typeface="Arial" pitchFamily="34" charset="0"/>
                <a:cs typeface="Arial" pitchFamily="34" charset="0"/>
              </a:rPr>
              <a:t>Nghĩa vụ</a:t>
            </a:r>
          </a:p>
          <a:p>
            <a:pPr algn="ctr"/>
            <a:r>
              <a:rPr lang="en-US" altLang="en-US" sz="3200" b="1">
                <a:solidFill>
                  <a:srgbClr val="0000FF"/>
                </a:solidFill>
                <a:latin typeface="Arial" pitchFamily="34" charset="0"/>
                <a:cs typeface="Arial" pitchFamily="34" charset="0"/>
              </a:rPr>
              <a:t>và quyền của </a:t>
            </a:r>
          </a:p>
          <a:p>
            <a:pPr algn="ctr"/>
            <a:r>
              <a:rPr lang="en-US" altLang="en-US" sz="3200" b="1">
                <a:solidFill>
                  <a:srgbClr val="0000FF"/>
                </a:solidFill>
                <a:latin typeface="Arial" pitchFamily="34" charset="0"/>
                <a:cs typeface="Arial" pitchFamily="34" charset="0"/>
              </a:rPr>
              <a:t>Cha mẹ</a:t>
            </a:r>
          </a:p>
        </p:txBody>
      </p:sp>
      <p:sp>
        <p:nvSpPr>
          <p:cNvPr id="364548" name="Oval 4"/>
          <p:cNvSpPr>
            <a:spLocks noChangeArrowheads="1"/>
          </p:cNvSpPr>
          <p:nvPr/>
        </p:nvSpPr>
        <p:spPr bwMode="auto">
          <a:xfrm>
            <a:off x="5486400" y="2819400"/>
            <a:ext cx="2819400" cy="2590800"/>
          </a:xfrm>
          <a:prstGeom prst="ellipse">
            <a:avLst/>
          </a:prstGeom>
          <a:solidFill>
            <a:srgbClr val="FBE4CD"/>
          </a:solidFill>
          <a:ln w="9525">
            <a:round/>
            <a:headEnd/>
            <a:tailEnd/>
          </a:ln>
          <a:scene3d>
            <a:camera prst="legacyPerspectiveFront">
              <a:rot lat="20099957" lon="1500000" rev="0"/>
            </a:camera>
            <a:lightRig rig="legacyFlat4" dir="b"/>
          </a:scene3d>
          <a:sp3d extrusionH="430200" prstMaterial="legacyMatte">
            <a:bevelT w="13500" h="13500" prst="angle"/>
            <a:bevelB w="13500" h="13500" prst="angle"/>
            <a:extrusionClr>
              <a:srgbClr val="FBE4CD"/>
            </a:extrusionClr>
          </a:sp3d>
        </p:spPr>
        <p:txBody>
          <a:bodyPr wrap="none" anchor="ctr">
            <a:flatTx/>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336600"/>
                </a:solidFill>
                <a:latin typeface="Arial" pitchFamily="34" charset="0"/>
                <a:cs typeface="Arial" pitchFamily="34" charset="0"/>
              </a:rPr>
              <a:t>   </a:t>
            </a:r>
            <a:r>
              <a:rPr lang="en-US" altLang="en-US" sz="3200" b="1">
                <a:solidFill>
                  <a:srgbClr val="9900FF"/>
                </a:solidFill>
                <a:latin typeface="Arial" pitchFamily="34" charset="0"/>
                <a:cs typeface="Arial" pitchFamily="34" charset="0"/>
              </a:rPr>
              <a:t>Nghĩa vụ </a:t>
            </a:r>
          </a:p>
          <a:p>
            <a:pPr algn="ctr"/>
            <a:r>
              <a:rPr lang="en-US" altLang="en-US" sz="3200" b="1">
                <a:solidFill>
                  <a:srgbClr val="9900FF"/>
                </a:solidFill>
                <a:latin typeface="Arial" pitchFamily="34" charset="0"/>
                <a:cs typeface="Arial" pitchFamily="34" charset="0"/>
              </a:rPr>
              <a:t>và quyền</a:t>
            </a:r>
          </a:p>
          <a:p>
            <a:pPr algn="ctr"/>
            <a:r>
              <a:rPr lang="en-US" altLang="en-US" sz="3200" b="1">
                <a:solidFill>
                  <a:srgbClr val="9900FF"/>
                </a:solidFill>
                <a:latin typeface="Arial" pitchFamily="34" charset="0"/>
                <a:cs typeface="Arial" pitchFamily="34" charset="0"/>
              </a:rPr>
              <a:t> của các con</a:t>
            </a:r>
          </a:p>
        </p:txBody>
      </p:sp>
      <p:sp>
        <p:nvSpPr>
          <p:cNvPr id="364549" name="AutoShape 5"/>
          <p:cNvSpPr>
            <a:spLocks/>
          </p:cNvSpPr>
          <p:nvPr/>
        </p:nvSpPr>
        <p:spPr bwMode="auto">
          <a:xfrm rot="-8134343">
            <a:off x="3240088" y="1482725"/>
            <a:ext cx="2833687" cy="273685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944 w 21600"/>
              <a:gd name="T25" fmla="*/ 15676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095" y="0"/>
                </a:moveTo>
                <a:lnTo>
                  <a:pt x="12590" y="6171"/>
                </a:lnTo>
                <a:lnTo>
                  <a:pt x="15676" y="6171"/>
                </a:lnTo>
                <a:lnTo>
                  <a:pt x="15676" y="15676"/>
                </a:lnTo>
                <a:lnTo>
                  <a:pt x="6171" y="15676"/>
                </a:lnTo>
                <a:lnTo>
                  <a:pt x="6171" y="12590"/>
                </a:lnTo>
                <a:lnTo>
                  <a:pt x="0" y="17095"/>
                </a:lnTo>
                <a:lnTo>
                  <a:pt x="6171" y="21600"/>
                </a:lnTo>
                <a:lnTo>
                  <a:pt x="6171" y="18514"/>
                </a:lnTo>
                <a:lnTo>
                  <a:pt x="18514" y="18514"/>
                </a:lnTo>
                <a:lnTo>
                  <a:pt x="18514" y="6171"/>
                </a:lnTo>
                <a:lnTo>
                  <a:pt x="21600" y="6171"/>
                </a:lnTo>
                <a:lnTo>
                  <a:pt x="17095" y="0"/>
                </a:lnTo>
                <a:close/>
              </a:path>
            </a:pathLst>
          </a:cu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NZ"/>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4546"/>
                                        </p:tgtEl>
                                        <p:attrNameLst>
                                          <p:attrName>style.visibility</p:attrName>
                                        </p:attrNameLst>
                                      </p:cBhvr>
                                      <p:to>
                                        <p:strVal val="visible"/>
                                      </p:to>
                                    </p:set>
                                    <p:anim calcmode="lin" valueType="num">
                                      <p:cBhvr>
                                        <p:cTn id="7" dur="1000" fill="hold"/>
                                        <p:tgtEl>
                                          <p:spTgt spid="364546"/>
                                        </p:tgtEl>
                                        <p:attrNameLst>
                                          <p:attrName>ppt_w</p:attrName>
                                        </p:attrNameLst>
                                      </p:cBhvr>
                                      <p:tavLst>
                                        <p:tav tm="0">
                                          <p:val>
                                            <p:fltVal val="0"/>
                                          </p:val>
                                        </p:tav>
                                        <p:tav tm="100000">
                                          <p:val>
                                            <p:strVal val="#ppt_w"/>
                                          </p:val>
                                        </p:tav>
                                      </p:tavLst>
                                    </p:anim>
                                    <p:anim calcmode="lin" valueType="num">
                                      <p:cBhvr>
                                        <p:cTn id="8" dur="1000" fill="hold"/>
                                        <p:tgtEl>
                                          <p:spTgt spid="36454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30" presetClass="entr" presetSubtype="0" fill="hold" nodeType="afterEffect">
                                  <p:stCondLst>
                                    <p:cond delay="0"/>
                                  </p:stCondLst>
                                  <p:childTnLst>
                                    <p:set>
                                      <p:cBhvr>
                                        <p:cTn id="11" dur="1" fill="hold">
                                          <p:stCondLst>
                                            <p:cond delay="0"/>
                                          </p:stCondLst>
                                        </p:cTn>
                                        <p:tgtEl>
                                          <p:spTgt spid="364547"/>
                                        </p:tgtEl>
                                        <p:attrNameLst>
                                          <p:attrName>style.visibility</p:attrName>
                                        </p:attrNameLst>
                                      </p:cBhvr>
                                      <p:to>
                                        <p:strVal val="visible"/>
                                      </p:to>
                                    </p:set>
                                    <p:animEffect transition="in" filter="fade">
                                      <p:cBhvr>
                                        <p:cTn id="12" dur="800" decel="100000"/>
                                        <p:tgtEl>
                                          <p:spTgt spid="364547"/>
                                        </p:tgtEl>
                                      </p:cBhvr>
                                    </p:animEffect>
                                    <p:anim calcmode="lin" valueType="num">
                                      <p:cBhvr>
                                        <p:cTn id="13" dur="800" decel="100000" fill="hold"/>
                                        <p:tgtEl>
                                          <p:spTgt spid="364547"/>
                                        </p:tgtEl>
                                        <p:attrNameLst>
                                          <p:attrName>style.rotation</p:attrName>
                                        </p:attrNameLst>
                                      </p:cBhvr>
                                      <p:tavLst>
                                        <p:tav tm="0">
                                          <p:val>
                                            <p:fltVal val="-90"/>
                                          </p:val>
                                        </p:tav>
                                        <p:tav tm="100000">
                                          <p:val>
                                            <p:fltVal val="0"/>
                                          </p:val>
                                        </p:tav>
                                      </p:tavLst>
                                    </p:anim>
                                    <p:anim calcmode="lin" valueType="num">
                                      <p:cBhvr>
                                        <p:cTn id="14" dur="800" decel="100000" fill="hold"/>
                                        <p:tgtEl>
                                          <p:spTgt spid="364547"/>
                                        </p:tgtEl>
                                        <p:attrNameLst>
                                          <p:attrName>ppt_x</p:attrName>
                                        </p:attrNameLst>
                                      </p:cBhvr>
                                      <p:tavLst>
                                        <p:tav tm="0">
                                          <p:val>
                                            <p:strVal val="#ppt_x+0.4"/>
                                          </p:val>
                                        </p:tav>
                                        <p:tav tm="100000">
                                          <p:val>
                                            <p:strVal val="#ppt_x-0.05"/>
                                          </p:val>
                                        </p:tav>
                                      </p:tavLst>
                                    </p:anim>
                                    <p:anim calcmode="lin" valueType="num">
                                      <p:cBhvr>
                                        <p:cTn id="15" dur="800" decel="100000" fill="hold"/>
                                        <p:tgtEl>
                                          <p:spTgt spid="36454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6454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6454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64548"/>
                                        </p:tgtEl>
                                        <p:attrNameLst>
                                          <p:attrName>style.visibility</p:attrName>
                                        </p:attrNameLst>
                                      </p:cBhvr>
                                      <p:to>
                                        <p:strVal val="visible"/>
                                      </p:to>
                                    </p:set>
                                    <p:animEffect transition="in" filter="fade">
                                      <p:cBhvr>
                                        <p:cTn id="22" dur="800" decel="100000"/>
                                        <p:tgtEl>
                                          <p:spTgt spid="364548"/>
                                        </p:tgtEl>
                                      </p:cBhvr>
                                    </p:animEffect>
                                    <p:anim calcmode="lin" valueType="num">
                                      <p:cBhvr>
                                        <p:cTn id="23" dur="800" decel="100000" fill="hold"/>
                                        <p:tgtEl>
                                          <p:spTgt spid="364548"/>
                                        </p:tgtEl>
                                        <p:attrNameLst>
                                          <p:attrName>style.rotation</p:attrName>
                                        </p:attrNameLst>
                                      </p:cBhvr>
                                      <p:tavLst>
                                        <p:tav tm="0">
                                          <p:val>
                                            <p:fltVal val="-90"/>
                                          </p:val>
                                        </p:tav>
                                        <p:tav tm="100000">
                                          <p:val>
                                            <p:fltVal val="0"/>
                                          </p:val>
                                        </p:tav>
                                      </p:tavLst>
                                    </p:anim>
                                    <p:anim calcmode="lin" valueType="num">
                                      <p:cBhvr>
                                        <p:cTn id="24" dur="800" decel="100000" fill="hold"/>
                                        <p:tgtEl>
                                          <p:spTgt spid="364548"/>
                                        </p:tgtEl>
                                        <p:attrNameLst>
                                          <p:attrName>ppt_x</p:attrName>
                                        </p:attrNameLst>
                                      </p:cBhvr>
                                      <p:tavLst>
                                        <p:tav tm="0">
                                          <p:val>
                                            <p:strVal val="#ppt_x+0.4"/>
                                          </p:val>
                                        </p:tav>
                                        <p:tav tm="100000">
                                          <p:val>
                                            <p:strVal val="#ppt_x-0.05"/>
                                          </p:val>
                                        </p:tav>
                                      </p:tavLst>
                                    </p:anim>
                                    <p:anim calcmode="lin" valueType="num">
                                      <p:cBhvr>
                                        <p:cTn id="25" dur="800" decel="100000" fill="hold"/>
                                        <p:tgtEl>
                                          <p:spTgt spid="36454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6454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64548"/>
                                        </p:tgtEl>
                                        <p:attrNameLst>
                                          <p:attrName>ppt_y</p:attrName>
                                        </p:attrNameLst>
                                      </p:cBhvr>
                                      <p:tavLst>
                                        <p:tav tm="0">
                                          <p:val>
                                            <p:strVal val="#ppt_y+0.1"/>
                                          </p:val>
                                        </p:tav>
                                        <p:tav tm="100000">
                                          <p:val>
                                            <p:strVal val="#ppt_y"/>
                                          </p:val>
                                        </p:tav>
                                      </p:tavLst>
                                    </p:anim>
                                  </p:childTnLst>
                                </p:cTn>
                              </p:par>
                            </p:childTnLst>
                          </p:cTn>
                        </p:par>
                        <p:par>
                          <p:cTn id="28" fill="hold" nodeType="afterGroup">
                            <p:stCondLst>
                              <p:cond delay="1000"/>
                            </p:stCondLst>
                            <p:childTnLst>
                              <p:par>
                                <p:cTn id="29" presetID="35" presetClass="entr" presetSubtype="0" fill="hold" grpId="0" nodeType="afterEffect">
                                  <p:stCondLst>
                                    <p:cond delay="0"/>
                                  </p:stCondLst>
                                  <p:childTnLst>
                                    <p:set>
                                      <p:cBhvr>
                                        <p:cTn id="30" dur="1" fill="hold">
                                          <p:stCondLst>
                                            <p:cond delay="0"/>
                                          </p:stCondLst>
                                        </p:cTn>
                                        <p:tgtEl>
                                          <p:spTgt spid="364549"/>
                                        </p:tgtEl>
                                        <p:attrNameLst>
                                          <p:attrName>style.visibility</p:attrName>
                                        </p:attrNameLst>
                                      </p:cBhvr>
                                      <p:to>
                                        <p:strVal val="visible"/>
                                      </p:to>
                                    </p:set>
                                    <p:animEffect transition="in" filter="fade">
                                      <p:cBhvr>
                                        <p:cTn id="31" dur="2000"/>
                                        <p:tgtEl>
                                          <p:spTgt spid="364549"/>
                                        </p:tgtEl>
                                      </p:cBhvr>
                                    </p:animEffect>
                                    <p:anim calcmode="lin" valueType="num">
                                      <p:cBhvr>
                                        <p:cTn id="32" dur="2000" fill="hold"/>
                                        <p:tgtEl>
                                          <p:spTgt spid="364549"/>
                                        </p:tgtEl>
                                        <p:attrNameLst>
                                          <p:attrName>style.rotation</p:attrName>
                                        </p:attrNameLst>
                                      </p:cBhvr>
                                      <p:tavLst>
                                        <p:tav tm="0">
                                          <p:val>
                                            <p:fltVal val="720"/>
                                          </p:val>
                                        </p:tav>
                                        <p:tav tm="100000">
                                          <p:val>
                                            <p:fltVal val="0"/>
                                          </p:val>
                                        </p:tav>
                                      </p:tavLst>
                                    </p:anim>
                                    <p:anim calcmode="lin" valueType="num">
                                      <p:cBhvr>
                                        <p:cTn id="33" dur="2000" fill="hold"/>
                                        <p:tgtEl>
                                          <p:spTgt spid="364549"/>
                                        </p:tgtEl>
                                        <p:attrNameLst>
                                          <p:attrName>ppt_h</p:attrName>
                                        </p:attrNameLst>
                                      </p:cBhvr>
                                      <p:tavLst>
                                        <p:tav tm="0">
                                          <p:val>
                                            <p:fltVal val="0"/>
                                          </p:val>
                                        </p:tav>
                                        <p:tav tm="100000">
                                          <p:val>
                                            <p:strVal val="#ppt_h"/>
                                          </p:val>
                                        </p:tav>
                                      </p:tavLst>
                                    </p:anim>
                                    <p:anim calcmode="lin" valueType="num">
                                      <p:cBhvr>
                                        <p:cTn id="34" dur="2000" fill="hold"/>
                                        <p:tgtEl>
                                          <p:spTgt spid="3645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animBg="1"/>
      <p:bldP spid="364548" grpId="0" animBg="1"/>
      <p:bldP spid="3645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 y="684213"/>
            <a:ext cx="9150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Em có suy nghĩ gì về tình yêu và hôn nhân trong hai trường hợp trên?</a:t>
            </a:r>
          </a:p>
        </p:txBody>
      </p:sp>
      <p:sp>
        <p:nvSpPr>
          <p:cNvPr id="5" name="TextBox 4"/>
          <p:cNvSpPr txBox="1"/>
          <p:nvPr/>
        </p:nvSpPr>
        <p:spPr>
          <a:xfrm>
            <a:off x="77788" y="1284288"/>
            <a:ext cx="9093200" cy="1568450"/>
          </a:xfrm>
          <a:prstGeom prst="rect">
            <a:avLst/>
          </a:prstGeom>
          <a:noFill/>
        </p:spPr>
        <p:txBody>
          <a:bodyPr wrap="none">
            <a:spAutoFit/>
          </a:bodyPr>
          <a:lstStyle/>
          <a:p>
            <a:pPr marL="342900" indent="-342900" eaLnBrk="1" fontAlgn="auto" hangingPunct="1">
              <a:spcBef>
                <a:spcPts val="0"/>
              </a:spcBef>
              <a:spcAft>
                <a:spcPts val="0"/>
              </a:spcAft>
              <a:buFontTx/>
              <a:buChar char="-"/>
              <a:defRPr/>
            </a:pPr>
            <a:r>
              <a:rPr lang="en-US" sz="2400" dirty="0">
                <a:latin typeface="Times New Roman" pitchFamily="18" charset="0"/>
                <a:cs typeface="Times New Roman" pitchFamily="18" charset="0"/>
              </a:rPr>
              <a:t>TH1: </a:t>
            </a:r>
            <a:r>
              <a:rPr lang="en-US" sz="2400" dirty="0" err="1">
                <a:latin typeface="Times New Roman" pitchFamily="18" charset="0"/>
                <a:cs typeface="Times New Roman" pitchFamily="18" charset="0"/>
              </a:rPr>
              <a: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p>
          <a:p>
            <a:pPr eaLnBrk="1" fontAlgn="auto" hangingPunct="1">
              <a:spcBef>
                <a:spcPts val="0"/>
              </a:spcBef>
              <a:spcAft>
                <a:spcPts val="0"/>
              </a:spcAft>
              <a:defRPr/>
            </a:pP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PL qui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a:t>
            </a:r>
          </a:p>
          <a:p>
            <a:pPr marL="342900" indent="-342900" eaLnBrk="1" fontAlgn="auto" hangingPunct="1">
              <a:spcBef>
                <a:spcPts val="0"/>
              </a:spcBef>
              <a:spcAft>
                <a:spcPts val="0"/>
              </a:spcAft>
              <a:buFontTx/>
              <a:buChar char="-"/>
              <a:defRPr/>
            </a:pPr>
            <a:r>
              <a:rPr lang="en-US" sz="2400" dirty="0">
                <a:latin typeface="Times New Roman" pitchFamily="18" charset="0"/>
                <a:cs typeface="Times New Roman" pitchFamily="18" charset="0"/>
              </a:rPr>
              <a:t>TH2: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endParaRPr lang="en-US" sz="2400" dirty="0">
              <a:latin typeface="Times New Roman" pitchFamily="18" charset="0"/>
              <a:cs typeface="Times New Roman" pitchFamily="18" charset="0"/>
            </a:endParaRPr>
          </a:p>
          <a:p>
            <a:pPr eaLnBrk="1" fontAlgn="auto" hangingPunct="1">
              <a:spcBef>
                <a:spcPts val="0"/>
              </a:spcBef>
              <a:spcAft>
                <a:spcPts val="0"/>
              </a:spcAft>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a:t>
            </a:r>
          </a:p>
        </p:txBody>
      </p:sp>
      <p:sp>
        <p:nvSpPr>
          <p:cNvPr id="6" name="TextBox 5"/>
          <p:cNvSpPr txBox="1">
            <a:spLocks noChangeArrowheads="1"/>
          </p:cNvSpPr>
          <p:nvPr/>
        </p:nvSpPr>
        <p:spPr bwMode="auto">
          <a:xfrm>
            <a:off x="77788" y="2971800"/>
            <a:ext cx="7413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H: </a:t>
            </a:r>
            <a:r>
              <a:rPr lang="en-US" altLang="en-US" sz="2400">
                <a:latin typeface="Times New Roman" pitchFamily="18" charset="0"/>
                <a:cs typeface="Times New Roman" pitchFamily="18" charset="0"/>
              </a:rPr>
              <a:t>Bài học rút ra cho bản thân em qua hai câu truyện trên?</a:t>
            </a:r>
          </a:p>
        </p:txBody>
      </p:sp>
      <p:sp>
        <p:nvSpPr>
          <p:cNvPr id="7" name="TextBox 6"/>
          <p:cNvSpPr txBox="1">
            <a:spLocks noChangeArrowheads="1"/>
          </p:cNvSpPr>
          <p:nvPr/>
        </p:nvSpPr>
        <p:spPr bwMode="auto">
          <a:xfrm>
            <a:off x="241300" y="3465513"/>
            <a:ext cx="7781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Tx/>
              <a:buChar char="-"/>
            </a:pPr>
            <a:r>
              <a:rPr lang="en-US" altLang="en-US" sz="2400">
                <a:latin typeface="Times New Roman" pitchFamily="18" charset="0"/>
                <a:cs typeface="Times New Roman" pitchFamily="18" charset="0"/>
              </a:rPr>
              <a:t>Không nên yêu sớm, không nên kết hôn sớm.</a:t>
            </a:r>
          </a:p>
          <a:p>
            <a:pPr eaLnBrk="1" hangingPunct="1">
              <a:buFontTx/>
              <a:buChar char="-"/>
            </a:pPr>
            <a:r>
              <a:rPr lang="en-US" altLang="en-US" sz="2400">
                <a:latin typeface="Times New Roman" pitchFamily="18" charset="0"/>
                <a:cs typeface="Times New Roman" pitchFamily="18" charset="0"/>
              </a:rPr>
              <a:t>Phải có tình yêu chân chính mới đi đến hôn nhân.</a:t>
            </a:r>
          </a:p>
          <a:p>
            <a:pPr eaLnBrk="1" hangingPunct="1">
              <a:buFontTx/>
              <a:buChar char="-"/>
            </a:pPr>
            <a:r>
              <a:rPr lang="en-US" altLang="en-US" sz="2400">
                <a:latin typeface="Times New Roman" pitchFamily="18" charset="0"/>
                <a:cs typeface="Times New Roman" pitchFamily="18" charset="0"/>
              </a:rPr>
              <a:t>Kết hôn phải thực hiện đúng những qui định của pháp luật.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AutoShape 2"/>
          <p:cNvSpPr>
            <a:spLocks noChangeArrowheads="1"/>
          </p:cNvSpPr>
          <p:nvPr/>
        </p:nvSpPr>
        <p:spPr bwMode="auto">
          <a:xfrm rot="852092">
            <a:off x="2895600" y="1371600"/>
            <a:ext cx="3733800" cy="2667000"/>
          </a:xfrm>
          <a:prstGeom prst="verticalScroll">
            <a:avLst>
              <a:gd name="adj" fmla="val 25000"/>
            </a:avLst>
          </a:prstGeom>
          <a:solidFill>
            <a:srgbClr val="F5C08B"/>
          </a:solidFill>
          <a:ln w="9525">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600" b="1">
                <a:solidFill>
                  <a:srgbClr val="A50021"/>
                </a:solidFill>
                <a:latin typeface="Arial" pitchFamily="34" charset="0"/>
                <a:cs typeface="Arial" pitchFamily="34" charset="0"/>
              </a:rPr>
              <a:t>Nghĩa vụ</a:t>
            </a:r>
          </a:p>
          <a:p>
            <a:pPr algn="ctr"/>
            <a:r>
              <a:rPr lang="en-US" altLang="en-US" sz="3600" b="1">
                <a:solidFill>
                  <a:srgbClr val="A50021"/>
                </a:solidFill>
                <a:latin typeface="Arial" pitchFamily="34" charset="0"/>
                <a:cs typeface="Arial" pitchFamily="34" charset="0"/>
              </a:rPr>
              <a:t>và quyền</a:t>
            </a:r>
          </a:p>
          <a:p>
            <a:pPr algn="ctr"/>
            <a:r>
              <a:rPr lang="en-US" altLang="en-US" sz="3600" b="1">
                <a:solidFill>
                  <a:srgbClr val="A50021"/>
                </a:solidFill>
                <a:latin typeface="Arial" pitchFamily="34" charset="0"/>
                <a:cs typeface="Arial" pitchFamily="34" charset="0"/>
              </a:rPr>
              <a:t>của </a:t>
            </a:r>
          </a:p>
          <a:p>
            <a:pPr algn="ctr"/>
            <a:r>
              <a:rPr lang="en-US" altLang="en-US" sz="3600" b="1">
                <a:solidFill>
                  <a:srgbClr val="A50021"/>
                </a:solidFill>
                <a:latin typeface="Arial" pitchFamily="34" charset="0"/>
                <a:cs typeface="Arial" pitchFamily="34" charset="0"/>
              </a:rPr>
              <a:t>Cha mẹ</a:t>
            </a:r>
            <a:endParaRPr lang="en-US" altLang="en-US" sz="5400" b="1">
              <a:latin typeface="Arial" pitchFamily="34" charset="0"/>
              <a:cs typeface="Arial" pitchFamily="34" charset="0"/>
            </a:endParaRPr>
          </a:p>
        </p:txBody>
      </p:sp>
      <p:sp>
        <p:nvSpPr>
          <p:cNvPr id="365571" name="AutoShape 3"/>
          <p:cNvSpPr>
            <a:spLocks noChangeArrowheads="1"/>
          </p:cNvSpPr>
          <p:nvPr/>
        </p:nvSpPr>
        <p:spPr bwMode="auto">
          <a:xfrm>
            <a:off x="6324600" y="990600"/>
            <a:ext cx="2819400" cy="2743200"/>
          </a:xfrm>
          <a:prstGeom prst="wedgeRoundRectCallout">
            <a:avLst>
              <a:gd name="adj1" fmla="val -105176"/>
              <a:gd name="adj2" fmla="val -23898"/>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FF3300"/>
                </a:solidFill>
                <a:latin typeface="Times New Roman" pitchFamily="18" charset="0"/>
                <a:cs typeface="Times New Roman" pitchFamily="18" charset="0"/>
              </a:rPr>
              <a:t>Thương yêu, trông nôm</a:t>
            </a:r>
          </a:p>
          <a:p>
            <a:pPr algn="ctr"/>
            <a:r>
              <a:rPr lang="en-US" altLang="en-US" sz="3200" b="1">
                <a:solidFill>
                  <a:srgbClr val="FF3300"/>
                </a:solidFill>
                <a:latin typeface="Times New Roman" pitchFamily="18" charset="0"/>
                <a:cs typeface="Times New Roman" pitchFamily="18" charset="0"/>
              </a:rPr>
              <a:t>Chăm sóc</a:t>
            </a:r>
          </a:p>
          <a:p>
            <a:pPr algn="ctr"/>
            <a:r>
              <a:rPr lang="en-US" altLang="en-US" sz="3200" b="1">
                <a:solidFill>
                  <a:srgbClr val="FF3300"/>
                </a:solidFill>
                <a:latin typeface="Times New Roman" pitchFamily="18" charset="0"/>
                <a:cs typeface="Times New Roman" pitchFamily="18" charset="0"/>
              </a:rPr>
              <a:t>Bảo vệ con</a:t>
            </a:r>
          </a:p>
        </p:txBody>
      </p:sp>
      <p:sp>
        <p:nvSpPr>
          <p:cNvPr id="365572" name="AutoShape 4"/>
          <p:cNvSpPr>
            <a:spLocks noChangeArrowheads="1"/>
          </p:cNvSpPr>
          <p:nvPr/>
        </p:nvSpPr>
        <p:spPr bwMode="auto">
          <a:xfrm>
            <a:off x="4953000" y="4495800"/>
            <a:ext cx="2286000" cy="1905000"/>
          </a:xfrm>
          <a:prstGeom prst="wedgeRoundRectCallout">
            <a:avLst>
              <a:gd name="adj1" fmla="val -28264"/>
              <a:gd name="adj2" fmla="val -114083"/>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000000"/>
                </a:solidFill>
                <a:latin typeface="Times New Roman" pitchFamily="18" charset="0"/>
                <a:cs typeface="Times New Roman" pitchFamily="18" charset="0"/>
              </a:rPr>
              <a:t>Tôn trọng</a:t>
            </a:r>
          </a:p>
          <a:p>
            <a:pPr algn="ctr"/>
            <a:r>
              <a:rPr lang="en-US" altLang="en-US" sz="3200" b="1">
                <a:solidFill>
                  <a:srgbClr val="000000"/>
                </a:solidFill>
                <a:latin typeface="Times New Roman" pitchFamily="18" charset="0"/>
                <a:cs typeface="Times New Roman" pitchFamily="18" charset="0"/>
              </a:rPr>
              <a:t>ý kiến</a:t>
            </a:r>
          </a:p>
          <a:p>
            <a:pPr algn="ctr"/>
            <a:r>
              <a:rPr lang="en-US" altLang="en-US" sz="3200" b="1">
                <a:solidFill>
                  <a:srgbClr val="000000"/>
                </a:solidFill>
                <a:latin typeface="Times New Roman" pitchFamily="18" charset="0"/>
                <a:cs typeface="Times New Roman" pitchFamily="18" charset="0"/>
              </a:rPr>
              <a:t>của con</a:t>
            </a:r>
          </a:p>
        </p:txBody>
      </p:sp>
      <p:sp>
        <p:nvSpPr>
          <p:cNvPr id="365573" name="AutoShape 5"/>
          <p:cNvSpPr>
            <a:spLocks noChangeArrowheads="1"/>
          </p:cNvSpPr>
          <p:nvPr/>
        </p:nvSpPr>
        <p:spPr bwMode="auto">
          <a:xfrm>
            <a:off x="381000" y="1295400"/>
            <a:ext cx="2667000" cy="4267200"/>
          </a:xfrm>
          <a:prstGeom prst="wedgeRoundRectCallout">
            <a:avLst>
              <a:gd name="adj1" fmla="val 76606"/>
              <a:gd name="adj2" fmla="val -2829"/>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b="1">
              <a:solidFill>
                <a:srgbClr val="0000FF"/>
              </a:solidFill>
              <a:latin typeface="Times New Roman" pitchFamily="18" charset="0"/>
              <a:cs typeface="Times New Roman" pitchFamily="18" charset="0"/>
            </a:endParaRPr>
          </a:p>
          <a:p>
            <a:pPr algn="ctr"/>
            <a:r>
              <a:rPr lang="en-US" altLang="en-US" sz="3200" b="1">
                <a:solidFill>
                  <a:srgbClr val="0000FF"/>
                </a:solidFill>
                <a:latin typeface="Times New Roman" pitchFamily="18" charset="0"/>
                <a:cs typeface="Times New Roman" pitchFamily="18" charset="0"/>
              </a:rPr>
              <a:t>Chăm lo, </a:t>
            </a:r>
          </a:p>
          <a:p>
            <a:pPr algn="ctr"/>
            <a:r>
              <a:rPr lang="en-US" altLang="en-US" sz="3200" b="1">
                <a:solidFill>
                  <a:srgbClr val="0000FF"/>
                </a:solidFill>
                <a:latin typeface="Times New Roman" pitchFamily="18" charset="0"/>
                <a:cs typeface="Times New Roman" pitchFamily="18" charset="0"/>
              </a:rPr>
              <a:t>giáo dục con phát triển </a:t>
            </a:r>
          </a:p>
          <a:p>
            <a:pPr algn="ctr"/>
            <a:r>
              <a:rPr lang="en-US" altLang="en-US" sz="3200" b="1">
                <a:solidFill>
                  <a:srgbClr val="0000FF"/>
                </a:solidFill>
                <a:latin typeface="Times New Roman" pitchFamily="18" charset="0"/>
                <a:cs typeface="Times New Roman" pitchFamily="18" charset="0"/>
              </a:rPr>
              <a:t>về mọi mặt</a:t>
            </a:r>
          </a:p>
          <a:p>
            <a:pPr algn="ctr"/>
            <a:r>
              <a:rPr lang="en-US" altLang="en-US" sz="3200" b="1">
                <a:solidFill>
                  <a:srgbClr val="0000FF"/>
                </a:solidFill>
                <a:latin typeface="Times New Roman" pitchFamily="18" charset="0"/>
                <a:cs typeface="Times New Roman" pitchFamily="18" charset="0"/>
              </a:rPr>
              <a:t>trở thàh công dân có ích</a:t>
            </a:r>
          </a:p>
          <a:p>
            <a:pPr algn="ctr"/>
            <a:endParaRPr lang="en-US" altLang="en-US" sz="2400" b="1">
              <a:solidFill>
                <a:srgbClr val="0000FF"/>
              </a:solidFill>
              <a:latin typeface="VNI-Times"/>
              <a:cs typeface="Arial" pitchFamily="34" charset="0"/>
            </a:endParaRPr>
          </a:p>
          <a:p>
            <a:pPr algn="ctr"/>
            <a:endParaRPr lang="en-US" altLang="en-US" sz="2400" b="1">
              <a:solidFill>
                <a:srgbClr val="0000FF"/>
              </a:solidFill>
              <a:latin typeface="VNI-Times"/>
              <a:cs typeface="Arial"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5570"/>
                                        </p:tgtEl>
                                        <p:attrNameLst>
                                          <p:attrName>style.visibility</p:attrName>
                                        </p:attrNameLst>
                                      </p:cBhvr>
                                      <p:to>
                                        <p:strVal val="visible"/>
                                      </p:to>
                                    </p:set>
                                    <p:animEffect transition="in" filter="fade">
                                      <p:cBhvr>
                                        <p:cTn id="7" dur="2000"/>
                                        <p:tgtEl>
                                          <p:spTgt spid="365570"/>
                                        </p:tgtEl>
                                      </p:cBhvr>
                                    </p:animEffect>
                                    <p:anim calcmode="lin" valueType="num">
                                      <p:cBhvr>
                                        <p:cTn id="8" dur="2000" fill="hold"/>
                                        <p:tgtEl>
                                          <p:spTgt spid="365570"/>
                                        </p:tgtEl>
                                        <p:attrNameLst>
                                          <p:attrName>style.rotation</p:attrName>
                                        </p:attrNameLst>
                                      </p:cBhvr>
                                      <p:tavLst>
                                        <p:tav tm="0">
                                          <p:val>
                                            <p:fltVal val="720"/>
                                          </p:val>
                                        </p:tav>
                                        <p:tav tm="100000">
                                          <p:val>
                                            <p:fltVal val="0"/>
                                          </p:val>
                                        </p:tav>
                                      </p:tavLst>
                                    </p:anim>
                                    <p:anim calcmode="lin" valueType="num">
                                      <p:cBhvr>
                                        <p:cTn id="9" dur="2000" fill="hold"/>
                                        <p:tgtEl>
                                          <p:spTgt spid="365570"/>
                                        </p:tgtEl>
                                        <p:attrNameLst>
                                          <p:attrName>ppt_h</p:attrName>
                                        </p:attrNameLst>
                                      </p:cBhvr>
                                      <p:tavLst>
                                        <p:tav tm="0">
                                          <p:val>
                                            <p:fltVal val="0"/>
                                          </p:val>
                                        </p:tav>
                                        <p:tav tm="100000">
                                          <p:val>
                                            <p:strVal val="#ppt_h"/>
                                          </p:val>
                                        </p:tav>
                                      </p:tavLst>
                                    </p:anim>
                                    <p:anim calcmode="lin" valueType="num">
                                      <p:cBhvr>
                                        <p:cTn id="10" dur="2000" fill="hold"/>
                                        <p:tgtEl>
                                          <p:spTgt spid="365570"/>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365571"/>
                                        </p:tgtEl>
                                        <p:attrNameLst>
                                          <p:attrName>style.visibility</p:attrName>
                                        </p:attrNameLst>
                                      </p:cBhvr>
                                      <p:to>
                                        <p:strVal val="visible"/>
                                      </p:to>
                                    </p:set>
                                    <p:animEffect transition="in" filter="fade">
                                      <p:cBhvr>
                                        <p:cTn id="14" dur="800" decel="100000"/>
                                        <p:tgtEl>
                                          <p:spTgt spid="365571"/>
                                        </p:tgtEl>
                                      </p:cBhvr>
                                    </p:animEffect>
                                    <p:anim calcmode="lin" valueType="num">
                                      <p:cBhvr>
                                        <p:cTn id="15" dur="800" decel="100000" fill="hold"/>
                                        <p:tgtEl>
                                          <p:spTgt spid="365571"/>
                                        </p:tgtEl>
                                        <p:attrNameLst>
                                          <p:attrName>style.rotation</p:attrName>
                                        </p:attrNameLst>
                                      </p:cBhvr>
                                      <p:tavLst>
                                        <p:tav tm="0">
                                          <p:val>
                                            <p:fltVal val="-90"/>
                                          </p:val>
                                        </p:tav>
                                        <p:tav tm="100000">
                                          <p:val>
                                            <p:fltVal val="0"/>
                                          </p:val>
                                        </p:tav>
                                      </p:tavLst>
                                    </p:anim>
                                    <p:anim calcmode="lin" valueType="num">
                                      <p:cBhvr>
                                        <p:cTn id="16" dur="800" decel="100000" fill="hold"/>
                                        <p:tgtEl>
                                          <p:spTgt spid="365571"/>
                                        </p:tgtEl>
                                        <p:attrNameLst>
                                          <p:attrName>ppt_x</p:attrName>
                                        </p:attrNameLst>
                                      </p:cBhvr>
                                      <p:tavLst>
                                        <p:tav tm="0">
                                          <p:val>
                                            <p:strVal val="#ppt_x+0.4"/>
                                          </p:val>
                                        </p:tav>
                                        <p:tav tm="100000">
                                          <p:val>
                                            <p:strVal val="#ppt_x-0.05"/>
                                          </p:val>
                                        </p:tav>
                                      </p:tavLst>
                                    </p:anim>
                                    <p:anim calcmode="lin" valueType="num">
                                      <p:cBhvr>
                                        <p:cTn id="17" dur="800" decel="100000" fill="hold"/>
                                        <p:tgtEl>
                                          <p:spTgt spid="36557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6557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65571"/>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65572"/>
                                        </p:tgtEl>
                                        <p:attrNameLst>
                                          <p:attrName>style.visibility</p:attrName>
                                        </p:attrNameLst>
                                      </p:cBhvr>
                                      <p:to>
                                        <p:strVal val="visible"/>
                                      </p:to>
                                    </p:set>
                                    <p:animEffect transition="in" filter="fade">
                                      <p:cBhvr>
                                        <p:cTn id="24" dur="800" decel="100000"/>
                                        <p:tgtEl>
                                          <p:spTgt spid="365572"/>
                                        </p:tgtEl>
                                      </p:cBhvr>
                                    </p:animEffect>
                                    <p:anim calcmode="lin" valueType="num">
                                      <p:cBhvr>
                                        <p:cTn id="25" dur="800" decel="100000" fill="hold"/>
                                        <p:tgtEl>
                                          <p:spTgt spid="365572"/>
                                        </p:tgtEl>
                                        <p:attrNameLst>
                                          <p:attrName>style.rotation</p:attrName>
                                        </p:attrNameLst>
                                      </p:cBhvr>
                                      <p:tavLst>
                                        <p:tav tm="0">
                                          <p:val>
                                            <p:fltVal val="-90"/>
                                          </p:val>
                                        </p:tav>
                                        <p:tav tm="100000">
                                          <p:val>
                                            <p:fltVal val="0"/>
                                          </p:val>
                                        </p:tav>
                                      </p:tavLst>
                                    </p:anim>
                                    <p:anim calcmode="lin" valueType="num">
                                      <p:cBhvr>
                                        <p:cTn id="26" dur="800" decel="100000" fill="hold"/>
                                        <p:tgtEl>
                                          <p:spTgt spid="365572"/>
                                        </p:tgtEl>
                                        <p:attrNameLst>
                                          <p:attrName>ppt_x</p:attrName>
                                        </p:attrNameLst>
                                      </p:cBhvr>
                                      <p:tavLst>
                                        <p:tav tm="0">
                                          <p:val>
                                            <p:strVal val="#ppt_x+0.4"/>
                                          </p:val>
                                        </p:tav>
                                        <p:tav tm="100000">
                                          <p:val>
                                            <p:strVal val="#ppt_x-0.05"/>
                                          </p:val>
                                        </p:tav>
                                      </p:tavLst>
                                    </p:anim>
                                    <p:anim calcmode="lin" valueType="num">
                                      <p:cBhvr>
                                        <p:cTn id="27" dur="800" decel="100000" fill="hold"/>
                                        <p:tgtEl>
                                          <p:spTgt spid="36557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557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5572"/>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5573"/>
                                        </p:tgtEl>
                                        <p:attrNameLst>
                                          <p:attrName>style.visibility</p:attrName>
                                        </p:attrNameLst>
                                      </p:cBhvr>
                                      <p:to>
                                        <p:strVal val="visible"/>
                                      </p:to>
                                    </p:set>
                                    <p:animEffect transition="in" filter="fade">
                                      <p:cBhvr>
                                        <p:cTn id="34" dur="800" decel="100000"/>
                                        <p:tgtEl>
                                          <p:spTgt spid="365573"/>
                                        </p:tgtEl>
                                      </p:cBhvr>
                                    </p:animEffect>
                                    <p:anim calcmode="lin" valueType="num">
                                      <p:cBhvr>
                                        <p:cTn id="35" dur="800" decel="100000" fill="hold"/>
                                        <p:tgtEl>
                                          <p:spTgt spid="365573"/>
                                        </p:tgtEl>
                                        <p:attrNameLst>
                                          <p:attrName>style.rotation</p:attrName>
                                        </p:attrNameLst>
                                      </p:cBhvr>
                                      <p:tavLst>
                                        <p:tav tm="0">
                                          <p:val>
                                            <p:fltVal val="-90"/>
                                          </p:val>
                                        </p:tav>
                                        <p:tav tm="100000">
                                          <p:val>
                                            <p:fltVal val="0"/>
                                          </p:val>
                                        </p:tav>
                                      </p:tavLst>
                                    </p:anim>
                                    <p:anim calcmode="lin" valueType="num">
                                      <p:cBhvr>
                                        <p:cTn id="36" dur="800" decel="100000" fill="hold"/>
                                        <p:tgtEl>
                                          <p:spTgt spid="365573"/>
                                        </p:tgtEl>
                                        <p:attrNameLst>
                                          <p:attrName>ppt_x</p:attrName>
                                        </p:attrNameLst>
                                      </p:cBhvr>
                                      <p:tavLst>
                                        <p:tav tm="0">
                                          <p:val>
                                            <p:strVal val="#ppt_x+0.4"/>
                                          </p:val>
                                        </p:tav>
                                        <p:tav tm="100000">
                                          <p:val>
                                            <p:strVal val="#ppt_x-0.05"/>
                                          </p:val>
                                        </p:tav>
                                      </p:tavLst>
                                    </p:anim>
                                    <p:anim calcmode="lin" valueType="num">
                                      <p:cBhvr>
                                        <p:cTn id="37" dur="800" decel="100000" fill="hold"/>
                                        <p:tgtEl>
                                          <p:spTgt spid="36557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557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55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nimBg="1"/>
      <p:bldP spid="365571" grpId="0" animBg="1"/>
      <p:bldP spid="365572" grpId="0" animBg="1"/>
      <p:bldP spid="36557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AutoShape 2"/>
          <p:cNvSpPr>
            <a:spLocks noChangeArrowheads="1"/>
          </p:cNvSpPr>
          <p:nvPr/>
        </p:nvSpPr>
        <p:spPr bwMode="auto">
          <a:xfrm rot="852092">
            <a:off x="2590800" y="1676400"/>
            <a:ext cx="3733800" cy="2667000"/>
          </a:xfrm>
          <a:prstGeom prst="verticalScroll">
            <a:avLst>
              <a:gd name="adj" fmla="val 25000"/>
            </a:avLst>
          </a:prstGeom>
          <a:solidFill>
            <a:srgbClr val="F5C08B"/>
          </a:solidFill>
          <a:ln w="9525">
            <a:solidFill>
              <a:schemeClr val="tx1"/>
            </a:solidFill>
            <a:round/>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600" b="1">
                <a:solidFill>
                  <a:srgbClr val="A50021"/>
                </a:solidFill>
                <a:latin typeface="Arial" pitchFamily="34" charset="0"/>
                <a:cs typeface="Arial" pitchFamily="34" charset="0"/>
              </a:rPr>
              <a:t>Nghĩa vụ</a:t>
            </a:r>
          </a:p>
          <a:p>
            <a:pPr algn="ctr"/>
            <a:r>
              <a:rPr lang="en-US" altLang="en-US" sz="3600" b="1">
                <a:solidFill>
                  <a:srgbClr val="A50021"/>
                </a:solidFill>
                <a:latin typeface="Arial" pitchFamily="34" charset="0"/>
                <a:cs typeface="Arial" pitchFamily="34" charset="0"/>
              </a:rPr>
              <a:t>và quyền</a:t>
            </a:r>
          </a:p>
          <a:p>
            <a:pPr algn="ctr"/>
            <a:r>
              <a:rPr lang="en-US" altLang="en-US" sz="3600" b="1">
                <a:solidFill>
                  <a:srgbClr val="A50021"/>
                </a:solidFill>
                <a:latin typeface="Arial" pitchFamily="34" charset="0"/>
                <a:cs typeface="Arial" pitchFamily="34" charset="0"/>
              </a:rPr>
              <a:t>của </a:t>
            </a:r>
          </a:p>
          <a:p>
            <a:pPr algn="ctr"/>
            <a:r>
              <a:rPr lang="en-US" altLang="en-US" sz="3600" b="1">
                <a:solidFill>
                  <a:srgbClr val="A50021"/>
                </a:solidFill>
                <a:latin typeface="Arial" pitchFamily="34" charset="0"/>
                <a:cs typeface="Arial" pitchFamily="34" charset="0"/>
              </a:rPr>
              <a:t>Cha mẹ</a:t>
            </a:r>
            <a:endParaRPr lang="en-US" altLang="en-US" sz="5400" b="1">
              <a:latin typeface="Arial" pitchFamily="34" charset="0"/>
              <a:cs typeface="Arial" pitchFamily="34" charset="0"/>
            </a:endParaRPr>
          </a:p>
        </p:txBody>
      </p:sp>
      <p:sp>
        <p:nvSpPr>
          <p:cNvPr id="366595" name="AutoShape 3"/>
          <p:cNvSpPr>
            <a:spLocks noChangeArrowheads="1"/>
          </p:cNvSpPr>
          <p:nvPr/>
        </p:nvSpPr>
        <p:spPr bwMode="auto">
          <a:xfrm>
            <a:off x="6172200" y="1371600"/>
            <a:ext cx="2971800" cy="2514600"/>
          </a:xfrm>
          <a:prstGeom prst="wedgeRoundRectCallout">
            <a:avLst>
              <a:gd name="adj1" fmla="val -97708"/>
              <a:gd name="adj2" fmla="val 42616"/>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b="1">
              <a:solidFill>
                <a:srgbClr val="0000FF"/>
              </a:solidFill>
              <a:latin typeface="Times New Roman" pitchFamily="18" charset="0"/>
              <a:cs typeface="Times New Roman" pitchFamily="18" charset="0"/>
            </a:endParaRPr>
          </a:p>
          <a:p>
            <a:pPr algn="ctr"/>
            <a:r>
              <a:rPr lang="en-US" altLang="en-US" sz="3200" b="1">
                <a:solidFill>
                  <a:srgbClr val="0000FF"/>
                </a:solidFill>
                <a:latin typeface="Times New Roman" pitchFamily="18" charset="0"/>
                <a:cs typeface="Times New Roman" pitchFamily="18" charset="0"/>
              </a:rPr>
              <a:t>Không phân</a:t>
            </a:r>
          </a:p>
          <a:p>
            <a:pPr algn="ctr"/>
            <a:r>
              <a:rPr lang="en-US" altLang="en-US" sz="3200" b="1">
                <a:solidFill>
                  <a:srgbClr val="0000FF"/>
                </a:solidFill>
                <a:latin typeface="Times New Roman" pitchFamily="18" charset="0"/>
                <a:cs typeface="Times New Roman" pitchFamily="18" charset="0"/>
              </a:rPr>
              <a:t>biệt, đối xử,</a:t>
            </a:r>
          </a:p>
          <a:p>
            <a:pPr algn="ctr"/>
            <a:r>
              <a:rPr lang="en-US" altLang="en-US" sz="3200" b="1">
                <a:solidFill>
                  <a:srgbClr val="0000FF"/>
                </a:solidFill>
                <a:latin typeface="Times New Roman" pitchFamily="18" charset="0"/>
                <a:cs typeface="Times New Roman" pitchFamily="18" charset="0"/>
              </a:rPr>
              <a:t>xúc phạm con</a:t>
            </a:r>
          </a:p>
        </p:txBody>
      </p:sp>
      <p:sp>
        <p:nvSpPr>
          <p:cNvPr id="366596" name="AutoShape 4"/>
          <p:cNvSpPr>
            <a:spLocks noChangeArrowheads="1"/>
          </p:cNvSpPr>
          <p:nvPr/>
        </p:nvSpPr>
        <p:spPr bwMode="auto">
          <a:xfrm>
            <a:off x="3048000" y="4876800"/>
            <a:ext cx="3200400" cy="1676400"/>
          </a:xfrm>
          <a:prstGeom prst="wedgeRoundRectCallout">
            <a:avLst>
              <a:gd name="adj1" fmla="val -43949"/>
              <a:gd name="adj2" fmla="val -111079"/>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000066"/>
                </a:solidFill>
                <a:latin typeface="Times New Roman" pitchFamily="18" charset="0"/>
                <a:cs typeface="Times New Roman" pitchFamily="18" charset="0"/>
              </a:rPr>
              <a:t>Không lạm dụng sức lao</a:t>
            </a:r>
          </a:p>
          <a:p>
            <a:pPr algn="ctr"/>
            <a:r>
              <a:rPr lang="en-US" altLang="en-US" sz="3200" b="1">
                <a:solidFill>
                  <a:srgbClr val="000066"/>
                </a:solidFill>
                <a:latin typeface="Times New Roman" pitchFamily="18" charset="0"/>
                <a:cs typeface="Times New Roman" pitchFamily="18" charset="0"/>
              </a:rPr>
              <a:t>động của con</a:t>
            </a:r>
          </a:p>
        </p:txBody>
      </p:sp>
      <p:sp>
        <p:nvSpPr>
          <p:cNvPr id="366597" name="AutoShape 5"/>
          <p:cNvSpPr>
            <a:spLocks noChangeArrowheads="1"/>
          </p:cNvSpPr>
          <p:nvPr/>
        </p:nvSpPr>
        <p:spPr bwMode="auto">
          <a:xfrm>
            <a:off x="-152400" y="304800"/>
            <a:ext cx="2971800" cy="3124200"/>
          </a:xfrm>
          <a:prstGeom prst="wedgeRoundRectCallout">
            <a:avLst>
              <a:gd name="adj1" fmla="val 87097"/>
              <a:gd name="adj2" fmla="val 48069"/>
              <a:gd name="adj3" fmla="val 16667"/>
            </a:avLst>
          </a:prstGeom>
          <a:solidFill>
            <a:srgbClr val="DFF8FD"/>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rgbClr val="0000FF"/>
                </a:solidFill>
                <a:latin typeface="Times New Roman" pitchFamily="18" charset="0"/>
                <a:cs typeface="Times New Roman" pitchFamily="18" charset="0"/>
              </a:rPr>
              <a:t>Không xúi giục, ép buộc con làm trái</a:t>
            </a:r>
          </a:p>
          <a:p>
            <a:pPr algn="ctr"/>
            <a:r>
              <a:rPr lang="en-US" altLang="en-US" sz="3200" b="1">
                <a:solidFill>
                  <a:srgbClr val="0000FF"/>
                </a:solidFill>
                <a:latin typeface="Times New Roman" pitchFamily="18" charset="0"/>
                <a:cs typeface="Times New Roman" pitchFamily="18" charset="0"/>
              </a:rPr>
              <a:t>quy định </a:t>
            </a:r>
          </a:p>
          <a:p>
            <a:pPr algn="ctr"/>
            <a:r>
              <a:rPr lang="en-US" altLang="en-US" sz="3200" b="1">
                <a:solidFill>
                  <a:srgbClr val="0000FF"/>
                </a:solidFill>
                <a:latin typeface="Times New Roman" pitchFamily="18" charset="0"/>
                <a:cs typeface="Times New Roman" pitchFamily="18" charset="0"/>
              </a:rPr>
              <a:t>của pháp luật</a:t>
            </a:r>
            <a:r>
              <a:rPr lang="en-US" altLang="en-US" sz="2400" b="1">
                <a:solidFill>
                  <a:srgbClr val="0000FF"/>
                </a:solidFill>
                <a:latin typeface="Times New Roman" pitchFamily="18" charset="0"/>
                <a:cs typeface="Times New Roman" pitchFamily="18" charset="0"/>
              </a:rPr>
              <a:t> </a:t>
            </a:r>
          </a:p>
          <a:p>
            <a:pPr algn="ctr"/>
            <a:endParaRPr lang="en-US" altLang="en-US" sz="2400" b="1">
              <a:solidFill>
                <a:srgbClr val="0000FF"/>
              </a:solidFill>
              <a:latin typeface="VNI-Times"/>
              <a:cs typeface="Arial"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fade">
                                      <p:cBhvr>
                                        <p:cTn id="7" dur="2000"/>
                                        <p:tgtEl>
                                          <p:spTgt spid="366594"/>
                                        </p:tgtEl>
                                      </p:cBhvr>
                                    </p:animEffect>
                                    <p:anim calcmode="lin" valueType="num">
                                      <p:cBhvr>
                                        <p:cTn id="8" dur="2000" fill="hold"/>
                                        <p:tgtEl>
                                          <p:spTgt spid="366594"/>
                                        </p:tgtEl>
                                        <p:attrNameLst>
                                          <p:attrName>style.rotation</p:attrName>
                                        </p:attrNameLst>
                                      </p:cBhvr>
                                      <p:tavLst>
                                        <p:tav tm="0">
                                          <p:val>
                                            <p:fltVal val="720"/>
                                          </p:val>
                                        </p:tav>
                                        <p:tav tm="100000">
                                          <p:val>
                                            <p:fltVal val="0"/>
                                          </p:val>
                                        </p:tav>
                                      </p:tavLst>
                                    </p:anim>
                                    <p:anim calcmode="lin" valueType="num">
                                      <p:cBhvr>
                                        <p:cTn id="9" dur="2000" fill="hold"/>
                                        <p:tgtEl>
                                          <p:spTgt spid="366594"/>
                                        </p:tgtEl>
                                        <p:attrNameLst>
                                          <p:attrName>ppt_h</p:attrName>
                                        </p:attrNameLst>
                                      </p:cBhvr>
                                      <p:tavLst>
                                        <p:tav tm="0">
                                          <p:val>
                                            <p:fltVal val="0"/>
                                          </p:val>
                                        </p:tav>
                                        <p:tav tm="100000">
                                          <p:val>
                                            <p:strVal val="#ppt_h"/>
                                          </p:val>
                                        </p:tav>
                                      </p:tavLst>
                                    </p:anim>
                                    <p:anim calcmode="lin" valueType="num">
                                      <p:cBhvr>
                                        <p:cTn id="10" dur="2000" fill="hold"/>
                                        <p:tgtEl>
                                          <p:spTgt spid="36659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0" presetClass="entr" presetSubtype="0" fill="hold" grpId="0" nodeType="afterEffect">
                                  <p:stCondLst>
                                    <p:cond delay="0"/>
                                  </p:stCondLst>
                                  <p:childTnLst>
                                    <p:set>
                                      <p:cBhvr>
                                        <p:cTn id="13" dur="1" fill="hold">
                                          <p:stCondLst>
                                            <p:cond delay="0"/>
                                          </p:stCondLst>
                                        </p:cTn>
                                        <p:tgtEl>
                                          <p:spTgt spid="366595"/>
                                        </p:tgtEl>
                                        <p:attrNameLst>
                                          <p:attrName>style.visibility</p:attrName>
                                        </p:attrNameLst>
                                      </p:cBhvr>
                                      <p:to>
                                        <p:strVal val="visible"/>
                                      </p:to>
                                    </p:set>
                                    <p:animEffect transition="in" filter="fade">
                                      <p:cBhvr>
                                        <p:cTn id="14" dur="800" decel="100000"/>
                                        <p:tgtEl>
                                          <p:spTgt spid="366595"/>
                                        </p:tgtEl>
                                      </p:cBhvr>
                                    </p:animEffect>
                                    <p:anim calcmode="lin" valueType="num">
                                      <p:cBhvr>
                                        <p:cTn id="15" dur="800" decel="100000" fill="hold"/>
                                        <p:tgtEl>
                                          <p:spTgt spid="366595"/>
                                        </p:tgtEl>
                                        <p:attrNameLst>
                                          <p:attrName>style.rotation</p:attrName>
                                        </p:attrNameLst>
                                      </p:cBhvr>
                                      <p:tavLst>
                                        <p:tav tm="0">
                                          <p:val>
                                            <p:fltVal val="-90"/>
                                          </p:val>
                                        </p:tav>
                                        <p:tav tm="100000">
                                          <p:val>
                                            <p:fltVal val="0"/>
                                          </p:val>
                                        </p:tav>
                                      </p:tavLst>
                                    </p:anim>
                                    <p:anim calcmode="lin" valueType="num">
                                      <p:cBhvr>
                                        <p:cTn id="16" dur="800" decel="100000" fill="hold"/>
                                        <p:tgtEl>
                                          <p:spTgt spid="366595"/>
                                        </p:tgtEl>
                                        <p:attrNameLst>
                                          <p:attrName>ppt_x</p:attrName>
                                        </p:attrNameLst>
                                      </p:cBhvr>
                                      <p:tavLst>
                                        <p:tav tm="0">
                                          <p:val>
                                            <p:strVal val="#ppt_x+0.4"/>
                                          </p:val>
                                        </p:tav>
                                        <p:tav tm="100000">
                                          <p:val>
                                            <p:strVal val="#ppt_x-0.05"/>
                                          </p:val>
                                        </p:tav>
                                      </p:tavLst>
                                    </p:anim>
                                    <p:anim calcmode="lin" valueType="num">
                                      <p:cBhvr>
                                        <p:cTn id="17" dur="800" decel="100000" fill="hold"/>
                                        <p:tgtEl>
                                          <p:spTgt spid="36659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6659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66595"/>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66596"/>
                                        </p:tgtEl>
                                        <p:attrNameLst>
                                          <p:attrName>style.visibility</p:attrName>
                                        </p:attrNameLst>
                                      </p:cBhvr>
                                      <p:to>
                                        <p:strVal val="visible"/>
                                      </p:to>
                                    </p:set>
                                    <p:animEffect transition="in" filter="fade">
                                      <p:cBhvr>
                                        <p:cTn id="24" dur="800" decel="100000"/>
                                        <p:tgtEl>
                                          <p:spTgt spid="366596"/>
                                        </p:tgtEl>
                                      </p:cBhvr>
                                    </p:animEffect>
                                    <p:anim calcmode="lin" valueType="num">
                                      <p:cBhvr>
                                        <p:cTn id="25" dur="800" decel="100000" fill="hold"/>
                                        <p:tgtEl>
                                          <p:spTgt spid="366596"/>
                                        </p:tgtEl>
                                        <p:attrNameLst>
                                          <p:attrName>style.rotation</p:attrName>
                                        </p:attrNameLst>
                                      </p:cBhvr>
                                      <p:tavLst>
                                        <p:tav tm="0">
                                          <p:val>
                                            <p:fltVal val="-90"/>
                                          </p:val>
                                        </p:tav>
                                        <p:tav tm="100000">
                                          <p:val>
                                            <p:fltVal val="0"/>
                                          </p:val>
                                        </p:tav>
                                      </p:tavLst>
                                    </p:anim>
                                    <p:anim calcmode="lin" valueType="num">
                                      <p:cBhvr>
                                        <p:cTn id="26" dur="800" decel="100000" fill="hold"/>
                                        <p:tgtEl>
                                          <p:spTgt spid="366596"/>
                                        </p:tgtEl>
                                        <p:attrNameLst>
                                          <p:attrName>ppt_x</p:attrName>
                                        </p:attrNameLst>
                                      </p:cBhvr>
                                      <p:tavLst>
                                        <p:tav tm="0">
                                          <p:val>
                                            <p:strVal val="#ppt_x+0.4"/>
                                          </p:val>
                                        </p:tav>
                                        <p:tav tm="100000">
                                          <p:val>
                                            <p:strVal val="#ppt_x-0.05"/>
                                          </p:val>
                                        </p:tav>
                                      </p:tavLst>
                                    </p:anim>
                                    <p:anim calcmode="lin" valueType="num">
                                      <p:cBhvr>
                                        <p:cTn id="27" dur="800" decel="100000" fill="hold"/>
                                        <p:tgtEl>
                                          <p:spTgt spid="36659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659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6596"/>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6597"/>
                                        </p:tgtEl>
                                        <p:attrNameLst>
                                          <p:attrName>style.visibility</p:attrName>
                                        </p:attrNameLst>
                                      </p:cBhvr>
                                      <p:to>
                                        <p:strVal val="visible"/>
                                      </p:to>
                                    </p:set>
                                    <p:animEffect transition="in" filter="fade">
                                      <p:cBhvr>
                                        <p:cTn id="34" dur="800" decel="100000"/>
                                        <p:tgtEl>
                                          <p:spTgt spid="366597"/>
                                        </p:tgtEl>
                                      </p:cBhvr>
                                    </p:animEffect>
                                    <p:anim calcmode="lin" valueType="num">
                                      <p:cBhvr>
                                        <p:cTn id="35" dur="800" decel="100000" fill="hold"/>
                                        <p:tgtEl>
                                          <p:spTgt spid="366597"/>
                                        </p:tgtEl>
                                        <p:attrNameLst>
                                          <p:attrName>style.rotation</p:attrName>
                                        </p:attrNameLst>
                                      </p:cBhvr>
                                      <p:tavLst>
                                        <p:tav tm="0">
                                          <p:val>
                                            <p:fltVal val="-90"/>
                                          </p:val>
                                        </p:tav>
                                        <p:tav tm="100000">
                                          <p:val>
                                            <p:fltVal val="0"/>
                                          </p:val>
                                        </p:tav>
                                      </p:tavLst>
                                    </p:anim>
                                    <p:anim calcmode="lin" valueType="num">
                                      <p:cBhvr>
                                        <p:cTn id="36" dur="800" decel="100000" fill="hold"/>
                                        <p:tgtEl>
                                          <p:spTgt spid="366597"/>
                                        </p:tgtEl>
                                        <p:attrNameLst>
                                          <p:attrName>ppt_x</p:attrName>
                                        </p:attrNameLst>
                                      </p:cBhvr>
                                      <p:tavLst>
                                        <p:tav tm="0">
                                          <p:val>
                                            <p:strVal val="#ppt_x+0.4"/>
                                          </p:val>
                                        </p:tav>
                                        <p:tav tm="100000">
                                          <p:val>
                                            <p:strVal val="#ppt_x-0.05"/>
                                          </p:val>
                                        </p:tav>
                                      </p:tavLst>
                                    </p:anim>
                                    <p:anim calcmode="lin" valueType="num">
                                      <p:cBhvr>
                                        <p:cTn id="37" dur="800" decel="100000" fill="hold"/>
                                        <p:tgtEl>
                                          <p:spTgt spid="36659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659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65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p:bldP spid="366595" grpId="0" animBg="1"/>
      <p:bldP spid="366596" grpId="0" animBg="1"/>
      <p:bldP spid="36659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AutoShape 2"/>
          <p:cNvSpPr>
            <a:spLocks noChangeArrowheads="1"/>
          </p:cNvSpPr>
          <p:nvPr/>
        </p:nvSpPr>
        <p:spPr bwMode="auto">
          <a:xfrm>
            <a:off x="2667000" y="0"/>
            <a:ext cx="3276600" cy="2143125"/>
          </a:xfrm>
          <a:prstGeom prst="doubleWave">
            <a:avLst>
              <a:gd name="adj1" fmla="val 6500"/>
              <a:gd name="adj2" fmla="val 9463"/>
            </a:avLst>
          </a:prstGeom>
          <a:solidFill>
            <a:srgbClr val="FF99FF"/>
          </a:solidFill>
          <a:ln w="9525">
            <a:solidFill>
              <a:schemeClr val="tx1"/>
            </a:solidFill>
            <a:miter lim="800000"/>
            <a:headEnd/>
            <a:tailEnd/>
          </a:ln>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20000"/>
              </a:spcBef>
              <a:buClr>
                <a:schemeClr val="accent2"/>
              </a:buClr>
              <a:buFont typeface="Wingdings" pitchFamily="2" charset="2"/>
              <a:buNone/>
            </a:pPr>
            <a:r>
              <a:rPr lang="en-US" altLang="en-US" sz="4400" b="1">
                <a:solidFill>
                  <a:srgbClr val="260660"/>
                </a:solidFill>
                <a:latin typeface="Arial" pitchFamily="34" charset="0"/>
                <a:cs typeface="Arial" pitchFamily="34" charset="0"/>
              </a:rPr>
              <a:t>Quan hệ</a:t>
            </a:r>
          </a:p>
          <a:p>
            <a:pPr algn="ctr">
              <a:spcBef>
                <a:spcPct val="20000"/>
              </a:spcBef>
              <a:buClr>
                <a:schemeClr val="accent2"/>
              </a:buClr>
              <a:buFont typeface="Wingdings" pitchFamily="2" charset="2"/>
              <a:buNone/>
            </a:pPr>
            <a:r>
              <a:rPr lang="en-US" altLang="en-US" sz="4400" b="1">
                <a:solidFill>
                  <a:srgbClr val="260660"/>
                </a:solidFill>
                <a:latin typeface="Arial" pitchFamily="34" charset="0"/>
                <a:cs typeface="Arial" pitchFamily="34" charset="0"/>
              </a:rPr>
              <a:t>  về tài sản</a:t>
            </a:r>
          </a:p>
        </p:txBody>
      </p:sp>
      <p:sp>
        <p:nvSpPr>
          <p:cNvPr id="368644" name="AutoShape 4"/>
          <p:cNvSpPr>
            <a:spLocks noChangeArrowheads="1"/>
          </p:cNvSpPr>
          <p:nvPr/>
        </p:nvSpPr>
        <p:spPr bwMode="auto">
          <a:xfrm>
            <a:off x="304800" y="2438400"/>
            <a:ext cx="4000500" cy="2819400"/>
          </a:xfrm>
          <a:prstGeom prst="wedgeRoundRectCallout">
            <a:avLst>
              <a:gd name="adj1" fmla="val -8940"/>
              <a:gd name="adj2" fmla="val -93806"/>
              <a:gd name="adj3" fmla="val 16667"/>
            </a:avLst>
          </a:prstGeom>
          <a:solidFill>
            <a:srgbClr val="9900FF"/>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400" b="1">
              <a:latin typeface="Times New Roman" pitchFamily="18" charset="0"/>
              <a:cs typeface="Arial" pitchFamily="34" charset="0"/>
            </a:endParaRPr>
          </a:p>
          <a:p>
            <a:pPr algn="ctr"/>
            <a:r>
              <a:rPr lang="en-US" altLang="en-US" sz="3200" b="1">
                <a:solidFill>
                  <a:schemeClr val="bg1"/>
                </a:solidFill>
                <a:latin typeface="Times New Roman" pitchFamily="18" charset="0"/>
                <a:cs typeface="Arial" pitchFamily="34" charset="0"/>
              </a:rPr>
              <a:t>Con 18 tuổi có </a:t>
            </a:r>
          </a:p>
          <a:p>
            <a:pPr algn="ctr"/>
            <a:r>
              <a:rPr lang="en-US" altLang="en-US" sz="3200" b="1">
                <a:solidFill>
                  <a:schemeClr val="bg1"/>
                </a:solidFill>
                <a:latin typeface="Times New Roman" pitchFamily="18" charset="0"/>
                <a:cs typeface="Arial" pitchFamily="34" charset="0"/>
              </a:rPr>
              <a:t>tài sản thì tự quản lý hoặc nhờ cha mẹ quản lý</a:t>
            </a:r>
          </a:p>
        </p:txBody>
      </p:sp>
      <p:sp>
        <p:nvSpPr>
          <p:cNvPr id="368645" name="AutoShape 5"/>
          <p:cNvSpPr>
            <a:spLocks noChangeArrowheads="1"/>
          </p:cNvSpPr>
          <p:nvPr/>
        </p:nvSpPr>
        <p:spPr bwMode="auto">
          <a:xfrm>
            <a:off x="5715000" y="2362200"/>
            <a:ext cx="3429000" cy="3124200"/>
          </a:xfrm>
          <a:prstGeom prst="wedgeRoundRectCallout">
            <a:avLst>
              <a:gd name="adj1" fmla="val -71421"/>
              <a:gd name="adj2" fmla="val -54880"/>
              <a:gd name="adj3" fmla="val 16667"/>
            </a:avLst>
          </a:prstGeom>
          <a:solidFill>
            <a:schemeClr val="tx2"/>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chemeClr val="bg2"/>
                </a:solidFill>
                <a:latin typeface="Times New Roman" pitchFamily="18" charset="0"/>
                <a:cs typeface="Times New Roman" pitchFamily="18" charset="0"/>
              </a:rPr>
              <a:t>Con 18t chung sống cha mẹ</a:t>
            </a:r>
          </a:p>
          <a:p>
            <a:pPr algn="ctr"/>
            <a:r>
              <a:rPr lang="en-US" altLang="en-US" sz="3200" b="1">
                <a:solidFill>
                  <a:schemeClr val="bg2"/>
                </a:solidFill>
                <a:latin typeface="Times New Roman" pitchFamily="18" charset="0"/>
                <a:cs typeface="Times New Roman" pitchFamily="18" charset="0"/>
              </a:rPr>
              <a:t>Phải có trách nhiệm chăm lo gia đình</a:t>
            </a:r>
          </a:p>
        </p:txBody>
      </p:sp>
      <p:sp>
        <p:nvSpPr>
          <p:cNvPr id="368646" name="AutoShape 6"/>
          <p:cNvSpPr>
            <a:spLocks noChangeArrowheads="1"/>
          </p:cNvSpPr>
          <p:nvPr/>
        </p:nvSpPr>
        <p:spPr bwMode="auto">
          <a:xfrm>
            <a:off x="6172200" y="0"/>
            <a:ext cx="2819400" cy="1828800"/>
          </a:xfrm>
          <a:prstGeom prst="wedgeRoundRectCallout">
            <a:avLst>
              <a:gd name="adj1" fmla="val -86894"/>
              <a:gd name="adj2" fmla="val 18139"/>
              <a:gd name="adj3" fmla="val 16667"/>
            </a:avLst>
          </a:prstGeom>
          <a:solidFill>
            <a:srgbClr val="0000FF"/>
          </a:solidFill>
          <a:ln w="9525">
            <a:solidFill>
              <a:schemeClr val="tx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3200" b="1">
                <a:solidFill>
                  <a:schemeClr val="bg1"/>
                </a:solidFill>
                <a:latin typeface="Times New Roman" pitchFamily="18" charset="0"/>
                <a:cs typeface="Times New Roman" pitchFamily="18" charset="0"/>
              </a:rPr>
              <a:t>Con có quyền</a:t>
            </a:r>
          </a:p>
          <a:p>
            <a:pPr algn="ctr"/>
            <a:r>
              <a:rPr lang="en-US" altLang="en-US" sz="3200" b="1">
                <a:solidFill>
                  <a:schemeClr val="bg1"/>
                </a:solidFill>
                <a:latin typeface="Times New Roman" pitchFamily="18" charset="0"/>
                <a:cs typeface="Times New Roman" pitchFamily="18" charset="0"/>
              </a:rPr>
              <a:t>có tài sản</a:t>
            </a:r>
          </a:p>
          <a:p>
            <a:pPr algn="ctr"/>
            <a:r>
              <a:rPr lang="en-US" altLang="en-US" sz="3200" b="1">
                <a:solidFill>
                  <a:schemeClr val="bg1"/>
                </a:solidFill>
                <a:latin typeface="Times New Roman" pitchFamily="18" charset="0"/>
                <a:cs typeface="Times New Roman" pitchFamily="18" charset="0"/>
              </a:rPr>
              <a:t>riêng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fade">
                                      <p:cBhvr>
                                        <p:cTn id="7" dur="2000"/>
                                        <p:tgtEl>
                                          <p:spTgt spid="368642"/>
                                        </p:tgtEl>
                                      </p:cBhvr>
                                    </p:animEffect>
                                    <p:anim calcmode="lin" valueType="num">
                                      <p:cBhvr>
                                        <p:cTn id="8" dur="2000" fill="hold"/>
                                        <p:tgtEl>
                                          <p:spTgt spid="368642"/>
                                        </p:tgtEl>
                                        <p:attrNameLst>
                                          <p:attrName>style.rotation</p:attrName>
                                        </p:attrNameLst>
                                      </p:cBhvr>
                                      <p:tavLst>
                                        <p:tav tm="0">
                                          <p:val>
                                            <p:fltVal val="720"/>
                                          </p:val>
                                        </p:tav>
                                        <p:tav tm="100000">
                                          <p:val>
                                            <p:fltVal val="0"/>
                                          </p:val>
                                        </p:tav>
                                      </p:tavLst>
                                    </p:anim>
                                    <p:anim calcmode="lin" valueType="num">
                                      <p:cBhvr>
                                        <p:cTn id="9" dur="2000" fill="hold"/>
                                        <p:tgtEl>
                                          <p:spTgt spid="368642"/>
                                        </p:tgtEl>
                                        <p:attrNameLst>
                                          <p:attrName>ppt_h</p:attrName>
                                        </p:attrNameLst>
                                      </p:cBhvr>
                                      <p:tavLst>
                                        <p:tav tm="0">
                                          <p:val>
                                            <p:fltVal val="0"/>
                                          </p:val>
                                        </p:tav>
                                        <p:tav tm="100000">
                                          <p:val>
                                            <p:strVal val="#ppt_h"/>
                                          </p:val>
                                        </p:tav>
                                      </p:tavLst>
                                    </p:anim>
                                    <p:anim calcmode="lin" valueType="num">
                                      <p:cBhvr>
                                        <p:cTn id="10" dur="2000" fill="hold"/>
                                        <p:tgtEl>
                                          <p:spTgt spid="3686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68646"/>
                                        </p:tgtEl>
                                        <p:attrNameLst>
                                          <p:attrName>style.visibility</p:attrName>
                                        </p:attrNameLst>
                                      </p:cBhvr>
                                      <p:to>
                                        <p:strVal val="visible"/>
                                      </p:to>
                                    </p:set>
                                    <p:animEffect transition="in" filter="fade">
                                      <p:cBhvr>
                                        <p:cTn id="15" dur="800" decel="100000"/>
                                        <p:tgtEl>
                                          <p:spTgt spid="368646"/>
                                        </p:tgtEl>
                                      </p:cBhvr>
                                    </p:animEffect>
                                    <p:anim calcmode="lin" valueType="num">
                                      <p:cBhvr>
                                        <p:cTn id="16" dur="800" decel="100000" fill="hold"/>
                                        <p:tgtEl>
                                          <p:spTgt spid="368646"/>
                                        </p:tgtEl>
                                        <p:attrNameLst>
                                          <p:attrName>style.rotation</p:attrName>
                                        </p:attrNameLst>
                                      </p:cBhvr>
                                      <p:tavLst>
                                        <p:tav tm="0">
                                          <p:val>
                                            <p:fltVal val="-90"/>
                                          </p:val>
                                        </p:tav>
                                        <p:tav tm="100000">
                                          <p:val>
                                            <p:fltVal val="0"/>
                                          </p:val>
                                        </p:tav>
                                      </p:tavLst>
                                    </p:anim>
                                    <p:anim calcmode="lin" valueType="num">
                                      <p:cBhvr>
                                        <p:cTn id="17" dur="800" decel="100000" fill="hold"/>
                                        <p:tgtEl>
                                          <p:spTgt spid="368646"/>
                                        </p:tgtEl>
                                        <p:attrNameLst>
                                          <p:attrName>ppt_x</p:attrName>
                                        </p:attrNameLst>
                                      </p:cBhvr>
                                      <p:tavLst>
                                        <p:tav tm="0">
                                          <p:val>
                                            <p:strVal val="#ppt_x+0.4"/>
                                          </p:val>
                                        </p:tav>
                                        <p:tav tm="100000">
                                          <p:val>
                                            <p:strVal val="#ppt_x-0.05"/>
                                          </p:val>
                                        </p:tav>
                                      </p:tavLst>
                                    </p:anim>
                                    <p:anim calcmode="lin" valueType="num">
                                      <p:cBhvr>
                                        <p:cTn id="18" dur="800" decel="100000" fill="hold"/>
                                        <p:tgtEl>
                                          <p:spTgt spid="36864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6864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68646"/>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368645"/>
                                        </p:tgtEl>
                                        <p:attrNameLst>
                                          <p:attrName>style.visibility</p:attrName>
                                        </p:attrNameLst>
                                      </p:cBhvr>
                                      <p:to>
                                        <p:strVal val="visible"/>
                                      </p:to>
                                    </p:set>
                                    <p:animEffect transition="in" filter="fade">
                                      <p:cBhvr>
                                        <p:cTn id="24" dur="800" decel="100000"/>
                                        <p:tgtEl>
                                          <p:spTgt spid="368645"/>
                                        </p:tgtEl>
                                      </p:cBhvr>
                                    </p:animEffect>
                                    <p:anim calcmode="lin" valueType="num">
                                      <p:cBhvr>
                                        <p:cTn id="25" dur="800" decel="100000" fill="hold"/>
                                        <p:tgtEl>
                                          <p:spTgt spid="368645"/>
                                        </p:tgtEl>
                                        <p:attrNameLst>
                                          <p:attrName>style.rotation</p:attrName>
                                        </p:attrNameLst>
                                      </p:cBhvr>
                                      <p:tavLst>
                                        <p:tav tm="0">
                                          <p:val>
                                            <p:fltVal val="-90"/>
                                          </p:val>
                                        </p:tav>
                                        <p:tav tm="100000">
                                          <p:val>
                                            <p:fltVal val="0"/>
                                          </p:val>
                                        </p:tav>
                                      </p:tavLst>
                                    </p:anim>
                                    <p:anim calcmode="lin" valueType="num">
                                      <p:cBhvr>
                                        <p:cTn id="26" dur="800" decel="100000" fill="hold"/>
                                        <p:tgtEl>
                                          <p:spTgt spid="368645"/>
                                        </p:tgtEl>
                                        <p:attrNameLst>
                                          <p:attrName>ppt_x</p:attrName>
                                        </p:attrNameLst>
                                      </p:cBhvr>
                                      <p:tavLst>
                                        <p:tav tm="0">
                                          <p:val>
                                            <p:strVal val="#ppt_x+0.4"/>
                                          </p:val>
                                        </p:tav>
                                        <p:tav tm="100000">
                                          <p:val>
                                            <p:strVal val="#ppt_x-0.05"/>
                                          </p:val>
                                        </p:tav>
                                      </p:tavLst>
                                    </p:anim>
                                    <p:anim calcmode="lin" valueType="num">
                                      <p:cBhvr>
                                        <p:cTn id="27" dur="800" decel="100000" fill="hold"/>
                                        <p:tgtEl>
                                          <p:spTgt spid="36864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6864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68645"/>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8644"/>
                                        </p:tgtEl>
                                        <p:attrNameLst>
                                          <p:attrName>style.visibility</p:attrName>
                                        </p:attrNameLst>
                                      </p:cBhvr>
                                      <p:to>
                                        <p:strVal val="visible"/>
                                      </p:to>
                                    </p:set>
                                    <p:animEffect transition="in" filter="fade">
                                      <p:cBhvr>
                                        <p:cTn id="34" dur="800" decel="100000"/>
                                        <p:tgtEl>
                                          <p:spTgt spid="368644"/>
                                        </p:tgtEl>
                                      </p:cBhvr>
                                    </p:animEffect>
                                    <p:anim calcmode="lin" valueType="num">
                                      <p:cBhvr>
                                        <p:cTn id="35" dur="800" decel="100000" fill="hold"/>
                                        <p:tgtEl>
                                          <p:spTgt spid="368644"/>
                                        </p:tgtEl>
                                        <p:attrNameLst>
                                          <p:attrName>style.rotation</p:attrName>
                                        </p:attrNameLst>
                                      </p:cBhvr>
                                      <p:tavLst>
                                        <p:tav tm="0">
                                          <p:val>
                                            <p:fltVal val="-90"/>
                                          </p:val>
                                        </p:tav>
                                        <p:tav tm="100000">
                                          <p:val>
                                            <p:fltVal val="0"/>
                                          </p:val>
                                        </p:tav>
                                      </p:tavLst>
                                    </p:anim>
                                    <p:anim calcmode="lin" valueType="num">
                                      <p:cBhvr>
                                        <p:cTn id="36" dur="800" decel="100000" fill="hold"/>
                                        <p:tgtEl>
                                          <p:spTgt spid="368644"/>
                                        </p:tgtEl>
                                        <p:attrNameLst>
                                          <p:attrName>ppt_x</p:attrName>
                                        </p:attrNameLst>
                                      </p:cBhvr>
                                      <p:tavLst>
                                        <p:tav tm="0">
                                          <p:val>
                                            <p:strVal val="#ppt_x+0.4"/>
                                          </p:val>
                                        </p:tav>
                                        <p:tav tm="100000">
                                          <p:val>
                                            <p:strVal val="#ppt_x-0.05"/>
                                          </p:val>
                                        </p:tav>
                                      </p:tavLst>
                                    </p:anim>
                                    <p:anim calcmode="lin" valueType="num">
                                      <p:cBhvr>
                                        <p:cTn id="37" dur="800" decel="100000" fill="hold"/>
                                        <p:tgtEl>
                                          <p:spTgt spid="36864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864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86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animBg="1"/>
      <p:bldP spid="368644" grpId="0" animBg="1"/>
      <p:bldP spid="368645" grpId="0" animBg="1"/>
      <p:bldP spid="36864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E:\10 Chuyen mon\11. Chuyen mon\Tai lieu thi GVDG\Giao an thi gvg Hung\anh lam ban do tu duy\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66646">
            <a:off x="1785144" y="432594"/>
            <a:ext cx="15938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E:\10 Chuyen mon\11. Chuyen mon\Tai lieu thi GVDG\Giao an thi gvg Hung\anh lam ban do tu duy\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61702">
            <a:off x="6738144" y="1350169"/>
            <a:ext cx="13843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04800" y="1752600"/>
            <a:ext cx="1295400" cy="17541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endParaRPr lang="en-US" b="1" dirty="0">
              <a:latin typeface="Times New Roman" pitchFamily="18" charset="0"/>
              <a:cs typeface="Times New Roman" pitchFamily="18" charset="0"/>
            </a:endParaRPr>
          </a:p>
        </p:txBody>
      </p:sp>
      <p:pic>
        <p:nvPicPr>
          <p:cNvPr id="25606" name="Picture 7" descr="E:\10 Chuyen mon\11. Chuyen mon\Tai lieu thi GVDG\Giao an thi gvg Hung\anh lam ban do tu duy\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6796">
            <a:off x="1541463" y="1055688"/>
            <a:ext cx="14986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E:\10 Chuyen mon\11. Chuyen mon\Tai lieu thi GVDG\Giao an thi gvg Hung\anh lam ban do tu duy\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38291">
            <a:off x="805656" y="2580482"/>
            <a:ext cx="3021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895600" y="685800"/>
            <a:ext cx="990600" cy="1570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endParaRPr lang="en-US" sz="2400" b="1" dirty="0">
              <a:latin typeface="Times New Roman" pitchFamily="18" charset="0"/>
              <a:cs typeface="Times New Roman" pitchFamily="18" charset="0"/>
            </a:endParaRPr>
          </a:p>
        </p:txBody>
      </p:sp>
      <p:pic>
        <p:nvPicPr>
          <p:cNvPr id="25609" name="Picture 9" descr="E:\10 Chuyen mon\11. Chuyen mon\Tai lieu thi GVDG\Giao an thi gvg Hung\anh lam ban do tu duy\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7093" flipV="1">
            <a:off x="5103813" y="223838"/>
            <a:ext cx="195738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629400" y="228600"/>
            <a:ext cx="2057400" cy="157003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endParaRPr lang="en-US" sz="2400" b="1" dirty="0">
              <a:latin typeface="Times New Roman" pitchFamily="18" charset="0"/>
              <a:cs typeface="Times New Roman" pitchFamily="18" charset="0"/>
            </a:endParaRPr>
          </a:p>
        </p:txBody>
      </p:sp>
      <p:sp>
        <p:nvSpPr>
          <p:cNvPr id="30" name="Oval 29"/>
          <p:cNvSpPr/>
          <p:nvPr/>
        </p:nvSpPr>
        <p:spPr>
          <a:xfrm>
            <a:off x="4191000" y="0"/>
            <a:ext cx="1447800" cy="31242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TextBox 32"/>
          <p:cNvSpPr txBox="1"/>
          <p:nvPr/>
        </p:nvSpPr>
        <p:spPr>
          <a:xfrm>
            <a:off x="2209800" y="4191000"/>
            <a:ext cx="1371600" cy="15700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sz="1600" b="1" dirty="0" err="1">
                <a:latin typeface="Times New Roman" pitchFamily="18" charset="0"/>
                <a:cs typeface="Times New Roman" pitchFamily="18" charset="0"/>
              </a:rPr>
              <a:t>Hôn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tự</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nguyện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bộ</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đẳng</a:t>
            </a:r>
            <a:r>
              <a:rPr lang="en-US" sz="1600" b="1" dirty="0">
                <a:latin typeface="Times New Roman" pitchFamily="18" charset="0"/>
                <a:cs typeface="Times New Roman" pitchFamily="18" charset="0"/>
              </a:rPr>
              <a:t>.</a:t>
            </a:r>
          </a:p>
        </p:txBody>
      </p:sp>
      <p:pic>
        <p:nvPicPr>
          <p:cNvPr id="25613" name="Picture 10" descr="E:\10 Chuyen mon\11. Chuyen mon\Tai lieu thi GVDG\Giao an thi gvg Hung\anh lam ban do tu duy\1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23214" flipV="1">
            <a:off x="4656138" y="3046413"/>
            <a:ext cx="28527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0" descr="E:\10 Chuyen mon\11. Chuyen mon\Tai lieu thi GVDG\Giao an thi gvg Hung\anh lam ban do tu duy\1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206725" flipV="1">
            <a:off x="3417888" y="2743200"/>
            <a:ext cx="362426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962400" y="3886200"/>
            <a:ext cx="1295400" cy="28924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sz="1400" b="1" dirty="0" err="1">
                <a:latin typeface="Times New Roman" pitchFamily="18" charset="0"/>
                <a:cs typeface="Times New Roman" pitchFamily="18" charset="0"/>
              </a:rPr>
              <a:t>Hôn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nhân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giữa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công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dân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Việt</a:t>
            </a:r>
            <a:r>
              <a:rPr lang="en-US" sz="1400" b="1" dirty="0">
                <a:latin typeface="Times New Roman" pitchFamily="18" charset="0"/>
                <a:cs typeface="Times New Roman" pitchFamily="18" charset="0"/>
              </a:rPr>
              <a:t> Nam </a:t>
            </a:r>
            <a:r>
              <a:rPr lang="en-US" sz="1400" b="1" dirty="0" err="1">
                <a:latin typeface="Times New Roman" pitchFamily="18" charset="0"/>
                <a:cs typeface="Times New Roman" pitchFamily="18" charset="0"/>
              </a:rPr>
              <a:t>thuộc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các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dân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tộc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các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tôn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giáo</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giữa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công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dân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Việt</a:t>
            </a:r>
            <a:r>
              <a:rPr lang="en-US" sz="1400" b="1" dirty="0">
                <a:latin typeface="Times New Roman" pitchFamily="18" charset="0"/>
                <a:cs typeface="Times New Roman" pitchFamily="18" charset="0"/>
              </a:rPr>
              <a:t> Nam </a:t>
            </a:r>
            <a:r>
              <a:rPr lang="en-US" sz="1400" b="1" dirty="0" err="1">
                <a:latin typeface="Times New Roman" pitchFamily="18" charset="0"/>
                <a:cs typeface="Times New Roman" pitchFamily="18" charset="0"/>
              </a:rPr>
              <a:t>với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người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nước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ngoài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được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tôn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trọng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và</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được</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pháp</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luật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bảo</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vệ</a:t>
            </a:r>
            <a:r>
              <a:rPr lang="en-US" sz="1400" b="1" dirty="0">
                <a:latin typeface="Times New Roman" pitchFamily="18" charset="0"/>
                <a:cs typeface="Times New Roman" pitchFamily="18" charset="0"/>
              </a:rPr>
              <a:t>.  </a:t>
            </a:r>
          </a:p>
        </p:txBody>
      </p:sp>
      <p:sp>
        <p:nvSpPr>
          <p:cNvPr id="40" name="TextBox 39"/>
          <p:cNvSpPr txBox="1"/>
          <p:nvPr/>
        </p:nvSpPr>
        <p:spPr>
          <a:xfrm>
            <a:off x="5943600" y="2133600"/>
            <a:ext cx="23622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đình</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ta</a:t>
            </a:r>
            <a:r>
              <a:rPr lang="en-US" b="1" dirty="0">
                <a:latin typeface="Times New Roman" pitchFamily="18" charset="0"/>
                <a:cs typeface="Times New Roman" pitchFamily="18" charset="0"/>
              </a:rPr>
              <a:t>.</a:t>
            </a:r>
          </a:p>
        </p:txBody>
      </p:sp>
      <p:sp>
        <p:nvSpPr>
          <p:cNvPr id="42" name="TextBox 41"/>
          <p:cNvSpPr txBox="1"/>
          <p:nvPr/>
        </p:nvSpPr>
        <p:spPr>
          <a:xfrm>
            <a:off x="152400" y="3581400"/>
            <a:ext cx="1905000" cy="14779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US" b="1" dirty="0" err="1">
                <a:latin typeface="Times New Roman" pitchFamily="18" charset="0"/>
                <a:cs typeface="Times New Roman" pitchFamily="18" charset="0"/>
              </a:rPr>
              <a:t>Nhằm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hòa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phúc</a:t>
            </a:r>
            <a:r>
              <a:rPr lang="en-US" b="1" dirty="0">
                <a:latin typeface="Times New Roman" pitchFamily="18" charset="0"/>
                <a:cs typeface="Times New Roman" pitchFamily="18" charset="0"/>
              </a:rPr>
              <a:t> </a:t>
            </a:r>
          </a:p>
        </p:txBody>
      </p:sp>
      <p:sp>
        <p:nvSpPr>
          <p:cNvPr id="43" name="TextBox 42"/>
          <p:cNvSpPr txBox="1"/>
          <p:nvPr/>
        </p:nvSpPr>
        <p:spPr>
          <a:xfrm>
            <a:off x="228600" y="381000"/>
            <a:ext cx="17526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US" b="1" dirty="0" err="1">
                <a:latin typeface="Times New Roman" pitchFamily="18" charset="0"/>
                <a:cs typeface="Times New Roman" pitchFamily="18" charset="0"/>
              </a:rPr>
              <a:t>Hôn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p>
        </p:txBody>
      </p:sp>
      <p:sp>
        <p:nvSpPr>
          <p:cNvPr id="21" name="Oval 20"/>
          <p:cNvSpPr/>
          <p:nvPr/>
        </p:nvSpPr>
        <p:spPr>
          <a:xfrm>
            <a:off x="3962400" y="0"/>
            <a:ext cx="1981200" cy="30480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en-US" b="1" dirty="0">
                <a:solidFill>
                  <a:srgbClr val="FF0000"/>
                </a:solidFill>
                <a:latin typeface="Times New Roman" pitchFamily="18" charset="0"/>
                <a:cs typeface="Times New Roman" pitchFamily="18" charset="0"/>
              </a:rPr>
              <a:t>QUYỀN VÀ </a:t>
            </a:r>
            <a:r>
              <a:rPr lang="en-US" b="1">
                <a:solidFill>
                  <a:srgbClr val="FF0000"/>
                </a:solidFill>
                <a:latin typeface="Times New Roman" pitchFamily="18" charset="0"/>
                <a:cs typeface="Times New Roman" pitchFamily="18" charset="0"/>
              </a:rPr>
              <a:t>NGHĨA VỤ CỦA </a:t>
            </a:r>
            <a:r>
              <a:rPr lang="en-US" b="1" dirty="0">
                <a:solidFill>
                  <a:srgbClr val="FF0000"/>
                </a:solidFill>
                <a:latin typeface="Times New Roman" pitchFamily="18" charset="0"/>
                <a:cs typeface="Times New Roman" pitchFamily="18" charset="0"/>
              </a:rPr>
              <a:t>CÔNG DÂN TRONG HÔN NHÂN</a:t>
            </a:r>
          </a:p>
          <a:p>
            <a:pPr algn="ctr" eaLnBrk="1" fontAlgn="auto" hangingPunct="1">
              <a:spcBef>
                <a:spcPts val="0"/>
              </a:spcBef>
              <a:spcAft>
                <a:spcPts val="0"/>
              </a:spcAft>
              <a:defRPr/>
            </a:pPr>
            <a:endParaRPr lang="en-US" dirty="0"/>
          </a:p>
        </p:txBody>
      </p:sp>
      <p:pic>
        <p:nvPicPr>
          <p:cNvPr id="22" name="Picture 4" descr="E:\10 Chuyen mon\11. Chuyen mon\Tai lieu thi GVDG\Giao an thi gvg Hung\anh lam ban do tu duy\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0369">
            <a:off x="3048000" y="0"/>
            <a:ext cx="1230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858000" y="4038600"/>
            <a:ext cx="990600" cy="2301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sz="1600" b="1" dirty="0" err="1">
                <a:latin typeface="Times New Roman" pitchFamily="18" charset="0"/>
                <a:cs typeface="Times New Roman" pitchFamily="18" charset="0"/>
              </a:rPr>
              <a:t>Vợ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nghĩa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vụ</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sách</a:t>
            </a:r>
            <a:r>
              <a:rPr lang="en-US" sz="1600" b="1" dirty="0">
                <a:latin typeface="Times New Roman" pitchFamily="18" charset="0"/>
                <a:cs typeface="Times New Roman" pitchFamily="18" charset="0"/>
              </a:rPr>
              <a:t> KHHGĐ                              </a:t>
            </a:r>
          </a:p>
          <a:p>
            <a:pPr eaLnBrk="1" fontAlgn="auto" hangingPunct="1">
              <a:spcBef>
                <a:spcPts val="0"/>
              </a:spcBef>
              <a:spcAft>
                <a:spcPts val="0"/>
              </a:spcAft>
              <a:defRPr/>
            </a:pPr>
            <a:endParaRPr lang="en-US" sz="1600" b="1" dirty="0">
              <a:latin typeface="Times New Roman" pitchFamily="18" charset="0"/>
              <a:cs typeface="Times New Roman" pitchFamily="18" charset="0"/>
            </a:endParaRPr>
          </a:p>
        </p:txBody>
      </p:sp>
      <p:pic>
        <p:nvPicPr>
          <p:cNvPr id="28" name="Picture 10" descr="E:\10 Chuyen mon\11. Chuyen mon\Tai lieu thi GVDG\Giao an thi gvg Hung\anh lam ban do tu duy\1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9883">
            <a:off x="6781800" y="2895600"/>
            <a:ext cx="6238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3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20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edge">
                                      <p:cBhvr>
                                        <p:cTn id="17" dur="10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wipe(down)">
                                      <p:cBhvr>
                                        <p:cTn id="22" dur="500"/>
                                        <p:tgtEl>
                                          <p:spTgt spid="256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edge">
                                      <p:cBhvr>
                                        <p:cTn id="27" dur="1000"/>
                                        <p:tgtEl>
                                          <p:spTgt spid="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wipe(down)">
                                      <p:cBhvr>
                                        <p:cTn id="32" dur="500"/>
                                        <p:tgtEl>
                                          <p:spTgt spid="256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edge">
                                      <p:cBhvr>
                                        <p:cTn id="37" dur="10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5607"/>
                                        </p:tgtEl>
                                        <p:attrNameLst>
                                          <p:attrName>style.visibility</p:attrName>
                                        </p:attrNameLst>
                                      </p:cBhvr>
                                      <p:to>
                                        <p:strVal val="visible"/>
                                      </p:to>
                                    </p:set>
                                    <p:animEffect transition="in" filter="wipe(up)">
                                      <p:cBhvr>
                                        <p:cTn id="42" dur="500"/>
                                        <p:tgtEl>
                                          <p:spTgt spid="256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edge">
                                      <p:cBhvr>
                                        <p:cTn id="47" dur="1000"/>
                                        <p:tgtEl>
                                          <p:spTgt spid="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609"/>
                                        </p:tgtEl>
                                        <p:attrNameLst>
                                          <p:attrName>style.visibility</p:attrName>
                                        </p:attrNameLst>
                                      </p:cBhvr>
                                      <p:to>
                                        <p:strVal val="visible"/>
                                      </p:to>
                                    </p:set>
                                    <p:animEffect transition="in" filter="wipe(down)">
                                      <p:cBhvr>
                                        <p:cTn id="52" dur="500"/>
                                        <p:tgtEl>
                                          <p:spTgt spid="256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edge">
                                      <p:cBhvr>
                                        <p:cTn id="57" dur="1000"/>
                                        <p:tgtEl>
                                          <p:spTgt spid="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25603"/>
                                        </p:tgtEl>
                                        <p:attrNameLst>
                                          <p:attrName>style.visibility</p:attrName>
                                        </p:attrNameLst>
                                      </p:cBhvr>
                                      <p:to>
                                        <p:strVal val="visible"/>
                                      </p:to>
                                    </p:set>
                                    <p:animEffect transition="in" filter="wipe(up)">
                                      <p:cBhvr>
                                        <p:cTn id="62" dur="500"/>
                                        <p:tgtEl>
                                          <p:spTgt spid="256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edge">
                                      <p:cBhvr>
                                        <p:cTn id="67" dur="1000"/>
                                        <p:tgtEl>
                                          <p:spTgt spid="4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25614"/>
                                        </p:tgtEl>
                                        <p:attrNameLst>
                                          <p:attrName>style.visibility</p:attrName>
                                        </p:attrNameLst>
                                      </p:cBhvr>
                                      <p:to>
                                        <p:strVal val="visible"/>
                                      </p:to>
                                    </p:set>
                                    <p:animEffect transition="in" filter="wipe(up)">
                                      <p:cBhvr>
                                        <p:cTn id="72" dur="500"/>
                                        <p:tgtEl>
                                          <p:spTgt spid="256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edge">
                                      <p:cBhvr>
                                        <p:cTn id="77" dur="1000"/>
                                        <p:tgtEl>
                                          <p:spTgt spid="3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25613"/>
                                        </p:tgtEl>
                                        <p:attrNameLst>
                                          <p:attrName>style.visibility</p:attrName>
                                        </p:attrNameLst>
                                      </p:cBhvr>
                                      <p:to>
                                        <p:strVal val="visible"/>
                                      </p:to>
                                    </p:set>
                                    <p:animEffect transition="in" filter="wipe(up)">
                                      <p:cBhvr>
                                        <p:cTn id="82" dur="500"/>
                                        <p:tgtEl>
                                          <p:spTgt spid="256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edge">
                                      <p:cBhvr>
                                        <p:cTn id="87" dur="1000"/>
                                        <p:tgtEl>
                                          <p:spTgt spid="3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500"/>
                                        <p:tgtEl>
                                          <p:spTgt spid="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edge">
                                      <p:cBhvr>
                                        <p:cTn id="9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7" grpId="0" animBg="1"/>
      <p:bldP spid="33" grpId="0" animBg="1"/>
      <p:bldP spid="36" grpId="0" animBg="1"/>
      <p:bldP spid="40" grpId="0" animBg="1"/>
      <p:bldP spid="42" grpId="0" animBg="1"/>
      <p:bldP spid="43" grpId="0" animBg="1"/>
      <p:bldP spid="21"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037_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7"/>
          <p:cNvSpPr>
            <a:spLocks noChangeArrowheads="1"/>
          </p:cNvSpPr>
          <p:nvPr/>
        </p:nvSpPr>
        <p:spPr bwMode="auto">
          <a:xfrm>
            <a:off x="152400" y="1752600"/>
            <a:ext cx="8991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4000" b="1">
                <a:solidFill>
                  <a:srgbClr val="3333FF"/>
                </a:solidFill>
                <a:latin typeface="Times New Roman" pitchFamily="18" charset="0"/>
                <a:cs typeface="Times New Roman" pitchFamily="18" charset="0"/>
              </a:rPr>
              <a:t>XIN CHÂN THÀNH CẢM ƠN QUÝ </a:t>
            </a:r>
          </a:p>
          <a:p>
            <a:pPr algn="ctr" eaLnBrk="1" hangingPunct="1"/>
            <a:r>
              <a:rPr lang="en-US" altLang="en-US" sz="4000" b="1">
                <a:solidFill>
                  <a:srgbClr val="3333FF"/>
                </a:solidFill>
                <a:latin typeface="Times New Roman" pitchFamily="18" charset="0"/>
                <a:cs typeface="Times New Roman" pitchFamily="18" charset="0"/>
              </a:rPr>
              <a:t>THẦY CÔVÀ CÁC EM HỌC SINH</a:t>
            </a:r>
          </a:p>
        </p:txBody>
      </p:sp>
      <p:sp>
        <p:nvSpPr>
          <p:cNvPr id="5" name="Rectangle 4"/>
          <p:cNvSpPr/>
          <p:nvPr/>
        </p:nvSpPr>
        <p:spPr>
          <a:xfrm>
            <a:off x="914777" y="533400"/>
            <a:ext cx="7314823" cy="1200329"/>
          </a:xfrm>
          <a:prstGeom prst="rect">
            <a:avLst/>
          </a:prstGeom>
          <a:noFill/>
        </p:spPr>
        <p:txBody>
          <a:bodyPr wrap="none">
            <a:spAutoFit/>
          </a:bodyPr>
          <a:lstStyle/>
          <a:p>
            <a:pPr algn="ctr" eaLnBrk="1" fontAlgn="auto" hangingPunct="1">
              <a:spcBef>
                <a:spcPts val="0"/>
              </a:spcBef>
              <a:spcAft>
                <a:spcPts val="0"/>
              </a:spcAft>
              <a:defRPr/>
            </a:pPr>
            <a:r>
              <a:rPr lang="en-US" sz="7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Bài</a:t>
            </a:r>
            <a:r>
              <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 </a:t>
            </a:r>
            <a:r>
              <a:rPr lang="en-US" sz="7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học</a:t>
            </a:r>
            <a:r>
              <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 </a:t>
            </a:r>
            <a:r>
              <a:rPr lang="en-US" sz="7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kết</a:t>
            </a:r>
            <a:r>
              <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 </a:t>
            </a:r>
            <a:r>
              <a:rPr lang="en-US" sz="7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thúc</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776493346267072574.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92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7"/>
          <p:cNvSpPr txBox="1">
            <a:spLocks noChangeArrowheads="1"/>
          </p:cNvSpPr>
          <p:nvPr/>
        </p:nvSpPr>
        <p:spPr bwMode="auto">
          <a:xfrm>
            <a:off x="454025" y="4592638"/>
            <a:ext cx="65436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000" b="1" dirty="0" err="1">
                <a:solidFill>
                  <a:srgbClr val="FF0000"/>
                </a:solidFill>
                <a:latin typeface="Times New Roman" pitchFamily="18" charset="0"/>
                <a:cs typeface="Times New Roman" pitchFamily="18" charset="0"/>
              </a:rPr>
              <a:t>Những</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sai</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trái</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trong</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tình</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yêu</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cần</a:t>
            </a:r>
            <a:r>
              <a:rPr lang="en-US" altLang="en-US" sz="2000" b="1" dirty="0">
                <a:solidFill>
                  <a:srgbClr val="FF0000"/>
                </a:solidFill>
                <a:latin typeface="Times New Roman" pitchFamily="18" charset="0"/>
                <a:cs typeface="Times New Roman" pitchFamily="18" charset="0"/>
              </a:rPr>
              <a:t> </a:t>
            </a:r>
            <a:r>
              <a:rPr lang="en-US" altLang="en-US" sz="2000" b="1" dirty="0" err="1">
                <a:solidFill>
                  <a:srgbClr val="FF0000"/>
                </a:solidFill>
                <a:latin typeface="Times New Roman" pitchFamily="18" charset="0"/>
                <a:cs typeface="Times New Roman" pitchFamily="18" charset="0"/>
              </a:rPr>
              <a:t>tránh</a:t>
            </a:r>
            <a:r>
              <a:rPr lang="en-US" altLang="en-US" sz="2000" b="1" dirty="0">
                <a:solidFill>
                  <a:srgbClr val="FF0000"/>
                </a:solidFill>
                <a:latin typeface="Times New Roman" pitchFamily="18" charset="0"/>
                <a:cs typeface="Times New Roman" pitchFamily="18" charset="0"/>
              </a:rPr>
              <a:t>:</a:t>
            </a:r>
          </a:p>
          <a:p>
            <a:pPr eaLnBrk="1" hangingPunct="1"/>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Thô</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lỗ</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nông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cạn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cẩu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thả</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trong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tình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yêu</a:t>
            </a:r>
            <a:r>
              <a:rPr lang="en-US" altLang="en-US" sz="2000" b="1" dirty="0">
                <a:latin typeface="Times New Roman" pitchFamily="18" charset="0"/>
                <a:cs typeface="Times New Roman" pitchFamily="18" charset="0"/>
              </a:rPr>
              <a:t>. </a:t>
            </a:r>
          </a:p>
          <a:p>
            <a:pPr eaLnBrk="1" hangingPunct="1">
              <a:buFontTx/>
              <a:buChar char="-"/>
            </a:pP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Vụ</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lợi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ích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kỷ</a:t>
            </a:r>
            <a:r>
              <a:rPr lang="en-US" altLang="en-US" sz="2000" b="1" dirty="0">
                <a:latin typeface="Times New Roman" pitchFamily="18" charset="0"/>
                <a:cs typeface="Times New Roman" pitchFamily="18" charset="0"/>
              </a:rPr>
              <a:t>. </a:t>
            </a:r>
          </a:p>
          <a:p>
            <a:pPr eaLnBrk="1" hangingPunct="1">
              <a:buFontTx/>
              <a:buChar char="-"/>
            </a:pP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Nhầm</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lẫn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giữa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tình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bạn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với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tình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yêu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yêu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quá</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sớm</a:t>
            </a:r>
            <a:r>
              <a:rPr lang="en-US" altLang="en-US" sz="2000" b="1" dirty="0">
                <a:latin typeface="Times New Roman" pitchFamily="18" charset="0"/>
                <a:cs typeface="Times New Roman" pitchFamily="18" charset="0"/>
              </a:rPr>
              <a:t>.</a:t>
            </a:r>
          </a:p>
          <a:p>
            <a:pPr eaLnBrk="1" hangingPunct="1"/>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Quan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hệ</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tình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dục</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trước</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hôn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nhân</a:t>
            </a:r>
            <a:r>
              <a:rPr lang="en-US" altLang="en-US" sz="2000" b="1" dirty="0">
                <a:latin typeface="Times New Roman" pitchFamily="18" charset="0"/>
                <a:cs typeface="Times New Roman" pitchFamily="18" charset="0"/>
              </a:rPr>
              <a:t>…</a:t>
            </a:r>
          </a:p>
        </p:txBody>
      </p:sp>
      <p:sp>
        <p:nvSpPr>
          <p:cNvPr id="5" name="Hộp Văn bản 7"/>
          <p:cNvSpPr txBox="1">
            <a:spLocks noChangeArrowheads="1"/>
          </p:cNvSpPr>
          <p:nvPr/>
        </p:nvSpPr>
        <p:spPr bwMode="auto">
          <a:xfrm>
            <a:off x="2797175" y="32861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000" b="1">
                <a:latin typeface="Times New Roman" pitchFamily="18" charset="0"/>
                <a:cs typeface="Times New Roman" pitchFamily="18" charset="0"/>
              </a:rPr>
              <a:t>Tình yêu là gì?</a:t>
            </a:r>
          </a:p>
        </p:txBody>
      </p:sp>
      <p:sp>
        <p:nvSpPr>
          <p:cNvPr id="7" name="Hộp Văn bản 6"/>
          <p:cNvSpPr txBox="1">
            <a:spLocks noChangeArrowheads="1"/>
          </p:cNvSpPr>
          <p:nvPr/>
        </p:nvSpPr>
        <p:spPr bwMode="auto">
          <a:xfrm>
            <a:off x="190500" y="1668463"/>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001A33"/>
                </a:solidFill>
                <a:latin typeface="Times New Roman" pitchFamily="18" charset="0"/>
                <a:cs typeface="Times New Roman" pitchFamily="18" charset="0"/>
              </a:rPr>
              <a:t>1.</a:t>
            </a:r>
            <a:r>
              <a:rPr lang="vi-VN" altLang="en-US" sz="2000" b="1">
                <a:solidFill>
                  <a:srgbClr val="001A33"/>
                </a:solidFill>
                <a:latin typeface="Times New Roman" pitchFamily="18" charset="0"/>
                <a:cs typeface="Times New Roman" pitchFamily="18" charset="0"/>
              </a:rPr>
              <a:t>“Tình yêu luôn có những quy luật mà lý trí không thể lý giải được”, chúng ta chỉ có thể lý giải nó bằng tình cảm, bằng trái tim đang yêu.</a:t>
            </a:r>
            <a:endParaRPr lang="en-US" altLang="en-US" sz="2000" b="1">
              <a:latin typeface="Times New Roman" pitchFamily="18" charset="0"/>
              <a:cs typeface="Times New Roman" pitchFamily="18" charset="0"/>
            </a:endParaRPr>
          </a:p>
        </p:txBody>
      </p:sp>
      <p:sp>
        <p:nvSpPr>
          <p:cNvPr id="9" name="Hộp Văn bản 8"/>
          <p:cNvSpPr txBox="1">
            <a:spLocks noChangeArrowheads="1"/>
          </p:cNvSpPr>
          <p:nvPr/>
        </p:nvSpPr>
        <p:spPr bwMode="auto">
          <a:xfrm>
            <a:off x="190500" y="2330450"/>
            <a:ext cx="706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a:solidFill>
                  <a:srgbClr val="000000"/>
                </a:solidFill>
                <a:latin typeface="Times New Roman" pitchFamily="18" charset="0"/>
                <a:cs typeface="Times New Roman" pitchFamily="18" charset="0"/>
              </a:rPr>
              <a:t>2.Tình yêu là một tình cảm thiêng liêng và cao quý</a:t>
            </a:r>
            <a:endParaRPr lang="en-US" altLang="en-US" sz="2000" b="1">
              <a:latin typeface="Times New Roman" pitchFamily="18" charset="0"/>
              <a:cs typeface="Times New Roman" pitchFamily="18" charset="0"/>
            </a:endParaRPr>
          </a:p>
        </p:txBody>
      </p:sp>
      <p:sp>
        <p:nvSpPr>
          <p:cNvPr id="11" name="Hộp Văn bản 10"/>
          <p:cNvSpPr txBox="1">
            <a:spLocks noChangeArrowheads="1"/>
          </p:cNvSpPr>
          <p:nvPr/>
        </p:nvSpPr>
        <p:spPr bwMode="auto">
          <a:xfrm>
            <a:off x="190500" y="2800350"/>
            <a:ext cx="84121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dirty="0" smtClean="0">
                <a:latin typeface="Times New Roman" pitchFamily="18" charset="0"/>
                <a:cs typeface="Times New Roman" pitchFamily="18" charset="0"/>
              </a:rPr>
              <a:t>3.</a:t>
            </a:r>
            <a:r>
              <a:rPr lang="vi-VN" altLang="en-US" sz="2000" b="1" dirty="0">
                <a:latin typeface="Times New Roman" pitchFamily="18" charset="0"/>
                <a:cs typeface="Times New Roman" pitchFamily="18" charset="0"/>
              </a:rPr>
              <a:t>Ham muốn chỉ đơn giản là muốn sở hữu cơ thể </a:t>
            </a:r>
            <a:r>
              <a:rPr lang="vi-VN" altLang="en-US" sz="2000" b="1" dirty="0" smtClean="0">
                <a:latin typeface="Times New Roman" pitchFamily="18" charset="0"/>
                <a:cs typeface="Times New Roman" pitchFamily="18" charset="0"/>
              </a:rPr>
              <a:t>họ.</a:t>
            </a:r>
            <a:endParaRPr lang="en-US" altLang="en-US" sz="2000" b="1" dirty="0" smtClean="0">
              <a:latin typeface="Times New Roman" pitchFamily="18" charset="0"/>
              <a:cs typeface="Times New Roman" pitchFamily="18" charset="0"/>
            </a:endParaRPr>
          </a:p>
          <a:p>
            <a:r>
              <a:rPr lang="en-US" altLang="en-US" sz="2000" b="1" dirty="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   </a:t>
            </a:r>
            <a:r>
              <a:rPr lang="vi-VN" altLang="en-US" sz="2000" b="1" dirty="0" smtClean="0">
                <a:latin typeface="Times New Roman" pitchFamily="18" charset="0"/>
                <a:cs typeface="Times New Roman" pitchFamily="18" charset="0"/>
              </a:rPr>
              <a:t>Tình </a:t>
            </a:r>
            <a:r>
              <a:rPr lang="vi-VN" altLang="en-US" sz="2000" b="1" dirty="0">
                <a:latin typeface="Times New Roman" pitchFamily="18" charset="0"/>
                <a:cs typeface="Times New Roman" pitchFamily="18" charset="0"/>
              </a:rPr>
              <a:t>yêu là khát khao về tâm hồn họ </a:t>
            </a:r>
            <a:endParaRPr lang="en-US" altLang="en-US" sz="2000" b="1" dirty="0" smtClean="0">
              <a:latin typeface="Times New Roman" pitchFamily="18" charset="0"/>
              <a:cs typeface="Times New Roman" pitchFamily="18" charset="0"/>
            </a:endParaRPr>
          </a:p>
          <a:p>
            <a:r>
              <a:rPr lang="en-US" altLang="en-US" sz="2000" b="1" dirty="0">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                                                                     </a:t>
            </a:r>
            <a:r>
              <a:rPr lang="vi-VN" altLang="en-US" sz="2000" b="1" dirty="0" smtClean="0">
                <a:latin typeface="Times New Roman" pitchFamily="18" charset="0"/>
                <a:cs typeface="Times New Roman" pitchFamily="18" charset="0"/>
              </a:rPr>
              <a:t>- </a:t>
            </a:r>
            <a:r>
              <a:rPr lang="vi-VN" altLang="en-US" sz="2000" b="1" dirty="0">
                <a:latin typeface="Times New Roman" pitchFamily="18" charset="0"/>
                <a:cs typeface="Times New Roman" pitchFamily="18" charset="0"/>
              </a:rPr>
              <a:t>Militant Liberal</a:t>
            </a:r>
            <a:endParaRPr lang="en-US" altLang="en-US" sz="2000" b="1" dirty="0">
              <a:latin typeface="Times New Roman" pitchFamily="18" charset="0"/>
              <a:cs typeface="Times New Roman" pitchFamily="18" charset="0"/>
            </a:endParaRPr>
          </a:p>
        </p:txBody>
      </p:sp>
      <p:sp>
        <p:nvSpPr>
          <p:cNvPr id="13" name="Hộp Văn bản 12"/>
          <p:cNvSpPr txBox="1">
            <a:spLocks noChangeArrowheads="1"/>
          </p:cNvSpPr>
          <p:nvPr/>
        </p:nvSpPr>
        <p:spPr bwMode="auto">
          <a:xfrm>
            <a:off x="152400" y="3789363"/>
            <a:ext cx="89677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2000" b="1" dirty="0">
                <a:latin typeface="Times New Roman" pitchFamily="18" charset="0"/>
                <a:cs typeface="Times New Roman" pitchFamily="18" charset="0"/>
              </a:rPr>
              <a:t>4. </a:t>
            </a:r>
            <a:r>
              <a:rPr lang="vi-VN" altLang="en-US" sz="2000" b="1" dirty="0">
                <a:latin typeface="Times New Roman" pitchFamily="18" charset="0"/>
                <a:cs typeface="Times New Roman" pitchFamily="18" charset="0"/>
              </a:rPr>
              <a:t>Tình yêu non nớt là: Tôi yêu bạn bởi vì tôi cần bạn.</a:t>
            </a:r>
          </a:p>
          <a:p>
            <a:r>
              <a:rPr lang="vi-VN" altLang="en-US" sz="2000" b="1" dirty="0">
                <a:latin typeface="Times New Roman" pitchFamily="18" charset="0"/>
                <a:cs typeface="Times New Roman" pitchFamily="18" charset="0"/>
              </a:rPr>
              <a:t>Tình yêu trưởng thành là: Tôi cần bạn bởi vì tôi yêu bạn. – Shannon</a:t>
            </a:r>
            <a:r>
              <a:rPr lang="en-US" altLang="en-US" sz="2000" b="1" dirty="0">
                <a:latin typeface="Times New Roman" pitchFamily="18" charset="0"/>
                <a:cs typeface="Times New Roman" pitchFamily="18" charset="0"/>
              </a:rPr>
              <a:t> </a:t>
            </a:r>
            <a:r>
              <a:rPr lang="vi-VN" altLang="en-US" sz="2000" b="1" dirty="0">
                <a:latin typeface="Times New Roman" pitchFamily="18" charset="0"/>
                <a:cs typeface="Times New Roman" pitchFamily="18" charset="0"/>
              </a:rPr>
              <a:t>Elizabeth.</a:t>
            </a:r>
          </a:p>
        </p:txBody>
      </p:sp>
      <p:pic>
        <p:nvPicPr>
          <p:cNvPr id="15" name="Hình ảnh 14" descr="Ảnh có chứa văn bản&#10;&#10;Mô tả được tạo tự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0"/>
            <a:ext cx="3162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i trong số các bạn sẽ quan hệ tình dục trước hôn nhân-' - Giáo dục - ZINGNEWS.VN.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ộp Văn bản 4"/>
          <p:cNvSpPr txBox="1"/>
          <p:nvPr/>
        </p:nvSpPr>
        <p:spPr>
          <a:xfrm>
            <a:off x="914400" y="6019800"/>
            <a:ext cx="7467600" cy="400050"/>
          </a:xfrm>
          <a:prstGeom prst="rect">
            <a:avLst/>
          </a:prstGeom>
          <a:noFill/>
        </p:spPr>
        <p:txBody>
          <a:bodyPr>
            <a:spAutoFit/>
          </a:bodyPr>
          <a:lstStyle/>
          <a:p>
            <a:pPr algn="ctr">
              <a:defRPr/>
            </a:pPr>
            <a:r>
              <a:rPr lang="vi-VN" sz="2000" b="1">
                <a:solidFill>
                  <a:srgbClr val="811E00"/>
                </a:solidFill>
                <a:latin typeface="+mj-lt"/>
                <a:cs typeface="Times New Roman" panose="02020603050405020304" pitchFamily="18" charset="0"/>
              </a:rPr>
              <a:t>Quan hệ tình dục trước hôn nhân là gì? Có nên hay không?</a:t>
            </a:r>
            <a:endParaRPr lang="en-US" sz="2000" b="1">
              <a:solidFill>
                <a:srgbClr val="811E0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3500"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6787</TotalTime>
  <Words>5102</Words>
  <Application>Microsoft Office PowerPoint</Application>
  <PresentationFormat>On-screen Show (4:3)</PresentationFormat>
  <Paragraphs>438</Paragraphs>
  <Slides>64</Slides>
  <Notes>6</Notes>
  <HiddenSlides>0</HiddenSlides>
  <MMClips>3</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BT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Hôn nhân đồng giới</vt:lpstr>
      <vt:lpstr>Hôn nhân đồng giới</vt:lpstr>
      <vt:lpstr> Khoản 7, Điều 3, Luật HNGĐ 2014 Chung sống như vợ chồng</vt:lpstr>
      <vt:lpstr>  Điểm b, Khoản 1, Điều 48, Nghị định số 110/2013 (24/9/2013) xử phạt VPHC</vt:lpstr>
      <vt:lpstr>PowerPoint Presentation</vt:lpstr>
      <vt:lpstr>PowerPoint Presentation</vt:lpstr>
      <vt:lpstr>PowerPoint Presentation</vt:lpstr>
      <vt:lpstr> Các điều kiện kết hôn</vt:lpstr>
      <vt:lpstr>Quan hệ nhân thân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KiÓm tra bµi cò</dc:title>
  <dc:creator>Nguyen Hue</dc:creator>
  <cp:lastModifiedBy>vinagofa@gmail.com</cp:lastModifiedBy>
  <cp:revision>712</cp:revision>
  <dcterms:created xsi:type="dcterms:W3CDTF">2009-07-02T06:05:26Z</dcterms:created>
  <dcterms:modified xsi:type="dcterms:W3CDTF">2022-02-08T17:29:57Z</dcterms:modified>
</cp:coreProperties>
</file>