
<file path=[Content_Types].xml><?xml version="1.0" encoding="utf-8"?>
<Types xmlns="http://schemas.openxmlformats.org/package/2006/content-types">
  <Default Extension="vml" ContentType="application/vnd.openxmlformats-officedocument.vmlDrawing"/>
  <Default Extension="bin" ContentType="application/vnd.openxmlformats-officedocument.oleObject"/>
  <Default Extension="gif" ContentType="image/gif"/>
  <Default Extension="wmf" ContentType="image/x-wmf"/>
  <Default Extension="emf" ContentType="image/x-emf"/>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3"/>
    <p:sldId id="257" r:id="rId4"/>
    <p:sldId id="258" r:id="rId5"/>
    <p:sldId id="259" r:id="rId6"/>
    <p:sldId id="261" r:id="rId7"/>
    <p:sldId id="262" r:id="rId8"/>
    <p:sldId id="264" r:id="rId9"/>
    <p:sldId id="265" r:id="rId10"/>
    <p:sldId id="269" r:id="rId11"/>
    <p:sldId id="267" r:id="rId12"/>
    <p:sldId id="270" r:id="rId13"/>
    <p:sldId id="268"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66"/>
    <a:srgbClr val="660066"/>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125E5076-3810-47DD-B79F-674D7AD40C01}" styleName="深色样式 1 - 强调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013" autoAdjust="0"/>
    <p:restoredTop sz="94660"/>
  </p:normalViewPr>
  <p:slideViewPr>
    <p:cSldViewPr snapToGrid="0">
      <p:cViewPr varScale="1">
        <p:scale>
          <a:sx n="79" d="100"/>
          <a:sy n="79" d="100"/>
        </p:scale>
        <p:origin x="312"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 Type="http://schemas.openxmlformats.org/officeDocument/2006/relationships/theme" Target="theme/theme1.xml"/><Relationship Id="rId17" Type="http://schemas.openxmlformats.org/officeDocument/2006/relationships/tableStyles" Target="tableStyles.xml"/><Relationship Id="rId16" Type="http://schemas.openxmlformats.org/officeDocument/2006/relationships/viewProps" Target="viewProps.xml"/><Relationship Id="rId15" Type="http://schemas.openxmlformats.org/officeDocument/2006/relationships/presProps" Target="presProps.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emf"/></Relationships>
</file>

<file path=ppt/drawings/_rels/vmlDrawing2.vml.rels><?xml version="1.0" encoding="UTF-8" standalone="yes"?>
<Relationships xmlns="http://schemas.openxmlformats.org/package/2006/relationships"><Relationship Id="rId4" Type="http://schemas.openxmlformats.org/officeDocument/2006/relationships/image" Target="../media/image11.wmf"/><Relationship Id="rId3" Type="http://schemas.openxmlformats.org/officeDocument/2006/relationships/image" Target="../media/image10.wmf"/><Relationship Id="rId2" Type="http://schemas.openxmlformats.org/officeDocument/2006/relationships/image" Target="../media/image9.wmf"/><Relationship Id="rId1" Type="http://schemas.openxmlformats.org/officeDocument/2006/relationships/image" Target="../media/image8.wmf"/></Relationships>
</file>

<file path=ppt/drawings/_rels/vmlDrawing3.vml.rels><?xml version="1.0" encoding="UTF-8" standalone="yes"?>
<Relationships xmlns="http://schemas.openxmlformats.org/package/2006/relationships"><Relationship Id="rId7" Type="http://schemas.openxmlformats.org/officeDocument/2006/relationships/image" Target="../media/image19.wmf"/><Relationship Id="rId6" Type="http://schemas.openxmlformats.org/officeDocument/2006/relationships/image" Target="../media/image18.wmf"/><Relationship Id="rId5" Type="http://schemas.openxmlformats.org/officeDocument/2006/relationships/image" Target="../media/image17.wmf"/><Relationship Id="rId4" Type="http://schemas.openxmlformats.org/officeDocument/2006/relationships/image" Target="../media/image16.wmf"/><Relationship Id="rId3" Type="http://schemas.openxmlformats.org/officeDocument/2006/relationships/image" Target="../media/image15.wmf"/><Relationship Id="rId2" Type="http://schemas.openxmlformats.org/officeDocument/2006/relationships/image" Target="../media/image14.wmf"/><Relationship Id="rId1" Type="http://schemas.openxmlformats.org/officeDocument/2006/relationships/image" Target="../media/image12.wmf"/></Relationships>
</file>

<file path=ppt/drawings/_rels/vmlDrawing4.vml.rels><?xml version="1.0" encoding="UTF-8" standalone="yes"?>
<Relationships xmlns="http://schemas.openxmlformats.org/package/2006/relationships"><Relationship Id="rId2" Type="http://schemas.openxmlformats.org/officeDocument/2006/relationships/image" Target="../media/image21.wmf"/><Relationship Id="rId1" Type="http://schemas.openxmlformats.org/officeDocument/2006/relationships/image" Target="../media/image20.wmf"/></Relationships>
</file>

<file path=ppt/drawings/_rels/vmlDrawing5.vml.rels><?xml version="1.0" encoding="UTF-8" standalone="yes"?>
<Relationships xmlns="http://schemas.openxmlformats.org/package/2006/relationships"><Relationship Id="rId2" Type="http://schemas.openxmlformats.org/officeDocument/2006/relationships/image" Target="../media/image23.wmf"/><Relationship Id="rId1" Type="http://schemas.openxmlformats.org/officeDocument/2006/relationships/image" Target="../media/image22.wmf"/></Relationships>
</file>

<file path=ppt/drawings/_rels/vmlDrawing6.vml.rels><?xml version="1.0" encoding="UTF-8" standalone="yes"?>
<Relationships xmlns="http://schemas.openxmlformats.org/package/2006/relationships"><Relationship Id="rId3" Type="http://schemas.openxmlformats.org/officeDocument/2006/relationships/image" Target="../media/image27.wmf"/><Relationship Id="rId2" Type="http://schemas.openxmlformats.org/officeDocument/2006/relationships/image" Target="../media/image26.wmf"/><Relationship Id="rId1" Type="http://schemas.openxmlformats.org/officeDocument/2006/relationships/image" Target="../media/image25.wmf"/></Relationships>
</file>

<file path=ppt/drawings/_rels/vmlDrawing7.vml.rels><?xml version="1.0" encoding="UTF-8" standalone="yes"?>
<Relationships xmlns="http://schemas.openxmlformats.org/package/2006/relationships"><Relationship Id="rId3" Type="http://schemas.openxmlformats.org/officeDocument/2006/relationships/image" Target="../media/image30.wmf"/><Relationship Id="rId2" Type="http://schemas.openxmlformats.org/officeDocument/2006/relationships/image" Target="../media/image29.wmf"/><Relationship Id="rId1" Type="http://schemas.openxmlformats.org/officeDocument/2006/relationships/image" Target="../media/image28.w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endParaRPr lang="en-US" smtClean="0"/>
          </a:p>
        </p:txBody>
      </p:sp>
      <p:sp>
        <p:nvSpPr>
          <p:cNvPr id="4" name="Date Placeholder 3"/>
          <p:cNvSpPr>
            <a:spLocks noGrp="1"/>
          </p:cNvSpPr>
          <p:nvPr>
            <p:ph type="dt" sz="half" idx="10"/>
          </p:nvPr>
        </p:nvSpPr>
        <p:spPr/>
        <p:txBody>
          <a:bodyPr/>
          <a:lstStyle/>
          <a:p>
            <a:fld id="{48A87A34-81AB-432B-8DAE-1953F412C126}" type="datetimeFigureOut">
              <a:rPr lang="en-US" smtClean="0"/>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smtClean="0"/>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endParaRPr lang="en-US" smtClean="0"/>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endParaRPr lang="en-US" smtClean="0"/>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smtClean="0"/>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smtClean="0"/>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smtClean="0"/>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smtClean="0"/>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endParaRPr lang="en-US" smtClean="0"/>
          </a:p>
        </p:txBody>
      </p:sp>
      <p:sp>
        <p:nvSpPr>
          <p:cNvPr id="5" name="Date Placeholder 4"/>
          <p:cNvSpPr>
            <a:spLocks noGrp="1"/>
          </p:cNvSpPr>
          <p:nvPr>
            <p:ph type="dt" sz="half" idx="10"/>
          </p:nvPr>
        </p:nvSpPr>
        <p:spPr/>
        <p:txBody>
          <a:bodyPr/>
          <a:lstStyle/>
          <a:p>
            <a:fld id="{48A87A34-81AB-432B-8DAE-1953F412C126}" type="datetimeFigureOut">
              <a:rPr lang="en-US" smtClean="0"/>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endParaRPr lang="en-US" smtClean="0"/>
          </a:p>
        </p:txBody>
      </p:sp>
      <p:sp>
        <p:nvSpPr>
          <p:cNvPr id="5" name="Date Placeholder 4"/>
          <p:cNvSpPr>
            <a:spLocks noGrp="1"/>
          </p:cNvSpPr>
          <p:nvPr>
            <p:ph type="dt" sz="half" idx="10"/>
          </p:nvPr>
        </p:nvSpPr>
        <p:spPr/>
        <p:txBody>
          <a:bodyPr/>
          <a:lstStyle/>
          <a:p>
            <a:fld id="{48A87A34-81AB-432B-8DAE-1953F412C126}" type="datetimeFigureOut">
              <a:rPr lang="en-US" smtClean="0"/>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B050">
            <a:alpha val="69000"/>
          </a:srgb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8A87A34-81AB-432B-8DAE-1953F412C126}" type="datetimeFigureOut">
              <a:rPr lang="en-US" smtClean="0"/>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D22F896-40B5-4ADD-8801-0D06FADFA095}" type="slidenum">
              <a:rPr lang="en-US" smtClean="0"/>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image" Target="../media/image2.GIF"/><Relationship Id="rId1" Type="http://schemas.openxmlformats.org/officeDocument/2006/relationships/image" Target="../media/image1.GIF"/></Relationships>
</file>

<file path=ppt/slides/_rels/slide10.xml.rels><?xml version="1.0" encoding="UTF-8" standalone="yes"?>
<Relationships xmlns="http://schemas.openxmlformats.org/package/2006/relationships"><Relationship Id="rId9" Type="http://schemas.openxmlformats.org/officeDocument/2006/relationships/vmlDrawing" Target="../drawings/vmlDrawing6.vml"/><Relationship Id="rId8" Type="http://schemas.openxmlformats.org/officeDocument/2006/relationships/slideLayout" Target="../slideLayouts/slideLayout7.xml"/><Relationship Id="rId7" Type="http://schemas.openxmlformats.org/officeDocument/2006/relationships/image" Target="../media/image27.wmf"/><Relationship Id="rId6" Type="http://schemas.openxmlformats.org/officeDocument/2006/relationships/oleObject" Target="../embeddings/oleObject19.bin"/><Relationship Id="rId5" Type="http://schemas.openxmlformats.org/officeDocument/2006/relationships/image" Target="../media/image26.wmf"/><Relationship Id="rId4" Type="http://schemas.openxmlformats.org/officeDocument/2006/relationships/oleObject" Target="../embeddings/oleObject18.bin"/><Relationship Id="rId3" Type="http://schemas.openxmlformats.org/officeDocument/2006/relationships/image" Target="../media/image25.wmf"/><Relationship Id="rId2" Type="http://schemas.openxmlformats.org/officeDocument/2006/relationships/oleObject" Target="../embeddings/oleObject17.bin"/><Relationship Id="rId1" Type="http://schemas.openxmlformats.org/officeDocument/2006/relationships/image" Target="../media/image24.emf"/></Relationships>
</file>

<file path=ppt/slides/_rels/slide11.xml.rels><?xml version="1.0" encoding="UTF-8" standalone="yes"?>
<Relationships xmlns="http://schemas.openxmlformats.org/package/2006/relationships"><Relationship Id="rId9" Type="http://schemas.openxmlformats.org/officeDocument/2006/relationships/vmlDrawing" Target="../drawings/vmlDrawing7.vml"/><Relationship Id="rId8" Type="http://schemas.openxmlformats.org/officeDocument/2006/relationships/slideLayout" Target="../slideLayouts/slideLayout7.xml"/><Relationship Id="rId7" Type="http://schemas.openxmlformats.org/officeDocument/2006/relationships/image" Target="../media/image30.wmf"/><Relationship Id="rId6" Type="http://schemas.openxmlformats.org/officeDocument/2006/relationships/oleObject" Target="../embeddings/oleObject22.bin"/><Relationship Id="rId5" Type="http://schemas.openxmlformats.org/officeDocument/2006/relationships/image" Target="../media/image29.wmf"/><Relationship Id="rId4" Type="http://schemas.openxmlformats.org/officeDocument/2006/relationships/oleObject" Target="../embeddings/oleObject21.bin"/><Relationship Id="rId3" Type="http://schemas.openxmlformats.org/officeDocument/2006/relationships/image" Target="../media/image28.wmf"/><Relationship Id="rId2" Type="http://schemas.openxmlformats.org/officeDocument/2006/relationships/oleObject" Target="../embeddings/oleObject20.bin"/><Relationship Id="rId1" Type="http://schemas.openxmlformats.org/officeDocument/2006/relationships/image" Target="../media/image24.emf"/></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7" Type="http://schemas.openxmlformats.org/officeDocument/2006/relationships/vmlDrawing" Target="../drawings/vmlDrawing1.vml"/><Relationship Id="rId6" Type="http://schemas.openxmlformats.org/officeDocument/2006/relationships/slideLayout" Target="../slideLayouts/slideLayout1.xml"/><Relationship Id="rId5" Type="http://schemas.openxmlformats.org/officeDocument/2006/relationships/image" Target="../media/image6.emf"/><Relationship Id="rId4" Type="http://schemas.openxmlformats.org/officeDocument/2006/relationships/image" Target="../media/image5.emf"/><Relationship Id="rId3" Type="http://schemas.openxmlformats.org/officeDocument/2006/relationships/image" Target="../media/image4.emf"/><Relationship Id="rId2" Type="http://schemas.openxmlformats.org/officeDocument/2006/relationships/image" Target="../media/image3.emf"/><Relationship Id="rId1" Type="http://schemas.openxmlformats.org/officeDocument/2006/relationships/oleObject" Target="../embeddings/oleObject1.bin"/></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9" Type="http://schemas.openxmlformats.org/officeDocument/2006/relationships/image" Target="../media/image11.wmf"/><Relationship Id="rId8" Type="http://schemas.openxmlformats.org/officeDocument/2006/relationships/oleObject" Target="../embeddings/oleObject5.bin"/><Relationship Id="rId7" Type="http://schemas.openxmlformats.org/officeDocument/2006/relationships/image" Target="../media/image10.wmf"/><Relationship Id="rId6" Type="http://schemas.openxmlformats.org/officeDocument/2006/relationships/oleObject" Target="../embeddings/oleObject4.bin"/><Relationship Id="rId5" Type="http://schemas.openxmlformats.org/officeDocument/2006/relationships/image" Target="../media/image9.wmf"/><Relationship Id="rId4" Type="http://schemas.openxmlformats.org/officeDocument/2006/relationships/oleObject" Target="../embeddings/oleObject3.bin"/><Relationship Id="rId3" Type="http://schemas.openxmlformats.org/officeDocument/2006/relationships/image" Target="../media/image8.wmf"/><Relationship Id="rId2" Type="http://schemas.openxmlformats.org/officeDocument/2006/relationships/oleObject" Target="../embeddings/oleObject2.bin"/><Relationship Id="rId11" Type="http://schemas.openxmlformats.org/officeDocument/2006/relationships/vmlDrawing" Target="../drawings/vmlDrawing2.vml"/><Relationship Id="rId10" Type="http://schemas.openxmlformats.org/officeDocument/2006/relationships/slideLayout" Target="../slideLayouts/slideLayout1.xml"/><Relationship Id="rId1" Type="http://schemas.openxmlformats.org/officeDocument/2006/relationships/image" Target="../media/image7.emf"/></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9" Type="http://schemas.openxmlformats.org/officeDocument/2006/relationships/image" Target="../media/image16.wmf"/><Relationship Id="rId8" Type="http://schemas.openxmlformats.org/officeDocument/2006/relationships/oleObject" Target="../embeddings/oleObject9.bin"/><Relationship Id="rId7" Type="http://schemas.openxmlformats.org/officeDocument/2006/relationships/image" Target="../media/image15.wmf"/><Relationship Id="rId6" Type="http://schemas.openxmlformats.org/officeDocument/2006/relationships/oleObject" Target="../embeddings/oleObject8.bin"/><Relationship Id="rId5" Type="http://schemas.openxmlformats.org/officeDocument/2006/relationships/image" Target="../media/image14.wmf"/><Relationship Id="rId4" Type="http://schemas.openxmlformats.org/officeDocument/2006/relationships/oleObject" Target="../embeddings/oleObject7.bin"/><Relationship Id="rId3" Type="http://schemas.openxmlformats.org/officeDocument/2006/relationships/image" Target="../media/image13.emf"/><Relationship Id="rId2" Type="http://schemas.openxmlformats.org/officeDocument/2006/relationships/image" Target="../media/image12.wmf"/><Relationship Id="rId17" Type="http://schemas.openxmlformats.org/officeDocument/2006/relationships/vmlDrawing" Target="../drawings/vmlDrawing3.vml"/><Relationship Id="rId16" Type="http://schemas.openxmlformats.org/officeDocument/2006/relationships/slideLayout" Target="../slideLayouts/slideLayout7.xml"/><Relationship Id="rId15" Type="http://schemas.openxmlformats.org/officeDocument/2006/relationships/image" Target="../media/image19.wmf"/><Relationship Id="rId14" Type="http://schemas.openxmlformats.org/officeDocument/2006/relationships/oleObject" Target="../embeddings/oleObject12.bin"/><Relationship Id="rId13" Type="http://schemas.openxmlformats.org/officeDocument/2006/relationships/image" Target="../media/image18.wmf"/><Relationship Id="rId12" Type="http://schemas.openxmlformats.org/officeDocument/2006/relationships/oleObject" Target="../embeddings/oleObject11.bin"/><Relationship Id="rId11" Type="http://schemas.openxmlformats.org/officeDocument/2006/relationships/image" Target="../media/image17.wmf"/><Relationship Id="rId10" Type="http://schemas.openxmlformats.org/officeDocument/2006/relationships/oleObject" Target="../embeddings/oleObject10.bin"/><Relationship Id="rId1" Type="http://schemas.openxmlformats.org/officeDocument/2006/relationships/oleObject" Target="../embeddings/oleObject6.bin"/></Relationships>
</file>

<file path=ppt/slides/_rels/slide7.xml.rels><?xml version="1.0" encoding="UTF-8" standalone="yes"?>
<Relationships xmlns="http://schemas.openxmlformats.org/package/2006/relationships"><Relationship Id="rId7" Type="http://schemas.openxmlformats.org/officeDocument/2006/relationships/vmlDrawing" Target="../drawings/vmlDrawing4.vml"/><Relationship Id="rId6" Type="http://schemas.openxmlformats.org/officeDocument/2006/relationships/slideLayout" Target="../slideLayouts/slideLayout7.xml"/><Relationship Id="rId5" Type="http://schemas.openxmlformats.org/officeDocument/2006/relationships/image" Target="../media/image21.wmf"/><Relationship Id="rId4" Type="http://schemas.openxmlformats.org/officeDocument/2006/relationships/oleObject" Target="../embeddings/oleObject14.bin"/><Relationship Id="rId3" Type="http://schemas.openxmlformats.org/officeDocument/2006/relationships/image" Target="../media/image20.wmf"/><Relationship Id="rId2" Type="http://schemas.openxmlformats.org/officeDocument/2006/relationships/oleObject" Target="../embeddings/oleObject13.bin"/><Relationship Id="rId1" Type="http://schemas.openxmlformats.org/officeDocument/2006/relationships/image" Target="../media/image13.emf"/></Relationships>
</file>

<file path=ppt/slides/_rels/slide8.xml.rels><?xml version="1.0" encoding="UTF-8" standalone="yes"?>
<Relationships xmlns="http://schemas.openxmlformats.org/package/2006/relationships"><Relationship Id="rId7" Type="http://schemas.openxmlformats.org/officeDocument/2006/relationships/vmlDrawing" Target="../drawings/vmlDrawing5.vml"/><Relationship Id="rId6" Type="http://schemas.openxmlformats.org/officeDocument/2006/relationships/slideLayout" Target="../slideLayouts/slideLayout7.xml"/><Relationship Id="rId5" Type="http://schemas.openxmlformats.org/officeDocument/2006/relationships/image" Target="../media/image23.wmf"/><Relationship Id="rId4" Type="http://schemas.openxmlformats.org/officeDocument/2006/relationships/oleObject" Target="../embeddings/oleObject16.bin"/><Relationship Id="rId3" Type="http://schemas.openxmlformats.org/officeDocument/2006/relationships/image" Target="../media/image22.wmf"/><Relationship Id="rId2" Type="http://schemas.openxmlformats.org/officeDocument/2006/relationships/oleObject" Target="../embeddings/oleObject15.bin"/><Relationship Id="rId1" Type="http://schemas.openxmlformats.org/officeDocument/2006/relationships/image" Target="../media/image13.emf"/></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24.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713279" y="1471481"/>
            <a:ext cx="5018670" cy="1061525"/>
          </a:xfrm>
          <a:prstGeom prst="rect">
            <a:avLst/>
          </a:prstGeom>
          <a:noFill/>
        </p:spPr>
        <p:txBody>
          <a:bodyPr wrap="none" lIns="91440" tIns="45720" rIns="91440" bIns="45720">
            <a:prstTxWarp prst="textArchUp">
              <a:avLst/>
            </a:prstTxWarp>
            <a:spAutoFit/>
            <a:scene3d>
              <a:camera prst="perspectiveRelaxedModerately">
                <a:rot lat="21594000" lon="0" rev="0"/>
              </a:camera>
              <a:lightRig rig="sunset" dir="t"/>
            </a:scene3d>
            <a:sp3d>
              <a:bevelT w="0" h="107950"/>
              <a:bevelB w="0"/>
            </a:sp3d>
          </a:bodyPr>
          <a:lstStyle/>
          <a:p>
            <a:pPr algn="ctr"/>
            <a:r>
              <a:rPr lang="en-US" sz="10000" b="1" dirty="0" smtClean="0">
                <a:ln w="22225">
                  <a:solidFill>
                    <a:srgbClr val="FF0000"/>
                  </a:solidFill>
                  <a:prstDash val="solid"/>
                </a:ln>
                <a:solidFill>
                  <a:schemeClr val="accent2">
                    <a:lumMod val="40000"/>
                    <a:lumOff val="60000"/>
                  </a:schemeClr>
                </a:solidFill>
                <a:effectLst>
                  <a:glow>
                    <a:schemeClr val="accent1">
                      <a:alpha val="40000"/>
                    </a:schemeClr>
                  </a:glow>
                </a:effectLst>
                <a:latin typeface="Times New Roman" panose="02020603050405020304" pitchFamily="18" charset="0"/>
                <a:cs typeface="Times New Roman" panose="02020603050405020304" pitchFamily="18" charset="0"/>
              </a:rPr>
              <a:t>LUYỆN TẬP </a:t>
            </a:r>
            <a:r>
              <a:rPr lang="en-US" sz="10000" b="1" cap="none" spc="0" dirty="0" smtClean="0">
                <a:ln w="22225">
                  <a:solidFill>
                    <a:srgbClr val="FF0000"/>
                  </a:solidFill>
                  <a:prstDash val="solid"/>
                </a:ln>
                <a:solidFill>
                  <a:schemeClr val="accent2">
                    <a:lumMod val="40000"/>
                    <a:lumOff val="60000"/>
                  </a:schemeClr>
                </a:solidFill>
                <a:effectLst>
                  <a:glow>
                    <a:schemeClr val="accent1">
                      <a:alpha val="40000"/>
                    </a:schemeClr>
                  </a:glow>
                </a:effectLst>
                <a:latin typeface="Times New Roman" panose="02020603050405020304" pitchFamily="18" charset="0"/>
                <a:cs typeface="Times New Roman" panose="02020603050405020304" pitchFamily="18" charset="0"/>
              </a:rPr>
              <a:t> </a:t>
            </a:r>
            <a:endParaRPr lang="en-US" sz="10000" b="1" cap="none" spc="0" dirty="0">
              <a:ln w="22225">
                <a:solidFill>
                  <a:srgbClr val="FF0000"/>
                </a:solidFill>
                <a:prstDash val="solid"/>
              </a:ln>
              <a:solidFill>
                <a:schemeClr val="accent2">
                  <a:lumMod val="40000"/>
                  <a:lumOff val="60000"/>
                </a:schemeClr>
              </a:solidFill>
              <a:effectLst>
                <a:glow>
                  <a:schemeClr val="accent1">
                    <a:alpha val="40000"/>
                  </a:schemeClr>
                </a:glow>
              </a:effectLst>
              <a:latin typeface="Times New Roman" panose="02020603050405020304" pitchFamily="18" charset="0"/>
              <a:cs typeface="Times New Roman" panose="02020603050405020304" pitchFamily="18" charset="0"/>
            </a:endParaRPr>
          </a:p>
        </p:txBody>
      </p:sp>
      <p:sp>
        <p:nvSpPr>
          <p:cNvPr id="5" name="Rectangle 4"/>
          <p:cNvSpPr/>
          <p:nvPr/>
        </p:nvSpPr>
        <p:spPr>
          <a:xfrm>
            <a:off x="1719194" y="2396138"/>
            <a:ext cx="9006840" cy="829945"/>
          </a:xfrm>
          <a:prstGeom prst="rect">
            <a:avLst/>
          </a:prstGeom>
          <a:noFill/>
        </p:spPr>
        <p:txBody>
          <a:bodyPr wrap="none" lIns="91440" tIns="45720" rIns="91440" bIns="45720">
            <a:spAutoFit/>
            <a:scene3d>
              <a:camera prst="perspectiveRelaxedModerately"/>
              <a:lightRig rig="harsh" dir="t"/>
            </a:scene3d>
            <a:sp3d extrusionH="57150" prstMaterial="matte">
              <a:bevelT w="63500" h="12700" prst="angle"/>
              <a:contourClr>
                <a:schemeClr val="bg1">
                  <a:lumMod val="65000"/>
                </a:schemeClr>
              </a:contourClr>
            </a:sp3d>
          </a:bodyPr>
          <a:lstStyle/>
          <a:p>
            <a:pPr algn="ctr"/>
            <a:r>
              <a:rPr lang="en-US" sz="4800" b="1" dirty="0" smtClean="0">
                <a:solidFill>
                  <a:srgbClr val="FFFF00"/>
                </a:solidFill>
                <a:latin typeface="Times New Roman" panose="02020603050405020304" pitchFamily="18" charset="0"/>
                <a:cs typeface="Times New Roman" panose="02020603050405020304" pitchFamily="18" charset="0"/>
              </a:rPr>
              <a:t>Hai đường thẳng vuông góc </a:t>
            </a:r>
            <a:endParaRPr lang="en-US" sz="4800" b="1" cap="none" spc="0" dirty="0" smtClean="0">
              <a:solidFill>
                <a:srgbClr val="FFFF00"/>
              </a:solidFill>
              <a:effectLst/>
              <a:latin typeface="Times New Roman" panose="02020603050405020304" pitchFamily="18" charset="0"/>
              <a:cs typeface="Times New Roman" panose="02020603050405020304" pitchFamily="18" charset="0"/>
            </a:endParaRPr>
          </a:p>
        </p:txBody>
      </p:sp>
      <p:pic>
        <p:nvPicPr>
          <p:cNvPr id="6" name="Picture 5"/>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10957244" y="121920"/>
            <a:ext cx="1112647" cy="3444240"/>
          </a:xfrm>
          <a:prstGeom prst="rect">
            <a:avLst/>
          </a:prstGeom>
        </p:spPr>
      </p:pic>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1980" y="-57912"/>
            <a:ext cx="1734628" cy="3803904"/>
          </a:xfrm>
          <a:prstGeom prst="rect">
            <a:avLst/>
          </a:prstGeom>
        </p:spPr>
      </p:pic>
      <p:sp>
        <p:nvSpPr>
          <p:cNvPr id="9" name="Rectangle 8"/>
          <p:cNvSpPr/>
          <p:nvPr/>
        </p:nvSpPr>
        <p:spPr>
          <a:xfrm>
            <a:off x="1487984" y="5310095"/>
            <a:ext cx="9013686" cy="861774"/>
          </a:xfrm>
          <a:prstGeom prst="rect">
            <a:avLst/>
          </a:prstGeom>
          <a:noFill/>
        </p:spPr>
        <p:txBody>
          <a:bodyPr wrap="none" lIns="91440" tIns="45720" rIns="91440" bIns="45720">
            <a:spAutoFit/>
            <a:scene3d>
              <a:camera prst="orthographicFront"/>
              <a:lightRig rig="harsh" dir="t"/>
            </a:scene3d>
            <a:sp3d extrusionH="57150" prstMaterial="matte">
              <a:bevelT w="63500" h="12700" prst="angle"/>
              <a:contourClr>
                <a:schemeClr val="bg1">
                  <a:lumMod val="65000"/>
                </a:schemeClr>
              </a:contourClr>
            </a:sp3d>
          </a:bodyPr>
          <a:lstStyle/>
          <a:p>
            <a:pPr algn="ctr"/>
            <a:r>
              <a:rPr lang="en-US" sz="4500" b="1" dirty="0" smtClean="0">
                <a:solidFill>
                  <a:schemeClr val="accent2"/>
                </a:solidFill>
                <a:latin typeface="Times New Roman" panose="02020603050405020304" pitchFamily="18" charset="0"/>
                <a:cs typeface="Times New Roman" panose="02020603050405020304" pitchFamily="18" charset="0"/>
              </a:rPr>
              <a:t>Trường</a:t>
            </a:r>
            <a:r>
              <a:rPr lang="en-US" sz="5000" b="1" dirty="0" smtClean="0">
                <a:solidFill>
                  <a:schemeClr val="accent2"/>
                </a:solidFill>
                <a:latin typeface="Times New Roman" panose="02020603050405020304" pitchFamily="18" charset="0"/>
                <a:cs typeface="Times New Roman" panose="02020603050405020304" pitchFamily="18" charset="0"/>
              </a:rPr>
              <a:t>: THCS Phạm Văn Chiêu</a:t>
            </a:r>
            <a:endParaRPr lang="en-US" sz="5000" b="1" dirty="0">
              <a:solidFill>
                <a:schemeClr val="accent2"/>
              </a:solidFill>
              <a:latin typeface="Times New Roman" panose="02020603050405020304" pitchFamily="18" charset="0"/>
              <a:cs typeface="Times New Roman" panose="02020603050405020304" pitchFamily="18" charset="0"/>
            </a:endParaRPr>
          </a:p>
        </p:txBody>
      </p:sp>
    </p:spTree>
  </p:cSld>
  <p:clrMapOvr>
    <a:masterClrMapping/>
  </p:clrMapOvr>
  <mc:AlternateContent xmlns:mc="http://schemas.openxmlformats.org/markup-compatibility/2006">
    <mc:Choice xmlns:p14="http://schemas.microsoft.com/office/powerpoint/2010/main" Requires="p14">
      <p:transition spd="slow" p14:dur="1400">
        <p14:ripple/>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circle(in)">
                                      <p:cBhvr>
                                        <p:cTn id="7" dur="2000"/>
                                        <p:tgtEl>
                                          <p:spTgt spid="7"/>
                                        </p:tgtEl>
                                      </p:cBhvr>
                                    </p:animEffect>
                                  </p:childTnLst>
                                </p:cTn>
                              </p:par>
                              <p:par>
                                <p:cTn id="8" presetID="6" presetClass="entr" presetSubtype="16" fill="hold" grpId="0" nodeType="with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circle(in)">
                                      <p:cBhvr>
                                        <p:cTn id="10" dur="2000"/>
                                        <p:tgtEl>
                                          <p:spTgt spid="4"/>
                                        </p:tgtEl>
                                      </p:cBhvr>
                                    </p:animEffect>
                                  </p:childTnLst>
                                </p:cTn>
                              </p:par>
                              <p:par>
                                <p:cTn id="11" presetID="6" presetClass="entr" presetSubtype="16" fill="hold" nodeType="with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circle(in)">
                                      <p:cBhvr>
                                        <p:cTn id="13" dur="2000"/>
                                        <p:tgtEl>
                                          <p:spTgt spid="6"/>
                                        </p:tgtEl>
                                      </p:cBhvr>
                                    </p:animEffect>
                                  </p:childTnLst>
                                </p:cTn>
                              </p:par>
                            </p:childTnLst>
                          </p:cTn>
                        </p:par>
                      </p:childTnLst>
                    </p:cTn>
                  </p:par>
                  <p:par>
                    <p:cTn id="14" fill="hold">
                      <p:stCondLst>
                        <p:cond delay="indefinite"/>
                      </p:stCondLst>
                      <p:childTnLst>
                        <p:par>
                          <p:cTn id="15" fill="hold">
                            <p:stCondLst>
                              <p:cond delay="0"/>
                            </p:stCondLst>
                            <p:childTnLst>
                              <p:par>
                                <p:cTn id="16" presetID="21" presetClass="entr" presetSubtype="1" fill="hold" grpId="0" nodeType="clickEffect">
                                  <p:stCondLst>
                                    <p:cond delay="0"/>
                                  </p:stCondLst>
                                  <p:childTnLst>
                                    <p:set>
                                      <p:cBhvr>
                                        <p:cTn id="17" dur="1" fill="hold">
                                          <p:stCondLst>
                                            <p:cond delay="0"/>
                                          </p:stCondLst>
                                        </p:cTn>
                                        <p:tgtEl>
                                          <p:spTgt spid="5"/>
                                        </p:tgtEl>
                                        <p:attrNameLst>
                                          <p:attrName>style.visibility</p:attrName>
                                        </p:attrNameLst>
                                      </p:cBhvr>
                                      <p:to>
                                        <p:strVal val="visible"/>
                                      </p:to>
                                    </p:set>
                                    <p:animEffect transition="in" filter="wheel(1)">
                                      <p:cBhvr>
                                        <p:cTn id="18" dur="2000"/>
                                        <p:tgtEl>
                                          <p:spTgt spid="5"/>
                                        </p:tgtEl>
                                      </p:cBhvr>
                                    </p:animEffect>
                                  </p:childTnLst>
                                </p:cTn>
                              </p:par>
                            </p:childTnLst>
                          </p:cTn>
                        </p:par>
                      </p:childTnLst>
                    </p:cTn>
                  </p:par>
                  <p:par>
                    <p:cTn id="19" fill="hold">
                      <p:stCondLst>
                        <p:cond delay="indefinite"/>
                      </p:stCondLst>
                      <p:childTnLst>
                        <p:par>
                          <p:cTn id="20" fill="hold">
                            <p:stCondLst>
                              <p:cond delay="0"/>
                            </p:stCondLst>
                            <p:childTnLst>
                              <p:par>
                                <p:cTn id="21" presetID="14" presetClass="entr" presetSubtype="10" fill="hold" grpId="0" nodeType="clickEffect">
                                  <p:stCondLst>
                                    <p:cond delay="0"/>
                                  </p:stCondLst>
                                  <p:childTnLst>
                                    <p:set>
                                      <p:cBhvr>
                                        <p:cTn id="22" dur="1" fill="hold">
                                          <p:stCondLst>
                                            <p:cond delay="0"/>
                                          </p:stCondLst>
                                        </p:cTn>
                                        <p:tgtEl>
                                          <p:spTgt spid="9"/>
                                        </p:tgtEl>
                                        <p:attrNameLst>
                                          <p:attrName>style.visibility</p:attrName>
                                        </p:attrNameLst>
                                      </p:cBhvr>
                                      <p:to>
                                        <p:strVal val="visible"/>
                                      </p:to>
                                    </p:set>
                                    <p:animEffect transition="in" filter="randombar(horizontal)">
                                      <p:cBhvr>
                                        <p:cTn id="23"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9"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1"/>
          <a:stretch>
            <a:fillRect/>
          </a:stretch>
        </p:blipFill>
        <p:spPr>
          <a:xfrm>
            <a:off x="7022592" y="1420442"/>
            <a:ext cx="5169409" cy="4919398"/>
          </a:xfrm>
          <a:prstGeom prst="rect">
            <a:avLst/>
          </a:prstGeom>
          <a:solidFill>
            <a:schemeClr val="bg1"/>
          </a:solidFill>
        </p:spPr>
      </p:pic>
      <p:sp>
        <p:nvSpPr>
          <p:cNvPr id="3" name="Rectangle 2"/>
          <p:cNvSpPr/>
          <p:nvPr/>
        </p:nvSpPr>
        <p:spPr>
          <a:xfrm>
            <a:off x="4054291" y="0"/>
            <a:ext cx="2807180" cy="1323439"/>
          </a:xfrm>
          <a:prstGeom prst="rect">
            <a:avLst/>
          </a:prstGeom>
          <a:noFill/>
        </p:spPr>
        <p:txBody>
          <a:bodyPr wrap="none" lIns="91440" tIns="45720" rIns="91440" bIns="45720">
            <a:spAutoFit/>
            <a:scene3d>
              <a:camera prst="orthographicFront"/>
              <a:lightRig rig="soft" dir="t">
                <a:rot lat="0" lon="0" rev="15600000"/>
              </a:lightRig>
            </a:scene3d>
            <a:sp3d extrusionH="57150" prstMaterial="softEdge">
              <a:bevelT w="25400" h="38100"/>
            </a:sp3d>
          </a:bodyPr>
          <a:lstStyle/>
          <a:p>
            <a:pPr algn="ctr"/>
            <a:r>
              <a:rPr lang="en-US" sz="8000" b="1" dirty="0" smtClean="0">
                <a:solidFill>
                  <a:schemeClr val="accent4"/>
                </a:solidFill>
                <a:latin typeface="UTM Wedding K&amp;T" panose="02040603050506020204" pitchFamily="18" charset="0"/>
              </a:rPr>
              <a:t>Lời giải</a:t>
            </a:r>
            <a:endParaRPr lang="en-US" sz="8000" b="1" dirty="0">
              <a:solidFill>
                <a:schemeClr val="accent4"/>
              </a:solidFill>
              <a:latin typeface="UTM Wedding K&amp;T" panose="02040603050506020204" pitchFamily="18" charset="0"/>
            </a:endParaRPr>
          </a:p>
        </p:txBody>
      </p:sp>
      <p:sp>
        <p:nvSpPr>
          <p:cNvPr id="7" name="Rectangle 6"/>
          <p:cNvSpPr/>
          <p:nvPr/>
        </p:nvSpPr>
        <p:spPr>
          <a:xfrm>
            <a:off x="-134111" y="1199966"/>
            <a:ext cx="6352032" cy="553998"/>
          </a:xfrm>
          <a:prstGeom prst="rect">
            <a:avLst/>
          </a:prstGeom>
          <a:noFill/>
        </p:spPr>
        <p:txBody>
          <a:bodyPr wrap="square" lIns="91440" tIns="45720" rIns="91440" bIns="45720">
            <a:spAutoFit/>
            <a:scene3d>
              <a:camera prst="orthographicFront"/>
              <a:lightRig rig="harsh" dir="t"/>
            </a:scene3d>
            <a:sp3d extrusionH="57150" prstMaterial="matte">
              <a:bevelT w="63500" h="12700" prst="angle"/>
              <a:contourClr>
                <a:schemeClr val="bg1">
                  <a:lumMod val="65000"/>
                </a:schemeClr>
              </a:contourClr>
            </a:sp3d>
          </a:bodyPr>
          <a:lstStyle/>
          <a:p>
            <a:pPr algn="ctr"/>
            <a:r>
              <a:rPr lang="en-US" sz="3000" b="1" dirty="0" smtClean="0">
                <a:ln>
                  <a:solidFill>
                    <a:srgbClr val="660066"/>
                  </a:solidFill>
                </a:ln>
                <a:solidFill>
                  <a:srgbClr val="660066"/>
                </a:solidFill>
                <a:latin typeface="Times New Roman" panose="02020603050405020304" pitchFamily="18" charset="0"/>
                <a:cs typeface="Times New Roman" panose="02020603050405020304" pitchFamily="18" charset="0"/>
              </a:rPr>
              <a:t>a)Vì góc tới bằng góc phản xạ nên: </a:t>
            </a:r>
            <a:endParaRPr lang="en-US" sz="3000" b="1" cap="none" spc="0" dirty="0">
              <a:ln>
                <a:solidFill>
                  <a:srgbClr val="660066"/>
                </a:solidFill>
              </a:ln>
              <a:solidFill>
                <a:srgbClr val="660066"/>
              </a:solidFill>
              <a:effectLst/>
              <a:latin typeface="Times New Roman" panose="02020603050405020304" pitchFamily="18" charset="0"/>
              <a:cs typeface="Times New Roman" panose="02020603050405020304" pitchFamily="18" charset="0"/>
            </a:endParaRPr>
          </a:p>
        </p:txBody>
      </p:sp>
      <p:graphicFrame>
        <p:nvGraphicFramePr>
          <p:cNvPr id="8" name="Object 7"/>
          <p:cNvGraphicFramePr>
            <a:graphicFrameLocks noChangeAspect="1"/>
          </p:cNvGraphicFramePr>
          <p:nvPr/>
        </p:nvGraphicFramePr>
        <p:xfrm>
          <a:off x="1453326" y="1753964"/>
          <a:ext cx="3177158" cy="634049"/>
        </p:xfrm>
        <a:graphic>
          <a:graphicData uri="http://schemas.openxmlformats.org/presentationml/2006/ole">
            <mc:AlternateContent xmlns:mc="http://schemas.openxmlformats.org/markup-compatibility/2006">
              <mc:Choice xmlns:v="urn:schemas-microsoft-com:vml" Requires="v">
                <p:oleObj spid="_x0000_s9255" name="Equation" r:id="rId2" imgW="25908000" imgH="5486400" progId="Equation.DSMT4">
                  <p:embed/>
                </p:oleObj>
              </mc:Choice>
              <mc:Fallback>
                <p:oleObj name="Equation" r:id="rId2" imgW="25908000" imgH="5486400" progId="Equation.DSMT4">
                  <p:embed/>
                  <p:pic>
                    <p:nvPicPr>
                      <p:cNvPr id="0" name="Picture 9254"/>
                      <p:cNvPicPr/>
                      <p:nvPr/>
                    </p:nvPicPr>
                    <p:blipFill>
                      <a:blip r:embed="rId3"/>
                      <a:stretch>
                        <a:fillRect/>
                      </a:stretch>
                    </p:blipFill>
                    <p:spPr>
                      <a:xfrm>
                        <a:off x="1453326" y="1753964"/>
                        <a:ext cx="3177158" cy="634049"/>
                      </a:xfrm>
                      <a:prstGeom prst="rect">
                        <a:avLst/>
                      </a:prstGeom>
                    </p:spPr>
                  </p:pic>
                </p:oleObj>
              </mc:Fallback>
            </mc:AlternateContent>
          </a:graphicData>
        </a:graphic>
      </p:graphicFrame>
      <p:sp>
        <p:nvSpPr>
          <p:cNvPr id="9" name="Rectangle 8"/>
          <p:cNvSpPr/>
          <p:nvPr/>
        </p:nvSpPr>
        <p:spPr>
          <a:xfrm>
            <a:off x="780289" y="2260956"/>
            <a:ext cx="6352032" cy="553998"/>
          </a:xfrm>
          <a:prstGeom prst="rect">
            <a:avLst/>
          </a:prstGeom>
          <a:noFill/>
        </p:spPr>
        <p:txBody>
          <a:bodyPr wrap="square" lIns="91440" tIns="45720" rIns="91440" bIns="45720">
            <a:spAutoFit/>
            <a:scene3d>
              <a:camera prst="orthographicFront"/>
              <a:lightRig rig="harsh" dir="t"/>
            </a:scene3d>
            <a:sp3d extrusionH="57150" prstMaterial="matte">
              <a:bevelT w="63500" h="12700" prst="angle"/>
              <a:contourClr>
                <a:schemeClr val="bg1">
                  <a:lumMod val="65000"/>
                </a:schemeClr>
              </a:contourClr>
            </a:sp3d>
          </a:bodyPr>
          <a:lstStyle/>
          <a:p>
            <a:r>
              <a:rPr lang="en-US" sz="3000" b="1" dirty="0" smtClean="0">
                <a:ln>
                  <a:solidFill>
                    <a:srgbClr val="660066"/>
                  </a:solidFill>
                </a:ln>
                <a:solidFill>
                  <a:srgbClr val="660066"/>
                </a:solidFill>
                <a:latin typeface="Times New Roman" panose="02020603050405020304" pitchFamily="18" charset="0"/>
                <a:cs typeface="Times New Roman" panose="02020603050405020304" pitchFamily="18" charset="0"/>
              </a:rPr>
              <a:t>Ta có :  </a:t>
            </a:r>
            <a:endParaRPr lang="en-US" sz="3000" b="1" cap="none" spc="0" dirty="0">
              <a:ln>
                <a:solidFill>
                  <a:srgbClr val="660066"/>
                </a:solidFill>
              </a:ln>
              <a:solidFill>
                <a:srgbClr val="660066"/>
              </a:solidFill>
              <a:effectLst/>
              <a:latin typeface="Times New Roman" panose="02020603050405020304" pitchFamily="18" charset="0"/>
              <a:cs typeface="Times New Roman" panose="02020603050405020304" pitchFamily="18" charset="0"/>
            </a:endParaRPr>
          </a:p>
        </p:txBody>
      </p:sp>
      <p:graphicFrame>
        <p:nvGraphicFramePr>
          <p:cNvPr id="10" name="Object 9"/>
          <p:cNvGraphicFramePr>
            <a:graphicFrameLocks noChangeAspect="1"/>
          </p:cNvGraphicFramePr>
          <p:nvPr/>
        </p:nvGraphicFramePr>
        <p:xfrm>
          <a:off x="1325549" y="2691481"/>
          <a:ext cx="4376927" cy="2649508"/>
        </p:xfrm>
        <a:graphic>
          <a:graphicData uri="http://schemas.openxmlformats.org/presentationml/2006/ole">
            <mc:AlternateContent xmlns:mc="http://schemas.openxmlformats.org/markup-compatibility/2006">
              <mc:Choice xmlns:v="urn:schemas-microsoft-com:vml" Requires="v">
                <p:oleObj spid="_x0000_s9256" name="Equation" r:id="rId4" imgW="39928800" imgH="24993600" progId="Equation.DSMT4">
                  <p:embed/>
                </p:oleObj>
              </mc:Choice>
              <mc:Fallback>
                <p:oleObj name="Equation" r:id="rId4" imgW="39928800" imgH="24993600" progId="Equation.DSMT4">
                  <p:embed/>
                  <p:pic>
                    <p:nvPicPr>
                      <p:cNvPr id="0" name="Picture 9255"/>
                      <p:cNvPicPr/>
                      <p:nvPr/>
                    </p:nvPicPr>
                    <p:blipFill>
                      <a:blip r:embed="rId5"/>
                      <a:stretch>
                        <a:fillRect/>
                      </a:stretch>
                    </p:blipFill>
                    <p:spPr>
                      <a:xfrm>
                        <a:off x="1325549" y="2691481"/>
                        <a:ext cx="4376927" cy="2649508"/>
                      </a:xfrm>
                      <a:prstGeom prst="rect">
                        <a:avLst/>
                      </a:prstGeom>
                    </p:spPr>
                  </p:pic>
                </p:oleObj>
              </mc:Fallback>
            </mc:AlternateContent>
          </a:graphicData>
        </a:graphic>
      </p:graphicFrame>
      <p:sp>
        <p:nvSpPr>
          <p:cNvPr id="11" name="Rectangle 10"/>
          <p:cNvSpPr/>
          <p:nvPr/>
        </p:nvSpPr>
        <p:spPr>
          <a:xfrm>
            <a:off x="285115" y="5340985"/>
            <a:ext cx="6387465" cy="1014730"/>
          </a:xfrm>
          <a:prstGeom prst="rect">
            <a:avLst/>
          </a:prstGeom>
          <a:noFill/>
        </p:spPr>
        <p:txBody>
          <a:bodyPr wrap="square" lIns="91440" tIns="45720" rIns="91440" bIns="45720">
            <a:spAutoFit/>
            <a:scene3d>
              <a:camera prst="orthographicFront"/>
              <a:lightRig rig="harsh" dir="t"/>
            </a:scene3d>
            <a:sp3d extrusionH="57150" prstMaterial="matte">
              <a:bevelT w="63500" h="12700" prst="angle"/>
              <a:contourClr>
                <a:schemeClr val="bg1">
                  <a:lumMod val="65000"/>
                </a:schemeClr>
              </a:contourClr>
            </a:sp3d>
          </a:bodyPr>
          <a:lstStyle/>
          <a:p>
            <a:r>
              <a:rPr lang="en-US" sz="3000" b="1" dirty="0" smtClean="0">
                <a:ln>
                  <a:solidFill>
                    <a:srgbClr val="660066"/>
                  </a:solidFill>
                </a:ln>
                <a:solidFill>
                  <a:srgbClr val="660066"/>
                </a:solidFill>
                <a:latin typeface="Times New Roman" panose="02020603050405020304" pitchFamily="18" charset="0"/>
                <a:cs typeface="Times New Roman" panose="02020603050405020304" pitchFamily="18" charset="0"/>
              </a:rPr>
              <a:t>Vậy góc tạo bởi tia phản xạ và </a:t>
            </a:r>
            <a:r>
              <a:rPr lang="en-US" sz="3000" b="1" dirty="0" smtClean="0">
                <a:ln>
                  <a:solidFill>
                    <a:srgbClr val="660066"/>
                  </a:solidFill>
                </a:ln>
                <a:solidFill>
                  <a:srgbClr val="660066"/>
                </a:solidFill>
                <a:latin typeface="Times New Roman" panose="02020603050405020304" pitchFamily="18" charset="0"/>
                <a:cs typeface="Times New Roman" panose="02020603050405020304" pitchFamily="18" charset="0"/>
              </a:rPr>
              <a:t>tia khúc xạ </a:t>
            </a:r>
            <a:r>
              <a:rPr lang="en-US" sz="3000" b="1" dirty="0" smtClean="0">
                <a:ln>
                  <a:solidFill>
                    <a:srgbClr val="660066"/>
                  </a:solidFill>
                </a:ln>
                <a:solidFill>
                  <a:srgbClr val="660066"/>
                </a:solidFill>
                <a:latin typeface="Times New Roman" panose="02020603050405020304" pitchFamily="18" charset="0"/>
                <a:cs typeface="Times New Roman" panose="02020603050405020304" pitchFamily="18" charset="0"/>
              </a:rPr>
              <a:t> </a:t>
            </a:r>
            <a:r>
              <a:rPr lang="en-US" sz="3000" b="1" dirty="0" smtClean="0">
                <a:ln>
                  <a:solidFill>
                    <a:srgbClr val="660066"/>
                  </a:solidFill>
                </a:ln>
                <a:solidFill>
                  <a:srgbClr val="660066"/>
                </a:solidFill>
                <a:latin typeface="Times New Roman" panose="02020603050405020304" pitchFamily="18" charset="0"/>
                <a:cs typeface="Times New Roman" panose="02020603050405020304" pitchFamily="18" charset="0"/>
              </a:rPr>
              <a:t>là   </a:t>
            </a:r>
            <a:endParaRPr lang="en-US" sz="3000" b="1" cap="none" spc="0" dirty="0">
              <a:ln>
                <a:solidFill>
                  <a:srgbClr val="660066"/>
                </a:solidFill>
              </a:ln>
              <a:solidFill>
                <a:srgbClr val="660066"/>
              </a:solidFill>
              <a:effectLst/>
              <a:latin typeface="Times New Roman" panose="02020603050405020304" pitchFamily="18" charset="0"/>
              <a:cs typeface="Times New Roman" panose="02020603050405020304" pitchFamily="18" charset="0"/>
            </a:endParaRPr>
          </a:p>
        </p:txBody>
      </p:sp>
      <p:graphicFrame>
        <p:nvGraphicFramePr>
          <p:cNvPr id="12" name="Object 11"/>
          <p:cNvGraphicFramePr>
            <a:graphicFrameLocks noChangeAspect="1"/>
          </p:cNvGraphicFramePr>
          <p:nvPr/>
        </p:nvGraphicFramePr>
        <p:xfrm>
          <a:off x="2326514" y="5771515"/>
          <a:ext cx="670560" cy="568326"/>
        </p:xfrm>
        <a:graphic>
          <a:graphicData uri="http://schemas.openxmlformats.org/presentationml/2006/ole">
            <mc:AlternateContent xmlns:mc="http://schemas.openxmlformats.org/markup-compatibility/2006">
              <mc:Choice xmlns:v="urn:schemas-microsoft-com:vml" Requires="v">
                <p:oleObj spid="_x0000_s9257" name="Equation" r:id="rId6" imgW="7315200" imgH="4876800" progId="Equation.DSMT4">
                  <p:embed/>
                </p:oleObj>
              </mc:Choice>
              <mc:Fallback>
                <p:oleObj name="Equation" r:id="rId6" imgW="7315200" imgH="4876800" progId="Equation.DSMT4">
                  <p:embed/>
                  <p:pic>
                    <p:nvPicPr>
                      <p:cNvPr id="0" name="Picture 9256"/>
                      <p:cNvPicPr/>
                      <p:nvPr/>
                    </p:nvPicPr>
                    <p:blipFill>
                      <a:blip r:embed="rId7"/>
                      <a:stretch>
                        <a:fillRect/>
                      </a:stretch>
                    </p:blipFill>
                    <p:spPr>
                      <a:xfrm>
                        <a:off x="2326514" y="5771515"/>
                        <a:ext cx="670560" cy="568326"/>
                      </a:xfrm>
                      <a:prstGeom prst="rect">
                        <a:avLst/>
                      </a:prstGeom>
                    </p:spPr>
                  </p:pic>
                </p:oleObj>
              </mc:Fallback>
            </mc:AlternateContent>
          </a:graphicData>
        </a:graphic>
      </p:graphicFrame>
    </p:spTree>
  </p:cSld>
  <p:clrMapOvr>
    <a:masterClrMapping/>
  </p:clrMapOvr>
  <mc:AlternateContent xmlns:mc="http://schemas.openxmlformats.org/markup-compatibility/2006">
    <mc:Choice xmlns:p14="http://schemas.microsoft.com/office/powerpoint/2010/main" Requires="p14">
      <p:transition spd="slow" p14:dur="1400">
        <p14:ripple/>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circle(in)">
                                      <p:cBhvr>
                                        <p:cTn id="12" dur="2000"/>
                                        <p:tgtEl>
                                          <p:spTgt spid="2"/>
                                        </p:tgtEl>
                                      </p:cBhvr>
                                    </p:animEffect>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 calcmode="lin" valueType="num">
                                      <p:cBhvr additive="base">
                                        <p:cTn id="17" dur="500" fill="hold"/>
                                        <p:tgtEl>
                                          <p:spTgt spid="7"/>
                                        </p:tgtEl>
                                        <p:attrNameLst>
                                          <p:attrName>ppt_x</p:attrName>
                                        </p:attrNameLst>
                                      </p:cBhvr>
                                      <p:tavLst>
                                        <p:tav tm="0">
                                          <p:val>
                                            <p:strVal val="#ppt_x"/>
                                          </p:val>
                                        </p:tav>
                                        <p:tav tm="100000">
                                          <p:val>
                                            <p:strVal val="#ppt_x"/>
                                          </p:val>
                                        </p:tav>
                                      </p:tavLst>
                                    </p:anim>
                                    <p:anim calcmode="lin" valueType="num">
                                      <p:cBhvr additive="base">
                                        <p:cTn id="1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8"/>
                                        </p:tgtEl>
                                        <p:attrNameLst>
                                          <p:attrName>style.visibility</p:attrName>
                                        </p:attrNameLst>
                                      </p:cBhvr>
                                      <p:to>
                                        <p:strVal val="visible"/>
                                      </p:to>
                                    </p:set>
                                    <p:anim calcmode="lin" valueType="num">
                                      <p:cBhvr additive="base">
                                        <p:cTn id="23" dur="500" fill="hold"/>
                                        <p:tgtEl>
                                          <p:spTgt spid="8"/>
                                        </p:tgtEl>
                                        <p:attrNameLst>
                                          <p:attrName>ppt_x</p:attrName>
                                        </p:attrNameLst>
                                      </p:cBhvr>
                                      <p:tavLst>
                                        <p:tav tm="0">
                                          <p:val>
                                            <p:strVal val="#ppt_x"/>
                                          </p:val>
                                        </p:tav>
                                        <p:tav tm="100000">
                                          <p:val>
                                            <p:strVal val="#ppt_x"/>
                                          </p:val>
                                        </p:tav>
                                      </p:tavLst>
                                    </p:anim>
                                    <p:anim calcmode="lin" valueType="num">
                                      <p:cBhvr additive="base">
                                        <p:cTn id="24"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9"/>
                                        </p:tgtEl>
                                        <p:attrNameLst>
                                          <p:attrName>style.visibility</p:attrName>
                                        </p:attrNameLst>
                                      </p:cBhvr>
                                      <p:to>
                                        <p:strVal val="visible"/>
                                      </p:to>
                                    </p:set>
                                    <p:anim calcmode="lin" valueType="num">
                                      <p:cBhvr additive="base">
                                        <p:cTn id="29" dur="500" fill="hold"/>
                                        <p:tgtEl>
                                          <p:spTgt spid="9"/>
                                        </p:tgtEl>
                                        <p:attrNameLst>
                                          <p:attrName>ppt_x</p:attrName>
                                        </p:attrNameLst>
                                      </p:cBhvr>
                                      <p:tavLst>
                                        <p:tav tm="0">
                                          <p:val>
                                            <p:strVal val="#ppt_x"/>
                                          </p:val>
                                        </p:tav>
                                        <p:tav tm="100000">
                                          <p:val>
                                            <p:strVal val="#ppt_x"/>
                                          </p:val>
                                        </p:tav>
                                      </p:tavLst>
                                    </p:anim>
                                    <p:anim calcmode="lin" valueType="num">
                                      <p:cBhvr additive="base">
                                        <p:cTn id="30"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nodeType="clickEffect">
                                  <p:stCondLst>
                                    <p:cond delay="0"/>
                                  </p:stCondLst>
                                  <p:childTnLst>
                                    <p:set>
                                      <p:cBhvr>
                                        <p:cTn id="34" dur="1" fill="hold">
                                          <p:stCondLst>
                                            <p:cond delay="0"/>
                                          </p:stCondLst>
                                        </p:cTn>
                                        <p:tgtEl>
                                          <p:spTgt spid="10"/>
                                        </p:tgtEl>
                                        <p:attrNameLst>
                                          <p:attrName>style.visibility</p:attrName>
                                        </p:attrNameLst>
                                      </p:cBhvr>
                                      <p:to>
                                        <p:strVal val="visible"/>
                                      </p:to>
                                    </p:set>
                                    <p:anim calcmode="lin" valueType="num">
                                      <p:cBhvr additive="base">
                                        <p:cTn id="35" dur="500" fill="hold"/>
                                        <p:tgtEl>
                                          <p:spTgt spid="10"/>
                                        </p:tgtEl>
                                        <p:attrNameLst>
                                          <p:attrName>ppt_x</p:attrName>
                                        </p:attrNameLst>
                                      </p:cBhvr>
                                      <p:tavLst>
                                        <p:tav tm="0">
                                          <p:val>
                                            <p:strVal val="#ppt_x"/>
                                          </p:val>
                                        </p:tav>
                                        <p:tav tm="100000">
                                          <p:val>
                                            <p:strVal val="#ppt_x"/>
                                          </p:val>
                                        </p:tav>
                                      </p:tavLst>
                                    </p:anim>
                                    <p:anim calcmode="lin" valueType="num">
                                      <p:cBhvr additive="base">
                                        <p:cTn id="36"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grpId="0" nodeType="clickEffect">
                                  <p:stCondLst>
                                    <p:cond delay="0"/>
                                  </p:stCondLst>
                                  <p:childTnLst>
                                    <p:set>
                                      <p:cBhvr>
                                        <p:cTn id="40" dur="1" fill="hold">
                                          <p:stCondLst>
                                            <p:cond delay="0"/>
                                          </p:stCondLst>
                                        </p:cTn>
                                        <p:tgtEl>
                                          <p:spTgt spid="11"/>
                                        </p:tgtEl>
                                        <p:attrNameLst>
                                          <p:attrName>style.visibility</p:attrName>
                                        </p:attrNameLst>
                                      </p:cBhvr>
                                      <p:to>
                                        <p:strVal val="visible"/>
                                      </p:to>
                                    </p:set>
                                    <p:anim calcmode="lin" valueType="num">
                                      <p:cBhvr additive="base">
                                        <p:cTn id="41" dur="500" fill="hold"/>
                                        <p:tgtEl>
                                          <p:spTgt spid="11"/>
                                        </p:tgtEl>
                                        <p:attrNameLst>
                                          <p:attrName>ppt_x</p:attrName>
                                        </p:attrNameLst>
                                      </p:cBhvr>
                                      <p:tavLst>
                                        <p:tav tm="0">
                                          <p:val>
                                            <p:strVal val="#ppt_x"/>
                                          </p:val>
                                        </p:tav>
                                        <p:tav tm="100000">
                                          <p:val>
                                            <p:strVal val="#ppt_x"/>
                                          </p:val>
                                        </p:tav>
                                      </p:tavLst>
                                    </p:anim>
                                    <p:anim calcmode="lin" valueType="num">
                                      <p:cBhvr additive="base">
                                        <p:cTn id="42" dur="500" fill="hold"/>
                                        <p:tgtEl>
                                          <p:spTgt spid="11"/>
                                        </p:tgtEl>
                                        <p:attrNameLst>
                                          <p:attrName>ppt_y</p:attrName>
                                        </p:attrNameLst>
                                      </p:cBhvr>
                                      <p:tavLst>
                                        <p:tav tm="0">
                                          <p:val>
                                            <p:strVal val="1+#ppt_h/2"/>
                                          </p:val>
                                        </p:tav>
                                        <p:tav tm="100000">
                                          <p:val>
                                            <p:strVal val="#ppt_y"/>
                                          </p:val>
                                        </p:tav>
                                      </p:tavLst>
                                    </p:anim>
                                  </p:childTnLst>
                                </p:cTn>
                              </p:par>
                              <p:par>
                                <p:cTn id="43" presetID="2" presetClass="entr" presetSubtype="4" fill="hold" nodeType="withEffect">
                                  <p:stCondLst>
                                    <p:cond delay="0"/>
                                  </p:stCondLst>
                                  <p:childTnLst>
                                    <p:set>
                                      <p:cBhvr>
                                        <p:cTn id="44" dur="1" fill="hold">
                                          <p:stCondLst>
                                            <p:cond delay="0"/>
                                          </p:stCondLst>
                                        </p:cTn>
                                        <p:tgtEl>
                                          <p:spTgt spid="12"/>
                                        </p:tgtEl>
                                        <p:attrNameLst>
                                          <p:attrName>style.visibility</p:attrName>
                                        </p:attrNameLst>
                                      </p:cBhvr>
                                      <p:to>
                                        <p:strVal val="visible"/>
                                      </p:to>
                                    </p:set>
                                    <p:anim calcmode="lin" valueType="num">
                                      <p:cBhvr additive="base">
                                        <p:cTn id="45" dur="500" fill="hold"/>
                                        <p:tgtEl>
                                          <p:spTgt spid="12"/>
                                        </p:tgtEl>
                                        <p:attrNameLst>
                                          <p:attrName>ppt_x</p:attrName>
                                        </p:attrNameLst>
                                      </p:cBhvr>
                                      <p:tavLst>
                                        <p:tav tm="0">
                                          <p:val>
                                            <p:strVal val="#ppt_x"/>
                                          </p:val>
                                        </p:tav>
                                        <p:tav tm="100000">
                                          <p:val>
                                            <p:strVal val="#ppt_x"/>
                                          </p:val>
                                        </p:tav>
                                      </p:tavLst>
                                    </p:anim>
                                    <p:anim calcmode="lin" valueType="num">
                                      <p:cBhvr additive="base">
                                        <p:cTn id="46"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9" grpId="0"/>
      <p:bldP spid="11"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1"/>
          <a:stretch>
            <a:fillRect/>
          </a:stretch>
        </p:blipFill>
        <p:spPr>
          <a:xfrm>
            <a:off x="7022592" y="1420442"/>
            <a:ext cx="5169409" cy="4919398"/>
          </a:xfrm>
          <a:prstGeom prst="rect">
            <a:avLst/>
          </a:prstGeom>
          <a:solidFill>
            <a:schemeClr val="bg1"/>
          </a:solidFill>
        </p:spPr>
      </p:pic>
      <p:sp>
        <p:nvSpPr>
          <p:cNvPr id="3" name="Rectangle 2"/>
          <p:cNvSpPr/>
          <p:nvPr/>
        </p:nvSpPr>
        <p:spPr>
          <a:xfrm>
            <a:off x="4317103" y="0"/>
            <a:ext cx="2281555" cy="860425"/>
          </a:xfrm>
          <a:prstGeom prst="rect">
            <a:avLst/>
          </a:prstGeom>
          <a:noFill/>
        </p:spPr>
        <p:txBody>
          <a:bodyPr wrap="none" lIns="91440" tIns="45720" rIns="91440" bIns="45720">
            <a:spAutoFit/>
            <a:scene3d>
              <a:camera prst="orthographicFront"/>
              <a:lightRig rig="soft" dir="t">
                <a:rot lat="0" lon="0" rev="15600000"/>
              </a:lightRig>
            </a:scene3d>
            <a:sp3d extrusionH="57150" prstMaterial="softEdge">
              <a:bevelT w="25400" h="38100"/>
            </a:sp3d>
          </a:bodyPr>
          <a:lstStyle/>
          <a:p>
            <a:pPr algn="ctr"/>
            <a:r>
              <a:rPr lang="en-US" sz="5000" b="1" dirty="0" smtClean="0">
                <a:solidFill>
                  <a:srgbClr val="FFFF00"/>
                </a:solidFill>
                <a:latin typeface="Times New Roman" panose="02020603050405020304" pitchFamily="18" charset="0"/>
                <a:cs typeface="Times New Roman" panose="02020603050405020304" pitchFamily="18" charset="0"/>
              </a:rPr>
              <a:t>Lời giải</a:t>
            </a:r>
            <a:endParaRPr lang="en-US" sz="5000" b="1" dirty="0" smtClean="0">
              <a:solidFill>
                <a:srgbClr val="FFFF00"/>
              </a:solidFill>
              <a:latin typeface="Times New Roman" panose="02020603050405020304" pitchFamily="18" charset="0"/>
              <a:cs typeface="Times New Roman" panose="02020603050405020304" pitchFamily="18" charset="0"/>
            </a:endParaRPr>
          </a:p>
        </p:txBody>
      </p:sp>
      <p:sp>
        <p:nvSpPr>
          <p:cNvPr id="7" name="Rectangle 6"/>
          <p:cNvSpPr/>
          <p:nvPr/>
        </p:nvSpPr>
        <p:spPr>
          <a:xfrm>
            <a:off x="-134366" y="707246"/>
            <a:ext cx="6352032" cy="553998"/>
          </a:xfrm>
          <a:prstGeom prst="rect">
            <a:avLst/>
          </a:prstGeom>
          <a:noFill/>
        </p:spPr>
        <p:txBody>
          <a:bodyPr wrap="square" lIns="91440" tIns="45720" rIns="91440" bIns="45720">
            <a:spAutoFit/>
            <a:scene3d>
              <a:camera prst="orthographicFront"/>
              <a:lightRig rig="harsh" dir="t"/>
            </a:scene3d>
            <a:sp3d extrusionH="57150" prstMaterial="matte">
              <a:bevelT w="63500" h="12700" prst="angle"/>
              <a:contourClr>
                <a:schemeClr val="bg1">
                  <a:lumMod val="65000"/>
                </a:schemeClr>
              </a:contourClr>
            </a:sp3d>
          </a:bodyPr>
          <a:lstStyle/>
          <a:p>
            <a:pPr algn="ctr"/>
            <a:r>
              <a:rPr lang="en-US" sz="3000" b="1" dirty="0" smtClean="0">
                <a:solidFill>
                  <a:srgbClr val="660066"/>
                </a:solidFill>
                <a:latin typeface="Times New Roman" panose="02020603050405020304" pitchFamily="18" charset="0"/>
                <a:cs typeface="Times New Roman" panose="02020603050405020304" pitchFamily="18" charset="0"/>
              </a:rPr>
              <a:t>b)Vì góc tới bằng góc phản xạ nên: </a:t>
            </a:r>
            <a:endParaRPr lang="en-US" sz="3000" b="1" cap="none" spc="0" dirty="0">
              <a:solidFill>
                <a:srgbClr val="660066"/>
              </a:solidFill>
              <a:effectLst/>
              <a:latin typeface="Times New Roman" panose="02020603050405020304" pitchFamily="18" charset="0"/>
              <a:cs typeface="Times New Roman" panose="02020603050405020304" pitchFamily="18" charset="0"/>
            </a:endParaRPr>
          </a:p>
        </p:txBody>
      </p:sp>
      <p:graphicFrame>
        <p:nvGraphicFramePr>
          <p:cNvPr id="8" name="Object 7"/>
          <p:cNvGraphicFramePr>
            <a:graphicFrameLocks noChangeAspect="1"/>
          </p:cNvGraphicFramePr>
          <p:nvPr/>
        </p:nvGraphicFramePr>
        <p:xfrm>
          <a:off x="1325426" y="1172941"/>
          <a:ext cx="3432447" cy="495001"/>
        </p:xfrm>
        <a:graphic>
          <a:graphicData uri="http://schemas.openxmlformats.org/presentationml/2006/ole">
            <mc:AlternateContent xmlns:mc="http://schemas.openxmlformats.org/markup-compatibility/2006">
              <mc:Choice xmlns:v="urn:schemas-microsoft-com:vml" Requires="v">
                <p:oleObj spid="_x0000_s10284" name="Equation" r:id="rId2" imgW="31089600" imgH="5486400" progId="Equation.DSMT4">
                  <p:embed/>
                </p:oleObj>
              </mc:Choice>
              <mc:Fallback>
                <p:oleObj name="Equation" r:id="rId2" imgW="31089600" imgH="5486400" progId="Equation.DSMT4">
                  <p:embed/>
                  <p:pic>
                    <p:nvPicPr>
                      <p:cNvPr id="0" name="Object 7"/>
                      <p:cNvPicPr/>
                      <p:nvPr/>
                    </p:nvPicPr>
                    <p:blipFill>
                      <a:blip r:embed="rId3"/>
                      <a:stretch>
                        <a:fillRect/>
                      </a:stretch>
                    </p:blipFill>
                    <p:spPr>
                      <a:xfrm>
                        <a:off x="1325426" y="1172941"/>
                        <a:ext cx="3432447" cy="495001"/>
                      </a:xfrm>
                      <a:prstGeom prst="rect">
                        <a:avLst/>
                      </a:prstGeom>
                    </p:spPr>
                  </p:pic>
                </p:oleObj>
              </mc:Fallback>
            </mc:AlternateContent>
          </a:graphicData>
        </a:graphic>
      </p:graphicFrame>
      <p:sp>
        <p:nvSpPr>
          <p:cNvPr id="9" name="Rectangle 8"/>
          <p:cNvSpPr/>
          <p:nvPr/>
        </p:nvSpPr>
        <p:spPr>
          <a:xfrm>
            <a:off x="480920" y="1622600"/>
            <a:ext cx="6352032" cy="553998"/>
          </a:xfrm>
          <a:prstGeom prst="rect">
            <a:avLst/>
          </a:prstGeom>
          <a:noFill/>
        </p:spPr>
        <p:txBody>
          <a:bodyPr wrap="square" lIns="91440" tIns="45720" rIns="91440" bIns="45720">
            <a:spAutoFit/>
            <a:scene3d>
              <a:camera prst="orthographicFront"/>
              <a:lightRig rig="harsh" dir="t"/>
            </a:scene3d>
            <a:sp3d extrusionH="57150" prstMaterial="matte">
              <a:bevelT w="63500" h="12700" prst="angle"/>
              <a:contourClr>
                <a:schemeClr val="bg1">
                  <a:lumMod val="65000"/>
                </a:schemeClr>
              </a:contourClr>
            </a:sp3d>
          </a:bodyPr>
          <a:lstStyle/>
          <a:p>
            <a:r>
              <a:rPr lang="en-US" sz="3000" b="1" dirty="0" smtClean="0">
                <a:ln>
                  <a:solidFill>
                    <a:srgbClr val="660066"/>
                  </a:solidFill>
                </a:ln>
                <a:solidFill>
                  <a:srgbClr val="660066"/>
                </a:solidFill>
                <a:latin typeface="Times New Roman" panose="02020603050405020304" pitchFamily="18" charset="0"/>
                <a:cs typeface="Times New Roman" panose="02020603050405020304" pitchFamily="18" charset="0"/>
              </a:rPr>
              <a:t>Ta có :  </a:t>
            </a:r>
            <a:endParaRPr lang="en-US" sz="3000" b="1" cap="none" spc="0" dirty="0">
              <a:ln>
                <a:solidFill>
                  <a:srgbClr val="660066"/>
                </a:solidFill>
              </a:ln>
              <a:solidFill>
                <a:srgbClr val="660066"/>
              </a:solidFill>
              <a:effectLst/>
              <a:latin typeface="Times New Roman" panose="02020603050405020304" pitchFamily="18" charset="0"/>
              <a:cs typeface="Times New Roman" panose="02020603050405020304" pitchFamily="18" charset="0"/>
            </a:endParaRPr>
          </a:p>
        </p:txBody>
      </p:sp>
      <p:graphicFrame>
        <p:nvGraphicFramePr>
          <p:cNvPr id="10" name="Object 9"/>
          <p:cNvGraphicFramePr>
            <a:graphicFrameLocks noChangeAspect="1"/>
          </p:cNvGraphicFramePr>
          <p:nvPr/>
        </p:nvGraphicFramePr>
        <p:xfrm>
          <a:off x="861415" y="2133637"/>
          <a:ext cx="5356251" cy="3959786"/>
        </p:xfrm>
        <a:graphic>
          <a:graphicData uri="http://schemas.openxmlformats.org/presentationml/2006/ole">
            <mc:AlternateContent xmlns:mc="http://schemas.openxmlformats.org/markup-compatibility/2006">
              <mc:Choice xmlns:v="urn:schemas-microsoft-com:vml" Requires="v">
                <p:oleObj spid="_x0000_s10285" name="Equation" r:id="rId4" imgW="47548800" imgH="46329600" progId="Equation.DSMT4">
                  <p:embed/>
                </p:oleObj>
              </mc:Choice>
              <mc:Fallback>
                <p:oleObj name="Equation" r:id="rId4" imgW="47548800" imgH="46329600" progId="Equation.DSMT4">
                  <p:embed/>
                  <p:pic>
                    <p:nvPicPr>
                      <p:cNvPr id="0" name="Object 9"/>
                      <p:cNvPicPr/>
                      <p:nvPr/>
                    </p:nvPicPr>
                    <p:blipFill>
                      <a:blip r:embed="rId5"/>
                      <a:stretch>
                        <a:fillRect/>
                      </a:stretch>
                    </p:blipFill>
                    <p:spPr>
                      <a:xfrm>
                        <a:off x="861415" y="2133637"/>
                        <a:ext cx="5356251" cy="3959786"/>
                      </a:xfrm>
                      <a:prstGeom prst="rect">
                        <a:avLst/>
                      </a:prstGeom>
                    </p:spPr>
                  </p:pic>
                </p:oleObj>
              </mc:Fallback>
            </mc:AlternateContent>
          </a:graphicData>
        </a:graphic>
      </p:graphicFrame>
      <p:sp>
        <p:nvSpPr>
          <p:cNvPr id="11" name="Rectangle 10"/>
          <p:cNvSpPr/>
          <p:nvPr/>
        </p:nvSpPr>
        <p:spPr>
          <a:xfrm>
            <a:off x="173277" y="6093423"/>
            <a:ext cx="6352032" cy="553998"/>
          </a:xfrm>
          <a:prstGeom prst="rect">
            <a:avLst/>
          </a:prstGeom>
          <a:noFill/>
        </p:spPr>
        <p:txBody>
          <a:bodyPr wrap="square" lIns="91440" tIns="45720" rIns="91440" bIns="45720">
            <a:spAutoFit/>
            <a:scene3d>
              <a:camera prst="orthographicFront"/>
              <a:lightRig rig="harsh" dir="t"/>
            </a:scene3d>
            <a:sp3d extrusionH="57150" prstMaterial="matte">
              <a:bevelT w="63500" h="12700" prst="angle"/>
              <a:contourClr>
                <a:schemeClr val="bg1">
                  <a:lumMod val="65000"/>
                </a:schemeClr>
              </a:contourClr>
            </a:sp3d>
          </a:bodyPr>
          <a:lstStyle/>
          <a:p>
            <a:r>
              <a:rPr lang="en-US" sz="3000" b="1" dirty="0" smtClean="0">
                <a:ln>
                  <a:solidFill>
                    <a:srgbClr val="660066"/>
                  </a:solidFill>
                </a:ln>
                <a:solidFill>
                  <a:srgbClr val="660066"/>
                </a:solidFill>
                <a:latin typeface="Times New Roman" panose="02020603050405020304" pitchFamily="18" charset="0"/>
                <a:cs typeface="Times New Roman" panose="02020603050405020304" pitchFamily="18" charset="0"/>
              </a:rPr>
              <a:t>Vậy giá trị góc tới cần tìm là : </a:t>
            </a:r>
            <a:endParaRPr lang="en-US" sz="3000" b="1" cap="none" spc="0" dirty="0">
              <a:ln>
                <a:solidFill>
                  <a:srgbClr val="660066"/>
                </a:solidFill>
              </a:ln>
              <a:solidFill>
                <a:srgbClr val="660066"/>
              </a:solidFill>
              <a:effectLst/>
              <a:latin typeface="Times New Roman" panose="02020603050405020304" pitchFamily="18" charset="0"/>
              <a:cs typeface="Times New Roman" panose="02020603050405020304" pitchFamily="18" charset="0"/>
            </a:endParaRPr>
          </a:p>
        </p:txBody>
      </p:sp>
      <p:graphicFrame>
        <p:nvGraphicFramePr>
          <p:cNvPr id="4" name="Object 3"/>
          <p:cNvGraphicFramePr>
            <a:graphicFrameLocks noChangeAspect="1"/>
          </p:cNvGraphicFramePr>
          <p:nvPr/>
        </p:nvGraphicFramePr>
        <p:xfrm>
          <a:off x="5221273" y="6059646"/>
          <a:ext cx="633730" cy="560388"/>
        </p:xfrm>
        <a:graphic>
          <a:graphicData uri="http://schemas.openxmlformats.org/presentationml/2006/ole">
            <mc:AlternateContent xmlns:mc="http://schemas.openxmlformats.org/markup-compatibility/2006">
              <mc:Choice xmlns:v="urn:schemas-microsoft-com:vml" Requires="v">
                <p:oleObj spid="_x0000_s10286" name="Equation" r:id="rId6" imgW="5791200" imgH="4876800" progId="Equation.DSMT4">
                  <p:embed/>
                </p:oleObj>
              </mc:Choice>
              <mc:Fallback>
                <p:oleObj name="Equation" r:id="rId6" imgW="5791200" imgH="4876800" progId="Equation.DSMT4">
                  <p:embed/>
                  <p:pic>
                    <p:nvPicPr>
                      <p:cNvPr id="0" name="Picture 10285"/>
                      <p:cNvPicPr/>
                      <p:nvPr/>
                    </p:nvPicPr>
                    <p:blipFill>
                      <a:blip r:embed="rId7"/>
                      <a:stretch>
                        <a:fillRect/>
                      </a:stretch>
                    </p:blipFill>
                    <p:spPr>
                      <a:xfrm>
                        <a:off x="5221273" y="6059646"/>
                        <a:ext cx="633730" cy="560388"/>
                      </a:xfrm>
                      <a:prstGeom prst="rect">
                        <a:avLst/>
                      </a:prstGeom>
                    </p:spPr>
                  </p:pic>
                </p:oleObj>
              </mc:Fallback>
            </mc:AlternateContent>
          </a:graphicData>
        </a:graphic>
      </p:graphicFrame>
    </p:spTree>
  </p:cSld>
  <p:clrMapOvr>
    <a:masterClrMapping/>
  </p:clrMapOvr>
  <mc:AlternateContent xmlns:mc="http://schemas.openxmlformats.org/markup-compatibility/2006">
    <mc:Choice xmlns:p14="http://schemas.microsoft.com/office/powerpoint/2010/main" Requires="p14">
      <p:transition spd="slow" p14:dur="1400">
        <p14:ripple/>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circle(in)">
                                      <p:cBhvr>
                                        <p:cTn id="12" dur="2000"/>
                                        <p:tgtEl>
                                          <p:spTgt spid="2"/>
                                        </p:tgtEl>
                                      </p:cBhvr>
                                    </p:animEffect>
                                  </p:childTnLst>
                                </p:cTn>
                              </p:par>
                            </p:childTnLst>
                          </p:cTn>
                        </p:par>
                      </p:childTnLst>
                    </p:cTn>
                  </p:par>
                  <p:par>
                    <p:cTn id="13" fill="hold">
                      <p:stCondLst>
                        <p:cond delay="indefinite"/>
                      </p:stCondLst>
                      <p:childTnLst>
                        <p:par>
                          <p:cTn id="14" fill="hold">
                            <p:stCondLst>
                              <p:cond delay="0"/>
                            </p:stCondLst>
                            <p:childTnLst>
                              <p:par>
                                <p:cTn id="15" presetID="42" presetClass="entr" presetSubtype="0"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fade">
                                      <p:cBhvr>
                                        <p:cTn id="17" dur="1000"/>
                                        <p:tgtEl>
                                          <p:spTgt spid="7"/>
                                        </p:tgtEl>
                                      </p:cBhvr>
                                    </p:animEffect>
                                    <p:anim calcmode="lin" valueType="num">
                                      <p:cBhvr>
                                        <p:cTn id="18" dur="1000" fill="hold"/>
                                        <p:tgtEl>
                                          <p:spTgt spid="7"/>
                                        </p:tgtEl>
                                        <p:attrNameLst>
                                          <p:attrName>ppt_x</p:attrName>
                                        </p:attrNameLst>
                                      </p:cBhvr>
                                      <p:tavLst>
                                        <p:tav tm="0">
                                          <p:val>
                                            <p:strVal val="#ppt_x"/>
                                          </p:val>
                                        </p:tav>
                                        <p:tav tm="100000">
                                          <p:val>
                                            <p:strVal val="#ppt_x"/>
                                          </p:val>
                                        </p:tav>
                                      </p:tavLst>
                                    </p:anim>
                                    <p:anim calcmode="lin" valueType="num">
                                      <p:cBhvr>
                                        <p:cTn id="19"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42" presetClass="entr" presetSubtype="0" fill="hold" nodeType="clickEffect">
                                  <p:stCondLst>
                                    <p:cond delay="0"/>
                                  </p:stCondLst>
                                  <p:childTnLst>
                                    <p:set>
                                      <p:cBhvr>
                                        <p:cTn id="23" dur="1" fill="hold">
                                          <p:stCondLst>
                                            <p:cond delay="0"/>
                                          </p:stCondLst>
                                        </p:cTn>
                                        <p:tgtEl>
                                          <p:spTgt spid="8"/>
                                        </p:tgtEl>
                                        <p:attrNameLst>
                                          <p:attrName>style.visibility</p:attrName>
                                        </p:attrNameLst>
                                      </p:cBhvr>
                                      <p:to>
                                        <p:strVal val="visible"/>
                                      </p:to>
                                    </p:set>
                                    <p:animEffect transition="in" filter="fade">
                                      <p:cBhvr>
                                        <p:cTn id="24" dur="1000"/>
                                        <p:tgtEl>
                                          <p:spTgt spid="8"/>
                                        </p:tgtEl>
                                      </p:cBhvr>
                                    </p:animEffect>
                                    <p:anim calcmode="lin" valueType="num">
                                      <p:cBhvr>
                                        <p:cTn id="25" dur="1000" fill="hold"/>
                                        <p:tgtEl>
                                          <p:spTgt spid="8"/>
                                        </p:tgtEl>
                                        <p:attrNameLst>
                                          <p:attrName>ppt_x</p:attrName>
                                        </p:attrNameLst>
                                      </p:cBhvr>
                                      <p:tavLst>
                                        <p:tav tm="0">
                                          <p:val>
                                            <p:strVal val="#ppt_x"/>
                                          </p:val>
                                        </p:tav>
                                        <p:tav tm="100000">
                                          <p:val>
                                            <p:strVal val="#ppt_x"/>
                                          </p:val>
                                        </p:tav>
                                      </p:tavLst>
                                    </p:anim>
                                    <p:anim calcmode="lin" valueType="num">
                                      <p:cBhvr>
                                        <p:cTn id="26"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42" presetClass="entr" presetSubtype="0" fill="hold" nodeType="clickEffect">
                                  <p:stCondLst>
                                    <p:cond delay="0"/>
                                  </p:stCondLst>
                                  <p:childTnLst>
                                    <p:set>
                                      <p:cBhvr>
                                        <p:cTn id="30" dur="1" fill="hold">
                                          <p:stCondLst>
                                            <p:cond delay="0"/>
                                          </p:stCondLst>
                                        </p:cTn>
                                        <p:tgtEl>
                                          <p:spTgt spid="9">
                                            <p:txEl>
                                              <p:pRg st="0" end="0"/>
                                            </p:txEl>
                                          </p:spTgt>
                                        </p:tgtEl>
                                        <p:attrNameLst>
                                          <p:attrName>style.visibility</p:attrName>
                                        </p:attrNameLst>
                                      </p:cBhvr>
                                      <p:to>
                                        <p:strVal val="visible"/>
                                      </p:to>
                                    </p:set>
                                    <p:animEffect transition="in" filter="fade">
                                      <p:cBhvr>
                                        <p:cTn id="31" dur="1000"/>
                                        <p:tgtEl>
                                          <p:spTgt spid="9">
                                            <p:txEl>
                                              <p:pRg st="0" end="0"/>
                                            </p:txEl>
                                          </p:spTgt>
                                        </p:tgtEl>
                                      </p:cBhvr>
                                    </p:animEffect>
                                    <p:anim calcmode="lin" valueType="num">
                                      <p:cBhvr>
                                        <p:cTn id="32" dur="1000" fill="hold"/>
                                        <p:tgtEl>
                                          <p:spTgt spid="9">
                                            <p:txEl>
                                              <p:pRg st="0" end="0"/>
                                            </p:txEl>
                                          </p:spTgt>
                                        </p:tgtEl>
                                        <p:attrNameLst>
                                          <p:attrName>ppt_x</p:attrName>
                                        </p:attrNameLst>
                                      </p:cBhvr>
                                      <p:tavLst>
                                        <p:tav tm="0">
                                          <p:val>
                                            <p:strVal val="#ppt_x"/>
                                          </p:val>
                                        </p:tav>
                                        <p:tav tm="100000">
                                          <p:val>
                                            <p:strVal val="#ppt_x"/>
                                          </p:val>
                                        </p:tav>
                                      </p:tavLst>
                                    </p:anim>
                                    <p:anim calcmode="lin" valueType="num">
                                      <p:cBhvr>
                                        <p:cTn id="33" dur="1000" fill="hold"/>
                                        <p:tgtEl>
                                          <p:spTgt spid="9">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2" presetClass="entr" presetSubtype="4" fill="hold" nodeType="clickEffect">
                                  <p:stCondLst>
                                    <p:cond delay="0"/>
                                  </p:stCondLst>
                                  <p:childTnLst>
                                    <p:set>
                                      <p:cBhvr>
                                        <p:cTn id="37" dur="1" fill="hold">
                                          <p:stCondLst>
                                            <p:cond delay="0"/>
                                          </p:stCondLst>
                                        </p:cTn>
                                        <p:tgtEl>
                                          <p:spTgt spid="10"/>
                                        </p:tgtEl>
                                        <p:attrNameLst>
                                          <p:attrName>style.visibility</p:attrName>
                                        </p:attrNameLst>
                                      </p:cBhvr>
                                      <p:to>
                                        <p:strVal val="visible"/>
                                      </p:to>
                                    </p:set>
                                    <p:anim calcmode="lin" valueType="num">
                                      <p:cBhvr additive="base">
                                        <p:cTn id="38" dur="500" fill="hold"/>
                                        <p:tgtEl>
                                          <p:spTgt spid="10"/>
                                        </p:tgtEl>
                                        <p:attrNameLst>
                                          <p:attrName>ppt_x</p:attrName>
                                        </p:attrNameLst>
                                      </p:cBhvr>
                                      <p:tavLst>
                                        <p:tav tm="0">
                                          <p:val>
                                            <p:strVal val="#ppt_x"/>
                                          </p:val>
                                        </p:tav>
                                        <p:tav tm="100000">
                                          <p:val>
                                            <p:strVal val="#ppt_x"/>
                                          </p:val>
                                        </p:tav>
                                      </p:tavLst>
                                    </p:anim>
                                    <p:anim calcmode="lin" valueType="num">
                                      <p:cBhvr additive="base">
                                        <p:cTn id="39"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40" fill="hold">
                      <p:stCondLst>
                        <p:cond delay="indefinite"/>
                      </p:stCondLst>
                      <p:childTnLst>
                        <p:par>
                          <p:cTn id="41" fill="hold">
                            <p:stCondLst>
                              <p:cond delay="0"/>
                            </p:stCondLst>
                            <p:childTnLst>
                              <p:par>
                                <p:cTn id="42" presetID="2" presetClass="entr" presetSubtype="4" fill="hold" grpId="0" nodeType="clickEffect">
                                  <p:stCondLst>
                                    <p:cond delay="0"/>
                                  </p:stCondLst>
                                  <p:childTnLst>
                                    <p:set>
                                      <p:cBhvr>
                                        <p:cTn id="43" dur="1" fill="hold">
                                          <p:stCondLst>
                                            <p:cond delay="0"/>
                                          </p:stCondLst>
                                        </p:cTn>
                                        <p:tgtEl>
                                          <p:spTgt spid="11"/>
                                        </p:tgtEl>
                                        <p:attrNameLst>
                                          <p:attrName>style.visibility</p:attrName>
                                        </p:attrNameLst>
                                      </p:cBhvr>
                                      <p:to>
                                        <p:strVal val="visible"/>
                                      </p:to>
                                    </p:set>
                                    <p:anim calcmode="lin" valueType="num">
                                      <p:cBhvr additive="base">
                                        <p:cTn id="44" dur="500" fill="hold"/>
                                        <p:tgtEl>
                                          <p:spTgt spid="11"/>
                                        </p:tgtEl>
                                        <p:attrNameLst>
                                          <p:attrName>ppt_x</p:attrName>
                                        </p:attrNameLst>
                                      </p:cBhvr>
                                      <p:tavLst>
                                        <p:tav tm="0">
                                          <p:val>
                                            <p:strVal val="#ppt_x"/>
                                          </p:val>
                                        </p:tav>
                                        <p:tav tm="100000">
                                          <p:val>
                                            <p:strVal val="#ppt_x"/>
                                          </p:val>
                                        </p:tav>
                                      </p:tavLst>
                                    </p:anim>
                                    <p:anim calcmode="lin" valueType="num">
                                      <p:cBhvr additive="base">
                                        <p:cTn id="45" dur="500" fill="hold"/>
                                        <p:tgtEl>
                                          <p:spTgt spid="11"/>
                                        </p:tgtEl>
                                        <p:attrNameLst>
                                          <p:attrName>ppt_y</p:attrName>
                                        </p:attrNameLst>
                                      </p:cBhvr>
                                      <p:tavLst>
                                        <p:tav tm="0">
                                          <p:val>
                                            <p:strVal val="1+#ppt_h/2"/>
                                          </p:val>
                                        </p:tav>
                                        <p:tav tm="100000">
                                          <p:val>
                                            <p:strVal val="#ppt_y"/>
                                          </p:val>
                                        </p:tav>
                                      </p:tavLst>
                                    </p:anim>
                                  </p:childTnLst>
                                </p:cTn>
                              </p:par>
                              <p:par>
                                <p:cTn id="46" presetID="2" presetClass="entr" presetSubtype="4" fill="hold" nodeType="withEffect">
                                  <p:stCondLst>
                                    <p:cond delay="0"/>
                                  </p:stCondLst>
                                  <p:childTnLst>
                                    <p:set>
                                      <p:cBhvr>
                                        <p:cTn id="47" dur="1" fill="hold">
                                          <p:stCondLst>
                                            <p:cond delay="0"/>
                                          </p:stCondLst>
                                        </p:cTn>
                                        <p:tgtEl>
                                          <p:spTgt spid="4"/>
                                        </p:tgtEl>
                                        <p:attrNameLst>
                                          <p:attrName>style.visibility</p:attrName>
                                        </p:attrNameLst>
                                      </p:cBhvr>
                                      <p:to>
                                        <p:strVal val="visible"/>
                                      </p:to>
                                    </p:set>
                                    <p:anim calcmode="lin" valueType="num">
                                      <p:cBhvr additive="base">
                                        <p:cTn id="48" dur="500" fill="hold"/>
                                        <p:tgtEl>
                                          <p:spTgt spid="4"/>
                                        </p:tgtEl>
                                        <p:attrNameLst>
                                          <p:attrName>ppt_x</p:attrName>
                                        </p:attrNameLst>
                                      </p:cBhvr>
                                      <p:tavLst>
                                        <p:tav tm="0">
                                          <p:val>
                                            <p:strVal val="#ppt_x"/>
                                          </p:val>
                                        </p:tav>
                                        <p:tav tm="100000">
                                          <p:val>
                                            <p:strVal val="#ppt_x"/>
                                          </p:val>
                                        </p:tav>
                                      </p:tavLst>
                                    </p:anim>
                                    <p:anim calcmode="lin" valueType="num">
                                      <p:cBhvr additive="base">
                                        <p:cTn id="49"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11"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35751" y="0"/>
            <a:ext cx="6022975" cy="1322070"/>
          </a:xfrm>
          <a:prstGeom prst="rect">
            <a:avLst/>
          </a:prstGeom>
          <a:noFill/>
        </p:spPr>
        <p:txBody>
          <a:bodyPr wrap="none" lIns="91440" tIns="45720" rIns="91440" bIns="45720">
            <a:spAutoFit/>
          </a:bodyPr>
          <a:lstStyle/>
          <a:p>
            <a:pPr algn="ctr"/>
            <a:r>
              <a:rPr lang="en-US" sz="8000" dirty="0" smtClean="0">
                <a:ln w="0"/>
                <a:solidFill>
                  <a:srgbClr val="FF0000"/>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Bài tập về nhà</a:t>
            </a:r>
            <a:endParaRPr lang="en-US" sz="8000" b="0" cap="none" spc="0" dirty="0" smtClean="0">
              <a:ln w="0"/>
              <a:solidFill>
                <a:srgbClr val="FF0000"/>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endParaRPr>
          </a:p>
        </p:txBody>
      </p:sp>
      <p:sp>
        <p:nvSpPr>
          <p:cNvPr id="6" name="Rectangle 5"/>
          <p:cNvSpPr/>
          <p:nvPr/>
        </p:nvSpPr>
        <p:spPr>
          <a:xfrm>
            <a:off x="256502" y="1904399"/>
            <a:ext cx="11935498" cy="2061210"/>
          </a:xfrm>
          <a:prstGeom prst="rect">
            <a:avLst/>
          </a:prstGeom>
          <a:noFill/>
        </p:spPr>
        <p:txBody>
          <a:bodyPr wrap="square" lIns="91440" tIns="45720" rIns="91440" bIns="45720">
            <a:spAutoFit/>
          </a:bodyPr>
          <a:lstStyle/>
          <a:p>
            <a:r>
              <a:rPr lang="en-US" sz="3200" dirty="0" smtClean="0">
                <a:ln w="0">
                  <a:solidFill>
                    <a:srgbClr val="000066"/>
                  </a:solidFill>
                </a:ln>
                <a:solidFill>
                  <a:srgbClr val="000066"/>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rPr>
              <a:t>Vẽ hình theo diễn đạt sau:</a:t>
            </a:r>
            <a:endParaRPr lang="en-US" sz="3200" dirty="0" smtClean="0">
              <a:ln w="0">
                <a:solidFill>
                  <a:srgbClr val="000066"/>
                </a:solidFill>
              </a:ln>
              <a:solidFill>
                <a:srgbClr val="000066"/>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endParaRPr>
          </a:p>
          <a:p>
            <a:r>
              <a:rPr lang="en-US" sz="3200" b="0" cap="none" spc="0" dirty="0" smtClean="0">
                <a:ln w="0">
                  <a:solidFill>
                    <a:srgbClr val="000066"/>
                  </a:solidFill>
                </a:ln>
                <a:solidFill>
                  <a:srgbClr val="000066"/>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rPr>
              <a:t>Cho góc xÔy = 60</a:t>
            </a:r>
            <a:r>
              <a:rPr lang="en-US" sz="3200" b="0" cap="none" spc="0" baseline="30000" dirty="0" smtClean="0">
                <a:ln w="0">
                  <a:solidFill>
                    <a:srgbClr val="000066"/>
                  </a:solidFill>
                </a:ln>
                <a:solidFill>
                  <a:srgbClr val="000066"/>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rPr>
              <a:t>0  </a:t>
            </a:r>
            <a:r>
              <a:rPr lang="en-US" sz="3200" b="0" cap="none" spc="0" dirty="0" smtClean="0">
                <a:ln w="0">
                  <a:solidFill>
                    <a:srgbClr val="000066"/>
                  </a:solidFill>
                </a:ln>
                <a:solidFill>
                  <a:srgbClr val="000066"/>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rPr>
              <a:t>. Lấy điểm A nằm trong góc xOy. Kẻ  AB</a:t>
            </a:r>
            <a:r>
              <a:rPr lang="en-US" sz="3200" b="0" cap="none" spc="0" dirty="0" smtClean="0">
                <a:ln w="0">
                  <a:solidFill>
                    <a:srgbClr val="000066"/>
                  </a:solidFill>
                </a:ln>
                <a:solidFill>
                  <a:srgbClr val="000066"/>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sym typeface="Symbol" panose="05050102010706020507" charset="0"/>
              </a:rPr>
              <a:t>Ox ACOy</a:t>
            </a:r>
            <a:r>
              <a:rPr lang="en-US" sz="3200" b="0" cap="none" spc="0" dirty="0" smtClean="0">
                <a:ln w="0">
                  <a:solidFill>
                    <a:srgbClr val="000066"/>
                  </a:solidFill>
                </a:ln>
                <a:solidFill>
                  <a:srgbClr val="000066"/>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rPr>
              <a:t> </a:t>
            </a:r>
            <a:r>
              <a:rPr lang="en-US" sz="3200" dirty="0" smtClean="0">
                <a:ln w="0">
                  <a:solidFill>
                    <a:srgbClr val="000066"/>
                  </a:solidFill>
                </a:ln>
                <a:solidFill>
                  <a:srgbClr val="000066"/>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rPr>
              <a:t>( B thuộc Ox, C thuộc Oy). Vẽ đường trung trực của </a:t>
            </a:r>
            <a:r>
              <a:rPr lang="en-US" sz="3200" b="0" cap="none" spc="0" dirty="0" smtClean="0">
                <a:ln w="0">
                  <a:solidFill>
                    <a:srgbClr val="000066"/>
                  </a:solidFill>
                </a:ln>
                <a:solidFill>
                  <a:srgbClr val="000066"/>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rPr>
              <a:t>OA và OB</a:t>
            </a:r>
            <a:endParaRPr lang="en-US" sz="3200" b="0" cap="none" spc="0" dirty="0" smtClean="0">
              <a:ln w="0">
                <a:solidFill>
                  <a:srgbClr val="000066"/>
                </a:solidFill>
              </a:ln>
              <a:solidFill>
                <a:srgbClr val="000066"/>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endParaRPr>
          </a:p>
        </p:txBody>
      </p:sp>
    </p:spTree>
  </p:cSld>
  <p:clrMapOvr>
    <a:masterClrMapping/>
  </p:clrMapOvr>
  <mc:AlternateContent xmlns:mc="http://schemas.openxmlformats.org/markup-compatibility/2006">
    <mc:Choice xmlns:p14="http://schemas.microsoft.com/office/powerpoint/2010/main" Requires="p14">
      <p:transition spd="slow" p14:dur="1400">
        <p14:ripple/>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53" presetClass="entr" presetSubtype="16"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 calcmode="lin" valueType="num">
                                      <p:cBhvr>
                                        <p:cTn id="12" dur="500" fill="hold"/>
                                        <p:tgtEl>
                                          <p:spTgt spid="6"/>
                                        </p:tgtEl>
                                        <p:attrNameLst>
                                          <p:attrName>ppt_w</p:attrName>
                                        </p:attrNameLst>
                                      </p:cBhvr>
                                      <p:tavLst>
                                        <p:tav tm="0">
                                          <p:val>
                                            <p:fltVal val="0"/>
                                          </p:val>
                                        </p:tav>
                                        <p:tav tm="100000">
                                          <p:val>
                                            <p:strVal val="#ppt_w"/>
                                          </p:val>
                                        </p:tav>
                                      </p:tavLst>
                                    </p:anim>
                                    <p:anim calcmode="lin" valueType="num">
                                      <p:cBhvr>
                                        <p:cTn id="13" dur="500" fill="hold"/>
                                        <p:tgtEl>
                                          <p:spTgt spid="6"/>
                                        </p:tgtEl>
                                        <p:attrNameLst>
                                          <p:attrName>ppt_h</p:attrName>
                                        </p:attrNameLst>
                                      </p:cBhvr>
                                      <p:tavLst>
                                        <p:tav tm="0">
                                          <p:val>
                                            <p:fltVal val="0"/>
                                          </p:val>
                                        </p:tav>
                                        <p:tav tm="100000">
                                          <p:val>
                                            <p:strVal val="#ppt_h"/>
                                          </p:val>
                                        </p:tav>
                                      </p:tavLst>
                                    </p:anim>
                                    <p:animEffect transition="in" filter="fade">
                                      <p:cBhvr>
                                        <p:cTn id="14"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6"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521010" y="0"/>
            <a:ext cx="4954905" cy="860425"/>
          </a:xfrm>
          <a:prstGeom prst="rect">
            <a:avLst/>
          </a:prstGeom>
          <a:noFill/>
        </p:spPr>
        <p:txBody>
          <a:bodyPr wrap="none" lIns="91440" tIns="45720" rIns="91440" bIns="45720">
            <a:spAutoFit/>
          </a:bodyPr>
          <a:lstStyle/>
          <a:p>
            <a:pPr algn="ctr"/>
            <a:r>
              <a:rPr lang="en-US" sz="5000" dirty="0" smtClean="0">
                <a:ln w="0"/>
                <a:solidFill>
                  <a:srgbClr val="FF0000"/>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Kiến thức ghi nhớ </a:t>
            </a:r>
            <a:endParaRPr lang="en-US" sz="5000" b="0" cap="none" spc="0" dirty="0" smtClean="0">
              <a:ln w="0"/>
              <a:solidFill>
                <a:srgbClr val="FF0000"/>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endParaRPr>
          </a:p>
        </p:txBody>
      </p:sp>
      <p:graphicFrame>
        <p:nvGraphicFramePr>
          <p:cNvPr id="2" name="Table 1"/>
          <p:cNvGraphicFramePr>
            <a:graphicFrameLocks noGrp="1"/>
          </p:cNvGraphicFramePr>
          <p:nvPr/>
        </p:nvGraphicFramePr>
        <p:xfrm>
          <a:off x="4041329" y="861774"/>
          <a:ext cx="4188271" cy="5996226"/>
        </p:xfrm>
        <a:graphic>
          <a:graphicData uri="http://schemas.openxmlformats.org/drawingml/2006/table">
            <a:tbl>
              <a:tblPr firstRow="1" bandRow="1">
                <a:tableStyleId>{5C22544A-7EE6-4342-B048-85BDC9FD1C3A}</a:tableStyleId>
              </a:tblPr>
              <a:tblGrid>
                <a:gridCol w="4188271"/>
              </a:tblGrid>
              <a:tr h="582260">
                <a:tc>
                  <a:txBody>
                    <a:bodyPr/>
                    <a:lstStyle/>
                    <a:p>
                      <a:pPr algn="ctr"/>
                      <a:r>
                        <a:rPr lang="en-US" sz="2000" dirty="0" smtClean="0">
                          <a:solidFill>
                            <a:srgbClr val="002060"/>
                          </a:solidFill>
                          <a:latin typeface="Times New Roman" panose="02020603050405020304" pitchFamily="18" charset="0"/>
                          <a:cs typeface="Times New Roman" panose="02020603050405020304" pitchFamily="18" charset="0"/>
                        </a:rPr>
                        <a:t>Cách</a:t>
                      </a:r>
                      <a:r>
                        <a:rPr lang="en-US" sz="2000" baseline="0" dirty="0" smtClean="0">
                          <a:solidFill>
                            <a:srgbClr val="002060"/>
                          </a:solidFill>
                          <a:latin typeface="Times New Roman" panose="02020603050405020304" pitchFamily="18" charset="0"/>
                          <a:cs typeface="Times New Roman" panose="02020603050405020304" pitchFamily="18" charset="0"/>
                        </a:rPr>
                        <a:t> vẽ 2 đường thẳng vuông </a:t>
                      </a:r>
                      <a:r>
                        <a:rPr lang="en-US" sz="2000" baseline="0" dirty="0" smtClean="0">
                          <a:solidFill>
                            <a:srgbClr val="002060"/>
                          </a:solidFill>
                          <a:latin typeface="Times New Roman" panose="02020603050405020304" pitchFamily="18" charset="0"/>
                          <a:cs typeface="Times New Roman" panose="02020603050405020304" pitchFamily="18" charset="0"/>
                        </a:rPr>
                        <a:t>góc</a:t>
                      </a:r>
                      <a:endParaRPr lang="vi-VN" sz="2000" dirty="0">
                        <a:solidFill>
                          <a:srgbClr val="002060"/>
                        </a:solidFill>
                        <a:latin typeface="Times New Roman" panose="02020603050405020304" pitchFamily="18" charset="0"/>
                        <a:cs typeface="Times New Roman" panose="02020603050405020304" pitchFamily="18" charset="0"/>
                      </a:endParaRPr>
                    </a:p>
                  </a:txBody>
                  <a:tcPr/>
                </a:tc>
              </a:tr>
              <a:tr h="5413966">
                <a:tc>
                  <a:txBody>
                    <a:bodyPr/>
                    <a:lstStyle/>
                    <a:p>
                      <a:pPr algn="ctr"/>
                      <a:r>
                        <a:rPr lang="en-US" sz="2000" dirty="0" smtClean="0">
                          <a:latin typeface="Times New Roman" panose="02020603050405020304" pitchFamily="18" charset="0"/>
                          <a:cs typeface="Times New Roman" panose="02020603050405020304" pitchFamily="18" charset="0"/>
                        </a:rPr>
                        <a:t>TH1</a:t>
                      </a:r>
                      <a:r>
                        <a:rPr lang="en-US" sz="2000" baseline="0" dirty="0" smtClean="0">
                          <a:latin typeface="Times New Roman" panose="02020603050405020304" pitchFamily="18" charset="0"/>
                          <a:cs typeface="Times New Roman" panose="02020603050405020304" pitchFamily="18" charset="0"/>
                        </a:rPr>
                        <a:t> : </a:t>
                      </a:r>
                      <a:r>
                        <a:rPr lang="en-US" sz="2000" dirty="0" smtClean="0">
                          <a:latin typeface="Times New Roman" panose="02020603050405020304" pitchFamily="18" charset="0"/>
                          <a:cs typeface="Times New Roman" panose="02020603050405020304" pitchFamily="18" charset="0"/>
                        </a:rPr>
                        <a:t>Đường</a:t>
                      </a:r>
                      <a:r>
                        <a:rPr lang="en-US" sz="2000" baseline="0" dirty="0" smtClean="0">
                          <a:latin typeface="Times New Roman" panose="02020603050405020304" pitchFamily="18" charset="0"/>
                          <a:cs typeface="Times New Roman" panose="02020603050405020304" pitchFamily="18" charset="0"/>
                        </a:rPr>
                        <a:t> thẳng vuông góc tại 1 điểm nằm trên đường thẳng a cho trước :</a:t>
                      </a:r>
                      <a:endParaRPr lang="en-US" sz="2000" baseline="0" dirty="0" smtClean="0">
                        <a:latin typeface="Times New Roman" panose="02020603050405020304" pitchFamily="18" charset="0"/>
                        <a:cs typeface="Times New Roman" panose="02020603050405020304" pitchFamily="18" charset="0"/>
                      </a:endParaRPr>
                    </a:p>
                    <a:p>
                      <a:pPr algn="ctr"/>
                      <a:endParaRPr lang="en-US" sz="2000" dirty="0" smtClean="0">
                        <a:latin typeface="Times New Roman" panose="02020603050405020304" pitchFamily="18" charset="0"/>
                        <a:cs typeface="Times New Roman" panose="02020603050405020304" pitchFamily="18" charset="0"/>
                      </a:endParaRPr>
                    </a:p>
                    <a:p>
                      <a:pPr algn="ctr"/>
                      <a:endParaRPr lang="en-US" sz="2000" dirty="0" smtClean="0">
                        <a:latin typeface="Times New Roman" panose="02020603050405020304" pitchFamily="18" charset="0"/>
                        <a:cs typeface="Times New Roman" panose="02020603050405020304" pitchFamily="18" charset="0"/>
                      </a:endParaRPr>
                    </a:p>
                    <a:p>
                      <a:pPr algn="ctr"/>
                      <a:endParaRPr lang="en-US" sz="2000" dirty="0" smtClean="0">
                        <a:latin typeface="Times New Roman" panose="02020603050405020304" pitchFamily="18" charset="0"/>
                        <a:cs typeface="Times New Roman" panose="02020603050405020304" pitchFamily="18" charset="0"/>
                      </a:endParaRPr>
                    </a:p>
                    <a:p>
                      <a:pPr algn="ctr"/>
                      <a:endParaRPr lang="en-US" sz="2000" dirty="0" smtClean="0">
                        <a:latin typeface="Times New Roman" panose="02020603050405020304" pitchFamily="18" charset="0"/>
                        <a:cs typeface="Times New Roman" panose="02020603050405020304" pitchFamily="18" charset="0"/>
                      </a:endParaRPr>
                    </a:p>
                    <a:p>
                      <a:pPr algn="ctr"/>
                      <a:endParaRPr lang="en-US" sz="2000" dirty="0" smtClean="0">
                        <a:latin typeface="Times New Roman" panose="02020603050405020304" pitchFamily="18" charset="0"/>
                        <a:cs typeface="Times New Roman" panose="02020603050405020304" pitchFamily="18" charset="0"/>
                      </a:endParaRPr>
                    </a:p>
                    <a:p>
                      <a:pPr algn="ctr"/>
                      <a:endParaRPr lang="en-US" sz="2000" dirty="0" smtClean="0">
                        <a:latin typeface="Times New Roman" panose="02020603050405020304" pitchFamily="18" charset="0"/>
                        <a:cs typeface="Times New Roman" panose="02020603050405020304" pitchFamily="18" charset="0"/>
                      </a:endParaRPr>
                    </a:p>
                    <a:p>
                      <a:pPr algn="ctr"/>
                      <a:r>
                        <a:rPr lang="en-US" sz="2000" dirty="0" smtClean="0">
                          <a:latin typeface="Times New Roman" panose="02020603050405020304" pitchFamily="18" charset="0"/>
                          <a:cs typeface="Times New Roman" panose="02020603050405020304" pitchFamily="18" charset="0"/>
                        </a:rPr>
                        <a:t>TH1</a:t>
                      </a:r>
                      <a:r>
                        <a:rPr lang="en-US" sz="2000" baseline="0" dirty="0" smtClean="0">
                          <a:latin typeface="Times New Roman" panose="02020603050405020304" pitchFamily="18" charset="0"/>
                          <a:cs typeface="Times New Roman" panose="02020603050405020304" pitchFamily="18" charset="0"/>
                        </a:rPr>
                        <a:t> : </a:t>
                      </a:r>
                      <a:r>
                        <a:rPr lang="en-US" sz="2000" dirty="0" smtClean="0">
                          <a:latin typeface="Times New Roman" panose="02020603050405020304" pitchFamily="18" charset="0"/>
                          <a:cs typeface="Times New Roman" panose="02020603050405020304" pitchFamily="18" charset="0"/>
                        </a:rPr>
                        <a:t>Đường</a:t>
                      </a:r>
                      <a:r>
                        <a:rPr lang="en-US" sz="2000" baseline="0" dirty="0" smtClean="0">
                          <a:latin typeface="Times New Roman" panose="02020603050405020304" pitchFamily="18" charset="0"/>
                          <a:cs typeface="Times New Roman" panose="02020603050405020304" pitchFamily="18" charset="0"/>
                        </a:rPr>
                        <a:t> thẳng vuông góc tại 1 điểm nằm ngoài  đường thẳng a cho trước </a:t>
                      </a:r>
                      <a:r>
                        <a:rPr lang="en-US" sz="2000" baseline="0" dirty="0" smtClean="0">
                          <a:latin typeface="Times New Roman" panose="02020603050405020304" pitchFamily="18" charset="0"/>
                          <a:cs typeface="Times New Roman" panose="02020603050405020304" pitchFamily="18" charset="0"/>
                        </a:rPr>
                        <a:t>:</a:t>
                      </a:r>
                      <a:endParaRPr lang="en-US" sz="2000" baseline="0" dirty="0" smtClean="0">
                        <a:latin typeface="Times New Roman" panose="02020603050405020304" pitchFamily="18" charset="0"/>
                        <a:cs typeface="Times New Roman" panose="02020603050405020304" pitchFamily="18" charset="0"/>
                      </a:endParaRPr>
                    </a:p>
                    <a:p>
                      <a:pPr algn="ctr"/>
                      <a:endParaRPr lang="en-US" sz="2000" baseline="0" dirty="0" smtClean="0">
                        <a:latin typeface="Times New Roman" panose="02020603050405020304" pitchFamily="18" charset="0"/>
                        <a:cs typeface="Times New Roman" panose="02020603050405020304" pitchFamily="18" charset="0"/>
                      </a:endParaRPr>
                    </a:p>
                  </a:txBody>
                  <a:tcPr/>
                </a:tc>
              </a:tr>
            </a:tbl>
          </a:graphicData>
        </a:graphic>
      </p:graphicFrame>
      <p:graphicFrame>
        <p:nvGraphicFramePr>
          <p:cNvPr id="10" name="Table 9"/>
          <p:cNvGraphicFramePr>
            <a:graphicFrameLocks noGrp="1"/>
          </p:cNvGraphicFramePr>
          <p:nvPr/>
        </p:nvGraphicFramePr>
        <p:xfrm>
          <a:off x="8229600" y="861774"/>
          <a:ext cx="3962399" cy="5987389"/>
        </p:xfrm>
        <a:graphic>
          <a:graphicData uri="http://schemas.openxmlformats.org/drawingml/2006/table">
            <a:tbl>
              <a:tblPr firstRow="1" bandRow="1">
                <a:tableStyleId>{5C22544A-7EE6-4342-B048-85BDC9FD1C3A}</a:tableStyleId>
              </a:tblPr>
              <a:tblGrid>
                <a:gridCol w="3962399"/>
              </a:tblGrid>
              <a:tr h="919190">
                <a:tc>
                  <a:txBody>
                    <a:bodyPr/>
                    <a:lstStyle/>
                    <a:p>
                      <a:pPr algn="ctr"/>
                      <a:r>
                        <a:rPr lang="en-US" sz="2000" dirty="0" smtClean="0">
                          <a:solidFill>
                            <a:srgbClr val="002060"/>
                          </a:solidFill>
                          <a:latin typeface="Times New Roman" panose="02020603050405020304" pitchFamily="18" charset="0"/>
                          <a:cs typeface="Times New Roman" panose="02020603050405020304" pitchFamily="18" charset="0"/>
                        </a:rPr>
                        <a:t>Định</a:t>
                      </a:r>
                      <a:r>
                        <a:rPr lang="en-US" sz="2000" baseline="0" dirty="0" smtClean="0">
                          <a:solidFill>
                            <a:srgbClr val="002060"/>
                          </a:solidFill>
                          <a:latin typeface="Times New Roman" panose="02020603050405020304" pitchFamily="18" charset="0"/>
                          <a:cs typeface="Times New Roman" panose="02020603050405020304" pitchFamily="18" charset="0"/>
                        </a:rPr>
                        <a:t> nghĩa</a:t>
                      </a:r>
                      <a:endParaRPr lang="en-US" sz="2000" baseline="0" dirty="0" smtClean="0">
                        <a:solidFill>
                          <a:srgbClr val="002060"/>
                        </a:solidFill>
                        <a:latin typeface="Times New Roman" panose="02020603050405020304" pitchFamily="18" charset="0"/>
                        <a:cs typeface="Times New Roman" panose="02020603050405020304" pitchFamily="18" charset="0"/>
                      </a:endParaRPr>
                    </a:p>
                    <a:p>
                      <a:pPr algn="ctr"/>
                      <a:r>
                        <a:rPr lang="en-US" sz="2000" baseline="0" dirty="0" smtClean="0">
                          <a:solidFill>
                            <a:srgbClr val="002060"/>
                          </a:solidFill>
                          <a:latin typeface="Times New Roman" panose="02020603050405020304" pitchFamily="18" charset="0"/>
                          <a:cs typeface="Times New Roman" panose="02020603050405020304" pitchFamily="18" charset="0"/>
                        </a:rPr>
                        <a:t>Đường trung trực của đoạn thẳng</a:t>
                      </a:r>
                      <a:endParaRPr lang="vi-VN" sz="2000" dirty="0">
                        <a:solidFill>
                          <a:srgbClr val="002060"/>
                        </a:solidFill>
                        <a:latin typeface="Times New Roman" panose="02020603050405020304" pitchFamily="18" charset="0"/>
                        <a:cs typeface="Times New Roman" panose="02020603050405020304" pitchFamily="18" charset="0"/>
                      </a:endParaRPr>
                    </a:p>
                  </a:txBody>
                  <a:tcPr/>
                </a:tc>
              </a:tr>
              <a:tr h="5068199">
                <a:tc>
                  <a:txBody>
                    <a:bodyPr/>
                    <a:lstStyle/>
                    <a:p>
                      <a:pPr algn="ctr"/>
                      <a:r>
                        <a:rPr lang="en-US" sz="2000" dirty="0" smtClean="0">
                          <a:latin typeface="Times New Roman" panose="02020603050405020304" pitchFamily="18" charset="0"/>
                          <a:cs typeface="Times New Roman" panose="02020603050405020304" pitchFamily="18" charset="0"/>
                        </a:rPr>
                        <a:t>Định</a:t>
                      </a:r>
                      <a:r>
                        <a:rPr lang="en-US" sz="2000" baseline="0" dirty="0" smtClean="0">
                          <a:latin typeface="Times New Roman" panose="02020603050405020304" pitchFamily="18" charset="0"/>
                          <a:cs typeface="Times New Roman" panose="02020603050405020304" pitchFamily="18" charset="0"/>
                        </a:rPr>
                        <a:t> nghĩa : Đường thẳng vuông góc với đoạn thẳng tại trung điểm của nó thì được gọi là đường trung trực của đoạn thẳng </a:t>
                      </a:r>
                      <a:r>
                        <a:rPr lang="en-US" sz="2000" baseline="0" dirty="0" smtClean="0">
                          <a:latin typeface="Times New Roman" panose="02020603050405020304" pitchFamily="18" charset="0"/>
                          <a:cs typeface="Times New Roman" panose="02020603050405020304" pitchFamily="18" charset="0"/>
                        </a:rPr>
                        <a:t>.</a:t>
                      </a:r>
                      <a:endParaRPr lang="en-US" sz="2000" baseline="0" dirty="0" smtClean="0">
                        <a:latin typeface="Times New Roman" panose="02020603050405020304" pitchFamily="18" charset="0"/>
                        <a:cs typeface="Times New Roman" panose="02020603050405020304" pitchFamily="18" charset="0"/>
                      </a:endParaRPr>
                    </a:p>
                    <a:p>
                      <a:pPr algn="ctr"/>
                      <a:endParaRPr lang="en-US" sz="2000" baseline="0" dirty="0" smtClean="0">
                        <a:latin typeface="Times New Roman" panose="02020603050405020304" pitchFamily="18" charset="0"/>
                        <a:cs typeface="Times New Roman" panose="02020603050405020304" pitchFamily="18" charset="0"/>
                      </a:endParaRPr>
                    </a:p>
                  </a:txBody>
                  <a:tcPr/>
                </a:tc>
              </a:tr>
            </a:tbl>
          </a:graphicData>
        </a:graphic>
      </p:graphicFrame>
      <p:graphicFrame>
        <p:nvGraphicFramePr>
          <p:cNvPr id="3" name="Table 2"/>
          <p:cNvGraphicFramePr>
            <a:graphicFrameLocks noGrp="1"/>
          </p:cNvGraphicFramePr>
          <p:nvPr/>
        </p:nvGraphicFramePr>
        <p:xfrm>
          <a:off x="0" y="861774"/>
          <a:ext cx="4041329" cy="5996226"/>
        </p:xfrm>
        <a:graphic>
          <a:graphicData uri="http://schemas.openxmlformats.org/drawingml/2006/table">
            <a:tbl>
              <a:tblPr firstRow="1" bandRow="1">
                <a:tableStyleId>{5C22544A-7EE6-4342-B048-85BDC9FD1C3A}</a:tableStyleId>
              </a:tblPr>
              <a:tblGrid>
                <a:gridCol w="4041329"/>
              </a:tblGrid>
              <a:tr h="863187">
                <a:tc>
                  <a:txBody>
                    <a:bodyPr/>
                    <a:lstStyle/>
                    <a:p>
                      <a:pPr algn="ctr"/>
                      <a:r>
                        <a:rPr lang="en-US" sz="2000" dirty="0" smtClean="0">
                          <a:solidFill>
                            <a:srgbClr val="002060"/>
                          </a:solidFill>
                          <a:latin typeface="Times New Roman" panose="02020603050405020304" pitchFamily="18" charset="0"/>
                          <a:cs typeface="Times New Roman" panose="02020603050405020304" pitchFamily="18" charset="0"/>
                        </a:rPr>
                        <a:t>Định</a:t>
                      </a:r>
                      <a:r>
                        <a:rPr lang="en-US" sz="2000" baseline="0" dirty="0" smtClean="0">
                          <a:solidFill>
                            <a:srgbClr val="002060"/>
                          </a:solidFill>
                          <a:latin typeface="Times New Roman" panose="02020603050405020304" pitchFamily="18" charset="0"/>
                          <a:cs typeface="Times New Roman" panose="02020603050405020304" pitchFamily="18" charset="0"/>
                        </a:rPr>
                        <a:t> nghĩa – Tính chất</a:t>
                      </a:r>
                      <a:endParaRPr lang="en-US" sz="2000" baseline="0" dirty="0" smtClean="0">
                        <a:solidFill>
                          <a:srgbClr val="002060"/>
                        </a:solidFill>
                        <a:latin typeface="Times New Roman" panose="02020603050405020304" pitchFamily="18" charset="0"/>
                        <a:cs typeface="Times New Roman" panose="02020603050405020304" pitchFamily="18" charset="0"/>
                      </a:endParaRPr>
                    </a:p>
                    <a:p>
                      <a:pPr algn="ctr"/>
                      <a:r>
                        <a:rPr lang="en-US" sz="2000" baseline="0" dirty="0" smtClean="0">
                          <a:solidFill>
                            <a:srgbClr val="002060"/>
                          </a:solidFill>
                          <a:latin typeface="Times New Roman" panose="02020603050405020304" pitchFamily="18" charset="0"/>
                          <a:cs typeface="Times New Roman" panose="02020603050405020304" pitchFamily="18" charset="0"/>
                        </a:rPr>
                        <a:t>Hai đường thẳng vuông góc</a:t>
                      </a:r>
                      <a:endParaRPr lang="vi-VN" sz="2000" dirty="0">
                        <a:solidFill>
                          <a:srgbClr val="002060"/>
                        </a:solidFill>
                        <a:latin typeface="Times New Roman" panose="02020603050405020304" pitchFamily="18" charset="0"/>
                        <a:cs typeface="Times New Roman" panose="02020603050405020304" pitchFamily="18" charset="0"/>
                      </a:endParaRPr>
                    </a:p>
                  </a:txBody>
                  <a:tcPr/>
                </a:tc>
              </a:tr>
              <a:tr h="5133039">
                <a:tc>
                  <a:txBody>
                    <a:bodyPr/>
                    <a:lstStyle/>
                    <a:p>
                      <a:pPr algn="ctr"/>
                      <a:r>
                        <a:rPr lang="en-US" sz="2000" dirty="0" smtClean="0">
                          <a:latin typeface="Times New Roman" panose="02020603050405020304" pitchFamily="18" charset="0"/>
                          <a:cs typeface="Times New Roman" panose="02020603050405020304" pitchFamily="18" charset="0"/>
                        </a:rPr>
                        <a:t>Định</a:t>
                      </a:r>
                      <a:r>
                        <a:rPr lang="en-US" sz="2000" baseline="0" dirty="0" smtClean="0">
                          <a:latin typeface="Times New Roman" panose="02020603050405020304" pitchFamily="18" charset="0"/>
                          <a:cs typeface="Times New Roman" panose="02020603050405020304" pitchFamily="18" charset="0"/>
                        </a:rPr>
                        <a:t> nghĩa : Hai đường thẳng xx’ , yy’ cắt nhau và trong các góc tạo thành có 1 góc vuông được gọi là hai đường thẳng vuông góc với nhau.</a:t>
                      </a:r>
                      <a:endParaRPr lang="en-US" sz="2000" baseline="0" dirty="0" smtClean="0">
                        <a:latin typeface="Times New Roman" panose="02020603050405020304" pitchFamily="18" charset="0"/>
                        <a:cs typeface="Times New Roman" panose="02020603050405020304" pitchFamily="18" charset="0"/>
                      </a:endParaRPr>
                    </a:p>
                    <a:p>
                      <a:pPr algn="ctr"/>
                      <a:endParaRPr lang="en-US" sz="2000" baseline="0" dirty="0" smtClean="0">
                        <a:latin typeface="Times New Roman" panose="02020603050405020304" pitchFamily="18" charset="0"/>
                        <a:cs typeface="Times New Roman" panose="02020603050405020304" pitchFamily="18" charset="0"/>
                      </a:endParaRPr>
                    </a:p>
                    <a:p>
                      <a:pPr algn="ctr"/>
                      <a:endParaRPr lang="en-US" sz="2000" baseline="0" dirty="0" smtClean="0">
                        <a:latin typeface="Times New Roman" panose="02020603050405020304" pitchFamily="18" charset="0"/>
                        <a:cs typeface="Times New Roman" panose="02020603050405020304" pitchFamily="18" charset="0"/>
                      </a:endParaRPr>
                    </a:p>
                    <a:p>
                      <a:pPr algn="ctr"/>
                      <a:endParaRPr lang="en-US" sz="2000" baseline="0" dirty="0" smtClean="0">
                        <a:latin typeface="Times New Roman" panose="02020603050405020304" pitchFamily="18" charset="0"/>
                        <a:cs typeface="Times New Roman" panose="02020603050405020304" pitchFamily="18" charset="0"/>
                      </a:endParaRPr>
                    </a:p>
                    <a:p>
                      <a:pPr algn="ctr"/>
                      <a:endParaRPr lang="en-US" sz="2000" baseline="0" dirty="0" smtClean="0">
                        <a:latin typeface="Times New Roman" panose="02020603050405020304" pitchFamily="18" charset="0"/>
                        <a:cs typeface="Times New Roman" panose="02020603050405020304" pitchFamily="18" charset="0"/>
                      </a:endParaRPr>
                    </a:p>
                    <a:p>
                      <a:pPr algn="l"/>
                      <a:r>
                        <a:rPr lang="en-US" sz="2000" baseline="0" dirty="0" smtClean="0">
                          <a:latin typeface="Times New Roman" panose="02020603050405020304" pitchFamily="18" charset="0"/>
                          <a:cs typeface="Times New Roman" panose="02020603050405020304" pitchFamily="18" charset="0"/>
                        </a:rPr>
                        <a:t>  Kí hiệu : </a:t>
                      </a:r>
                      <a:endParaRPr lang="en-US" sz="2000" baseline="0" dirty="0" smtClean="0">
                        <a:latin typeface="Times New Roman" panose="02020603050405020304" pitchFamily="18" charset="0"/>
                        <a:cs typeface="Times New Roman" panose="02020603050405020304" pitchFamily="18" charset="0"/>
                      </a:endParaRPr>
                    </a:p>
                    <a:p>
                      <a:pPr algn="ctr"/>
                      <a:endParaRPr lang="en-US" sz="2000" baseline="0" dirty="0" smtClean="0">
                        <a:latin typeface="Times New Roman" panose="02020603050405020304" pitchFamily="18" charset="0"/>
                        <a:cs typeface="Times New Roman" panose="02020603050405020304" pitchFamily="18" charset="0"/>
                      </a:endParaRPr>
                    </a:p>
                    <a:p>
                      <a:pPr algn="ctr"/>
                      <a:endParaRPr lang="en-US" sz="2000" baseline="0" dirty="0" smtClean="0">
                        <a:latin typeface="Times New Roman" panose="02020603050405020304" pitchFamily="18" charset="0"/>
                        <a:cs typeface="Times New Roman" panose="02020603050405020304" pitchFamily="18" charset="0"/>
                      </a:endParaRPr>
                    </a:p>
                    <a:p>
                      <a:pPr algn="ctr"/>
                      <a:endParaRPr lang="en-US" sz="2000" baseline="0" dirty="0" smtClean="0">
                        <a:latin typeface="Times New Roman" panose="02020603050405020304" pitchFamily="18" charset="0"/>
                        <a:cs typeface="Times New Roman" panose="02020603050405020304" pitchFamily="18" charset="0"/>
                      </a:endParaRPr>
                    </a:p>
                    <a:p>
                      <a:pPr algn="ctr"/>
                      <a:endParaRPr lang="en-US" sz="2000" baseline="0" dirty="0" smtClean="0">
                        <a:latin typeface="Times New Roman" panose="02020603050405020304" pitchFamily="18" charset="0"/>
                        <a:cs typeface="Times New Roman" panose="02020603050405020304" pitchFamily="18" charset="0"/>
                      </a:endParaRPr>
                    </a:p>
                    <a:p>
                      <a:pPr algn="ctr"/>
                      <a:r>
                        <a:rPr lang="en-US" sz="2000" baseline="0" dirty="0" smtClean="0">
                          <a:latin typeface="Times New Roman" panose="02020603050405020304" pitchFamily="18" charset="0"/>
                          <a:cs typeface="Times New Roman" panose="02020603050405020304" pitchFamily="18" charset="0"/>
                        </a:rPr>
                        <a:t>Tính chất :Có 1 và chỉ một đường thẳng qua O và vuông góc với đường thẳng a cho trước </a:t>
                      </a:r>
                      <a:endParaRPr lang="en-US" sz="2000" baseline="0" dirty="0" smtClean="0">
                        <a:latin typeface="Times New Roman" panose="02020603050405020304" pitchFamily="18" charset="0"/>
                        <a:cs typeface="Times New Roman" panose="02020603050405020304" pitchFamily="18" charset="0"/>
                      </a:endParaRPr>
                    </a:p>
                  </a:txBody>
                  <a:tcPr/>
                </a:tc>
              </a:tr>
            </a:tbl>
          </a:graphicData>
        </a:graphic>
      </p:graphicFrame>
      <p:graphicFrame>
        <p:nvGraphicFramePr>
          <p:cNvPr id="11" name="Object 10"/>
          <p:cNvGraphicFramePr>
            <a:graphicFrameLocks noChangeAspect="1"/>
          </p:cNvGraphicFramePr>
          <p:nvPr/>
        </p:nvGraphicFramePr>
        <p:xfrm>
          <a:off x="1362075" y="4176007"/>
          <a:ext cx="933450" cy="390525"/>
        </p:xfrm>
        <a:graphic>
          <a:graphicData uri="http://schemas.openxmlformats.org/presentationml/2006/ole">
            <mc:AlternateContent xmlns:mc="http://schemas.openxmlformats.org/markup-compatibility/2006">
              <mc:Choice xmlns:v="urn:schemas-microsoft-com:vml" Requires="v">
                <p:oleObj spid="_x0000_s1046" name="Equation" r:id="rId1" imgW="887730" imgH="376555" progId="Equation.DSMT4">
                  <p:embed/>
                </p:oleObj>
              </mc:Choice>
              <mc:Fallback>
                <p:oleObj name="Equation" r:id="rId1" imgW="887730" imgH="376555" progId="Equation.DSMT4">
                  <p:embed/>
                  <p:pic>
                    <p:nvPicPr>
                      <p:cNvPr id="0" name="Picture 1045"/>
                      <p:cNvPicPr/>
                      <p:nvPr/>
                    </p:nvPicPr>
                    <p:blipFill>
                      <a:blip r:embed="rId2"/>
                      <a:stretch>
                        <a:fillRect/>
                      </a:stretch>
                    </p:blipFill>
                    <p:spPr>
                      <a:xfrm>
                        <a:off x="1362075" y="4176007"/>
                        <a:ext cx="933450" cy="390525"/>
                      </a:xfrm>
                      <a:prstGeom prst="rect">
                        <a:avLst/>
                      </a:prstGeom>
                    </p:spPr>
                  </p:pic>
                </p:oleObj>
              </mc:Fallback>
            </mc:AlternateContent>
          </a:graphicData>
        </a:graphic>
      </p:graphicFrame>
      <p:pic>
        <p:nvPicPr>
          <p:cNvPr id="12" name="Picture 11"/>
          <p:cNvPicPr>
            <a:picLocks noChangeAspect="1"/>
          </p:cNvPicPr>
          <p:nvPr/>
        </p:nvPicPr>
        <p:blipFill>
          <a:blip r:embed="rId3"/>
          <a:stretch>
            <a:fillRect/>
          </a:stretch>
        </p:blipFill>
        <p:spPr>
          <a:xfrm>
            <a:off x="4480558" y="2401824"/>
            <a:ext cx="3035808" cy="1969446"/>
          </a:xfrm>
          <a:prstGeom prst="rect">
            <a:avLst/>
          </a:prstGeom>
        </p:spPr>
      </p:pic>
      <p:pic>
        <p:nvPicPr>
          <p:cNvPr id="13" name="Picture 12"/>
          <p:cNvPicPr>
            <a:picLocks noChangeAspect="1"/>
          </p:cNvPicPr>
          <p:nvPr/>
        </p:nvPicPr>
        <p:blipFill>
          <a:blip r:embed="rId4"/>
          <a:stretch>
            <a:fillRect/>
          </a:stretch>
        </p:blipFill>
        <p:spPr>
          <a:xfrm>
            <a:off x="4663390" y="5227628"/>
            <a:ext cx="2944149" cy="1621536"/>
          </a:xfrm>
          <a:prstGeom prst="rect">
            <a:avLst/>
          </a:prstGeom>
        </p:spPr>
      </p:pic>
      <p:pic>
        <p:nvPicPr>
          <p:cNvPr id="14" name="Picture 13"/>
          <p:cNvPicPr>
            <a:picLocks noChangeAspect="1"/>
          </p:cNvPicPr>
          <p:nvPr/>
        </p:nvPicPr>
        <p:blipFill>
          <a:blip r:embed="rId5"/>
          <a:stretch>
            <a:fillRect/>
          </a:stretch>
        </p:blipFill>
        <p:spPr>
          <a:xfrm>
            <a:off x="8851661" y="3608844"/>
            <a:ext cx="3157459" cy="3240319"/>
          </a:xfrm>
          <a:prstGeom prst="rect">
            <a:avLst/>
          </a:prstGeom>
        </p:spPr>
      </p:pic>
    </p:spTree>
  </p:cSld>
  <p:clrMapOvr>
    <a:masterClrMapping/>
  </p:clrMapOvr>
  <mc:AlternateContent xmlns:mc="http://schemas.openxmlformats.org/markup-compatibility/2006">
    <mc:Choice xmlns:p14="http://schemas.microsoft.com/office/powerpoint/2010/main" Requires="p14">
      <p:transition spd="slow" p14:dur="1400">
        <p14:ripple/>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ircle(in)">
                                      <p:cBhvr>
                                        <p:cTn id="7" dur="2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barn(inVertical)">
                                      <p:cBhvr>
                                        <p:cTn id="12" dur="500"/>
                                        <p:tgtEl>
                                          <p:spTgt spid="3"/>
                                        </p:tgtEl>
                                      </p:cBhvr>
                                    </p:animEffect>
                                  </p:childTnLst>
                                </p:cTn>
                              </p:par>
                              <p:par>
                                <p:cTn id="13" presetID="16" presetClass="entr" presetSubtype="21" fill="hold" nodeType="withEffect">
                                  <p:stCondLst>
                                    <p:cond delay="0"/>
                                  </p:stCondLst>
                                  <p:childTnLst>
                                    <p:set>
                                      <p:cBhvr>
                                        <p:cTn id="14" dur="1" fill="hold">
                                          <p:stCondLst>
                                            <p:cond delay="0"/>
                                          </p:stCondLst>
                                        </p:cTn>
                                        <p:tgtEl>
                                          <p:spTgt spid="11"/>
                                        </p:tgtEl>
                                        <p:attrNameLst>
                                          <p:attrName>style.visibility</p:attrName>
                                        </p:attrNameLst>
                                      </p:cBhvr>
                                      <p:to>
                                        <p:strVal val="visible"/>
                                      </p:to>
                                    </p:set>
                                    <p:animEffect transition="in" filter="barn(inVertical)">
                                      <p:cBhvr>
                                        <p:cTn id="15" dur="500"/>
                                        <p:tgtEl>
                                          <p:spTgt spid="11"/>
                                        </p:tgtEl>
                                      </p:cBhvr>
                                    </p:animEffect>
                                  </p:childTnLst>
                                </p:cTn>
                              </p:par>
                            </p:childTnLst>
                          </p:cTn>
                        </p:par>
                      </p:childTnLst>
                    </p:cTn>
                  </p:par>
                  <p:par>
                    <p:cTn id="16" fill="hold">
                      <p:stCondLst>
                        <p:cond delay="indefinite"/>
                      </p:stCondLst>
                      <p:childTnLst>
                        <p:par>
                          <p:cTn id="17" fill="hold">
                            <p:stCondLst>
                              <p:cond delay="0"/>
                            </p:stCondLst>
                            <p:childTnLst>
                              <p:par>
                                <p:cTn id="18" presetID="6" presetClass="entr" presetSubtype="16" fill="hold" nodeType="clickEffect">
                                  <p:stCondLst>
                                    <p:cond delay="0"/>
                                  </p:stCondLst>
                                  <p:childTnLst>
                                    <p:set>
                                      <p:cBhvr>
                                        <p:cTn id="19" dur="1" fill="hold">
                                          <p:stCondLst>
                                            <p:cond delay="0"/>
                                          </p:stCondLst>
                                        </p:cTn>
                                        <p:tgtEl>
                                          <p:spTgt spid="2"/>
                                        </p:tgtEl>
                                        <p:attrNameLst>
                                          <p:attrName>style.visibility</p:attrName>
                                        </p:attrNameLst>
                                      </p:cBhvr>
                                      <p:to>
                                        <p:strVal val="visible"/>
                                      </p:to>
                                    </p:set>
                                    <p:animEffect transition="in" filter="circle(in)">
                                      <p:cBhvr>
                                        <p:cTn id="20" dur="2000"/>
                                        <p:tgtEl>
                                          <p:spTgt spid="2"/>
                                        </p:tgtEl>
                                      </p:cBhvr>
                                    </p:animEffect>
                                  </p:childTnLst>
                                </p:cTn>
                              </p:par>
                              <p:par>
                                <p:cTn id="21" presetID="6" presetClass="entr" presetSubtype="16" fill="hold" nodeType="withEffect">
                                  <p:stCondLst>
                                    <p:cond delay="0"/>
                                  </p:stCondLst>
                                  <p:childTnLst>
                                    <p:set>
                                      <p:cBhvr>
                                        <p:cTn id="22" dur="1" fill="hold">
                                          <p:stCondLst>
                                            <p:cond delay="0"/>
                                          </p:stCondLst>
                                        </p:cTn>
                                        <p:tgtEl>
                                          <p:spTgt spid="12"/>
                                        </p:tgtEl>
                                        <p:attrNameLst>
                                          <p:attrName>style.visibility</p:attrName>
                                        </p:attrNameLst>
                                      </p:cBhvr>
                                      <p:to>
                                        <p:strVal val="visible"/>
                                      </p:to>
                                    </p:set>
                                    <p:animEffect transition="in" filter="circle(in)">
                                      <p:cBhvr>
                                        <p:cTn id="23" dur="2000"/>
                                        <p:tgtEl>
                                          <p:spTgt spid="12"/>
                                        </p:tgtEl>
                                      </p:cBhvr>
                                    </p:animEffect>
                                  </p:childTnLst>
                                </p:cTn>
                              </p:par>
                              <p:par>
                                <p:cTn id="24" presetID="6" presetClass="entr" presetSubtype="16" fill="hold" nodeType="withEffect">
                                  <p:stCondLst>
                                    <p:cond delay="0"/>
                                  </p:stCondLst>
                                  <p:childTnLst>
                                    <p:set>
                                      <p:cBhvr>
                                        <p:cTn id="25" dur="1" fill="hold">
                                          <p:stCondLst>
                                            <p:cond delay="0"/>
                                          </p:stCondLst>
                                        </p:cTn>
                                        <p:tgtEl>
                                          <p:spTgt spid="13"/>
                                        </p:tgtEl>
                                        <p:attrNameLst>
                                          <p:attrName>style.visibility</p:attrName>
                                        </p:attrNameLst>
                                      </p:cBhvr>
                                      <p:to>
                                        <p:strVal val="visible"/>
                                      </p:to>
                                    </p:set>
                                    <p:animEffect transition="in" filter="circle(in)">
                                      <p:cBhvr>
                                        <p:cTn id="26" dur="2000"/>
                                        <p:tgtEl>
                                          <p:spTgt spid="13"/>
                                        </p:tgtEl>
                                      </p:cBhvr>
                                    </p:animEffect>
                                  </p:childTnLst>
                                </p:cTn>
                              </p:par>
                            </p:childTnLst>
                          </p:cTn>
                        </p:par>
                      </p:childTnLst>
                    </p:cTn>
                  </p:par>
                  <p:par>
                    <p:cTn id="27" fill="hold">
                      <p:stCondLst>
                        <p:cond delay="indefinite"/>
                      </p:stCondLst>
                      <p:childTnLst>
                        <p:par>
                          <p:cTn id="28" fill="hold">
                            <p:stCondLst>
                              <p:cond delay="0"/>
                            </p:stCondLst>
                            <p:childTnLst>
                              <p:par>
                                <p:cTn id="29" presetID="16" presetClass="entr" presetSubtype="21" fill="hold" nodeType="clickEffect">
                                  <p:stCondLst>
                                    <p:cond delay="0"/>
                                  </p:stCondLst>
                                  <p:childTnLst>
                                    <p:set>
                                      <p:cBhvr>
                                        <p:cTn id="30" dur="1" fill="hold">
                                          <p:stCondLst>
                                            <p:cond delay="0"/>
                                          </p:stCondLst>
                                        </p:cTn>
                                        <p:tgtEl>
                                          <p:spTgt spid="10"/>
                                        </p:tgtEl>
                                        <p:attrNameLst>
                                          <p:attrName>style.visibility</p:attrName>
                                        </p:attrNameLst>
                                      </p:cBhvr>
                                      <p:to>
                                        <p:strVal val="visible"/>
                                      </p:to>
                                    </p:set>
                                    <p:animEffect transition="in" filter="barn(inVertical)">
                                      <p:cBhvr>
                                        <p:cTn id="31" dur="500"/>
                                        <p:tgtEl>
                                          <p:spTgt spid="10"/>
                                        </p:tgtEl>
                                      </p:cBhvr>
                                    </p:animEffect>
                                  </p:childTnLst>
                                </p:cTn>
                              </p:par>
                              <p:par>
                                <p:cTn id="32" presetID="16" presetClass="entr" presetSubtype="21" fill="hold" nodeType="withEffect">
                                  <p:stCondLst>
                                    <p:cond delay="0"/>
                                  </p:stCondLst>
                                  <p:childTnLst>
                                    <p:set>
                                      <p:cBhvr>
                                        <p:cTn id="33" dur="1" fill="hold">
                                          <p:stCondLst>
                                            <p:cond delay="0"/>
                                          </p:stCondLst>
                                        </p:cTn>
                                        <p:tgtEl>
                                          <p:spTgt spid="14"/>
                                        </p:tgtEl>
                                        <p:attrNameLst>
                                          <p:attrName>style.visibility</p:attrName>
                                        </p:attrNameLst>
                                      </p:cBhvr>
                                      <p:to>
                                        <p:strVal val="visible"/>
                                      </p:to>
                                    </p:set>
                                    <p:animEffect transition="in" filter="barn(inVertical)">
                                      <p:cBhvr>
                                        <p:cTn id="34"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605731" y="33743"/>
            <a:ext cx="8761095" cy="1106805"/>
          </a:xfrm>
          <a:prstGeom prst="rect">
            <a:avLst/>
          </a:prstGeom>
          <a:noFill/>
        </p:spPr>
        <p:txBody>
          <a:bodyPr wrap="none" lIns="91440" tIns="45720" rIns="91440" bIns="45720">
            <a:spAutoFit/>
          </a:bodyPr>
          <a:lstStyle/>
          <a:p>
            <a:pPr algn="ctr"/>
            <a:r>
              <a:rPr lang="en-US" sz="6600" dirty="0" smtClean="0">
                <a:ln w="0"/>
                <a:solidFill>
                  <a:srgbClr val="FF0000"/>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Bài tập củng cố kiến thức</a:t>
            </a:r>
            <a:endParaRPr lang="en-US" sz="6600" b="0" cap="none" spc="0" dirty="0" smtClean="0">
              <a:ln w="0"/>
              <a:solidFill>
                <a:srgbClr val="FF0000"/>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endParaRPr>
          </a:p>
        </p:txBody>
      </p:sp>
      <p:sp>
        <p:nvSpPr>
          <p:cNvPr id="2" name="Rectangle 1"/>
          <p:cNvSpPr/>
          <p:nvPr/>
        </p:nvSpPr>
        <p:spPr>
          <a:xfrm>
            <a:off x="4560191" y="1533656"/>
            <a:ext cx="2624437" cy="1323439"/>
          </a:xfrm>
          <a:prstGeom prst="rect">
            <a:avLst/>
          </a:prstGeom>
          <a:noFill/>
        </p:spPr>
        <p:txBody>
          <a:bodyPr wrap="none" lIns="91440" tIns="45720" rIns="91440" bIns="45720">
            <a:spAutoFit/>
            <a:scene3d>
              <a:camera prst="orthographicFront"/>
              <a:lightRig rig="harsh" dir="t"/>
            </a:scene3d>
            <a:sp3d extrusionH="57150" prstMaterial="matte">
              <a:bevelT w="63500" h="12700" prst="angle"/>
              <a:contourClr>
                <a:schemeClr val="bg1">
                  <a:lumMod val="65000"/>
                </a:schemeClr>
              </a:contourClr>
            </a:sp3d>
          </a:bodyPr>
          <a:lstStyle/>
          <a:p>
            <a:pPr algn="ctr"/>
            <a:r>
              <a:rPr lang="en-US" sz="8000" b="1" cap="none" spc="0" dirty="0" smtClean="0">
                <a:solidFill>
                  <a:srgbClr val="FFFF00"/>
                </a:solidFill>
                <a:effectLst/>
                <a:latin typeface="Times New Roman" panose="02020603050405020304" pitchFamily="18" charset="0"/>
                <a:cs typeface="Times New Roman" panose="02020603050405020304" pitchFamily="18" charset="0"/>
              </a:rPr>
              <a:t>Bài 1 :</a:t>
            </a:r>
            <a:endParaRPr lang="en-US" sz="8000" b="1" cap="none" spc="0" dirty="0" smtClean="0">
              <a:solidFill>
                <a:srgbClr val="FFFF00"/>
              </a:solidFill>
              <a:effectLst/>
              <a:latin typeface="Times New Roman" panose="02020603050405020304" pitchFamily="18" charset="0"/>
              <a:cs typeface="Times New Roman" panose="02020603050405020304" pitchFamily="18" charset="0"/>
            </a:endParaRPr>
          </a:p>
        </p:txBody>
      </p:sp>
      <p:sp>
        <p:nvSpPr>
          <p:cNvPr id="5" name="Rectangle 2"/>
          <p:cNvSpPr/>
          <p:nvPr/>
        </p:nvSpPr>
        <p:spPr>
          <a:xfrm>
            <a:off x="509270" y="3700780"/>
            <a:ext cx="10954385" cy="2399665"/>
          </a:xfrm>
          <a:prstGeom prst="rect">
            <a:avLst/>
          </a:prstGeom>
          <a:noFill/>
        </p:spPr>
        <p:txBody>
          <a:bodyPr wrap="square" lIns="91440" tIns="45720" rIns="91440" bIns="45720">
            <a:spAutoFit/>
          </a:bodyPr>
          <a:p>
            <a:pPr algn="ctr"/>
            <a:r>
              <a:rPr lang="en-US" sz="5000" dirty="0" smtClean="0">
                <a:ln w="0">
                  <a:solidFill>
                    <a:srgbClr val="0000FF"/>
                  </a:solidFill>
                </a:ln>
                <a:solidFill>
                  <a:srgbClr val="002060"/>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rPr>
              <a:t>Cho AÔB = 130</a:t>
            </a:r>
            <a:r>
              <a:rPr lang="en-US" sz="5000" baseline="30000" dirty="0" smtClean="0">
                <a:ln w="0">
                  <a:solidFill>
                    <a:srgbClr val="0000FF"/>
                  </a:solidFill>
                </a:ln>
                <a:solidFill>
                  <a:srgbClr val="002060"/>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rPr>
              <a:t>0 </a:t>
            </a:r>
            <a:r>
              <a:rPr lang="en-US" sz="5000" dirty="0" smtClean="0">
                <a:ln w="0">
                  <a:solidFill>
                    <a:srgbClr val="0000FF"/>
                  </a:solidFill>
                </a:ln>
                <a:solidFill>
                  <a:srgbClr val="002060"/>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rPr>
              <a:t>. Trong </a:t>
            </a:r>
            <a:r>
              <a:rPr lang="en-US" sz="5000" dirty="0" smtClean="0">
                <a:ln w="0">
                  <a:solidFill>
                    <a:srgbClr val="0000FF"/>
                  </a:solidFill>
                </a:ln>
                <a:solidFill>
                  <a:srgbClr val="002060"/>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sym typeface="+mn-ea"/>
              </a:rPr>
              <a:t>AÔB </a:t>
            </a:r>
            <a:r>
              <a:rPr lang="en-US" sz="5000" dirty="0" smtClean="0">
                <a:ln w="0">
                  <a:solidFill>
                    <a:srgbClr val="0000FF"/>
                  </a:solidFill>
                </a:ln>
                <a:solidFill>
                  <a:srgbClr val="002060"/>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rPr>
              <a:t>vẽ các tia </a:t>
            </a:r>
            <a:endParaRPr lang="en-US" sz="5000" dirty="0" smtClean="0">
              <a:ln w="0">
                <a:solidFill>
                  <a:srgbClr val="0000FF"/>
                </a:solidFill>
              </a:ln>
              <a:solidFill>
                <a:srgbClr val="002060"/>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endParaRPr>
          </a:p>
          <a:p>
            <a:pPr algn="ctr"/>
            <a:r>
              <a:rPr lang="en-US" sz="5000" dirty="0" smtClean="0">
                <a:ln w="0">
                  <a:solidFill>
                    <a:srgbClr val="0000FF"/>
                  </a:solidFill>
                </a:ln>
                <a:solidFill>
                  <a:srgbClr val="002060"/>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rPr>
              <a:t>OC ,OD sao cho OC</a:t>
            </a:r>
            <a:r>
              <a:rPr lang="en-US" sz="5000" dirty="0" smtClean="0">
                <a:ln w="0">
                  <a:solidFill>
                    <a:srgbClr val="0000FF"/>
                  </a:solidFill>
                </a:ln>
                <a:solidFill>
                  <a:srgbClr val="002060"/>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sym typeface="Symbol" panose="05050102010706020507" charset="0"/>
              </a:rPr>
              <a:t> OA, ODOB</a:t>
            </a:r>
            <a:endParaRPr lang="en-US" sz="5000" dirty="0" smtClean="0">
              <a:ln w="0">
                <a:solidFill>
                  <a:srgbClr val="0000FF"/>
                </a:solidFill>
              </a:ln>
              <a:solidFill>
                <a:srgbClr val="002060"/>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endParaRPr>
          </a:p>
          <a:p>
            <a:pPr algn="ctr"/>
            <a:r>
              <a:rPr lang="en-US" sz="5000" dirty="0" smtClean="0">
                <a:ln w="0">
                  <a:solidFill>
                    <a:srgbClr val="0000FF"/>
                  </a:solidFill>
                </a:ln>
                <a:solidFill>
                  <a:srgbClr val="002060"/>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rPr>
              <a:t>Tính CÔD  ?</a:t>
            </a:r>
            <a:endParaRPr lang="en-US" sz="5000" dirty="0">
              <a:ln w="0">
                <a:solidFill>
                  <a:srgbClr val="0000FF"/>
                </a:solidFill>
              </a:ln>
              <a:solidFill>
                <a:srgbClr val="002060"/>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endParaRPr>
          </a:p>
        </p:txBody>
      </p:sp>
    </p:spTree>
  </p:cSld>
  <p:clrMapOvr>
    <a:masterClrMapping/>
  </p:clrMapOvr>
  <mc:AlternateContent xmlns:mc="http://schemas.openxmlformats.org/markup-compatibility/2006">
    <mc:Choice xmlns:p14="http://schemas.microsoft.com/office/powerpoint/2010/main" Requires="p14">
      <p:transition spd="slow" p14:dur="1400">
        <p14:ripple/>
      </p:transition>
    </mc:Choice>
    <mc:Fallback>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846509" y="0"/>
            <a:ext cx="3540760" cy="1322070"/>
          </a:xfrm>
          <a:prstGeom prst="rect">
            <a:avLst/>
          </a:prstGeom>
          <a:noFill/>
        </p:spPr>
        <p:txBody>
          <a:bodyPr wrap="none" lIns="91440" tIns="45720" rIns="91440" bIns="45720">
            <a:spAutoFit/>
            <a:scene3d>
              <a:camera prst="orthographicFront"/>
              <a:lightRig rig="harsh" dir="t"/>
            </a:scene3d>
            <a:sp3d extrusionH="57150" prstMaterial="matte">
              <a:bevelT w="63500" h="12700" prst="angle"/>
              <a:contourClr>
                <a:schemeClr val="bg1">
                  <a:lumMod val="65000"/>
                </a:schemeClr>
              </a:contourClr>
            </a:sp3d>
          </a:bodyPr>
          <a:lstStyle/>
          <a:p>
            <a:pPr algn="ctr"/>
            <a:r>
              <a:rPr lang="en-US" sz="8000" b="1" dirty="0" smtClean="0">
                <a:solidFill>
                  <a:srgbClr val="FFFF00"/>
                </a:solidFill>
                <a:latin typeface="Times New Roman" panose="02020603050405020304" pitchFamily="18" charset="0"/>
                <a:cs typeface="Times New Roman" panose="02020603050405020304" pitchFamily="18" charset="0"/>
              </a:rPr>
              <a:t>Lời giải</a:t>
            </a:r>
            <a:endParaRPr lang="en-US" sz="8000" b="1" cap="none" spc="0" dirty="0" smtClean="0">
              <a:solidFill>
                <a:srgbClr val="FFFF00"/>
              </a:solidFill>
              <a:effectLst/>
              <a:latin typeface="Times New Roman" panose="02020603050405020304" pitchFamily="18" charset="0"/>
              <a:cs typeface="Times New Roman" panose="02020603050405020304" pitchFamily="18" charset="0"/>
            </a:endParaRPr>
          </a:p>
        </p:txBody>
      </p:sp>
      <p:pic>
        <p:nvPicPr>
          <p:cNvPr id="9" name="Picture 8"/>
          <p:cNvPicPr>
            <a:picLocks noChangeAspect="1"/>
          </p:cNvPicPr>
          <p:nvPr/>
        </p:nvPicPr>
        <p:blipFill>
          <a:blip r:embed="rId1"/>
          <a:stretch>
            <a:fillRect/>
          </a:stretch>
        </p:blipFill>
        <p:spPr>
          <a:xfrm>
            <a:off x="7662291" y="2194227"/>
            <a:ext cx="4411651" cy="2706527"/>
          </a:xfrm>
          <a:prstGeom prst="rect">
            <a:avLst/>
          </a:prstGeom>
          <a:solidFill>
            <a:schemeClr val="bg1"/>
          </a:solidFill>
        </p:spPr>
      </p:pic>
      <p:sp>
        <p:nvSpPr>
          <p:cNvPr id="10" name="Rectangle 9"/>
          <p:cNvSpPr/>
          <p:nvPr/>
        </p:nvSpPr>
        <p:spPr>
          <a:xfrm>
            <a:off x="85344" y="1323439"/>
            <a:ext cx="7424928" cy="784830"/>
          </a:xfrm>
          <a:prstGeom prst="rect">
            <a:avLst/>
          </a:prstGeom>
          <a:noFill/>
        </p:spPr>
        <p:txBody>
          <a:bodyPr wrap="square" lIns="91440" tIns="45720" rIns="91440" bIns="45720">
            <a:spAutoFit/>
          </a:bodyPr>
          <a:lstStyle/>
          <a:p>
            <a:pPr algn="ctr"/>
            <a:endParaRPr lang="en-US" sz="4500" dirty="0">
              <a:ln w="0"/>
              <a:solidFill>
                <a:schemeClr val="accent5">
                  <a:lumMod val="60000"/>
                  <a:lumOff val="40000"/>
                </a:schemeClr>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endParaRPr>
          </a:p>
        </p:txBody>
      </p:sp>
      <p:sp>
        <p:nvSpPr>
          <p:cNvPr id="12" name="Rectangle 11"/>
          <p:cNvSpPr/>
          <p:nvPr/>
        </p:nvSpPr>
        <p:spPr>
          <a:xfrm>
            <a:off x="3058915" y="1711115"/>
            <a:ext cx="761748" cy="707886"/>
          </a:xfrm>
          <a:prstGeom prst="rect">
            <a:avLst/>
          </a:prstGeom>
          <a:noFill/>
        </p:spPr>
        <p:txBody>
          <a:bodyPr wrap="none" lIns="91440" tIns="45720" rIns="91440" bIns="45720">
            <a:spAutoFit/>
          </a:bodyPr>
          <a:lstStyle/>
          <a:p>
            <a:pPr marL="571500" indent="-571500" algn="ctr">
              <a:buFont typeface="Arial" panose="020B0604020202020204" pitchFamily="34" charset="0"/>
              <a:buChar char="•"/>
            </a:pPr>
            <a:endParaRPr lang="en-US" sz="4000" b="0" cap="none" spc="0" dirty="0">
              <a:ln w="0"/>
              <a:solidFill>
                <a:schemeClr val="accent1"/>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endParaRPr>
          </a:p>
        </p:txBody>
      </p:sp>
      <p:graphicFrame>
        <p:nvGraphicFramePr>
          <p:cNvPr id="13" name="Object 12"/>
          <p:cNvGraphicFramePr>
            <a:graphicFrameLocks noChangeAspect="1"/>
          </p:cNvGraphicFramePr>
          <p:nvPr/>
        </p:nvGraphicFramePr>
        <p:xfrm>
          <a:off x="258797" y="2697578"/>
          <a:ext cx="3797165" cy="1699476"/>
        </p:xfrm>
        <a:graphic>
          <a:graphicData uri="http://schemas.openxmlformats.org/presentationml/2006/ole">
            <mc:AlternateContent xmlns:mc="http://schemas.openxmlformats.org/markup-compatibility/2006">
              <mc:Choice xmlns:v="urn:schemas-microsoft-com:vml" Requires="v">
                <p:oleObj spid="_x0000_s3150" name="Equation" r:id="rId2" imgW="30784800" imgH="18288000" progId="Equation.DSMT4">
                  <p:embed/>
                </p:oleObj>
              </mc:Choice>
              <mc:Fallback>
                <p:oleObj name="Equation" r:id="rId2" imgW="30784800" imgH="18288000" progId="Equation.DSMT4">
                  <p:embed/>
                  <p:pic>
                    <p:nvPicPr>
                      <p:cNvPr id="0" name="Picture 3149"/>
                      <p:cNvPicPr/>
                      <p:nvPr/>
                    </p:nvPicPr>
                    <p:blipFill>
                      <a:blip r:embed="rId3"/>
                      <a:stretch>
                        <a:fillRect/>
                      </a:stretch>
                    </p:blipFill>
                    <p:spPr>
                      <a:xfrm>
                        <a:off x="258797" y="2697578"/>
                        <a:ext cx="3797165" cy="1699476"/>
                      </a:xfrm>
                      <a:prstGeom prst="rect">
                        <a:avLst/>
                      </a:prstGeom>
                    </p:spPr>
                  </p:pic>
                </p:oleObj>
              </mc:Fallback>
            </mc:AlternateContent>
          </a:graphicData>
        </a:graphic>
      </p:graphicFrame>
      <p:sp>
        <p:nvSpPr>
          <p:cNvPr id="14" name="Rectangle 13"/>
          <p:cNvSpPr/>
          <p:nvPr/>
        </p:nvSpPr>
        <p:spPr>
          <a:xfrm>
            <a:off x="3836761" y="2674338"/>
            <a:ext cx="3887603" cy="553998"/>
          </a:xfrm>
          <a:prstGeom prst="rect">
            <a:avLst/>
          </a:prstGeom>
          <a:noFill/>
        </p:spPr>
        <p:txBody>
          <a:bodyPr wrap="none" lIns="91440" tIns="45720" rIns="91440" bIns="45720">
            <a:spAutoFit/>
          </a:bodyPr>
          <a:lstStyle/>
          <a:p>
            <a:pPr algn="ctr"/>
            <a:r>
              <a:rPr lang="en-US" sz="3000" dirty="0">
                <a:ln w="0">
                  <a:solidFill>
                    <a:srgbClr val="660066"/>
                  </a:solidFill>
                </a:ln>
                <a:solidFill>
                  <a:srgbClr val="7030A0"/>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rPr>
              <a:t>(</a:t>
            </a:r>
            <a:r>
              <a:rPr lang="en-US" sz="3000" b="0" cap="none" spc="0" dirty="0" smtClean="0">
                <a:ln w="0">
                  <a:solidFill>
                    <a:srgbClr val="660066"/>
                  </a:solidFill>
                </a:ln>
                <a:solidFill>
                  <a:srgbClr val="7030A0"/>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rPr>
              <a:t> OC nằm giữa OA,OB)</a:t>
            </a:r>
            <a:endParaRPr lang="en-US" sz="3000" b="0" cap="none" spc="0" dirty="0">
              <a:ln w="0">
                <a:solidFill>
                  <a:srgbClr val="660066"/>
                </a:solidFill>
              </a:ln>
              <a:solidFill>
                <a:srgbClr val="7030A0"/>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endParaRPr>
          </a:p>
        </p:txBody>
      </p:sp>
      <p:graphicFrame>
        <p:nvGraphicFramePr>
          <p:cNvPr id="15" name="Object 14"/>
          <p:cNvGraphicFramePr>
            <a:graphicFrameLocks noChangeAspect="1"/>
          </p:cNvGraphicFramePr>
          <p:nvPr/>
        </p:nvGraphicFramePr>
        <p:xfrm>
          <a:off x="289912" y="4675632"/>
          <a:ext cx="3250217" cy="1987296"/>
        </p:xfrm>
        <a:graphic>
          <a:graphicData uri="http://schemas.openxmlformats.org/presentationml/2006/ole">
            <mc:AlternateContent xmlns:mc="http://schemas.openxmlformats.org/markup-compatibility/2006">
              <mc:Choice xmlns:v="urn:schemas-microsoft-com:vml" Requires="v">
                <p:oleObj spid="_x0000_s3151" name="Equation" r:id="rId4" imgW="31089600" imgH="18288000" progId="Equation.DSMT4">
                  <p:embed/>
                </p:oleObj>
              </mc:Choice>
              <mc:Fallback>
                <p:oleObj name="Equation" r:id="rId4" imgW="31089600" imgH="18288000" progId="Equation.DSMT4">
                  <p:embed/>
                  <p:pic>
                    <p:nvPicPr>
                      <p:cNvPr id="0" name="Picture 3150"/>
                      <p:cNvPicPr/>
                      <p:nvPr/>
                    </p:nvPicPr>
                    <p:blipFill>
                      <a:blip r:embed="rId5"/>
                      <a:stretch>
                        <a:fillRect/>
                      </a:stretch>
                    </p:blipFill>
                    <p:spPr>
                      <a:xfrm>
                        <a:off x="289912" y="4675632"/>
                        <a:ext cx="3250217" cy="1987296"/>
                      </a:xfrm>
                      <a:prstGeom prst="rect">
                        <a:avLst/>
                      </a:prstGeom>
                    </p:spPr>
                  </p:pic>
                </p:oleObj>
              </mc:Fallback>
            </mc:AlternateContent>
          </a:graphicData>
        </a:graphic>
      </p:graphicFrame>
      <p:sp>
        <p:nvSpPr>
          <p:cNvPr id="16" name="Rectangle 15"/>
          <p:cNvSpPr/>
          <p:nvPr/>
        </p:nvSpPr>
        <p:spPr>
          <a:xfrm>
            <a:off x="3540271" y="4663760"/>
            <a:ext cx="3887603" cy="553998"/>
          </a:xfrm>
          <a:prstGeom prst="rect">
            <a:avLst/>
          </a:prstGeom>
          <a:noFill/>
        </p:spPr>
        <p:txBody>
          <a:bodyPr wrap="none" lIns="91440" tIns="45720" rIns="91440" bIns="45720">
            <a:spAutoFit/>
          </a:bodyPr>
          <a:lstStyle/>
          <a:p>
            <a:pPr algn="ctr"/>
            <a:r>
              <a:rPr lang="en-US" sz="3000" dirty="0">
                <a:ln w="0">
                  <a:solidFill>
                    <a:srgbClr val="660066"/>
                  </a:solidFill>
                </a:ln>
                <a:solidFill>
                  <a:srgbClr val="7030A0"/>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rPr>
              <a:t>(</a:t>
            </a:r>
            <a:r>
              <a:rPr lang="en-US" sz="3000" b="0" cap="none" spc="0" dirty="0" smtClean="0">
                <a:ln w="0">
                  <a:solidFill>
                    <a:srgbClr val="660066"/>
                  </a:solidFill>
                </a:ln>
                <a:solidFill>
                  <a:srgbClr val="7030A0"/>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rPr>
              <a:t> OC nằm giữa OD,OB)</a:t>
            </a:r>
            <a:endParaRPr lang="en-US" sz="3000" b="0" cap="none" spc="0" dirty="0">
              <a:ln w="0">
                <a:solidFill>
                  <a:srgbClr val="660066"/>
                </a:solidFill>
              </a:ln>
              <a:solidFill>
                <a:srgbClr val="7030A0"/>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endParaRPr>
          </a:p>
        </p:txBody>
      </p:sp>
      <p:graphicFrame>
        <p:nvGraphicFramePr>
          <p:cNvPr id="17" name="Object 16"/>
          <p:cNvGraphicFramePr>
            <a:graphicFrameLocks noChangeAspect="1"/>
          </p:cNvGraphicFramePr>
          <p:nvPr/>
        </p:nvGraphicFramePr>
        <p:xfrm>
          <a:off x="496438" y="1346678"/>
          <a:ext cx="4432404" cy="598332"/>
        </p:xfrm>
        <a:graphic>
          <a:graphicData uri="http://schemas.openxmlformats.org/presentationml/2006/ole">
            <mc:AlternateContent xmlns:mc="http://schemas.openxmlformats.org/markup-compatibility/2006">
              <mc:Choice xmlns:v="urn:schemas-microsoft-com:vml" Requires="v">
                <p:oleObj spid="_x0000_s3152" name="Equation" r:id="rId6" imgW="36576000" imgH="5486400" progId="Equation.DSMT4">
                  <p:embed/>
                </p:oleObj>
              </mc:Choice>
              <mc:Fallback>
                <p:oleObj name="Equation" r:id="rId6" imgW="36576000" imgH="5486400" progId="Equation.DSMT4">
                  <p:embed/>
                  <p:pic>
                    <p:nvPicPr>
                      <p:cNvPr id="0" name="Picture 3151"/>
                      <p:cNvPicPr/>
                      <p:nvPr/>
                    </p:nvPicPr>
                    <p:blipFill>
                      <a:blip r:embed="rId7"/>
                      <a:stretch>
                        <a:fillRect/>
                      </a:stretch>
                    </p:blipFill>
                    <p:spPr>
                      <a:xfrm>
                        <a:off x="496438" y="1346678"/>
                        <a:ext cx="4432404" cy="598332"/>
                      </a:xfrm>
                      <a:prstGeom prst="rect">
                        <a:avLst/>
                      </a:prstGeom>
                    </p:spPr>
                  </p:pic>
                </p:oleObj>
              </mc:Fallback>
            </mc:AlternateContent>
          </a:graphicData>
        </a:graphic>
      </p:graphicFrame>
      <p:sp>
        <p:nvSpPr>
          <p:cNvPr id="18" name="Rectangle 17"/>
          <p:cNvSpPr/>
          <p:nvPr/>
        </p:nvSpPr>
        <p:spPr>
          <a:xfrm>
            <a:off x="237744" y="1475839"/>
            <a:ext cx="7424928" cy="784830"/>
          </a:xfrm>
          <a:prstGeom prst="rect">
            <a:avLst/>
          </a:prstGeom>
          <a:noFill/>
        </p:spPr>
        <p:txBody>
          <a:bodyPr wrap="square" lIns="91440" tIns="45720" rIns="91440" bIns="45720">
            <a:spAutoFit/>
          </a:bodyPr>
          <a:lstStyle/>
          <a:p>
            <a:pPr algn="ctr"/>
            <a:endParaRPr lang="en-US" sz="4500" dirty="0">
              <a:ln w="0"/>
              <a:solidFill>
                <a:schemeClr val="accent5">
                  <a:lumMod val="60000"/>
                  <a:lumOff val="40000"/>
                </a:schemeClr>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endParaRPr>
          </a:p>
        </p:txBody>
      </p:sp>
      <p:graphicFrame>
        <p:nvGraphicFramePr>
          <p:cNvPr id="19" name="Object 18"/>
          <p:cNvGraphicFramePr>
            <a:graphicFrameLocks noChangeAspect="1"/>
          </p:cNvGraphicFramePr>
          <p:nvPr/>
        </p:nvGraphicFramePr>
        <p:xfrm>
          <a:off x="496438" y="1945010"/>
          <a:ext cx="4246250" cy="594236"/>
        </p:xfrm>
        <a:graphic>
          <a:graphicData uri="http://schemas.openxmlformats.org/presentationml/2006/ole">
            <mc:AlternateContent xmlns:mc="http://schemas.openxmlformats.org/markup-compatibility/2006">
              <mc:Choice xmlns:v="urn:schemas-microsoft-com:vml" Requires="v">
                <p:oleObj spid="_x0000_s3153" name="Equation" r:id="rId8" imgW="36576000" imgH="5486400" progId="Equation.DSMT4">
                  <p:embed/>
                </p:oleObj>
              </mc:Choice>
              <mc:Fallback>
                <p:oleObj name="Equation" r:id="rId8" imgW="36576000" imgH="5486400" progId="Equation.DSMT4">
                  <p:embed/>
                  <p:pic>
                    <p:nvPicPr>
                      <p:cNvPr id="0" name="Picture 3152"/>
                      <p:cNvPicPr/>
                      <p:nvPr/>
                    </p:nvPicPr>
                    <p:blipFill>
                      <a:blip r:embed="rId9"/>
                      <a:stretch>
                        <a:fillRect/>
                      </a:stretch>
                    </p:blipFill>
                    <p:spPr>
                      <a:xfrm>
                        <a:off x="496438" y="1945010"/>
                        <a:ext cx="4246250" cy="594236"/>
                      </a:xfrm>
                      <a:prstGeom prst="rect">
                        <a:avLst/>
                      </a:prstGeom>
                    </p:spPr>
                  </p:pic>
                </p:oleObj>
              </mc:Fallback>
            </mc:AlternateContent>
          </a:graphicData>
        </a:graphic>
      </p:graphicFrame>
    </p:spTree>
  </p:cSld>
  <p:clrMapOvr>
    <a:masterClrMapping/>
  </p:clrMapOvr>
  <mc:AlternateContent xmlns:mc="http://schemas.openxmlformats.org/markup-compatibility/2006">
    <mc:Choice xmlns:p14="http://schemas.microsoft.com/office/powerpoint/2010/main" Requires="p14">
      <p:transition spd="slow" p14:dur="1400">
        <p14:ripple/>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circle(in)">
                                      <p:cBhvr>
                                        <p:cTn id="7" dur="20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randombar(horizontal)">
                                      <p:cBhvr>
                                        <p:cTn id="12" dur="500"/>
                                        <p:tgtEl>
                                          <p:spTgt spid="9"/>
                                        </p:tgtEl>
                                      </p:cBhvr>
                                    </p:animEffect>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17"/>
                                        </p:tgtEl>
                                        <p:attrNameLst>
                                          <p:attrName>style.visibility</p:attrName>
                                        </p:attrNameLst>
                                      </p:cBhvr>
                                      <p:to>
                                        <p:strVal val="visible"/>
                                      </p:to>
                                    </p:set>
                                    <p:anim calcmode="lin" valueType="num">
                                      <p:cBhvr additive="base">
                                        <p:cTn id="17" dur="500" fill="hold"/>
                                        <p:tgtEl>
                                          <p:spTgt spid="17"/>
                                        </p:tgtEl>
                                        <p:attrNameLst>
                                          <p:attrName>ppt_x</p:attrName>
                                        </p:attrNameLst>
                                      </p:cBhvr>
                                      <p:tavLst>
                                        <p:tav tm="0">
                                          <p:val>
                                            <p:strVal val="#ppt_x"/>
                                          </p:val>
                                        </p:tav>
                                        <p:tav tm="100000">
                                          <p:val>
                                            <p:strVal val="#ppt_x"/>
                                          </p:val>
                                        </p:tav>
                                      </p:tavLst>
                                    </p:anim>
                                    <p:anim calcmode="lin" valueType="num">
                                      <p:cBhvr additive="base">
                                        <p:cTn id="18"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19"/>
                                        </p:tgtEl>
                                        <p:attrNameLst>
                                          <p:attrName>style.visibility</p:attrName>
                                        </p:attrNameLst>
                                      </p:cBhvr>
                                      <p:to>
                                        <p:strVal val="visible"/>
                                      </p:to>
                                    </p:set>
                                    <p:anim calcmode="lin" valueType="num">
                                      <p:cBhvr additive="base">
                                        <p:cTn id="23" dur="500" fill="hold"/>
                                        <p:tgtEl>
                                          <p:spTgt spid="19"/>
                                        </p:tgtEl>
                                        <p:attrNameLst>
                                          <p:attrName>ppt_x</p:attrName>
                                        </p:attrNameLst>
                                      </p:cBhvr>
                                      <p:tavLst>
                                        <p:tav tm="0">
                                          <p:val>
                                            <p:strVal val="#ppt_x"/>
                                          </p:val>
                                        </p:tav>
                                        <p:tav tm="100000">
                                          <p:val>
                                            <p:strVal val="#ppt_x"/>
                                          </p:val>
                                        </p:tav>
                                      </p:tavLst>
                                    </p:anim>
                                    <p:anim calcmode="lin" valueType="num">
                                      <p:cBhvr additive="base">
                                        <p:cTn id="24"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13"/>
                                        </p:tgtEl>
                                        <p:attrNameLst>
                                          <p:attrName>style.visibility</p:attrName>
                                        </p:attrNameLst>
                                      </p:cBhvr>
                                      <p:to>
                                        <p:strVal val="visible"/>
                                      </p:to>
                                    </p:set>
                                    <p:anim calcmode="lin" valueType="num">
                                      <p:cBhvr additive="base">
                                        <p:cTn id="29" dur="500" fill="hold"/>
                                        <p:tgtEl>
                                          <p:spTgt spid="13"/>
                                        </p:tgtEl>
                                        <p:attrNameLst>
                                          <p:attrName>ppt_x</p:attrName>
                                        </p:attrNameLst>
                                      </p:cBhvr>
                                      <p:tavLst>
                                        <p:tav tm="0">
                                          <p:val>
                                            <p:strVal val="#ppt_x"/>
                                          </p:val>
                                        </p:tav>
                                        <p:tav tm="100000">
                                          <p:val>
                                            <p:strVal val="#ppt_x"/>
                                          </p:val>
                                        </p:tav>
                                      </p:tavLst>
                                    </p:anim>
                                    <p:anim calcmode="lin" valueType="num">
                                      <p:cBhvr additive="base">
                                        <p:cTn id="30"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grpId="0" nodeType="clickEffect">
                                  <p:stCondLst>
                                    <p:cond delay="0"/>
                                  </p:stCondLst>
                                  <p:childTnLst>
                                    <p:set>
                                      <p:cBhvr>
                                        <p:cTn id="34" dur="1" fill="hold">
                                          <p:stCondLst>
                                            <p:cond delay="0"/>
                                          </p:stCondLst>
                                        </p:cTn>
                                        <p:tgtEl>
                                          <p:spTgt spid="14"/>
                                        </p:tgtEl>
                                        <p:attrNameLst>
                                          <p:attrName>style.visibility</p:attrName>
                                        </p:attrNameLst>
                                      </p:cBhvr>
                                      <p:to>
                                        <p:strVal val="visible"/>
                                      </p:to>
                                    </p:set>
                                    <p:anim calcmode="lin" valueType="num">
                                      <p:cBhvr additive="base">
                                        <p:cTn id="35" dur="500" fill="hold"/>
                                        <p:tgtEl>
                                          <p:spTgt spid="14"/>
                                        </p:tgtEl>
                                        <p:attrNameLst>
                                          <p:attrName>ppt_x</p:attrName>
                                        </p:attrNameLst>
                                      </p:cBhvr>
                                      <p:tavLst>
                                        <p:tav tm="0">
                                          <p:val>
                                            <p:strVal val="#ppt_x"/>
                                          </p:val>
                                        </p:tav>
                                        <p:tav tm="100000">
                                          <p:val>
                                            <p:strVal val="#ppt_x"/>
                                          </p:val>
                                        </p:tav>
                                      </p:tavLst>
                                    </p:anim>
                                    <p:anim calcmode="lin" valueType="num">
                                      <p:cBhvr additive="base">
                                        <p:cTn id="36"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nodeType="clickEffect">
                                  <p:stCondLst>
                                    <p:cond delay="0"/>
                                  </p:stCondLst>
                                  <p:childTnLst>
                                    <p:set>
                                      <p:cBhvr>
                                        <p:cTn id="40" dur="1" fill="hold">
                                          <p:stCondLst>
                                            <p:cond delay="0"/>
                                          </p:stCondLst>
                                        </p:cTn>
                                        <p:tgtEl>
                                          <p:spTgt spid="15"/>
                                        </p:tgtEl>
                                        <p:attrNameLst>
                                          <p:attrName>style.visibility</p:attrName>
                                        </p:attrNameLst>
                                      </p:cBhvr>
                                      <p:to>
                                        <p:strVal val="visible"/>
                                      </p:to>
                                    </p:set>
                                    <p:anim calcmode="lin" valueType="num">
                                      <p:cBhvr additive="base">
                                        <p:cTn id="41" dur="500" fill="hold"/>
                                        <p:tgtEl>
                                          <p:spTgt spid="15"/>
                                        </p:tgtEl>
                                        <p:attrNameLst>
                                          <p:attrName>ppt_x</p:attrName>
                                        </p:attrNameLst>
                                      </p:cBhvr>
                                      <p:tavLst>
                                        <p:tav tm="0">
                                          <p:val>
                                            <p:strVal val="#ppt_x"/>
                                          </p:val>
                                        </p:tav>
                                        <p:tav tm="100000">
                                          <p:val>
                                            <p:strVal val="#ppt_x"/>
                                          </p:val>
                                        </p:tav>
                                      </p:tavLst>
                                    </p:anim>
                                    <p:anim calcmode="lin" valueType="num">
                                      <p:cBhvr additive="base">
                                        <p:cTn id="42"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grpId="0" nodeType="clickEffect">
                                  <p:stCondLst>
                                    <p:cond delay="0"/>
                                  </p:stCondLst>
                                  <p:childTnLst>
                                    <p:set>
                                      <p:cBhvr>
                                        <p:cTn id="46" dur="1" fill="hold">
                                          <p:stCondLst>
                                            <p:cond delay="0"/>
                                          </p:stCondLst>
                                        </p:cTn>
                                        <p:tgtEl>
                                          <p:spTgt spid="16"/>
                                        </p:tgtEl>
                                        <p:attrNameLst>
                                          <p:attrName>style.visibility</p:attrName>
                                        </p:attrNameLst>
                                      </p:cBhvr>
                                      <p:to>
                                        <p:strVal val="visible"/>
                                      </p:to>
                                    </p:set>
                                    <p:anim calcmode="lin" valueType="num">
                                      <p:cBhvr additive="base">
                                        <p:cTn id="47" dur="500" fill="hold"/>
                                        <p:tgtEl>
                                          <p:spTgt spid="16"/>
                                        </p:tgtEl>
                                        <p:attrNameLst>
                                          <p:attrName>ppt_x</p:attrName>
                                        </p:attrNameLst>
                                      </p:cBhvr>
                                      <p:tavLst>
                                        <p:tav tm="0">
                                          <p:val>
                                            <p:strVal val="#ppt_x"/>
                                          </p:val>
                                        </p:tav>
                                        <p:tav tm="100000">
                                          <p:val>
                                            <p:strVal val="#ppt_x"/>
                                          </p:val>
                                        </p:tav>
                                      </p:tavLst>
                                    </p:anim>
                                    <p:anim calcmode="lin" valueType="num">
                                      <p:cBhvr additive="base">
                                        <p:cTn id="48"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16"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936124" y="33743"/>
            <a:ext cx="10100310" cy="1014730"/>
          </a:xfrm>
          <a:prstGeom prst="rect">
            <a:avLst/>
          </a:prstGeom>
          <a:noFill/>
        </p:spPr>
        <p:txBody>
          <a:bodyPr wrap="none" lIns="91440" tIns="45720" rIns="91440" bIns="45720">
            <a:spAutoFit/>
          </a:bodyPr>
          <a:lstStyle/>
          <a:p>
            <a:pPr algn="ctr"/>
            <a:r>
              <a:rPr lang="en-US" sz="6000" dirty="0" smtClean="0">
                <a:ln w="0"/>
                <a:solidFill>
                  <a:srgbClr val="FF0000"/>
                </a:solidFill>
                <a:effectLst>
                  <a:outerShdw blurRad="38100" dist="19050" dir="2700000" algn="tl" rotWithShape="0">
                    <a:schemeClr val="dk1">
                      <a:alpha val="40000"/>
                    </a:schemeClr>
                  </a:outerShdw>
                </a:effectLst>
                <a:latin typeface="UTM Wedding K&amp;T" panose="02040603050506020204" pitchFamily="18" charset="0"/>
              </a:rPr>
              <a:t>Bài tập củng cố kiến thức</a:t>
            </a:r>
            <a:endParaRPr lang="en-US" sz="6000" b="0" cap="none" spc="0" dirty="0" smtClean="0">
              <a:ln w="0"/>
              <a:solidFill>
                <a:srgbClr val="FF0000"/>
              </a:solidFill>
              <a:effectLst>
                <a:outerShdw blurRad="38100" dist="19050" dir="2700000" algn="tl" rotWithShape="0">
                  <a:schemeClr val="dk1">
                    <a:alpha val="40000"/>
                  </a:schemeClr>
                </a:outerShdw>
              </a:effectLst>
              <a:latin typeface="UTM Wedding K&amp;T" panose="02040603050506020204" pitchFamily="18" charset="0"/>
            </a:endParaRPr>
          </a:p>
        </p:txBody>
      </p:sp>
      <p:sp>
        <p:nvSpPr>
          <p:cNvPr id="2" name="Rectangle 1"/>
          <p:cNvSpPr/>
          <p:nvPr/>
        </p:nvSpPr>
        <p:spPr>
          <a:xfrm>
            <a:off x="4593222" y="1284662"/>
            <a:ext cx="2582759" cy="1323439"/>
          </a:xfrm>
          <a:prstGeom prst="rect">
            <a:avLst/>
          </a:prstGeom>
          <a:noFill/>
        </p:spPr>
        <p:txBody>
          <a:bodyPr wrap="none" lIns="91440" tIns="45720" rIns="91440" bIns="45720">
            <a:spAutoFit/>
            <a:scene3d>
              <a:camera prst="orthographicFront"/>
              <a:lightRig rig="harsh" dir="t"/>
            </a:scene3d>
            <a:sp3d extrusionH="57150" prstMaterial="matte">
              <a:bevelT w="63500" h="12700" prst="angle"/>
              <a:contourClr>
                <a:schemeClr val="bg1">
                  <a:lumMod val="65000"/>
                </a:schemeClr>
              </a:contourClr>
            </a:sp3d>
          </a:bodyPr>
          <a:lstStyle/>
          <a:p>
            <a:pPr algn="ctr"/>
            <a:r>
              <a:rPr lang="en-US" sz="8000" b="1" cap="none" spc="0" dirty="0" smtClean="0">
                <a:solidFill>
                  <a:srgbClr val="FFFF00"/>
                </a:solidFill>
                <a:effectLst/>
                <a:latin typeface="UTM Wedding K&amp;T" panose="02040603050506020204" pitchFamily="18" charset="0"/>
              </a:rPr>
              <a:t>Bài 2:</a:t>
            </a:r>
            <a:endParaRPr lang="en-US" sz="8000" b="1" cap="none" spc="0" dirty="0">
              <a:solidFill>
                <a:srgbClr val="FFFF00"/>
              </a:solidFill>
              <a:effectLst/>
              <a:latin typeface="UTM Wedding K&amp;T" panose="02040603050506020204" pitchFamily="18" charset="0"/>
            </a:endParaRPr>
          </a:p>
        </p:txBody>
      </p:sp>
      <p:sp>
        <p:nvSpPr>
          <p:cNvPr id="8" name="Rectangle 2"/>
          <p:cNvSpPr/>
          <p:nvPr/>
        </p:nvSpPr>
        <p:spPr>
          <a:xfrm>
            <a:off x="298450" y="2950210"/>
            <a:ext cx="11595100" cy="3046095"/>
          </a:xfrm>
          <a:prstGeom prst="rect">
            <a:avLst/>
          </a:prstGeom>
          <a:noFill/>
        </p:spPr>
        <p:txBody>
          <a:bodyPr wrap="square" lIns="91440" tIns="45720" rIns="91440" bIns="45720">
            <a:spAutoFit/>
          </a:bodyPr>
          <a:p>
            <a:r>
              <a:rPr lang="en-US" sz="3200" b="1" u="sng" dirty="0" smtClean="0">
                <a:solidFill>
                  <a:schemeClr val="bg1"/>
                </a:solidFill>
                <a:latin typeface="Times New Roman" panose="02020603050405020304" pitchFamily="18" charset="0"/>
                <a:cs typeface="Times New Roman" panose="02020603050405020304" pitchFamily="18" charset="0"/>
              </a:rPr>
              <a:t>Bài 2 </a:t>
            </a:r>
            <a:r>
              <a:rPr lang="en-US" sz="3200" b="1" dirty="0" smtClean="0">
                <a:solidFill>
                  <a:schemeClr val="bg1"/>
                </a:solidFill>
                <a:latin typeface="Times New Roman" panose="02020603050405020304" pitchFamily="18" charset="0"/>
                <a:cs typeface="Times New Roman" panose="02020603050405020304" pitchFamily="18" charset="0"/>
              </a:rPr>
              <a:t>: Cho xÔy=120</a:t>
            </a:r>
            <a:r>
              <a:rPr lang="en-US" sz="3200" b="1" baseline="30000" dirty="0" smtClean="0">
                <a:solidFill>
                  <a:schemeClr val="bg1"/>
                </a:solidFill>
                <a:latin typeface="Times New Roman" panose="02020603050405020304" pitchFamily="18" charset="0"/>
                <a:cs typeface="Times New Roman" panose="02020603050405020304" pitchFamily="18" charset="0"/>
              </a:rPr>
              <a:t>0  </a:t>
            </a:r>
            <a:r>
              <a:rPr lang="en-US" sz="3200" b="1" dirty="0" smtClean="0">
                <a:solidFill>
                  <a:schemeClr val="bg1"/>
                </a:solidFill>
                <a:latin typeface="Times New Roman" panose="02020603050405020304" pitchFamily="18" charset="0"/>
                <a:cs typeface="Times New Roman" panose="02020603050405020304" pitchFamily="18" charset="0"/>
              </a:rPr>
              <a:t>. Ở phía ngoài của góc vẽ 2 tia Oc,Od sao cho Od </a:t>
            </a:r>
            <a:r>
              <a:rPr lang="en-US" sz="3200" b="1" dirty="0" smtClean="0">
                <a:solidFill>
                  <a:schemeClr val="bg1"/>
                </a:solidFill>
                <a:latin typeface="Times New Roman" panose="02020603050405020304" pitchFamily="18" charset="0"/>
                <a:cs typeface="Times New Roman" panose="02020603050405020304" pitchFamily="18" charset="0"/>
                <a:sym typeface="Symbol" panose="05050102010706020507" charset="0"/>
              </a:rPr>
              <a:t>Ox</a:t>
            </a:r>
            <a:r>
              <a:rPr lang="en-US" sz="3200" b="1" dirty="0" smtClean="0">
                <a:solidFill>
                  <a:schemeClr val="bg1"/>
                </a:solidFill>
                <a:latin typeface="Times New Roman" panose="02020603050405020304" pitchFamily="18" charset="0"/>
                <a:cs typeface="Times New Roman" panose="02020603050405020304" pitchFamily="18" charset="0"/>
              </a:rPr>
              <a:t>, </a:t>
            </a:r>
            <a:r>
              <a:rPr lang="en-US" sz="3200" b="1" dirty="0" smtClean="0">
                <a:solidFill>
                  <a:schemeClr val="bg1"/>
                </a:solidFill>
                <a:latin typeface="Times New Roman" panose="02020603050405020304" pitchFamily="18" charset="0"/>
                <a:cs typeface="Times New Roman" panose="02020603050405020304" pitchFamily="18" charset="0"/>
                <a:sym typeface="+mn-ea"/>
              </a:rPr>
              <a:t>Oc</a:t>
            </a:r>
            <a:r>
              <a:rPr lang="en-US" sz="3200" b="1" dirty="0" smtClean="0">
                <a:solidFill>
                  <a:schemeClr val="bg1"/>
                </a:solidFill>
                <a:latin typeface="Times New Roman" panose="02020603050405020304" pitchFamily="18" charset="0"/>
                <a:cs typeface="Times New Roman" panose="02020603050405020304" pitchFamily="18" charset="0"/>
                <a:sym typeface="Symbol" panose="05050102010706020507" charset="0"/>
              </a:rPr>
              <a:t>Oy</a:t>
            </a:r>
            <a:r>
              <a:rPr lang="en-US" sz="3200" b="1" dirty="0" smtClean="0">
                <a:solidFill>
                  <a:schemeClr val="bg1"/>
                </a:solidFill>
                <a:latin typeface="Times New Roman" panose="02020603050405020304" pitchFamily="18" charset="0"/>
                <a:cs typeface="Times New Roman" panose="02020603050405020304" pitchFamily="18" charset="0"/>
                <a:sym typeface="+mn-ea"/>
              </a:rPr>
              <a:t> </a:t>
            </a:r>
            <a:r>
              <a:rPr lang="en-US" sz="3200" b="1" dirty="0" smtClean="0">
                <a:solidFill>
                  <a:schemeClr val="bg1"/>
                </a:solidFill>
                <a:latin typeface="Times New Roman" panose="02020603050405020304" pitchFamily="18" charset="0"/>
                <a:cs typeface="Times New Roman" panose="02020603050405020304" pitchFamily="18" charset="0"/>
              </a:rPr>
              <a:t> . Gọi Om là  tia phân giác của  </a:t>
            </a:r>
            <a:r>
              <a:rPr lang="en-US" sz="3200" b="1" dirty="0" smtClean="0">
                <a:solidFill>
                  <a:schemeClr val="bg1"/>
                </a:solidFill>
                <a:latin typeface="Times New Roman" panose="02020603050405020304" pitchFamily="18" charset="0"/>
                <a:cs typeface="Times New Roman" panose="02020603050405020304" pitchFamily="18" charset="0"/>
                <a:sym typeface="+mn-ea"/>
              </a:rPr>
              <a:t>xÔy</a:t>
            </a:r>
            <a:r>
              <a:rPr lang="en-US" sz="3200" b="1" dirty="0" smtClean="0">
                <a:solidFill>
                  <a:schemeClr val="bg1"/>
                </a:solidFill>
                <a:latin typeface="Times New Roman" panose="02020603050405020304" pitchFamily="18" charset="0"/>
                <a:cs typeface="Times New Roman" panose="02020603050405020304" pitchFamily="18" charset="0"/>
              </a:rPr>
              <a:t> .Oy’ là tia đối của Oy.</a:t>
            </a:r>
            <a:endParaRPr lang="en-US" sz="3200" b="1" dirty="0" smtClean="0">
              <a:solidFill>
                <a:schemeClr val="bg1"/>
              </a:solidFill>
              <a:latin typeface="Times New Roman" panose="02020603050405020304" pitchFamily="18" charset="0"/>
              <a:cs typeface="Times New Roman" panose="02020603050405020304" pitchFamily="18" charset="0"/>
            </a:endParaRPr>
          </a:p>
          <a:p>
            <a:pPr marL="914400" indent="-914400">
              <a:buAutoNum type="alphaLcParenR"/>
            </a:pPr>
            <a:r>
              <a:rPr lang="en-US" sz="3200" b="1" dirty="0" smtClean="0">
                <a:solidFill>
                  <a:schemeClr val="bg1"/>
                </a:solidFill>
                <a:latin typeface="Times New Roman" panose="02020603050405020304" pitchFamily="18" charset="0"/>
                <a:cs typeface="Times New Roman" panose="02020603050405020304" pitchFamily="18" charset="0"/>
              </a:rPr>
              <a:t>Chứng tỏ Ox là tia phân giác y’Ôm?</a:t>
            </a:r>
            <a:endParaRPr lang="en-US" sz="3200" b="1" dirty="0" smtClean="0">
              <a:solidFill>
                <a:schemeClr val="bg1"/>
              </a:solidFill>
              <a:latin typeface="Times New Roman" panose="02020603050405020304" pitchFamily="18" charset="0"/>
              <a:cs typeface="Times New Roman" panose="02020603050405020304" pitchFamily="18" charset="0"/>
            </a:endParaRPr>
          </a:p>
          <a:p>
            <a:pPr marL="914400" indent="-914400">
              <a:buAutoNum type="alphaLcParenR"/>
            </a:pPr>
            <a:r>
              <a:rPr lang="en-US" sz="3200" b="1" dirty="0" smtClean="0">
                <a:solidFill>
                  <a:schemeClr val="bg1"/>
                </a:solidFill>
                <a:latin typeface="Times New Roman" panose="02020603050405020304" pitchFamily="18" charset="0"/>
                <a:cs typeface="Times New Roman" panose="02020603050405020304" pitchFamily="18" charset="0"/>
              </a:rPr>
              <a:t>Chứng tỏ Oy’ nằm giữa Ox và Od?</a:t>
            </a:r>
            <a:endParaRPr lang="en-US" sz="3200" b="1" dirty="0" smtClean="0">
              <a:solidFill>
                <a:schemeClr val="bg1"/>
              </a:solidFill>
              <a:latin typeface="Times New Roman" panose="02020603050405020304" pitchFamily="18" charset="0"/>
              <a:cs typeface="Times New Roman" panose="02020603050405020304" pitchFamily="18" charset="0"/>
            </a:endParaRPr>
          </a:p>
          <a:p>
            <a:pPr marL="914400" indent="-914400">
              <a:buAutoNum type="alphaLcParenR"/>
            </a:pPr>
            <a:r>
              <a:rPr lang="en-US" sz="3200" b="1" dirty="0" smtClean="0">
                <a:solidFill>
                  <a:schemeClr val="bg1"/>
                </a:solidFill>
                <a:latin typeface="Times New Roman" panose="02020603050405020304" pitchFamily="18" charset="0"/>
                <a:cs typeface="Times New Roman" panose="02020603050405020304" pitchFamily="18" charset="0"/>
              </a:rPr>
              <a:t>Tính góc mOc ?                 </a:t>
            </a:r>
            <a:endParaRPr lang="en-US" sz="3200" b="1" dirty="0" smtClean="0">
              <a:solidFill>
                <a:schemeClr val="bg1"/>
              </a:solidFill>
              <a:latin typeface="Times New Roman" panose="02020603050405020304" pitchFamily="18" charset="0"/>
              <a:cs typeface="Times New Roman" panose="02020603050405020304" pitchFamily="18" charset="0"/>
            </a:endParaRPr>
          </a:p>
        </p:txBody>
      </p:sp>
    </p:spTree>
  </p:cSld>
  <p:clrMapOvr>
    <a:masterClrMapping/>
  </p:clrMapOvr>
  <mc:AlternateContent xmlns:mc="http://schemas.openxmlformats.org/markup-compatibility/2006">
    <mc:Choice xmlns:p14="http://schemas.microsoft.com/office/powerpoint/2010/main" Requires="p14">
      <p:transition spd="slow" p14:dur="1400">
        <p14:ripple/>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ircle(in)">
                                      <p:cBhvr>
                                        <p:cTn id="7" dur="2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barn(inVertical)">
                                      <p:cBhvr>
                                        <p:cTn id="12" dur="500"/>
                                        <p:tgtEl>
                                          <p:spTgt spid="2"/>
                                        </p:tgtEl>
                                      </p:cBhvr>
                                    </p:animEffect>
                                  </p:childTnLst>
                                </p:cTn>
                              </p:par>
                              <p:par>
                                <p:cTn id="13" presetID="2" presetClass="entr" presetSubtype="4" fill="hold" grpId="0" nodeType="withEffect">
                                  <p:stCondLst>
                                    <p:cond delay="0"/>
                                  </p:stCondLst>
                                  <p:childTnLst>
                                    <p:set>
                                      <p:cBhvr>
                                        <p:cTn id="14" dur="1" fill="hold">
                                          <p:stCondLst>
                                            <p:cond delay="0"/>
                                          </p:stCondLst>
                                        </p:cTn>
                                        <p:tgtEl>
                                          <p:spTgt spid="8"/>
                                        </p:tgtEl>
                                        <p:attrNameLst>
                                          <p:attrName>style.visibility</p:attrName>
                                        </p:attrNameLst>
                                      </p:cBhvr>
                                      <p:to>
                                        <p:strVal val="visible"/>
                                      </p:to>
                                    </p:set>
                                    <p:anim calcmode="lin" valueType="num">
                                      <p:cBhvr additive="base">
                                        <p:cTn id="15" dur="500" fill="hold"/>
                                        <p:tgtEl>
                                          <p:spTgt spid="8"/>
                                        </p:tgtEl>
                                        <p:attrNameLst>
                                          <p:attrName>ppt_x</p:attrName>
                                        </p:attrNameLst>
                                      </p:cBhvr>
                                      <p:tavLst>
                                        <p:tav tm="0">
                                          <p:val>
                                            <p:strVal val="#ppt_x"/>
                                          </p:val>
                                        </p:tav>
                                        <p:tav tm="100000">
                                          <p:val>
                                            <p:strVal val="#ppt_x"/>
                                          </p:val>
                                        </p:tav>
                                      </p:tavLst>
                                    </p:anim>
                                    <p:anim calcmode="lin" valueType="num">
                                      <p:cBhvr additive="base">
                                        <p:cTn id="16"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2" grpId="0"/>
      <p:bldP spid="8"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2140514" y="0"/>
            <a:ext cx="2952750" cy="1106805"/>
          </a:xfrm>
          <a:prstGeom prst="rect">
            <a:avLst/>
          </a:prstGeom>
          <a:noFill/>
        </p:spPr>
        <p:txBody>
          <a:bodyPr wrap="none" lIns="91440" tIns="45720" rIns="91440" bIns="45720">
            <a:spAutoFit/>
            <a:scene3d>
              <a:camera prst="orthographicFront"/>
              <a:lightRig rig="harsh" dir="t"/>
            </a:scene3d>
            <a:sp3d extrusionH="57150" prstMaterial="matte">
              <a:bevelT w="63500" h="12700" prst="angle"/>
              <a:contourClr>
                <a:schemeClr val="bg1">
                  <a:lumMod val="65000"/>
                </a:schemeClr>
              </a:contourClr>
            </a:sp3d>
          </a:bodyPr>
          <a:lstStyle/>
          <a:p>
            <a:pPr algn="ctr"/>
            <a:r>
              <a:rPr lang="en-US" sz="6600" b="1" dirty="0" smtClean="0">
                <a:solidFill>
                  <a:srgbClr val="FFFF00"/>
                </a:solidFill>
                <a:latin typeface="Times New Roman" panose="02020603050405020304" pitchFamily="18" charset="0"/>
                <a:cs typeface="Times New Roman" panose="02020603050405020304" pitchFamily="18" charset="0"/>
              </a:rPr>
              <a:t>Lời giải</a:t>
            </a:r>
            <a:endParaRPr lang="en-US" sz="6600" b="1" cap="none" spc="0" dirty="0" smtClean="0">
              <a:solidFill>
                <a:srgbClr val="FFFF00"/>
              </a:solidFill>
              <a:effectLst/>
              <a:latin typeface="Times New Roman" panose="02020603050405020304" pitchFamily="18" charset="0"/>
              <a:cs typeface="Times New Roman" panose="02020603050405020304" pitchFamily="18" charset="0"/>
            </a:endParaRPr>
          </a:p>
        </p:txBody>
      </p:sp>
      <p:sp>
        <p:nvSpPr>
          <p:cNvPr id="6" name="Rectangle 5"/>
          <p:cNvSpPr/>
          <p:nvPr/>
        </p:nvSpPr>
        <p:spPr>
          <a:xfrm>
            <a:off x="85344" y="1323439"/>
            <a:ext cx="7424928" cy="784830"/>
          </a:xfrm>
          <a:prstGeom prst="rect">
            <a:avLst/>
          </a:prstGeom>
          <a:noFill/>
        </p:spPr>
        <p:txBody>
          <a:bodyPr wrap="square" lIns="91440" tIns="45720" rIns="91440" bIns="45720">
            <a:spAutoFit/>
          </a:bodyPr>
          <a:lstStyle/>
          <a:p>
            <a:pPr algn="ctr"/>
            <a:endParaRPr lang="en-US" sz="4500" dirty="0">
              <a:ln w="0"/>
              <a:solidFill>
                <a:schemeClr val="accent5">
                  <a:lumMod val="60000"/>
                  <a:lumOff val="40000"/>
                </a:schemeClr>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endParaRPr>
          </a:p>
        </p:txBody>
      </p:sp>
      <p:sp>
        <p:nvSpPr>
          <p:cNvPr id="7" name="Rectangle 6"/>
          <p:cNvSpPr/>
          <p:nvPr/>
        </p:nvSpPr>
        <p:spPr>
          <a:xfrm>
            <a:off x="3058915" y="1711115"/>
            <a:ext cx="761748" cy="707886"/>
          </a:xfrm>
          <a:prstGeom prst="rect">
            <a:avLst/>
          </a:prstGeom>
          <a:noFill/>
        </p:spPr>
        <p:txBody>
          <a:bodyPr wrap="none" lIns="91440" tIns="45720" rIns="91440" bIns="45720">
            <a:spAutoFit/>
          </a:bodyPr>
          <a:lstStyle/>
          <a:p>
            <a:pPr marL="571500" indent="-571500" algn="ctr">
              <a:buFont typeface="Arial" panose="020B0604020202020204" pitchFamily="34" charset="0"/>
              <a:buChar char="•"/>
            </a:pPr>
            <a:endParaRPr lang="en-US" sz="4000" b="0" cap="none" spc="0" dirty="0">
              <a:ln w="0"/>
              <a:solidFill>
                <a:schemeClr val="accent1"/>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endParaRPr>
          </a:p>
        </p:txBody>
      </p:sp>
      <p:graphicFrame>
        <p:nvGraphicFramePr>
          <p:cNvPr id="8" name="Object 7"/>
          <p:cNvGraphicFramePr>
            <a:graphicFrameLocks noChangeAspect="1"/>
          </p:cNvGraphicFramePr>
          <p:nvPr/>
        </p:nvGraphicFramePr>
        <p:xfrm>
          <a:off x="2213299" y="1525621"/>
          <a:ext cx="4511675" cy="1885260"/>
        </p:xfrm>
        <a:graphic>
          <a:graphicData uri="http://schemas.openxmlformats.org/presentationml/2006/ole">
            <mc:AlternateContent xmlns:mc="http://schemas.openxmlformats.org/markup-compatibility/2006">
              <mc:Choice xmlns:v="urn:schemas-microsoft-com:vml" Requires="v">
                <p:oleObj spid="_x0000_s5246" name="Equation" r:id="rId1" imgW="36576000" imgH="18897600" progId="Equation.DSMT4">
                  <p:embed/>
                </p:oleObj>
              </mc:Choice>
              <mc:Fallback>
                <p:oleObj name="Equation" r:id="rId1" imgW="36576000" imgH="18897600" progId="Equation.DSMT4">
                  <p:embed/>
                  <p:pic>
                    <p:nvPicPr>
                      <p:cNvPr id="0" name="Object 12"/>
                      <p:cNvPicPr/>
                      <p:nvPr/>
                    </p:nvPicPr>
                    <p:blipFill>
                      <a:blip r:embed="rId2"/>
                      <a:stretch>
                        <a:fillRect/>
                      </a:stretch>
                    </p:blipFill>
                    <p:spPr>
                      <a:xfrm>
                        <a:off x="2213299" y="1525621"/>
                        <a:ext cx="4511675" cy="1885260"/>
                      </a:xfrm>
                      <a:prstGeom prst="rect">
                        <a:avLst/>
                      </a:prstGeom>
                    </p:spPr>
                  </p:pic>
                </p:oleObj>
              </mc:Fallback>
            </mc:AlternateContent>
          </a:graphicData>
        </a:graphic>
      </p:graphicFrame>
      <p:sp>
        <p:nvSpPr>
          <p:cNvPr id="9" name="Rectangle 8"/>
          <p:cNvSpPr/>
          <p:nvPr/>
        </p:nvSpPr>
        <p:spPr>
          <a:xfrm>
            <a:off x="85345" y="1099481"/>
            <a:ext cx="7637818" cy="1015663"/>
          </a:xfrm>
          <a:prstGeom prst="rect">
            <a:avLst/>
          </a:prstGeom>
          <a:noFill/>
        </p:spPr>
        <p:txBody>
          <a:bodyPr wrap="square" lIns="91440" tIns="45720" rIns="91440" bIns="45720">
            <a:spAutoFit/>
          </a:bodyPr>
          <a:lstStyle/>
          <a:p>
            <a:r>
              <a:rPr lang="en-US" sz="3000" dirty="0" smtClean="0">
                <a:ln w="0">
                  <a:solidFill>
                    <a:srgbClr val="660066"/>
                  </a:solidFill>
                </a:ln>
                <a:solidFill>
                  <a:srgbClr val="7030A0"/>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rPr>
              <a:t>a)Vì Oy,Oy’ là 2 tia đối nhau :          và           là</a:t>
            </a:r>
            <a:endParaRPr lang="en-US" sz="3000" dirty="0" smtClean="0">
              <a:ln w="0">
                <a:solidFill>
                  <a:srgbClr val="660066"/>
                </a:solidFill>
              </a:ln>
              <a:solidFill>
                <a:srgbClr val="7030A0"/>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endParaRPr>
          </a:p>
          <a:p>
            <a:r>
              <a:rPr lang="en-US" sz="3000" dirty="0" smtClean="0">
                <a:ln w="0">
                  <a:solidFill>
                    <a:srgbClr val="660066"/>
                  </a:solidFill>
                </a:ln>
                <a:solidFill>
                  <a:srgbClr val="7030A0"/>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rPr>
              <a:t>2 góc kề bù : </a:t>
            </a:r>
            <a:endParaRPr lang="en-US" sz="3000" b="0" cap="none" spc="0" dirty="0">
              <a:ln w="0">
                <a:solidFill>
                  <a:srgbClr val="660066"/>
                </a:solidFill>
              </a:ln>
              <a:solidFill>
                <a:srgbClr val="7030A0"/>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endParaRPr>
          </a:p>
        </p:txBody>
      </p:sp>
      <p:pic>
        <p:nvPicPr>
          <p:cNvPr id="15" name="Picture 14"/>
          <p:cNvPicPr>
            <a:picLocks noChangeAspect="1"/>
          </p:cNvPicPr>
          <p:nvPr/>
        </p:nvPicPr>
        <p:blipFill>
          <a:blip r:embed="rId3"/>
          <a:stretch>
            <a:fillRect/>
          </a:stretch>
        </p:blipFill>
        <p:spPr>
          <a:xfrm>
            <a:off x="7541451" y="1256064"/>
            <a:ext cx="4650549" cy="5601936"/>
          </a:xfrm>
          <a:prstGeom prst="rect">
            <a:avLst/>
          </a:prstGeom>
          <a:solidFill>
            <a:schemeClr val="bg1"/>
          </a:solidFill>
        </p:spPr>
      </p:pic>
      <p:graphicFrame>
        <p:nvGraphicFramePr>
          <p:cNvPr id="16" name="Object 15"/>
          <p:cNvGraphicFramePr>
            <a:graphicFrameLocks noChangeAspect="1"/>
          </p:cNvGraphicFramePr>
          <p:nvPr/>
        </p:nvGraphicFramePr>
        <p:xfrm>
          <a:off x="1460470" y="3875818"/>
          <a:ext cx="4312837" cy="1114425"/>
        </p:xfrm>
        <a:graphic>
          <a:graphicData uri="http://schemas.openxmlformats.org/presentationml/2006/ole">
            <mc:AlternateContent xmlns:mc="http://schemas.openxmlformats.org/markup-compatibility/2006">
              <mc:Choice xmlns:v="urn:schemas-microsoft-com:vml" Requires="v">
                <p:oleObj spid="_x0000_s5247" name="Equation" r:id="rId4" imgW="37795200" imgH="10363200" progId="Equation.DSMT4">
                  <p:embed/>
                </p:oleObj>
              </mc:Choice>
              <mc:Fallback>
                <p:oleObj name="Equation" r:id="rId4" imgW="37795200" imgH="10363200" progId="Equation.DSMT4">
                  <p:embed/>
                  <p:pic>
                    <p:nvPicPr>
                      <p:cNvPr id="0" name="Picture 5246"/>
                      <p:cNvPicPr/>
                      <p:nvPr/>
                    </p:nvPicPr>
                    <p:blipFill>
                      <a:blip r:embed="rId5"/>
                      <a:stretch>
                        <a:fillRect/>
                      </a:stretch>
                    </p:blipFill>
                    <p:spPr>
                      <a:xfrm>
                        <a:off x="1460470" y="3875818"/>
                        <a:ext cx="4312837" cy="1114425"/>
                      </a:xfrm>
                      <a:prstGeom prst="rect">
                        <a:avLst/>
                      </a:prstGeom>
                    </p:spPr>
                  </p:pic>
                </p:oleObj>
              </mc:Fallback>
            </mc:AlternateContent>
          </a:graphicData>
        </a:graphic>
      </p:graphicFrame>
      <p:graphicFrame>
        <p:nvGraphicFramePr>
          <p:cNvPr id="17" name="Object 16"/>
          <p:cNvGraphicFramePr>
            <a:graphicFrameLocks noChangeAspect="1"/>
          </p:cNvGraphicFramePr>
          <p:nvPr/>
        </p:nvGraphicFramePr>
        <p:xfrm>
          <a:off x="4860064" y="872389"/>
          <a:ext cx="886327" cy="801772"/>
        </p:xfrm>
        <a:graphic>
          <a:graphicData uri="http://schemas.openxmlformats.org/presentationml/2006/ole">
            <mc:AlternateContent xmlns:mc="http://schemas.openxmlformats.org/markup-compatibility/2006">
              <mc:Choice xmlns:v="urn:schemas-microsoft-com:vml" Requires="v">
                <p:oleObj spid="_x0000_s5248" name="Equation" r:id="rId6" imgW="7315200" imgH="6096000" progId="Equation.DSMT4">
                  <p:embed/>
                </p:oleObj>
              </mc:Choice>
              <mc:Fallback>
                <p:oleObj name="Equation" r:id="rId6" imgW="7315200" imgH="6096000" progId="Equation.DSMT4">
                  <p:embed/>
                  <p:pic>
                    <p:nvPicPr>
                      <p:cNvPr id="0" name="Picture 5247"/>
                      <p:cNvPicPr/>
                      <p:nvPr/>
                    </p:nvPicPr>
                    <p:blipFill>
                      <a:blip r:embed="rId7"/>
                      <a:stretch>
                        <a:fillRect/>
                      </a:stretch>
                    </p:blipFill>
                    <p:spPr>
                      <a:xfrm>
                        <a:off x="4860064" y="872389"/>
                        <a:ext cx="886327" cy="801772"/>
                      </a:xfrm>
                      <a:prstGeom prst="rect">
                        <a:avLst/>
                      </a:prstGeom>
                    </p:spPr>
                  </p:pic>
                </p:oleObj>
              </mc:Fallback>
            </mc:AlternateContent>
          </a:graphicData>
        </a:graphic>
      </p:graphicFrame>
      <p:graphicFrame>
        <p:nvGraphicFramePr>
          <p:cNvPr id="18" name="Object 17"/>
          <p:cNvGraphicFramePr>
            <a:graphicFrameLocks noChangeAspect="1"/>
          </p:cNvGraphicFramePr>
          <p:nvPr/>
        </p:nvGraphicFramePr>
        <p:xfrm>
          <a:off x="6191157" y="968784"/>
          <a:ext cx="975360" cy="722948"/>
        </p:xfrm>
        <a:graphic>
          <a:graphicData uri="http://schemas.openxmlformats.org/presentationml/2006/ole">
            <mc:AlternateContent xmlns:mc="http://schemas.openxmlformats.org/markup-compatibility/2006">
              <mc:Choice xmlns:v="urn:schemas-microsoft-com:vml" Requires="v">
                <p:oleObj spid="_x0000_s5249" name="Equation" r:id="rId8" imgW="8229600" imgH="6096000" progId="Equation.DSMT4">
                  <p:embed/>
                </p:oleObj>
              </mc:Choice>
              <mc:Fallback>
                <p:oleObj name="Equation" r:id="rId8" imgW="8229600" imgH="6096000" progId="Equation.DSMT4">
                  <p:embed/>
                  <p:pic>
                    <p:nvPicPr>
                      <p:cNvPr id="0" name="Picture 5248"/>
                      <p:cNvPicPr/>
                      <p:nvPr/>
                    </p:nvPicPr>
                    <p:blipFill>
                      <a:blip r:embed="rId9"/>
                      <a:stretch>
                        <a:fillRect/>
                      </a:stretch>
                    </p:blipFill>
                    <p:spPr>
                      <a:xfrm>
                        <a:off x="6191157" y="968784"/>
                        <a:ext cx="975360" cy="722948"/>
                      </a:xfrm>
                      <a:prstGeom prst="rect">
                        <a:avLst/>
                      </a:prstGeom>
                    </p:spPr>
                  </p:pic>
                </p:oleObj>
              </mc:Fallback>
            </mc:AlternateContent>
          </a:graphicData>
        </a:graphic>
      </p:graphicFrame>
      <p:sp>
        <p:nvSpPr>
          <p:cNvPr id="19" name="Rectangle 18"/>
          <p:cNvSpPr/>
          <p:nvPr/>
        </p:nvSpPr>
        <p:spPr>
          <a:xfrm>
            <a:off x="85344" y="3417368"/>
            <a:ext cx="6312818" cy="1015663"/>
          </a:xfrm>
          <a:prstGeom prst="rect">
            <a:avLst/>
          </a:prstGeom>
          <a:noFill/>
        </p:spPr>
        <p:txBody>
          <a:bodyPr wrap="none" lIns="91440" tIns="45720" rIns="91440" bIns="45720">
            <a:spAutoFit/>
          </a:bodyPr>
          <a:lstStyle/>
          <a:p>
            <a:pPr algn="ctr"/>
            <a:r>
              <a:rPr lang="en-US" sz="3000" dirty="0" smtClean="0">
                <a:ln w="0">
                  <a:solidFill>
                    <a:srgbClr val="660066"/>
                  </a:solidFill>
                </a:ln>
                <a:solidFill>
                  <a:srgbClr val="7030A0"/>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rPr>
              <a:t>Vì Om là phân giác của             . Ta có :</a:t>
            </a:r>
            <a:endParaRPr lang="en-US" sz="3000" dirty="0" smtClean="0">
              <a:ln w="0">
                <a:solidFill>
                  <a:srgbClr val="660066"/>
                </a:solidFill>
              </a:ln>
              <a:solidFill>
                <a:srgbClr val="7030A0"/>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endParaRPr>
          </a:p>
          <a:p>
            <a:pPr algn="ctr"/>
            <a:endParaRPr lang="en-US" sz="3000" dirty="0" smtClean="0">
              <a:ln w="0">
                <a:solidFill>
                  <a:srgbClr val="660066"/>
                </a:solidFill>
              </a:ln>
              <a:solidFill>
                <a:srgbClr val="7030A0"/>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endParaRPr>
          </a:p>
        </p:txBody>
      </p:sp>
      <p:graphicFrame>
        <p:nvGraphicFramePr>
          <p:cNvPr id="20" name="Object 19"/>
          <p:cNvGraphicFramePr>
            <a:graphicFrameLocks noChangeAspect="1"/>
          </p:cNvGraphicFramePr>
          <p:nvPr/>
        </p:nvGraphicFramePr>
        <p:xfrm>
          <a:off x="4079630" y="3214625"/>
          <a:ext cx="780433" cy="735584"/>
        </p:xfrm>
        <a:graphic>
          <a:graphicData uri="http://schemas.openxmlformats.org/presentationml/2006/ole">
            <mc:AlternateContent xmlns:mc="http://schemas.openxmlformats.org/markup-compatibility/2006">
              <mc:Choice xmlns:v="urn:schemas-microsoft-com:vml" Requires="v">
                <p:oleObj spid="_x0000_s5250" name="Equation" r:id="rId10" imgW="7315200" imgH="6096000" progId="Equation.DSMT4">
                  <p:embed/>
                </p:oleObj>
              </mc:Choice>
              <mc:Fallback>
                <p:oleObj name="Equation" r:id="rId10" imgW="7315200" imgH="6096000" progId="Equation.DSMT4">
                  <p:embed/>
                  <p:pic>
                    <p:nvPicPr>
                      <p:cNvPr id="0" name="Picture 5249"/>
                      <p:cNvPicPr/>
                      <p:nvPr/>
                    </p:nvPicPr>
                    <p:blipFill>
                      <a:blip r:embed="rId11"/>
                      <a:stretch>
                        <a:fillRect/>
                      </a:stretch>
                    </p:blipFill>
                    <p:spPr>
                      <a:xfrm>
                        <a:off x="4079630" y="3214625"/>
                        <a:ext cx="780433" cy="735584"/>
                      </a:xfrm>
                      <a:prstGeom prst="rect">
                        <a:avLst/>
                      </a:prstGeom>
                    </p:spPr>
                  </p:pic>
                </p:oleObj>
              </mc:Fallback>
            </mc:AlternateContent>
          </a:graphicData>
        </a:graphic>
      </p:graphicFrame>
      <p:graphicFrame>
        <p:nvGraphicFramePr>
          <p:cNvPr id="21" name="Object 20"/>
          <p:cNvGraphicFramePr>
            <a:graphicFrameLocks noChangeAspect="1"/>
          </p:cNvGraphicFramePr>
          <p:nvPr/>
        </p:nvGraphicFramePr>
        <p:xfrm>
          <a:off x="239704" y="4635212"/>
          <a:ext cx="3377184" cy="1448358"/>
        </p:xfrm>
        <a:graphic>
          <a:graphicData uri="http://schemas.openxmlformats.org/presentationml/2006/ole">
            <mc:AlternateContent xmlns:mc="http://schemas.openxmlformats.org/markup-compatibility/2006">
              <mc:Choice xmlns:v="urn:schemas-microsoft-com:vml" Requires="v">
                <p:oleObj spid="_x0000_s5251" name="Equation" r:id="rId12" imgW="29565600" imgH="12192000" progId="Equation.DSMT4">
                  <p:embed/>
                </p:oleObj>
              </mc:Choice>
              <mc:Fallback>
                <p:oleObj name="Equation" r:id="rId12" imgW="29565600" imgH="12192000" progId="Equation.DSMT4">
                  <p:embed/>
                  <p:pic>
                    <p:nvPicPr>
                      <p:cNvPr id="0" name="Picture 5250"/>
                      <p:cNvPicPr/>
                      <p:nvPr/>
                    </p:nvPicPr>
                    <p:blipFill>
                      <a:blip r:embed="rId13"/>
                      <a:stretch>
                        <a:fillRect/>
                      </a:stretch>
                    </p:blipFill>
                    <p:spPr>
                      <a:xfrm>
                        <a:off x="239704" y="4635212"/>
                        <a:ext cx="3377184" cy="1448358"/>
                      </a:xfrm>
                      <a:prstGeom prst="rect">
                        <a:avLst/>
                      </a:prstGeom>
                    </p:spPr>
                  </p:pic>
                </p:oleObj>
              </mc:Fallback>
            </mc:AlternateContent>
          </a:graphicData>
        </a:graphic>
      </p:graphicFrame>
      <p:sp>
        <p:nvSpPr>
          <p:cNvPr id="22" name="Rectangle 21"/>
          <p:cNvSpPr/>
          <p:nvPr/>
        </p:nvSpPr>
        <p:spPr>
          <a:xfrm>
            <a:off x="390354" y="5448693"/>
            <a:ext cx="4919938" cy="553998"/>
          </a:xfrm>
          <a:prstGeom prst="rect">
            <a:avLst/>
          </a:prstGeom>
          <a:noFill/>
        </p:spPr>
        <p:txBody>
          <a:bodyPr wrap="none" lIns="91440" tIns="45720" rIns="91440" bIns="45720">
            <a:spAutoFit/>
          </a:bodyPr>
          <a:lstStyle/>
          <a:p>
            <a:pPr algn="ctr"/>
            <a:r>
              <a:rPr lang="en-US" sz="3000" dirty="0" smtClean="0">
                <a:ln w="0">
                  <a:solidFill>
                    <a:srgbClr val="660066"/>
                  </a:solidFill>
                </a:ln>
                <a:solidFill>
                  <a:srgbClr val="7030A0"/>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rPr>
              <a:t> Ox nằm giữa Om và Oy’         </a:t>
            </a:r>
            <a:endParaRPr lang="en-US" sz="3000" dirty="0" smtClean="0">
              <a:ln w="0">
                <a:solidFill>
                  <a:srgbClr val="660066"/>
                </a:solidFill>
              </a:ln>
              <a:solidFill>
                <a:srgbClr val="7030A0"/>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endParaRPr>
          </a:p>
        </p:txBody>
      </p:sp>
      <p:sp>
        <p:nvSpPr>
          <p:cNvPr id="23" name="Rectangle 22"/>
          <p:cNvSpPr/>
          <p:nvPr/>
        </p:nvSpPr>
        <p:spPr>
          <a:xfrm>
            <a:off x="504425" y="5988022"/>
            <a:ext cx="4691797" cy="553998"/>
          </a:xfrm>
          <a:prstGeom prst="rect">
            <a:avLst/>
          </a:prstGeom>
          <a:noFill/>
        </p:spPr>
        <p:txBody>
          <a:bodyPr wrap="none" lIns="91440" tIns="45720" rIns="91440" bIns="45720">
            <a:spAutoFit/>
          </a:bodyPr>
          <a:lstStyle/>
          <a:p>
            <a:pPr algn="ctr"/>
            <a:r>
              <a:rPr lang="en-US" sz="3000" dirty="0" smtClean="0">
                <a:ln w="0">
                  <a:solidFill>
                    <a:srgbClr val="660066"/>
                  </a:solidFill>
                </a:ln>
                <a:solidFill>
                  <a:srgbClr val="7030A0"/>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rPr>
              <a:t> Vậy Ox là tia phân giác        </a:t>
            </a:r>
            <a:endParaRPr lang="en-US" sz="3000" dirty="0" smtClean="0">
              <a:ln w="0">
                <a:solidFill>
                  <a:srgbClr val="660066"/>
                </a:solidFill>
              </a:ln>
              <a:solidFill>
                <a:srgbClr val="7030A0"/>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endParaRPr>
          </a:p>
        </p:txBody>
      </p:sp>
      <p:graphicFrame>
        <p:nvGraphicFramePr>
          <p:cNvPr id="24" name="Object 23"/>
          <p:cNvGraphicFramePr>
            <a:graphicFrameLocks noChangeAspect="1"/>
          </p:cNvGraphicFramePr>
          <p:nvPr/>
        </p:nvGraphicFramePr>
        <p:xfrm>
          <a:off x="4369183" y="5838568"/>
          <a:ext cx="1176498" cy="727922"/>
        </p:xfrm>
        <a:graphic>
          <a:graphicData uri="http://schemas.openxmlformats.org/presentationml/2006/ole">
            <mc:AlternateContent xmlns:mc="http://schemas.openxmlformats.org/markup-compatibility/2006">
              <mc:Choice xmlns:v="urn:schemas-microsoft-com:vml" Requires="v">
                <p:oleObj spid="_x0000_s5252" name="Equation" r:id="rId14" imgW="9144000" imgH="6096000" progId="Equation.DSMT4">
                  <p:embed/>
                </p:oleObj>
              </mc:Choice>
              <mc:Fallback>
                <p:oleObj name="Equation" r:id="rId14" imgW="9144000" imgH="6096000" progId="Equation.DSMT4">
                  <p:embed/>
                  <p:pic>
                    <p:nvPicPr>
                      <p:cNvPr id="0" name="Picture 5251"/>
                      <p:cNvPicPr/>
                      <p:nvPr/>
                    </p:nvPicPr>
                    <p:blipFill>
                      <a:blip r:embed="rId15"/>
                      <a:stretch>
                        <a:fillRect/>
                      </a:stretch>
                    </p:blipFill>
                    <p:spPr>
                      <a:xfrm>
                        <a:off x="4369183" y="5838568"/>
                        <a:ext cx="1176498" cy="727922"/>
                      </a:xfrm>
                      <a:prstGeom prst="rect">
                        <a:avLst/>
                      </a:prstGeom>
                    </p:spPr>
                  </p:pic>
                </p:oleObj>
              </mc:Fallback>
            </mc:AlternateContent>
          </a:graphicData>
        </a:graphic>
      </p:graphicFrame>
    </p:spTree>
  </p:cSld>
  <p:clrMapOvr>
    <a:masterClrMapping/>
  </p:clrMapOvr>
  <mc:AlternateContent xmlns:mc="http://schemas.openxmlformats.org/markup-compatibility/2006">
    <mc:Choice xmlns:p14="http://schemas.microsoft.com/office/powerpoint/2010/main" Requires="p14">
      <p:transition spd="slow" p14:dur="1400">
        <p14:ripple/>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circle(in)">
                                      <p:cBhvr>
                                        <p:cTn id="7" dur="20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15"/>
                                        </p:tgtEl>
                                        <p:attrNameLst>
                                          <p:attrName>style.visibility</p:attrName>
                                        </p:attrNameLst>
                                      </p:cBhvr>
                                      <p:to>
                                        <p:strVal val="visible"/>
                                      </p:to>
                                    </p:set>
                                    <p:animEffect transition="in" filter="barn(inVertical)">
                                      <p:cBhvr>
                                        <p:cTn id="12" dur="500"/>
                                        <p:tgtEl>
                                          <p:spTgt spid="15"/>
                                        </p:tgtEl>
                                      </p:cBhvr>
                                    </p:animEffect>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anim calcmode="lin" valueType="num">
                                      <p:cBhvr additive="base">
                                        <p:cTn id="17" dur="500" fill="hold"/>
                                        <p:tgtEl>
                                          <p:spTgt spid="9"/>
                                        </p:tgtEl>
                                        <p:attrNameLst>
                                          <p:attrName>ppt_x</p:attrName>
                                        </p:attrNameLst>
                                      </p:cBhvr>
                                      <p:tavLst>
                                        <p:tav tm="0">
                                          <p:val>
                                            <p:strVal val="#ppt_x"/>
                                          </p:val>
                                        </p:tav>
                                        <p:tav tm="100000">
                                          <p:val>
                                            <p:strVal val="#ppt_x"/>
                                          </p:val>
                                        </p:tav>
                                      </p:tavLst>
                                    </p:anim>
                                    <p:anim calcmode="lin" valueType="num">
                                      <p:cBhvr additive="base">
                                        <p:cTn id="18" dur="500" fill="hold"/>
                                        <p:tgtEl>
                                          <p:spTgt spid="9"/>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17"/>
                                        </p:tgtEl>
                                        <p:attrNameLst>
                                          <p:attrName>style.visibility</p:attrName>
                                        </p:attrNameLst>
                                      </p:cBhvr>
                                      <p:to>
                                        <p:strVal val="visible"/>
                                      </p:to>
                                    </p:set>
                                    <p:anim calcmode="lin" valueType="num">
                                      <p:cBhvr additive="base">
                                        <p:cTn id="21" dur="500" fill="hold"/>
                                        <p:tgtEl>
                                          <p:spTgt spid="17"/>
                                        </p:tgtEl>
                                        <p:attrNameLst>
                                          <p:attrName>ppt_x</p:attrName>
                                        </p:attrNameLst>
                                      </p:cBhvr>
                                      <p:tavLst>
                                        <p:tav tm="0">
                                          <p:val>
                                            <p:strVal val="#ppt_x"/>
                                          </p:val>
                                        </p:tav>
                                        <p:tav tm="100000">
                                          <p:val>
                                            <p:strVal val="#ppt_x"/>
                                          </p:val>
                                        </p:tav>
                                      </p:tavLst>
                                    </p:anim>
                                    <p:anim calcmode="lin" valueType="num">
                                      <p:cBhvr additive="base">
                                        <p:cTn id="22" dur="500" fill="hold"/>
                                        <p:tgtEl>
                                          <p:spTgt spid="17"/>
                                        </p:tgtEl>
                                        <p:attrNameLst>
                                          <p:attrName>ppt_y</p:attrName>
                                        </p:attrNameLst>
                                      </p:cBhvr>
                                      <p:tavLst>
                                        <p:tav tm="0">
                                          <p:val>
                                            <p:strVal val="1+#ppt_h/2"/>
                                          </p:val>
                                        </p:tav>
                                        <p:tav tm="100000">
                                          <p:val>
                                            <p:strVal val="#ppt_y"/>
                                          </p:val>
                                        </p:tav>
                                      </p:tavLst>
                                    </p:anim>
                                  </p:childTnLst>
                                </p:cTn>
                              </p:par>
                              <p:par>
                                <p:cTn id="23" presetID="2" presetClass="entr" presetSubtype="4" fill="hold" nodeType="withEffect">
                                  <p:stCondLst>
                                    <p:cond delay="0"/>
                                  </p:stCondLst>
                                  <p:childTnLst>
                                    <p:set>
                                      <p:cBhvr>
                                        <p:cTn id="24" dur="1" fill="hold">
                                          <p:stCondLst>
                                            <p:cond delay="0"/>
                                          </p:stCondLst>
                                        </p:cTn>
                                        <p:tgtEl>
                                          <p:spTgt spid="18"/>
                                        </p:tgtEl>
                                        <p:attrNameLst>
                                          <p:attrName>style.visibility</p:attrName>
                                        </p:attrNameLst>
                                      </p:cBhvr>
                                      <p:to>
                                        <p:strVal val="visible"/>
                                      </p:to>
                                    </p:set>
                                    <p:anim calcmode="lin" valueType="num">
                                      <p:cBhvr additive="base">
                                        <p:cTn id="25" dur="500" fill="hold"/>
                                        <p:tgtEl>
                                          <p:spTgt spid="18"/>
                                        </p:tgtEl>
                                        <p:attrNameLst>
                                          <p:attrName>ppt_x</p:attrName>
                                        </p:attrNameLst>
                                      </p:cBhvr>
                                      <p:tavLst>
                                        <p:tav tm="0">
                                          <p:val>
                                            <p:strVal val="#ppt_x"/>
                                          </p:val>
                                        </p:tav>
                                        <p:tav tm="100000">
                                          <p:val>
                                            <p:strVal val="#ppt_x"/>
                                          </p:val>
                                        </p:tav>
                                      </p:tavLst>
                                    </p:anim>
                                    <p:anim calcmode="lin" valueType="num">
                                      <p:cBhvr additive="base">
                                        <p:cTn id="26"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8"/>
                                        </p:tgtEl>
                                        <p:attrNameLst>
                                          <p:attrName>style.visibility</p:attrName>
                                        </p:attrNameLst>
                                      </p:cBhvr>
                                      <p:to>
                                        <p:strVal val="visible"/>
                                      </p:to>
                                    </p:set>
                                    <p:anim calcmode="lin" valueType="num">
                                      <p:cBhvr additive="base">
                                        <p:cTn id="31" dur="500" fill="hold"/>
                                        <p:tgtEl>
                                          <p:spTgt spid="8"/>
                                        </p:tgtEl>
                                        <p:attrNameLst>
                                          <p:attrName>ppt_x</p:attrName>
                                        </p:attrNameLst>
                                      </p:cBhvr>
                                      <p:tavLst>
                                        <p:tav tm="0">
                                          <p:val>
                                            <p:strVal val="#ppt_x"/>
                                          </p:val>
                                        </p:tav>
                                        <p:tav tm="100000">
                                          <p:val>
                                            <p:strVal val="#ppt_x"/>
                                          </p:val>
                                        </p:tav>
                                      </p:tavLst>
                                    </p:anim>
                                    <p:anim calcmode="lin" valueType="num">
                                      <p:cBhvr additive="base">
                                        <p:cTn id="32"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19"/>
                                        </p:tgtEl>
                                        <p:attrNameLst>
                                          <p:attrName>style.visibility</p:attrName>
                                        </p:attrNameLst>
                                      </p:cBhvr>
                                      <p:to>
                                        <p:strVal val="visible"/>
                                      </p:to>
                                    </p:set>
                                    <p:anim calcmode="lin" valueType="num">
                                      <p:cBhvr additive="base">
                                        <p:cTn id="37" dur="500" fill="hold"/>
                                        <p:tgtEl>
                                          <p:spTgt spid="19"/>
                                        </p:tgtEl>
                                        <p:attrNameLst>
                                          <p:attrName>ppt_x</p:attrName>
                                        </p:attrNameLst>
                                      </p:cBhvr>
                                      <p:tavLst>
                                        <p:tav tm="0">
                                          <p:val>
                                            <p:strVal val="#ppt_x"/>
                                          </p:val>
                                        </p:tav>
                                        <p:tav tm="100000">
                                          <p:val>
                                            <p:strVal val="#ppt_x"/>
                                          </p:val>
                                        </p:tav>
                                      </p:tavLst>
                                    </p:anim>
                                    <p:anim calcmode="lin" valueType="num">
                                      <p:cBhvr additive="base">
                                        <p:cTn id="38" dur="500" fill="hold"/>
                                        <p:tgtEl>
                                          <p:spTgt spid="19"/>
                                        </p:tgtEl>
                                        <p:attrNameLst>
                                          <p:attrName>ppt_y</p:attrName>
                                        </p:attrNameLst>
                                      </p:cBhvr>
                                      <p:tavLst>
                                        <p:tav tm="0">
                                          <p:val>
                                            <p:strVal val="1+#ppt_h/2"/>
                                          </p:val>
                                        </p:tav>
                                        <p:tav tm="100000">
                                          <p:val>
                                            <p:strVal val="#ppt_y"/>
                                          </p:val>
                                        </p:tav>
                                      </p:tavLst>
                                    </p:anim>
                                  </p:childTnLst>
                                </p:cTn>
                              </p:par>
                              <p:par>
                                <p:cTn id="39" presetID="2" presetClass="entr" presetSubtype="4" fill="hold" nodeType="withEffect">
                                  <p:stCondLst>
                                    <p:cond delay="0"/>
                                  </p:stCondLst>
                                  <p:childTnLst>
                                    <p:set>
                                      <p:cBhvr>
                                        <p:cTn id="40" dur="1" fill="hold">
                                          <p:stCondLst>
                                            <p:cond delay="0"/>
                                          </p:stCondLst>
                                        </p:cTn>
                                        <p:tgtEl>
                                          <p:spTgt spid="20"/>
                                        </p:tgtEl>
                                        <p:attrNameLst>
                                          <p:attrName>style.visibility</p:attrName>
                                        </p:attrNameLst>
                                      </p:cBhvr>
                                      <p:to>
                                        <p:strVal val="visible"/>
                                      </p:to>
                                    </p:set>
                                    <p:anim calcmode="lin" valueType="num">
                                      <p:cBhvr additive="base">
                                        <p:cTn id="41" dur="500" fill="hold"/>
                                        <p:tgtEl>
                                          <p:spTgt spid="20"/>
                                        </p:tgtEl>
                                        <p:attrNameLst>
                                          <p:attrName>ppt_x</p:attrName>
                                        </p:attrNameLst>
                                      </p:cBhvr>
                                      <p:tavLst>
                                        <p:tav tm="0">
                                          <p:val>
                                            <p:strVal val="#ppt_x"/>
                                          </p:val>
                                        </p:tav>
                                        <p:tav tm="100000">
                                          <p:val>
                                            <p:strVal val="#ppt_x"/>
                                          </p:val>
                                        </p:tav>
                                      </p:tavLst>
                                    </p:anim>
                                    <p:anim calcmode="lin" valueType="num">
                                      <p:cBhvr additive="base">
                                        <p:cTn id="42" dur="500" fill="hold"/>
                                        <p:tgtEl>
                                          <p:spTgt spid="20"/>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nodeType="clickEffect">
                                  <p:stCondLst>
                                    <p:cond delay="0"/>
                                  </p:stCondLst>
                                  <p:childTnLst>
                                    <p:set>
                                      <p:cBhvr>
                                        <p:cTn id="46" dur="1" fill="hold">
                                          <p:stCondLst>
                                            <p:cond delay="0"/>
                                          </p:stCondLst>
                                        </p:cTn>
                                        <p:tgtEl>
                                          <p:spTgt spid="16"/>
                                        </p:tgtEl>
                                        <p:attrNameLst>
                                          <p:attrName>style.visibility</p:attrName>
                                        </p:attrNameLst>
                                      </p:cBhvr>
                                      <p:to>
                                        <p:strVal val="visible"/>
                                      </p:to>
                                    </p:set>
                                    <p:anim calcmode="lin" valueType="num">
                                      <p:cBhvr additive="base">
                                        <p:cTn id="47" dur="500" fill="hold"/>
                                        <p:tgtEl>
                                          <p:spTgt spid="16"/>
                                        </p:tgtEl>
                                        <p:attrNameLst>
                                          <p:attrName>ppt_x</p:attrName>
                                        </p:attrNameLst>
                                      </p:cBhvr>
                                      <p:tavLst>
                                        <p:tav tm="0">
                                          <p:val>
                                            <p:strVal val="#ppt_x"/>
                                          </p:val>
                                        </p:tav>
                                        <p:tav tm="100000">
                                          <p:val>
                                            <p:strVal val="#ppt_x"/>
                                          </p:val>
                                        </p:tav>
                                      </p:tavLst>
                                    </p:anim>
                                    <p:anim calcmode="lin" valueType="num">
                                      <p:cBhvr additive="base">
                                        <p:cTn id="48"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42" presetClass="entr" presetSubtype="0" fill="hold" nodeType="clickEffect">
                                  <p:stCondLst>
                                    <p:cond delay="0"/>
                                  </p:stCondLst>
                                  <p:childTnLst>
                                    <p:set>
                                      <p:cBhvr>
                                        <p:cTn id="52" dur="1" fill="hold">
                                          <p:stCondLst>
                                            <p:cond delay="0"/>
                                          </p:stCondLst>
                                        </p:cTn>
                                        <p:tgtEl>
                                          <p:spTgt spid="21"/>
                                        </p:tgtEl>
                                        <p:attrNameLst>
                                          <p:attrName>style.visibility</p:attrName>
                                        </p:attrNameLst>
                                      </p:cBhvr>
                                      <p:to>
                                        <p:strVal val="visible"/>
                                      </p:to>
                                    </p:set>
                                    <p:animEffect transition="in" filter="fade">
                                      <p:cBhvr>
                                        <p:cTn id="53" dur="1000"/>
                                        <p:tgtEl>
                                          <p:spTgt spid="21"/>
                                        </p:tgtEl>
                                      </p:cBhvr>
                                    </p:animEffect>
                                    <p:anim calcmode="lin" valueType="num">
                                      <p:cBhvr>
                                        <p:cTn id="54" dur="1000" fill="hold"/>
                                        <p:tgtEl>
                                          <p:spTgt spid="21"/>
                                        </p:tgtEl>
                                        <p:attrNameLst>
                                          <p:attrName>ppt_x</p:attrName>
                                        </p:attrNameLst>
                                      </p:cBhvr>
                                      <p:tavLst>
                                        <p:tav tm="0">
                                          <p:val>
                                            <p:strVal val="#ppt_x"/>
                                          </p:val>
                                        </p:tav>
                                        <p:tav tm="100000">
                                          <p:val>
                                            <p:strVal val="#ppt_x"/>
                                          </p:val>
                                        </p:tav>
                                      </p:tavLst>
                                    </p:anim>
                                    <p:anim calcmode="lin" valueType="num">
                                      <p:cBhvr>
                                        <p:cTn id="55" dur="1000" fill="hold"/>
                                        <p:tgtEl>
                                          <p:spTgt spid="21"/>
                                        </p:tgtEl>
                                        <p:attrNameLst>
                                          <p:attrName>ppt_y</p:attrName>
                                        </p:attrNameLst>
                                      </p:cBhvr>
                                      <p:tavLst>
                                        <p:tav tm="0">
                                          <p:val>
                                            <p:strVal val="#ppt_y+.1"/>
                                          </p:val>
                                        </p:tav>
                                        <p:tav tm="100000">
                                          <p:val>
                                            <p:strVal val="#ppt_y"/>
                                          </p:val>
                                        </p:tav>
                                      </p:tavLst>
                                    </p:anim>
                                  </p:childTnLst>
                                </p:cTn>
                              </p:par>
                              <p:par>
                                <p:cTn id="56" presetID="42" presetClass="entr" presetSubtype="0" fill="hold" grpId="0" nodeType="withEffect">
                                  <p:stCondLst>
                                    <p:cond delay="0"/>
                                  </p:stCondLst>
                                  <p:childTnLst>
                                    <p:set>
                                      <p:cBhvr>
                                        <p:cTn id="57" dur="1" fill="hold">
                                          <p:stCondLst>
                                            <p:cond delay="0"/>
                                          </p:stCondLst>
                                        </p:cTn>
                                        <p:tgtEl>
                                          <p:spTgt spid="22"/>
                                        </p:tgtEl>
                                        <p:attrNameLst>
                                          <p:attrName>style.visibility</p:attrName>
                                        </p:attrNameLst>
                                      </p:cBhvr>
                                      <p:to>
                                        <p:strVal val="visible"/>
                                      </p:to>
                                    </p:set>
                                    <p:animEffect transition="in" filter="fade">
                                      <p:cBhvr>
                                        <p:cTn id="58" dur="1000"/>
                                        <p:tgtEl>
                                          <p:spTgt spid="22"/>
                                        </p:tgtEl>
                                      </p:cBhvr>
                                    </p:animEffect>
                                    <p:anim calcmode="lin" valueType="num">
                                      <p:cBhvr>
                                        <p:cTn id="59" dur="1000" fill="hold"/>
                                        <p:tgtEl>
                                          <p:spTgt spid="22"/>
                                        </p:tgtEl>
                                        <p:attrNameLst>
                                          <p:attrName>ppt_x</p:attrName>
                                        </p:attrNameLst>
                                      </p:cBhvr>
                                      <p:tavLst>
                                        <p:tav tm="0">
                                          <p:val>
                                            <p:strVal val="#ppt_x"/>
                                          </p:val>
                                        </p:tav>
                                        <p:tav tm="100000">
                                          <p:val>
                                            <p:strVal val="#ppt_x"/>
                                          </p:val>
                                        </p:tav>
                                      </p:tavLst>
                                    </p:anim>
                                    <p:anim calcmode="lin" valueType="num">
                                      <p:cBhvr>
                                        <p:cTn id="60" dur="1000" fill="hold"/>
                                        <p:tgtEl>
                                          <p:spTgt spid="22"/>
                                        </p:tgtEl>
                                        <p:attrNameLst>
                                          <p:attrName>ppt_y</p:attrName>
                                        </p:attrNameLst>
                                      </p:cBhvr>
                                      <p:tavLst>
                                        <p:tav tm="0">
                                          <p:val>
                                            <p:strVal val="#ppt_y+.1"/>
                                          </p:val>
                                        </p:tav>
                                        <p:tav tm="100000">
                                          <p:val>
                                            <p:strVal val="#ppt_y"/>
                                          </p:val>
                                        </p:tav>
                                      </p:tavLst>
                                    </p:anim>
                                  </p:childTnLst>
                                </p:cTn>
                              </p:par>
                            </p:childTnLst>
                          </p:cTn>
                        </p:par>
                      </p:childTnLst>
                    </p:cTn>
                  </p:par>
                  <p:par>
                    <p:cTn id="61" fill="hold">
                      <p:stCondLst>
                        <p:cond delay="indefinite"/>
                      </p:stCondLst>
                      <p:childTnLst>
                        <p:par>
                          <p:cTn id="62" fill="hold">
                            <p:stCondLst>
                              <p:cond delay="0"/>
                            </p:stCondLst>
                            <p:childTnLst>
                              <p:par>
                                <p:cTn id="63" presetID="2" presetClass="entr" presetSubtype="4" fill="hold" grpId="0" nodeType="clickEffect">
                                  <p:stCondLst>
                                    <p:cond delay="0"/>
                                  </p:stCondLst>
                                  <p:childTnLst>
                                    <p:set>
                                      <p:cBhvr>
                                        <p:cTn id="64" dur="1" fill="hold">
                                          <p:stCondLst>
                                            <p:cond delay="0"/>
                                          </p:stCondLst>
                                        </p:cTn>
                                        <p:tgtEl>
                                          <p:spTgt spid="23"/>
                                        </p:tgtEl>
                                        <p:attrNameLst>
                                          <p:attrName>style.visibility</p:attrName>
                                        </p:attrNameLst>
                                      </p:cBhvr>
                                      <p:to>
                                        <p:strVal val="visible"/>
                                      </p:to>
                                    </p:set>
                                    <p:anim calcmode="lin" valueType="num">
                                      <p:cBhvr additive="base">
                                        <p:cTn id="65" dur="500" fill="hold"/>
                                        <p:tgtEl>
                                          <p:spTgt spid="23"/>
                                        </p:tgtEl>
                                        <p:attrNameLst>
                                          <p:attrName>ppt_x</p:attrName>
                                        </p:attrNameLst>
                                      </p:cBhvr>
                                      <p:tavLst>
                                        <p:tav tm="0">
                                          <p:val>
                                            <p:strVal val="#ppt_x"/>
                                          </p:val>
                                        </p:tav>
                                        <p:tav tm="100000">
                                          <p:val>
                                            <p:strVal val="#ppt_x"/>
                                          </p:val>
                                        </p:tav>
                                      </p:tavLst>
                                    </p:anim>
                                    <p:anim calcmode="lin" valueType="num">
                                      <p:cBhvr additive="base">
                                        <p:cTn id="66" dur="500" fill="hold"/>
                                        <p:tgtEl>
                                          <p:spTgt spid="23"/>
                                        </p:tgtEl>
                                        <p:attrNameLst>
                                          <p:attrName>ppt_y</p:attrName>
                                        </p:attrNameLst>
                                      </p:cBhvr>
                                      <p:tavLst>
                                        <p:tav tm="0">
                                          <p:val>
                                            <p:strVal val="1+#ppt_h/2"/>
                                          </p:val>
                                        </p:tav>
                                        <p:tav tm="100000">
                                          <p:val>
                                            <p:strVal val="#ppt_y"/>
                                          </p:val>
                                        </p:tav>
                                      </p:tavLst>
                                    </p:anim>
                                  </p:childTnLst>
                                </p:cTn>
                              </p:par>
                              <p:par>
                                <p:cTn id="67" presetID="2" presetClass="entr" presetSubtype="4" fill="hold" nodeType="withEffect">
                                  <p:stCondLst>
                                    <p:cond delay="0"/>
                                  </p:stCondLst>
                                  <p:childTnLst>
                                    <p:set>
                                      <p:cBhvr>
                                        <p:cTn id="68" dur="1" fill="hold">
                                          <p:stCondLst>
                                            <p:cond delay="0"/>
                                          </p:stCondLst>
                                        </p:cTn>
                                        <p:tgtEl>
                                          <p:spTgt spid="24"/>
                                        </p:tgtEl>
                                        <p:attrNameLst>
                                          <p:attrName>style.visibility</p:attrName>
                                        </p:attrNameLst>
                                      </p:cBhvr>
                                      <p:to>
                                        <p:strVal val="visible"/>
                                      </p:to>
                                    </p:set>
                                    <p:anim calcmode="lin" valueType="num">
                                      <p:cBhvr additive="base">
                                        <p:cTn id="69" dur="500" fill="hold"/>
                                        <p:tgtEl>
                                          <p:spTgt spid="24"/>
                                        </p:tgtEl>
                                        <p:attrNameLst>
                                          <p:attrName>ppt_x</p:attrName>
                                        </p:attrNameLst>
                                      </p:cBhvr>
                                      <p:tavLst>
                                        <p:tav tm="0">
                                          <p:val>
                                            <p:strVal val="#ppt_x"/>
                                          </p:val>
                                        </p:tav>
                                        <p:tav tm="100000">
                                          <p:val>
                                            <p:strVal val="#ppt_x"/>
                                          </p:val>
                                        </p:tav>
                                      </p:tavLst>
                                    </p:anim>
                                    <p:anim calcmode="lin" valueType="num">
                                      <p:cBhvr additive="base">
                                        <p:cTn id="70" dur="500" fill="hold"/>
                                        <p:tgtEl>
                                          <p:spTgt spid="2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9" grpId="0"/>
      <p:bldP spid="19" grpId="0"/>
      <p:bldP spid="22" grpId="0"/>
      <p:bldP spid="23"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846509" y="0"/>
            <a:ext cx="3540760" cy="1322070"/>
          </a:xfrm>
          <a:prstGeom prst="rect">
            <a:avLst/>
          </a:prstGeom>
          <a:noFill/>
        </p:spPr>
        <p:txBody>
          <a:bodyPr wrap="none" lIns="91440" tIns="45720" rIns="91440" bIns="45720">
            <a:spAutoFit/>
            <a:scene3d>
              <a:camera prst="orthographicFront"/>
              <a:lightRig rig="harsh" dir="t"/>
            </a:scene3d>
            <a:sp3d extrusionH="57150" prstMaterial="matte">
              <a:bevelT w="63500" h="12700" prst="angle"/>
              <a:contourClr>
                <a:schemeClr val="bg1">
                  <a:lumMod val="65000"/>
                </a:schemeClr>
              </a:contourClr>
            </a:sp3d>
          </a:bodyPr>
          <a:lstStyle/>
          <a:p>
            <a:pPr algn="ctr"/>
            <a:r>
              <a:rPr lang="en-US" sz="8000" b="1" dirty="0" smtClean="0">
                <a:solidFill>
                  <a:srgbClr val="FFFF00"/>
                </a:solidFill>
                <a:latin typeface="Times New Roman" panose="02020603050405020304" pitchFamily="18" charset="0"/>
                <a:cs typeface="Times New Roman" panose="02020603050405020304" pitchFamily="18" charset="0"/>
              </a:rPr>
              <a:t>Lời giải</a:t>
            </a:r>
            <a:endParaRPr lang="en-US" sz="8000" b="1" cap="none" spc="0" dirty="0" smtClean="0">
              <a:solidFill>
                <a:srgbClr val="FFFF00"/>
              </a:solidFill>
              <a:effectLst/>
              <a:latin typeface="Times New Roman" panose="02020603050405020304" pitchFamily="18" charset="0"/>
              <a:cs typeface="Times New Roman" panose="02020603050405020304" pitchFamily="18" charset="0"/>
            </a:endParaRPr>
          </a:p>
        </p:txBody>
      </p:sp>
      <p:sp>
        <p:nvSpPr>
          <p:cNvPr id="7" name="Rectangle 6"/>
          <p:cNvSpPr/>
          <p:nvPr/>
        </p:nvSpPr>
        <p:spPr>
          <a:xfrm>
            <a:off x="3058915" y="1711115"/>
            <a:ext cx="761748" cy="707886"/>
          </a:xfrm>
          <a:prstGeom prst="rect">
            <a:avLst/>
          </a:prstGeom>
          <a:noFill/>
        </p:spPr>
        <p:txBody>
          <a:bodyPr wrap="none" lIns="91440" tIns="45720" rIns="91440" bIns="45720">
            <a:spAutoFit/>
          </a:bodyPr>
          <a:lstStyle/>
          <a:p>
            <a:pPr marL="571500" indent="-571500" algn="ctr">
              <a:buFont typeface="Arial" panose="020B0604020202020204" pitchFamily="34" charset="0"/>
              <a:buChar char="•"/>
            </a:pPr>
            <a:endParaRPr lang="en-US" sz="4000" b="0" cap="none" spc="0" dirty="0">
              <a:ln w="0"/>
              <a:solidFill>
                <a:schemeClr val="accent1"/>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endParaRPr>
          </a:p>
        </p:txBody>
      </p:sp>
      <p:sp>
        <p:nvSpPr>
          <p:cNvPr id="9" name="Rectangle 8"/>
          <p:cNvSpPr/>
          <p:nvPr/>
        </p:nvSpPr>
        <p:spPr>
          <a:xfrm>
            <a:off x="91890" y="1383048"/>
            <a:ext cx="7525938" cy="553998"/>
          </a:xfrm>
          <a:prstGeom prst="rect">
            <a:avLst/>
          </a:prstGeom>
          <a:noFill/>
        </p:spPr>
        <p:txBody>
          <a:bodyPr wrap="square" lIns="91440" tIns="45720" rIns="91440" bIns="45720">
            <a:spAutoFit/>
          </a:bodyPr>
          <a:lstStyle/>
          <a:p>
            <a:r>
              <a:rPr lang="en-US" sz="3000" dirty="0" smtClean="0">
                <a:ln w="0">
                  <a:solidFill>
                    <a:srgbClr val="660066"/>
                  </a:solidFill>
                </a:ln>
                <a:solidFill>
                  <a:srgbClr val="660066"/>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rPr>
              <a:t>b) Vì  </a:t>
            </a:r>
            <a:endParaRPr lang="en-US" sz="3000" dirty="0" smtClean="0">
              <a:ln w="0">
                <a:solidFill>
                  <a:srgbClr val="660066"/>
                </a:solidFill>
              </a:ln>
              <a:solidFill>
                <a:srgbClr val="660066"/>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endParaRPr>
          </a:p>
        </p:txBody>
      </p:sp>
      <p:pic>
        <p:nvPicPr>
          <p:cNvPr id="15" name="Picture 14"/>
          <p:cNvPicPr>
            <a:picLocks noChangeAspect="1"/>
          </p:cNvPicPr>
          <p:nvPr/>
        </p:nvPicPr>
        <p:blipFill>
          <a:blip r:embed="rId1"/>
          <a:stretch>
            <a:fillRect/>
          </a:stretch>
        </p:blipFill>
        <p:spPr>
          <a:xfrm>
            <a:off x="7541451" y="1256064"/>
            <a:ext cx="4650549" cy="5601936"/>
          </a:xfrm>
          <a:prstGeom prst="rect">
            <a:avLst/>
          </a:prstGeom>
          <a:solidFill>
            <a:schemeClr val="bg1"/>
          </a:solidFill>
        </p:spPr>
      </p:pic>
      <p:graphicFrame>
        <p:nvGraphicFramePr>
          <p:cNvPr id="18" name="Object 17"/>
          <p:cNvGraphicFramePr>
            <a:graphicFrameLocks noChangeAspect="1"/>
          </p:cNvGraphicFramePr>
          <p:nvPr/>
        </p:nvGraphicFramePr>
        <p:xfrm>
          <a:off x="1081422" y="1286098"/>
          <a:ext cx="4114800" cy="652462"/>
        </p:xfrm>
        <a:graphic>
          <a:graphicData uri="http://schemas.openxmlformats.org/presentationml/2006/ole">
            <mc:AlternateContent xmlns:mc="http://schemas.openxmlformats.org/markup-compatibility/2006">
              <mc:Choice xmlns:v="urn:schemas-microsoft-com:vml" Requires="v">
                <p:oleObj spid="_x0000_s6182" name="Equation" r:id="rId2" imgW="34747200" imgH="5486400" progId="Equation.DSMT4">
                  <p:embed/>
                </p:oleObj>
              </mc:Choice>
              <mc:Fallback>
                <p:oleObj name="Equation" r:id="rId2" imgW="34747200" imgH="5486400" progId="Equation.DSMT4">
                  <p:embed/>
                  <p:pic>
                    <p:nvPicPr>
                      <p:cNvPr id="0" name="Object 17"/>
                      <p:cNvPicPr/>
                      <p:nvPr/>
                    </p:nvPicPr>
                    <p:blipFill>
                      <a:blip r:embed="rId3"/>
                      <a:stretch>
                        <a:fillRect/>
                      </a:stretch>
                    </p:blipFill>
                    <p:spPr>
                      <a:xfrm>
                        <a:off x="1081422" y="1286098"/>
                        <a:ext cx="4114800" cy="652462"/>
                      </a:xfrm>
                      <a:prstGeom prst="rect">
                        <a:avLst/>
                      </a:prstGeom>
                    </p:spPr>
                  </p:pic>
                </p:oleObj>
              </mc:Fallback>
            </mc:AlternateContent>
          </a:graphicData>
        </a:graphic>
      </p:graphicFrame>
      <p:sp>
        <p:nvSpPr>
          <p:cNvPr id="19" name="Rectangle 18"/>
          <p:cNvSpPr/>
          <p:nvPr/>
        </p:nvSpPr>
        <p:spPr>
          <a:xfrm>
            <a:off x="86466" y="1958567"/>
            <a:ext cx="7060844" cy="1477328"/>
          </a:xfrm>
          <a:prstGeom prst="rect">
            <a:avLst/>
          </a:prstGeom>
          <a:noFill/>
        </p:spPr>
        <p:txBody>
          <a:bodyPr wrap="none" lIns="91440" tIns="45720" rIns="91440" bIns="45720">
            <a:spAutoFit/>
          </a:bodyPr>
          <a:lstStyle/>
          <a:p>
            <a:pPr algn="ctr"/>
            <a:r>
              <a:rPr lang="en-US" sz="3000" dirty="0" smtClean="0">
                <a:ln w="0">
                  <a:solidFill>
                    <a:srgbClr val="660066"/>
                  </a:solidFill>
                </a:ln>
                <a:solidFill>
                  <a:srgbClr val="660066"/>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rPr>
              <a:t>Trên cùng nửa mặt phẳng có bờ chứa tia Ox.</a:t>
            </a:r>
            <a:endParaRPr lang="en-US" sz="3000" dirty="0" smtClean="0">
              <a:ln w="0">
                <a:solidFill>
                  <a:srgbClr val="660066"/>
                </a:solidFill>
              </a:ln>
              <a:solidFill>
                <a:srgbClr val="660066"/>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endParaRPr>
          </a:p>
          <a:p>
            <a:r>
              <a:rPr lang="en-US" sz="3000" dirty="0" smtClean="0">
                <a:ln w="0">
                  <a:solidFill>
                    <a:srgbClr val="660066"/>
                  </a:solidFill>
                </a:ln>
                <a:solidFill>
                  <a:srgbClr val="660066"/>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rPr>
              <a:t>Vì </a:t>
            </a:r>
            <a:endParaRPr lang="en-US" sz="3000" dirty="0" smtClean="0">
              <a:ln w="0">
                <a:solidFill>
                  <a:srgbClr val="660066"/>
                </a:solidFill>
              </a:ln>
              <a:solidFill>
                <a:srgbClr val="660066"/>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endParaRPr>
          </a:p>
          <a:p>
            <a:pPr algn="ctr"/>
            <a:endParaRPr lang="en-US" sz="3000" dirty="0" smtClean="0">
              <a:ln w="0">
                <a:solidFill>
                  <a:srgbClr val="660066"/>
                </a:solidFill>
              </a:ln>
              <a:solidFill>
                <a:srgbClr val="660066"/>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endParaRPr>
          </a:p>
        </p:txBody>
      </p:sp>
      <p:graphicFrame>
        <p:nvGraphicFramePr>
          <p:cNvPr id="20" name="Object 19"/>
          <p:cNvGraphicFramePr>
            <a:graphicFrameLocks noChangeAspect="1"/>
          </p:cNvGraphicFramePr>
          <p:nvPr/>
        </p:nvGraphicFramePr>
        <p:xfrm>
          <a:off x="702424" y="2363086"/>
          <a:ext cx="4255008" cy="651160"/>
        </p:xfrm>
        <a:graphic>
          <a:graphicData uri="http://schemas.openxmlformats.org/presentationml/2006/ole">
            <mc:AlternateContent xmlns:mc="http://schemas.openxmlformats.org/markup-compatibility/2006">
              <mc:Choice xmlns:v="urn:schemas-microsoft-com:vml" Requires="v">
                <p:oleObj spid="_x0000_s6183" name="Equation" r:id="rId4" imgW="34747200" imgH="6096000" progId="Equation.DSMT4">
                  <p:embed/>
                </p:oleObj>
              </mc:Choice>
              <mc:Fallback>
                <p:oleObj name="Equation" r:id="rId4" imgW="34747200" imgH="6096000" progId="Equation.DSMT4">
                  <p:embed/>
                  <p:pic>
                    <p:nvPicPr>
                      <p:cNvPr id="0" name="Object 19"/>
                      <p:cNvPicPr/>
                      <p:nvPr/>
                    </p:nvPicPr>
                    <p:blipFill>
                      <a:blip r:embed="rId5"/>
                      <a:stretch>
                        <a:fillRect/>
                      </a:stretch>
                    </p:blipFill>
                    <p:spPr>
                      <a:xfrm>
                        <a:off x="702424" y="2363086"/>
                        <a:ext cx="4255008" cy="651160"/>
                      </a:xfrm>
                      <a:prstGeom prst="rect">
                        <a:avLst/>
                      </a:prstGeom>
                    </p:spPr>
                  </p:pic>
                </p:oleObj>
              </mc:Fallback>
            </mc:AlternateContent>
          </a:graphicData>
        </a:graphic>
      </p:graphicFrame>
      <p:sp>
        <p:nvSpPr>
          <p:cNvPr id="22" name="Rectangle 21"/>
          <p:cNvSpPr/>
          <p:nvPr/>
        </p:nvSpPr>
        <p:spPr>
          <a:xfrm>
            <a:off x="25406" y="2935554"/>
            <a:ext cx="6255559" cy="553998"/>
          </a:xfrm>
          <a:prstGeom prst="rect">
            <a:avLst/>
          </a:prstGeom>
          <a:noFill/>
        </p:spPr>
        <p:txBody>
          <a:bodyPr wrap="none" lIns="91440" tIns="45720" rIns="91440" bIns="45720">
            <a:spAutoFit/>
          </a:bodyPr>
          <a:lstStyle/>
          <a:p>
            <a:pPr algn="ctr"/>
            <a:r>
              <a:rPr lang="en-US" sz="3000" dirty="0" smtClean="0">
                <a:ln w="0">
                  <a:solidFill>
                    <a:srgbClr val="660066"/>
                  </a:solidFill>
                </a:ln>
                <a:solidFill>
                  <a:srgbClr val="660066"/>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rPr>
              <a:t> Nên Oy’ nằm giữa 2 tia Ox và Od        </a:t>
            </a:r>
            <a:endParaRPr lang="en-US" sz="3000" dirty="0" smtClean="0">
              <a:ln w="0">
                <a:solidFill>
                  <a:srgbClr val="660066"/>
                </a:solidFill>
              </a:ln>
              <a:solidFill>
                <a:srgbClr val="660066"/>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endParaRPr>
          </a:p>
        </p:txBody>
      </p:sp>
    </p:spTree>
  </p:cSld>
  <p:clrMapOvr>
    <a:masterClrMapping/>
  </p:clrMapOvr>
  <mc:AlternateContent xmlns:mc="http://schemas.openxmlformats.org/markup-compatibility/2006">
    <mc:Choice xmlns:p14="http://schemas.microsoft.com/office/powerpoint/2010/main" Requires="p14">
      <p:transition spd="slow" p14:dur="1400">
        <p14:ripple/>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circle(in)">
                                      <p:cBhvr>
                                        <p:cTn id="7" dur="20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15"/>
                                        </p:tgtEl>
                                        <p:attrNameLst>
                                          <p:attrName>style.visibility</p:attrName>
                                        </p:attrNameLst>
                                      </p:cBhvr>
                                      <p:to>
                                        <p:strVal val="visible"/>
                                      </p:to>
                                    </p:set>
                                    <p:animEffect transition="in" filter="barn(inVertical)">
                                      <p:cBhvr>
                                        <p:cTn id="12" dur="500"/>
                                        <p:tgtEl>
                                          <p:spTgt spid="15"/>
                                        </p:tgtEl>
                                      </p:cBhvr>
                                    </p:animEffect>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anim calcmode="lin" valueType="num">
                                      <p:cBhvr additive="base">
                                        <p:cTn id="17" dur="500" fill="hold"/>
                                        <p:tgtEl>
                                          <p:spTgt spid="9"/>
                                        </p:tgtEl>
                                        <p:attrNameLst>
                                          <p:attrName>ppt_x</p:attrName>
                                        </p:attrNameLst>
                                      </p:cBhvr>
                                      <p:tavLst>
                                        <p:tav tm="0">
                                          <p:val>
                                            <p:strVal val="#ppt_x"/>
                                          </p:val>
                                        </p:tav>
                                        <p:tav tm="100000">
                                          <p:val>
                                            <p:strVal val="#ppt_x"/>
                                          </p:val>
                                        </p:tav>
                                      </p:tavLst>
                                    </p:anim>
                                    <p:anim calcmode="lin" valueType="num">
                                      <p:cBhvr additive="base">
                                        <p:cTn id="18" dur="500" fill="hold"/>
                                        <p:tgtEl>
                                          <p:spTgt spid="9"/>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18"/>
                                        </p:tgtEl>
                                        <p:attrNameLst>
                                          <p:attrName>style.visibility</p:attrName>
                                        </p:attrNameLst>
                                      </p:cBhvr>
                                      <p:to>
                                        <p:strVal val="visible"/>
                                      </p:to>
                                    </p:set>
                                    <p:anim calcmode="lin" valueType="num">
                                      <p:cBhvr additive="base">
                                        <p:cTn id="21" dur="500" fill="hold"/>
                                        <p:tgtEl>
                                          <p:spTgt spid="18"/>
                                        </p:tgtEl>
                                        <p:attrNameLst>
                                          <p:attrName>ppt_x</p:attrName>
                                        </p:attrNameLst>
                                      </p:cBhvr>
                                      <p:tavLst>
                                        <p:tav tm="0">
                                          <p:val>
                                            <p:strVal val="#ppt_x"/>
                                          </p:val>
                                        </p:tav>
                                        <p:tav tm="100000">
                                          <p:val>
                                            <p:strVal val="#ppt_x"/>
                                          </p:val>
                                        </p:tav>
                                      </p:tavLst>
                                    </p:anim>
                                    <p:anim calcmode="lin" valueType="num">
                                      <p:cBhvr additive="base">
                                        <p:cTn id="22"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19"/>
                                        </p:tgtEl>
                                        <p:attrNameLst>
                                          <p:attrName>style.visibility</p:attrName>
                                        </p:attrNameLst>
                                      </p:cBhvr>
                                      <p:to>
                                        <p:strVal val="visible"/>
                                      </p:to>
                                    </p:set>
                                    <p:anim calcmode="lin" valueType="num">
                                      <p:cBhvr additive="base">
                                        <p:cTn id="27" dur="500" fill="hold"/>
                                        <p:tgtEl>
                                          <p:spTgt spid="19"/>
                                        </p:tgtEl>
                                        <p:attrNameLst>
                                          <p:attrName>ppt_x</p:attrName>
                                        </p:attrNameLst>
                                      </p:cBhvr>
                                      <p:tavLst>
                                        <p:tav tm="0">
                                          <p:val>
                                            <p:strVal val="#ppt_x"/>
                                          </p:val>
                                        </p:tav>
                                        <p:tav tm="100000">
                                          <p:val>
                                            <p:strVal val="#ppt_x"/>
                                          </p:val>
                                        </p:tav>
                                      </p:tavLst>
                                    </p:anim>
                                    <p:anim calcmode="lin" valueType="num">
                                      <p:cBhvr additive="base">
                                        <p:cTn id="28" dur="500" fill="hold"/>
                                        <p:tgtEl>
                                          <p:spTgt spid="19"/>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20"/>
                                        </p:tgtEl>
                                        <p:attrNameLst>
                                          <p:attrName>style.visibility</p:attrName>
                                        </p:attrNameLst>
                                      </p:cBhvr>
                                      <p:to>
                                        <p:strVal val="visible"/>
                                      </p:to>
                                    </p:set>
                                    <p:anim calcmode="lin" valueType="num">
                                      <p:cBhvr additive="base">
                                        <p:cTn id="31" dur="500" fill="hold"/>
                                        <p:tgtEl>
                                          <p:spTgt spid="20"/>
                                        </p:tgtEl>
                                        <p:attrNameLst>
                                          <p:attrName>ppt_x</p:attrName>
                                        </p:attrNameLst>
                                      </p:cBhvr>
                                      <p:tavLst>
                                        <p:tav tm="0">
                                          <p:val>
                                            <p:strVal val="#ppt_x"/>
                                          </p:val>
                                        </p:tav>
                                        <p:tav tm="100000">
                                          <p:val>
                                            <p:strVal val="#ppt_x"/>
                                          </p:val>
                                        </p:tav>
                                      </p:tavLst>
                                    </p:anim>
                                    <p:anim calcmode="lin" valueType="num">
                                      <p:cBhvr additive="base">
                                        <p:cTn id="32" dur="500" fill="hold"/>
                                        <p:tgtEl>
                                          <p:spTgt spid="20"/>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2"/>
                                        </p:tgtEl>
                                        <p:attrNameLst>
                                          <p:attrName>style.visibility</p:attrName>
                                        </p:attrNameLst>
                                      </p:cBhvr>
                                      <p:to>
                                        <p:strVal val="visible"/>
                                      </p:to>
                                    </p:set>
                                    <p:anim calcmode="lin" valueType="num">
                                      <p:cBhvr additive="base">
                                        <p:cTn id="37" dur="500" fill="hold"/>
                                        <p:tgtEl>
                                          <p:spTgt spid="22"/>
                                        </p:tgtEl>
                                        <p:attrNameLst>
                                          <p:attrName>ppt_x</p:attrName>
                                        </p:attrNameLst>
                                      </p:cBhvr>
                                      <p:tavLst>
                                        <p:tav tm="0">
                                          <p:val>
                                            <p:strVal val="#ppt_x"/>
                                          </p:val>
                                        </p:tav>
                                        <p:tav tm="100000">
                                          <p:val>
                                            <p:strVal val="#ppt_x"/>
                                          </p:val>
                                        </p:tav>
                                      </p:tavLst>
                                    </p:anim>
                                    <p:anim calcmode="lin" valueType="num">
                                      <p:cBhvr additive="base">
                                        <p:cTn id="38" dur="500" fill="hold"/>
                                        <p:tgtEl>
                                          <p:spTgt spid="2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9" grpId="0"/>
      <p:bldP spid="19" grpId="0"/>
      <p:bldP spid="2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846509" y="0"/>
            <a:ext cx="3540760" cy="1322070"/>
          </a:xfrm>
          <a:prstGeom prst="rect">
            <a:avLst/>
          </a:prstGeom>
          <a:noFill/>
        </p:spPr>
        <p:txBody>
          <a:bodyPr wrap="none" lIns="91440" tIns="45720" rIns="91440" bIns="45720">
            <a:spAutoFit/>
            <a:scene3d>
              <a:camera prst="orthographicFront"/>
              <a:lightRig rig="harsh" dir="t"/>
            </a:scene3d>
            <a:sp3d extrusionH="57150" prstMaterial="matte">
              <a:bevelT w="63500" h="12700" prst="angle"/>
              <a:contourClr>
                <a:schemeClr val="bg1">
                  <a:lumMod val="65000"/>
                </a:schemeClr>
              </a:contourClr>
            </a:sp3d>
          </a:bodyPr>
          <a:lstStyle/>
          <a:p>
            <a:pPr algn="ctr"/>
            <a:r>
              <a:rPr lang="en-US" sz="8000" b="1" dirty="0" smtClean="0">
                <a:solidFill>
                  <a:srgbClr val="FFFF00"/>
                </a:solidFill>
                <a:latin typeface="Times New Roman" panose="02020603050405020304" pitchFamily="18" charset="0"/>
                <a:cs typeface="Times New Roman" panose="02020603050405020304" pitchFamily="18" charset="0"/>
              </a:rPr>
              <a:t>Lời giải</a:t>
            </a:r>
            <a:endParaRPr lang="en-US" sz="8000" b="1" cap="none" spc="0" dirty="0" smtClean="0">
              <a:solidFill>
                <a:srgbClr val="FFFF00"/>
              </a:solidFill>
              <a:effectLst/>
              <a:latin typeface="Times New Roman" panose="02020603050405020304" pitchFamily="18" charset="0"/>
              <a:cs typeface="Times New Roman" panose="02020603050405020304" pitchFamily="18" charset="0"/>
            </a:endParaRPr>
          </a:p>
        </p:txBody>
      </p:sp>
      <p:sp>
        <p:nvSpPr>
          <p:cNvPr id="6" name="Rectangle 5"/>
          <p:cNvSpPr/>
          <p:nvPr/>
        </p:nvSpPr>
        <p:spPr>
          <a:xfrm>
            <a:off x="85344" y="1323439"/>
            <a:ext cx="7424928" cy="784830"/>
          </a:xfrm>
          <a:prstGeom prst="rect">
            <a:avLst/>
          </a:prstGeom>
          <a:noFill/>
        </p:spPr>
        <p:txBody>
          <a:bodyPr wrap="square" lIns="91440" tIns="45720" rIns="91440" bIns="45720">
            <a:spAutoFit/>
          </a:bodyPr>
          <a:lstStyle/>
          <a:p>
            <a:pPr algn="ctr"/>
            <a:endParaRPr lang="en-US" sz="4500" dirty="0">
              <a:ln w="0"/>
              <a:solidFill>
                <a:schemeClr val="accent5">
                  <a:lumMod val="60000"/>
                  <a:lumOff val="40000"/>
                </a:schemeClr>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endParaRPr>
          </a:p>
        </p:txBody>
      </p:sp>
      <p:sp>
        <p:nvSpPr>
          <p:cNvPr id="7" name="Rectangle 6"/>
          <p:cNvSpPr/>
          <p:nvPr/>
        </p:nvSpPr>
        <p:spPr>
          <a:xfrm>
            <a:off x="3058915" y="1711115"/>
            <a:ext cx="761748" cy="707886"/>
          </a:xfrm>
          <a:prstGeom prst="rect">
            <a:avLst/>
          </a:prstGeom>
          <a:noFill/>
        </p:spPr>
        <p:txBody>
          <a:bodyPr wrap="none" lIns="91440" tIns="45720" rIns="91440" bIns="45720">
            <a:spAutoFit/>
          </a:bodyPr>
          <a:lstStyle/>
          <a:p>
            <a:pPr marL="571500" indent="-571500" algn="ctr">
              <a:buFont typeface="Arial" panose="020B0604020202020204" pitchFamily="34" charset="0"/>
              <a:buChar char="•"/>
            </a:pPr>
            <a:endParaRPr lang="en-US" sz="4000" b="0" cap="none" spc="0" dirty="0">
              <a:ln w="0"/>
              <a:solidFill>
                <a:schemeClr val="accent1"/>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endParaRPr>
          </a:p>
        </p:txBody>
      </p:sp>
      <p:sp>
        <p:nvSpPr>
          <p:cNvPr id="9" name="Rectangle 8"/>
          <p:cNvSpPr/>
          <p:nvPr/>
        </p:nvSpPr>
        <p:spPr>
          <a:xfrm>
            <a:off x="85344" y="1240278"/>
            <a:ext cx="7525938" cy="1015663"/>
          </a:xfrm>
          <a:prstGeom prst="rect">
            <a:avLst/>
          </a:prstGeom>
          <a:noFill/>
        </p:spPr>
        <p:txBody>
          <a:bodyPr wrap="square" lIns="91440" tIns="45720" rIns="91440" bIns="45720">
            <a:spAutoFit/>
          </a:bodyPr>
          <a:lstStyle/>
          <a:p>
            <a:r>
              <a:rPr lang="en-US" sz="3000" dirty="0" smtClean="0">
                <a:ln w="0"/>
                <a:solidFill>
                  <a:srgbClr val="660066"/>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rPr>
              <a:t>c)Vì </a:t>
            </a:r>
            <a:endParaRPr lang="en-US" sz="3000" dirty="0" smtClean="0">
              <a:ln w="0"/>
              <a:solidFill>
                <a:srgbClr val="660066"/>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endParaRPr>
          </a:p>
          <a:p>
            <a:r>
              <a:rPr lang="en-US" sz="3000" dirty="0" smtClean="0">
                <a:ln w="0"/>
                <a:solidFill>
                  <a:srgbClr val="660066"/>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rPr>
              <a:t>Vì Oy nằm giữa 2 tia Oc và Om. Ta có :</a:t>
            </a:r>
            <a:endParaRPr lang="en-US" sz="3000" dirty="0" smtClean="0">
              <a:ln w="0"/>
              <a:solidFill>
                <a:srgbClr val="660066"/>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endParaRPr>
          </a:p>
        </p:txBody>
      </p:sp>
      <p:pic>
        <p:nvPicPr>
          <p:cNvPr id="15" name="Picture 14"/>
          <p:cNvPicPr>
            <a:picLocks noChangeAspect="1"/>
          </p:cNvPicPr>
          <p:nvPr/>
        </p:nvPicPr>
        <p:blipFill>
          <a:blip r:embed="rId1"/>
          <a:stretch>
            <a:fillRect/>
          </a:stretch>
        </p:blipFill>
        <p:spPr>
          <a:xfrm>
            <a:off x="7541451" y="1256063"/>
            <a:ext cx="4650549" cy="5601937"/>
          </a:xfrm>
          <a:prstGeom prst="rect">
            <a:avLst/>
          </a:prstGeom>
          <a:solidFill>
            <a:schemeClr val="bg1"/>
          </a:solidFill>
        </p:spPr>
      </p:pic>
      <p:graphicFrame>
        <p:nvGraphicFramePr>
          <p:cNvPr id="20" name="Object 19"/>
          <p:cNvGraphicFramePr>
            <a:graphicFrameLocks noChangeAspect="1"/>
          </p:cNvGraphicFramePr>
          <p:nvPr/>
        </p:nvGraphicFramePr>
        <p:xfrm>
          <a:off x="857171" y="1203802"/>
          <a:ext cx="4088455" cy="626951"/>
        </p:xfrm>
        <a:graphic>
          <a:graphicData uri="http://schemas.openxmlformats.org/presentationml/2006/ole">
            <mc:AlternateContent xmlns:mc="http://schemas.openxmlformats.org/markup-compatibility/2006">
              <mc:Choice xmlns:v="urn:schemas-microsoft-com:vml" Requires="v">
                <p:oleObj spid="_x0000_s7204" name="Equation" r:id="rId2" imgW="33832800" imgH="6096000" progId="Equation.DSMT4">
                  <p:embed/>
                </p:oleObj>
              </mc:Choice>
              <mc:Fallback>
                <p:oleObj name="Equation" r:id="rId2" imgW="33832800" imgH="6096000" progId="Equation.DSMT4">
                  <p:embed/>
                  <p:pic>
                    <p:nvPicPr>
                      <p:cNvPr id="0" name="Object 19"/>
                      <p:cNvPicPr/>
                      <p:nvPr/>
                    </p:nvPicPr>
                    <p:blipFill>
                      <a:blip r:embed="rId3"/>
                      <a:stretch>
                        <a:fillRect/>
                      </a:stretch>
                    </p:blipFill>
                    <p:spPr>
                      <a:xfrm>
                        <a:off x="857171" y="1203802"/>
                        <a:ext cx="4088455" cy="626951"/>
                      </a:xfrm>
                      <a:prstGeom prst="rect">
                        <a:avLst/>
                      </a:prstGeom>
                    </p:spPr>
                  </p:pic>
                </p:oleObj>
              </mc:Fallback>
            </mc:AlternateContent>
          </a:graphicData>
        </a:graphic>
      </p:graphicFrame>
      <p:graphicFrame>
        <p:nvGraphicFramePr>
          <p:cNvPr id="2" name="Object 1"/>
          <p:cNvGraphicFramePr>
            <a:graphicFrameLocks noChangeAspect="1"/>
          </p:cNvGraphicFramePr>
          <p:nvPr/>
        </p:nvGraphicFramePr>
        <p:xfrm>
          <a:off x="1617085" y="2292416"/>
          <a:ext cx="3645408" cy="2294331"/>
        </p:xfrm>
        <a:graphic>
          <a:graphicData uri="http://schemas.openxmlformats.org/presentationml/2006/ole">
            <mc:AlternateContent xmlns:mc="http://schemas.openxmlformats.org/markup-compatibility/2006">
              <mc:Choice xmlns:v="urn:schemas-microsoft-com:vml" Requires="v">
                <p:oleObj spid="_x0000_s7205" name="Equation" r:id="rId4" imgW="28041600" imgH="18288000" progId="Equation.DSMT4">
                  <p:embed/>
                </p:oleObj>
              </mc:Choice>
              <mc:Fallback>
                <p:oleObj name="Equation" r:id="rId4" imgW="28041600" imgH="18288000" progId="Equation.DSMT4">
                  <p:embed/>
                  <p:pic>
                    <p:nvPicPr>
                      <p:cNvPr id="0" name="Picture 7204"/>
                      <p:cNvPicPr/>
                      <p:nvPr/>
                    </p:nvPicPr>
                    <p:blipFill>
                      <a:blip r:embed="rId5"/>
                      <a:stretch>
                        <a:fillRect/>
                      </a:stretch>
                    </p:blipFill>
                    <p:spPr>
                      <a:xfrm>
                        <a:off x="1617085" y="2292416"/>
                        <a:ext cx="3645408" cy="2294331"/>
                      </a:xfrm>
                      <a:prstGeom prst="rect">
                        <a:avLst/>
                      </a:prstGeom>
                    </p:spPr>
                  </p:pic>
                </p:oleObj>
              </mc:Fallback>
            </mc:AlternateContent>
          </a:graphicData>
        </a:graphic>
      </p:graphicFrame>
    </p:spTree>
  </p:cSld>
  <p:clrMapOvr>
    <a:masterClrMapping/>
  </p:clrMapOvr>
  <mc:AlternateContent xmlns:mc="http://schemas.openxmlformats.org/markup-compatibility/2006">
    <mc:Choice xmlns:p14="http://schemas.microsoft.com/office/powerpoint/2010/main" Requires="p14">
      <p:transition spd="slow" p14:dur="1400">
        <p14:ripple/>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circle(in)">
                                      <p:cBhvr>
                                        <p:cTn id="7" dur="20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15"/>
                                        </p:tgtEl>
                                        <p:attrNameLst>
                                          <p:attrName>style.visibility</p:attrName>
                                        </p:attrNameLst>
                                      </p:cBhvr>
                                      <p:to>
                                        <p:strVal val="visible"/>
                                      </p:to>
                                    </p:set>
                                    <p:animEffect transition="in" filter="barn(inVertical)">
                                      <p:cBhvr>
                                        <p:cTn id="12" dur="500"/>
                                        <p:tgtEl>
                                          <p:spTgt spid="15"/>
                                        </p:tgtEl>
                                      </p:cBhvr>
                                    </p:animEffect>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20"/>
                                        </p:tgtEl>
                                        <p:attrNameLst>
                                          <p:attrName>style.visibility</p:attrName>
                                        </p:attrNameLst>
                                      </p:cBhvr>
                                      <p:to>
                                        <p:strVal val="visible"/>
                                      </p:to>
                                    </p:set>
                                    <p:anim calcmode="lin" valueType="num">
                                      <p:cBhvr additive="base">
                                        <p:cTn id="17" dur="500" fill="hold"/>
                                        <p:tgtEl>
                                          <p:spTgt spid="20"/>
                                        </p:tgtEl>
                                        <p:attrNameLst>
                                          <p:attrName>ppt_x</p:attrName>
                                        </p:attrNameLst>
                                      </p:cBhvr>
                                      <p:tavLst>
                                        <p:tav tm="0">
                                          <p:val>
                                            <p:strVal val="#ppt_x"/>
                                          </p:val>
                                        </p:tav>
                                        <p:tav tm="100000">
                                          <p:val>
                                            <p:strVal val="#ppt_x"/>
                                          </p:val>
                                        </p:tav>
                                      </p:tavLst>
                                    </p:anim>
                                    <p:anim calcmode="lin" valueType="num">
                                      <p:cBhvr additive="base">
                                        <p:cTn id="18" dur="500" fill="hold"/>
                                        <p:tgtEl>
                                          <p:spTgt spid="20"/>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9"/>
                                        </p:tgtEl>
                                        <p:attrNameLst>
                                          <p:attrName>style.visibility</p:attrName>
                                        </p:attrNameLst>
                                      </p:cBhvr>
                                      <p:to>
                                        <p:strVal val="visible"/>
                                      </p:to>
                                    </p:set>
                                    <p:anim calcmode="lin" valueType="num">
                                      <p:cBhvr additive="base">
                                        <p:cTn id="21" dur="500" fill="hold"/>
                                        <p:tgtEl>
                                          <p:spTgt spid="9"/>
                                        </p:tgtEl>
                                        <p:attrNameLst>
                                          <p:attrName>ppt_x</p:attrName>
                                        </p:attrNameLst>
                                      </p:cBhvr>
                                      <p:tavLst>
                                        <p:tav tm="0">
                                          <p:val>
                                            <p:strVal val="#ppt_x"/>
                                          </p:val>
                                        </p:tav>
                                        <p:tav tm="100000">
                                          <p:val>
                                            <p:strVal val="#ppt_x"/>
                                          </p:val>
                                        </p:tav>
                                      </p:tavLst>
                                    </p:anim>
                                    <p:anim calcmode="lin" valueType="num">
                                      <p:cBhvr additive="base">
                                        <p:cTn id="22"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nodeType="clickEffect">
                                  <p:stCondLst>
                                    <p:cond delay="0"/>
                                  </p:stCondLst>
                                  <p:childTnLst>
                                    <p:set>
                                      <p:cBhvr>
                                        <p:cTn id="26" dur="1" fill="hold">
                                          <p:stCondLst>
                                            <p:cond delay="0"/>
                                          </p:stCondLst>
                                        </p:cTn>
                                        <p:tgtEl>
                                          <p:spTgt spid="2"/>
                                        </p:tgtEl>
                                        <p:attrNameLst>
                                          <p:attrName>style.visibility</p:attrName>
                                        </p:attrNameLst>
                                      </p:cBhvr>
                                      <p:to>
                                        <p:strVal val="visible"/>
                                      </p:to>
                                    </p:set>
                                    <p:anim calcmode="lin" valueType="num">
                                      <p:cBhvr additive="base">
                                        <p:cTn id="27" dur="500" fill="hold"/>
                                        <p:tgtEl>
                                          <p:spTgt spid="2"/>
                                        </p:tgtEl>
                                        <p:attrNameLst>
                                          <p:attrName>ppt_x</p:attrName>
                                        </p:attrNameLst>
                                      </p:cBhvr>
                                      <p:tavLst>
                                        <p:tav tm="0">
                                          <p:val>
                                            <p:strVal val="#ppt_x"/>
                                          </p:val>
                                        </p:tav>
                                        <p:tav tm="100000">
                                          <p:val>
                                            <p:strVal val="#ppt_x"/>
                                          </p:val>
                                        </p:tav>
                                      </p:tavLst>
                                    </p:anim>
                                    <p:anim calcmode="lin" valueType="num">
                                      <p:cBhvr additive="base">
                                        <p:cTn id="2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9"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5173224" y="64445"/>
            <a:ext cx="3406140" cy="706755"/>
          </a:xfrm>
          <a:prstGeom prst="rect">
            <a:avLst/>
          </a:prstGeom>
          <a:noFill/>
        </p:spPr>
        <p:txBody>
          <a:bodyPr wrap="none" lIns="91440" tIns="45720" rIns="91440" bIns="45720">
            <a:spAutoFit/>
          </a:bodyPr>
          <a:lstStyle/>
          <a:p>
            <a:pPr algn="ctr"/>
            <a:r>
              <a:rPr lang="en-US" sz="4000" dirty="0" smtClean="0">
                <a:ln w="0"/>
                <a:solidFill>
                  <a:srgbClr val="FF0000"/>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Bài toán thực tế</a:t>
            </a:r>
            <a:endParaRPr lang="en-US" sz="4000" b="0" cap="none" spc="0" dirty="0" smtClean="0">
              <a:ln w="0"/>
              <a:solidFill>
                <a:srgbClr val="FF0000"/>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endParaRPr>
          </a:p>
        </p:txBody>
      </p:sp>
      <p:sp>
        <p:nvSpPr>
          <p:cNvPr id="2" name="Rectangle 1"/>
          <p:cNvSpPr/>
          <p:nvPr/>
        </p:nvSpPr>
        <p:spPr>
          <a:xfrm>
            <a:off x="232500" y="0"/>
            <a:ext cx="1645002" cy="861774"/>
          </a:xfrm>
          <a:prstGeom prst="rect">
            <a:avLst/>
          </a:prstGeom>
          <a:noFill/>
        </p:spPr>
        <p:txBody>
          <a:bodyPr wrap="none" lIns="91440" tIns="45720" rIns="91440" bIns="45720">
            <a:spAutoFit/>
            <a:scene3d>
              <a:camera prst="orthographicFront"/>
              <a:lightRig rig="harsh" dir="t"/>
            </a:scene3d>
            <a:sp3d extrusionH="57150" prstMaterial="matte">
              <a:bevelT w="63500" h="12700" prst="angle"/>
              <a:contourClr>
                <a:schemeClr val="bg1">
                  <a:lumMod val="65000"/>
                </a:schemeClr>
              </a:contourClr>
            </a:sp3d>
          </a:bodyPr>
          <a:lstStyle/>
          <a:p>
            <a:pPr algn="ctr"/>
            <a:r>
              <a:rPr lang="en-US" sz="5000" b="1" cap="none" spc="0" dirty="0" smtClean="0">
                <a:ln>
                  <a:solidFill>
                    <a:srgbClr val="0000FF"/>
                  </a:solidFill>
                </a:ln>
                <a:solidFill>
                  <a:schemeClr val="accent3"/>
                </a:solidFill>
                <a:effectLst/>
                <a:latin typeface="Times New Roman" panose="02020603050405020304" pitchFamily="18" charset="0"/>
                <a:cs typeface="Times New Roman" panose="02020603050405020304" pitchFamily="18" charset="0"/>
              </a:rPr>
              <a:t>Bài 3:</a:t>
            </a:r>
            <a:endParaRPr lang="en-US" sz="5000" b="1" cap="none" spc="0" dirty="0" smtClean="0">
              <a:ln>
                <a:solidFill>
                  <a:srgbClr val="0000FF"/>
                </a:solidFill>
              </a:ln>
              <a:solidFill>
                <a:schemeClr val="accent3"/>
              </a:solidFill>
              <a:effectLst/>
              <a:latin typeface="Times New Roman" panose="02020603050405020304" pitchFamily="18" charset="0"/>
              <a:cs typeface="Times New Roman" panose="02020603050405020304" pitchFamily="18" charset="0"/>
            </a:endParaRPr>
          </a:p>
        </p:txBody>
      </p:sp>
      <p:sp>
        <p:nvSpPr>
          <p:cNvPr id="6" name="Rectangle 5"/>
          <p:cNvSpPr/>
          <p:nvPr/>
        </p:nvSpPr>
        <p:spPr>
          <a:xfrm>
            <a:off x="1057085" y="745871"/>
            <a:ext cx="2897505" cy="460375"/>
          </a:xfrm>
          <a:prstGeom prst="rect">
            <a:avLst/>
          </a:prstGeom>
          <a:noFill/>
        </p:spPr>
        <p:txBody>
          <a:bodyPr wrap="none" lIns="91440" tIns="45720" rIns="91440" bIns="45720">
            <a:spAutoFit/>
          </a:bodyPr>
          <a:lstStyle/>
          <a:p>
            <a:pPr algn="ctr"/>
            <a:r>
              <a:rPr lang="en-US" sz="2400" dirty="0" smtClean="0">
                <a:ln w="0"/>
                <a:solidFill>
                  <a:srgbClr val="FFFF00"/>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rPr>
              <a:t>Khúc xạ ánh sáng</a:t>
            </a:r>
            <a:endParaRPr lang="en-US" sz="2400" b="0" cap="none" spc="0" dirty="0" smtClean="0">
              <a:ln w="0"/>
              <a:solidFill>
                <a:srgbClr val="FFFF00"/>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endParaRPr>
          </a:p>
        </p:txBody>
      </p:sp>
      <p:sp>
        <p:nvSpPr>
          <p:cNvPr id="7" name="Rectangle 6"/>
          <p:cNvSpPr/>
          <p:nvPr/>
        </p:nvSpPr>
        <p:spPr>
          <a:xfrm>
            <a:off x="0" y="1279037"/>
            <a:ext cx="8168926" cy="5492750"/>
          </a:xfrm>
          <a:prstGeom prst="rect">
            <a:avLst/>
          </a:prstGeom>
          <a:noFill/>
        </p:spPr>
        <p:txBody>
          <a:bodyPr wrap="square" lIns="91440" tIns="45720" rIns="91440" bIns="45720">
            <a:spAutoFit/>
          </a:bodyPr>
          <a:lstStyle/>
          <a:p>
            <a:pPr algn="ctr"/>
            <a:r>
              <a:rPr lang="en-US" sz="2700" dirty="0" smtClean="0">
                <a:ln w="0">
                  <a:solidFill>
                    <a:srgbClr val="000066"/>
                  </a:solidFill>
                </a:ln>
                <a:solidFill>
                  <a:srgbClr val="002060"/>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rPr>
              <a:t>Khi ánh sáng truyền từ môi trường có chiết suất nhỏ sang môi trường có chiết suất lớn thì 1 phần ánh sáng sẽ phản xạ tại mặt phân cách và 1 phần sẽ khúc xạ khi đi qua mặt phân cách ( như hình vẽ). NN’ gọi là pháp tuyến, vuông góc với mặt phân cách. SI là tia tới, IS’ là tia phản xạ, IR là tia khúc xạ. Góc SIN là góc tới, góc NIS’ là góc phản xạ, góc N’IR là góc khúc xạ. Góc phản xạ và góc tới luôn luôn bằng nhau.</a:t>
            </a:r>
            <a:endParaRPr lang="en-US" sz="2700" dirty="0" smtClean="0">
              <a:ln w="0">
                <a:solidFill>
                  <a:srgbClr val="000066"/>
                </a:solidFill>
              </a:ln>
              <a:solidFill>
                <a:srgbClr val="002060"/>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endParaRPr>
          </a:p>
          <a:p>
            <a:pPr marL="457200" indent="-457200" algn="ctr">
              <a:buAutoNum type="alphaLcParenR"/>
            </a:pPr>
            <a:r>
              <a:rPr lang="en-US" sz="2700" b="0" cap="none" spc="0" dirty="0" smtClean="0">
                <a:ln w="0">
                  <a:solidFill>
                    <a:srgbClr val="000066"/>
                  </a:solidFill>
                </a:ln>
                <a:solidFill>
                  <a:srgbClr val="002060"/>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rPr>
              <a:t>Nếu góc tới là  50</a:t>
            </a:r>
            <a:r>
              <a:rPr lang="en-US" sz="2700" b="0" cap="none" spc="0" baseline="30000" dirty="0" smtClean="0">
                <a:ln w="0">
                  <a:solidFill>
                    <a:srgbClr val="000066"/>
                  </a:solidFill>
                </a:ln>
                <a:solidFill>
                  <a:srgbClr val="002060"/>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rPr>
              <a:t>0 </a:t>
            </a:r>
            <a:r>
              <a:rPr lang="en-US" sz="2700" b="0" cap="none" spc="0" dirty="0" smtClean="0">
                <a:ln w="0">
                  <a:solidFill>
                    <a:srgbClr val="000066"/>
                  </a:solidFill>
                </a:ln>
                <a:solidFill>
                  <a:srgbClr val="002060"/>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rPr>
              <a:t>và góc khúc xạ là 30</a:t>
            </a:r>
            <a:r>
              <a:rPr lang="en-US" sz="2700" b="0" cap="none" spc="0" baseline="30000" dirty="0" smtClean="0">
                <a:ln w="0">
                  <a:solidFill>
                    <a:srgbClr val="000066"/>
                  </a:solidFill>
                </a:ln>
                <a:solidFill>
                  <a:srgbClr val="002060"/>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rPr>
              <a:t>0  </a:t>
            </a:r>
            <a:r>
              <a:rPr lang="en-US" sz="2700" b="0" cap="none" spc="0" dirty="0" smtClean="0">
                <a:ln w="0">
                  <a:solidFill>
                    <a:srgbClr val="000066"/>
                  </a:solidFill>
                </a:ln>
                <a:solidFill>
                  <a:srgbClr val="002060"/>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rPr>
              <a:t>. Tìm góc tạo bởi tia phản xạ và tia </a:t>
            </a:r>
            <a:r>
              <a:rPr lang="en-US" sz="2700" dirty="0" smtClean="0">
                <a:ln w="0">
                  <a:solidFill>
                    <a:srgbClr val="000066"/>
                  </a:solidFill>
                </a:ln>
                <a:solidFill>
                  <a:srgbClr val="002060"/>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rPr>
              <a:t>khúc xạ?</a:t>
            </a:r>
            <a:endParaRPr lang="en-US" sz="2700" b="0" cap="none" spc="0" dirty="0" smtClean="0">
              <a:ln w="0">
                <a:solidFill>
                  <a:srgbClr val="000066"/>
                </a:solidFill>
              </a:ln>
              <a:solidFill>
                <a:srgbClr val="002060"/>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endParaRPr>
          </a:p>
          <a:p>
            <a:pPr marL="457200" indent="-457200">
              <a:buAutoNum type="alphaLcParenR"/>
            </a:pPr>
            <a:r>
              <a:rPr lang="en-US" sz="2700" dirty="0" smtClean="0">
                <a:ln w="0">
                  <a:solidFill>
                    <a:srgbClr val="000066"/>
                  </a:solidFill>
                </a:ln>
                <a:solidFill>
                  <a:srgbClr val="002060"/>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rPr>
              <a:t>Nếu góc tới có số đo lớn gấp đôi góc khúc xạ. Tìm số đo góc tới để tia phản xạ và tia khúc xạ vuông góc với nhau </a:t>
            </a:r>
            <a:r>
              <a:rPr lang="en-US" sz="2700" dirty="0">
                <a:ln w="0">
                  <a:solidFill>
                    <a:srgbClr val="000066"/>
                  </a:solidFill>
                </a:ln>
                <a:solidFill>
                  <a:srgbClr val="002060"/>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rPr>
              <a:t>?</a:t>
            </a:r>
            <a:r>
              <a:rPr lang="en-US" sz="2700" dirty="0" smtClean="0">
                <a:ln w="0">
                  <a:solidFill>
                    <a:srgbClr val="000066"/>
                  </a:solidFill>
                </a:ln>
                <a:solidFill>
                  <a:srgbClr val="002060"/>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rPr>
              <a:t> </a:t>
            </a:r>
            <a:endParaRPr lang="en-US" sz="2700" b="0" cap="none" spc="0" dirty="0">
              <a:ln w="0">
                <a:solidFill>
                  <a:srgbClr val="000066"/>
                </a:solidFill>
              </a:ln>
              <a:solidFill>
                <a:srgbClr val="002060"/>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endParaRPr>
          </a:p>
        </p:txBody>
      </p:sp>
      <p:pic>
        <p:nvPicPr>
          <p:cNvPr id="12" name="Picture 11"/>
          <p:cNvPicPr>
            <a:picLocks noChangeAspect="1"/>
          </p:cNvPicPr>
          <p:nvPr/>
        </p:nvPicPr>
        <p:blipFill>
          <a:blip r:embed="rId1"/>
          <a:stretch>
            <a:fillRect/>
          </a:stretch>
        </p:blipFill>
        <p:spPr>
          <a:xfrm>
            <a:off x="8082676" y="1496732"/>
            <a:ext cx="4023980" cy="4860618"/>
          </a:xfrm>
          <a:prstGeom prst="rect">
            <a:avLst/>
          </a:prstGeom>
          <a:solidFill>
            <a:schemeClr val="bg1"/>
          </a:solidFill>
        </p:spPr>
      </p:pic>
    </p:spTree>
  </p:cSld>
  <p:clrMapOvr>
    <a:masterClrMapping/>
  </p:clrMapOvr>
  <mc:AlternateContent xmlns:mc="http://schemas.openxmlformats.org/markup-compatibility/2006">
    <mc:Choice xmlns:p14="http://schemas.microsoft.com/office/powerpoint/2010/main" Requires="p14">
      <p:transition spd="slow" p14:dur="1400">
        <p14:ripple/>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circle(in)">
                                      <p:cBhvr>
                                        <p:cTn id="7" dur="20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circle(in)">
                                      <p:cBhvr>
                                        <p:cTn id="12" dur="2000"/>
                                        <p:tgtEl>
                                          <p:spTgt spid="2">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6">
                                            <p:txEl>
                                              <p:pRg st="0" end="0"/>
                                            </p:txEl>
                                          </p:spTgt>
                                        </p:tgtEl>
                                        <p:attrNameLst>
                                          <p:attrName>style.visibility</p:attrName>
                                        </p:attrNameLst>
                                      </p:cBhvr>
                                      <p:to>
                                        <p:strVal val="visible"/>
                                      </p:to>
                                    </p:set>
                                    <p:animEffect transition="in" filter="barn(inVertical)">
                                      <p:cBhvr>
                                        <p:cTn id="17" dur="500"/>
                                        <p:tgtEl>
                                          <p:spTgt spid="6">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nodeType="clickEffect">
                                  <p:stCondLst>
                                    <p:cond delay="0"/>
                                  </p:stCondLst>
                                  <p:childTnLst>
                                    <p:set>
                                      <p:cBhvr>
                                        <p:cTn id="21" dur="1" fill="hold">
                                          <p:stCondLst>
                                            <p:cond delay="0"/>
                                          </p:stCondLst>
                                        </p:cTn>
                                        <p:tgtEl>
                                          <p:spTgt spid="12"/>
                                        </p:tgtEl>
                                        <p:attrNameLst>
                                          <p:attrName>style.visibility</p:attrName>
                                        </p:attrNameLst>
                                      </p:cBhvr>
                                      <p:to>
                                        <p:strVal val="visible"/>
                                      </p:to>
                                    </p:set>
                                    <p:animEffect transition="in" filter="circle(in)">
                                      <p:cBhvr>
                                        <p:cTn id="22" dur="2000"/>
                                        <p:tgtEl>
                                          <p:spTgt spid="12"/>
                                        </p:tgtEl>
                                      </p:cBhvr>
                                    </p:animEffect>
                                  </p:childTnLst>
                                </p:cTn>
                              </p:par>
                              <p:par>
                                <p:cTn id="23" presetID="2" presetClass="entr" presetSubtype="4" fill="hold" grpId="0" nodeType="withEffect">
                                  <p:stCondLst>
                                    <p:cond delay="0"/>
                                  </p:stCondLst>
                                  <p:childTnLst>
                                    <p:set>
                                      <p:cBhvr>
                                        <p:cTn id="24" dur="1" fill="hold">
                                          <p:stCondLst>
                                            <p:cond delay="0"/>
                                          </p:stCondLst>
                                        </p:cTn>
                                        <p:tgtEl>
                                          <p:spTgt spid="7"/>
                                        </p:tgtEl>
                                        <p:attrNameLst>
                                          <p:attrName>style.visibility</p:attrName>
                                        </p:attrNameLst>
                                      </p:cBhvr>
                                      <p:to>
                                        <p:strVal val="visible"/>
                                      </p:to>
                                    </p:set>
                                    <p:anim calcmode="lin" valueType="num">
                                      <p:cBhvr additive="base">
                                        <p:cTn id="25" dur="500" fill="hold"/>
                                        <p:tgtEl>
                                          <p:spTgt spid="7"/>
                                        </p:tgtEl>
                                        <p:attrNameLst>
                                          <p:attrName>ppt_x</p:attrName>
                                        </p:attrNameLst>
                                      </p:cBhvr>
                                      <p:tavLst>
                                        <p:tav tm="0">
                                          <p:val>
                                            <p:strVal val="#ppt_x"/>
                                          </p:val>
                                        </p:tav>
                                        <p:tav tm="100000">
                                          <p:val>
                                            <p:strVal val="#ppt_x"/>
                                          </p:val>
                                        </p:tav>
                                      </p:tavLst>
                                    </p:anim>
                                    <p:anim calcmode="lin" valueType="num">
                                      <p:cBhvr additive="base">
                                        <p:cTn id="26"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2476</Words>
  <Application>WPS Presentation</Application>
  <PresentationFormat>Widescreen</PresentationFormat>
  <Paragraphs>122</Paragraphs>
  <Slides>12</Slides>
  <Notes>0</Notes>
  <HiddenSlides>0</HiddenSlides>
  <MMClips>0</MMClips>
  <ScaleCrop>false</ScaleCrop>
  <HeadingPairs>
    <vt:vector size="8" baseType="variant">
      <vt:variant>
        <vt:lpstr>已用的字体</vt:lpstr>
      </vt:variant>
      <vt:variant>
        <vt:i4>11</vt:i4>
      </vt:variant>
      <vt:variant>
        <vt:lpstr>主题</vt:lpstr>
      </vt:variant>
      <vt:variant>
        <vt:i4>1</vt:i4>
      </vt:variant>
      <vt:variant>
        <vt:lpstr>嵌入 OLE 服务器</vt:lpstr>
      </vt:variant>
      <vt:variant>
        <vt:i4>22</vt:i4>
      </vt:variant>
      <vt:variant>
        <vt:lpstr>幻灯片标题</vt:lpstr>
      </vt:variant>
      <vt:variant>
        <vt:i4>12</vt:i4>
      </vt:variant>
    </vt:vector>
  </HeadingPairs>
  <TitlesOfParts>
    <vt:vector size="46" baseType="lpstr">
      <vt:lpstr>Arial</vt:lpstr>
      <vt:lpstr>SimSun</vt:lpstr>
      <vt:lpstr>Wingdings</vt:lpstr>
      <vt:lpstr>Times New Roman</vt:lpstr>
      <vt:lpstr>Symbol</vt:lpstr>
      <vt:lpstr>UTM Wedding K&amp;T</vt:lpstr>
      <vt:lpstr>Segoe Print</vt:lpstr>
      <vt:lpstr>Microsoft YaHei</vt:lpstr>
      <vt:lpstr>Arial Unicode MS</vt:lpstr>
      <vt:lpstr>Calibri Light</vt:lpstr>
      <vt:lpstr>Calibri</vt:lpstr>
      <vt:lpstr>Office Theme</vt:lpstr>
      <vt:lpstr>Equation.DSMT4</vt:lpstr>
      <vt:lpstr>Equation.DSMT4</vt:lpstr>
      <vt:lpstr>Equation.DSMT4</vt:lpstr>
      <vt:lpstr>Equation.DSMT4</vt:lpstr>
      <vt:lpstr>Equation.DSMT4</vt:lpstr>
      <vt:lpstr>Equation.DSMT4</vt:lpstr>
      <vt:lpstr>Equation.DSMT4</vt:lpstr>
      <vt:lpstr>Equation.DSMT4</vt:lpstr>
      <vt:lpstr>Equation.DSMT4</vt:lpstr>
      <vt:lpstr>Equation.DSMT4</vt:lpstr>
      <vt:lpstr>Equation.DSMT4</vt:lpstr>
      <vt:lpstr>Equation.DSMT4</vt:lpstr>
      <vt:lpstr>Equation.DSMT4</vt:lpstr>
      <vt:lpstr>Equation.DSMT4</vt:lpstr>
      <vt:lpstr>Equation.DSMT4</vt:lpstr>
      <vt:lpstr>Equation.DSMT4</vt:lpstr>
      <vt:lpstr>Equation.DSMT4</vt:lpstr>
      <vt:lpstr>Equation.DSMT4</vt:lpstr>
      <vt:lpstr>Equation.DSMT4</vt:lpstr>
      <vt:lpstr>Equation.DSMT4</vt:lpstr>
      <vt:lpstr>Equation.DSMT4</vt:lpstr>
      <vt:lpstr>Equation.DSMT4</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đại bùi xuân</dc:creator>
  <cp:lastModifiedBy>HP</cp:lastModifiedBy>
  <cp:revision>68</cp:revision>
  <dcterms:created xsi:type="dcterms:W3CDTF">2021-08-26T08:44:00Z</dcterms:created>
  <dcterms:modified xsi:type="dcterms:W3CDTF">2021-09-06T00:52:39Z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8B03DDD3A84345D0AD589141B115E647</vt:lpwstr>
  </property>
  <property fmtid="{D5CDD505-2E9C-101B-9397-08002B2CF9AE}" pid="3" name="KSOProductBuildVer">
    <vt:lpwstr>1033-11.2.0.10265</vt:lpwstr>
  </property>
</Properties>
</file>