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0"/>
  </p:handoutMasterIdLst>
  <p:sldIdLst>
    <p:sldId id="288" r:id="rId3"/>
    <p:sldId id="329" r:id="rId4"/>
    <p:sldId id="330" r:id="rId5"/>
    <p:sldId id="331" r:id="rId6"/>
    <p:sldId id="332" r:id="rId7"/>
    <p:sldId id="266" r:id="rId8"/>
    <p:sldId id="333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E2EDA"/>
    <a:srgbClr val="000000"/>
    <a:srgbClr val="BC3DC1"/>
    <a:srgbClr val="1D08B8"/>
    <a:srgbClr val="FFF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9"/>
    <p:restoredTop sz="94676"/>
  </p:normalViewPr>
  <p:slideViewPr>
    <p:cSldViewPr showGuides="1">
      <p:cViewPr varScale="1">
        <p:scale>
          <a:sx n="114" d="100"/>
          <a:sy n="114" d="100"/>
        </p:scale>
        <p:origin x="1560" y="176"/>
      </p:cViewPr>
      <p:guideLst>
        <p:guide orient="horz" pos="2210"/>
        <p:guide pos="29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6E2FEC-19FB-2A44-AF37-9F5B748FC8C6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/>
            <a:fld id="{9A0DB2DC-4C9A-4742-B13C-FB6460FD3503}" type="slidenum">
              <a:rPr lang="vi-VN" altLang="en-US" sz="1200"/>
            </a:fld>
            <a:endParaRPr lang="vi-V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18115" name="Freeform 3"/>
            <p:cNvSpPr/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3" name="Freeform 4"/>
            <p:cNvSpPr/>
            <p:nvPr/>
          </p:nvSpPr>
          <p:spPr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81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1811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181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181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181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1.xml"/><Relationship Id="rId5" Type="http://schemas.openxmlformats.org/officeDocument/2006/relationships/tags" Target="../tags/tag1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.xml"/><Relationship Id="rId8" Type="http://schemas.openxmlformats.org/officeDocument/2006/relationships/image" Target="../media/image7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wmf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11.xml"/><Relationship Id="rId1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  <a:alpha val="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4" name="Text Box 14"/>
          <p:cNvSpPr txBox="1"/>
          <p:nvPr/>
        </p:nvSpPr>
        <p:spPr>
          <a:xfrm>
            <a:off x="1473200" y="3048000"/>
            <a:ext cx="6197600" cy="830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9 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THỨC</a:t>
            </a:r>
            <a:endParaRPr lang="en-US" altLang="en-US" sz="4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"/>
          <p:cNvSpPr txBox="1"/>
          <p:nvPr/>
        </p:nvSpPr>
        <p:spPr>
          <a:xfrm>
            <a:off x="1073750" y="1022996"/>
            <a:ext cx="461391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CHÍNH</a:t>
            </a:r>
            <a:endParaRPr lang="en-US" altLang="zh-CN" sz="4000" b="1"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7"/>
          <p:cNvSpPr txBox="1"/>
          <p:nvPr/>
        </p:nvSpPr>
        <p:spPr>
          <a:xfrm>
            <a:off x="1073750" y="2650598"/>
            <a:ext cx="2874645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600" b="1" kern="1200" dirty="0" err="1" smtClean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 chất </a:t>
            </a:r>
            <a:r>
              <a:rPr lang="en-US" altLang="en-US" sz="2600" b="1" dirty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sym typeface="+mn-ea"/>
              </a:rPr>
              <a:t>tỉ lệ thức</a:t>
            </a:r>
            <a:endParaRPr lang="en-US" altLang="en-US" sz="2600" b="1" kern="1200" dirty="0" smtClean="0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8"/>
          <p:cNvSpPr/>
          <p:nvPr/>
        </p:nvSpPr>
        <p:spPr>
          <a:xfrm>
            <a:off x="483554" y="2715845"/>
            <a:ext cx="361950" cy="361950"/>
          </a:xfrm>
          <a:prstGeom prst="ellipse">
            <a:avLst/>
          </a:prstGeom>
          <a:solidFill>
            <a:srgbClr val="38373E"/>
          </a:solidFill>
          <a:ln w="28575">
            <a:solidFill>
              <a:schemeClr val="bg1"/>
            </a:solidFill>
          </a:ln>
          <a:effectLst>
            <a:outerShdw blurRad="88900" dist="75434" dir="2699985" rotWithShape="0">
              <a:scrgbClr r="0" g="0" b="0">
                <a:alpha val="23000"/>
              </a:sc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7"/>
          <p:cNvSpPr txBox="1"/>
          <p:nvPr/>
        </p:nvSpPr>
        <p:spPr>
          <a:xfrm>
            <a:off x="1073785" y="1944370"/>
            <a:ext cx="34480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sym typeface="+mn-ea"/>
              </a:rPr>
              <a:t>Định nghĩa tỉ lệ thức</a:t>
            </a:r>
            <a:endParaRPr lang="en-US" altLang="en-US" sz="2600" b="1" kern="1200" dirty="0" err="1" smtClean="0">
              <a:solidFill>
                <a:srgbClr val="3E2EDA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8"/>
          <p:cNvSpPr/>
          <p:nvPr/>
        </p:nvSpPr>
        <p:spPr>
          <a:xfrm>
            <a:off x="457280" y="1986683"/>
            <a:ext cx="361950" cy="361950"/>
          </a:xfrm>
          <a:prstGeom prst="ellipse">
            <a:avLst/>
          </a:prstGeom>
          <a:solidFill>
            <a:srgbClr val="38373E"/>
          </a:solidFill>
          <a:ln w="28575">
            <a:solidFill>
              <a:schemeClr val="bg1"/>
            </a:solidFill>
          </a:ln>
          <a:effectLst>
            <a:outerShdw blurRad="88900" dist="75434" dir="2699985" rotWithShape="0">
              <a:scrgbClr r="0" g="0" b="0">
                <a:alpha val="23000"/>
              </a:sc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bldLvl="0" animBg="1"/>
      <p:bldP spid="19" grpId="0"/>
      <p:bldP spid="20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/>
          <p:nvPr/>
        </p:nvSpPr>
        <p:spPr bwMode="auto">
          <a:xfrm>
            <a:off x="1523841" y="457149"/>
            <a:ext cx="5800725" cy="9857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3429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6858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10287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1371600" algn="ctr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folHlink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CHUẨN BỊ CHO TIẾT HỌC MỚI</a:t>
            </a:r>
            <a:endParaRPr kumimoji="0" lang="en-US" sz="27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highlight>
                <a:srgbClr val="0000FF"/>
              </a:highlight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/>
          <p:nvPr/>
        </p:nvSpPr>
        <p:spPr bwMode="auto">
          <a:xfrm>
            <a:off x="118077" y="2134901"/>
            <a:ext cx="8964996" cy="284429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8580" tIns="34290" rIns="68580" bIns="3429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2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bg2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bg2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2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 algn="just" defTabSz="685800">
              <a:buClrTx/>
              <a:buFont typeface="Arial" panose="020B0604020202020204"/>
              <a:buNone/>
            </a:pP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-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Chuẩn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bị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dụng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cụ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học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tập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: SGK,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tập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thước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eke,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máy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tính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cầm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tay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,..</a:t>
            </a:r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marL="0" indent="0" algn="just" defTabSz="685800">
              <a:buClrTx/>
              <a:buNone/>
            </a:pP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-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Xem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trước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solidFill>
                  <a:srgbClr val="122F3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ountains of Christmas"/>
              </a:rPr>
              <a:t>BÀI </a:t>
            </a:r>
            <a:r>
              <a:rPr lang="en-US" sz="2200" b="1" dirty="0">
                <a:solidFill>
                  <a:srgbClr val="122F3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ountains of Christmas"/>
              </a:rPr>
              <a:t>7</a:t>
            </a:r>
            <a:r>
              <a:rPr lang="en-US" sz="2200" b="1" dirty="0">
                <a:solidFill>
                  <a:srgbClr val="122F3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Mountains of Christmas"/>
              </a:rPr>
              <a:t>:TỈ LỆ THỨC 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trang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42,43,44/SGK.</a:t>
            </a:r>
            <a:endParaRPr lang="en-US" i="1" dirty="0" smtClean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marL="0" indent="0" algn="just" defTabSz="685800">
              <a:buClrTx/>
              <a:buNone/>
            </a:pP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-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Ôn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lại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khái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niệm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tỉ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số</a:t>
            </a:r>
            <a:r>
              <a:rPr lang="en-US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.</a:t>
            </a:r>
            <a:endParaRPr lang="en-US" i="1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47000">
              <a:schemeClr val="bg1">
                <a:lumMod val="25000"/>
                <a:lumOff val="75000"/>
              </a:schemeClr>
            </a:gs>
            <a:gs pos="89000">
              <a:schemeClr val="accent1">
                <a:lumMod val="30000"/>
                <a:lumOff val="7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6146" name="Text Box 2"/>
          <p:cNvSpPr txBox="1"/>
          <p:nvPr/>
        </p:nvSpPr>
        <p:spPr>
          <a:xfrm>
            <a:off x="0" y="457200"/>
            <a:ext cx="223901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</a:rPr>
              <a:t>1. Định nghĩa</a:t>
            </a:r>
            <a:endParaRPr lang="en-US" altLang="en-US" sz="2400" b="1" dirty="0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60" y="533425"/>
            <a:ext cx="1546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vụ:</a:t>
            </a:r>
            <a:endParaRPr lang="en-US" sz="2400" b="1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6260" y="1085240"/>
            <a:ext cx="3790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2 tỉ số sau:           và</a:t>
            </a:r>
            <a:endParaRPr lang="en-US" sz="2400" b="1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92095" y="918210"/>
          <a:ext cx="52578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1" imgW="5486400" imgH="9448800" progId="Equation.DSMT4">
                  <p:embed/>
                </p:oleObj>
              </mc:Choice>
              <mc:Fallback>
                <p:oleObj name="Equation" r:id="rId1" imgW="5486400" imgH="9448800" progId="Equation.DSMT4">
                  <p:embed/>
                  <p:pic>
                    <p:nvPicPr>
                      <p:cNvPr id="0" name="Picture 21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92095" y="918210"/>
                        <a:ext cx="525780" cy="90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58895" y="918210"/>
          <a:ext cx="575945" cy="905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3" imgW="6400800" imgH="10058400" progId="Equation.DSMT4">
                  <p:embed/>
                </p:oleObj>
              </mc:Choice>
              <mc:Fallback>
                <p:oleObj name="Equation" r:id="rId3" imgW="6400800" imgH="10058400" progId="Equation.DSMT4">
                  <p:embed/>
                  <p:pic>
                    <p:nvPicPr>
                      <p:cNvPr id="0" name="Picture 21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8895" y="918210"/>
                        <a:ext cx="575945" cy="905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"/>
          <p:cNvSpPr txBox="1"/>
          <p:nvPr/>
        </p:nvSpPr>
        <p:spPr>
          <a:xfrm>
            <a:off x="0" y="1730375"/>
            <a:ext cx="91141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Thế nào là tỉ lệ thức, trung tỉ, ngoại tỉ.</a:t>
            </a:r>
            <a:endParaRPr lang="en-US" sz="2400" b="1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Làm ?1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Từ các tỉ số </a:t>
            </a:r>
            <a:r>
              <a:rPr lang="en-US" altLang="vi-VN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đã cho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có lập được tỉ lệ thức không</a:t>
            </a:r>
            <a:endParaRPr lang="en-US" altLang="vi-VN" sz="2400" b="1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88" name="Google Shape;388;p35"/>
          <p:cNvSpPr txBox="1">
            <a:spLocks noGrp="1"/>
          </p:cNvSpPr>
          <p:nvPr>
            <p:ph type="title"/>
          </p:nvPr>
        </p:nvSpPr>
        <p:spPr>
          <a:xfrm>
            <a:off x="2971800" y="76200"/>
            <a:ext cx="3345815" cy="5727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lang="en-US" sz="2400" b="1"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5"/>
    </p:custData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47000">
              <a:schemeClr val="bg1">
                <a:lumMod val="25000"/>
                <a:lumOff val="75000"/>
              </a:schemeClr>
            </a:gs>
            <a:gs pos="89000">
              <a:schemeClr val="accent1">
                <a:lumMod val="30000"/>
                <a:lumOff val="7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pic>
        <p:nvPicPr>
          <p:cNvPr id="3" name="Content Placeholder 2" descr="2012-10-18-(1)-0026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282825" y="76200"/>
            <a:ext cx="4577715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47000">
              <a:schemeClr val="bg1">
                <a:lumMod val="25000"/>
                <a:lumOff val="75000"/>
              </a:schemeClr>
            </a:gs>
            <a:gs pos="89000">
              <a:schemeClr val="accent1">
                <a:lumMod val="30000"/>
                <a:lumOff val="7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88" name="Google Shape;388;p35"/>
          <p:cNvSpPr txBox="1">
            <a:spLocks noGrp="1"/>
          </p:cNvSpPr>
          <p:nvPr>
            <p:ph type="title"/>
          </p:nvPr>
        </p:nvSpPr>
        <p:spPr>
          <a:xfrm>
            <a:off x="2971800" y="76200"/>
            <a:ext cx="3345815" cy="5727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lang="en-US" sz="2400" b="1"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Text Box 8"/>
          <p:cNvSpPr txBox="1"/>
          <p:nvPr/>
        </p:nvSpPr>
        <p:spPr>
          <a:xfrm>
            <a:off x="-75565" y="706755"/>
            <a:ext cx="154940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u="sng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</a:t>
            </a:r>
            <a:endParaRPr lang="vi-VN" altLang="en-US" sz="2100" b="1" u="sng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9"/>
          <p:cNvSpPr txBox="1"/>
          <p:nvPr/>
        </p:nvSpPr>
        <p:spPr>
          <a:xfrm>
            <a:off x="1501775" y="706755"/>
            <a:ext cx="161417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1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4"/>
          <p:cNvGrpSpPr/>
          <p:nvPr/>
        </p:nvGrpSpPr>
        <p:grpSpPr>
          <a:xfrm>
            <a:off x="-98425" y="1581150"/>
            <a:ext cx="8889365" cy="758825"/>
            <a:chOff x="685800" y="3508375"/>
            <a:chExt cx="8889365" cy="758825"/>
          </a:xfrm>
        </p:grpSpPr>
        <p:sp>
          <p:nvSpPr>
            <p:cNvPr id="18457" name="Text Box 30"/>
            <p:cNvSpPr txBox="1"/>
            <p:nvPr/>
          </p:nvSpPr>
          <p:spPr>
            <a:xfrm>
              <a:off x="685800" y="3700464"/>
              <a:ext cx="8889365" cy="4603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vi-VN" altLang="en-US" sz="2000">
                  <a:solidFill>
                    <a:srgbClr val="000000"/>
                  </a:solidFill>
                  <a:latin typeface="Arial" panose="020B0604020202020204" pitchFamily="34" charset="0"/>
                </a:rPr>
                <a:t> Bằng cách tương tự, từ tỉ lệ thức               , ta có thể suy ra </a:t>
              </a:r>
              <a:r>
                <a:rPr lang="vi-VN" altLang="en-US" sz="2400">
                  <a:solidFill>
                    <a:srgbClr val="FF0000"/>
                  </a:solidFill>
                  <a:latin typeface="Arial" panose="020B0604020202020204" pitchFamily="34" charset="0"/>
                </a:rPr>
                <a:t>ad</a:t>
              </a:r>
              <a:r>
                <a:rPr lang="vi-VN" altLang="en-US" sz="2000">
                  <a:solidFill>
                    <a:srgbClr val="000000"/>
                  </a:solidFill>
                  <a:latin typeface="Arial" panose="020B0604020202020204" pitchFamily="34" charset="0"/>
                </a:rPr>
                <a:t> = </a:t>
              </a:r>
              <a:r>
                <a:rPr lang="vi-VN" altLang="en-US" sz="2400">
                  <a:solidFill>
                    <a:srgbClr val="0000FF"/>
                  </a:solidFill>
                  <a:latin typeface="Arial" panose="020B0604020202020204" pitchFamily="34" charset="0"/>
                </a:rPr>
                <a:t>bc </a:t>
              </a:r>
              <a:r>
                <a:rPr lang="vi-VN" altLang="en-US" sz="2000">
                  <a:solidFill>
                    <a:srgbClr val="000000"/>
                  </a:solidFill>
                  <a:latin typeface="Arial" panose="020B0604020202020204" pitchFamily="34" charset="0"/>
                </a:rPr>
                <a:t>không ?</a:t>
              </a:r>
              <a:endParaRPr lang="vi-VN" altLang="en-US" sz="20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aphicFrame>
          <p:nvGraphicFramePr>
            <p:cNvPr id="18455" name="Object 6"/>
            <p:cNvGraphicFramePr>
              <a:graphicFrameLocks noChangeAspect="1"/>
            </p:cNvGraphicFramePr>
            <p:nvPr/>
          </p:nvGraphicFramePr>
          <p:xfrm>
            <a:off x="4597400" y="3508375"/>
            <a:ext cx="779114" cy="758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1" imgW="8115300" imgH="7896225" progId="Equation.DSMT4">
                    <p:embed/>
                  </p:oleObj>
                </mc:Choice>
                <mc:Fallback>
                  <p:oleObj name="" r:id="rId1" imgW="8115300" imgH="7896225" progId="Equation.DSMT4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597400" y="3508375"/>
                          <a:ext cx="779114" cy="7588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76443" y="1066823"/>
            <a:ext cx="8917305" cy="739704"/>
            <a:chOff x="2788" y="6520"/>
            <a:chExt cx="11436" cy="1355"/>
          </a:xfrm>
        </p:grpSpPr>
        <p:sp>
          <p:nvSpPr>
            <p:cNvPr id="4119" name="Text Box 23"/>
            <p:cNvSpPr txBox="1"/>
            <p:nvPr/>
          </p:nvSpPr>
          <p:spPr>
            <a:xfrm>
              <a:off x="2788" y="6520"/>
              <a:ext cx="11436" cy="12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5pPr>
            </a:lstStyle>
            <a:p>
              <a:pPr marL="0" lvl="0" indent="0" algn="l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  Từ tỉ lệ thức                   </a:t>
              </a: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sym typeface="Symbol" panose="05050102010706020507" charset="0"/>
                </a:rPr>
                <a:t>làm thế nào để suy ra  được 18.36 = 24.27</a:t>
              </a: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sz="40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</a:t>
              </a:r>
              <a:endParaRPr lang="en-US" altLang="en-US" sz="40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6" name="Object 40"/>
            <p:cNvGraphicFramePr>
              <a:graphicFrameLocks noChangeAspect="1"/>
            </p:cNvGraphicFramePr>
            <p:nvPr/>
          </p:nvGraphicFramePr>
          <p:xfrm>
            <a:off x="5116" y="6606"/>
            <a:ext cx="1800" cy="1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3" imgW="9658350" imgH="6800850" progId="Equation.DSMT4">
                    <p:embed/>
                  </p:oleObj>
                </mc:Choice>
                <mc:Fallback>
                  <p:oleObj name="" r:id="rId3" imgW="9658350" imgH="6800850" progId="Equation.DSMT4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116" y="6606"/>
                          <a:ext cx="1800" cy="126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 Box 9"/>
          <p:cNvSpPr txBox="1"/>
          <p:nvPr/>
        </p:nvSpPr>
        <p:spPr>
          <a:xfrm>
            <a:off x="-22225" y="2233930"/>
            <a:ext cx="135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vi-VN" sz="2400" b="1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Làm ?2</a:t>
            </a:r>
            <a:endParaRPr lang="en-US" altLang="vi-VN" sz="2400" b="1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Text Box 9"/>
          <p:cNvSpPr txBox="1"/>
          <p:nvPr/>
        </p:nvSpPr>
        <p:spPr>
          <a:xfrm>
            <a:off x="-22225" y="2694305"/>
            <a:ext cx="161417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</a:t>
            </a:r>
            <a:r>
              <a:rPr lang="en-US" altLang="vi-VN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Text Box 4"/>
          <p:cNvSpPr txBox="1"/>
          <p:nvPr/>
        </p:nvSpPr>
        <p:spPr>
          <a:xfrm>
            <a:off x="1730375" y="2713990"/>
            <a:ext cx="652018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>
                <a:solidFill>
                  <a:srgbClr val="000000"/>
                </a:solidFill>
                <a:latin typeface="Arial" panose="020B0604020202020204" pitchFamily="34" charset="0"/>
              </a:rPr>
              <a:t>Từ đẳng thức </a:t>
            </a:r>
            <a:r>
              <a:rPr lang="vi-VN" altLang="en-US" sz="2100" b="1">
                <a:solidFill>
                  <a:srgbClr val="000000"/>
                </a:solidFill>
                <a:latin typeface="Arial" panose="020B0604020202020204" pitchFamily="34" charset="0"/>
              </a:rPr>
              <a:t>18.36 = 24.27</a:t>
            </a:r>
            <a:r>
              <a:rPr lang="en-US" altLang="vi-VN" sz="2100">
                <a:solidFill>
                  <a:srgbClr val="000000"/>
                </a:solidFill>
                <a:latin typeface="Arial" panose="020B0604020202020204" pitchFamily="34" charset="0"/>
              </a:rPr>
              <a:t> l</a:t>
            </a:r>
            <a:r>
              <a:rPr lang="en-US" altLang="en-US" sz="2100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charset="0"/>
              </a:rPr>
              <a:t>àm thế nào để suy ra  được</a:t>
            </a:r>
            <a:endParaRPr lang="en-US" altLang="en-US" sz="2100">
              <a:solidFill>
                <a:srgbClr val="000000"/>
              </a:solidFill>
              <a:latin typeface="Times New Roman" panose="02020603050405020304" pitchFamily="18" charset="0"/>
              <a:sym typeface="Symbol" panose="05050102010706020507" charset="0"/>
            </a:endParaRPr>
          </a:p>
        </p:txBody>
      </p:sp>
      <p:graphicFrame>
        <p:nvGraphicFramePr>
          <p:cNvPr id="6147" name="Object 20"/>
          <p:cNvGraphicFramePr>
            <a:graphicFrameLocks noChangeAspect="1"/>
          </p:cNvGraphicFramePr>
          <p:nvPr>
            <p:ph idx="1"/>
          </p:nvPr>
        </p:nvGraphicFramePr>
        <p:xfrm>
          <a:off x="8207534" y="2498725"/>
          <a:ext cx="8810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11410950" imgH="7896225" progId="Equation.DSMT4">
                  <p:embed/>
                </p:oleObj>
              </mc:Choice>
              <mc:Fallback>
                <p:oleObj name="" r:id="rId5" imgW="11410950" imgH="7896225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07534" y="2498725"/>
                        <a:ext cx="881063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1"/>
          <p:cNvSpPr txBox="1"/>
          <p:nvPr/>
        </p:nvSpPr>
        <p:spPr>
          <a:xfrm>
            <a:off x="-22225" y="4314190"/>
            <a:ext cx="135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vi-VN" sz="2400" b="1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Làm ?3</a:t>
            </a:r>
            <a:endParaRPr lang="en-US" altLang="vi-VN" sz="2400" b="1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0494" name="Text Box 9"/>
          <p:cNvSpPr txBox="1"/>
          <p:nvPr/>
        </p:nvSpPr>
        <p:spPr>
          <a:xfrm>
            <a:off x="-22225" y="3399790"/>
            <a:ext cx="8087360" cy="768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cách tương tự, từ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vi-V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thức </a:t>
            </a:r>
            <a:r>
              <a:rPr lang="vi-VN" alt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vi-V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altLang="en-US" sz="2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vi-V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ta có suy ra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được tỉ lệ thức                  </a:t>
            </a:r>
            <a:r>
              <a:rPr lang="vi-VN" altLang="en-US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?</a:t>
            </a:r>
            <a:endParaRPr lang="en-US" altLang="en-US" sz="2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36"/>
          <p:cNvGraphicFramePr>
            <a:graphicFrameLocks noChangeAspect="1"/>
          </p:cNvGraphicFramePr>
          <p:nvPr/>
        </p:nvGraphicFramePr>
        <p:xfrm>
          <a:off x="8207375" y="3247390"/>
          <a:ext cx="7620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8115300" imgH="7896225" progId="Equation.DSMT4">
                  <p:embed/>
                </p:oleObj>
              </mc:Choice>
              <mc:Fallback>
                <p:oleObj name="" r:id="rId7" imgW="8115300" imgH="7896225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07375" y="3247390"/>
                        <a:ext cx="762000" cy="741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9"/>
    </p:custData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6158" grpId="0"/>
      <p:bldP spid="204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47000">
              <a:schemeClr val="bg1">
                <a:lumMod val="25000"/>
                <a:lumOff val="75000"/>
              </a:schemeClr>
            </a:gs>
            <a:gs pos="89000">
              <a:schemeClr val="accent1">
                <a:lumMod val="30000"/>
                <a:lumOff val="7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pic>
        <p:nvPicPr>
          <p:cNvPr id="5" name="Content Placeholder 4" descr="2012-10-18-(1)-0027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0" y="76200"/>
            <a:ext cx="4497705" cy="6729730"/>
          </a:xfrm>
          <a:prstGeom prst="rect">
            <a:avLst/>
          </a:prstGeom>
        </p:spPr>
      </p:pic>
      <p:pic>
        <p:nvPicPr>
          <p:cNvPr id="4" name="Content Placeholder 3" descr="2012-10-18-(1)-0028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95800" y="0"/>
            <a:ext cx="4425315" cy="6621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</p:sld>
</file>

<file path=ppt/tags/tag1.xml><?xml version="1.0" encoding="utf-8"?>
<p:tagLst xmlns:p="http://schemas.openxmlformats.org/presentationml/2006/main">
  <p:tag name="TIMING" val="|1.3|0.9"/>
</p:tagLst>
</file>

<file path=ppt/tags/tag2.xml><?xml version="1.0" encoding="utf-8"?>
<p:tagLst xmlns:p="http://schemas.openxmlformats.org/presentationml/2006/main">
  <p:tag name="TIMING" val="|1.3|0.9"/>
</p:tagLst>
</file>

<file path=ppt/theme/theme1.xml><?xml version="1.0" encoding="utf-8"?>
<a:theme xmlns:a="http://schemas.openxmlformats.org/drawingml/2006/main" name="Slit">
  <a:themeElements>
    <a:clrScheme name="Slit 10">
      <a:dk1>
        <a:srgbClr val="3A7400"/>
      </a:dk1>
      <a:lt1>
        <a:srgbClr val="FFFFFF"/>
      </a:lt1>
      <a:dk2>
        <a:srgbClr val="2E5C00"/>
      </a:dk2>
      <a:lt2>
        <a:srgbClr val="FFFFCC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A8DE0E"/>
      </a:hlink>
      <a:folHlink>
        <a:srgbClr val="00CC66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10">
        <a:dk1>
          <a:srgbClr val="3A7400"/>
        </a:dk1>
        <a:lt1>
          <a:srgbClr val="FFFFFF"/>
        </a:lt1>
        <a:dk2>
          <a:srgbClr val="2E5C00"/>
        </a:dk2>
        <a:lt2>
          <a:srgbClr val="FFFFCC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815</Words>
  <Application>WPS Presentation</Application>
  <PresentationFormat>On-screen Show (4:3)</PresentationFormat>
  <Paragraphs>49</Paragraphs>
  <Slides>7</Slides>
  <Notes>0</Notes>
  <HiddenSlides>2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7</vt:i4>
      </vt:variant>
    </vt:vector>
  </HeadingPairs>
  <TitlesOfParts>
    <vt:vector size="28" baseType="lpstr">
      <vt:lpstr>Arial</vt:lpstr>
      <vt:lpstr>SimSun</vt:lpstr>
      <vt:lpstr>Wingdings</vt:lpstr>
      <vt:lpstr>Tahoma</vt:lpstr>
      <vt:lpstr>Times New Roman</vt:lpstr>
      <vt:lpstr>VNI-Times</vt:lpstr>
      <vt:lpstr>Symbol</vt:lpstr>
      <vt:lpstr>Microsoft YaHei</vt:lpstr>
      <vt:lpstr>Arial Unicode MS</vt:lpstr>
      <vt:lpstr>Calibri</vt:lpstr>
      <vt:lpstr>.VnTime</vt:lpstr>
      <vt:lpstr>Arial</vt:lpstr>
      <vt:lpstr>Mountains of Christmas</vt:lpstr>
      <vt:lpstr>Segoe Print</vt:lpstr>
      <vt:lpstr>Slit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MỤC TIÊU BÀI HỌC</vt:lpstr>
      <vt:lpstr>PowerPoint 演示文稿</vt:lpstr>
      <vt:lpstr>MỤC TIÊU BÀI HỌC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HP</cp:lastModifiedBy>
  <cp:revision>103</cp:revision>
  <dcterms:created xsi:type="dcterms:W3CDTF">2008-08-13T09:08:00Z</dcterms:created>
  <dcterms:modified xsi:type="dcterms:W3CDTF">2021-09-01T10:11:18Z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13FC51E4019D41A287476920623151FC</vt:lpwstr>
  </property>
  <property fmtid="{D5CDD505-2E9C-101B-9397-08002B2CF9AE}" pid="3" name="KSOProductBuildVer">
    <vt:lpwstr>1033-11.2.0.10265</vt:lpwstr>
  </property>
</Properties>
</file>