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16"/>
  </p:handoutMasterIdLst>
  <p:sldIdLst>
    <p:sldId id="288" r:id="rId3"/>
    <p:sldId id="266" r:id="rId4"/>
    <p:sldId id="291" r:id="rId5"/>
    <p:sldId id="292" r:id="rId6"/>
    <p:sldId id="259" r:id="rId7"/>
    <p:sldId id="260" r:id="rId8"/>
    <p:sldId id="306" r:id="rId9"/>
    <p:sldId id="305" r:id="rId10"/>
    <p:sldId id="307" r:id="rId11"/>
    <p:sldId id="267" r:id="rId12"/>
    <p:sldId id="272" r:id="rId13"/>
    <p:sldId id="269" r:id="rId14"/>
    <p:sldId id="265" r:id="rId15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4400" b="0" i="0" u="none" kern="1200" baseline="0">
        <a:solidFill>
          <a:schemeClr val="tx2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E2EDA"/>
    <a:srgbClr val="000000"/>
    <a:srgbClr val="BC3DC1"/>
    <a:srgbClr val="1D08B8"/>
    <a:srgbClr val="FFF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9"/>
    <p:restoredTop sz="94676"/>
  </p:normalViewPr>
  <p:slideViewPr>
    <p:cSldViewPr showGuides="1">
      <p:cViewPr varScale="1">
        <p:scale>
          <a:sx n="114" d="100"/>
          <a:sy n="114" d="100"/>
        </p:scale>
        <p:origin x="1560" y="176"/>
      </p:cViewPr>
      <p:guideLst>
        <p:guide orient="horz" pos="2294"/>
        <p:guide pos="29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7.wmf"/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9" Type="http://schemas.openxmlformats.org/officeDocument/2006/relationships/image" Target="../media/image17.wmf"/><Relationship Id="rId8" Type="http://schemas.openxmlformats.org/officeDocument/2006/relationships/image" Target="../media/image16.wmf"/><Relationship Id="rId7" Type="http://schemas.openxmlformats.org/officeDocument/2006/relationships/image" Target="../media/image15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0" Type="http://schemas.openxmlformats.org/officeDocument/2006/relationships/image" Target="../media/image18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7" Type="http://schemas.openxmlformats.org/officeDocument/2006/relationships/image" Target="../media/image27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5" Type="http://schemas.openxmlformats.org/officeDocument/2006/relationships/image" Target="../media/image32.wmf"/><Relationship Id="rId4" Type="http://schemas.openxmlformats.org/officeDocument/2006/relationships/image" Target="../media/image31.wmf"/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06E2FEC-19FB-2A44-AF37-9F5B748FC8C6}" type="datetimeFigureOut">
              <a:rPr kumimoji="0" lang="vi-VN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p>
            <a:pPr lvl="0" algn="r"/>
            <a:fld id="{9A0DB2DC-4C9A-4742-B13C-FB6460FD3503}" type="slidenum">
              <a:rPr lang="vi-VN" altLang="en-US" sz="1200"/>
            </a:fld>
            <a:endParaRPr lang="vi-VN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18115" name="Freeform 3"/>
            <p:cNvSpPr/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3" name="Freeform 4"/>
            <p:cNvSpPr/>
            <p:nvPr/>
          </p:nvSpPr>
          <p:spPr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21811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21811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2181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l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181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ctr" eaLnBrk="1" hangingPunct="1">
              <a:defRPr sz="1200" b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2181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</a:rPr>
            </a:fld>
            <a:endParaRPr lang="en-US" altLang="en-US">
              <a:effectLst>
                <a:outerShdw blurRad="38100" dist="38100" dir="2700000">
                  <a:srgbClr val="000000"/>
                </a:outerShdw>
              </a:effectLst>
              <a:latin typeface="Tahoma" panose="020B0604030504040204" pitchFamily="3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ipe dir="d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4.bin"/><Relationship Id="rId8" Type="http://schemas.openxmlformats.org/officeDocument/2006/relationships/image" Target="../media/image42.wmf"/><Relationship Id="rId7" Type="http://schemas.openxmlformats.org/officeDocument/2006/relationships/oleObject" Target="../embeddings/oleObject43.bin"/><Relationship Id="rId6" Type="http://schemas.openxmlformats.org/officeDocument/2006/relationships/image" Target="../media/image4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0.wmf"/><Relationship Id="rId3" Type="http://schemas.openxmlformats.org/officeDocument/2006/relationships/oleObject" Target="../embeddings/oleObject41.bin"/><Relationship Id="rId2" Type="http://schemas.openxmlformats.org/officeDocument/2006/relationships/image" Target="../media/image39.wmf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11.xml"/><Relationship Id="rId10" Type="http://schemas.openxmlformats.org/officeDocument/2006/relationships/image" Target="../media/image43.wmf"/><Relationship Id="rId1" Type="http://schemas.openxmlformats.org/officeDocument/2006/relationships/oleObject" Target="../embeddings/oleObject40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1.xml"/><Relationship Id="rId8" Type="http://schemas.openxmlformats.org/officeDocument/2006/relationships/image" Target="../media/image47.wmf"/><Relationship Id="rId7" Type="http://schemas.openxmlformats.org/officeDocument/2006/relationships/oleObject" Target="../embeddings/oleObject48.bin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5.wmf"/><Relationship Id="rId3" Type="http://schemas.openxmlformats.org/officeDocument/2006/relationships/oleObject" Target="../embeddings/oleObject46.bin"/><Relationship Id="rId2" Type="http://schemas.openxmlformats.org/officeDocument/2006/relationships/image" Target="../media/image44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45.bin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8.wmf"/><Relationship Id="rId1" Type="http://schemas.openxmlformats.org/officeDocument/2006/relationships/oleObject" Target="../embeddings/oleObject4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.wmf"/><Relationship Id="rId15" Type="http://schemas.openxmlformats.org/officeDocument/2006/relationships/vmlDrawing" Target="../drawings/vmlDrawing2.vml"/><Relationship Id="rId14" Type="http://schemas.openxmlformats.org/officeDocument/2006/relationships/slideLayout" Target="../slideLayouts/slideLayout1.xml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1.x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0.bin"/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5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14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12.bin"/><Relationship Id="rId24" Type="http://schemas.openxmlformats.org/officeDocument/2006/relationships/vmlDrawing" Target="../drawings/vmlDrawing4.vml"/><Relationship Id="rId23" Type="http://schemas.openxmlformats.org/officeDocument/2006/relationships/slideLayout" Target="../slideLayouts/slideLayout11.xml"/><Relationship Id="rId22" Type="http://schemas.openxmlformats.org/officeDocument/2006/relationships/tags" Target="../tags/tag2.xml"/><Relationship Id="rId21" Type="http://schemas.openxmlformats.org/officeDocument/2006/relationships/image" Target="../media/image19.png"/><Relationship Id="rId20" Type="http://schemas.openxmlformats.org/officeDocument/2006/relationships/image" Target="../media/image18.wmf"/><Relationship Id="rId2" Type="http://schemas.openxmlformats.org/officeDocument/2006/relationships/image" Target="../media/image9.wmf"/><Relationship Id="rId19" Type="http://schemas.openxmlformats.org/officeDocument/2006/relationships/oleObject" Target="../embeddings/oleObject20.bin"/><Relationship Id="rId18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16" Type="http://schemas.openxmlformats.org/officeDocument/2006/relationships/image" Target="../media/image16.wmf"/><Relationship Id="rId15" Type="http://schemas.openxmlformats.org/officeDocument/2006/relationships/oleObject" Target="../embeddings/oleObject18.bin"/><Relationship Id="rId14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5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24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0.wmf"/><Relationship Id="rId17" Type="http://schemas.openxmlformats.org/officeDocument/2006/relationships/vmlDrawing" Target="../drawings/vmlDrawing5.vml"/><Relationship Id="rId16" Type="http://schemas.openxmlformats.org/officeDocument/2006/relationships/slideLayout" Target="../slideLayouts/slideLayout11.xml"/><Relationship Id="rId15" Type="http://schemas.openxmlformats.org/officeDocument/2006/relationships/image" Target="../media/image27.wmf"/><Relationship Id="rId14" Type="http://schemas.openxmlformats.org/officeDocument/2006/relationships/oleObject" Target="../embeddings/oleObject27.bin"/><Relationship Id="rId13" Type="http://schemas.openxmlformats.org/officeDocument/2006/relationships/image" Target="../media/image26.png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2.bin"/><Relationship Id="rId8" Type="http://schemas.openxmlformats.org/officeDocument/2006/relationships/image" Target="../media/image31.wmf"/><Relationship Id="rId7" Type="http://schemas.openxmlformats.org/officeDocument/2006/relationships/oleObject" Target="../embeddings/oleObject31.bin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9.bin"/><Relationship Id="rId2" Type="http://schemas.openxmlformats.org/officeDocument/2006/relationships/image" Target="../media/image28.wmf"/><Relationship Id="rId12" Type="http://schemas.openxmlformats.org/officeDocument/2006/relationships/vmlDrawing" Target="../drawings/vmlDrawing6.vml"/><Relationship Id="rId11" Type="http://schemas.openxmlformats.org/officeDocument/2006/relationships/slideLayout" Target="../slideLayouts/slideLayout11.xml"/><Relationship Id="rId10" Type="http://schemas.openxmlformats.org/officeDocument/2006/relationships/image" Target="../media/image32.wmf"/><Relationship Id="rId1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7.bin"/><Relationship Id="rId8" Type="http://schemas.openxmlformats.org/officeDocument/2006/relationships/image" Target="../media/image35.wmf"/><Relationship Id="rId7" Type="http://schemas.openxmlformats.org/officeDocument/2006/relationships/oleObject" Target="../embeddings/oleObject36.bin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3.wmf"/><Relationship Id="rId3" Type="http://schemas.openxmlformats.org/officeDocument/2006/relationships/oleObject" Target="../embeddings/oleObject34.bin"/><Relationship Id="rId2" Type="http://schemas.openxmlformats.org/officeDocument/2006/relationships/image" Target="../media/image20.wmf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11.xml"/><Relationship Id="rId10" Type="http://schemas.openxmlformats.org/officeDocument/2006/relationships/image" Target="../media/image36.wmf"/><Relationship Id="rId1" Type="http://schemas.openxmlformats.org/officeDocument/2006/relationships/oleObject" Target="../embeddings/oleObject33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38.wmf"/><Relationship Id="rId3" Type="http://schemas.openxmlformats.org/officeDocument/2006/relationships/oleObject" Target="../embeddings/oleObject39.bin"/><Relationship Id="rId2" Type="http://schemas.openxmlformats.org/officeDocument/2006/relationships/image" Target="../media/image37.wmf"/><Relationship Id="rId1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90000">
              <a:schemeClr val="accent1">
                <a:lumMod val="30000"/>
                <a:lumOff val="70000"/>
                <a:alpha val="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4" name="Text Box 14"/>
          <p:cNvSpPr txBox="1"/>
          <p:nvPr/>
        </p:nvSpPr>
        <p:spPr>
          <a:xfrm>
            <a:off x="1473200" y="3048000"/>
            <a:ext cx="6197600" cy="8302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9 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LỆ THỨC</a:t>
            </a:r>
            <a:endParaRPr lang="en-US" altLang="en-US" sz="4800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7575" name="Text Box 7"/>
          <p:cNvSpPr txBox="1"/>
          <p:nvPr/>
        </p:nvSpPr>
        <p:spPr>
          <a:xfrm>
            <a:off x="228600" y="871220"/>
            <a:ext cx="1876425" cy="39878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 tự ta có:</a:t>
            </a:r>
            <a:endParaRPr lang="en-US" altLang="en-US" sz="20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577" name="Text Box 9"/>
          <p:cNvSpPr txBox="1"/>
          <p:nvPr/>
        </p:nvSpPr>
        <p:spPr>
          <a:xfrm>
            <a:off x="777875" y="3084513"/>
            <a:ext cx="7908925" cy="7080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Như vậy: Với a, b, c, d ≠ 0 từ 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một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 trong 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năm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 đẳng thức sau đây </a:t>
            </a:r>
            <a:endParaRPr lang="en-US" altLang="en-US" sz="20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ta có thể suy ra các đẳng thức còn lại:</a:t>
            </a:r>
            <a:endParaRPr lang="en-US" altLang="en-US" sz="20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pSp>
        <p:nvGrpSpPr>
          <p:cNvPr id="2" name="Group 50"/>
          <p:cNvGrpSpPr/>
          <p:nvPr/>
        </p:nvGrpSpPr>
        <p:grpSpPr>
          <a:xfrm>
            <a:off x="457200" y="4038600"/>
            <a:ext cx="8458200" cy="2743200"/>
            <a:chOff x="528" y="2208"/>
            <a:chExt cx="4560" cy="1104"/>
          </a:xfrm>
        </p:grpSpPr>
        <p:sp>
          <p:nvSpPr>
            <p:cNvPr id="6155" name="Rectangle 10"/>
            <p:cNvSpPr>
              <a:spLocks noChangeArrowheads="1"/>
            </p:cNvSpPr>
            <p:nvPr/>
          </p:nvSpPr>
          <p:spPr bwMode="auto">
            <a:xfrm>
              <a:off x="2256" y="2208"/>
              <a:ext cx="1152" cy="336"/>
            </a:xfrm>
            <a:prstGeom prst="rect">
              <a:avLst/>
            </a:prstGeom>
            <a:solidFill>
              <a:schemeClr val="bg1">
                <a:lumMod val="50000"/>
                <a:lumOff val="50000"/>
              </a:schemeClr>
            </a:solidFill>
            <a:ln w="19050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</a:t>
              </a:r>
              <a:r>
                <a:rPr kumimoji="0" lang="en-US" sz="32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= </a:t>
              </a:r>
              <a:r>
                <a:rPr kumimoji="0" lang="en-US" sz="3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bc</a:t>
              </a:r>
              <a:endPara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70" name="Rectangle 12"/>
            <p:cNvSpPr>
              <a:spLocks noChangeArrowheads="1"/>
            </p:cNvSpPr>
            <p:nvPr/>
          </p:nvSpPr>
          <p:spPr bwMode="auto">
            <a:xfrm>
              <a:off x="528" y="2784"/>
              <a:ext cx="720" cy="5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9" name="Rectangle 20"/>
            <p:cNvSpPr>
              <a:spLocks noChangeArrowheads="1"/>
            </p:cNvSpPr>
            <p:nvPr/>
          </p:nvSpPr>
          <p:spPr bwMode="auto">
            <a:xfrm>
              <a:off x="1776" y="2784"/>
              <a:ext cx="720" cy="5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8" name="Rectangle 23"/>
            <p:cNvSpPr>
              <a:spLocks noChangeArrowheads="1"/>
            </p:cNvSpPr>
            <p:nvPr/>
          </p:nvSpPr>
          <p:spPr bwMode="auto">
            <a:xfrm>
              <a:off x="3120" y="2784"/>
              <a:ext cx="720" cy="5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67" name="Rectangle 26"/>
            <p:cNvSpPr>
              <a:spLocks noChangeArrowheads="1"/>
            </p:cNvSpPr>
            <p:nvPr/>
          </p:nvSpPr>
          <p:spPr bwMode="auto">
            <a:xfrm>
              <a:off x="4368" y="2784"/>
              <a:ext cx="720" cy="52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9050">
              <a:solidFill>
                <a:srgbClr val="000000"/>
              </a:solidFill>
              <a:miter lim="800000"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1528" name="AutoShape 44"/>
            <p:cNvCxnSpPr>
              <a:stCxn id="6155" idx="2"/>
              <a:endCxn id="6168" idx="0"/>
            </p:cNvCxnSpPr>
            <p:nvPr/>
          </p:nvCxnSpPr>
          <p:spPr>
            <a:xfrm>
              <a:off x="1254" y="3048"/>
              <a:ext cx="516" cy="0"/>
            </a:xfrm>
            <a:prstGeom prst="straightConnector1">
              <a:avLst/>
            </a:prstGeom>
            <a:ln w="22225" cap="flat" cmpd="sng">
              <a:solidFill>
                <a:srgbClr val="000000"/>
              </a:solidFill>
              <a:prstDash val="solid"/>
              <a:headEnd type="triangle" w="med" len="med"/>
              <a:tailEnd type="triangle" w="med" len="med"/>
            </a:ln>
          </p:spPr>
        </p:cxnSp>
        <p:cxnSp>
          <p:nvCxnSpPr>
            <p:cNvPr id="21529" name="AutoShape 45"/>
            <p:cNvCxnSpPr>
              <a:stCxn id="6155" idx="2"/>
              <a:endCxn id="6168" idx="0"/>
            </p:cNvCxnSpPr>
            <p:nvPr/>
          </p:nvCxnSpPr>
          <p:spPr>
            <a:xfrm>
              <a:off x="2502" y="3048"/>
              <a:ext cx="612" cy="0"/>
            </a:xfrm>
            <a:prstGeom prst="straightConnector1">
              <a:avLst/>
            </a:prstGeom>
            <a:ln w="22225" cap="flat" cmpd="sng">
              <a:solidFill>
                <a:srgbClr val="000000"/>
              </a:solidFill>
              <a:prstDash val="solid"/>
              <a:headEnd type="triangle" w="med" len="med"/>
              <a:tailEnd type="triangle" w="med" len="med"/>
            </a:ln>
          </p:spPr>
        </p:cxnSp>
        <p:cxnSp>
          <p:nvCxnSpPr>
            <p:cNvPr id="21530" name="AutoShape 46"/>
            <p:cNvCxnSpPr>
              <a:stCxn id="6155" idx="2"/>
              <a:endCxn id="6168" idx="0"/>
            </p:cNvCxnSpPr>
            <p:nvPr/>
          </p:nvCxnSpPr>
          <p:spPr>
            <a:xfrm>
              <a:off x="3846" y="3048"/>
              <a:ext cx="516" cy="0"/>
            </a:xfrm>
            <a:prstGeom prst="straightConnector1">
              <a:avLst/>
            </a:prstGeom>
            <a:ln w="22225" cap="flat" cmpd="sng">
              <a:solidFill>
                <a:srgbClr val="000000"/>
              </a:solidFill>
              <a:prstDash val="solid"/>
              <a:headEnd type="triangle" w="med" len="med"/>
              <a:tailEnd type="triangle" w="med" len="med"/>
            </a:ln>
          </p:spPr>
        </p:cxnSp>
      </p:grpSp>
      <p:grpSp>
        <p:nvGrpSpPr>
          <p:cNvPr id="30" name="Group 29"/>
          <p:cNvGrpSpPr/>
          <p:nvPr/>
        </p:nvGrpSpPr>
        <p:grpSpPr bwMode="auto">
          <a:xfrm>
            <a:off x="1371600" y="1214438"/>
            <a:ext cx="6096000" cy="1238250"/>
            <a:chOff x="1371600" y="990600"/>
            <a:chExt cx="6096000" cy="123825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171" name="AutoShape 5"/>
            <p:cNvSpPr>
              <a:spLocks noChangeArrowheads="1"/>
            </p:cNvSpPr>
            <p:nvPr/>
          </p:nvSpPr>
          <p:spPr bwMode="auto">
            <a:xfrm>
              <a:off x="1371600" y="990600"/>
              <a:ext cx="6096000" cy="1238250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Nếu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=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bc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và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a, b, c, d ≠ 0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thì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ta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có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các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tỉ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lệ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thức</a:t>
              </a:r>
              <a:endPara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6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aphicFrame>
          <p:nvGraphicFramePr>
            <p:cNvPr id="6150" name="Object 6"/>
            <p:cNvGraphicFramePr>
              <a:graphicFrameLocks noChangeAspect="1"/>
            </p:cNvGraphicFramePr>
            <p:nvPr/>
          </p:nvGraphicFramePr>
          <p:xfrm>
            <a:off x="1882775" y="1371600"/>
            <a:ext cx="5338763" cy="8223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1" name="Equation" r:id="rId1" imgW="71323200" imgH="10972800" progId="Equation.DSMT4">
                    <p:embed/>
                  </p:oleObj>
                </mc:Choice>
                <mc:Fallback>
                  <p:oleObj name="Equation" r:id="rId1" imgW="71323200" imgH="10972800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82775" y="1371600"/>
                          <a:ext cx="5338763" cy="8223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2" name="Object 48"/>
          <p:cNvGraphicFramePr>
            <a:graphicFrameLocks noChangeAspect="1"/>
          </p:cNvGraphicFramePr>
          <p:nvPr/>
        </p:nvGraphicFramePr>
        <p:xfrm>
          <a:off x="609600" y="5562600"/>
          <a:ext cx="107950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3" imgW="8115300" imgH="7896225" progId="Equation.DSMT4">
                  <p:embed/>
                </p:oleObj>
              </mc:Choice>
              <mc:Fallback>
                <p:oleObj name="" r:id="rId3" imgW="8115300" imgH="789622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9600" y="5562600"/>
                        <a:ext cx="1079500" cy="10509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2819400" y="5562600"/>
          <a:ext cx="114300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8115300" imgH="7896225" progId="Equation.DSMT4">
                  <p:embed/>
                </p:oleObj>
              </mc:Choice>
              <mc:Fallback>
                <p:oleObj name="" r:id="rId5" imgW="8115300" imgH="7896225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19400" y="5562600"/>
                        <a:ext cx="1143000" cy="1112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5410200" y="5562600"/>
          <a:ext cx="114300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7" imgW="8115300" imgH="7896225" progId="Equation.DSMT4">
                  <p:embed/>
                </p:oleObj>
              </mc:Choice>
              <mc:Fallback>
                <p:oleObj name="" r:id="rId7" imgW="8115300" imgH="7896225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410200" y="5562600"/>
                        <a:ext cx="1143000" cy="1112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7696200" y="5562600"/>
          <a:ext cx="1143000" cy="111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9" imgW="8115300" imgH="7896225" progId="Equation.DSMT4">
                  <p:embed/>
                </p:oleObj>
              </mc:Choice>
              <mc:Fallback>
                <p:oleObj name="" r:id="rId9" imgW="8115300" imgH="7896225" progId="Equation.DSMT4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696200" y="5562600"/>
                        <a:ext cx="1143000" cy="11128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7"/>
          <p:cNvSpPr txBox="1"/>
          <p:nvPr/>
        </p:nvSpPr>
        <p:spPr>
          <a:xfrm>
            <a:off x="2057400" y="2357438"/>
            <a:ext cx="56197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(1)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181" name="Text Box 7"/>
          <p:cNvSpPr txBox="1"/>
          <p:nvPr/>
        </p:nvSpPr>
        <p:spPr>
          <a:xfrm>
            <a:off x="3400425" y="2357438"/>
            <a:ext cx="56197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(2)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182" name="Text Box 7"/>
          <p:cNvSpPr txBox="1"/>
          <p:nvPr/>
        </p:nvSpPr>
        <p:spPr>
          <a:xfrm>
            <a:off x="4724400" y="2357438"/>
            <a:ext cx="56197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(3)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7183" name="Text Box 7"/>
          <p:cNvSpPr txBox="1"/>
          <p:nvPr/>
        </p:nvSpPr>
        <p:spPr>
          <a:xfrm>
            <a:off x="6143625" y="2357438"/>
            <a:ext cx="561975" cy="4619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</a:rPr>
              <a:t>(4)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7184" name="Straight Arrow Connector 35"/>
          <p:cNvCxnSpPr/>
          <p:nvPr/>
        </p:nvCxnSpPr>
        <p:spPr>
          <a:xfrm rot="-10800000" flipV="1">
            <a:off x="1125538" y="4876800"/>
            <a:ext cx="2608262" cy="593725"/>
          </a:xfrm>
          <a:prstGeom prst="straightConnector1">
            <a:avLst/>
          </a:prstGeom>
          <a:ln w="22225" cap="flat" cmpd="sng">
            <a:solidFill>
              <a:srgbClr val="000000"/>
            </a:solidFill>
            <a:prstDash val="solid"/>
            <a:headEnd type="arrow" w="med" len="med"/>
            <a:tailEnd type="arrow" w="med" len="med"/>
          </a:ln>
        </p:spPr>
      </p:cxnSp>
      <p:cxnSp>
        <p:nvCxnSpPr>
          <p:cNvPr id="7185" name="Straight Arrow Connector 37"/>
          <p:cNvCxnSpPr/>
          <p:nvPr/>
        </p:nvCxnSpPr>
        <p:spPr>
          <a:xfrm rot="5400000">
            <a:off x="3786188" y="4525963"/>
            <a:ext cx="596900" cy="1290637"/>
          </a:xfrm>
          <a:prstGeom prst="straightConnector1">
            <a:avLst/>
          </a:prstGeom>
          <a:ln w="22225" cap="flat" cmpd="sng">
            <a:solidFill>
              <a:srgbClr val="000000"/>
            </a:solidFill>
            <a:prstDash val="solid"/>
            <a:headEnd type="arrow" w="med" len="med"/>
            <a:tailEnd type="arrow" w="med" len="med"/>
          </a:ln>
        </p:spPr>
      </p:cxnSp>
      <p:cxnSp>
        <p:nvCxnSpPr>
          <p:cNvPr id="7186" name="Straight Arrow Connector 39"/>
          <p:cNvCxnSpPr/>
          <p:nvPr/>
        </p:nvCxnSpPr>
        <p:spPr>
          <a:xfrm rot="-5400000" flipH="1">
            <a:off x="5032375" y="4570413"/>
            <a:ext cx="596900" cy="1201737"/>
          </a:xfrm>
          <a:prstGeom prst="straightConnector1">
            <a:avLst/>
          </a:prstGeom>
          <a:ln w="22225" cap="flat" cmpd="sng">
            <a:solidFill>
              <a:srgbClr val="000000"/>
            </a:solidFill>
            <a:prstDash val="solid"/>
            <a:headEnd type="arrow" w="med" len="med"/>
            <a:tailEnd type="arrow" w="med" len="med"/>
          </a:ln>
        </p:spPr>
      </p:cxnSp>
      <p:cxnSp>
        <p:nvCxnSpPr>
          <p:cNvPr id="7187" name="Straight Arrow Connector 41"/>
          <p:cNvCxnSpPr/>
          <p:nvPr/>
        </p:nvCxnSpPr>
        <p:spPr>
          <a:xfrm>
            <a:off x="5791200" y="4876800"/>
            <a:ext cx="2455863" cy="593725"/>
          </a:xfrm>
          <a:prstGeom prst="straightConnector1">
            <a:avLst/>
          </a:prstGeom>
          <a:ln w="22225" cap="flat" cmpd="sng">
            <a:solidFill>
              <a:srgbClr val="000000"/>
            </a:solidFill>
            <a:prstDash val="solid"/>
            <a:headEnd type="arrow" w="med" len="med"/>
            <a:tailEnd type="arrow" w="med" len="med"/>
          </a:ln>
        </p:spPr>
      </p:cxnSp>
      <p:sp>
        <p:nvSpPr>
          <p:cNvPr id="18434" name="Text Box 8"/>
          <p:cNvSpPr txBox="1"/>
          <p:nvPr/>
        </p:nvSpPr>
        <p:spPr>
          <a:xfrm>
            <a:off x="0" y="457200"/>
            <a:ext cx="154940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u="sng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</a:t>
            </a:r>
            <a:endParaRPr lang="vi-VN" altLang="en-US" sz="2100" b="1" u="sng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2590800" y="0"/>
            <a:ext cx="3910330" cy="6781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§7. </a:t>
            </a:r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z="3600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  <p:sp>
        <p:nvSpPr>
          <p:cNvPr id="18435" name="Text Box 9"/>
          <p:cNvSpPr txBox="1"/>
          <p:nvPr/>
        </p:nvSpPr>
        <p:spPr>
          <a:xfrm>
            <a:off x="1524000" y="469900"/>
            <a:ext cx="161417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</a:t>
            </a:r>
            <a:r>
              <a:rPr lang="en-US" altLang="vi-VN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7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375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575" grpId="0"/>
      <p:bldP spid="237577" grpId="0"/>
      <p:bldP spid="7180" grpId="0"/>
      <p:bldP spid="7181" grpId="0"/>
      <p:bldP spid="7182" grpId="0"/>
      <p:bldP spid="718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FFFFFF"/>
            </a:gs>
            <a:gs pos="50000">
              <a:schemeClr val="bg1">
                <a:lumMod val="25000"/>
                <a:lumOff val="75000"/>
              </a:schemeClr>
            </a:gs>
            <a:gs pos="100000">
              <a:srgbClr val="E7F9D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4578" name="Text Box 4"/>
          <p:cNvSpPr txBox="1"/>
          <p:nvPr/>
        </p:nvSpPr>
        <p:spPr>
          <a:xfrm>
            <a:off x="152400" y="1143000"/>
            <a:ext cx="8767445" cy="521970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>
                <a:solidFill>
                  <a:srgbClr val="3E2EDA"/>
                </a:solidFill>
                <a:latin typeface="Times New Roman" panose="02020603050405020304" pitchFamily="18" charset="0"/>
              </a:rPr>
              <a:t>Bài 46</a:t>
            </a:r>
            <a:r>
              <a:rPr lang="en-US" altLang="en-US" sz="2800" b="1">
                <a:solidFill>
                  <a:srgbClr val="3E2EDA"/>
                </a:solidFill>
                <a:latin typeface="Times New Roman" panose="02020603050405020304" pitchFamily="18" charset="0"/>
              </a:rPr>
              <a:t> (trang 26 - SGK)     Tìm x trong các tỉ lệ thức sau:</a:t>
            </a:r>
            <a:endParaRPr lang="en-US" altLang="en-US" sz="2800" b="1">
              <a:solidFill>
                <a:srgbClr val="3E2EDA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24580" name="Object 15"/>
          <p:cNvGraphicFramePr>
            <a:graphicFrameLocks noChangeAspect="1"/>
          </p:cNvGraphicFramePr>
          <p:nvPr/>
        </p:nvGraphicFramePr>
        <p:xfrm>
          <a:off x="762000" y="1600200"/>
          <a:ext cx="1676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1" imgW="13820775" imgH="7239000" progId="Equation.DSMT4">
                  <p:embed/>
                </p:oleObj>
              </mc:Choice>
              <mc:Fallback>
                <p:oleObj name="" r:id="rId1" imgW="13820775" imgH="7239000" progId="Equation.DSMT4">
                  <p:embed/>
                  <p:pic>
                    <p:nvPicPr>
                      <p:cNvPr id="0" name="Picture 311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62000" y="1600200"/>
                        <a:ext cx="1676400" cy="1168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304800" y="2971800"/>
          <a:ext cx="28194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3" imgW="19745325" imgH="15363825" progId="Equation.DSMT4">
                  <p:embed/>
                </p:oleObj>
              </mc:Choice>
              <mc:Fallback>
                <p:oleObj name="" r:id="rId3" imgW="19745325" imgH="15363825" progId="Equation.DSMT4">
                  <p:embed/>
                  <p:pic>
                    <p:nvPicPr>
                      <p:cNvPr id="0" name="Picture 311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4800" y="2971800"/>
                        <a:ext cx="2819400" cy="2057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Line 18"/>
          <p:cNvSpPr/>
          <p:nvPr/>
        </p:nvSpPr>
        <p:spPr>
          <a:xfrm>
            <a:off x="4114800" y="1752600"/>
            <a:ext cx="0" cy="3962400"/>
          </a:xfrm>
          <a:prstGeom prst="line">
            <a:avLst/>
          </a:prstGeom>
          <a:ln w="38100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graphicFrame>
        <p:nvGraphicFramePr>
          <p:cNvPr id="24583" name="Object 20"/>
          <p:cNvGraphicFramePr>
            <a:graphicFrameLocks noChangeAspect="1"/>
          </p:cNvGraphicFramePr>
          <p:nvPr/>
        </p:nvGraphicFramePr>
        <p:xfrm>
          <a:off x="4476750" y="1905000"/>
          <a:ext cx="3752850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5" imgW="29622750" imgH="3514725" progId="Equation.DSMT4">
                  <p:embed/>
                </p:oleObj>
              </mc:Choice>
              <mc:Fallback>
                <p:oleObj name="" r:id="rId5" imgW="29622750" imgH="3514725" progId="Equation.DSMT4">
                  <p:embed/>
                  <p:pic>
                    <p:nvPicPr>
                      <p:cNvPr id="0" name="Picture 311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76750" y="1905000"/>
                        <a:ext cx="3752850" cy="4429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8" name="Object 22"/>
          <p:cNvGraphicFramePr>
            <a:graphicFrameLocks noChangeAspect="1"/>
          </p:cNvGraphicFramePr>
          <p:nvPr/>
        </p:nvGraphicFramePr>
        <p:xfrm>
          <a:off x="4648200" y="2819400"/>
          <a:ext cx="418465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7" imgW="31375350" imgH="15363825" progId="Equation.DSMT4">
                  <p:embed/>
                </p:oleObj>
              </mc:Choice>
              <mc:Fallback>
                <p:oleObj name="" r:id="rId7" imgW="31375350" imgH="15363825" progId="Equation.DSMT4">
                  <p:embed/>
                  <p:pic>
                    <p:nvPicPr>
                      <p:cNvPr id="0" name="Picture 311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48200" y="2819400"/>
                        <a:ext cx="4184650" cy="1981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WordArt 23"/>
          <p:cNvSpPr>
            <a:spLocks noTextEdit="1"/>
          </p:cNvSpPr>
          <p:nvPr/>
        </p:nvSpPr>
        <p:spPr>
          <a:xfrm>
            <a:off x="2133600" y="304800"/>
            <a:ext cx="4848225" cy="523875"/>
          </a:xfrm>
          <a:prstGeom prst="rect">
            <a:avLst/>
          </a:prstGeom>
        </p:spPr>
        <p:txBody>
          <a:bodyPr wrap="none" fromWordArt="1">
            <a:normAutofit fontScale="70000"/>
          </a:bodyPr>
          <a:p>
            <a:pPr algn="ctr"/>
            <a:r>
              <a:rPr lang="en-US" sz="3600" b="1">
                <a:highlight>
                  <a:srgbClr val="00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LUYỆN TẬP- CỦNG CỐ</a:t>
            </a:r>
            <a:endParaRPr lang="en-US" sz="3600" b="1">
              <a:highlight>
                <a:srgbClr val="00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FFFF"/>
            </a:gs>
            <a:gs pos="50000">
              <a:schemeClr val="bg1">
                <a:lumMod val="25000"/>
                <a:lumOff val="75000"/>
              </a:schemeClr>
            </a:gs>
            <a:gs pos="100000">
              <a:srgbClr val="E7F9D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9218" name="TextBox 9"/>
          <p:cNvSpPr txBox="1"/>
          <p:nvPr/>
        </p:nvSpPr>
        <p:spPr>
          <a:xfrm>
            <a:off x="0" y="800100"/>
            <a:ext cx="92202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 u="sng">
                <a:solidFill>
                  <a:srgbClr val="3E2ED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47</a:t>
            </a:r>
            <a:r>
              <a:rPr lang="en-US" altLang="en-US" b="1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altLang="en-US" b="1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(SGK/26)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Lập tất cả các tỉ lệ thức có thể được từ đẳng thức sau:    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6 . 63 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9 . 42</a:t>
            </a:r>
            <a:endParaRPr lang="en-US" altLang="en-US" b="1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0" name="TextBox 9"/>
          <p:cNvSpPr txBox="1"/>
          <p:nvPr/>
        </p:nvSpPr>
        <p:spPr>
          <a:xfrm>
            <a:off x="-76200" y="1876425"/>
            <a:ext cx="5486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	Các tỉ lệ thức l</a:t>
            </a:r>
            <a:r>
              <a:rPr lang="en-US" altLang="en-US" b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endParaRPr lang="en-US" altLang="en-US" b="1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56" name="Rectangle 6"/>
          <p:cNvSpPr/>
          <p:nvPr/>
        </p:nvSpPr>
        <p:spPr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latin typeface="Calibri" panose="020F0502020204030204" pitchFamily="34" charset="0"/>
            </a:endParaRPr>
          </a:p>
        </p:txBody>
      </p:sp>
      <p:sp>
        <p:nvSpPr>
          <p:cNvPr id="23557" name="Rectangle 7"/>
          <p:cNvSpPr/>
          <p:nvPr/>
        </p:nvSpPr>
        <p:spPr>
          <a:xfrm>
            <a:off x="0" y="958850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8" name="Rectangle 8"/>
          <p:cNvSpPr/>
          <p:nvPr/>
        </p:nvSpPr>
        <p:spPr>
          <a:xfrm>
            <a:off x="0" y="1301750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59" name="Rectangle 9"/>
          <p:cNvSpPr/>
          <p:nvPr/>
        </p:nvSpPr>
        <p:spPr>
          <a:xfrm>
            <a:off x="0" y="1644650"/>
            <a:ext cx="18415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3560" name="Rectangle 18"/>
          <p:cNvSpPr/>
          <p:nvPr/>
        </p:nvSpPr>
        <p:spPr>
          <a:xfrm>
            <a:off x="0" y="24288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latin typeface="Arial" panose="020B0604020202020204" pitchFamily="34" charset="0"/>
            </a:endParaRPr>
          </a:p>
        </p:txBody>
      </p:sp>
      <p:graphicFrame>
        <p:nvGraphicFramePr>
          <p:cNvPr id="23" name="Object 23"/>
          <p:cNvGraphicFramePr>
            <a:graphicFrameLocks noChangeAspect="1"/>
          </p:cNvGraphicFramePr>
          <p:nvPr/>
        </p:nvGraphicFramePr>
        <p:xfrm>
          <a:off x="533400" y="2666365"/>
          <a:ext cx="73787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" imgW="54635400" imgH="7896225" progId="Equation.DSMT4">
                  <p:embed/>
                </p:oleObj>
              </mc:Choice>
              <mc:Fallback>
                <p:oleObj name="" r:id="rId1" imgW="54635400" imgH="7896225" progId="Equation.DSMT4">
                  <p:embed/>
                  <p:pic>
                    <p:nvPicPr>
                      <p:cNvPr id="0" name="Picture 311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3400" y="2666365"/>
                        <a:ext cx="7378700" cy="1066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WordArt 23"/>
          <p:cNvSpPr>
            <a:spLocks noTextEdit="1"/>
          </p:cNvSpPr>
          <p:nvPr/>
        </p:nvSpPr>
        <p:spPr>
          <a:xfrm>
            <a:off x="2438400" y="93980"/>
            <a:ext cx="4187825" cy="523875"/>
          </a:xfrm>
          <a:prstGeom prst="rect">
            <a:avLst/>
          </a:prstGeom>
        </p:spPr>
        <p:txBody>
          <a:bodyPr wrap="none" fromWordArt="1">
            <a:normAutofit fontScale="70000"/>
          </a:bodyPr>
          <a:p>
            <a:pPr algn="ctr"/>
            <a:r>
              <a:rPr lang="en-US" sz="3600" b="1">
                <a:highlight>
                  <a:srgbClr val="00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LUYỆN TẬP- CỦNG CỐ</a:t>
            </a:r>
            <a:endParaRPr lang="en-US" sz="3600" b="1">
              <a:highlight>
                <a:srgbClr val="00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 showMasterSp="0">
  <p:cSld>
    <p:bg>
      <p:bgPr>
        <a:gradFill flip="none" rotWithShape="1">
          <a:gsLst>
            <a:gs pos="0">
              <a:schemeClr val="bg1">
                <a:lumMod val="10000"/>
                <a:lumOff val="90000"/>
              </a:schemeClr>
            </a:gs>
            <a:gs pos="62000">
              <a:schemeClr val="bg1">
                <a:lumMod val="25000"/>
                <a:lumOff val="75000"/>
              </a:schemeClr>
            </a:gs>
            <a:gs pos="100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43718" name="Text Box 6"/>
          <p:cNvSpPr txBox="1"/>
          <p:nvPr/>
        </p:nvSpPr>
        <p:spPr>
          <a:xfrm>
            <a:off x="128905" y="1712913"/>
            <a:ext cx="4603750" cy="457200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- Học thuộc định nghĩa tỉ lệ thức.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3719" name="Text Box 7"/>
          <p:cNvSpPr txBox="1"/>
          <p:nvPr/>
        </p:nvSpPr>
        <p:spPr>
          <a:xfrm>
            <a:off x="128905" y="2133600"/>
            <a:ext cx="8886825" cy="457200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Học thuộc công thức của tính chất 1 và tính chất 2 của tỉ lệ thức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3720" name="Text Box 8"/>
          <p:cNvSpPr txBox="1"/>
          <p:nvPr/>
        </p:nvSpPr>
        <p:spPr>
          <a:xfrm>
            <a:off x="128905" y="2590800"/>
            <a:ext cx="5110480" cy="460375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Char char="-"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Làm bài tập 44; 45; 48 trang 26 SGK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Text Box 8"/>
          <p:cNvSpPr txBox="1"/>
          <p:nvPr/>
        </p:nvSpPr>
        <p:spPr>
          <a:xfrm>
            <a:off x="128905" y="3123883"/>
            <a:ext cx="2671763" cy="461962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Tiết sau luyện tập</a:t>
            </a:r>
            <a:endParaRPr lang="en-US" altLang="en-US" sz="24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6630" name="WordArt 8"/>
          <p:cNvSpPr>
            <a:spLocks noTextEdit="1"/>
          </p:cNvSpPr>
          <p:nvPr/>
        </p:nvSpPr>
        <p:spPr>
          <a:xfrm>
            <a:off x="2209800" y="609600"/>
            <a:ext cx="4629150" cy="523875"/>
          </a:xfrm>
          <a:prstGeom prst="rect">
            <a:avLst/>
          </a:prstGeom>
        </p:spPr>
        <p:txBody>
          <a:bodyPr wrap="none" fromWordArt="1"/>
          <a:p>
            <a:pPr algn="ctr"/>
            <a:r>
              <a:rPr lang="en-US" sz="3200" b="1">
                <a:highlight>
                  <a:srgbClr val="00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HƯỚNG DẪN VỀ NHÀ</a:t>
            </a:r>
            <a:endParaRPr lang="en-US" sz="3200" b="1">
              <a:highlight>
                <a:srgbClr val="0000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3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43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8" grpId="0"/>
      <p:bldP spid="243719" grpId="0"/>
      <p:bldP spid="243720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47000">
              <a:schemeClr val="bg1">
                <a:lumMod val="25000"/>
                <a:lumOff val="75000"/>
              </a:schemeClr>
            </a:gs>
            <a:gs pos="89000">
              <a:schemeClr val="accent1">
                <a:lumMod val="30000"/>
                <a:lumOff val="7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9" name="Rectangle 18"/>
          <p:cNvSpPr/>
          <p:nvPr/>
        </p:nvSpPr>
        <p:spPr>
          <a:xfrm>
            <a:off x="3080386" y="304800"/>
            <a:ext cx="3243580" cy="645160"/>
          </a:xfrm>
          <a:prstGeom prst="rect">
            <a:avLst/>
          </a:prstGeom>
          <a:solidFill>
            <a:schemeClr val="tx1"/>
          </a:solidFill>
          <a:ln>
            <a:solidFill>
              <a:srgbClr val="CC00CC"/>
            </a:solidFill>
          </a:ln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600" b="1" i="0" u="none" strike="noStrike" kern="1200" cap="none" normalizeH="0" baseline="0" noProof="0" dirty="0" err="1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Kiểm</a:t>
            </a:r>
            <a:r>
              <a:rPr kumimoji="0" lang="en-US" sz="3600" b="1" i="0" u="none" strike="noStrike" kern="1200" cap="none" normalizeH="0" baseline="0" noProof="0" dirty="0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normalizeH="0" baseline="0" noProof="0" dirty="0" err="1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tra</a:t>
            </a:r>
            <a:r>
              <a:rPr kumimoji="0" lang="en-US" sz="3600" b="1" i="0" u="none" strike="noStrike" kern="1200" cap="none" normalizeH="0" baseline="0" noProof="0" dirty="0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normalizeH="0" baseline="0" noProof="0" dirty="0" err="1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3600" b="1" i="0" u="none" strike="noStrike" kern="1200" cap="none" normalizeH="0" baseline="0" noProof="0" dirty="0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600" b="1" i="0" u="none" strike="noStrike" kern="1200" cap="none" normalizeH="0" baseline="0" noProof="0" dirty="0" err="1">
                <a:highlight>
                  <a:srgbClr val="0000FF"/>
                </a:highligh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cũ</a:t>
            </a:r>
            <a:endParaRPr kumimoji="0" lang="en-US" sz="3600" b="1" i="0" u="none" strike="noStrike" kern="1200" cap="none" normalizeH="0" baseline="0" noProof="0" dirty="0" err="1">
              <a:highlight>
                <a:srgbClr val="0000FF"/>
              </a:highligh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394" name="Text Box 7"/>
          <p:cNvSpPr txBox="1"/>
          <p:nvPr/>
        </p:nvSpPr>
        <p:spPr>
          <a:xfrm>
            <a:off x="152400" y="1355725"/>
            <a:ext cx="8458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 số của hai số a và b với b 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charset="0"/>
              </a:rPr>
              <a:t></a:t>
            </a:r>
            <a:r>
              <a: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 là gì ? Viết kí hiệu. </a:t>
            </a:r>
            <a:endParaRPr lang="en-US" altLang="en-US" sz="2800" b="1" i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33"/>
          <p:cNvGrpSpPr/>
          <p:nvPr/>
        </p:nvGrpSpPr>
        <p:grpSpPr>
          <a:xfrm>
            <a:off x="-76200" y="2514600"/>
            <a:ext cx="7851775" cy="2133600"/>
            <a:chOff x="0" y="2514821"/>
            <a:chExt cx="7851214" cy="2134089"/>
          </a:xfrm>
        </p:grpSpPr>
        <p:sp>
          <p:nvSpPr>
            <p:cNvPr id="16391" name="Text Box 7"/>
            <p:cNvSpPr txBox="1"/>
            <p:nvPr/>
          </p:nvSpPr>
          <p:spPr>
            <a:xfrm>
              <a:off x="0" y="2514821"/>
              <a:ext cx="7851214" cy="181524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5pPr>
            </a:lstStyle>
            <a:p>
              <a:pPr marL="0" lvl="0" indent="0" algn="l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i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Trả lời:  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Tỉ số của hai số a và b với b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 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Symbol" panose="05050102010706020507" charset="0"/>
                </a:rPr>
                <a:t></a:t>
              </a: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0 là thương</a:t>
              </a:r>
              <a:endPara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l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của phép chia a cho b.</a:t>
              </a:r>
              <a:endParaRPr lang="en-US" altLang="en-US" sz="28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l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</a:t>
              </a:r>
              <a:endParaRPr lang="en-US" altLang="en-US" sz="2800" b="1" i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0" lvl="0" indent="0" algn="l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800" b="1" i="1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Kí hiệu          hoặc </a:t>
              </a:r>
              <a:r>
                <a:rPr lang="en-US" altLang="en-US" sz="28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  </a:t>
              </a:r>
              <a:r>
                <a:rPr lang="en-US" altLang="en-US" sz="28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: b</a:t>
              </a:r>
              <a:endPara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16393" name="Object 16"/>
            <p:cNvGraphicFramePr>
              <a:graphicFrameLocks noChangeAspect="1"/>
            </p:cNvGraphicFramePr>
            <p:nvPr/>
          </p:nvGraphicFramePr>
          <p:xfrm>
            <a:off x="2743101" y="3734300"/>
            <a:ext cx="330277" cy="9146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7" name="" r:id="rId1" imgW="2847975" imgH="7896225" progId="Equation.DSMT4">
                    <p:embed/>
                  </p:oleObj>
                </mc:Choice>
                <mc:Fallback>
                  <p:oleObj name="" r:id="rId1" imgW="2847975" imgH="7896225" progId="Equation.DSMT4">
                    <p:embed/>
                    <p:pic>
                      <p:nvPicPr>
                        <p:cNvPr id="0" name="Picture 309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2743101" y="3734300"/>
                          <a:ext cx="330277" cy="91461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</p:spTree>
    <p:custDataLst>
      <p:tags r:id="rId3"/>
    </p:custData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57000">
              <a:schemeClr val="bg1">
                <a:lumMod val="25000"/>
                <a:lumOff val="75000"/>
              </a:schemeClr>
            </a:gs>
            <a:gs pos="98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76200"/>
            <a:ext cx="3336290" cy="585470"/>
          </a:xfrm>
          <a:ln>
            <a:noFill/>
          </a:ln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765" y="990625"/>
            <a:ext cx="37909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sánh 2 tỉ số sau:           và</a:t>
            </a:r>
            <a:endParaRPr lang="en-US" sz="2400" b="1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895600" y="823595"/>
          <a:ext cx="525780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8" name="Equation" r:id="rId1" imgW="5486400" imgH="9448800" progId="Equation.DSMT4">
                  <p:embed/>
                </p:oleObj>
              </mc:Choice>
              <mc:Fallback>
                <p:oleObj name="Equation" r:id="rId1" imgW="5486400" imgH="9448800" progId="Equation.DSMT4">
                  <p:embed/>
                  <p:pic>
                    <p:nvPicPr>
                      <p:cNvPr id="0" name="Picture 21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895600" y="823595"/>
                        <a:ext cx="525780" cy="904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962400" y="823595"/>
          <a:ext cx="575945" cy="905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9" name="Equation" r:id="rId3" imgW="6400800" imgH="10058400" progId="Equation.DSMT4">
                  <p:embed/>
                </p:oleObj>
              </mc:Choice>
              <mc:Fallback>
                <p:oleObj name="Equation" r:id="rId3" imgW="6400800" imgH="10058400" progId="Equation.DSMT4">
                  <p:embed/>
                  <p:pic>
                    <p:nvPicPr>
                      <p:cNvPr id="0" name="Picture 217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62400" y="823595"/>
                        <a:ext cx="575945" cy="905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1913399"/>
            <a:ext cx="995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  <a:endParaRPr lang="en-US" sz="24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160780" y="1822450"/>
          <a:ext cx="1779905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" name="Equation" r:id="rId5" imgW="19812000" imgH="9448800" progId="Equation.DSMT4">
                  <p:embed/>
                </p:oleObj>
              </mc:Choice>
              <mc:Fallback>
                <p:oleObj name="Equation" r:id="rId5" imgW="19812000" imgH="9448800" progId="Equation.DSMT4">
                  <p:embed/>
                  <p:pic>
                    <p:nvPicPr>
                      <p:cNvPr id="0" name="Picture 21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60780" y="1822450"/>
                        <a:ext cx="1779905" cy="847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657600" y="1861820"/>
          <a:ext cx="2432685" cy="845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" name="Equation" r:id="rId7" imgW="28956000" imgH="10058400" progId="Equation.DSMT4">
                  <p:embed/>
                </p:oleObj>
              </mc:Choice>
              <mc:Fallback>
                <p:oleObj name="Equation" r:id="rId7" imgW="28956000" imgH="10058400" progId="Equation.DSMT4">
                  <p:embed/>
                  <p:pic>
                    <p:nvPicPr>
                      <p:cNvPr id="0" name="Picture 21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657600" y="1861820"/>
                        <a:ext cx="2432685" cy="8458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79894" y="2995424"/>
            <a:ext cx="7842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Vậy:</a:t>
            </a:r>
            <a:endParaRPr lang="en-US" sz="24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1473835" y="2670175"/>
          <a:ext cx="1216660" cy="855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" name="Equation" r:id="rId9" imgW="14325600" imgH="10058400" progId="Equation.DSMT4">
                  <p:embed/>
                </p:oleObj>
              </mc:Choice>
              <mc:Fallback>
                <p:oleObj name="Equation" r:id="rId9" imgW="14325600" imgH="10058400" progId="Equation.DSMT4">
                  <p:embed/>
                  <p:pic>
                    <p:nvPicPr>
                      <p:cNvPr id="0" name="Picture 218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3835" y="2670175"/>
                        <a:ext cx="1216660" cy="855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00167" y="2971929"/>
            <a:ext cx="35642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  15 : 17 =  2,5 : 4,5</a:t>
            </a:r>
            <a:endParaRPr lang="en-US" sz="24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0" y="4495800"/>
            <a:ext cx="7147560" cy="44005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5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Định nghĩa:</a:t>
            </a:r>
            <a:r>
              <a:rPr lang="en-US" sz="2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</a:t>
            </a:r>
            <a:r>
              <a:rPr lang="en-US" sz="2500" b="1" smtClean="0">
                <a:solidFill>
                  <a:schemeClr val="tx1"/>
                </a:solidFill>
                <a:highlight>
                  <a:srgbClr val="0000FF"/>
                </a:highlight>
                <a:latin typeface="VNI-Times" charset="0"/>
                <a:cs typeface="VNI-Times" charset="0"/>
              </a:rPr>
              <a:t>Tæ leä thöùc </a:t>
            </a:r>
            <a:r>
              <a:rPr lang="en-US" sz="2500" b="1" smtClean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là đẳng thức của hai tỉ số</a:t>
            </a:r>
            <a:endParaRPr lang="en-US" sz="2500" b="1" smtClean="0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498090" y="4800600"/>
          <a:ext cx="3673475" cy="86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1" imgW="37795200" imgH="9448800" progId="Equation.DSMT4">
                  <p:embed/>
                </p:oleObj>
              </mc:Choice>
              <mc:Fallback>
                <p:oleObj name="Equation" r:id="rId11" imgW="37795200" imgH="9448800" progId="Equation.DSMT4">
                  <p:embed/>
                  <p:pic>
                    <p:nvPicPr>
                      <p:cNvPr id="0" name="Picture 218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498090" y="4800600"/>
                        <a:ext cx="3673475" cy="862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219000" y="5562337"/>
            <a:ext cx="56908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các số hạng của tỉ lệ thức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143060" y="6121137"/>
            <a:ext cx="28702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ngoại tỉ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48216" y="6121292"/>
            <a:ext cx="28695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trung tỉ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09215" y="1826260"/>
            <a:ext cx="360045" cy="812165"/>
          </a:xfrm>
          <a:prstGeom prst="rect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760720" y="1833245"/>
            <a:ext cx="360045" cy="846455"/>
          </a:xfrm>
          <a:prstGeom prst="rect">
            <a:avLst/>
          </a:prstGeom>
          <a:solidFill>
            <a:srgbClr val="FF0000">
              <a:alpha val="15000"/>
            </a:srgb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6172056" y="304921"/>
            <a:ext cx="2682919" cy="1224427"/>
            <a:chOff x="5796136" y="339211"/>
            <a:chExt cx="2682919" cy="1224427"/>
          </a:xfrm>
        </p:grpSpPr>
        <p:sp>
          <p:nvSpPr>
            <p:cNvPr id="3" name="Cloud Callout 2"/>
            <p:cNvSpPr/>
            <p:nvPr/>
          </p:nvSpPr>
          <p:spPr>
            <a:xfrm>
              <a:off x="5796136" y="339211"/>
              <a:ext cx="2682919" cy="1224427"/>
            </a:xfrm>
            <a:prstGeom prst="cloudCallout">
              <a:avLst>
                <a:gd name="adj1" fmla="val 51979"/>
                <a:gd name="adj2" fmla="val 95597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000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111832" y="682408"/>
              <a:ext cx="2251710" cy="4603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smtClean="0">
                  <a:solidFill>
                    <a:srgbClr val="FF0000"/>
                  </a:solidFill>
                </a:rPr>
                <a:t>Tỉ lệ thức là gì?</a:t>
              </a:r>
              <a:endParaRPr lang="en-US" sz="2400" smtClean="0">
                <a:solidFill>
                  <a:srgbClr val="FF0000"/>
                </a:solidFill>
              </a:endParaRPr>
            </a:p>
          </p:txBody>
        </p:sp>
      </p:grpSp>
      <p:sp>
        <p:nvSpPr>
          <p:cNvPr id="24" name="TextBox 9"/>
          <p:cNvSpPr txBox="1"/>
          <p:nvPr/>
        </p:nvSpPr>
        <p:spPr>
          <a:xfrm>
            <a:off x="229235" y="3668395"/>
            <a:ext cx="25800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4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nói đẳng thức         </a:t>
            </a:r>
            <a:endParaRPr lang="en-US" sz="240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/>
        </p:nvGraphicFramePr>
        <p:xfrm>
          <a:off x="2440940" y="3536315"/>
          <a:ext cx="1216660" cy="855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" name="Equation" r:id="rId13" imgW="14325600" imgH="10058400" progId="Equation.DSMT4">
                  <p:embed/>
                </p:oleObj>
              </mc:Choice>
              <mc:Fallback>
                <p:oleObj name="Equation" r:id="rId13" imgW="14325600" imgH="10058400" progId="Equation.DSMT4">
                  <p:embed/>
                  <p:pic>
                    <p:nvPicPr>
                      <p:cNvPr id="0" name="Picture 218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440940" y="3536315"/>
                        <a:ext cx="1216660" cy="855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/>
          <p:cNvSpPr txBox="1"/>
          <p:nvPr/>
        </p:nvSpPr>
        <p:spPr>
          <a:xfrm>
            <a:off x="3597275" y="3652520"/>
            <a:ext cx="2890520" cy="44005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là một</a:t>
            </a:r>
            <a:r>
              <a:rPr lang="en-US" sz="2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500" b="1" smtClean="0">
                <a:solidFill>
                  <a:srgbClr val="1D08B8"/>
                </a:solidFill>
                <a:latin typeface="VNI-Times" charset="0"/>
                <a:cs typeface="VNI-Times" charset="0"/>
              </a:rPr>
              <a:t>tæ leä thöùc </a:t>
            </a:r>
            <a:endParaRPr lang="en-US" sz="2500" b="1" smtClean="0">
              <a:solidFill>
                <a:srgbClr val="1D08B8"/>
              </a:solidFill>
              <a:latin typeface="VNI-Times" charset="0"/>
              <a:cs typeface="VNI-Times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3" grpId="0"/>
      <p:bldP spid="15" grpId="0"/>
      <p:bldP spid="16" grpId="0"/>
      <p:bldP spid="17" grpId="0"/>
      <p:bldP spid="20" grpId="0" bldLvl="0" animBg="1"/>
      <p:bldP spid="21" grpId="0" bldLvl="0" animBg="1"/>
      <p:bldP spid="24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">
              <a:schemeClr val="accent1">
                <a:lumMod val="5000"/>
                <a:lumOff val="95000"/>
              </a:schemeClr>
            </a:gs>
            <a:gs pos="57000">
              <a:schemeClr val="bg1">
                <a:lumMod val="25000"/>
                <a:lumOff val="75000"/>
              </a:schemeClr>
            </a:gs>
            <a:gs pos="98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§7. </a:t>
            </a:r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z="3600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76200" y="1143000"/>
            <a:ext cx="7147560" cy="44005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5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Định nghĩa:</a:t>
            </a:r>
            <a:r>
              <a:rPr lang="en-US" sz="25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</a:t>
            </a:r>
            <a:r>
              <a:rPr lang="en-US" sz="2500" b="1" smtClean="0">
                <a:solidFill>
                  <a:srgbClr val="000000"/>
                </a:solidFill>
                <a:latin typeface="VNI-Times" charset="0"/>
                <a:cs typeface="VNI-Times" charset="0"/>
              </a:rPr>
              <a:t>Tæ leä thöùc </a:t>
            </a:r>
            <a:r>
              <a:rPr lang="en-US" sz="25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đẳng thức của hai tỉ số</a:t>
            </a:r>
            <a:endParaRPr lang="en-US" sz="25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2574290" y="1447800"/>
          <a:ext cx="3673475" cy="8629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3" name="Equation" r:id="rId1" imgW="37795200" imgH="9448800" progId="Equation.DSMT4">
                  <p:embed/>
                </p:oleObj>
              </mc:Choice>
              <mc:Fallback>
                <p:oleObj name="Equation" r:id="rId1" imgW="37795200" imgH="9448800" progId="Equation.DSMT4">
                  <p:embed/>
                  <p:pic>
                    <p:nvPicPr>
                      <p:cNvPr id="0" name="Picture 21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74290" y="1447800"/>
                        <a:ext cx="3673475" cy="8629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295200" y="2209537"/>
            <a:ext cx="56908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 các số hạng của tỉ lệ thức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9260" y="2768337"/>
            <a:ext cx="287020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ngoại tỉ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24416" y="2768492"/>
            <a:ext cx="28695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b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gọi là trung tỉ</a:t>
            </a:r>
            <a:endParaRPr lang="en-US" sz="2800" b="1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6" name="Text Box 2"/>
          <p:cNvSpPr txBox="1"/>
          <p:nvPr/>
        </p:nvSpPr>
        <p:spPr>
          <a:xfrm>
            <a:off x="152400" y="609600"/>
            <a:ext cx="2239010" cy="4756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00" b="1" dirty="0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</a:rPr>
              <a:t>1. Định nghĩa</a:t>
            </a:r>
            <a:endParaRPr lang="en-US" altLang="en-US" sz="2500" b="1" dirty="0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</a:endParaRPr>
          </a:p>
        </p:txBody>
      </p:sp>
      <p:sp>
        <p:nvSpPr>
          <p:cNvPr id="6147" name="Text Box 3"/>
          <p:cNvSpPr txBox="1"/>
          <p:nvPr/>
        </p:nvSpPr>
        <p:spPr>
          <a:xfrm>
            <a:off x="152400" y="3429000"/>
            <a:ext cx="1066800" cy="4756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500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Ví dụ:</a:t>
            </a:r>
            <a:endParaRPr lang="en-US" altLang="en-US" sz="2500" u="sng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 Box 17"/>
              <p:cNvSpPr txBox="1"/>
              <p:nvPr/>
            </p:nvSpPr>
            <p:spPr>
              <a:xfrm>
                <a:off x="1295400" y="3352800"/>
                <a:ext cx="1296670" cy="80772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1</m:t>
                          </m:r>
                        </m:num>
                        <m:den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2</m:t>
                          </m:r>
                        </m:den>
                      </m:f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3</m:t>
                          </m:r>
                        </m:num>
                        <m:den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sz="2500" i="1">
                  <a:solidFill>
                    <a:srgbClr val="000000"/>
                  </a:solidFill>
                  <a:latin typeface="Bahnschrift SemiBold Condensed" panose="020B0502040204020203" charset="0"/>
                  <a:cs typeface="Bahnschrift SemiBold Condensed" panose="020B0502040204020203" charset="0"/>
                </a:endParaRPr>
              </a:p>
            </p:txBody>
          </p:sp>
        </mc:Choice>
        <mc:Fallback>
          <p:sp>
            <p:nvSpPr>
              <p:cNvPr id="18" name="Text 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3352800"/>
                <a:ext cx="1296670" cy="8077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3" name="Content Placeholder 22"/>
          <p:cNvGraphicFramePr>
            <a:graphicFrameLocks noChangeAspect="1"/>
          </p:cNvGraphicFramePr>
          <p:nvPr>
            <p:ph idx="1"/>
          </p:nvPr>
        </p:nvGraphicFramePr>
        <p:xfrm>
          <a:off x="3200400" y="3358198"/>
          <a:ext cx="1216660" cy="8553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" name="Equation" r:id="rId4" imgW="14325600" imgH="10058400" progId="Equation.DSMT4">
                  <p:embed/>
                </p:oleObj>
              </mc:Choice>
              <mc:Fallback>
                <p:oleObj name="Equation" r:id="rId4" imgW="14325600" imgH="10058400" progId="Equation.DSMT4">
                  <p:embed/>
                  <p:pic>
                    <p:nvPicPr>
                      <p:cNvPr id="0" name="Picture 218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200400" y="3358198"/>
                        <a:ext cx="1216660" cy="8553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10000">
              <a:schemeClr val="accent1">
                <a:lumMod val="5000"/>
                <a:lumOff val="95000"/>
              </a:schemeClr>
            </a:gs>
            <a:gs pos="57000">
              <a:schemeClr val="bg1">
                <a:lumMod val="25000"/>
                <a:lumOff val="75000"/>
              </a:schemeClr>
            </a:gs>
            <a:gs pos="98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7412" name="Text Box 13"/>
          <p:cNvSpPr txBox="1"/>
          <p:nvPr/>
        </p:nvSpPr>
        <p:spPr>
          <a:xfrm>
            <a:off x="457200" y="152400"/>
            <a:ext cx="7414260" cy="4756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500" b="1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500" b="1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?1 </a:t>
            </a:r>
            <a:r>
              <a:rPr lang="vi-VN" altLang="en-US" sz="2500" b="1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các tỉ số sau đây có lập được tỉ lệ thức không ?</a:t>
            </a:r>
            <a:endParaRPr lang="vi-VN" altLang="en-US" sz="2500" b="1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251" name="Text Box 19"/>
          <p:cNvSpPr txBox="1"/>
          <p:nvPr/>
        </p:nvSpPr>
        <p:spPr>
          <a:xfrm>
            <a:off x="4038600" y="1447800"/>
            <a:ext cx="729615" cy="47561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500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altLang="en-US" sz="2500" u="sng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90" name="Text Box 23"/>
          <p:cNvSpPr txBox="1"/>
          <p:nvPr/>
        </p:nvSpPr>
        <p:spPr>
          <a:xfrm>
            <a:off x="2286000" y="5105400"/>
            <a:ext cx="2200275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lập được tỉ lệ thức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23259" name="Line 27"/>
          <p:cNvSpPr/>
          <p:nvPr/>
        </p:nvSpPr>
        <p:spPr>
          <a:xfrm>
            <a:off x="4641850" y="2514600"/>
            <a:ext cx="31115" cy="4261485"/>
          </a:xfrm>
          <a:prstGeom prst="line">
            <a:avLst/>
          </a:prstGeom>
          <a:ln w="22225" cap="flat" cmpd="sng">
            <a:solidFill>
              <a:srgbClr val="00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92" name="Text Box 33"/>
          <p:cNvSpPr txBox="1"/>
          <p:nvPr/>
        </p:nvSpPr>
        <p:spPr>
          <a:xfrm>
            <a:off x="5165725" y="5927408"/>
            <a:ext cx="2987675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Không lập được tỉ lệ thức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075" name="Object 23"/>
          <p:cNvGraphicFramePr>
            <a:graphicFrameLocks noChangeAspect="1"/>
          </p:cNvGraphicFramePr>
          <p:nvPr/>
        </p:nvGraphicFramePr>
        <p:xfrm>
          <a:off x="0" y="2337435"/>
          <a:ext cx="2997200" cy="658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35985450" imgH="7896225" progId="Equation.DSMT4">
                  <p:embed/>
                </p:oleObj>
              </mc:Choice>
              <mc:Fallback>
                <p:oleObj name="" r:id="rId1" imgW="35985450" imgH="7896225" progId="Equation.DSMT4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2337435"/>
                        <a:ext cx="2997200" cy="6584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24"/>
          <p:cNvGraphicFramePr>
            <a:graphicFrameLocks noChangeAspect="1"/>
          </p:cNvGraphicFramePr>
          <p:nvPr/>
        </p:nvGraphicFramePr>
        <p:xfrm>
          <a:off x="1143000" y="3183255"/>
          <a:ext cx="1962150" cy="692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3" imgW="22383750" imgH="7896225" progId="Equation.DSMT4">
                  <p:embed/>
                </p:oleObj>
              </mc:Choice>
              <mc:Fallback>
                <p:oleObj name="" r:id="rId3" imgW="22383750" imgH="7896225" progId="Equation.DSMT4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183255"/>
                        <a:ext cx="1962150" cy="69278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25"/>
          <p:cNvGraphicFramePr>
            <a:graphicFrameLocks noChangeAspect="1"/>
          </p:cNvGraphicFramePr>
          <p:nvPr/>
        </p:nvGraphicFramePr>
        <p:xfrm>
          <a:off x="838200" y="4051300"/>
          <a:ext cx="1922780" cy="761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5" imgW="19964400" imgH="7896225" progId="Equation.DSMT4">
                  <p:embed/>
                </p:oleObj>
              </mc:Choice>
              <mc:Fallback>
                <p:oleObj name="" r:id="rId5" imgW="19964400" imgH="7896225" progId="Equation.DSMT4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8200" y="4051300"/>
                        <a:ext cx="1922780" cy="76136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26"/>
          <p:cNvGraphicFramePr>
            <a:graphicFrameLocks noChangeAspect="1"/>
          </p:cNvGraphicFramePr>
          <p:nvPr/>
        </p:nvGraphicFramePr>
        <p:xfrm>
          <a:off x="76200" y="4953000"/>
          <a:ext cx="21971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7" imgW="25012650" imgH="7896225" progId="Equation.DSMT4">
                  <p:embed/>
                </p:oleObj>
              </mc:Choice>
              <mc:Fallback>
                <p:oleObj name="" r:id="rId7" imgW="25012650" imgH="7896225" progId="Equation.DSMT4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200" y="4953000"/>
                        <a:ext cx="2197100" cy="6937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27"/>
          <p:cNvGraphicFramePr>
            <a:graphicFrameLocks noChangeAspect="1"/>
          </p:cNvGraphicFramePr>
          <p:nvPr/>
        </p:nvGraphicFramePr>
        <p:xfrm>
          <a:off x="1219200" y="685800"/>
          <a:ext cx="1911985" cy="696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9" imgW="21726525" imgH="7896225" progId="Equation.DSMT4">
                  <p:embed/>
                </p:oleObj>
              </mc:Choice>
              <mc:Fallback>
                <p:oleObj name="" r:id="rId9" imgW="21726525" imgH="7896225" progId="Equation.DSMT4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219200" y="685800"/>
                        <a:ext cx="1911985" cy="6965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28"/>
          <p:cNvGraphicFramePr>
            <a:graphicFrameLocks noChangeAspect="1"/>
          </p:cNvGraphicFramePr>
          <p:nvPr/>
        </p:nvGraphicFramePr>
        <p:xfrm>
          <a:off x="4707890" y="762000"/>
          <a:ext cx="2688590" cy="6965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1" imgW="30499050" imgH="7896225" progId="Equation.DSMT4">
                  <p:embed/>
                </p:oleObj>
              </mc:Choice>
              <mc:Fallback>
                <p:oleObj name="" r:id="rId11" imgW="30499050" imgH="7896225" progId="Equation.DSMT4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707890" y="762000"/>
                        <a:ext cx="2688590" cy="6965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29"/>
          <p:cNvGraphicFramePr>
            <a:graphicFrameLocks noChangeAspect="1"/>
          </p:cNvGraphicFramePr>
          <p:nvPr/>
        </p:nvGraphicFramePr>
        <p:xfrm>
          <a:off x="4881880" y="2362200"/>
          <a:ext cx="3505835" cy="689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13" imgW="39062025" imgH="7677150" progId="Equation.DSMT4">
                  <p:embed/>
                </p:oleObj>
              </mc:Choice>
              <mc:Fallback>
                <p:oleObj name="" r:id="rId13" imgW="39062025" imgH="7677150" progId="Equation.DSMT4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81880" y="2362200"/>
                        <a:ext cx="3505835" cy="68961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30"/>
          <p:cNvGraphicFramePr>
            <a:graphicFrameLocks noChangeAspect="1"/>
          </p:cNvGraphicFramePr>
          <p:nvPr/>
        </p:nvGraphicFramePr>
        <p:xfrm>
          <a:off x="4791075" y="3352800"/>
          <a:ext cx="3896360" cy="680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15" imgW="45205650" imgH="7896225" progId="Equation.DSMT4">
                  <p:embed/>
                </p:oleObj>
              </mc:Choice>
              <mc:Fallback>
                <p:oleObj name="" r:id="rId15" imgW="45205650" imgH="7896225" progId="Equation.DSMT4">
                  <p:embed/>
                  <p:pic>
                    <p:nvPicPr>
                      <p:cNvPr id="0" name="Picture 3107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791075" y="3352800"/>
                        <a:ext cx="3896360" cy="68072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31"/>
          <p:cNvGraphicFramePr>
            <a:graphicFrameLocks noChangeAspect="1"/>
          </p:cNvGraphicFramePr>
          <p:nvPr/>
        </p:nvGraphicFramePr>
        <p:xfrm>
          <a:off x="5045075" y="4232275"/>
          <a:ext cx="2871470" cy="734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7" imgW="27651075" imgH="7896225" progId="Equation.DSMT4">
                  <p:embed/>
                </p:oleObj>
              </mc:Choice>
              <mc:Fallback>
                <p:oleObj name="" r:id="rId17" imgW="27651075" imgH="7896225" progId="Equation.DSMT4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045075" y="4232275"/>
                        <a:ext cx="2871470" cy="73469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32"/>
          <p:cNvGraphicFramePr>
            <a:graphicFrameLocks noChangeAspect="1"/>
          </p:cNvGraphicFramePr>
          <p:nvPr/>
        </p:nvGraphicFramePr>
        <p:xfrm>
          <a:off x="4968875" y="5090795"/>
          <a:ext cx="3184525" cy="670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19" imgW="37518975" imgH="7896225" progId="Equation.DSMT4">
                  <p:embed/>
                </p:oleObj>
              </mc:Choice>
              <mc:Fallback>
                <p:oleObj name="" r:id="rId19" imgW="37518975" imgH="7896225" progId="Equation.DSMT4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4968875" y="5090795"/>
                        <a:ext cx="3184525" cy="67056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 Box 6"/>
              <p:cNvSpPr txBox="1"/>
              <p:nvPr/>
            </p:nvSpPr>
            <p:spPr>
              <a:xfrm>
                <a:off x="791845" y="5715000"/>
                <a:ext cx="2081530" cy="80708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2</m:t>
                          </m:r>
                        </m:num>
                        <m:den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5</m:t>
                          </m:r>
                        </m:den>
                      </m:f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:</m:t>
                      </m:r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4</m:t>
                      </m:r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=</m:t>
                      </m:r>
                      <m:f>
                        <m:fPr>
                          <m:ctrlP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cs typeface="Cambria Math" panose="02040503050406030204" charset="0"/>
                            </a:rPr>
                          </m:ctrlPr>
                        </m:fPr>
                        <m:num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4</m:t>
                          </m:r>
                        </m:num>
                        <m:den>
                          <m:r>
                            <a:rPr lang="en-US" sz="2500" i="1">
                              <a:solidFill>
                                <a:srgbClr val="000000"/>
                              </a:solidFill>
                              <a:latin typeface="Cambria Math" panose="02040503050406030204" charset="0"/>
                              <a:ea typeface="MS Mincho" charset="0"/>
                              <a:cs typeface="Cambria Math" panose="02040503050406030204" charset="0"/>
                            </a:rPr>
                            <m:t>5</m:t>
                          </m:r>
                        </m:den>
                      </m:f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:</m:t>
                      </m:r>
                      <m:r>
                        <a:rPr lang="en-US" sz="2500" i="1">
                          <a:solidFill>
                            <a:srgbClr val="00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8</m:t>
                      </m:r>
                    </m:oMath>
                  </m:oMathPara>
                </a14:m>
                <a:endParaRPr lang="en-US" sz="2500" i="1">
                  <a:solidFill>
                    <a:srgbClr val="000000"/>
                  </a:solidFill>
                  <a:latin typeface="Times New Roman" panose="02020603050405020304" pitchFamily="18" charset="0"/>
                  <a:ea typeface="MS Mincho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" name="Text 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845" y="5715000"/>
                <a:ext cx="2081530" cy="807085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22"/>
    </p:custData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3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51" grpId="0"/>
      <p:bldP spid="3090" grpId="0"/>
      <p:bldP spid="30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10000"/>
                <a:lumOff val="90000"/>
              </a:schemeClr>
            </a:gs>
            <a:gs pos="57000">
              <a:schemeClr val="bg1">
                <a:lumMod val="25000"/>
                <a:lumOff val="75000"/>
              </a:schemeClr>
            </a:gs>
            <a:gs pos="100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8434" name="Text Box 8"/>
          <p:cNvSpPr txBox="1"/>
          <p:nvPr/>
        </p:nvSpPr>
        <p:spPr>
          <a:xfrm>
            <a:off x="0" y="533400"/>
            <a:ext cx="154940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u="sng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</a:t>
            </a:r>
            <a:endParaRPr lang="vi-VN" altLang="en-US" sz="2100" b="1" u="sng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9"/>
          <p:cNvSpPr txBox="1"/>
          <p:nvPr/>
        </p:nvSpPr>
        <p:spPr>
          <a:xfrm>
            <a:off x="152400" y="1493520"/>
            <a:ext cx="5175885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1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(tính chất cơ bản của tỉ lệ thức)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1" name="Text Box 10"/>
          <p:cNvSpPr txBox="1"/>
          <p:nvPr/>
        </p:nvSpPr>
        <p:spPr>
          <a:xfrm>
            <a:off x="304800" y="2035493"/>
            <a:ext cx="810514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 tỉ lệ thức               </a:t>
            </a:r>
            <a:r>
              <a:rPr lang="en-US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altLang="en-US"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tỉ số của tỉ lệ thức này với tích </a:t>
            </a:r>
            <a:r>
              <a:rPr lang="vi-VN" altLang="en-US" sz="21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27. 36</a:t>
            </a:r>
            <a:endParaRPr lang="en-US" altLang="en-US" sz="21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4268" name="Text Box 12"/>
          <p:cNvSpPr txBox="1"/>
          <p:nvPr/>
        </p:nvSpPr>
        <p:spPr>
          <a:xfrm>
            <a:off x="685800" y="2578100"/>
            <a:ext cx="1199515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được:</a:t>
            </a:r>
            <a:endParaRPr lang="vi-VN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13" name="Text Box 37"/>
          <p:cNvSpPr txBox="1"/>
          <p:nvPr/>
        </p:nvSpPr>
        <p:spPr>
          <a:xfrm>
            <a:off x="990600" y="5434013"/>
            <a:ext cx="1184275" cy="3667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Ta được: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114" name="Text Box 35"/>
          <p:cNvSpPr txBox="1"/>
          <p:nvPr/>
        </p:nvSpPr>
        <p:spPr>
          <a:xfrm>
            <a:off x="501650" y="4589463"/>
            <a:ext cx="742632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Xét tỉ lệ thức              . </a:t>
            </a:r>
            <a:r>
              <a:rPr lang="vi-VN" altLang="en-US" sz="1800" b="1">
                <a:solidFill>
                  <a:srgbClr val="0000FF"/>
                </a:solidFill>
                <a:latin typeface="Arial" panose="020B0604020202020204" pitchFamily="34" charset="0"/>
              </a:rPr>
              <a:t>Nhân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hai tỉ số của tỉ lệ thức này với tích </a:t>
            </a:r>
            <a:r>
              <a:rPr lang="vi-VN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b</a:t>
            </a:r>
            <a:r>
              <a:rPr lang="vi-VN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vi-VN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en-US" sz="2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28" name="Group 43"/>
          <p:cNvGrpSpPr/>
          <p:nvPr/>
        </p:nvGrpSpPr>
        <p:grpSpPr bwMode="auto">
          <a:xfrm>
            <a:off x="4673600" y="5486400"/>
            <a:ext cx="4114800" cy="838200"/>
            <a:chOff x="3072" y="3360"/>
            <a:chExt cx="2592" cy="528"/>
          </a:xfrm>
          <a:solidFill>
            <a:schemeClr val="accent5">
              <a:lumMod val="75000"/>
            </a:schemeClr>
          </a:solidFill>
        </p:grpSpPr>
        <p:sp>
          <p:nvSpPr>
            <p:cNvPr id="4125" name="AutoShape 40"/>
            <p:cNvSpPr>
              <a:spLocks noChangeArrowheads="1"/>
            </p:cNvSpPr>
            <p:nvPr/>
          </p:nvSpPr>
          <p:spPr bwMode="auto">
            <a:xfrm>
              <a:off x="3072" y="3360"/>
              <a:ext cx="2592" cy="528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11000"/>
              </a:srgbClr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Vậy:   Nếu</a:t>
              </a: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          </a:t>
              </a: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thì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=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bc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aphicFrame>
          <p:nvGraphicFramePr>
            <p:cNvPr id="3081" name="Object 42"/>
            <p:cNvGraphicFramePr>
              <a:graphicFrameLocks noChangeAspect="1"/>
            </p:cNvGraphicFramePr>
            <p:nvPr/>
          </p:nvGraphicFramePr>
          <p:xfrm>
            <a:off x="4173" y="3373"/>
            <a:ext cx="511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1" name="Equation" r:id="rId1" imgW="11277600" imgH="10972800" progId="Equation.DSMT4">
                    <p:embed/>
                  </p:oleObj>
                </mc:Choice>
                <mc:Fallback>
                  <p:oleObj name="Equation" r:id="rId1" imgW="11277600" imgH="1097280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3" y="3373"/>
                          <a:ext cx="511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Group 24"/>
          <p:cNvGrpSpPr/>
          <p:nvPr/>
        </p:nvGrpSpPr>
        <p:grpSpPr>
          <a:xfrm>
            <a:off x="203200" y="3733800"/>
            <a:ext cx="8940800" cy="758825"/>
            <a:chOff x="228600" y="3508375"/>
            <a:chExt cx="8940800" cy="758825"/>
          </a:xfrm>
        </p:grpSpPr>
        <p:grpSp>
          <p:nvGrpSpPr>
            <p:cNvPr id="18454" name="Group 44"/>
            <p:cNvGrpSpPr/>
            <p:nvPr/>
          </p:nvGrpSpPr>
          <p:grpSpPr>
            <a:xfrm>
              <a:off x="228600" y="3609976"/>
              <a:ext cx="8940800" cy="533400"/>
              <a:chOff x="144" y="2370"/>
              <a:chExt cx="5632" cy="336"/>
            </a:xfrm>
          </p:grpSpPr>
          <p:sp>
            <p:nvSpPr>
              <p:cNvPr id="18456" name="Rectangle 29"/>
              <p:cNvSpPr/>
              <p:nvPr/>
            </p:nvSpPr>
            <p:spPr>
              <a:xfrm>
                <a:off x="144" y="2370"/>
                <a:ext cx="336" cy="336"/>
              </a:xfrm>
              <a:prstGeom prst="rect">
                <a:avLst/>
              </a:prstGeom>
              <a:solidFill>
                <a:srgbClr val="FFFF00"/>
              </a:solidFill>
              <a:ln w="2540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8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5pPr>
              </a:lstStyle>
              <a:p>
                <a:pPr marL="0" lvl="0" indent="0"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vi-VN" altLang="en-US" sz="24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?2</a:t>
                </a:r>
                <a:endParaRPr lang="en-US" altLang="en-US" sz="2400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8457" name="Text Box 30"/>
              <p:cNvSpPr txBox="1"/>
              <p:nvPr/>
            </p:nvSpPr>
            <p:spPr>
              <a:xfrm>
                <a:off x="432" y="2427"/>
                <a:ext cx="5344" cy="25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SzPct val="80000"/>
                  <a:buFont typeface="Wingdings" panose="05000000000000000000" pitchFamily="2" charset="2"/>
                  <a:buChar char="n"/>
                  <a:defRPr sz="320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Char char="–"/>
                  <a:defRPr sz="28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4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hlink"/>
                  </a:buClr>
                  <a:buFont typeface="Wingdings" panose="05000000000000000000" pitchFamily="2" charset="2"/>
                  <a:buChar char="§"/>
                  <a:defRPr sz="2000">
                    <a:solidFill>
                      <a:schemeClr val="tx1"/>
                    </a:solidFill>
                    <a:effectLst/>
                    <a:latin typeface="+mn-lt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vi-VN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 Bằng cách tương tự, từ tỉ lệ thức               , ta có thể suy ra </a:t>
                </a:r>
                <a:r>
                  <a:rPr lang="vi-VN" altLang="en-US" sz="2000" b="1">
                    <a:solidFill>
                      <a:srgbClr val="FF0000"/>
                    </a:solidFill>
                    <a:latin typeface="Arial" panose="020B0604020202020204" pitchFamily="34" charset="0"/>
                  </a:rPr>
                  <a:t>ad</a:t>
                </a:r>
                <a:r>
                  <a:rPr lang="vi-VN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vi-VN" altLang="en-US" sz="2000" b="1">
                    <a:solidFill>
                      <a:srgbClr val="0000FF"/>
                    </a:solidFill>
                    <a:latin typeface="Arial" panose="020B0604020202020204" pitchFamily="34" charset="0"/>
                  </a:rPr>
                  <a:t>bc </a:t>
                </a:r>
                <a:r>
                  <a:rPr lang="vi-VN" altLang="en-US" sz="1800" b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không ?</a:t>
                </a:r>
                <a:endParaRPr lang="en-US" altLang="en-US" sz="1800" b="1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</p:txBody>
          </p:sp>
        </p:grpSp>
        <p:graphicFrame>
          <p:nvGraphicFramePr>
            <p:cNvPr id="18455" name="Object 6"/>
            <p:cNvGraphicFramePr>
              <a:graphicFrameLocks noChangeAspect="1"/>
            </p:cNvGraphicFramePr>
            <p:nvPr/>
          </p:nvGraphicFramePr>
          <p:xfrm>
            <a:off x="4597400" y="3508375"/>
            <a:ext cx="779114" cy="758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4" name="" r:id="rId3" imgW="8115300" imgH="7896225" progId="Equation.DSMT4">
                    <p:embed/>
                  </p:oleObj>
                </mc:Choice>
                <mc:Fallback>
                  <p:oleObj name="" r:id="rId3" imgW="8115300" imgH="7896225" progId="Equation.DSMT4">
                    <p:embed/>
                    <p:pic>
                      <p:nvPicPr>
                        <p:cNvPr id="0" name="Picture 3113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597400" y="3508375"/>
                          <a:ext cx="779114" cy="75882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102" name="Object 32"/>
          <p:cNvGraphicFramePr>
            <a:graphicFrameLocks noChangeAspect="1"/>
          </p:cNvGraphicFramePr>
          <p:nvPr/>
        </p:nvGraphicFramePr>
        <p:xfrm>
          <a:off x="2057242" y="1924050"/>
          <a:ext cx="88138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5" imgW="11410950" imgH="7896225" progId="Equation.DSMT4">
                  <p:embed/>
                </p:oleObj>
              </mc:Choice>
              <mc:Fallback>
                <p:oleObj name="" r:id="rId5" imgW="11410950" imgH="7896225" progId="Equation.DSMT4">
                  <p:embed/>
                  <p:pic>
                    <p:nvPicPr>
                      <p:cNvPr id="0" name="Picture 311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57242" y="1924050"/>
                        <a:ext cx="881380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33"/>
          <p:cNvGraphicFramePr>
            <a:graphicFrameLocks noChangeAspect="1"/>
          </p:cNvGraphicFramePr>
          <p:nvPr/>
        </p:nvGraphicFramePr>
        <p:xfrm>
          <a:off x="1909445" y="2590800"/>
          <a:ext cx="30940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7" imgW="39062025" imgH="12506325" progId="Equation.DSMT4">
                  <p:embed/>
                </p:oleObj>
              </mc:Choice>
              <mc:Fallback>
                <p:oleObj name="" r:id="rId7" imgW="39062025" imgH="12506325" progId="Equation.DSMT4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9445" y="2590800"/>
                        <a:ext cx="3094038" cy="990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34"/>
          <p:cNvGraphicFramePr>
            <a:graphicFrameLocks noChangeAspect="1"/>
          </p:cNvGraphicFramePr>
          <p:nvPr/>
        </p:nvGraphicFramePr>
        <p:xfrm>
          <a:off x="1752600" y="5314950"/>
          <a:ext cx="2679700" cy="1009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9" imgW="29403675" imgH="12506325" progId="Equation.DSMT4">
                  <p:embed/>
                </p:oleObj>
              </mc:Choice>
              <mc:Fallback>
                <p:oleObj name="" r:id="rId9" imgW="29403675" imgH="12506325" progId="Equation.DSMT4">
                  <p:embed/>
                  <p:pic>
                    <p:nvPicPr>
                      <p:cNvPr id="0" name="Picture 311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52600" y="5314950"/>
                        <a:ext cx="2679700" cy="1009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5"/>
          <p:cNvGraphicFramePr>
            <a:graphicFrameLocks noChangeAspect="1"/>
          </p:cNvGraphicFramePr>
          <p:nvPr/>
        </p:nvGraphicFramePr>
        <p:xfrm>
          <a:off x="1981200" y="4419600"/>
          <a:ext cx="862013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1" imgW="8115300" imgH="7896225" progId="Equation.DSMT4">
                  <p:embed/>
                </p:oleObj>
              </mc:Choice>
              <mc:Fallback>
                <p:oleObj name="" r:id="rId11" imgW="8115300" imgH="7896225" progId="Equation.DSMT4">
                  <p:embed/>
                  <p:pic>
                    <p:nvPicPr>
                      <p:cNvPr id="0" name="Picture 310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81200" y="4419600"/>
                        <a:ext cx="862013" cy="838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29" name="Picture 33" descr="DauChamHoi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673600" y="847725"/>
            <a:ext cx="503238" cy="4762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1676400" y="588010"/>
            <a:ext cx="6056630" cy="777477"/>
            <a:chOff x="2520" y="4691"/>
            <a:chExt cx="9538" cy="1424"/>
          </a:xfrm>
        </p:grpSpPr>
        <p:sp>
          <p:nvSpPr>
            <p:cNvPr id="4119" name="Text Box 23"/>
            <p:cNvSpPr txBox="1"/>
            <p:nvPr/>
          </p:nvSpPr>
          <p:spPr>
            <a:xfrm>
              <a:off x="2520" y="4691"/>
              <a:ext cx="9538" cy="14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80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4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Font typeface="Wingdings" panose="05000000000000000000" pitchFamily="2" charset="2"/>
                <a:buChar char="§"/>
                <a:defRPr sz="2000">
                  <a:solidFill>
                    <a:schemeClr val="tx1"/>
                  </a:solidFill>
                  <a:effectLst/>
                  <a:latin typeface="+mn-lt"/>
                  <a:cs typeface="+mn-cs"/>
                </a:defRPr>
              </a:lvl5pPr>
            </a:lstStyle>
            <a:p>
              <a:pPr marL="0" lvl="0" indent="0" algn="l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2800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  <a:r>
                <a:rPr lang="en-US" altLang="en-US" sz="2500">
                  <a:solidFill>
                    <a:srgbClr val="000000"/>
                  </a:solidFill>
                  <a:latin typeface="Times New Roman" panose="02020603050405020304" pitchFamily="18" charset="0"/>
                </a:rPr>
                <a:t>Từ tỉ lệ thức                </a:t>
              </a:r>
              <a:r>
                <a:rPr lang="en-US" altLang="en-US" sz="2500">
                  <a:solidFill>
                    <a:srgbClr val="000000"/>
                  </a:solidFill>
                  <a:latin typeface="Times New Roman" panose="02020603050405020304" pitchFamily="18" charset="0"/>
                  <a:sym typeface="Symbol" panose="05050102010706020507" charset="0"/>
                </a:rPr>
                <a:t> 18.36=24.27</a:t>
              </a:r>
              <a:r>
                <a:rPr lang="en-US" altLang="en-US" sz="25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</a:t>
              </a:r>
              <a:r>
                <a:rPr lang="en-US" altLang="en-US" sz="4400">
                  <a:solidFill>
                    <a:srgbClr val="000000"/>
                  </a:solidFill>
                  <a:latin typeface="Times New Roman" panose="02020603050405020304" pitchFamily="18" charset="0"/>
                </a:rPr>
                <a:t>          </a:t>
              </a:r>
              <a:endParaRPr lang="en-US" altLang="en-US" sz="28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aphicFrame>
          <p:nvGraphicFramePr>
            <p:cNvPr id="4136" name="Object 40"/>
            <p:cNvGraphicFramePr>
              <a:graphicFrameLocks noChangeAspect="1"/>
            </p:cNvGraphicFramePr>
            <p:nvPr/>
          </p:nvGraphicFramePr>
          <p:xfrm>
            <a:off x="5520" y="4846"/>
            <a:ext cx="1800" cy="126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11" name="" r:id="rId14" imgW="9658350" imgH="6800850" progId="Equation.DSMT4">
                    <p:embed/>
                  </p:oleObj>
                </mc:Choice>
                <mc:Fallback>
                  <p:oleObj name="" r:id="rId14" imgW="9658350" imgH="6800850" progId="Equation.DSMT4">
                    <p:embed/>
                    <p:pic>
                      <p:nvPicPr>
                        <p:cNvPr id="0" name="Picture 3110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5520" y="4846"/>
                          <a:ext cx="1800" cy="126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-76200"/>
            <a:ext cx="3910330" cy="678180"/>
          </a:xfrm>
          <a:ln>
            <a:noFill/>
          </a:ln>
        </p:spPr>
        <p:txBody>
          <a:bodyPr/>
          <a:p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§7. </a:t>
            </a:r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z="3600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5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24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1" grpId="0"/>
      <p:bldP spid="224268" grpId="0"/>
      <p:bldP spid="4113" grpId="0"/>
      <p:bldP spid="4114" grpId="0"/>
      <p:bldP spid="184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lumMod val="10000"/>
                <a:lumOff val="90000"/>
              </a:schemeClr>
            </a:gs>
            <a:gs pos="57000">
              <a:schemeClr val="bg1">
                <a:lumMod val="25000"/>
                <a:lumOff val="75000"/>
              </a:schemeClr>
            </a:gs>
            <a:gs pos="100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235526" name="Text Box 6"/>
          <p:cNvSpPr txBox="1"/>
          <p:nvPr/>
        </p:nvSpPr>
        <p:spPr>
          <a:xfrm>
            <a:off x="76200" y="666750"/>
            <a:ext cx="2686050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Ta 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có thể làm như sau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: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0494" name="Text Box 9"/>
          <p:cNvSpPr txBox="1"/>
          <p:nvPr/>
        </p:nvSpPr>
        <p:spPr>
          <a:xfrm>
            <a:off x="204470" y="2783205"/>
            <a:ext cx="8087360" cy="95313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vi-VN" sz="1800" b="1">
                <a:solidFill>
                  <a:srgbClr val="000000"/>
                </a:solidFill>
                <a:latin typeface="Arial" panose="020B0604020202020204" pitchFamily="34" charset="0"/>
              </a:rPr>
              <a:t>?3 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Bằng cách tương tự, từ 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đẳng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thức </a:t>
            </a:r>
            <a:r>
              <a:rPr lang="vi-VN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ad</a:t>
            </a:r>
            <a:r>
              <a:rPr lang="vi-VN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  <a:r>
              <a:rPr lang="vi-VN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bc</a:t>
            </a:r>
            <a:r>
              <a:rPr lang="vi-VN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ta có suy ra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được tỉ lệ thức                  </a:t>
            </a:r>
            <a:r>
              <a:rPr lang="vi-VN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không ?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35531" name="Text Box 11"/>
          <p:cNvSpPr txBox="1"/>
          <p:nvPr/>
        </p:nvSpPr>
        <p:spPr>
          <a:xfrm>
            <a:off x="152400" y="4010343"/>
            <a:ext cx="511492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Chia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2 vế của đẳng thức ad = bc cho tích </a:t>
            </a:r>
            <a:r>
              <a:rPr lang="en-US" altLang="en-US" sz="2000" b="1">
                <a:solidFill>
                  <a:srgbClr val="0000FF"/>
                </a:solidFill>
                <a:latin typeface="Arial" panose="020B0604020202020204" pitchFamily="34" charset="0"/>
              </a:rPr>
              <a:t>b</a:t>
            </a:r>
            <a:r>
              <a:rPr lang="en-US" altLang="en-US" sz="2000" b="1">
                <a:solidFill>
                  <a:srgbClr val="000000"/>
                </a:solidFill>
                <a:latin typeface="Arial" panose="020B0604020202020204" pitchFamily="34" charset="0"/>
              </a:rPr>
              <a:t>.</a:t>
            </a:r>
            <a:r>
              <a:rPr lang="en-US" altLang="en-US" sz="20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en-US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35538" name="Text Box 18"/>
          <p:cNvSpPr txBox="1"/>
          <p:nvPr/>
        </p:nvSpPr>
        <p:spPr>
          <a:xfrm>
            <a:off x="838200" y="1104900"/>
            <a:ext cx="6931025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Chia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 2 vế của đẳng thức 18.36 = 24.27 cho tích </a:t>
            </a:r>
            <a:r>
              <a:rPr lang="en-US" altLang="en-US" sz="1800" b="1">
                <a:solidFill>
                  <a:srgbClr val="FF0000"/>
                </a:solidFill>
                <a:latin typeface="Arial" panose="020B0604020202020204" pitchFamily="34" charset="0"/>
              </a:rPr>
              <a:t>27.36</a:t>
            </a: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, ta được: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6158" name="Text Box 4"/>
          <p:cNvSpPr txBox="1"/>
          <p:nvPr/>
        </p:nvSpPr>
        <p:spPr>
          <a:xfrm>
            <a:off x="204470" y="228600"/>
            <a:ext cx="8124825" cy="3667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1800" b="1">
                <a:solidFill>
                  <a:srgbClr val="3E2EDA"/>
                </a:solidFill>
                <a:latin typeface="Arial" panose="020B0604020202020204" pitchFamily="34" charset="0"/>
              </a:rPr>
              <a:t>Từ đẳng thức </a:t>
            </a:r>
            <a:r>
              <a:rPr lang="vi-VN" altLang="en-US" sz="1800" b="1">
                <a:solidFill>
                  <a:schemeClr val="bg1"/>
                </a:solidFill>
                <a:latin typeface="Arial" panose="020B0604020202020204" pitchFamily="34" charset="0"/>
              </a:rPr>
              <a:t>18.36 = 24.27</a:t>
            </a:r>
            <a:r>
              <a:rPr lang="vi-VN" altLang="en-US" sz="1800" b="1">
                <a:solidFill>
                  <a:srgbClr val="3E2EDA"/>
                </a:solidFill>
                <a:latin typeface="Arial" panose="020B0604020202020204" pitchFamily="34" charset="0"/>
              </a:rPr>
              <a:t>. Ta có suy ra được tỉ lệ thức                không</a:t>
            </a:r>
            <a:r>
              <a:rPr lang="en-US" altLang="en-US" sz="1800" b="1">
                <a:solidFill>
                  <a:srgbClr val="3E2EDA"/>
                </a:solidFill>
                <a:latin typeface="Arial" panose="020B0604020202020204" pitchFamily="34" charset="0"/>
              </a:rPr>
              <a:t>?</a:t>
            </a:r>
            <a:endParaRPr lang="en-US" altLang="en-US" sz="1800" b="1">
              <a:solidFill>
                <a:srgbClr val="3E2EDA"/>
              </a:solidFill>
              <a:latin typeface="Arial" panose="020B0604020202020204" pitchFamily="34" charset="0"/>
            </a:endParaRPr>
          </a:p>
        </p:txBody>
      </p:sp>
      <p:grpSp>
        <p:nvGrpSpPr>
          <p:cNvPr id="17" name="Group 31"/>
          <p:cNvGrpSpPr/>
          <p:nvPr/>
        </p:nvGrpSpPr>
        <p:grpSpPr bwMode="auto">
          <a:xfrm>
            <a:off x="1447800" y="5334000"/>
            <a:ext cx="4953000" cy="704850"/>
            <a:chOff x="2448" y="3262"/>
            <a:chExt cx="3120" cy="444"/>
          </a:xfrm>
          <a:solidFill>
            <a:srgbClr val="FFC000">
              <a:alpha val="37000"/>
            </a:srgbClr>
          </a:solidFill>
        </p:grpSpPr>
        <p:sp>
          <p:nvSpPr>
            <p:cNvPr id="5137" name="AutoShape 28"/>
            <p:cNvSpPr>
              <a:spLocks noChangeArrowheads="1"/>
            </p:cNvSpPr>
            <p:nvPr/>
          </p:nvSpPr>
          <p:spPr bwMode="auto">
            <a:xfrm>
              <a:off x="2448" y="3264"/>
              <a:ext cx="3120" cy="43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Vậy:  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Từ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=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bc</a:t>
              </a:r>
              <a:r>
                <a:rPr kumimoji="0" 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với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b,d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≠ 0 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aphicFrame>
          <p:nvGraphicFramePr>
            <p:cNvPr id="5126" name="Object 29"/>
            <p:cNvGraphicFramePr>
              <a:graphicFrameLocks noChangeAspect="1"/>
            </p:cNvGraphicFramePr>
            <p:nvPr/>
          </p:nvGraphicFramePr>
          <p:xfrm>
            <a:off x="4820" y="3262"/>
            <a:ext cx="652" cy="44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1" name="Equation" r:id="rId1" imgW="16154400" imgH="10972800" progId="Equation.DSMT4">
                    <p:embed/>
                  </p:oleObj>
                </mc:Choice>
                <mc:Fallback>
                  <p:oleObj name="Equation" r:id="rId1" imgW="16154400" imgH="10972800" progId="Equation.DSMT4">
                    <p:embed/>
                    <p:pic>
                      <p:nvPicPr>
                        <p:cNvPr id="0" name="Object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20" y="3262"/>
                          <a:ext cx="652" cy="44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35554" name="Text Box 34"/>
          <p:cNvSpPr txBox="1"/>
          <p:nvPr/>
        </p:nvSpPr>
        <p:spPr>
          <a:xfrm>
            <a:off x="609600" y="4648200"/>
            <a:ext cx="1108075" cy="366713"/>
          </a:xfrm>
          <a:prstGeom prst="rect">
            <a:avLst/>
          </a:prstGeom>
          <a:noFill/>
          <a:ln w="222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b="1">
                <a:solidFill>
                  <a:srgbClr val="000000"/>
                </a:solidFill>
                <a:latin typeface="Arial" panose="020B0604020202020204" pitchFamily="34" charset="0"/>
              </a:rPr>
              <a:t>Ta được</a:t>
            </a:r>
            <a:endParaRPr lang="en-US" altLang="en-US" sz="1800" b="1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3" name="Object 36"/>
          <p:cNvGraphicFramePr>
            <a:graphicFrameLocks noChangeAspect="1"/>
          </p:cNvGraphicFramePr>
          <p:nvPr/>
        </p:nvGraphicFramePr>
        <p:xfrm>
          <a:off x="3429000" y="3124200"/>
          <a:ext cx="762000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3" imgW="8115300" imgH="7896225" progId="Equation.DSMT4">
                  <p:embed/>
                </p:oleObj>
              </mc:Choice>
              <mc:Fallback>
                <p:oleObj name="" r:id="rId3" imgW="8115300" imgH="7896225" progId="Equation.DSMT4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9000" y="3124200"/>
                        <a:ext cx="762000" cy="7413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20"/>
          <p:cNvGraphicFramePr>
            <a:graphicFrameLocks noChangeAspect="1"/>
          </p:cNvGraphicFramePr>
          <p:nvPr/>
        </p:nvGraphicFramePr>
        <p:xfrm>
          <a:off x="6400800" y="76200"/>
          <a:ext cx="88106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5" imgW="11410950" imgH="7896225" progId="Equation.DSMT4">
                  <p:embed/>
                </p:oleObj>
              </mc:Choice>
              <mc:Fallback>
                <p:oleObj name="" r:id="rId5" imgW="11410950" imgH="7896225" progId="Equation.DSMT4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00800" y="76200"/>
                        <a:ext cx="881063" cy="6096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21"/>
          <p:cNvGraphicFramePr>
            <a:graphicFrameLocks noChangeAspect="1"/>
          </p:cNvGraphicFramePr>
          <p:nvPr/>
        </p:nvGraphicFramePr>
        <p:xfrm>
          <a:off x="2514600" y="1471930"/>
          <a:ext cx="2209800" cy="131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7" imgW="26993850" imgH="16021050" progId="Equation.DSMT4">
                  <p:embed/>
                </p:oleObj>
              </mc:Choice>
              <mc:Fallback>
                <p:oleObj name="" r:id="rId7" imgW="26993850" imgH="16021050" progId="Equation.DSMT4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14600" y="1471930"/>
                        <a:ext cx="2209800" cy="13112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22"/>
          <p:cNvGraphicFramePr>
            <a:graphicFrameLocks noChangeAspect="1"/>
          </p:cNvGraphicFramePr>
          <p:nvPr/>
        </p:nvGraphicFramePr>
        <p:xfrm>
          <a:off x="1981200" y="4495800"/>
          <a:ext cx="24193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27870150" imgH="7896225" progId="Equation.DSMT4">
                  <p:embed/>
                </p:oleObj>
              </mc:Choice>
              <mc:Fallback>
                <p:oleObj name="" r:id="rId9" imgW="27870150" imgH="7896225" progId="Equation.DSMT4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81200" y="4495800"/>
                        <a:ext cx="2419350" cy="6858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3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3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35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6" grpId="0"/>
      <p:bldP spid="235531" grpId="0"/>
      <p:bldP spid="235538" grpId="0"/>
      <p:bldP spid="6158" grpId="0"/>
      <p:bldP spid="235554" grpId="0"/>
      <p:bldP spid="204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bg1">
                <a:lumMod val="10000"/>
                <a:lumOff val="90000"/>
              </a:schemeClr>
            </a:gs>
            <a:gs pos="57000">
              <a:schemeClr val="bg1">
                <a:lumMod val="25000"/>
                <a:lumOff val="75000"/>
              </a:schemeClr>
            </a:gs>
            <a:gs pos="100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/>
      <p:sp>
        <p:nvSpPr>
          <p:cNvPr id="18434" name="Text Box 8"/>
          <p:cNvSpPr txBox="1"/>
          <p:nvPr/>
        </p:nvSpPr>
        <p:spPr>
          <a:xfrm>
            <a:off x="0" y="533400"/>
            <a:ext cx="154940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u="sng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</a:t>
            </a:r>
            <a:endParaRPr lang="vi-VN" altLang="en-US" sz="2100" b="1" u="sng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9"/>
          <p:cNvSpPr txBox="1"/>
          <p:nvPr/>
        </p:nvSpPr>
        <p:spPr>
          <a:xfrm>
            <a:off x="203200" y="990600"/>
            <a:ext cx="5175885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1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1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(tính chất cơ bản của tỉ lệ thức)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8" name="Group 43"/>
          <p:cNvGrpSpPr/>
          <p:nvPr/>
        </p:nvGrpSpPr>
        <p:grpSpPr bwMode="auto">
          <a:xfrm>
            <a:off x="990600" y="1600200"/>
            <a:ext cx="4114800" cy="838200"/>
            <a:chOff x="3072" y="3360"/>
            <a:chExt cx="2592" cy="528"/>
          </a:xfrm>
          <a:solidFill>
            <a:schemeClr val="accent5">
              <a:lumMod val="75000"/>
            </a:schemeClr>
          </a:solidFill>
        </p:grpSpPr>
        <p:sp>
          <p:nvSpPr>
            <p:cNvPr id="4125" name="AutoShape 40"/>
            <p:cNvSpPr>
              <a:spLocks noChangeArrowheads="1"/>
            </p:cNvSpPr>
            <p:nvPr/>
          </p:nvSpPr>
          <p:spPr bwMode="auto">
            <a:xfrm>
              <a:off x="3072" y="3360"/>
              <a:ext cx="2592" cy="528"/>
            </a:xfrm>
            <a:prstGeom prst="roundRect">
              <a:avLst>
                <a:gd name="adj" fmla="val 16667"/>
              </a:avLst>
            </a:prstGeom>
            <a:solidFill>
              <a:srgbClr val="FF0000">
                <a:alpha val="11000"/>
              </a:srgbClr>
            </a:solidFill>
            <a:ln w="9525">
              <a:solidFill>
                <a:schemeClr val="tx1"/>
              </a:solidFill>
              <a:round/>
            </a:ln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Vậy:   Nếu</a:t>
              </a: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              </a:t>
              </a:r>
              <a:r>
                <a:rPr kumimoji="0" lang="vi-VN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thì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ad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= </a:t>
              </a:r>
              <a:r>
                <a:rPr kumimoji="0" lang="vi-VN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bc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graphicFrame>
          <p:nvGraphicFramePr>
            <p:cNvPr id="3081" name="Object 42"/>
            <p:cNvGraphicFramePr>
              <a:graphicFrameLocks noChangeAspect="1"/>
            </p:cNvGraphicFramePr>
            <p:nvPr/>
          </p:nvGraphicFramePr>
          <p:xfrm>
            <a:off x="4173" y="3373"/>
            <a:ext cx="511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31" name="Equation" r:id="rId1" imgW="11277600" imgH="10972800" progId="Equation.DSMT4">
                    <p:embed/>
                  </p:oleObj>
                </mc:Choice>
                <mc:Fallback>
                  <p:oleObj name="Equation" r:id="rId1" imgW="11277600" imgH="10972800" progId="Equation.DSMT4">
                    <p:embed/>
                    <p:pic>
                      <p:nvPicPr>
                        <p:cNvPr id="0" name="Object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73" y="3373"/>
                          <a:ext cx="511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-76200"/>
            <a:ext cx="3910330" cy="678180"/>
          </a:xfrm>
          <a:ln>
            <a:noFill/>
          </a:ln>
        </p:spPr>
        <p:txBody>
          <a:bodyPr/>
          <a:p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§7. </a:t>
            </a:r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z="3600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0" y="3224213"/>
            <a:ext cx="914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solidFill>
                  <a:srgbClr val="0000FF"/>
                </a:solidFill>
                <a:latin typeface="Arial" panose="020B0604020202020204" pitchFamily="34" charset="0"/>
                <a:sym typeface="Symbol" panose="05050102010706020507" charset="0"/>
              </a:rPr>
              <a:t></a:t>
            </a:r>
            <a:endParaRPr lang="en-US" altLang="en-US" sz="2400" b="1">
              <a:solidFill>
                <a:srgbClr val="0000FF"/>
              </a:solidFill>
              <a:latin typeface="Arial" panose="020B0604020202020204" pitchFamily="34" charset="0"/>
              <a:sym typeface="Symbol" panose="05050102010706020507" charset="0"/>
            </a:endParaRPr>
          </a:p>
        </p:txBody>
      </p:sp>
      <p:graphicFrame>
        <p:nvGraphicFramePr>
          <p:cNvPr id="32" name="Object 23"/>
          <p:cNvGraphicFramePr>
            <a:graphicFrameLocks noChangeAspect="1"/>
          </p:cNvGraphicFramePr>
          <p:nvPr/>
        </p:nvGraphicFramePr>
        <p:xfrm>
          <a:off x="914241" y="3072448"/>
          <a:ext cx="1081405" cy="90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3" imgW="9439275" imgH="7896225" progId="Equation.DSMT4">
                  <p:embed/>
                </p:oleObj>
              </mc:Choice>
              <mc:Fallback>
                <p:oleObj name="" r:id="rId3" imgW="9439275" imgH="7896225" progId="Equation.DSMT4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14241" y="3072448"/>
                        <a:ext cx="1081405" cy="904875"/>
                      </a:xfrm>
                      <a:prstGeom prst="rect">
                        <a:avLst/>
                      </a:prstGeom>
                      <a:solidFill>
                        <a:srgbClr val="BC3DC1">
                          <a:alpha val="24000"/>
                        </a:srgb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2738438" y="3064193"/>
          <a:ext cx="1143000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5" imgW="9439275" imgH="7896225" progId="Equation.DSMT4">
                  <p:embed/>
                </p:oleObj>
              </mc:Choice>
              <mc:Fallback>
                <p:oleObj name="" r:id="rId5" imgW="9439275" imgH="7896225" progId="Equation.DSMT4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38438" y="3064193"/>
                        <a:ext cx="1143000" cy="957262"/>
                      </a:xfrm>
                      <a:prstGeom prst="rect">
                        <a:avLst/>
                      </a:prstGeom>
                      <a:solidFill>
                        <a:srgbClr val="BC3DC1">
                          <a:alpha val="24000"/>
                        </a:srgb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5028883" y="3020060"/>
          <a:ext cx="11430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7" imgW="9439275" imgH="7896225" progId="Equation.DSMT4">
                  <p:embed/>
                </p:oleObj>
              </mc:Choice>
              <mc:Fallback>
                <p:oleObj name="" r:id="rId7" imgW="9439275" imgH="7896225" progId="Equation.DSMT4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28883" y="3020060"/>
                        <a:ext cx="1143000" cy="957263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  <a:alpha val="28000"/>
                        </a:scheme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/>
        </p:nvGraphicFramePr>
        <p:xfrm>
          <a:off x="7315200" y="2950210"/>
          <a:ext cx="1143000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9" imgW="9439275" imgH="7896225" progId="Equation.DSMT4">
                  <p:embed/>
                </p:oleObj>
              </mc:Choice>
              <mc:Fallback>
                <p:oleObj name="" r:id="rId9" imgW="9439275" imgH="7896225" progId="Equation.DSMT4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315200" y="2950210"/>
                        <a:ext cx="1143000" cy="957263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  <a:alpha val="28000"/>
                        </a:schemeClr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lumMod val="10000"/>
                <a:lumOff val="90000"/>
              </a:schemeClr>
            </a:gs>
            <a:gs pos="57000">
              <a:schemeClr val="bg1">
                <a:lumMod val="25000"/>
                <a:lumOff val="75000"/>
              </a:schemeClr>
            </a:gs>
            <a:gs pos="100000">
              <a:schemeClr val="bg1">
                <a:lumMod val="10000"/>
                <a:lumOff val="9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 Bracket 3"/>
          <p:cNvSpPr/>
          <p:nvPr/>
        </p:nvSpPr>
        <p:spPr>
          <a:xfrm rot="16200000">
            <a:off x="3822700" y="589280"/>
            <a:ext cx="1124585" cy="6316345"/>
          </a:xfrm>
          <a:prstGeom prst="leftBracket">
            <a:avLst/>
          </a:prstGeom>
          <a:noFill/>
          <a:ln w="31750" cap="flat" cmpd="sng" algn="ctr">
            <a:solidFill>
              <a:srgbClr val="3E2EDA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4580280" y="2272356"/>
            <a:ext cx="1357411" cy="1168340"/>
            <a:chOff x="5292080" y="3075102"/>
            <a:chExt cx="1357411" cy="1168340"/>
          </a:xfrm>
        </p:grpSpPr>
        <p:grpSp>
          <p:nvGrpSpPr>
            <p:cNvPr id="44" name="Group 43"/>
            <p:cNvGrpSpPr/>
            <p:nvPr/>
          </p:nvGrpSpPr>
          <p:grpSpPr>
            <a:xfrm>
              <a:off x="5292080" y="3146406"/>
              <a:ext cx="1357411" cy="1097036"/>
              <a:chOff x="5292080" y="3146406"/>
              <a:chExt cx="1357411" cy="1097036"/>
            </a:xfrm>
          </p:grpSpPr>
          <p:sp>
            <p:nvSpPr>
              <p:cNvPr id="26" name="TextBox 25"/>
              <p:cNvSpPr txBox="1"/>
              <p:nvPr/>
            </p:nvSpPr>
            <p:spPr>
              <a:xfrm>
                <a:off x="5405894" y="3659877"/>
                <a:ext cx="38608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</a:t>
                </a:r>
                <a:endParaRPr lang="en-US" sz="32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292080" y="3146406"/>
                <a:ext cx="62611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023381" y="3146406"/>
                <a:ext cx="62611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740920" y="3367489"/>
                <a:ext cx="47879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>
              <a:off x="6125974" y="3075102"/>
              <a:ext cx="404495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501333" y="2241550"/>
          <a:ext cx="1020762" cy="1020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" imgW="9448800" imgH="9448800" progId="Equation.DSMT4">
                  <p:embed/>
                </p:oleObj>
              </mc:Choice>
              <mc:Fallback>
                <p:oleObj name="Equation" r:id="rId1" imgW="9448800" imgH="9448800" progId="Equation.DSMT4">
                  <p:embed/>
                  <p:pic>
                    <p:nvPicPr>
                      <p:cNvPr id="0" name="Picture 718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1333" y="2241550"/>
                        <a:ext cx="1020762" cy="1020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2572440" y="2156602"/>
            <a:ext cx="1357411" cy="1169968"/>
            <a:chOff x="3029640" y="2968873"/>
            <a:chExt cx="1357411" cy="1169968"/>
          </a:xfrm>
        </p:grpSpPr>
        <p:grpSp>
          <p:nvGrpSpPr>
            <p:cNvPr id="43" name="Group 42"/>
            <p:cNvGrpSpPr/>
            <p:nvPr/>
          </p:nvGrpSpPr>
          <p:grpSpPr>
            <a:xfrm>
              <a:off x="3029640" y="3076730"/>
              <a:ext cx="1357411" cy="1062111"/>
              <a:chOff x="3029640" y="3075102"/>
              <a:chExt cx="1357411" cy="1062111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3886394" y="3553648"/>
                <a:ext cx="404495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rgbClr val="3E2EDA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endParaRPr lang="en-US" sz="3200" smtClean="0">
                  <a:solidFill>
                    <a:srgbClr val="3E2ED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029640" y="3075102"/>
                <a:ext cx="62611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3760941" y="3075102"/>
                <a:ext cx="62611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__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3478480" y="3296185"/>
                <a:ext cx="478790" cy="5835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endParaRPr lang="en-US" sz="320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3166314" y="2968873"/>
              <a:ext cx="404495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>
                  <a:solidFill>
                    <a:srgbClr val="3E2ED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en-US" sz="320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406334" y="2182002"/>
            <a:ext cx="4044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686254" y="2766777"/>
            <a:ext cx="4044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710569" y="2253306"/>
            <a:ext cx="4044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421124" y="2838081"/>
            <a:ext cx="40449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Freeform 38"/>
          <p:cNvSpPr/>
          <p:nvPr/>
        </p:nvSpPr>
        <p:spPr>
          <a:xfrm>
            <a:off x="949325" y="1412240"/>
            <a:ext cx="2862580" cy="955675"/>
          </a:xfrm>
          <a:custGeom>
            <a:avLst/>
            <a:gdLst>
              <a:gd name="connsiteX0" fmla="*/ 1880755 w 1880755"/>
              <a:gd name="connsiteY0" fmla="*/ 0 h 955964"/>
              <a:gd name="connsiteX1" fmla="*/ 1205345 w 1880755"/>
              <a:gd name="connsiteY1" fmla="*/ 0 h 955964"/>
              <a:gd name="connsiteX2" fmla="*/ 1205345 w 1880755"/>
              <a:gd name="connsiteY2" fmla="*/ 716973 h 955964"/>
              <a:gd name="connsiteX3" fmla="*/ 1018309 w 1880755"/>
              <a:gd name="connsiteY3" fmla="*/ 706582 h 955964"/>
              <a:gd name="connsiteX4" fmla="*/ 0 w 1880755"/>
              <a:gd name="connsiteY4" fmla="*/ 706582 h 955964"/>
              <a:gd name="connsiteX5" fmla="*/ 0 w 1880755"/>
              <a:gd name="connsiteY5" fmla="*/ 955964 h 955964"/>
              <a:gd name="connsiteX0-1" fmla="*/ 2379518 w 2379518"/>
              <a:gd name="connsiteY0-2" fmla="*/ 0 h 955964"/>
              <a:gd name="connsiteX1-3" fmla="*/ 1205345 w 2379518"/>
              <a:gd name="connsiteY1-4" fmla="*/ 0 h 955964"/>
              <a:gd name="connsiteX2-5" fmla="*/ 1205345 w 2379518"/>
              <a:gd name="connsiteY2-6" fmla="*/ 716973 h 955964"/>
              <a:gd name="connsiteX3-7" fmla="*/ 1018309 w 2379518"/>
              <a:gd name="connsiteY3-8" fmla="*/ 706582 h 955964"/>
              <a:gd name="connsiteX4-9" fmla="*/ 0 w 2379518"/>
              <a:gd name="connsiteY4-10" fmla="*/ 706582 h 955964"/>
              <a:gd name="connsiteX5-11" fmla="*/ 0 w 2379518"/>
              <a:gd name="connsiteY5-12" fmla="*/ 955964 h 955964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2379518" h="955964">
                <a:moveTo>
                  <a:pt x="2379518" y="0"/>
                </a:moveTo>
                <a:lnTo>
                  <a:pt x="1205345" y="0"/>
                </a:lnTo>
                <a:lnTo>
                  <a:pt x="1205345" y="716973"/>
                </a:lnTo>
                <a:cubicBezTo>
                  <a:pt x="1052997" y="705254"/>
                  <a:pt x="1115424" y="706582"/>
                  <a:pt x="1018309" y="706582"/>
                </a:cubicBezTo>
                <a:lnTo>
                  <a:pt x="0" y="706582"/>
                </a:lnTo>
                <a:lnTo>
                  <a:pt x="0" y="955964"/>
                </a:lnTo>
              </a:path>
            </a:pathLst>
          </a:cu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Freeform 39"/>
          <p:cNvSpPr/>
          <p:nvPr/>
        </p:nvSpPr>
        <p:spPr>
          <a:xfrm>
            <a:off x="3404235" y="1651000"/>
            <a:ext cx="855980" cy="716915"/>
          </a:xfrm>
          <a:custGeom>
            <a:avLst/>
            <a:gdLst>
              <a:gd name="connsiteX0" fmla="*/ 623455 w 623455"/>
              <a:gd name="connsiteY0" fmla="*/ 0 h 716973"/>
              <a:gd name="connsiteX1" fmla="*/ 623455 w 623455"/>
              <a:gd name="connsiteY1" fmla="*/ 301337 h 716973"/>
              <a:gd name="connsiteX2" fmla="*/ 0 w 623455"/>
              <a:gd name="connsiteY2" fmla="*/ 301337 h 716973"/>
              <a:gd name="connsiteX3" fmla="*/ 0 w 623455"/>
              <a:gd name="connsiteY3" fmla="*/ 716973 h 71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3455" h="716973">
                <a:moveTo>
                  <a:pt x="623455" y="0"/>
                </a:moveTo>
                <a:lnTo>
                  <a:pt x="623455" y="301337"/>
                </a:lnTo>
                <a:lnTo>
                  <a:pt x="0" y="301337"/>
                </a:lnTo>
                <a:lnTo>
                  <a:pt x="0" y="716973"/>
                </a:lnTo>
              </a:path>
            </a:pathLst>
          </a:cu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reeform 40"/>
          <p:cNvSpPr/>
          <p:nvPr/>
        </p:nvSpPr>
        <p:spPr>
          <a:xfrm>
            <a:off x="4572000" y="1676400"/>
            <a:ext cx="732155" cy="737870"/>
          </a:xfrm>
          <a:custGeom>
            <a:avLst/>
            <a:gdLst>
              <a:gd name="connsiteX0" fmla="*/ 0 w 1039091"/>
              <a:gd name="connsiteY0" fmla="*/ 0 h 737755"/>
              <a:gd name="connsiteX1" fmla="*/ 0 w 1039091"/>
              <a:gd name="connsiteY1" fmla="*/ 311728 h 737755"/>
              <a:gd name="connsiteX2" fmla="*/ 1039091 w 1039091"/>
              <a:gd name="connsiteY2" fmla="*/ 311728 h 737755"/>
              <a:gd name="connsiteX3" fmla="*/ 1039091 w 1039091"/>
              <a:gd name="connsiteY3" fmla="*/ 737755 h 7377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9091" h="737755">
                <a:moveTo>
                  <a:pt x="0" y="0"/>
                </a:moveTo>
                <a:lnTo>
                  <a:pt x="0" y="311728"/>
                </a:lnTo>
                <a:lnTo>
                  <a:pt x="1039091" y="311728"/>
                </a:lnTo>
                <a:lnTo>
                  <a:pt x="1039091" y="737755"/>
                </a:lnTo>
              </a:path>
            </a:pathLst>
          </a:cu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reeform 41"/>
          <p:cNvSpPr/>
          <p:nvPr/>
        </p:nvSpPr>
        <p:spPr>
          <a:xfrm>
            <a:off x="5288915" y="1422400"/>
            <a:ext cx="2068830" cy="955675"/>
          </a:xfrm>
          <a:custGeom>
            <a:avLst/>
            <a:gdLst>
              <a:gd name="connsiteX0" fmla="*/ 0 w 2483427"/>
              <a:gd name="connsiteY0" fmla="*/ 0 h 955964"/>
              <a:gd name="connsiteX1" fmla="*/ 2483427 w 2483427"/>
              <a:gd name="connsiteY1" fmla="*/ 0 h 955964"/>
              <a:gd name="connsiteX2" fmla="*/ 2483427 w 2483427"/>
              <a:gd name="connsiteY2" fmla="*/ 955964 h 9559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3427" h="955964">
                <a:moveTo>
                  <a:pt x="0" y="0"/>
                </a:moveTo>
                <a:lnTo>
                  <a:pt x="2483427" y="0"/>
                </a:lnTo>
                <a:lnTo>
                  <a:pt x="2483427" y="955964"/>
                </a:lnTo>
              </a:path>
            </a:pathLst>
          </a:custGeom>
          <a:ln w="190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809755" y="1205880"/>
          <a:ext cx="1482325" cy="4611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13716000" imgH="4267200" progId="Equation.DSMT4">
                  <p:embed/>
                </p:oleObj>
              </mc:Choice>
              <mc:Fallback>
                <p:oleObj name="Equation" r:id="rId3" imgW="13716000" imgH="4267200" progId="Equation.DSMT4">
                  <p:embed/>
                  <p:pic>
                    <p:nvPicPr>
                      <p:cNvPr id="0" name="Picture 719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09755" y="1205880"/>
                        <a:ext cx="1482325" cy="461167"/>
                      </a:xfrm>
                      <a:prstGeom prst="rect">
                        <a:avLst/>
                      </a:prstGeom>
                      <a:noFill/>
                      <a:ln w="28575" cmpd="sng">
                        <a:solidFill>
                          <a:schemeClr val="accent1">
                            <a:shade val="50000"/>
                          </a:schemeClr>
                        </a:solidFill>
                        <a:prstDash val="soli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Text Box 8"/>
          <p:cNvSpPr txBox="1"/>
          <p:nvPr/>
        </p:nvSpPr>
        <p:spPr>
          <a:xfrm>
            <a:off x="0" y="533400"/>
            <a:ext cx="154940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u="sng">
                <a:solidFill>
                  <a:schemeClr val="tx1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Tính chất</a:t>
            </a:r>
            <a:endParaRPr lang="vi-VN" altLang="en-US" sz="2100" b="1" u="sng">
              <a:solidFill>
                <a:schemeClr val="tx1"/>
              </a:solidFill>
              <a:highlight>
                <a:srgbClr val="00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2514600" y="-76200"/>
            <a:ext cx="3910330" cy="67818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§7. </a:t>
            </a:r>
            <a:r>
              <a:rPr lang="en-US" sz="3600" smtClean="0">
                <a:solidFill>
                  <a:schemeClr val="tx1"/>
                </a:solidFill>
                <a:highlight>
                  <a:srgbClr val="FF0000"/>
                </a:highlight>
                <a:latin typeface="VNI-Times" charset="0"/>
                <a:cs typeface="VNI-Times" charset="0"/>
              </a:rPr>
              <a:t>Tæ leä thöùc</a:t>
            </a:r>
            <a:endParaRPr lang="en-US" sz="3600" smtClean="0">
              <a:solidFill>
                <a:schemeClr val="tx1"/>
              </a:solidFill>
              <a:highlight>
                <a:srgbClr val="FF0000"/>
              </a:highlight>
              <a:latin typeface="VNI-Times" charset="0"/>
              <a:cs typeface="VNI-Times" charset="0"/>
            </a:endParaRPr>
          </a:p>
        </p:txBody>
      </p:sp>
      <p:sp>
        <p:nvSpPr>
          <p:cNvPr id="18435" name="Text Box 9"/>
          <p:cNvSpPr txBox="1"/>
          <p:nvPr/>
        </p:nvSpPr>
        <p:spPr>
          <a:xfrm>
            <a:off x="203200" y="990600"/>
            <a:ext cx="1614170" cy="41402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effectLst/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effectLst/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effectLst/>
                <a:latin typeface="+mn-lt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vi-VN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chất </a:t>
            </a:r>
            <a:r>
              <a:rPr lang="en-US" altLang="vi-VN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100" b="1" i="1" u="sng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altLang="en-US" sz="2100" b="1" i="1" u="sng">
                <a:solidFill>
                  <a:srgbClr val="438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2100" b="1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752600" y="2764155"/>
            <a:ext cx="60960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</p:spPr>
      </p:cxnSp>
      <p:sp>
        <p:nvSpPr>
          <p:cNvPr id="96" name="TextBox 95"/>
          <p:cNvSpPr txBox="1"/>
          <p:nvPr/>
        </p:nvSpPr>
        <p:spPr>
          <a:xfrm>
            <a:off x="2286000" y="3445510"/>
            <a:ext cx="1737995" cy="73723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sz="2100" b="1" dirty="0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 trung tỉ,</a:t>
            </a:r>
            <a:endParaRPr lang="en-US" sz="2100" b="1" dirty="0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100" b="1" dirty="0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giữ ngoại tỉ</a:t>
            </a:r>
            <a:endParaRPr lang="en-US" sz="2100" b="1" dirty="0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eft Bracket 10"/>
          <p:cNvSpPr/>
          <p:nvPr/>
        </p:nvSpPr>
        <p:spPr>
          <a:xfrm rot="16200000">
            <a:off x="2722245" y="1703070"/>
            <a:ext cx="1124585" cy="4093845"/>
          </a:xfrm>
          <a:prstGeom prst="leftBracket">
            <a:avLst/>
          </a:prstGeom>
          <a:noFill/>
          <a:ln w="31750" cap="flat" cmpd="sng" algn="ctr">
            <a:solidFill>
              <a:srgbClr val="3E2EDA"/>
            </a:solidFill>
            <a:prstDash val="solid"/>
            <a:round/>
            <a:headEnd type="arrow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4474210" y="3460115"/>
            <a:ext cx="1781175" cy="737235"/>
          </a:xfrm>
          <a:prstGeom prst="rect">
            <a:avLst/>
          </a:prstGeom>
          <a:solidFill>
            <a:schemeClr val="tx2">
              <a:lumMod val="9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sz="2100" b="1" dirty="0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 ngoại tỉ , giữ trung tỉ</a:t>
            </a:r>
            <a:endParaRPr lang="en-US" sz="2100" b="1" dirty="0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05600" y="3460115"/>
            <a:ext cx="2247900" cy="7372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p>
            <a:pPr algn="ctr"/>
            <a:r>
              <a:rPr lang="en-US" sz="2100" b="1" dirty="0" smtClean="0">
                <a:solidFill>
                  <a:srgbClr val="3E2ED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 cả ngoại tỉ và trung tỉ</a:t>
            </a:r>
            <a:endParaRPr lang="en-US" sz="2100" b="1" dirty="0" smtClean="0">
              <a:solidFill>
                <a:srgbClr val="3E2ED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6721033" y="2313518"/>
            <a:ext cx="1325701" cy="805858"/>
            <a:chOff x="7266498" y="3147110"/>
            <a:chExt cx="1325701" cy="805858"/>
          </a:xfrm>
        </p:grpSpPr>
        <p:sp>
          <p:nvSpPr>
            <p:cNvPr id="49" name="TextBox 34"/>
            <p:cNvSpPr txBox="1"/>
            <p:nvPr/>
          </p:nvSpPr>
          <p:spPr>
            <a:xfrm>
              <a:off x="7266498" y="3147110"/>
              <a:ext cx="589280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320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__</a:t>
              </a:r>
              <a:endParaRPr lang="en-US" sz="32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Box 35"/>
            <p:cNvSpPr txBox="1"/>
            <p:nvPr/>
          </p:nvSpPr>
          <p:spPr>
            <a:xfrm>
              <a:off x="7997164" y="314711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320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__</a:t>
              </a:r>
              <a:endParaRPr lang="en-US" sz="32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Box 36"/>
            <p:cNvSpPr txBox="1"/>
            <p:nvPr/>
          </p:nvSpPr>
          <p:spPr>
            <a:xfrm>
              <a:off x="7715338" y="3368193"/>
              <a:ext cx="4154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sz="3200" smtClean="0">
                  <a:solidFill>
                    <a:srgbClr val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endParaRPr lang="en-US" sz="32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TextBox 30"/>
          <p:cNvSpPr txBox="1"/>
          <p:nvPr/>
        </p:nvSpPr>
        <p:spPr>
          <a:xfrm>
            <a:off x="6834847" y="224575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31"/>
          <p:cNvSpPr txBox="1"/>
          <p:nvPr/>
        </p:nvSpPr>
        <p:spPr>
          <a:xfrm>
            <a:off x="7603822" y="224575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32"/>
          <p:cNvSpPr txBox="1"/>
          <p:nvPr/>
        </p:nvSpPr>
        <p:spPr>
          <a:xfrm>
            <a:off x="6841832" y="2744805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en-US" sz="32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33"/>
          <p:cNvSpPr txBox="1"/>
          <p:nvPr/>
        </p:nvSpPr>
        <p:spPr>
          <a:xfrm>
            <a:off x="7554927" y="277465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2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26389 -0.0112037 L -0.0695833 0.0837963 " pathEditMode="relative" rAng="0" ptsTypes="">
                                      <p:cBhvr>
                                        <p:cTn id="3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" y="56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25 0.00175926 L 0.0675 -0.0903704 " pathEditMode="relative" rAng="0" ptsTypes="">
                                      <p:cBhvr>
                                        <p:cTn id="3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15972 -0.0785185 " pathEditMode="relative" rAng="0" ptsTypes="">
                                      <p:cBhvr>
                                        <p:cTn id="6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" y="-44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9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4722 0.0141667 L 0.0711111 0.0844444 " pathEditMode="relative" rAng="0" ptsTypes="">
                                      <p:cBhvr>
                                        <p:cTn id="7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" y="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4444 -0.00111111 L 0.0729167 0.0743519 " pathEditMode="relative" rAng="0" ptsTypes="">
                                      <p:cBhvr>
                                        <p:cTn id="106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43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56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625 -0.0025 L -0.0808333 -0.0775926 " pathEditMode="relative" rAng="0" ptsTypes="">
                                      <p:cBhvr>
                                        <p:cTn id="10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" y="-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625 0 L 0.0804861 -0.0762037 " pathEditMode="relative" rAng="0" ptsTypes="">
                                      <p:cBhvr>
                                        <p:cTn id="11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-43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49" presetClass="path" presetSubtype="0" accel="50000" decel="5000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Motion origin="layout" path="M -6.94444e-05 -0.000185185 L -0.0861806 0.085463 " pathEditMode="relative" rAng="0" ptsTypes="">
                                      <p:cBhvr>
                                        <p:cTn id="11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8" grpId="1"/>
      <p:bldP spid="19" grpId="0"/>
      <p:bldP spid="19" grpId="1"/>
      <p:bldP spid="24" grpId="0"/>
      <p:bldP spid="24" grpId="1"/>
      <p:bldP spid="27" grpId="0"/>
      <p:bldP spid="27" grpId="1"/>
      <p:bldP spid="39" grpId="0" bldLvl="0" animBg="1"/>
      <p:bldP spid="40" grpId="0" bldLvl="0" animBg="1"/>
      <p:bldP spid="41" grpId="0" bldLvl="0" animBg="1"/>
      <p:bldP spid="42" grpId="0" bldLvl="0" animBg="1"/>
      <p:bldP spid="96" grpId="0" bldLvl="0" animBg="1"/>
      <p:bldP spid="98" grpId="0" bldLvl="0" animBg="1"/>
      <p:bldP spid="50" grpId="0" bldLvl="0" animBg="1"/>
      <p:bldP spid="11" grpId="0" bldLvl="0" animBg="1"/>
      <p:bldP spid="4" grpId="0" bldLvl="0" animBg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</p:bldLst>
  </p:timing>
</p:sld>
</file>

<file path=ppt/tags/tag1.xml><?xml version="1.0" encoding="utf-8"?>
<p:tagLst xmlns:p="http://schemas.openxmlformats.org/presentationml/2006/main">
  <p:tag name="TIMING" val="|1.3|0.9"/>
</p:tagLst>
</file>

<file path=ppt/tags/tag2.xml><?xml version="1.0" encoding="utf-8"?>
<p:tagLst xmlns:p="http://schemas.openxmlformats.org/presentationml/2006/main">
  <p:tag name="TIMING" val="|1.4"/>
</p:tagLst>
</file>

<file path=ppt/theme/theme1.xml><?xml version="1.0" encoding="utf-8"?>
<a:theme xmlns:a="http://schemas.openxmlformats.org/drawingml/2006/main" name="Slit">
  <a:themeElements>
    <a:clrScheme name="Slit 10">
      <a:dk1>
        <a:srgbClr val="3A7400"/>
      </a:dk1>
      <a:lt1>
        <a:srgbClr val="FFFFFF"/>
      </a:lt1>
      <a:dk2>
        <a:srgbClr val="2E5C00"/>
      </a:dk2>
      <a:lt2>
        <a:srgbClr val="FFFFCC"/>
      </a:lt2>
      <a:accent1>
        <a:srgbClr val="79CA02"/>
      </a:accent1>
      <a:accent2>
        <a:srgbClr val="008080"/>
      </a:accent2>
      <a:accent3>
        <a:srgbClr val="ADB5AA"/>
      </a:accent3>
      <a:accent4>
        <a:srgbClr val="DADADA"/>
      </a:accent4>
      <a:accent5>
        <a:srgbClr val="BEE1AA"/>
      </a:accent5>
      <a:accent6>
        <a:srgbClr val="007373"/>
      </a:accent6>
      <a:hlink>
        <a:srgbClr val="A8DE0E"/>
      </a:hlink>
      <a:folHlink>
        <a:srgbClr val="00CC66"/>
      </a:folHlink>
    </a:clrScheme>
    <a:fontScheme name="Slit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22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10">
        <a:dk1>
          <a:srgbClr val="3A7400"/>
        </a:dk1>
        <a:lt1>
          <a:srgbClr val="FFFFFF"/>
        </a:lt1>
        <a:dk2>
          <a:srgbClr val="2E5C00"/>
        </a:dk2>
        <a:lt2>
          <a:srgbClr val="FFFFCC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2482</Words>
  <Application>WPS Presentation</Application>
  <PresentationFormat>On-screen Show (4:3)</PresentationFormat>
  <Paragraphs>211</Paragraphs>
  <Slides>13</Slides>
  <Notes>0</Notes>
  <HiddenSlides>2</HiddenSlides>
  <MMClips>0</MMClips>
  <ScaleCrop>false</ScaleCrop>
  <HeadingPairs>
    <vt:vector size="8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49</vt:i4>
      </vt:variant>
      <vt:variant>
        <vt:lpstr>幻灯片标题</vt:lpstr>
      </vt:variant>
      <vt:variant>
        <vt:i4>13</vt:i4>
      </vt:variant>
    </vt:vector>
  </HeadingPairs>
  <TitlesOfParts>
    <vt:vector size="77" baseType="lpstr">
      <vt:lpstr>Arial</vt:lpstr>
      <vt:lpstr>SimSun</vt:lpstr>
      <vt:lpstr>Wingdings</vt:lpstr>
      <vt:lpstr>Tahoma</vt:lpstr>
      <vt:lpstr>Times New Roman</vt:lpstr>
      <vt:lpstr>Symbol</vt:lpstr>
      <vt:lpstr>VNI-Times</vt:lpstr>
      <vt:lpstr>Cambria Math</vt:lpstr>
      <vt:lpstr>MS Mincho</vt:lpstr>
      <vt:lpstr>Bahnschrift SemiBold Condensed</vt:lpstr>
      <vt:lpstr>Calibri</vt:lpstr>
      <vt:lpstr>Microsoft YaHei</vt:lpstr>
      <vt:lpstr>Arial Unicode MS</vt:lpstr>
      <vt:lpstr>Segoe Print</vt:lpstr>
      <vt:lpstr>Slit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Tæ leä thöùc</vt:lpstr>
      <vt:lpstr>§7. Tæ leä thöùc</vt:lpstr>
      <vt:lpstr>PowerPoint 演示文稿</vt:lpstr>
      <vt:lpstr>§7. Tæ leä thöùc</vt:lpstr>
      <vt:lpstr>PowerPoint 演示文稿</vt:lpstr>
      <vt:lpstr>§7. Tæ leä thöùc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HP</cp:lastModifiedBy>
  <cp:revision>67</cp:revision>
  <dcterms:created xsi:type="dcterms:W3CDTF">2008-08-13T09:08:00Z</dcterms:created>
  <dcterms:modified xsi:type="dcterms:W3CDTF">2021-09-04T09:45:45Z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80B2802A6661436C96D0F285FCE13BC6</vt:lpwstr>
  </property>
  <property fmtid="{D5CDD505-2E9C-101B-9397-08002B2CF9AE}" pid="3" name="KSOProductBuildVer">
    <vt:lpwstr>1033-11.2.0.10265</vt:lpwstr>
  </property>
</Properties>
</file>