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4"/>
  </p:notesMasterIdLst>
  <p:sldIdLst>
    <p:sldId id="256" r:id="rId2"/>
    <p:sldId id="258" r:id="rId3"/>
    <p:sldId id="257" r:id="rId4"/>
    <p:sldId id="259" r:id="rId5"/>
    <p:sldId id="277" r:id="rId6"/>
    <p:sldId id="261" r:id="rId7"/>
    <p:sldId id="263" r:id="rId8"/>
    <p:sldId id="280" r:id="rId9"/>
    <p:sldId id="264" r:id="rId10"/>
    <p:sldId id="341" r:id="rId11"/>
    <p:sldId id="279" r:id="rId12"/>
    <p:sldId id="278" r:id="rId13"/>
    <p:sldId id="281" r:id="rId14"/>
    <p:sldId id="282" r:id="rId15"/>
    <p:sldId id="283" r:id="rId16"/>
    <p:sldId id="284" r:id="rId17"/>
    <p:sldId id="265" r:id="rId18"/>
    <p:sldId id="266" r:id="rId19"/>
    <p:sldId id="267" r:id="rId20"/>
    <p:sldId id="285" r:id="rId21"/>
    <p:sldId id="286" r:id="rId22"/>
    <p:sldId id="287" r:id="rId23"/>
    <p:sldId id="288" r:id="rId24"/>
    <p:sldId id="289" r:id="rId25"/>
    <p:sldId id="290" r:id="rId26"/>
    <p:sldId id="268" r:id="rId27"/>
    <p:sldId id="291" r:id="rId28"/>
    <p:sldId id="292" r:id="rId29"/>
    <p:sldId id="269" r:id="rId30"/>
    <p:sldId id="270" r:id="rId31"/>
    <p:sldId id="293" r:id="rId32"/>
    <p:sldId id="294" r:id="rId33"/>
    <p:sldId id="295" r:id="rId34"/>
    <p:sldId id="296" r:id="rId35"/>
    <p:sldId id="271" r:id="rId36"/>
    <p:sldId id="272" r:id="rId37"/>
    <p:sldId id="273" r:id="rId38"/>
    <p:sldId id="297" r:id="rId39"/>
    <p:sldId id="276"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Lst>
  <p:sldSz cx="18288000" cy="10287000"/>
  <p:notesSz cx="6858000" cy="9144000"/>
  <p:embeddedFontLst>
    <p:embeddedFont>
      <p:font typeface="Calibri" panose="020F0502020204030204" pitchFamily="34" charset="0"/>
      <p:regular r:id="rId85"/>
      <p:bold r:id="rId86"/>
      <p:italic r:id="rId87"/>
      <p:boldItalic r:id="rId88"/>
    </p:embeddedFont>
    <p:embeddedFont>
      <p:font typeface="Open Sans" panose="020B0606030504020204" pitchFamily="34" charset="0"/>
      <p:regular r:id="rId89"/>
      <p:bold r:id="rId90"/>
      <p:italic r:id="rId91"/>
      <p:boldItalic r:id="rId92"/>
    </p:embeddedFont>
    <p:embeddedFont>
      <p:font typeface="Roboto" panose="02000000000000000000" pitchFamily="2" charset="0"/>
      <p:regular r:id="rId93"/>
      <p:bold r:id="rId94"/>
      <p:italic r:id="rId95"/>
      <p:boldItalic r:id="rId96"/>
    </p:embeddedFont>
    <p:embeddedFont>
      <p:font typeface="ไอติม" panose="020B0604020202020204" charset="-34"/>
      <p:regular r:id="rId9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67" autoAdjust="0"/>
    <p:restoredTop sz="84715" autoAdjust="0"/>
  </p:normalViewPr>
  <p:slideViewPr>
    <p:cSldViewPr>
      <p:cViewPr varScale="1">
        <p:scale>
          <a:sx n="41" d="100"/>
          <a:sy n="41" d="100"/>
        </p:scale>
        <p:origin x="80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font" Target="fonts/font5.fntdata"/><Relationship Id="rId97"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6.fntdata"/><Relationship Id="rId95"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1.fntdata"/><Relationship Id="rId93" Type="http://schemas.openxmlformats.org/officeDocument/2006/relationships/font" Target="fonts/font9.fntdata"/><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DF85B5-3BCB-41A5-B6D9-E206B198053F}" type="datetimeFigureOut">
              <a:rPr lang="en-US" smtClean="0"/>
              <a:t>21/10/2022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EDF60-F898-4F55-BA73-764B96EB065B}" type="slidenum">
              <a:rPr lang="en-US" smtClean="0"/>
              <a:t>‹#›</a:t>
            </a:fld>
            <a:endParaRPr lang="en-US"/>
          </a:p>
        </p:txBody>
      </p:sp>
    </p:spTree>
    <p:extLst>
      <p:ext uri="{BB962C8B-B14F-4D97-AF65-F5344CB8AC3E}">
        <p14:creationId xmlns:p14="http://schemas.microsoft.com/office/powerpoint/2010/main" val="1140744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7EDF60-F898-4F55-BA73-764B96EB065B}" type="slidenum">
              <a:rPr lang="en-US" smtClean="0"/>
              <a:t>9</a:t>
            </a:fld>
            <a:endParaRPr lang="en-US"/>
          </a:p>
        </p:txBody>
      </p:sp>
    </p:spTree>
    <p:extLst>
      <p:ext uri="{BB962C8B-B14F-4D97-AF65-F5344CB8AC3E}">
        <p14:creationId xmlns:p14="http://schemas.microsoft.com/office/powerpoint/2010/main" val="2505363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34" Type="http://schemas.openxmlformats.org/officeDocument/2006/relationships/image" Target="../media/image3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9.png"/><Relationship Id="rId35" Type="http://schemas.openxmlformats.org/officeDocument/2006/relationships/image" Target="../media/image3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7.xml"/><Relationship Id="rId7" Type="http://schemas.openxmlformats.org/officeDocument/2006/relationships/image" Target="../media/image69.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gif"/><Relationship Id="rId4" Type="http://schemas.openxmlformats.org/officeDocument/2006/relationships/image" Target="../media/image45.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Layout" Target="../slideLayouts/slideLayout7.xml"/><Relationship Id="rId7" Type="http://schemas.openxmlformats.org/officeDocument/2006/relationships/image" Target="../media/image69.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5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2.png"/><Relationship Id="rId4" Type="http://schemas.openxmlformats.org/officeDocument/2006/relationships/image" Target="../media/image49.svg"/></Relationships>
</file>

<file path=ppt/slides/_rels/slide6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28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711664">
            <a:off x="-2029230" y="7116323"/>
            <a:ext cx="5387298" cy="30756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4195" y="5588988"/>
            <a:ext cx="2700535" cy="409948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702144">
            <a:off x="15545321" y="7886133"/>
            <a:ext cx="4134082" cy="2052008"/>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445426">
            <a:off x="15389446" y="-1390877"/>
            <a:ext cx="5023980" cy="460379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405818" y="911019"/>
            <a:ext cx="3762641" cy="1951870"/>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543273">
            <a:off x="15451524" y="8382181"/>
            <a:ext cx="3901747" cy="1752239"/>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794993" y="6734549"/>
            <a:ext cx="1473832" cy="3007820"/>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662230" y="8487274"/>
            <a:ext cx="651930" cy="3550113"/>
          </a:xfrm>
          <a:prstGeom prst="rect">
            <a:avLst/>
          </a:prstGeom>
        </p:spPr>
      </p:pic>
      <p:grpSp>
        <p:nvGrpSpPr>
          <p:cNvPr id="10" name="Group 10"/>
          <p:cNvGrpSpPr/>
          <p:nvPr/>
        </p:nvGrpSpPr>
        <p:grpSpPr>
          <a:xfrm>
            <a:off x="3289155" y="2358264"/>
            <a:ext cx="11709689" cy="5276539"/>
            <a:chOff x="0" y="-9525"/>
            <a:chExt cx="15612919" cy="7035387"/>
          </a:xfrm>
        </p:grpSpPr>
        <p:sp>
          <p:nvSpPr>
            <p:cNvPr id="11" name="TextBox 11"/>
            <p:cNvSpPr txBox="1"/>
            <p:nvPr/>
          </p:nvSpPr>
          <p:spPr>
            <a:xfrm>
              <a:off x="0" y="1361405"/>
              <a:ext cx="15612919" cy="5664457"/>
            </a:xfrm>
            <a:prstGeom prst="rect">
              <a:avLst/>
            </a:prstGeom>
          </p:spPr>
          <p:txBody>
            <a:bodyPr lIns="0" tIns="0" rIns="0" bIns="0" rtlCol="0" anchor="t">
              <a:spAutoFit/>
            </a:bodyPr>
            <a:lstStyle/>
            <a:p>
              <a:pPr algn="ctr">
                <a:lnSpc>
                  <a:spcPts val="11174"/>
                </a:lnSpc>
              </a:pPr>
              <a:r>
                <a:rPr lang="en-US" sz="9312" spc="-195" dirty="0">
                  <a:solidFill>
                    <a:srgbClr val="FFFFFF"/>
                  </a:solidFill>
                  <a:latin typeface="ไอติม Bold"/>
                </a:rPr>
                <a:t>BÀI 6 ( 4 </a:t>
              </a:r>
              <a:r>
                <a:rPr lang="en-US" sz="9312" spc="-195" dirty="0" err="1">
                  <a:solidFill>
                    <a:srgbClr val="FFFFFF"/>
                  </a:solidFill>
                  <a:latin typeface="ไอติม Bold"/>
                </a:rPr>
                <a:t>tiết</a:t>
              </a:r>
              <a:r>
                <a:rPr lang="en-US" sz="9312" spc="-195" dirty="0">
                  <a:solidFill>
                    <a:srgbClr val="FFFFFF"/>
                  </a:solidFill>
                  <a:latin typeface="ไอติม Bold"/>
                </a:rPr>
                <a:t>)</a:t>
              </a:r>
            </a:p>
            <a:p>
              <a:pPr algn="ctr">
                <a:lnSpc>
                  <a:spcPts val="11174"/>
                </a:lnSpc>
              </a:pPr>
              <a:r>
                <a:rPr lang="en-US" sz="9312" spc="-195" dirty="0">
                  <a:solidFill>
                    <a:srgbClr val="FFFFFF"/>
                  </a:solidFill>
                  <a:latin typeface="ไอติม Bold"/>
                </a:rPr>
                <a:t>GIỚI THIỆU VỀ LIÊN KẾT HOÁ HỌC</a:t>
              </a:r>
            </a:p>
          </p:txBody>
        </p:sp>
        <p:sp>
          <p:nvSpPr>
            <p:cNvPr id="12" name="TextBox 12"/>
            <p:cNvSpPr txBox="1"/>
            <p:nvPr/>
          </p:nvSpPr>
          <p:spPr>
            <a:xfrm>
              <a:off x="4703265" y="-9525"/>
              <a:ext cx="6206389" cy="466725"/>
            </a:xfrm>
            <a:prstGeom prst="rect">
              <a:avLst/>
            </a:prstGeom>
          </p:spPr>
          <p:txBody>
            <a:bodyPr lIns="0" tIns="0" rIns="0" bIns="0" rtlCol="0" anchor="t">
              <a:spAutoFit/>
            </a:bodyPr>
            <a:lstStyle/>
            <a:p>
              <a:pPr algn="ctr">
                <a:lnSpc>
                  <a:spcPts val="2760"/>
                </a:lnSpc>
              </a:pPr>
              <a:endParaRPr/>
            </a:p>
          </p:txBody>
        </p:sp>
      </p:grpSp>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66613" y="-1437403"/>
            <a:ext cx="4206008" cy="4221359"/>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98288" y="-1427878"/>
            <a:ext cx="3924730" cy="4049909"/>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3129873" y="-2027187"/>
            <a:ext cx="1077795" cy="3728223"/>
          </a:xfrm>
          <a:prstGeom prst="rect">
            <a:avLst/>
          </a:prstGeom>
        </p:spPr>
      </p:pic>
      <p:pic>
        <p:nvPicPr>
          <p:cNvPr id="17" name="Picture 17"/>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4547705" y="8487274"/>
            <a:ext cx="880980" cy="829723"/>
          </a:xfrm>
          <a:prstGeom prst="rect">
            <a:avLst/>
          </a:prstGeom>
        </p:spPr>
      </p:pic>
      <p:pic>
        <p:nvPicPr>
          <p:cNvPr id="18" name="Picture 1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6156667" y="3650557"/>
            <a:ext cx="405308" cy="441305"/>
          </a:xfrm>
          <a:prstGeom prst="rect">
            <a:avLst/>
          </a:prstGeom>
        </p:spPr>
      </p:pic>
      <p:pic>
        <p:nvPicPr>
          <p:cNvPr id="19" name="Picture 19"/>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4213502" y="6839994"/>
            <a:ext cx="210719" cy="229434"/>
          </a:xfrm>
          <a:prstGeom prst="rect">
            <a:avLst/>
          </a:prstGeom>
        </p:spPr>
      </p:pic>
      <p:pic>
        <p:nvPicPr>
          <p:cNvPr id="20" name="Picture 20"/>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4108142" y="7413498"/>
            <a:ext cx="210719" cy="229434"/>
          </a:xfrm>
          <a:prstGeom prst="rect">
            <a:avLst/>
          </a:prstGeom>
        </p:spPr>
      </p:pic>
      <p:pic>
        <p:nvPicPr>
          <p:cNvPr id="21" name="Picture 21"/>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4117455" y="930474"/>
            <a:ext cx="180427" cy="196452"/>
          </a:xfrm>
          <a:prstGeom prst="rect">
            <a:avLst/>
          </a:prstGeom>
        </p:spPr>
      </p:pic>
      <p:pic>
        <p:nvPicPr>
          <p:cNvPr id="22" name="Picture 22"/>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3205947" y="5573779"/>
            <a:ext cx="981159" cy="1033788"/>
          </a:xfrm>
          <a:prstGeom prst="rect">
            <a:avLst/>
          </a:prstGeom>
        </p:spPr>
      </p:pic>
      <p:pic>
        <p:nvPicPr>
          <p:cNvPr id="23" name="Picture 23"/>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5627209" y="3540230"/>
            <a:ext cx="202654" cy="220653"/>
          </a:xfrm>
          <a:prstGeom prst="rect">
            <a:avLst/>
          </a:prstGeom>
        </p:spPr>
      </p:pic>
      <p:pic>
        <p:nvPicPr>
          <p:cNvPr id="24" name="Picture 24"/>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4592036" y="837664"/>
            <a:ext cx="265666" cy="289262"/>
          </a:xfrm>
          <a:prstGeom prst="rect">
            <a:avLst/>
          </a:prstGeom>
        </p:spPr>
      </p:pic>
      <p:pic>
        <p:nvPicPr>
          <p:cNvPr id="25" name="Picture 25"/>
          <p:cNvPicPr>
            <a:picLocks noChangeAspect="1"/>
          </p:cNvPicPr>
          <p:nvPr/>
        </p:nvPicPr>
        <p:blipFill>
          <a:blip r:embed="rId34"/>
          <a:srcRect/>
          <a:stretch>
            <a:fillRect/>
          </a:stretch>
        </p:blipFill>
        <p:spPr>
          <a:xfrm>
            <a:off x="6636763" y="221130"/>
            <a:ext cx="4578457" cy="2959811"/>
          </a:xfrm>
          <a:prstGeom prst="rect">
            <a:avLst/>
          </a:prstGeom>
        </p:spPr>
      </p:pic>
      <p:pic>
        <p:nvPicPr>
          <p:cNvPr id="26" name="Picture 26"/>
          <p:cNvPicPr>
            <a:picLocks noChangeAspect="1"/>
          </p:cNvPicPr>
          <p:nvPr/>
        </p:nvPicPr>
        <p:blipFill>
          <a:blip r:embed="rId35"/>
          <a:srcRect/>
          <a:stretch>
            <a:fillRect/>
          </a:stretch>
        </p:blipFill>
        <p:spPr>
          <a:xfrm>
            <a:off x="1028700" y="316017"/>
            <a:ext cx="3775846" cy="37758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90D154-DF71-0ECD-F94E-F2A6E95A051A}"/>
              </a:ext>
            </a:extLst>
          </p:cNvPr>
          <p:cNvSpPr txBox="1"/>
          <p:nvPr/>
        </p:nvSpPr>
        <p:spPr>
          <a:xfrm>
            <a:off x="342900" y="419100"/>
            <a:ext cx="17602200" cy="10095071"/>
          </a:xfrm>
          <a:prstGeom prst="rect">
            <a:avLst/>
          </a:prstGeom>
          <a:noFill/>
        </p:spPr>
        <p:txBody>
          <a:bodyPr wrap="square">
            <a:spAutoFit/>
          </a:bodyPr>
          <a:lstStyle/>
          <a:p>
            <a:pPr algn="just"/>
            <a:r>
              <a:rPr lang="vi-VN" sz="5000" b="1" i="0" dirty="0">
                <a:solidFill>
                  <a:srgbClr val="002060"/>
                </a:solidFill>
                <a:effectLst/>
                <a:latin typeface="+mj-lt"/>
              </a:rPr>
              <a:t>Mô tả sự tạo thành ion sodium, ion magnesium:</a:t>
            </a:r>
            <a:endParaRPr lang="vi-VN" sz="5000" b="0" i="0" dirty="0">
              <a:solidFill>
                <a:srgbClr val="002060"/>
              </a:solidFill>
              <a:effectLst/>
              <a:latin typeface="+mj-lt"/>
            </a:endParaRPr>
          </a:p>
          <a:p>
            <a:pPr algn="just"/>
            <a:r>
              <a:rPr lang="vi-VN" sz="5000" b="0" i="0" dirty="0">
                <a:solidFill>
                  <a:srgbClr val="002060"/>
                </a:solidFill>
                <a:effectLst/>
                <a:latin typeface="+mj-lt"/>
              </a:rPr>
              <a:t>- Nguyên tử sodium (Na) nhường đi 1 electron ở lớp vỏ ngoài cùng để trở thành ion sodium mang điện tích dương, kí hiệu Na</a:t>
            </a:r>
            <a:r>
              <a:rPr lang="vi-VN" sz="5000" b="0" i="0" baseline="30000" dirty="0">
                <a:solidFill>
                  <a:srgbClr val="002060"/>
                </a:solidFill>
                <a:effectLst/>
                <a:latin typeface="+mj-lt"/>
              </a:rPr>
              <a:t>+</a:t>
            </a:r>
            <a:endParaRPr lang="vi-VN" sz="5000" b="0" i="0" dirty="0">
              <a:solidFill>
                <a:srgbClr val="002060"/>
              </a:solidFill>
              <a:effectLst/>
              <a:latin typeface="+mj-lt"/>
            </a:endParaRPr>
          </a:p>
          <a:p>
            <a:pPr algn="just"/>
            <a:r>
              <a:rPr lang="vi-VN" sz="5000" b="0" i="0" dirty="0">
                <a:solidFill>
                  <a:srgbClr val="002060"/>
                </a:solidFill>
                <a:effectLst/>
                <a:latin typeface="+mj-lt"/>
              </a:rPr>
              <a:t>- Nguyên tử magnesium (Mg) nhường đi 2 electron ở lớp vỏ ngoài cùng để trở thành ion magnesium mang điện tích dương, kí hiệu Mg</a:t>
            </a:r>
            <a:r>
              <a:rPr lang="vi-VN" sz="5000" b="0" i="0" baseline="30000" dirty="0">
                <a:solidFill>
                  <a:srgbClr val="002060"/>
                </a:solidFill>
                <a:effectLst/>
                <a:latin typeface="+mj-lt"/>
              </a:rPr>
              <a:t>2+</a:t>
            </a:r>
            <a:endParaRPr lang="vi-VN" sz="5000" b="0" i="0" dirty="0">
              <a:solidFill>
                <a:srgbClr val="002060"/>
              </a:solidFill>
              <a:effectLst/>
              <a:latin typeface="+mj-lt"/>
            </a:endParaRPr>
          </a:p>
          <a:p>
            <a:pPr algn="just"/>
            <a:r>
              <a:rPr lang="vi-VN" sz="5000" b="1" i="0" dirty="0">
                <a:solidFill>
                  <a:srgbClr val="002060"/>
                </a:solidFill>
                <a:effectLst/>
                <a:latin typeface="+mj-lt"/>
              </a:rPr>
              <a:t>Nhận xét:</a:t>
            </a:r>
            <a:endParaRPr lang="vi-VN" sz="5000" b="0" i="0" dirty="0">
              <a:solidFill>
                <a:srgbClr val="002060"/>
              </a:solidFill>
              <a:effectLst/>
              <a:latin typeface="+mj-lt"/>
            </a:endParaRPr>
          </a:p>
          <a:p>
            <a:pPr algn="just"/>
            <a:r>
              <a:rPr lang="vi-VN" sz="5000" b="0" i="0" dirty="0">
                <a:solidFill>
                  <a:srgbClr val="002060"/>
                </a:solidFill>
                <a:effectLst/>
                <a:latin typeface="+mj-lt"/>
              </a:rPr>
              <a:t>- Các ion này đều có 8 electron lớp ngoài cùng.</a:t>
            </a:r>
          </a:p>
          <a:p>
            <a:pPr algn="just"/>
            <a:r>
              <a:rPr lang="vi-VN" sz="5000" b="0" i="0" dirty="0">
                <a:solidFill>
                  <a:srgbClr val="002060"/>
                </a:solidFill>
                <a:effectLst/>
                <a:latin typeface="+mj-lt"/>
              </a:rPr>
              <a:t>- Sự phân bố electron của ion sodium (Na</a:t>
            </a:r>
            <a:r>
              <a:rPr lang="vi-VN" sz="5000" b="0" i="0" baseline="30000" dirty="0">
                <a:solidFill>
                  <a:srgbClr val="002060"/>
                </a:solidFill>
                <a:effectLst/>
                <a:latin typeface="+mj-lt"/>
              </a:rPr>
              <a:t>+</a:t>
            </a:r>
            <a:r>
              <a:rPr lang="vi-VN" sz="5000" b="0" i="0" dirty="0">
                <a:solidFill>
                  <a:srgbClr val="002060"/>
                </a:solidFill>
                <a:effectLst/>
                <a:latin typeface="+mj-lt"/>
              </a:rPr>
              <a:t>) và ion magnesium (Mg</a:t>
            </a:r>
            <a:r>
              <a:rPr lang="vi-VN" sz="5000" b="0" i="0" baseline="30000" dirty="0">
                <a:solidFill>
                  <a:srgbClr val="002060"/>
                </a:solidFill>
                <a:effectLst/>
                <a:latin typeface="+mj-lt"/>
              </a:rPr>
              <a:t>2+</a:t>
            </a:r>
            <a:r>
              <a:rPr lang="vi-VN" sz="5000" b="0" i="0" dirty="0">
                <a:solidFill>
                  <a:srgbClr val="002060"/>
                </a:solidFill>
                <a:effectLst/>
                <a:latin typeface="+mj-lt"/>
              </a:rPr>
              <a:t>) đều giống với sự phân bố electron của nguyên tử khí hiếm neon (Ne).</a:t>
            </a:r>
          </a:p>
          <a:p>
            <a:br>
              <a:rPr lang="vi-VN" sz="5000" dirty="0">
                <a:latin typeface="+mj-lt"/>
              </a:rPr>
            </a:br>
            <a:endParaRPr lang="en-US" sz="5000" dirty="0">
              <a:latin typeface="+mj-lt"/>
            </a:endParaRPr>
          </a:p>
        </p:txBody>
      </p:sp>
    </p:spTree>
    <p:extLst>
      <p:ext uri="{BB962C8B-B14F-4D97-AF65-F5344CB8AC3E}">
        <p14:creationId xmlns:p14="http://schemas.microsoft.com/office/powerpoint/2010/main" val="382015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9F5AE8-A5D2-4C19-B569-0671C79FE85F}"/>
              </a:ext>
            </a:extLst>
          </p:cNvPr>
          <p:cNvSpPr txBox="1"/>
          <p:nvPr/>
        </p:nvSpPr>
        <p:spPr>
          <a:xfrm>
            <a:off x="457200" y="495300"/>
            <a:ext cx="17221200" cy="1477328"/>
          </a:xfrm>
          <a:prstGeom prst="rect">
            <a:avLst/>
          </a:prstGeom>
          <a:noFill/>
        </p:spPr>
        <p:txBody>
          <a:bodyPr wrap="square">
            <a:spAutoFit/>
          </a:bodyPr>
          <a:lstStyle/>
          <a:p>
            <a:r>
              <a:rPr lang="en-GB" sz="4500" b="1" i="0" dirty="0">
                <a:solidFill>
                  <a:srgbClr val="008000"/>
                </a:solidFill>
                <a:effectLst/>
                <a:latin typeface="Times New Roman" panose="02020603050405020304" pitchFamily="18" charset="0"/>
                <a:cs typeface="Times New Roman" panose="02020603050405020304" pitchFamily="18" charset="0"/>
              </a:rPr>
              <a:t>Trang 37 (</a:t>
            </a:r>
            <a:r>
              <a:rPr lang="en-GB" sz="4500" b="1" dirty="0">
                <a:solidFill>
                  <a:srgbClr val="008000"/>
                </a:solidFill>
                <a:latin typeface="Times New Roman" panose="02020603050405020304" pitchFamily="18" charset="0"/>
                <a:cs typeface="Times New Roman" panose="02020603050405020304" pitchFamily="18" charset="0"/>
              </a:rPr>
              <a:t>LT) </a:t>
            </a:r>
            <a:r>
              <a:rPr lang="vi-VN" sz="4500" b="1" i="0" dirty="0">
                <a:solidFill>
                  <a:srgbClr val="008000"/>
                </a:solidFill>
                <a:effectLst/>
                <a:latin typeface="Times New Roman" panose="02020603050405020304" pitchFamily="18" charset="0"/>
                <a:cs typeface="Times New Roman" panose="02020603050405020304" pitchFamily="18" charset="0"/>
              </a:rPr>
              <a:t>:</a:t>
            </a:r>
            <a:r>
              <a:rPr lang="vi-VN" sz="4500" b="0" i="0" dirty="0">
                <a:solidFill>
                  <a:srgbClr val="000000"/>
                </a:solidFill>
                <a:effectLst/>
                <a:latin typeface="Times New Roman" panose="02020603050405020304" pitchFamily="18" charset="0"/>
                <a:cs typeface="Times New Roman" panose="02020603050405020304" pitchFamily="18" charset="0"/>
              </a:rPr>
              <a:t> </a:t>
            </a:r>
            <a:r>
              <a:rPr lang="vi-VN" sz="4500" b="0" i="0" dirty="0">
                <a:solidFill>
                  <a:srgbClr val="000000"/>
                </a:solidFill>
                <a:effectLst/>
                <a:latin typeface="+mj-lt"/>
              </a:rPr>
              <a:t>Hãy xác định vị trí của aluminium trong bảng tuần hoàn và vẽ sơ đồ tạo thành ion aluminium từ nguyên tử aluminium.</a:t>
            </a:r>
            <a:endParaRPr lang="en-US" sz="4500" dirty="0">
              <a:latin typeface="+mj-lt"/>
            </a:endParaRPr>
          </a:p>
        </p:txBody>
      </p:sp>
      <p:sp>
        <p:nvSpPr>
          <p:cNvPr id="5" name="TextBox 4">
            <a:extLst>
              <a:ext uri="{FF2B5EF4-FFF2-40B4-BE49-F238E27FC236}">
                <a16:creationId xmlns:a16="http://schemas.microsoft.com/office/drawing/2014/main" id="{D36807F7-E577-421E-B8CC-58BEB3F595D4}"/>
              </a:ext>
            </a:extLst>
          </p:cNvPr>
          <p:cNvSpPr txBox="1"/>
          <p:nvPr/>
        </p:nvSpPr>
        <p:spPr>
          <a:xfrm>
            <a:off x="266700" y="2359630"/>
            <a:ext cx="17602200" cy="3554819"/>
          </a:xfrm>
          <a:prstGeom prst="rect">
            <a:avLst/>
          </a:prstGeom>
          <a:noFill/>
        </p:spPr>
        <p:txBody>
          <a:bodyPr wrap="square">
            <a:spAutoFit/>
          </a:bodyPr>
          <a:lstStyle/>
          <a:p>
            <a:pPr algn="just"/>
            <a:r>
              <a:rPr lang="en-GB" sz="4500" b="1" i="0" dirty="0">
                <a:solidFill>
                  <a:srgbClr val="00B050"/>
                </a:solidFill>
                <a:effectLst/>
                <a:latin typeface="+mj-lt"/>
              </a:rPr>
              <a:t>TL</a:t>
            </a:r>
            <a:r>
              <a:rPr lang="en-GB" sz="4500" b="0" i="0" dirty="0">
                <a:solidFill>
                  <a:srgbClr val="000000"/>
                </a:solidFill>
                <a:effectLst/>
                <a:latin typeface="+mj-lt"/>
              </a:rPr>
              <a:t>: </a:t>
            </a:r>
            <a:r>
              <a:rPr lang="vi-VN" sz="4500" b="1" i="0" dirty="0">
                <a:solidFill>
                  <a:srgbClr val="002060"/>
                </a:solidFill>
                <a:effectLst/>
                <a:latin typeface="+mj-lt"/>
              </a:rPr>
              <a:t>Aluminium (Al) thuộc ô số 13, chu kì 3, nhóm IIIA trong bảng tuần hoàn.</a:t>
            </a:r>
          </a:p>
          <a:p>
            <a:pPr algn="just"/>
            <a:r>
              <a:rPr lang="vi-VN" sz="4500" b="1" i="0" dirty="0">
                <a:solidFill>
                  <a:srgbClr val="002060"/>
                </a:solidFill>
                <a:effectLst/>
                <a:latin typeface="+mj-lt"/>
              </a:rPr>
              <a:t>Nguyên tử aluminium nhường 3 electron ở lớp ngoài cùng để trở thành ion aluminium, kí hiệu Al</a:t>
            </a:r>
            <a:r>
              <a:rPr lang="vi-VN" sz="4500" b="1" i="0" baseline="30000" dirty="0">
                <a:solidFill>
                  <a:srgbClr val="002060"/>
                </a:solidFill>
                <a:effectLst/>
                <a:latin typeface="+mj-lt"/>
              </a:rPr>
              <a:t>3+</a:t>
            </a:r>
            <a:endParaRPr lang="vi-VN" sz="4500" b="1" i="0" dirty="0">
              <a:solidFill>
                <a:srgbClr val="002060"/>
              </a:solidFill>
              <a:effectLst/>
              <a:latin typeface="+mj-lt"/>
            </a:endParaRPr>
          </a:p>
          <a:p>
            <a:pPr algn="just"/>
            <a:r>
              <a:rPr lang="vi-VN" sz="4500" b="1" i="0" dirty="0">
                <a:solidFill>
                  <a:srgbClr val="002060"/>
                </a:solidFill>
                <a:effectLst/>
                <a:latin typeface="+mj-lt"/>
              </a:rPr>
              <a:t>Sơ đồ tạo thành ion aluminium:</a:t>
            </a:r>
          </a:p>
        </p:txBody>
      </p:sp>
      <p:pic>
        <p:nvPicPr>
          <p:cNvPr id="6" name="Picture 5">
            <a:extLst>
              <a:ext uri="{FF2B5EF4-FFF2-40B4-BE49-F238E27FC236}">
                <a16:creationId xmlns:a16="http://schemas.microsoft.com/office/drawing/2014/main" id="{84453A94-FF7D-4205-854A-2DB121D44EC7}"/>
              </a:ext>
            </a:extLst>
          </p:cNvPr>
          <p:cNvPicPr>
            <a:picLocks noChangeAspect="1"/>
          </p:cNvPicPr>
          <p:nvPr/>
        </p:nvPicPr>
        <p:blipFill>
          <a:blip r:embed="rId2"/>
          <a:stretch>
            <a:fillRect/>
          </a:stretch>
        </p:blipFill>
        <p:spPr>
          <a:xfrm>
            <a:off x="1371600" y="6372225"/>
            <a:ext cx="15697200" cy="3554819"/>
          </a:xfrm>
          <a:prstGeom prst="rect">
            <a:avLst/>
          </a:prstGeom>
        </p:spPr>
      </p:pic>
    </p:spTree>
    <p:extLst>
      <p:ext uri="{BB962C8B-B14F-4D97-AF65-F5344CB8AC3E}">
        <p14:creationId xmlns:p14="http://schemas.microsoft.com/office/powerpoint/2010/main" val="279587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0106C-7BDA-4B4F-AB3E-BB43FEE06EA5}"/>
              </a:ext>
            </a:extLst>
          </p:cNvPr>
          <p:cNvPicPr>
            <a:picLocks noChangeAspect="1"/>
          </p:cNvPicPr>
          <p:nvPr/>
        </p:nvPicPr>
        <p:blipFill>
          <a:blip r:embed="rId2"/>
          <a:stretch>
            <a:fillRect/>
          </a:stretch>
        </p:blipFill>
        <p:spPr>
          <a:xfrm>
            <a:off x="8856785" y="580356"/>
            <a:ext cx="9448800" cy="9094797"/>
          </a:xfrm>
          <a:prstGeom prst="rect">
            <a:avLst/>
          </a:prstGeom>
        </p:spPr>
      </p:pic>
      <p:sp>
        <p:nvSpPr>
          <p:cNvPr id="4" name="TextBox 3">
            <a:extLst>
              <a:ext uri="{FF2B5EF4-FFF2-40B4-BE49-F238E27FC236}">
                <a16:creationId xmlns:a16="http://schemas.microsoft.com/office/drawing/2014/main" id="{27CFFE3A-806F-496D-9344-B577E2D37DA0}"/>
              </a:ext>
            </a:extLst>
          </p:cNvPr>
          <p:cNvSpPr txBox="1"/>
          <p:nvPr/>
        </p:nvSpPr>
        <p:spPr>
          <a:xfrm>
            <a:off x="685800" y="149469"/>
            <a:ext cx="9144000" cy="861774"/>
          </a:xfrm>
          <a:prstGeom prst="rect">
            <a:avLst/>
          </a:prstGeom>
          <a:noFill/>
        </p:spPr>
        <p:txBody>
          <a:bodyPr wrap="square">
            <a:spAutoFit/>
          </a:bodyPr>
          <a:lstStyle/>
          <a:p>
            <a:r>
              <a:rPr lang="en-US" sz="5000" b="1" i="0" dirty="0">
                <a:solidFill>
                  <a:srgbClr val="222222"/>
                </a:solidFill>
                <a:effectLst/>
                <a:latin typeface="Times New Roman" panose="02020603050405020304" pitchFamily="18" charset="0"/>
                <a:cs typeface="Times New Roman" panose="02020603050405020304" pitchFamily="18" charset="0"/>
              </a:rPr>
              <a:t>2. </a:t>
            </a:r>
            <a:r>
              <a:rPr lang="en-US" sz="5000" b="1" dirty="0" err="1">
                <a:solidFill>
                  <a:srgbClr val="222222"/>
                </a:solidFill>
                <a:latin typeface="Times New Roman" panose="02020603050405020304" pitchFamily="18" charset="0"/>
                <a:cs typeface="Times New Roman" panose="02020603050405020304" pitchFamily="18" charset="0"/>
              </a:rPr>
              <a:t>Mô</a:t>
            </a:r>
            <a:r>
              <a:rPr lang="en-US" sz="5000" b="1" dirty="0">
                <a:solidFill>
                  <a:srgbClr val="222222"/>
                </a:solidFill>
                <a:latin typeface="Times New Roman" panose="02020603050405020304" pitchFamily="18" charset="0"/>
                <a:cs typeface="Times New Roman" panose="02020603050405020304" pitchFamily="18" charset="0"/>
              </a:rPr>
              <a:t> </a:t>
            </a:r>
            <a:r>
              <a:rPr lang="en-US" sz="5000" b="1" dirty="0" err="1">
                <a:solidFill>
                  <a:srgbClr val="222222"/>
                </a:solidFill>
                <a:latin typeface="Times New Roman" panose="02020603050405020304" pitchFamily="18" charset="0"/>
                <a:cs typeface="Times New Roman" panose="02020603050405020304" pitchFamily="18" charset="0"/>
              </a:rPr>
              <a:t>tả</a:t>
            </a:r>
            <a:r>
              <a:rPr lang="en-US" sz="5000" b="1" dirty="0">
                <a:solidFill>
                  <a:srgbClr val="222222"/>
                </a:solidFill>
                <a:latin typeface="Times New Roman" panose="02020603050405020304" pitchFamily="18" charset="0"/>
                <a:cs typeface="Times New Roman" panose="02020603050405020304" pitchFamily="18" charset="0"/>
              </a:rPr>
              <a:t> </a:t>
            </a:r>
            <a:r>
              <a:rPr lang="en-US" sz="5000" b="1" dirty="0" err="1">
                <a:solidFill>
                  <a:srgbClr val="222222"/>
                </a:solidFill>
                <a:latin typeface="Times New Roman" panose="02020603050405020304" pitchFamily="18" charset="0"/>
                <a:cs typeface="Times New Roman" panose="02020603050405020304" pitchFamily="18" charset="0"/>
              </a:rPr>
              <a:t>s</a:t>
            </a:r>
            <a:r>
              <a:rPr lang="en-US" sz="5000" b="1" i="0" dirty="0" err="1">
                <a:solidFill>
                  <a:srgbClr val="222222"/>
                </a:solidFill>
                <a:effectLst/>
                <a:latin typeface="Times New Roman" panose="02020603050405020304" pitchFamily="18" charset="0"/>
                <a:cs typeface="Times New Roman" panose="02020603050405020304" pitchFamily="18" charset="0"/>
              </a:rPr>
              <a:t>ự</a:t>
            </a:r>
            <a:r>
              <a:rPr lang="en-US" sz="5000" b="1" i="0" dirty="0">
                <a:solidFill>
                  <a:srgbClr val="222222"/>
                </a:solidFill>
                <a:effectLst/>
                <a:latin typeface="Times New Roman" panose="02020603050405020304" pitchFamily="18" charset="0"/>
                <a:cs typeface="Times New Roman" panose="02020603050405020304" pitchFamily="18" charset="0"/>
              </a:rPr>
              <a:t> </a:t>
            </a:r>
            <a:r>
              <a:rPr lang="en-US" sz="5000" b="1" i="0" dirty="0" err="1">
                <a:solidFill>
                  <a:srgbClr val="222222"/>
                </a:solidFill>
                <a:effectLst/>
                <a:latin typeface="Times New Roman" panose="02020603050405020304" pitchFamily="18" charset="0"/>
                <a:cs typeface="Times New Roman" panose="02020603050405020304" pitchFamily="18" charset="0"/>
              </a:rPr>
              <a:t>tạo</a:t>
            </a:r>
            <a:r>
              <a:rPr lang="en-US" sz="5000" b="1" i="0" dirty="0">
                <a:solidFill>
                  <a:srgbClr val="222222"/>
                </a:solidFill>
                <a:effectLst/>
                <a:latin typeface="Times New Roman" panose="02020603050405020304" pitchFamily="18" charset="0"/>
                <a:cs typeface="Times New Roman" panose="02020603050405020304" pitchFamily="18" charset="0"/>
              </a:rPr>
              <a:t> </a:t>
            </a:r>
            <a:r>
              <a:rPr lang="en-US" sz="5000" b="1" i="0" dirty="0" err="1">
                <a:solidFill>
                  <a:srgbClr val="222222"/>
                </a:solidFill>
                <a:effectLst/>
                <a:latin typeface="Times New Roman" panose="02020603050405020304" pitchFamily="18" charset="0"/>
                <a:cs typeface="Times New Roman" panose="02020603050405020304" pitchFamily="18" charset="0"/>
              </a:rPr>
              <a:t>thành</a:t>
            </a:r>
            <a:r>
              <a:rPr lang="en-US" sz="5000" b="1" i="0" dirty="0">
                <a:solidFill>
                  <a:srgbClr val="222222"/>
                </a:solidFill>
                <a:effectLst/>
                <a:latin typeface="Times New Roman" panose="02020603050405020304" pitchFamily="18" charset="0"/>
                <a:cs typeface="Times New Roman" panose="02020603050405020304" pitchFamily="18" charset="0"/>
              </a:rPr>
              <a:t> ion </a:t>
            </a:r>
            <a:r>
              <a:rPr lang="en-US" sz="5000" b="1" i="0" dirty="0" err="1">
                <a:solidFill>
                  <a:srgbClr val="222222"/>
                </a:solidFill>
                <a:effectLst/>
                <a:latin typeface="Times New Roman" panose="02020603050405020304" pitchFamily="18" charset="0"/>
                <a:cs typeface="Times New Roman" panose="02020603050405020304" pitchFamily="18" charset="0"/>
              </a:rPr>
              <a:t>âm</a:t>
            </a:r>
            <a:endParaRPr lang="en-US" sz="5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5427B49-82D5-4257-B232-649F64948459}"/>
              </a:ext>
            </a:extLst>
          </p:cNvPr>
          <p:cNvSpPr txBox="1"/>
          <p:nvPr/>
        </p:nvSpPr>
        <p:spPr>
          <a:xfrm>
            <a:off x="609600" y="1011243"/>
            <a:ext cx="7848600" cy="9094797"/>
          </a:xfrm>
          <a:prstGeom prst="rect">
            <a:avLst/>
          </a:prstGeom>
          <a:noFill/>
        </p:spPr>
        <p:txBody>
          <a:bodyPr wrap="square">
            <a:spAutoFit/>
          </a:bodyPr>
          <a:lstStyle/>
          <a:p>
            <a:pPr algn="just"/>
            <a:r>
              <a:rPr lang="vi-VN" b="0" i="0" dirty="0">
                <a:solidFill>
                  <a:srgbClr val="222222"/>
                </a:solidFill>
                <a:effectLst/>
                <a:latin typeface="Roboto"/>
              </a:rPr>
              <a:t> </a:t>
            </a:r>
            <a:r>
              <a:rPr lang="vi-VN" sz="4500" b="0" i="0" dirty="0">
                <a:solidFill>
                  <a:srgbClr val="222222"/>
                </a:solidFill>
                <a:effectLst/>
                <a:latin typeface="+mj-lt"/>
              </a:rPr>
              <a:t>Các nguyên tử của nguyên tố phi kim (Cl, O, N …) có số electron lớp ngoài cùng là 7, 6, 5, … nên khi kết hợp với các nguyên tử kim loại, nguyên tử phi kim có xu hướng nhận electron từ nguyên tử kim loại để có lớp ngoài cùng giống nguyên tử của nguyên tố khí hiếm gần nhất trong bảng tuần hoàn.</a:t>
            </a:r>
          </a:p>
          <a:p>
            <a:pPr algn="just"/>
            <a:r>
              <a:rPr lang="vi-VN" sz="4500" b="0" i="0" dirty="0">
                <a:solidFill>
                  <a:srgbClr val="222222"/>
                </a:solidFill>
                <a:effectLst/>
                <a:latin typeface="+mj-lt"/>
              </a:rPr>
              <a:t>- Nguyên tử phi kim khi nhận electron sẽ tạo thành ion âm tương ứng</a:t>
            </a:r>
            <a:r>
              <a:rPr lang="en-GB" sz="4500" b="0" i="0" dirty="0">
                <a:solidFill>
                  <a:srgbClr val="222222"/>
                </a:solidFill>
                <a:effectLst/>
                <a:latin typeface="+mj-lt"/>
              </a:rPr>
              <a:t> </a:t>
            </a:r>
            <a:r>
              <a:rPr lang="en-GB" sz="4500" b="0" i="0" dirty="0">
                <a:solidFill>
                  <a:srgbClr val="222222"/>
                </a:solidFill>
                <a:effectLst/>
                <a:latin typeface="Times New Roman" panose="02020603050405020304" pitchFamily="18" charset="0"/>
                <a:cs typeface="Times New Roman" panose="02020603050405020304" pitchFamily="18" charset="0"/>
              </a:rPr>
              <a:t>(h 6.3)</a:t>
            </a:r>
            <a:endParaRPr lang="vi-VN" sz="4500" b="0" i="0" dirty="0">
              <a:solidFill>
                <a:srgbClr val="222222"/>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9878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4CB4F-AFF4-4015-B2DF-EB7030977875}"/>
              </a:ext>
            </a:extLst>
          </p:cNvPr>
          <p:cNvSpPr txBox="1"/>
          <p:nvPr/>
        </p:nvSpPr>
        <p:spPr>
          <a:xfrm>
            <a:off x="609600" y="495300"/>
            <a:ext cx="17221200" cy="2169825"/>
          </a:xfrm>
          <a:prstGeom prst="rect">
            <a:avLst/>
          </a:prstGeom>
          <a:noFill/>
        </p:spPr>
        <p:txBody>
          <a:bodyPr wrap="square">
            <a:spAutoFit/>
          </a:bodyPr>
          <a:lstStyle/>
          <a:p>
            <a:r>
              <a:rPr lang="en-US" sz="4500" b="0" i="0" dirty="0" err="1">
                <a:solidFill>
                  <a:srgbClr val="222222"/>
                </a:solidFill>
                <a:effectLst/>
                <a:latin typeface="Times New Roman" panose="02020603050405020304" pitchFamily="18" charset="0"/>
                <a:cs typeface="Times New Roman" panose="02020603050405020304" pitchFamily="18" charset="0"/>
              </a:rPr>
              <a:t>Ví</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dụ</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Nguyên</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tử</a:t>
            </a:r>
            <a:r>
              <a:rPr lang="en-US" sz="4500" b="0" i="0" dirty="0">
                <a:solidFill>
                  <a:srgbClr val="222222"/>
                </a:solidFill>
                <a:effectLst/>
                <a:latin typeface="Times New Roman" panose="02020603050405020304" pitchFamily="18" charset="0"/>
                <a:cs typeface="Times New Roman" panose="02020603050405020304" pitchFamily="18" charset="0"/>
              </a:rPr>
              <a:t> oxygen </a:t>
            </a:r>
            <a:r>
              <a:rPr lang="en-US" sz="4500" b="0" i="0" dirty="0" err="1">
                <a:solidFill>
                  <a:srgbClr val="222222"/>
                </a:solidFill>
                <a:effectLst/>
                <a:latin typeface="Times New Roman" panose="02020603050405020304" pitchFamily="18" charset="0"/>
                <a:cs typeface="Times New Roman" panose="02020603050405020304" pitchFamily="18" charset="0"/>
              </a:rPr>
              <a:t>nhận</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thêm</a:t>
            </a:r>
            <a:r>
              <a:rPr lang="en-US" sz="4500" b="0" i="0" dirty="0">
                <a:solidFill>
                  <a:srgbClr val="222222"/>
                </a:solidFill>
                <a:effectLst/>
                <a:latin typeface="Times New Roman" panose="02020603050405020304" pitchFamily="18" charset="0"/>
                <a:cs typeface="Times New Roman" panose="02020603050405020304" pitchFamily="18" charset="0"/>
              </a:rPr>
              <a:t> 2 electron </a:t>
            </a:r>
            <a:r>
              <a:rPr lang="en-US" sz="4500" b="0" i="0" dirty="0" err="1">
                <a:solidFill>
                  <a:srgbClr val="222222"/>
                </a:solidFill>
                <a:effectLst/>
                <a:latin typeface="Times New Roman" panose="02020603050405020304" pitchFamily="18" charset="0"/>
                <a:cs typeface="Times New Roman" panose="02020603050405020304" pitchFamily="18" charset="0"/>
              </a:rPr>
              <a:t>vào</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lớp</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ngoài</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cùng</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tạo</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thành</a:t>
            </a:r>
            <a:r>
              <a:rPr lang="en-US" sz="4500" b="0" i="0" dirty="0">
                <a:solidFill>
                  <a:srgbClr val="222222"/>
                </a:solidFill>
                <a:effectLst/>
                <a:latin typeface="Times New Roman" panose="02020603050405020304" pitchFamily="18" charset="0"/>
                <a:cs typeface="Times New Roman" panose="02020603050405020304" pitchFamily="18" charset="0"/>
              </a:rPr>
              <a:t> ion oxygen. Ion oxygen </a:t>
            </a:r>
            <a:r>
              <a:rPr lang="en-US" sz="4500" b="0" i="0" dirty="0" err="1">
                <a:solidFill>
                  <a:srgbClr val="222222"/>
                </a:solidFill>
                <a:effectLst/>
                <a:latin typeface="Times New Roman" panose="02020603050405020304" pitchFamily="18" charset="0"/>
                <a:cs typeface="Times New Roman" panose="02020603050405020304" pitchFamily="18" charset="0"/>
              </a:rPr>
              <a:t>có</a:t>
            </a:r>
            <a:r>
              <a:rPr lang="en-US" sz="4500" b="0" i="0" dirty="0">
                <a:solidFill>
                  <a:srgbClr val="222222"/>
                </a:solidFill>
                <a:effectLst/>
                <a:latin typeface="Times New Roman" panose="02020603050405020304" pitchFamily="18" charset="0"/>
                <a:cs typeface="Times New Roman" panose="02020603050405020304" pitchFamily="18" charset="0"/>
              </a:rPr>
              <a:t> 8 electron </a:t>
            </a:r>
            <a:r>
              <a:rPr lang="en-US" sz="4500" b="0" i="0" dirty="0" err="1">
                <a:solidFill>
                  <a:srgbClr val="222222"/>
                </a:solidFill>
                <a:effectLst/>
                <a:latin typeface="Times New Roman" panose="02020603050405020304" pitchFamily="18" charset="0"/>
                <a:cs typeface="Times New Roman" panose="02020603050405020304" pitchFamily="18" charset="0"/>
              </a:rPr>
              <a:t>lớp</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ngoài</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cùng</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cấu</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hình</a:t>
            </a:r>
            <a:r>
              <a:rPr lang="en-US" sz="4500" b="0" i="0" dirty="0">
                <a:solidFill>
                  <a:srgbClr val="222222"/>
                </a:solidFill>
                <a:effectLst/>
                <a:latin typeface="Times New Roman" panose="02020603050405020304" pitchFamily="18" charset="0"/>
                <a:cs typeface="Times New Roman" panose="02020603050405020304" pitchFamily="18" charset="0"/>
              </a:rPr>
              <a:t> electron </a:t>
            </a:r>
            <a:r>
              <a:rPr lang="en-US" sz="4500" b="0" i="0" dirty="0" err="1">
                <a:solidFill>
                  <a:srgbClr val="222222"/>
                </a:solidFill>
                <a:effectLst/>
                <a:latin typeface="Times New Roman" panose="02020603050405020304" pitchFamily="18" charset="0"/>
                <a:cs typeface="Times New Roman" panose="02020603050405020304" pitchFamily="18" charset="0"/>
              </a:rPr>
              <a:t>giống</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với</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nguyên</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tử</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khí</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hiếm</a:t>
            </a:r>
            <a:r>
              <a:rPr lang="en-US" sz="4500" b="0" i="0" dirty="0">
                <a:solidFill>
                  <a:srgbClr val="222222"/>
                </a:solidFill>
                <a:effectLst/>
                <a:latin typeface="Times New Roman" panose="02020603050405020304" pitchFamily="18" charset="0"/>
                <a:cs typeface="Times New Roman" panose="02020603050405020304" pitchFamily="18" charset="0"/>
              </a:rPr>
              <a:t> Ne.</a:t>
            </a:r>
            <a:endParaRPr lang="en-US" sz="45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85AFFF7-8AC2-437A-B628-8CFCC376DC32}"/>
              </a:ext>
            </a:extLst>
          </p:cNvPr>
          <p:cNvPicPr>
            <a:picLocks noChangeAspect="1"/>
          </p:cNvPicPr>
          <p:nvPr/>
        </p:nvPicPr>
        <p:blipFill>
          <a:blip r:embed="rId2"/>
          <a:stretch>
            <a:fillRect/>
          </a:stretch>
        </p:blipFill>
        <p:spPr>
          <a:xfrm>
            <a:off x="838200" y="3370912"/>
            <a:ext cx="16687800" cy="4572000"/>
          </a:xfrm>
          <a:prstGeom prst="rect">
            <a:avLst/>
          </a:prstGeom>
        </p:spPr>
      </p:pic>
      <p:sp>
        <p:nvSpPr>
          <p:cNvPr id="6" name="TextBox 5">
            <a:extLst>
              <a:ext uri="{FF2B5EF4-FFF2-40B4-BE49-F238E27FC236}">
                <a16:creationId xmlns:a16="http://schemas.microsoft.com/office/drawing/2014/main" id="{29733195-8AC6-4BC0-9E74-D9BAA2FE7E73}"/>
              </a:ext>
            </a:extLst>
          </p:cNvPr>
          <p:cNvSpPr txBox="1"/>
          <p:nvPr/>
        </p:nvSpPr>
        <p:spPr>
          <a:xfrm>
            <a:off x="4371975" y="8648700"/>
            <a:ext cx="9144000" cy="938719"/>
          </a:xfrm>
          <a:prstGeom prst="rect">
            <a:avLst/>
          </a:prstGeom>
          <a:noFill/>
        </p:spPr>
        <p:txBody>
          <a:bodyPr wrap="square">
            <a:spAutoFit/>
          </a:bodyPr>
          <a:lstStyle/>
          <a:p>
            <a:r>
              <a:rPr lang="pt-BR" b="0" i="0" dirty="0">
                <a:solidFill>
                  <a:srgbClr val="222222"/>
                </a:solidFill>
                <a:effectLst/>
                <a:latin typeface="Roboto"/>
              </a:rPr>
              <a:t> </a:t>
            </a:r>
            <a:r>
              <a:rPr lang="pt-BR" sz="5500" b="1" dirty="0">
                <a:solidFill>
                  <a:srgbClr val="002060"/>
                </a:solidFill>
                <a:latin typeface="Times New Roman" panose="02020603050405020304" pitchFamily="18" charset="0"/>
                <a:cs typeface="Times New Roman" panose="02020603050405020304" pitchFamily="18" charset="0"/>
              </a:rPr>
              <a:t>V</a:t>
            </a:r>
            <a:r>
              <a:rPr lang="pt-BR" sz="5500" b="1" i="0" dirty="0">
                <a:solidFill>
                  <a:srgbClr val="002060"/>
                </a:solidFill>
                <a:effectLst/>
                <a:latin typeface="Times New Roman" panose="02020603050405020304" pitchFamily="18" charset="0"/>
                <a:cs typeface="Times New Roman" panose="02020603050405020304" pitchFamily="18" charset="0"/>
              </a:rPr>
              <a:t>iết gọn: O + 2e → O2-</a:t>
            </a:r>
            <a:endParaRPr lang="en-US" sz="55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7716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3D5C7C-3EF8-49D0-AFF7-E211D099FA0E}"/>
              </a:ext>
            </a:extLst>
          </p:cNvPr>
          <p:cNvSpPr txBox="1"/>
          <p:nvPr/>
        </p:nvSpPr>
        <p:spPr>
          <a:xfrm>
            <a:off x="495300" y="495300"/>
            <a:ext cx="17297400" cy="1477328"/>
          </a:xfrm>
          <a:prstGeom prst="rect">
            <a:avLst/>
          </a:prstGeom>
          <a:noFill/>
        </p:spPr>
        <p:txBody>
          <a:bodyPr wrap="square">
            <a:spAutoFit/>
          </a:bodyPr>
          <a:lstStyle/>
          <a:p>
            <a:r>
              <a:rPr lang="vi-VN" sz="4500" b="1" i="0" dirty="0">
                <a:solidFill>
                  <a:srgbClr val="008000"/>
                </a:solidFill>
                <a:effectLst/>
                <a:latin typeface="+mj-lt"/>
              </a:rPr>
              <a:t>Luyện tập</a:t>
            </a:r>
            <a:r>
              <a:rPr lang="en-GB" sz="4500" b="1" i="0" dirty="0">
                <a:solidFill>
                  <a:srgbClr val="008000"/>
                </a:solidFill>
                <a:effectLst/>
                <a:latin typeface="+mj-lt"/>
              </a:rPr>
              <a:t>/</a:t>
            </a:r>
            <a:r>
              <a:rPr lang="vi-VN" sz="4500" b="1" i="0" dirty="0">
                <a:solidFill>
                  <a:srgbClr val="008000"/>
                </a:solidFill>
                <a:effectLst/>
                <a:latin typeface="+mj-lt"/>
              </a:rPr>
              <a:t> 39:</a:t>
            </a:r>
            <a:r>
              <a:rPr lang="vi-VN" sz="4500" b="0" i="0" dirty="0">
                <a:solidFill>
                  <a:srgbClr val="000000"/>
                </a:solidFill>
                <a:effectLst/>
                <a:latin typeface="+mj-lt"/>
              </a:rPr>
              <a:t> Xác định vị trí của sulfur trong bảng tuần hoàn và vẽ sơ đồ tạo thành ion sulfide (S</a:t>
            </a:r>
            <a:r>
              <a:rPr lang="vi-VN" sz="4500" b="0" i="0" baseline="30000" dirty="0">
                <a:solidFill>
                  <a:srgbClr val="000000"/>
                </a:solidFill>
                <a:effectLst/>
                <a:latin typeface="+mj-lt"/>
              </a:rPr>
              <a:t>2-</a:t>
            </a:r>
            <a:r>
              <a:rPr lang="vi-VN" sz="4500" b="0" i="0" dirty="0">
                <a:solidFill>
                  <a:srgbClr val="000000"/>
                </a:solidFill>
                <a:effectLst/>
                <a:latin typeface="+mj-lt"/>
              </a:rPr>
              <a:t>) từ nguyên tử sulfur.</a:t>
            </a:r>
            <a:endParaRPr lang="en-US" sz="4500" dirty="0">
              <a:latin typeface="+mj-lt"/>
            </a:endParaRPr>
          </a:p>
        </p:txBody>
      </p:sp>
      <p:sp>
        <p:nvSpPr>
          <p:cNvPr id="5" name="TextBox 4">
            <a:extLst>
              <a:ext uri="{FF2B5EF4-FFF2-40B4-BE49-F238E27FC236}">
                <a16:creationId xmlns:a16="http://schemas.microsoft.com/office/drawing/2014/main" id="{B5656FAF-AAA6-4565-8967-8342A3EF6BD8}"/>
              </a:ext>
            </a:extLst>
          </p:cNvPr>
          <p:cNvSpPr txBox="1"/>
          <p:nvPr/>
        </p:nvSpPr>
        <p:spPr>
          <a:xfrm>
            <a:off x="471854" y="2171700"/>
            <a:ext cx="17106900" cy="4247317"/>
          </a:xfrm>
          <a:prstGeom prst="rect">
            <a:avLst/>
          </a:prstGeom>
          <a:noFill/>
        </p:spPr>
        <p:txBody>
          <a:bodyPr wrap="square">
            <a:spAutoFit/>
          </a:bodyPr>
          <a:lstStyle/>
          <a:p>
            <a:pPr algn="just"/>
            <a:r>
              <a:rPr lang="en-US" sz="4500" b="1" i="0" dirty="0" err="1">
                <a:solidFill>
                  <a:srgbClr val="008000"/>
                </a:solidFill>
                <a:effectLst/>
                <a:latin typeface="Times New Roman" panose="02020603050405020304" pitchFamily="18" charset="0"/>
                <a:cs typeface="Times New Roman" panose="02020603050405020304" pitchFamily="18" charset="0"/>
              </a:rPr>
              <a:t>Trả</a:t>
            </a:r>
            <a:r>
              <a:rPr lang="en-US" sz="4500" b="1" i="0" dirty="0">
                <a:solidFill>
                  <a:srgbClr val="008000"/>
                </a:solidFill>
                <a:effectLst/>
                <a:latin typeface="Times New Roman" panose="02020603050405020304" pitchFamily="18" charset="0"/>
                <a:cs typeface="Times New Roman" panose="02020603050405020304" pitchFamily="18" charset="0"/>
              </a:rPr>
              <a:t> </a:t>
            </a:r>
            <a:r>
              <a:rPr lang="en-US" sz="4500" b="1" i="0" dirty="0" err="1">
                <a:solidFill>
                  <a:srgbClr val="008000"/>
                </a:solidFill>
                <a:effectLst/>
                <a:latin typeface="Times New Roman" panose="02020603050405020304" pitchFamily="18" charset="0"/>
                <a:cs typeface="Times New Roman" panose="02020603050405020304" pitchFamily="18" charset="0"/>
              </a:rPr>
              <a:t>lời</a:t>
            </a:r>
            <a:r>
              <a:rPr lang="en-US" sz="4500" b="1" i="0" dirty="0">
                <a:solidFill>
                  <a:srgbClr val="7030A0"/>
                </a:solidFill>
                <a:effectLst/>
                <a:latin typeface="Times New Roman" panose="02020603050405020304" pitchFamily="18" charset="0"/>
                <a:cs typeface="Times New Roman" panose="02020603050405020304" pitchFamily="18" charset="0"/>
              </a:rPr>
              <a:t>:</a:t>
            </a:r>
            <a:r>
              <a:rPr lang="en-US" sz="4500" b="1" dirty="0">
                <a:solidFill>
                  <a:srgbClr val="7030A0"/>
                </a:solidFill>
                <a:latin typeface="Times New Roman" panose="02020603050405020304" pitchFamily="18" charset="0"/>
                <a:cs typeface="Times New Roman" panose="02020603050405020304" pitchFamily="18" charset="0"/>
              </a:rPr>
              <a:t>+</a:t>
            </a:r>
            <a:r>
              <a:rPr lang="en-US" sz="4500" b="1" i="0" dirty="0" err="1">
                <a:solidFill>
                  <a:srgbClr val="7030A0"/>
                </a:solidFill>
                <a:effectLst/>
                <a:latin typeface="Times New Roman" panose="02020603050405020304" pitchFamily="18" charset="0"/>
                <a:cs typeface="Times New Roman" panose="02020603050405020304" pitchFamily="18" charset="0"/>
              </a:rPr>
              <a:t>Nguyên</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tố</a:t>
            </a:r>
            <a:r>
              <a:rPr lang="en-US" sz="4500" b="1" i="0" dirty="0">
                <a:solidFill>
                  <a:srgbClr val="7030A0"/>
                </a:solidFill>
                <a:effectLst/>
                <a:latin typeface="Times New Roman" panose="02020603050405020304" pitchFamily="18" charset="0"/>
                <a:cs typeface="Times New Roman" panose="02020603050405020304" pitchFamily="18" charset="0"/>
              </a:rPr>
              <a:t> sulfur (S) </a:t>
            </a:r>
            <a:r>
              <a:rPr lang="en-US" sz="4500" b="1" i="0" dirty="0" err="1">
                <a:solidFill>
                  <a:srgbClr val="7030A0"/>
                </a:solidFill>
                <a:effectLst/>
                <a:latin typeface="Times New Roman" panose="02020603050405020304" pitchFamily="18" charset="0"/>
                <a:cs typeface="Times New Roman" panose="02020603050405020304" pitchFamily="18" charset="0"/>
              </a:rPr>
              <a:t>thuộc</a:t>
            </a:r>
            <a:r>
              <a:rPr lang="en-US" sz="4500" b="1" i="0" dirty="0">
                <a:solidFill>
                  <a:srgbClr val="7030A0"/>
                </a:solidFill>
                <a:effectLst/>
                <a:latin typeface="Times New Roman" panose="02020603050405020304" pitchFamily="18" charset="0"/>
                <a:cs typeface="Times New Roman" panose="02020603050405020304" pitchFamily="18" charset="0"/>
              </a:rPr>
              <a:t> ô </a:t>
            </a:r>
            <a:r>
              <a:rPr lang="en-US" sz="4500" b="1" i="0" dirty="0" err="1">
                <a:solidFill>
                  <a:srgbClr val="7030A0"/>
                </a:solidFill>
                <a:effectLst/>
                <a:latin typeface="Times New Roman" panose="02020603050405020304" pitchFamily="18" charset="0"/>
                <a:cs typeface="Times New Roman" panose="02020603050405020304" pitchFamily="18" charset="0"/>
              </a:rPr>
              <a:t>thứ</a:t>
            </a:r>
            <a:r>
              <a:rPr lang="en-US" sz="4500" b="1" i="0" dirty="0">
                <a:solidFill>
                  <a:srgbClr val="7030A0"/>
                </a:solidFill>
                <a:effectLst/>
                <a:latin typeface="Times New Roman" panose="02020603050405020304" pitchFamily="18" charset="0"/>
                <a:cs typeface="Times New Roman" panose="02020603050405020304" pitchFamily="18" charset="0"/>
              </a:rPr>
              <a:t> 16, chu </a:t>
            </a:r>
            <a:r>
              <a:rPr lang="en-US" sz="4500" b="1" i="0" dirty="0" err="1">
                <a:solidFill>
                  <a:srgbClr val="7030A0"/>
                </a:solidFill>
                <a:effectLst/>
                <a:latin typeface="Times New Roman" panose="02020603050405020304" pitchFamily="18" charset="0"/>
                <a:cs typeface="Times New Roman" panose="02020603050405020304" pitchFamily="18" charset="0"/>
              </a:rPr>
              <a:t>kì</a:t>
            </a:r>
            <a:r>
              <a:rPr lang="en-US" sz="4500" b="1" i="0" dirty="0">
                <a:solidFill>
                  <a:srgbClr val="7030A0"/>
                </a:solidFill>
                <a:effectLst/>
                <a:latin typeface="Times New Roman" panose="02020603050405020304" pitchFamily="18" charset="0"/>
                <a:cs typeface="Times New Roman" panose="02020603050405020304" pitchFamily="18" charset="0"/>
              </a:rPr>
              <a:t> 3, </a:t>
            </a:r>
            <a:r>
              <a:rPr lang="en-US" sz="4500" b="1" i="0" dirty="0" err="1">
                <a:solidFill>
                  <a:srgbClr val="7030A0"/>
                </a:solidFill>
                <a:effectLst/>
                <a:latin typeface="Times New Roman" panose="02020603050405020304" pitchFamily="18" charset="0"/>
                <a:cs typeface="Times New Roman" panose="02020603050405020304" pitchFamily="18" charset="0"/>
              </a:rPr>
              <a:t>nhóm</a:t>
            </a:r>
            <a:r>
              <a:rPr lang="en-US" sz="4500" b="1" i="0" dirty="0">
                <a:solidFill>
                  <a:srgbClr val="7030A0"/>
                </a:solidFill>
                <a:effectLst/>
                <a:latin typeface="Times New Roman" panose="02020603050405020304" pitchFamily="18" charset="0"/>
                <a:cs typeface="Times New Roman" panose="02020603050405020304" pitchFamily="18" charset="0"/>
              </a:rPr>
              <a:t> VIA </a:t>
            </a:r>
            <a:r>
              <a:rPr lang="en-US" sz="4500" b="1" i="0" dirty="0" err="1">
                <a:solidFill>
                  <a:srgbClr val="7030A0"/>
                </a:solidFill>
                <a:effectLst/>
                <a:latin typeface="Times New Roman" panose="02020603050405020304" pitchFamily="18" charset="0"/>
                <a:cs typeface="Times New Roman" panose="02020603050405020304" pitchFamily="18" charset="0"/>
              </a:rPr>
              <a:t>trong</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bảng</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tuần</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hoàn</a:t>
            </a:r>
            <a:r>
              <a:rPr lang="en-US" sz="4500" b="1" i="0" dirty="0">
                <a:solidFill>
                  <a:srgbClr val="7030A0"/>
                </a:solidFill>
                <a:effectLst/>
                <a:latin typeface="Times New Roman" panose="02020603050405020304" pitchFamily="18" charset="0"/>
                <a:cs typeface="Times New Roman" panose="02020603050405020304" pitchFamily="18" charset="0"/>
              </a:rPr>
              <a:t>.</a:t>
            </a:r>
          </a:p>
          <a:p>
            <a:pPr algn="just"/>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Nguyên</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tử</a:t>
            </a:r>
            <a:r>
              <a:rPr lang="en-US" sz="4500" b="1" i="0" dirty="0">
                <a:solidFill>
                  <a:srgbClr val="7030A0"/>
                </a:solidFill>
                <a:effectLst/>
                <a:latin typeface="Times New Roman" panose="02020603050405020304" pitchFamily="18" charset="0"/>
                <a:cs typeface="Times New Roman" panose="02020603050405020304" pitchFamily="18" charset="0"/>
              </a:rPr>
              <a:t> sulfur </a:t>
            </a:r>
            <a:r>
              <a:rPr lang="en-US" sz="4500" b="1" i="0" dirty="0" err="1">
                <a:solidFill>
                  <a:srgbClr val="7030A0"/>
                </a:solidFill>
                <a:effectLst/>
                <a:latin typeface="Times New Roman" panose="02020603050405020304" pitchFamily="18" charset="0"/>
                <a:cs typeface="Times New Roman" panose="02020603050405020304" pitchFamily="18" charset="0"/>
              </a:rPr>
              <a:t>nhận</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thêm</a:t>
            </a:r>
            <a:r>
              <a:rPr lang="en-US" sz="4500" b="1" i="0" dirty="0">
                <a:solidFill>
                  <a:srgbClr val="7030A0"/>
                </a:solidFill>
                <a:effectLst/>
                <a:latin typeface="Times New Roman" panose="02020603050405020304" pitchFamily="18" charset="0"/>
                <a:cs typeface="Times New Roman" panose="02020603050405020304" pitchFamily="18" charset="0"/>
              </a:rPr>
              <a:t> 2 electron </a:t>
            </a:r>
            <a:r>
              <a:rPr lang="en-US" sz="4500" b="1" i="0" dirty="0" err="1">
                <a:solidFill>
                  <a:srgbClr val="7030A0"/>
                </a:solidFill>
                <a:effectLst/>
                <a:latin typeface="Times New Roman" panose="02020603050405020304" pitchFamily="18" charset="0"/>
                <a:cs typeface="Times New Roman" panose="02020603050405020304" pitchFamily="18" charset="0"/>
              </a:rPr>
              <a:t>để</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trở</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thành</a:t>
            </a:r>
            <a:r>
              <a:rPr lang="en-US" sz="4500" b="1" i="0" dirty="0">
                <a:solidFill>
                  <a:srgbClr val="7030A0"/>
                </a:solidFill>
                <a:effectLst/>
                <a:latin typeface="Times New Roman" panose="02020603050405020304" pitchFamily="18" charset="0"/>
                <a:cs typeface="Times New Roman" panose="02020603050405020304" pitchFamily="18" charset="0"/>
              </a:rPr>
              <a:t> ion </a:t>
            </a:r>
            <a:r>
              <a:rPr lang="en-US" sz="4500" b="1" i="0" dirty="0" err="1">
                <a:solidFill>
                  <a:srgbClr val="7030A0"/>
                </a:solidFill>
                <a:effectLst/>
                <a:latin typeface="Times New Roman" panose="02020603050405020304" pitchFamily="18" charset="0"/>
                <a:cs typeface="Times New Roman" panose="02020603050405020304" pitchFamily="18" charset="0"/>
              </a:rPr>
              <a:t>ion</a:t>
            </a:r>
            <a:r>
              <a:rPr lang="en-US" sz="4500" b="1" i="0" dirty="0">
                <a:solidFill>
                  <a:srgbClr val="7030A0"/>
                </a:solidFill>
                <a:effectLst/>
                <a:latin typeface="Times New Roman" panose="02020603050405020304" pitchFamily="18" charset="0"/>
                <a:cs typeface="Times New Roman" panose="02020603050405020304" pitchFamily="18" charset="0"/>
              </a:rPr>
              <a:t> sulfide(S</a:t>
            </a:r>
            <a:r>
              <a:rPr lang="en-US" sz="4500" b="1" i="0" baseline="30000" dirty="0">
                <a:solidFill>
                  <a:srgbClr val="7030A0"/>
                </a:solidFill>
                <a:effectLst/>
                <a:latin typeface="Times New Roman" panose="02020603050405020304" pitchFamily="18" charset="0"/>
                <a:cs typeface="Times New Roman" panose="02020603050405020304" pitchFamily="18" charset="0"/>
              </a:rPr>
              <a:t>2-</a:t>
            </a:r>
            <a:r>
              <a:rPr lang="en-US" sz="4500" b="1" i="0" dirty="0">
                <a:solidFill>
                  <a:srgbClr val="7030A0"/>
                </a:solidFill>
                <a:effectLst/>
                <a:latin typeface="Times New Roman" panose="02020603050405020304" pitchFamily="18" charset="0"/>
                <a:cs typeface="Times New Roman" panose="02020603050405020304" pitchFamily="18" charset="0"/>
              </a:rPr>
              <a:t>). Ion sulfide (S</a:t>
            </a:r>
            <a:r>
              <a:rPr lang="en-US" sz="4500" b="1" i="0" baseline="30000" dirty="0">
                <a:solidFill>
                  <a:srgbClr val="7030A0"/>
                </a:solidFill>
                <a:effectLst/>
                <a:latin typeface="Times New Roman" panose="02020603050405020304" pitchFamily="18" charset="0"/>
                <a:cs typeface="Times New Roman" panose="02020603050405020304" pitchFamily="18" charset="0"/>
              </a:rPr>
              <a:t>2-</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có</a:t>
            </a:r>
            <a:r>
              <a:rPr lang="en-US" sz="4500" b="1" i="0" dirty="0">
                <a:solidFill>
                  <a:srgbClr val="7030A0"/>
                </a:solidFill>
                <a:effectLst/>
                <a:latin typeface="Times New Roman" panose="02020603050405020304" pitchFamily="18" charset="0"/>
                <a:cs typeface="Times New Roman" panose="02020603050405020304" pitchFamily="18" charset="0"/>
              </a:rPr>
              <a:t> 8 electron </a:t>
            </a:r>
            <a:r>
              <a:rPr lang="en-US" sz="4500" b="1" i="0" dirty="0" err="1">
                <a:solidFill>
                  <a:srgbClr val="7030A0"/>
                </a:solidFill>
                <a:effectLst/>
                <a:latin typeface="Times New Roman" panose="02020603050405020304" pitchFamily="18" charset="0"/>
                <a:cs typeface="Times New Roman" panose="02020603050405020304" pitchFamily="18" charset="0"/>
              </a:rPr>
              <a:t>lớp</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ngoài</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cùng</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sự</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phân</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bố</a:t>
            </a:r>
            <a:r>
              <a:rPr lang="en-US" sz="4500" b="1" i="0" dirty="0">
                <a:solidFill>
                  <a:srgbClr val="7030A0"/>
                </a:solidFill>
                <a:effectLst/>
                <a:latin typeface="Times New Roman" panose="02020603050405020304" pitchFamily="18" charset="0"/>
                <a:cs typeface="Times New Roman" panose="02020603050405020304" pitchFamily="18" charset="0"/>
              </a:rPr>
              <a:t> electron </a:t>
            </a:r>
            <a:r>
              <a:rPr lang="en-US" sz="4500" b="1" i="0" dirty="0" err="1">
                <a:solidFill>
                  <a:srgbClr val="7030A0"/>
                </a:solidFill>
                <a:effectLst/>
                <a:latin typeface="Times New Roman" panose="02020603050405020304" pitchFamily="18" charset="0"/>
                <a:cs typeface="Times New Roman" panose="02020603050405020304" pitchFamily="18" charset="0"/>
              </a:rPr>
              <a:t>trên</a:t>
            </a:r>
            <a:r>
              <a:rPr lang="en-US" sz="4500" b="1" i="0" dirty="0">
                <a:solidFill>
                  <a:srgbClr val="7030A0"/>
                </a:solidFill>
                <a:effectLst/>
                <a:latin typeface="Times New Roman" panose="02020603050405020304" pitchFamily="18" charset="0"/>
                <a:cs typeface="Times New Roman" panose="02020603050405020304" pitchFamily="18" charset="0"/>
              </a:rPr>
              <a:t> ion sulfide (S</a:t>
            </a:r>
            <a:r>
              <a:rPr lang="en-US" sz="4500" b="1" i="0" baseline="30000" dirty="0">
                <a:solidFill>
                  <a:srgbClr val="7030A0"/>
                </a:solidFill>
                <a:effectLst/>
                <a:latin typeface="Times New Roman" panose="02020603050405020304" pitchFamily="18" charset="0"/>
                <a:cs typeface="Times New Roman" panose="02020603050405020304" pitchFamily="18" charset="0"/>
              </a:rPr>
              <a:t>2-</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giống</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với</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sự</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phân</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bố</a:t>
            </a:r>
            <a:r>
              <a:rPr lang="en-US" sz="4500" b="1" i="0" dirty="0">
                <a:solidFill>
                  <a:srgbClr val="7030A0"/>
                </a:solidFill>
                <a:effectLst/>
                <a:latin typeface="Times New Roman" panose="02020603050405020304" pitchFamily="18" charset="0"/>
                <a:cs typeface="Times New Roman" panose="02020603050405020304" pitchFamily="18" charset="0"/>
              </a:rPr>
              <a:t> electron </a:t>
            </a:r>
            <a:r>
              <a:rPr lang="en-US" sz="4500" b="1" i="0" dirty="0" err="1">
                <a:solidFill>
                  <a:srgbClr val="7030A0"/>
                </a:solidFill>
                <a:effectLst/>
                <a:latin typeface="Times New Roman" panose="02020603050405020304" pitchFamily="18" charset="0"/>
                <a:cs typeface="Times New Roman" panose="02020603050405020304" pitchFamily="18" charset="0"/>
              </a:rPr>
              <a:t>của</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nguyên</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tử</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khí</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hiếm</a:t>
            </a:r>
            <a:r>
              <a:rPr lang="en-US" sz="4500" b="1" i="0" dirty="0">
                <a:solidFill>
                  <a:srgbClr val="7030A0"/>
                </a:solidFill>
                <a:effectLst/>
                <a:latin typeface="Times New Roman" panose="02020603050405020304" pitchFamily="18" charset="0"/>
                <a:cs typeface="Times New Roman" panose="02020603050405020304" pitchFamily="18" charset="0"/>
              </a:rPr>
              <a:t> argon (</a:t>
            </a:r>
            <a:r>
              <a:rPr lang="en-US" sz="4500" b="1" i="0" dirty="0" err="1">
                <a:solidFill>
                  <a:srgbClr val="7030A0"/>
                </a:solidFill>
                <a:effectLst/>
                <a:latin typeface="Times New Roman" panose="02020603050405020304" pitchFamily="18" charset="0"/>
                <a:cs typeface="Times New Roman" panose="02020603050405020304" pitchFamily="18" charset="0"/>
              </a:rPr>
              <a:t>Ar</a:t>
            </a:r>
            <a:r>
              <a:rPr lang="en-US" sz="4500" b="1" i="0" dirty="0">
                <a:solidFill>
                  <a:srgbClr val="7030A0"/>
                </a:solidFill>
                <a:effectLst/>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0FD34D39-CF27-49C7-9B35-9AF1E5C14F66}"/>
              </a:ext>
            </a:extLst>
          </p:cNvPr>
          <p:cNvPicPr>
            <a:picLocks noChangeAspect="1"/>
          </p:cNvPicPr>
          <p:nvPr/>
        </p:nvPicPr>
        <p:blipFill>
          <a:blip r:embed="rId2"/>
          <a:stretch>
            <a:fillRect/>
          </a:stretch>
        </p:blipFill>
        <p:spPr>
          <a:xfrm>
            <a:off x="1633904" y="6618089"/>
            <a:ext cx="14782800" cy="3490913"/>
          </a:xfrm>
          <a:prstGeom prst="rect">
            <a:avLst/>
          </a:prstGeom>
        </p:spPr>
      </p:pic>
    </p:spTree>
    <p:extLst>
      <p:ext uri="{BB962C8B-B14F-4D97-AF65-F5344CB8AC3E}">
        <p14:creationId xmlns:p14="http://schemas.microsoft.com/office/powerpoint/2010/main" val="268394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017F28-2F46-4BF2-B24C-CCD7F786196B}"/>
              </a:ext>
            </a:extLst>
          </p:cNvPr>
          <p:cNvSpPr txBox="1"/>
          <p:nvPr/>
        </p:nvSpPr>
        <p:spPr>
          <a:xfrm>
            <a:off x="685800" y="266700"/>
            <a:ext cx="9144000" cy="861774"/>
          </a:xfrm>
          <a:prstGeom prst="rect">
            <a:avLst/>
          </a:prstGeom>
          <a:noFill/>
        </p:spPr>
        <p:txBody>
          <a:bodyPr wrap="square">
            <a:spAutoFit/>
          </a:bodyPr>
          <a:lstStyle/>
          <a:p>
            <a:r>
              <a:rPr lang="en-US" sz="5000" b="1" i="0" dirty="0">
                <a:solidFill>
                  <a:srgbClr val="222222"/>
                </a:solidFill>
                <a:effectLst/>
                <a:latin typeface="Times New Roman" panose="02020603050405020304" pitchFamily="18" charset="0"/>
                <a:cs typeface="Times New Roman" panose="02020603050405020304" pitchFamily="18" charset="0"/>
              </a:rPr>
              <a:t>3. </a:t>
            </a:r>
            <a:r>
              <a:rPr lang="en-US" sz="5000" b="1" i="0" dirty="0" err="1">
                <a:solidFill>
                  <a:srgbClr val="222222"/>
                </a:solidFill>
                <a:effectLst/>
                <a:latin typeface="Times New Roman" panose="02020603050405020304" pitchFamily="18" charset="0"/>
                <a:cs typeface="Times New Roman" panose="02020603050405020304" pitchFamily="18" charset="0"/>
              </a:rPr>
              <a:t>Sự</a:t>
            </a:r>
            <a:r>
              <a:rPr lang="en-US" sz="5000" b="1" i="0" dirty="0">
                <a:solidFill>
                  <a:srgbClr val="222222"/>
                </a:solidFill>
                <a:effectLst/>
                <a:latin typeface="Times New Roman" panose="02020603050405020304" pitchFamily="18" charset="0"/>
                <a:cs typeface="Times New Roman" panose="02020603050405020304" pitchFamily="18" charset="0"/>
              </a:rPr>
              <a:t> </a:t>
            </a:r>
            <a:r>
              <a:rPr lang="en-US" sz="5000" b="1" i="0" dirty="0" err="1">
                <a:solidFill>
                  <a:srgbClr val="222222"/>
                </a:solidFill>
                <a:effectLst/>
                <a:latin typeface="Times New Roman" panose="02020603050405020304" pitchFamily="18" charset="0"/>
                <a:cs typeface="Times New Roman" panose="02020603050405020304" pitchFamily="18" charset="0"/>
              </a:rPr>
              <a:t>tạo</a:t>
            </a:r>
            <a:r>
              <a:rPr lang="en-US" sz="5000" b="1" i="0" dirty="0">
                <a:solidFill>
                  <a:srgbClr val="222222"/>
                </a:solidFill>
                <a:effectLst/>
                <a:latin typeface="Times New Roman" panose="02020603050405020304" pitchFamily="18" charset="0"/>
                <a:cs typeface="Times New Roman" panose="02020603050405020304" pitchFamily="18" charset="0"/>
              </a:rPr>
              <a:t> </a:t>
            </a:r>
            <a:r>
              <a:rPr lang="en-US" sz="5000" b="1" i="0" dirty="0" err="1">
                <a:solidFill>
                  <a:srgbClr val="222222"/>
                </a:solidFill>
                <a:effectLst/>
                <a:latin typeface="Times New Roman" panose="02020603050405020304" pitchFamily="18" charset="0"/>
                <a:cs typeface="Times New Roman" panose="02020603050405020304" pitchFamily="18" charset="0"/>
              </a:rPr>
              <a:t>thành</a:t>
            </a:r>
            <a:r>
              <a:rPr lang="en-US" sz="5000" b="1" i="0" dirty="0">
                <a:solidFill>
                  <a:srgbClr val="222222"/>
                </a:solidFill>
                <a:effectLst/>
                <a:latin typeface="Times New Roman" panose="02020603050405020304" pitchFamily="18" charset="0"/>
                <a:cs typeface="Times New Roman" panose="02020603050405020304" pitchFamily="18" charset="0"/>
              </a:rPr>
              <a:t> </a:t>
            </a:r>
            <a:r>
              <a:rPr lang="en-US" sz="5000" b="1" i="0" dirty="0" err="1">
                <a:solidFill>
                  <a:srgbClr val="222222"/>
                </a:solidFill>
                <a:effectLst/>
                <a:latin typeface="Times New Roman" panose="02020603050405020304" pitchFamily="18" charset="0"/>
                <a:cs typeface="Times New Roman" panose="02020603050405020304" pitchFamily="18" charset="0"/>
              </a:rPr>
              <a:t>liên</a:t>
            </a:r>
            <a:r>
              <a:rPr lang="en-US" sz="5000" b="1" i="0" dirty="0">
                <a:solidFill>
                  <a:srgbClr val="222222"/>
                </a:solidFill>
                <a:effectLst/>
                <a:latin typeface="Times New Roman" panose="02020603050405020304" pitchFamily="18" charset="0"/>
                <a:cs typeface="Times New Roman" panose="02020603050405020304" pitchFamily="18" charset="0"/>
              </a:rPr>
              <a:t> </a:t>
            </a:r>
            <a:r>
              <a:rPr lang="en-US" sz="5000" b="1" i="0" dirty="0" err="1">
                <a:solidFill>
                  <a:srgbClr val="222222"/>
                </a:solidFill>
                <a:effectLst/>
                <a:latin typeface="Times New Roman" panose="02020603050405020304" pitchFamily="18" charset="0"/>
                <a:cs typeface="Times New Roman" panose="02020603050405020304" pitchFamily="18" charset="0"/>
              </a:rPr>
              <a:t>kết</a:t>
            </a:r>
            <a:r>
              <a:rPr lang="en-US" sz="5000" b="1" i="0" dirty="0">
                <a:solidFill>
                  <a:srgbClr val="222222"/>
                </a:solidFill>
                <a:effectLst/>
                <a:latin typeface="Times New Roman" panose="02020603050405020304" pitchFamily="18" charset="0"/>
                <a:cs typeface="Times New Roman" panose="02020603050405020304" pitchFamily="18" charset="0"/>
              </a:rPr>
              <a:t> ion</a:t>
            </a:r>
            <a:endParaRPr lang="en-US" sz="5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4EB89D6-4907-448C-B04B-2C7E2D29C081}"/>
              </a:ext>
            </a:extLst>
          </p:cNvPr>
          <p:cNvSpPr txBox="1"/>
          <p:nvPr/>
        </p:nvSpPr>
        <p:spPr>
          <a:xfrm>
            <a:off x="381000" y="1131405"/>
            <a:ext cx="17678400" cy="3554819"/>
          </a:xfrm>
          <a:prstGeom prst="rect">
            <a:avLst/>
          </a:prstGeom>
          <a:noFill/>
        </p:spPr>
        <p:txBody>
          <a:bodyPr wrap="square">
            <a:spAutoFit/>
          </a:bodyPr>
          <a:lstStyle/>
          <a:p>
            <a:pPr algn="just"/>
            <a:r>
              <a:rPr lang="vi-VN" b="0" i="0" dirty="0">
                <a:solidFill>
                  <a:srgbClr val="222222"/>
                </a:solidFill>
                <a:effectLst/>
                <a:latin typeface="Roboto"/>
              </a:rPr>
              <a:t>- </a:t>
            </a:r>
            <a:r>
              <a:rPr lang="vi-VN" sz="4500" b="0" i="0" dirty="0">
                <a:solidFill>
                  <a:srgbClr val="222222"/>
                </a:solidFill>
                <a:effectLst/>
                <a:latin typeface="+mj-lt"/>
              </a:rPr>
              <a:t>Khi nguyên tử kim loại kết hợp với nguyên tử phi kim, nguyên tử kim loại nhường electron tạo thành ion dương, đồng thời nguyên tử phi kim nhận electron tạo thành ion âm.</a:t>
            </a:r>
          </a:p>
          <a:p>
            <a:pPr algn="just"/>
            <a:r>
              <a:rPr lang="vi-VN" sz="4500" b="0" i="0" dirty="0">
                <a:solidFill>
                  <a:srgbClr val="222222"/>
                </a:solidFill>
                <a:effectLst/>
                <a:latin typeface="+mj-lt"/>
              </a:rPr>
              <a:t>- Ion âm và ion dương mang điện tích trái dấu, hút nhau, tạo thành liên kết ion.</a:t>
            </a:r>
          </a:p>
        </p:txBody>
      </p:sp>
      <p:sp>
        <p:nvSpPr>
          <p:cNvPr id="7" name="TextBox 6">
            <a:extLst>
              <a:ext uri="{FF2B5EF4-FFF2-40B4-BE49-F238E27FC236}">
                <a16:creationId xmlns:a16="http://schemas.microsoft.com/office/drawing/2014/main" id="{7820A53D-AB8A-44CB-B199-9B41B4574B8D}"/>
              </a:ext>
            </a:extLst>
          </p:cNvPr>
          <p:cNvSpPr txBox="1"/>
          <p:nvPr/>
        </p:nvSpPr>
        <p:spPr>
          <a:xfrm>
            <a:off x="404446" y="4686224"/>
            <a:ext cx="8053754" cy="5632311"/>
          </a:xfrm>
          <a:prstGeom prst="rect">
            <a:avLst/>
          </a:prstGeom>
          <a:noFill/>
        </p:spPr>
        <p:txBody>
          <a:bodyPr wrap="square">
            <a:spAutoFit/>
          </a:bodyPr>
          <a:lstStyle/>
          <a:p>
            <a:pPr algn="just"/>
            <a:r>
              <a:rPr lang="vi-VN" sz="4000" b="0" i="0" dirty="0">
                <a:solidFill>
                  <a:srgbClr val="222222"/>
                </a:solidFill>
                <a:effectLst/>
                <a:latin typeface="+mj-lt"/>
              </a:rPr>
              <a:t>Ví dụ 1: Sơ đồ tạo thành liên kết ion trong phân tử NaCl (sodium chlori</a:t>
            </a:r>
            <a:r>
              <a:rPr lang="en-GB" sz="4000" b="0" i="0" dirty="0">
                <a:solidFill>
                  <a:srgbClr val="222222"/>
                </a:solidFill>
                <a:effectLst/>
                <a:latin typeface="+mj-lt"/>
              </a:rPr>
              <a:t>n</a:t>
            </a:r>
            <a:r>
              <a:rPr lang="vi-VN" sz="4000" b="0" i="0" dirty="0">
                <a:solidFill>
                  <a:srgbClr val="222222"/>
                </a:solidFill>
                <a:effectLst/>
                <a:latin typeface="+mj-lt"/>
              </a:rPr>
              <a:t>e).</a:t>
            </a:r>
          </a:p>
          <a:p>
            <a:pPr algn="just"/>
            <a:r>
              <a:rPr lang="vi-VN" sz="4000" b="0" i="0" dirty="0">
                <a:solidFill>
                  <a:srgbClr val="222222"/>
                </a:solidFill>
                <a:effectLst/>
                <a:latin typeface="+mj-lt"/>
              </a:rPr>
              <a:t>Nguyên tử sodium nhường 1 electron tạo thành ion sodium (điện tích dương), nguyên tử chlorine nhận 1 electron tạo thành ion chlorine (điện tích âm), hai ion trên trái dấu nên hút nhau tạo thành phân tử sodium chlorine</a:t>
            </a:r>
            <a:r>
              <a:rPr lang="vi-VN" b="0" i="0" dirty="0">
                <a:solidFill>
                  <a:srgbClr val="222222"/>
                </a:solidFill>
                <a:effectLst/>
                <a:latin typeface="Roboto"/>
              </a:rPr>
              <a:t>.</a:t>
            </a:r>
          </a:p>
        </p:txBody>
      </p:sp>
      <p:pic>
        <p:nvPicPr>
          <p:cNvPr id="8" name="Picture 7">
            <a:extLst>
              <a:ext uri="{FF2B5EF4-FFF2-40B4-BE49-F238E27FC236}">
                <a16:creationId xmlns:a16="http://schemas.microsoft.com/office/drawing/2014/main" id="{B14F4E93-F796-4D92-BD64-CF891064A736}"/>
              </a:ext>
            </a:extLst>
          </p:cNvPr>
          <p:cNvPicPr>
            <a:picLocks noChangeAspect="1"/>
          </p:cNvPicPr>
          <p:nvPr/>
        </p:nvPicPr>
        <p:blipFill>
          <a:blip r:embed="rId2"/>
          <a:stretch>
            <a:fillRect/>
          </a:stretch>
        </p:blipFill>
        <p:spPr>
          <a:xfrm>
            <a:off x="8915400" y="4686224"/>
            <a:ext cx="9167446" cy="5105476"/>
          </a:xfrm>
          <a:prstGeom prst="rect">
            <a:avLst/>
          </a:prstGeom>
        </p:spPr>
      </p:pic>
    </p:spTree>
    <p:extLst>
      <p:ext uri="{BB962C8B-B14F-4D97-AF65-F5344CB8AC3E}">
        <p14:creationId xmlns:p14="http://schemas.microsoft.com/office/powerpoint/2010/main" val="2898742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CE6397-7201-4168-B35D-DCFFA703119B}"/>
              </a:ext>
            </a:extLst>
          </p:cNvPr>
          <p:cNvSpPr txBox="1"/>
          <p:nvPr/>
        </p:nvSpPr>
        <p:spPr>
          <a:xfrm>
            <a:off x="304800" y="266700"/>
            <a:ext cx="17983200" cy="2862322"/>
          </a:xfrm>
          <a:prstGeom prst="rect">
            <a:avLst/>
          </a:prstGeom>
          <a:noFill/>
        </p:spPr>
        <p:txBody>
          <a:bodyPr wrap="square">
            <a:spAutoFit/>
          </a:bodyPr>
          <a:lstStyle/>
          <a:p>
            <a:pPr algn="just"/>
            <a:r>
              <a:rPr lang="vi-VN" sz="4500" b="0" i="0" dirty="0">
                <a:solidFill>
                  <a:srgbClr val="222222"/>
                </a:solidFill>
                <a:effectLst/>
                <a:latin typeface="+mj-lt"/>
              </a:rPr>
              <a:t>Ví dụ 2: Sơ đồ tạo thành liên kết ion trong phân tử MgO (magnesium oxide).</a:t>
            </a:r>
          </a:p>
          <a:p>
            <a:pPr algn="just"/>
            <a:r>
              <a:rPr lang="vi-VN" sz="4500" b="0" i="0" dirty="0">
                <a:solidFill>
                  <a:srgbClr val="222222"/>
                </a:solidFill>
                <a:effectLst/>
                <a:latin typeface="+mj-lt"/>
              </a:rPr>
              <a:t>Nguyên tử magnesium nhường 2 electron tạo thành ion magnesium (điện tích dương), nguyên tử oxygen nhận 2 electron tạo thành ion oxygen (điện tích âm), hai ion trên trái dấu nên hút nhau tạo thành phân tử magnesium oxide</a:t>
            </a:r>
          </a:p>
        </p:txBody>
      </p:sp>
      <p:pic>
        <p:nvPicPr>
          <p:cNvPr id="4" name="Picture 3">
            <a:extLst>
              <a:ext uri="{FF2B5EF4-FFF2-40B4-BE49-F238E27FC236}">
                <a16:creationId xmlns:a16="http://schemas.microsoft.com/office/drawing/2014/main" id="{1AEB6D2F-FCA7-4B6F-B4AE-945E4ED17B52}"/>
              </a:ext>
            </a:extLst>
          </p:cNvPr>
          <p:cNvPicPr>
            <a:picLocks noChangeAspect="1"/>
          </p:cNvPicPr>
          <p:nvPr/>
        </p:nvPicPr>
        <p:blipFill>
          <a:blip r:embed="rId2"/>
          <a:stretch>
            <a:fillRect/>
          </a:stretch>
        </p:blipFill>
        <p:spPr>
          <a:xfrm>
            <a:off x="334108" y="3396715"/>
            <a:ext cx="17221200" cy="3770056"/>
          </a:xfrm>
          <a:prstGeom prst="rect">
            <a:avLst/>
          </a:prstGeom>
        </p:spPr>
      </p:pic>
      <p:sp>
        <p:nvSpPr>
          <p:cNvPr id="6" name="TextBox 5">
            <a:extLst>
              <a:ext uri="{FF2B5EF4-FFF2-40B4-BE49-F238E27FC236}">
                <a16:creationId xmlns:a16="http://schemas.microsoft.com/office/drawing/2014/main" id="{5D208907-2371-4838-A09B-70B9DA50D806}"/>
              </a:ext>
            </a:extLst>
          </p:cNvPr>
          <p:cNvSpPr txBox="1"/>
          <p:nvPr/>
        </p:nvSpPr>
        <p:spPr>
          <a:xfrm>
            <a:off x="1298535" y="7730988"/>
            <a:ext cx="16655358" cy="2169825"/>
          </a:xfrm>
          <a:prstGeom prst="rect">
            <a:avLst/>
          </a:prstGeom>
          <a:noFill/>
        </p:spPr>
        <p:txBody>
          <a:bodyPr wrap="square">
            <a:spAutoFit/>
          </a:bodyPr>
          <a:lstStyle/>
          <a:p>
            <a:pPr algn="just"/>
            <a:r>
              <a:rPr lang="vi-VN" sz="4500" b="1" i="0" dirty="0">
                <a:solidFill>
                  <a:srgbClr val="002060"/>
                </a:solidFill>
                <a:effectLst/>
                <a:latin typeface="+mj-lt"/>
              </a:rPr>
              <a:t>- Liên kết ion là liên kết giữa ion dương và ion âm.</a:t>
            </a:r>
          </a:p>
          <a:p>
            <a:pPr algn="just"/>
            <a:r>
              <a:rPr lang="vi-VN" sz="4500" b="1" i="0" dirty="0">
                <a:solidFill>
                  <a:srgbClr val="002060"/>
                </a:solidFill>
                <a:effectLst/>
                <a:latin typeface="+mj-lt"/>
              </a:rPr>
              <a:t>- Các ion dương và ion âm đơn nguyên tử có lớp electron ngoài cùng giống với nguyên tử của nguyên tố khí hiếm.</a:t>
            </a:r>
          </a:p>
        </p:txBody>
      </p:sp>
      <p:pic>
        <p:nvPicPr>
          <p:cNvPr id="7" name="Picture 6">
            <a:extLst>
              <a:ext uri="{FF2B5EF4-FFF2-40B4-BE49-F238E27FC236}">
                <a16:creationId xmlns:a16="http://schemas.microsoft.com/office/drawing/2014/main" id="{20F0BA23-A6AE-4C97-9E99-EEDCF47982B8}"/>
              </a:ext>
            </a:extLst>
          </p:cNvPr>
          <p:cNvPicPr>
            <a:picLocks noChangeAspect="1"/>
          </p:cNvPicPr>
          <p:nvPr/>
        </p:nvPicPr>
        <p:blipFill>
          <a:blip r:embed="rId3"/>
          <a:stretch>
            <a:fillRect/>
          </a:stretch>
        </p:blipFill>
        <p:spPr>
          <a:xfrm>
            <a:off x="334108" y="7730988"/>
            <a:ext cx="993734" cy="1012024"/>
          </a:xfrm>
          <a:prstGeom prst="rect">
            <a:avLst/>
          </a:prstGeom>
        </p:spPr>
      </p:pic>
    </p:spTree>
    <p:extLst>
      <p:ext uri="{BB962C8B-B14F-4D97-AF65-F5344CB8AC3E}">
        <p14:creationId xmlns:p14="http://schemas.microsoft.com/office/powerpoint/2010/main" val="92977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4971222" y="-208746"/>
            <a:ext cx="2615941" cy="106599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80509" y="2235890"/>
            <a:ext cx="11592614" cy="7636635"/>
          </a:xfrm>
          <a:prstGeom prst="rect">
            <a:avLst/>
          </a:prstGeom>
        </p:spPr>
      </p:pic>
      <p:pic>
        <p:nvPicPr>
          <p:cNvPr id="7" name="Picture 7"/>
          <p:cNvPicPr>
            <a:picLocks noChangeAspect="1"/>
          </p:cNvPicPr>
          <p:nvPr/>
        </p:nvPicPr>
        <p:blipFill>
          <a:blip r:embed="rId7"/>
          <a:srcRect/>
          <a:stretch>
            <a:fillRect/>
          </a:stretch>
        </p:blipFill>
        <p:spPr>
          <a:xfrm>
            <a:off x="773989" y="3076723"/>
            <a:ext cx="3473574" cy="2066777"/>
          </a:xfrm>
          <a:prstGeom prst="rect">
            <a:avLst/>
          </a:prstGeom>
        </p:spPr>
      </p:pic>
      <p:sp>
        <p:nvSpPr>
          <p:cNvPr id="10" name="TextBox 10"/>
          <p:cNvSpPr txBox="1"/>
          <p:nvPr/>
        </p:nvSpPr>
        <p:spPr>
          <a:xfrm>
            <a:off x="521317" y="424164"/>
            <a:ext cx="6565283" cy="477310"/>
          </a:xfrm>
          <a:prstGeom prst="rect">
            <a:avLst/>
          </a:prstGeom>
        </p:spPr>
        <p:txBody>
          <a:bodyPr wrap="square" lIns="0" tIns="0" rIns="0" bIns="0" rtlCol="0" anchor="t">
            <a:spAutoFit/>
          </a:bodyPr>
          <a:lstStyle/>
          <a:p>
            <a:pPr algn="ctr">
              <a:lnSpc>
                <a:spcPts val="3414"/>
              </a:lnSpc>
              <a:spcBef>
                <a:spcPct val="0"/>
              </a:spcBef>
            </a:pPr>
            <a:r>
              <a:rPr lang="en-US" sz="5000" u="sng" spc="-59" dirty="0">
                <a:solidFill>
                  <a:srgbClr val="FF0000"/>
                </a:solidFill>
                <a:latin typeface="Times New Roman" panose="02020603050405020304" pitchFamily="18" charset="0"/>
                <a:cs typeface="Times New Roman" panose="02020603050405020304" pitchFamily="18" charset="0"/>
              </a:rPr>
              <a:t>II. </a:t>
            </a:r>
            <a:r>
              <a:rPr lang="en-US" sz="5000" u="sng" spc="-59" dirty="0" err="1">
                <a:solidFill>
                  <a:srgbClr val="FF0000"/>
                </a:solidFill>
                <a:latin typeface="Times New Roman" panose="02020603050405020304" pitchFamily="18" charset="0"/>
                <a:cs typeface="Times New Roman" panose="02020603050405020304" pitchFamily="18" charset="0"/>
              </a:rPr>
              <a:t>Tìm</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hiểu</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liên</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kết</a:t>
            </a:r>
            <a:r>
              <a:rPr lang="en-US" sz="5000" u="sng" spc="-59" dirty="0">
                <a:solidFill>
                  <a:srgbClr val="FF0000"/>
                </a:solidFill>
                <a:latin typeface="Times New Roman" panose="02020603050405020304" pitchFamily="18" charset="0"/>
                <a:cs typeface="Times New Roman" panose="02020603050405020304" pitchFamily="18" charset="0"/>
              </a:rPr>
              <a:t> ion</a:t>
            </a:r>
          </a:p>
        </p:txBody>
      </p:sp>
      <p:sp>
        <p:nvSpPr>
          <p:cNvPr id="11" name="TextBox 11"/>
          <p:cNvSpPr txBox="1"/>
          <p:nvPr/>
        </p:nvSpPr>
        <p:spPr>
          <a:xfrm>
            <a:off x="521317" y="5133975"/>
            <a:ext cx="3978918" cy="1609725"/>
          </a:xfrm>
          <a:prstGeom prst="rect">
            <a:avLst/>
          </a:prstGeom>
        </p:spPr>
        <p:txBody>
          <a:bodyPr lIns="0" tIns="0" rIns="0" bIns="0" rtlCol="0" anchor="t">
            <a:spAutoFit/>
          </a:bodyPr>
          <a:lstStyle/>
          <a:p>
            <a:pPr algn="ctr">
              <a:lnSpc>
                <a:spcPts val="4200"/>
              </a:lnSpc>
              <a:spcBef>
                <a:spcPct val="0"/>
              </a:spcBef>
            </a:pPr>
            <a:r>
              <a:rPr lang="en-US" sz="3500" spc="-73">
                <a:solidFill>
                  <a:srgbClr val="000000"/>
                </a:solidFill>
                <a:latin typeface="ไอติม Bold"/>
              </a:rPr>
              <a:t>Cùng xem video hình thành liên kết ion trong phân tử NaCl</a:t>
            </a:r>
          </a:p>
        </p:txBody>
      </p:sp>
      <p:pic>
        <p:nvPicPr>
          <p:cNvPr id="12" name="video hinh thanh lien ket ion NaCl">
            <a:hlinkClick r:id="" action="ppaction://media"/>
            <a:extLst>
              <a:ext uri="{FF2B5EF4-FFF2-40B4-BE49-F238E27FC236}">
                <a16:creationId xmlns:a16="http://schemas.microsoft.com/office/drawing/2014/main" id="{ED8AA165-38DD-9F3D-11FE-98D836D1786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440551" y="2652365"/>
            <a:ext cx="10780650" cy="60641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0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971222" y="-208746"/>
            <a:ext cx="2615941" cy="1065996"/>
          </a:xfrm>
          <a:prstGeom prst="rect">
            <a:avLst/>
          </a:prstGeom>
        </p:spPr>
      </p:pic>
      <p:pic>
        <p:nvPicPr>
          <p:cNvPr id="6" name="Picture 6"/>
          <p:cNvPicPr>
            <a:picLocks noChangeAspect="1"/>
          </p:cNvPicPr>
          <p:nvPr/>
        </p:nvPicPr>
        <p:blipFill>
          <a:blip r:embed="rId3"/>
          <a:srcRect/>
          <a:stretch>
            <a:fillRect/>
          </a:stretch>
        </p:blipFill>
        <p:spPr>
          <a:xfrm>
            <a:off x="533400" y="2520044"/>
            <a:ext cx="16306800" cy="3352800"/>
          </a:xfrm>
          <a:prstGeom prst="rect">
            <a:avLst/>
          </a:prstGeom>
        </p:spPr>
      </p:pic>
      <p:sp>
        <p:nvSpPr>
          <p:cNvPr id="14" name="TextBox 13">
            <a:extLst>
              <a:ext uri="{FF2B5EF4-FFF2-40B4-BE49-F238E27FC236}">
                <a16:creationId xmlns:a16="http://schemas.microsoft.com/office/drawing/2014/main" id="{C082CD7A-8E52-4423-8DA5-565D38D55EEC}"/>
              </a:ext>
            </a:extLst>
          </p:cNvPr>
          <p:cNvSpPr txBox="1"/>
          <p:nvPr/>
        </p:nvSpPr>
        <p:spPr>
          <a:xfrm>
            <a:off x="266700" y="324252"/>
            <a:ext cx="17754600" cy="2169825"/>
          </a:xfrm>
          <a:prstGeom prst="rect">
            <a:avLst/>
          </a:prstGeom>
          <a:noFill/>
        </p:spPr>
        <p:txBody>
          <a:bodyPr wrap="square">
            <a:spAutoFit/>
          </a:bodyPr>
          <a:lstStyle/>
          <a:p>
            <a:r>
              <a:rPr lang="en-US" sz="4500" b="1" i="0" dirty="0" err="1">
                <a:solidFill>
                  <a:srgbClr val="008000"/>
                </a:solidFill>
                <a:effectLst/>
                <a:latin typeface="Times New Roman" panose="02020603050405020304" pitchFamily="18" charset="0"/>
                <a:cs typeface="Times New Roman" panose="02020603050405020304" pitchFamily="18" charset="0"/>
              </a:rPr>
              <a:t>Câu</a:t>
            </a:r>
            <a:r>
              <a:rPr lang="en-US" sz="4500" b="1" i="0" dirty="0">
                <a:solidFill>
                  <a:srgbClr val="008000"/>
                </a:solidFill>
                <a:effectLst/>
                <a:latin typeface="Times New Roman" panose="02020603050405020304" pitchFamily="18" charset="0"/>
                <a:cs typeface="Times New Roman" panose="02020603050405020304" pitchFamily="18" charset="0"/>
              </a:rPr>
              <a:t> 4 </a:t>
            </a:r>
            <a:r>
              <a:rPr lang="en-US" sz="4500" b="1" dirty="0">
                <a:solidFill>
                  <a:srgbClr val="008000"/>
                </a:solidFill>
                <a:latin typeface="Times New Roman" panose="02020603050405020304" pitchFamily="18" charset="0"/>
                <a:cs typeface="Times New Roman" panose="02020603050405020304" pitchFamily="18" charset="0"/>
              </a:rPr>
              <a:t>/</a:t>
            </a:r>
            <a:r>
              <a:rPr lang="en-US" sz="4500" b="1" i="0" dirty="0">
                <a:solidFill>
                  <a:srgbClr val="008000"/>
                </a:solidFill>
                <a:effectLst/>
                <a:latin typeface="Times New Roman" panose="02020603050405020304" pitchFamily="18" charset="0"/>
                <a:cs typeface="Times New Roman" panose="02020603050405020304" pitchFamily="18" charset="0"/>
              </a:rPr>
              <a:t>39 :</a:t>
            </a:r>
            <a:r>
              <a:rPr lang="en-US" sz="4500" b="0" i="0" dirty="0">
                <a:solidFill>
                  <a:srgbClr val="000000"/>
                </a:solidFill>
                <a:effectLst/>
                <a:latin typeface="Times New Roman" panose="02020603050405020304" pitchFamily="18" charset="0"/>
                <a:cs typeface="Times New Roman" panose="02020603050405020304" pitchFamily="18" charset="0"/>
              </a:rPr>
              <a:t> Quan </a:t>
            </a:r>
            <a:r>
              <a:rPr lang="en-US" sz="4500" b="0" i="0" dirty="0" err="1">
                <a:solidFill>
                  <a:srgbClr val="000000"/>
                </a:solidFill>
                <a:effectLst/>
                <a:latin typeface="Times New Roman" panose="02020603050405020304" pitchFamily="18" charset="0"/>
                <a:cs typeface="Times New Roman" panose="02020603050405020304" pitchFamily="18" charset="0"/>
              </a:rPr>
              <a:t>sát</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Hình</a:t>
            </a:r>
            <a:r>
              <a:rPr lang="en-US" sz="4500" b="0" i="0" dirty="0">
                <a:solidFill>
                  <a:srgbClr val="000000"/>
                </a:solidFill>
                <a:effectLst/>
                <a:latin typeface="Times New Roman" panose="02020603050405020304" pitchFamily="18" charset="0"/>
                <a:cs typeface="Times New Roman" panose="02020603050405020304" pitchFamily="18" charset="0"/>
              </a:rPr>
              <a:t> 6.4a, </a:t>
            </a:r>
            <a:r>
              <a:rPr lang="en-US" sz="4500" b="0" i="0" dirty="0" err="1">
                <a:solidFill>
                  <a:srgbClr val="000000"/>
                </a:solidFill>
                <a:effectLst/>
                <a:latin typeface="Times New Roman" panose="02020603050405020304" pitchFamily="18" charset="0"/>
                <a:cs typeface="Times New Roman" panose="02020603050405020304" pitchFamily="18" charset="0"/>
              </a:rPr>
              <a:t>em</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hãy</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mô</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tả</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quá</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trình</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tạo</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thành</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liên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kết</a:t>
            </a:r>
            <a:r>
              <a:rPr lang="en-US" sz="4500" b="0" i="0" dirty="0">
                <a:solidFill>
                  <a:srgbClr val="000000"/>
                </a:solidFill>
                <a:effectLst/>
                <a:latin typeface="Times New Roman" panose="02020603050405020304" pitchFamily="18" charset="0"/>
                <a:cs typeface="Times New Roman" panose="02020603050405020304" pitchFamily="18" charset="0"/>
              </a:rPr>
              <a:t> ion </a:t>
            </a:r>
            <a:r>
              <a:rPr lang="en-US" sz="4500" b="0" i="0" dirty="0" err="1">
                <a:solidFill>
                  <a:srgbClr val="000000"/>
                </a:solidFill>
                <a:effectLst/>
                <a:latin typeface="Times New Roman" panose="02020603050405020304" pitchFamily="18" charset="0"/>
                <a:cs typeface="Times New Roman" panose="02020603050405020304" pitchFamily="18" charset="0"/>
              </a:rPr>
              <a:t>trong</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phân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tử</a:t>
            </a:r>
            <a:r>
              <a:rPr lang="en-US" sz="4500" b="0" i="0" dirty="0">
                <a:solidFill>
                  <a:srgbClr val="000000"/>
                </a:solidFill>
                <a:effectLst/>
                <a:latin typeface="Times New Roman" panose="02020603050405020304" pitchFamily="18" charset="0"/>
                <a:cs typeface="Times New Roman" panose="02020603050405020304" pitchFamily="18" charset="0"/>
              </a:rPr>
              <a:t> sodium chloride. </a:t>
            </a:r>
            <a:r>
              <a:rPr lang="en-US" sz="4500" b="0" i="0" dirty="0" err="1">
                <a:solidFill>
                  <a:srgbClr val="000000"/>
                </a:solidFill>
                <a:effectLst/>
                <a:latin typeface="Times New Roman" panose="02020603050405020304" pitchFamily="18" charset="0"/>
                <a:cs typeface="Times New Roman" panose="02020603050405020304" pitchFamily="18" charset="0"/>
              </a:rPr>
              <a:t>Nêu</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một</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số</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ứng</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dụng</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của</a:t>
            </a:r>
            <a:r>
              <a:rPr lang="en-US" sz="4500" b="0" i="0" dirty="0">
                <a:solidFill>
                  <a:srgbClr val="000000"/>
                </a:solidFill>
                <a:effectLst/>
                <a:latin typeface="Times New Roman" panose="02020603050405020304" pitchFamily="18" charset="0"/>
                <a:cs typeface="Times New Roman" panose="02020603050405020304" pitchFamily="18" charset="0"/>
              </a:rPr>
              <a:t> sodium chloride </a:t>
            </a:r>
            <a:r>
              <a:rPr lang="en-US" sz="4500" b="0" i="0" dirty="0" err="1">
                <a:solidFill>
                  <a:srgbClr val="000000"/>
                </a:solidFill>
                <a:effectLst/>
                <a:latin typeface="Times New Roman" panose="02020603050405020304" pitchFamily="18" charset="0"/>
                <a:cs typeface="Times New Roman" panose="02020603050405020304" pitchFamily="18" charset="0"/>
              </a:rPr>
              <a:t>trong</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đời</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sống</a:t>
            </a:r>
            <a:r>
              <a:rPr lang="en-US" sz="4500" b="0" i="0" dirty="0">
                <a:solidFill>
                  <a:srgbClr val="000000"/>
                </a:solidFill>
                <a:effectLst/>
                <a:latin typeface="Times New Roman" panose="02020603050405020304" pitchFamily="18" charset="0"/>
                <a:cs typeface="Times New Roman" panose="02020603050405020304" pitchFamily="18" charset="0"/>
              </a:rPr>
              <a:t>.</a:t>
            </a:r>
            <a:endParaRPr lang="en-US" sz="45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6AFF27F-B8F1-4A9B-97A5-1EA0A635093C}"/>
              </a:ext>
            </a:extLst>
          </p:cNvPr>
          <p:cNvSpPr txBox="1"/>
          <p:nvPr/>
        </p:nvSpPr>
        <p:spPr>
          <a:xfrm>
            <a:off x="284285" y="6039683"/>
            <a:ext cx="17754600" cy="4247317"/>
          </a:xfrm>
          <a:prstGeom prst="rect">
            <a:avLst/>
          </a:prstGeom>
          <a:noFill/>
        </p:spPr>
        <p:txBody>
          <a:bodyPr wrap="square">
            <a:spAutoFit/>
          </a:bodyPr>
          <a:lstStyle/>
          <a:p>
            <a:pPr algn="just"/>
            <a:r>
              <a:rPr lang="en-GB" sz="4500" b="1" i="0" dirty="0">
                <a:solidFill>
                  <a:srgbClr val="000000"/>
                </a:solidFill>
                <a:effectLst/>
                <a:latin typeface="Times New Roman" panose="02020603050405020304" pitchFamily="18" charset="0"/>
                <a:cs typeface="Times New Roman" panose="02020603050405020304" pitchFamily="18" charset="0"/>
              </a:rPr>
              <a:t>a/ </a:t>
            </a:r>
            <a:r>
              <a:rPr lang="vi-VN" sz="4500" b="1" i="0" dirty="0">
                <a:solidFill>
                  <a:srgbClr val="000000"/>
                </a:solidFill>
                <a:effectLst/>
                <a:latin typeface="Times New Roman" panose="02020603050405020304" pitchFamily="18" charset="0"/>
                <a:cs typeface="Times New Roman" panose="02020603050405020304" pitchFamily="18" charset="0"/>
              </a:rPr>
              <a:t>Mô tả quá trình tạo thành liên kết ion trong phân tử sodium chloride:</a:t>
            </a:r>
            <a:endParaRPr lang="vi-VN" sz="4500" b="0" i="0" dirty="0">
              <a:solidFill>
                <a:srgbClr val="000000"/>
              </a:solidFill>
              <a:effectLst/>
              <a:latin typeface="Times New Roman" panose="02020603050405020304" pitchFamily="18" charset="0"/>
              <a:cs typeface="Times New Roman" panose="02020603050405020304" pitchFamily="18" charset="0"/>
            </a:endParaRPr>
          </a:p>
          <a:p>
            <a:pPr algn="just"/>
            <a:r>
              <a:rPr lang="vi-VN" sz="4500" b="0" i="0" dirty="0">
                <a:solidFill>
                  <a:srgbClr val="000000"/>
                </a:solidFill>
                <a:effectLst/>
                <a:latin typeface="+mj-lt"/>
              </a:rPr>
              <a:t>Khi nguyên tử sodium (Na) kết hợp với nguyên tử chlorine (Cl), nguyên tử Na nhường 1 electron tạo thành ion dương, kí hiệu là Na</a:t>
            </a:r>
            <a:r>
              <a:rPr lang="vi-VN" sz="4500" b="0" i="0" baseline="30000" dirty="0">
                <a:solidFill>
                  <a:srgbClr val="000000"/>
                </a:solidFill>
                <a:effectLst/>
                <a:latin typeface="+mj-lt"/>
              </a:rPr>
              <a:t>+</a:t>
            </a:r>
            <a:r>
              <a:rPr lang="vi-VN" sz="4500" b="0" i="0" dirty="0">
                <a:solidFill>
                  <a:srgbClr val="000000"/>
                </a:solidFill>
                <a:effectLst/>
                <a:latin typeface="+mj-lt"/>
              </a:rPr>
              <a:t>, đồng thời nguyên tử Cl nhận 1 electron từ nguyên tử Na tạo thành ion âm, kí hiệu Cl</a:t>
            </a:r>
            <a:r>
              <a:rPr lang="vi-VN" sz="4500" b="0" i="0" baseline="30000" dirty="0">
                <a:solidFill>
                  <a:srgbClr val="000000"/>
                </a:solidFill>
                <a:effectLst/>
                <a:latin typeface="+mj-lt"/>
              </a:rPr>
              <a:t>-</a:t>
            </a:r>
            <a:r>
              <a:rPr lang="vi-VN" sz="4500" b="0" i="0" dirty="0">
                <a:solidFill>
                  <a:srgbClr val="000000"/>
                </a:solidFill>
                <a:effectLst/>
                <a:latin typeface="+mj-lt"/>
              </a:rPr>
              <a:t>. Ion Na</a:t>
            </a:r>
            <a:r>
              <a:rPr lang="vi-VN" sz="4500" b="0" i="0" baseline="30000" dirty="0">
                <a:solidFill>
                  <a:srgbClr val="000000"/>
                </a:solidFill>
                <a:effectLst/>
                <a:latin typeface="+mj-lt"/>
              </a:rPr>
              <a:t>+</a:t>
            </a:r>
            <a:r>
              <a:rPr lang="vi-VN" sz="4500" b="0" i="0" dirty="0">
                <a:solidFill>
                  <a:srgbClr val="000000"/>
                </a:solidFill>
                <a:effectLst/>
                <a:latin typeface="+mj-lt"/>
              </a:rPr>
              <a:t> và Cl</a:t>
            </a:r>
            <a:r>
              <a:rPr lang="vi-VN" sz="4500" b="0" i="0" baseline="30000" dirty="0">
                <a:solidFill>
                  <a:srgbClr val="000000"/>
                </a:solidFill>
                <a:effectLst/>
                <a:latin typeface="+mj-lt"/>
              </a:rPr>
              <a:t>-</a:t>
            </a:r>
            <a:r>
              <a:rPr lang="vi-VN" sz="4500" b="0" i="0" dirty="0">
                <a:solidFill>
                  <a:srgbClr val="000000"/>
                </a:solidFill>
                <a:effectLst/>
                <a:latin typeface="+mj-lt"/>
              </a:rPr>
              <a:t> hút nhau tạo phân tử sodium chloride (NaCl).</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971222" y="-208746"/>
            <a:ext cx="2615941" cy="1065996"/>
          </a:xfrm>
          <a:prstGeom prst="rect">
            <a:avLst/>
          </a:prstGeom>
        </p:spPr>
      </p:pic>
      <p:sp>
        <p:nvSpPr>
          <p:cNvPr id="13" name="TextBox 12">
            <a:extLst>
              <a:ext uri="{FF2B5EF4-FFF2-40B4-BE49-F238E27FC236}">
                <a16:creationId xmlns:a16="http://schemas.microsoft.com/office/drawing/2014/main" id="{1C9EC6F6-6DF4-4E6C-8896-B0985EFCBEA1}"/>
              </a:ext>
            </a:extLst>
          </p:cNvPr>
          <p:cNvSpPr txBox="1"/>
          <p:nvPr/>
        </p:nvSpPr>
        <p:spPr>
          <a:xfrm>
            <a:off x="609600" y="324252"/>
            <a:ext cx="16916400" cy="9325630"/>
          </a:xfrm>
          <a:prstGeom prst="rect">
            <a:avLst/>
          </a:prstGeom>
          <a:noFill/>
        </p:spPr>
        <p:txBody>
          <a:bodyPr wrap="square">
            <a:spAutoFit/>
          </a:bodyPr>
          <a:lstStyle/>
          <a:p>
            <a:pPr algn="just"/>
            <a:r>
              <a:rPr lang="en-GB" sz="4000" b="1" i="0" dirty="0">
                <a:solidFill>
                  <a:srgbClr val="000000"/>
                </a:solidFill>
                <a:effectLst/>
                <a:latin typeface="+mj-lt"/>
              </a:rPr>
              <a:t>b/ </a:t>
            </a:r>
            <a:r>
              <a:rPr lang="vi-VN" sz="4000" b="1" i="0" dirty="0">
                <a:solidFill>
                  <a:srgbClr val="000000"/>
                </a:solidFill>
                <a:effectLst/>
                <a:latin typeface="+mj-lt"/>
              </a:rPr>
              <a:t>Một số ứng dụng của sodium chlori</a:t>
            </a:r>
            <a:r>
              <a:rPr lang="en-GB" sz="4000" b="1" i="0" dirty="0">
                <a:solidFill>
                  <a:srgbClr val="000000"/>
                </a:solidFill>
                <a:effectLst/>
                <a:latin typeface="+mj-lt"/>
              </a:rPr>
              <a:t>n</a:t>
            </a:r>
            <a:r>
              <a:rPr lang="vi-VN" sz="4000" b="1" i="0" dirty="0">
                <a:solidFill>
                  <a:srgbClr val="000000"/>
                </a:solidFill>
                <a:effectLst/>
                <a:latin typeface="+mj-lt"/>
              </a:rPr>
              <a:t>e trong đời sống:</a:t>
            </a:r>
            <a:endParaRPr lang="vi-VN" sz="4000" b="0" i="0" dirty="0">
              <a:solidFill>
                <a:srgbClr val="000000"/>
              </a:solidFill>
              <a:effectLst/>
              <a:latin typeface="+mj-lt"/>
            </a:endParaRPr>
          </a:p>
          <a:p>
            <a:pPr algn="just"/>
            <a:r>
              <a:rPr lang="en-GB" sz="4000" b="1" dirty="0">
                <a:solidFill>
                  <a:srgbClr val="002060"/>
                </a:solidFill>
                <a:latin typeface="+mj-lt"/>
              </a:rPr>
              <a:t>* </a:t>
            </a:r>
            <a:r>
              <a:rPr lang="vi-VN" sz="4000" b="1" i="0" dirty="0">
                <a:solidFill>
                  <a:srgbClr val="002060"/>
                </a:solidFill>
                <a:effectLst/>
                <a:latin typeface="+mj-lt"/>
              </a:rPr>
              <a:t> Trong công nghiệp</a:t>
            </a:r>
          </a:p>
          <a:p>
            <a:pPr algn="just"/>
            <a:r>
              <a:rPr lang="vi-VN" sz="4000" b="0" i="0" dirty="0">
                <a:solidFill>
                  <a:srgbClr val="000000"/>
                </a:solidFill>
                <a:effectLst/>
                <a:latin typeface="+mj-lt"/>
              </a:rPr>
              <a:t>+ Trong công nghiệp sản xuất giày da, người ta sử dụng muối để bảo vệ da.</a:t>
            </a:r>
          </a:p>
          <a:p>
            <a:pPr algn="just"/>
            <a:r>
              <a:rPr lang="vi-VN" sz="4000" b="0" i="0" dirty="0">
                <a:solidFill>
                  <a:srgbClr val="000000"/>
                </a:solidFill>
                <a:effectLst/>
                <a:latin typeface="+mj-lt"/>
              </a:rPr>
              <a:t>+ Trong sản xuất cao su, muối dùng để làm trắng các loại cao su.</a:t>
            </a:r>
          </a:p>
          <a:p>
            <a:pPr algn="just"/>
            <a:r>
              <a:rPr lang="vi-VN" sz="4000" b="0" i="0" dirty="0">
                <a:solidFill>
                  <a:srgbClr val="000000"/>
                </a:solidFill>
                <a:effectLst/>
                <a:latin typeface="+mj-lt"/>
              </a:rPr>
              <a:t>+ Trong dầu khí, muối là thành phần quan trọng trong dung dịch khoan giếng khoan.</a:t>
            </a:r>
          </a:p>
          <a:p>
            <a:pPr algn="just"/>
            <a:r>
              <a:rPr lang="vi-VN" sz="4000" b="0" i="0" dirty="0">
                <a:solidFill>
                  <a:srgbClr val="000000"/>
                </a:solidFill>
                <a:effectLst/>
                <a:latin typeface="+mj-lt"/>
              </a:rPr>
              <a:t>+ Từ muối có thể chế ra các loại hóa chất dùng cho các ngành khác như sản xuất nhôm, đồng, thép, điều chế nước Javel,… bằng cách điện phân nóng chảy hoặc điện phân dung dịch NaCl có màng ngăn.</a:t>
            </a:r>
          </a:p>
          <a:p>
            <a:pPr algn="just"/>
            <a:r>
              <a:rPr lang="vi-VN" sz="4000" b="0" i="0" dirty="0">
                <a:solidFill>
                  <a:srgbClr val="000000"/>
                </a:solidFill>
                <a:effectLst/>
                <a:latin typeface="+mj-lt"/>
              </a:rPr>
              <a:t>- Trong nông nghiệp, chăn nuôi</a:t>
            </a:r>
          </a:p>
          <a:p>
            <a:pPr algn="just"/>
            <a:r>
              <a:rPr lang="vi-VN" sz="4000" b="0" i="0" dirty="0">
                <a:solidFill>
                  <a:srgbClr val="000000"/>
                </a:solidFill>
                <a:effectLst/>
                <a:latin typeface="+mj-lt"/>
              </a:rPr>
              <a:t>+ Muối giúp cân bằng sinh lý trong cơ thể giúp gia súc, gia cầm phát triển khỏe mạnh, giảm bệnh tật.</a:t>
            </a:r>
          </a:p>
          <a:p>
            <a:pPr algn="just"/>
            <a:r>
              <a:rPr lang="vi-VN" sz="4000" b="0" i="0" dirty="0">
                <a:solidFill>
                  <a:srgbClr val="000000"/>
                </a:solidFill>
                <a:effectLst/>
                <a:latin typeface="+mj-lt"/>
              </a:rPr>
              <a:t>+ Giúp phân loại hạt giống theo trọng lượng</a:t>
            </a:r>
          </a:p>
          <a:p>
            <a:pPr algn="just"/>
            <a:r>
              <a:rPr lang="vi-VN" sz="4000" b="0" i="0" dirty="0">
                <a:solidFill>
                  <a:srgbClr val="000000"/>
                </a:solidFill>
                <a:effectLst/>
                <a:latin typeface="+mj-lt"/>
              </a:rPr>
              <a:t>+ Cung cấp thêm vi lượng khi trộn với các loại phân hữu cơ để tăng hiệu quả của phân bón.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230053"/>
            <a:ext cx="1371136" cy="21608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33" b="84121"/>
          <a:stretch>
            <a:fillRect/>
          </a:stretch>
        </p:blipFill>
        <p:spPr>
          <a:xfrm>
            <a:off x="11091507" y="9680525"/>
            <a:ext cx="7775914" cy="63072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3829" y="3732930"/>
            <a:ext cx="892097" cy="720166"/>
          </a:xfrm>
          <a:prstGeom prst="rect">
            <a:avLst/>
          </a:prstGeom>
        </p:spPr>
      </p:pic>
      <p:pic>
        <p:nvPicPr>
          <p:cNvPr id="8" name="Picture 8"/>
          <p:cNvPicPr>
            <a:picLocks noChangeAspect="1"/>
          </p:cNvPicPr>
          <p:nvPr/>
        </p:nvPicPr>
        <p:blipFill>
          <a:blip r:embed="rId8"/>
          <a:srcRect/>
          <a:stretch>
            <a:fillRect/>
          </a:stretch>
        </p:blipFill>
        <p:spPr>
          <a:xfrm>
            <a:off x="1762525" y="5672537"/>
            <a:ext cx="16230113" cy="3922616"/>
          </a:xfrm>
          <a:prstGeom prst="rect">
            <a:avLst/>
          </a:prstGeom>
        </p:spPr>
      </p:pic>
      <p:pic>
        <p:nvPicPr>
          <p:cNvPr id="10" name="Picture 10"/>
          <p:cNvPicPr>
            <a:picLocks noChangeAspect="1"/>
          </p:cNvPicPr>
          <p:nvPr/>
        </p:nvPicPr>
        <p:blipFill>
          <a:blip r:embed="rId9"/>
          <a:srcRect/>
          <a:stretch>
            <a:fillRect/>
          </a:stretch>
        </p:blipFill>
        <p:spPr>
          <a:xfrm>
            <a:off x="0" y="1129229"/>
            <a:ext cx="8384172" cy="4457936"/>
          </a:xfrm>
          <a:prstGeom prst="rect">
            <a:avLst/>
          </a:prstGeom>
        </p:spPr>
      </p:pic>
      <p:sp>
        <p:nvSpPr>
          <p:cNvPr id="11" name="TextBox 11"/>
          <p:cNvSpPr txBox="1"/>
          <p:nvPr/>
        </p:nvSpPr>
        <p:spPr>
          <a:xfrm>
            <a:off x="0" y="38100"/>
            <a:ext cx="4072547" cy="970587"/>
          </a:xfrm>
          <a:prstGeom prst="rect">
            <a:avLst/>
          </a:prstGeom>
        </p:spPr>
        <p:txBody>
          <a:bodyPr wrap="square" lIns="0" tIns="0" rIns="0" bIns="0" rtlCol="0" anchor="t">
            <a:spAutoFit/>
          </a:bodyPr>
          <a:lstStyle/>
          <a:p>
            <a:pPr algn="ctr">
              <a:lnSpc>
                <a:spcPts val="7889"/>
              </a:lnSpc>
              <a:spcBef>
                <a:spcPct val="0"/>
              </a:spcBef>
            </a:pPr>
            <a:r>
              <a:rPr lang="en-GB" sz="6574" spc="-138" dirty="0" err="1">
                <a:solidFill>
                  <a:srgbClr val="000000"/>
                </a:solidFill>
                <a:latin typeface="ไอติม"/>
              </a:rPr>
              <a:t>Đặt</a:t>
            </a:r>
            <a:r>
              <a:rPr lang="en-GB" sz="6574" spc="-138" dirty="0">
                <a:solidFill>
                  <a:srgbClr val="000000"/>
                </a:solidFill>
                <a:latin typeface="ไอติม"/>
              </a:rPr>
              <a:t> </a:t>
            </a:r>
            <a:r>
              <a:rPr lang="en-GB" sz="6574" spc="-138" dirty="0" err="1">
                <a:solidFill>
                  <a:srgbClr val="000000"/>
                </a:solidFill>
                <a:latin typeface="ไอติม"/>
              </a:rPr>
              <a:t>vấn</a:t>
            </a:r>
            <a:r>
              <a:rPr lang="en-GB" sz="6574" spc="-138" dirty="0">
                <a:solidFill>
                  <a:srgbClr val="000000"/>
                </a:solidFill>
                <a:latin typeface="ไอติม"/>
              </a:rPr>
              <a:t> </a:t>
            </a:r>
            <a:r>
              <a:rPr lang="en-GB" sz="6574" spc="-138" dirty="0" err="1">
                <a:solidFill>
                  <a:srgbClr val="000000"/>
                </a:solidFill>
                <a:latin typeface="ไอติม"/>
              </a:rPr>
              <a:t>đề</a:t>
            </a:r>
            <a:endParaRPr lang="en-US" sz="6574" spc="-138" dirty="0">
              <a:solidFill>
                <a:srgbClr val="000000"/>
              </a:solidFill>
              <a:latin typeface="ไอติม"/>
            </a:endParaRPr>
          </a:p>
        </p:txBody>
      </p:sp>
      <p:sp>
        <p:nvSpPr>
          <p:cNvPr id="12" name="TextBox 12"/>
          <p:cNvSpPr txBox="1"/>
          <p:nvPr/>
        </p:nvSpPr>
        <p:spPr>
          <a:xfrm>
            <a:off x="8212087" y="215335"/>
            <a:ext cx="9913266" cy="4847481"/>
          </a:xfrm>
          <a:prstGeom prst="rect">
            <a:avLst/>
          </a:prstGeom>
        </p:spPr>
        <p:txBody>
          <a:bodyPr wrap="square" lIns="0" tIns="0" rIns="0" bIns="0" rtlCol="0" anchor="t">
            <a:spAutoFit/>
          </a:bodyPr>
          <a:lstStyle/>
          <a:p>
            <a:pPr>
              <a:spcBef>
                <a:spcPct val="0"/>
              </a:spcBef>
            </a:pPr>
            <a:r>
              <a:rPr lang="en-US" sz="4500" spc="-50" dirty="0">
                <a:solidFill>
                  <a:srgbClr val="000000"/>
                </a:solidFill>
                <a:latin typeface="Times New Roman" panose="02020603050405020304" pitchFamily="18" charset="0"/>
                <a:cs typeface="Times New Roman" panose="02020603050405020304" pitchFamily="18" charset="0"/>
              </a:rPr>
              <a:t>Quan </a:t>
            </a:r>
            <a:r>
              <a:rPr lang="en-US" sz="4500" spc="-50" dirty="0" err="1">
                <a:solidFill>
                  <a:srgbClr val="000000"/>
                </a:solidFill>
                <a:latin typeface="Times New Roman" panose="02020603050405020304" pitchFamily="18" charset="0"/>
                <a:cs typeface="Times New Roman" panose="02020603050405020304" pitchFamily="18" charset="0"/>
              </a:rPr>
              <a:t>sát</a:t>
            </a:r>
            <a:r>
              <a:rPr lang="en-US" sz="4500" spc="-50" dirty="0">
                <a:solidFill>
                  <a:srgbClr val="000000"/>
                </a:solidFill>
                <a:latin typeface="Times New Roman" panose="02020603050405020304" pitchFamily="18" charset="0"/>
                <a:cs typeface="Times New Roman" panose="02020603050405020304" pitchFamily="18" charset="0"/>
              </a:rPr>
              <a:t> e </a:t>
            </a:r>
            <a:r>
              <a:rPr lang="en-US" sz="4500" spc="-50" dirty="0" err="1">
                <a:solidFill>
                  <a:srgbClr val="000000"/>
                </a:solidFill>
                <a:latin typeface="Times New Roman" panose="02020603050405020304" pitchFamily="18" charset="0"/>
                <a:cs typeface="Times New Roman" panose="02020603050405020304" pitchFamily="18" charset="0"/>
              </a:rPr>
              <a:t>lớp</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ngoài</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cùng</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dự</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đoán</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nguyên</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nhân</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vì</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sao</a:t>
            </a:r>
            <a:r>
              <a:rPr lang="en-US" sz="4500" spc="-50" dirty="0">
                <a:solidFill>
                  <a:srgbClr val="000000"/>
                </a:solidFill>
                <a:latin typeface="Times New Roman" panose="02020603050405020304" pitchFamily="18" charset="0"/>
                <a:cs typeface="Times New Roman" panose="02020603050405020304" pitchFamily="18" charset="0"/>
              </a:rPr>
              <a:t>:</a:t>
            </a:r>
          </a:p>
          <a:p>
            <a:pPr>
              <a:spcBef>
                <a:spcPct val="0"/>
              </a:spcBef>
            </a:pPr>
            <a:r>
              <a:rPr lang="en-US" sz="4500" spc="-50" dirty="0">
                <a:solidFill>
                  <a:srgbClr val="000000"/>
                </a:solidFill>
                <a:latin typeface="Times New Roman" panose="02020603050405020304" pitchFamily="18" charset="0"/>
                <a:cs typeface="Times New Roman" panose="02020603050405020304" pitchFamily="18" charset="0"/>
              </a:rPr>
              <a:t>+ Neon, Argon </a:t>
            </a:r>
            <a:r>
              <a:rPr lang="en-US" sz="4500" spc="-50" dirty="0" err="1">
                <a:solidFill>
                  <a:srgbClr val="000000"/>
                </a:solidFill>
                <a:latin typeface="Times New Roman" panose="02020603050405020304" pitchFamily="18" charset="0"/>
                <a:cs typeface="Times New Roman" panose="02020603050405020304" pitchFamily="18" charset="0"/>
              </a:rPr>
              <a:t>không</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liên</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kết</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với</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các</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chất</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khác</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được</a:t>
            </a:r>
            <a:r>
              <a:rPr lang="en-US" sz="4500" spc="-50" dirty="0">
                <a:solidFill>
                  <a:srgbClr val="000000"/>
                </a:solidFill>
                <a:latin typeface="Times New Roman" panose="02020603050405020304" pitchFamily="18" charset="0"/>
                <a:cs typeface="Times New Roman" panose="02020603050405020304" pitchFamily="18" charset="0"/>
              </a:rPr>
              <a:t>?</a:t>
            </a:r>
          </a:p>
          <a:p>
            <a:pPr>
              <a:spcBef>
                <a:spcPct val="0"/>
              </a:spcBef>
            </a:pPr>
            <a:r>
              <a:rPr lang="en-US" sz="4500" spc="-50" dirty="0">
                <a:solidFill>
                  <a:srgbClr val="000000"/>
                </a:solidFill>
                <a:latin typeface="Times New Roman" panose="02020603050405020304" pitchFamily="18" charset="0"/>
                <a:cs typeface="Times New Roman" panose="02020603050405020304" pitchFamily="18" charset="0"/>
              </a:rPr>
              <a:t>+ oxygen </a:t>
            </a:r>
            <a:r>
              <a:rPr lang="en-US" sz="4500" spc="-50" dirty="0" err="1">
                <a:solidFill>
                  <a:srgbClr val="000000"/>
                </a:solidFill>
                <a:latin typeface="Times New Roman" panose="02020603050405020304" pitchFamily="18" charset="0"/>
                <a:cs typeface="Times New Roman" panose="02020603050405020304" pitchFamily="18" charset="0"/>
              </a:rPr>
              <a:t>tự</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liên</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kết</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với</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nhau</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để</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tạo</a:t>
            </a:r>
            <a:r>
              <a:rPr lang="en-US" sz="4500" spc="-50" dirty="0">
                <a:solidFill>
                  <a:srgbClr val="000000"/>
                </a:solidFill>
                <a:latin typeface="Times New Roman" panose="02020603050405020304" pitchFamily="18" charset="0"/>
                <a:cs typeface="Times New Roman" panose="02020603050405020304" pitchFamily="18" charset="0"/>
              </a:rPr>
              <a:t> ra </a:t>
            </a:r>
            <a:r>
              <a:rPr lang="en-US" sz="4500" spc="-50" dirty="0" err="1">
                <a:solidFill>
                  <a:srgbClr val="000000"/>
                </a:solidFill>
                <a:latin typeface="Times New Roman" panose="02020603050405020304" pitchFamily="18" charset="0"/>
                <a:cs typeface="Times New Roman" panose="02020603050405020304" pitchFamily="18" charset="0"/>
              </a:rPr>
              <a:t>phân</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tử</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khí</a:t>
            </a:r>
            <a:r>
              <a:rPr lang="en-US" sz="4500" spc="-50" dirty="0">
                <a:solidFill>
                  <a:srgbClr val="000000"/>
                </a:solidFill>
                <a:latin typeface="Times New Roman" panose="02020603050405020304" pitchFamily="18" charset="0"/>
                <a:cs typeface="Times New Roman" panose="02020603050405020304" pitchFamily="18" charset="0"/>
              </a:rPr>
              <a:t>?</a:t>
            </a:r>
          </a:p>
          <a:p>
            <a:pPr>
              <a:spcBef>
                <a:spcPct val="0"/>
              </a:spcBef>
            </a:pP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Trong</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khi</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đó</a:t>
            </a:r>
            <a:r>
              <a:rPr lang="en-US" sz="4500" spc="-50" dirty="0">
                <a:solidFill>
                  <a:srgbClr val="000000"/>
                </a:solidFill>
                <a:latin typeface="Times New Roman" panose="02020603050405020304" pitchFamily="18" charset="0"/>
                <a:cs typeface="Times New Roman" panose="02020603050405020304" pitchFamily="18" charset="0"/>
              </a:rPr>
              <a:t> sodium </a:t>
            </a:r>
            <a:r>
              <a:rPr lang="en-US" sz="4500" spc="-50" dirty="0" err="1">
                <a:solidFill>
                  <a:srgbClr val="000000"/>
                </a:solidFill>
                <a:latin typeface="Times New Roman" panose="02020603050405020304" pitchFamily="18" charset="0"/>
                <a:cs typeface="Times New Roman" panose="02020603050405020304" pitchFamily="18" charset="0"/>
              </a:rPr>
              <a:t>liên</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kết</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với</a:t>
            </a:r>
            <a:r>
              <a:rPr lang="en-US" sz="4500" spc="-50" dirty="0">
                <a:solidFill>
                  <a:srgbClr val="000000"/>
                </a:solidFill>
                <a:latin typeface="Times New Roman" panose="02020603050405020304" pitchFamily="18" charset="0"/>
                <a:cs typeface="Times New Roman" panose="02020603050405020304" pitchFamily="18" charset="0"/>
              </a:rPr>
              <a:t> chlorine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E16CF3-7A55-461F-9D17-071F4C65FC7E}"/>
              </a:ext>
            </a:extLst>
          </p:cNvPr>
          <p:cNvSpPr txBox="1"/>
          <p:nvPr/>
        </p:nvSpPr>
        <p:spPr>
          <a:xfrm>
            <a:off x="304800" y="800100"/>
            <a:ext cx="17678400" cy="7786747"/>
          </a:xfrm>
          <a:prstGeom prst="rect">
            <a:avLst/>
          </a:prstGeom>
          <a:noFill/>
        </p:spPr>
        <p:txBody>
          <a:bodyPr wrap="square">
            <a:spAutoFit/>
          </a:bodyPr>
          <a:lstStyle/>
          <a:p>
            <a:pPr algn="just"/>
            <a:r>
              <a:rPr lang="en-GB" sz="5000" b="1" i="0" dirty="0">
                <a:solidFill>
                  <a:srgbClr val="002060"/>
                </a:solidFill>
                <a:effectLst/>
                <a:latin typeface="+mj-lt"/>
              </a:rPr>
              <a:t>* </a:t>
            </a:r>
            <a:r>
              <a:rPr lang="vi-VN" sz="5000" b="1" i="0" dirty="0">
                <a:solidFill>
                  <a:srgbClr val="002060"/>
                </a:solidFill>
                <a:effectLst/>
                <a:latin typeface="+mj-lt"/>
              </a:rPr>
              <a:t>Trong thực phẩm</a:t>
            </a:r>
          </a:p>
          <a:p>
            <a:pPr algn="just"/>
            <a:r>
              <a:rPr lang="vi-VN" sz="5000" b="0" i="0" dirty="0">
                <a:solidFill>
                  <a:srgbClr val="000000"/>
                </a:solidFill>
                <a:effectLst/>
                <a:latin typeface="+mj-lt"/>
              </a:rPr>
              <a:t>+ NaCl dùng trong công nghiệp chế biến thực phẩm. Là thành phẩn chính trong muối ăn và được sử dụng phổ biến.</a:t>
            </a:r>
          </a:p>
          <a:p>
            <a:pPr algn="just"/>
            <a:r>
              <a:rPr lang="vi-VN" sz="5000" b="0" i="0" dirty="0">
                <a:solidFill>
                  <a:srgbClr val="000000"/>
                </a:solidFill>
                <a:effectLst/>
                <a:latin typeface="+mj-lt"/>
              </a:rPr>
              <a:t>+ NaCl có tính hút ẩm, do đó được sử dụng để bảo quản thực phẩm, nó làm tăng áp suất thẩm thấu dẫn đến làm cho vi khuẩn bị mất nước và chết.</a:t>
            </a:r>
          </a:p>
          <a:p>
            <a:pPr algn="just"/>
            <a:r>
              <a:rPr lang="vi-VN" sz="5000" b="0" i="0" dirty="0">
                <a:solidFill>
                  <a:srgbClr val="000000"/>
                </a:solidFill>
                <a:effectLst/>
                <a:latin typeface="+mj-lt"/>
              </a:rPr>
              <a:t>+ Dùng muối để ướp thực phẩm sống như tôm, cá,… để không bị ươn, ôi trước khi thực phẩm được nấu.</a:t>
            </a:r>
          </a:p>
          <a:p>
            <a:pPr algn="just"/>
            <a:r>
              <a:rPr lang="vi-VN" sz="5000" b="0" i="0" dirty="0">
                <a:solidFill>
                  <a:srgbClr val="000000"/>
                </a:solidFill>
                <a:effectLst/>
                <a:latin typeface="+mj-lt"/>
              </a:rPr>
              <a:t>+ Khử mùi thực phẩm, giữ cho trái cây không bị thâm.</a:t>
            </a:r>
          </a:p>
          <a:p>
            <a:pPr algn="just"/>
            <a:r>
              <a:rPr lang="vi-VN" sz="5000" b="0" i="0" dirty="0">
                <a:solidFill>
                  <a:srgbClr val="000000"/>
                </a:solidFill>
                <a:effectLst/>
                <a:latin typeface="+mj-lt"/>
              </a:rPr>
              <a:t>+ Tăng hương vị, kiểm soát quá trình lên men của thực phẩm.</a:t>
            </a:r>
          </a:p>
        </p:txBody>
      </p:sp>
    </p:spTree>
    <p:extLst>
      <p:ext uri="{BB962C8B-B14F-4D97-AF65-F5344CB8AC3E}">
        <p14:creationId xmlns:p14="http://schemas.microsoft.com/office/powerpoint/2010/main" val="818174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192ED0-E755-4435-84C4-2F30C562850D}"/>
              </a:ext>
            </a:extLst>
          </p:cNvPr>
          <p:cNvSpPr txBox="1"/>
          <p:nvPr/>
        </p:nvSpPr>
        <p:spPr>
          <a:xfrm>
            <a:off x="457200" y="495300"/>
            <a:ext cx="17373600" cy="9094797"/>
          </a:xfrm>
          <a:prstGeom prst="rect">
            <a:avLst/>
          </a:prstGeom>
          <a:noFill/>
        </p:spPr>
        <p:txBody>
          <a:bodyPr wrap="square">
            <a:spAutoFit/>
          </a:bodyPr>
          <a:lstStyle/>
          <a:p>
            <a:pPr algn="just"/>
            <a:r>
              <a:rPr lang="en-GB" sz="4500" b="1" i="0" dirty="0">
                <a:solidFill>
                  <a:srgbClr val="002060"/>
                </a:solidFill>
                <a:effectLst/>
                <a:latin typeface="+mj-lt"/>
              </a:rPr>
              <a:t>* </a:t>
            </a:r>
            <a:r>
              <a:rPr lang="vi-VN" sz="4500" b="1" i="0" dirty="0">
                <a:solidFill>
                  <a:srgbClr val="002060"/>
                </a:solidFill>
                <a:effectLst/>
                <a:latin typeface="+mj-lt"/>
              </a:rPr>
              <a:t>Trong y tế</a:t>
            </a:r>
          </a:p>
          <a:p>
            <a:pPr algn="just"/>
            <a:r>
              <a:rPr lang="vi-VN" sz="4500" b="0" i="0" dirty="0">
                <a:solidFill>
                  <a:srgbClr val="000000"/>
                </a:solidFill>
                <a:effectLst/>
                <a:latin typeface="+mj-lt"/>
              </a:rPr>
              <a:t>+ Muối sodium chloride dùng để sát trùng vết thương rất tốt.</a:t>
            </a:r>
          </a:p>
          <a:p>
            <a:pPr algn="just"/>
            <a:r>
              <a:rPr lang="vi-VN" sz="4500" b="0" i="0" dirty="0">
                <a:solidFill>
                  <a:srgbClr val="000000"/>
                </a:solidFill>
                <a:effectLst/>
                <a:latin typeface="+mj-lt"/>
              </a:rPr>
              <a:t>+ Dùng để trị cảm lạnh, pha huyết thanh, thuốc tiêu độc và một số loại thuốc khác để chữa bệnh cho con người.</a:t>
            </a:r>
          </a:p>
          <a:p>
            <a:pPr algn="just"/>
            <a:r>
              <a:rPr lang="vi-VN" sz="4500" b="0" i="0" dirty="0">
                <a:solidFill>
                  <a:srgbClr val="000000"/>
                </a:solidFill>
                <a:effectLst/>
                <a:latin typeface="+mj-lt"/>
              </a:rPr>
              <a:t>+ Cung cấp muối khoáng cho cơ thể thiếu nước.</a:t>
            </a:r>
          </a:p>
          <a:p>
            <a:pPr algn="just"/>
            <a:r>
              <a:rPr lang="vi-VN" sz="4500" b="0" i="0" dirty="0">
                <a:solidFill>
                  <a:srgbClr val="000000"/>
                </a:solidFill>
                <a:effectLst/>
                <a:latin typeface="+mj-lt"/>
              </a:rPr>
              <a:t>+ Muối có tác dụng khử độc, thanh lọc cơ thể, làm đẹp da, chữa viêm họng, làm trắng răng, chữa hôi miệng,…</a:t>
            </a:r>
          </a:p>
          <a:p>
            <a:pPr algn="just"/>
            <a:r>
              <a:rPr lang="vi-VN" sz="4500" b="0" i="0" dirty="0">
                <a:solidFill>
                  <a:srgbClr val="000000"/>
                </a:solidFill>
                <a:effectLst/>
                <a:latin typeface="+mj-lt"/>
              </a:rPr>
              <a:t>- Trong đời sống gia đình</a:t>
            </a:r>
          </a:p>
          <a:p>
            <a:pPr algn="just"/>
            <a:r>
              <a:rPr lang="vi-VN" sz="4500" b="0" i="0" dirty="0">
                <a:solidFill>
                  <a:srgbClr val="000000"/>
                </a:solidFill>
                <a:effectLst/>
                <a:latin typeface="+mj-lt"/>
              </a:rPr>
              <a:t>+ Giúp rửa sạch ống thoát bồn rửa chén bát</a:t>
            </a:r>
          </a:p>
          <a:p>
            <a:pPr algn="just"/>
            <a:r>
              <a:rPr lang="vi-VN" sz="4500" b="0" i="0" dirty="0">
                <a:solidFill>
                  <a:srgbClr val="000000"/>
                </a:solidFill>
                <a:effectLst/>
                <a:latin typeface="+mj-lt"/>
              </a:rPr>
              <a:t>+ Hỗ trợ tẩy vết trắng trên bàn gỗ để lại bởi ly nước và đĩa nóng, lau chùi chảo gang dính mỡ dễ dàng.</a:t>
            </a:r>
          </a:p>
          <a:p>
            <a:pPr algn="just"/>
            <a:r>
              <a:rPr lang="vi-VN" sz="4500" b="0" i="0" dirty="0">
                <a:solidFill>
                  <a:srgbClr val="000000"/>
                </a:solidFill>
                <a:effectLst/>
                <a:latin typeface="+mj-lt"/>
              </a:rPr>
              <a:t>+ Gột rửa hết các vết dơ của mồ hôi, vết máu trên quần áo</a:t>
            </a:r>
            <a:endParaRPr lang="en-GB" sz="4500" b="0" i="0" dirty="0">
              <a:solidFill>
                <a:srgbClr val="000000"/>
              </a:solidFill>
              <a:effectLst/>
              <a:latin typeface="+mj-lt"/>
            </a:endParaRPr>
          </a:p>
          <a:p>
            <a:pPr algn="just"/>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Trị</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viêm</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họng</a:t>
            </a:r>
            <a:endParaRPr lang="vi-VN" sz="45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538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02920D-234B-4746-B51F-57A092A99ABC}"/>
              </a:ext>
            </a:extLst>
          </p:cNvPr>
          <p:cNvSpPr txBox="1"/>
          <p:nvPr/>
        </p:nvSpPr>
        <p:spPr>
          <a:xfrm>
            <a:off x="457200" y="281354"/>
            <a:ext cx="13106400" cy="2400657"/>
          </a:xfrm>
          <a:prstGeom prst="rect">
            <a:avLst/>
          </a:prstGeom>
          <a:noFill/>
        </p:spPr>
        <p:txBody>
          <a:bodyPr wrap="square">
            <a:spAutoFit/>
          </a:bodyPr>
          <a:lstStyle/>
          <a:p>
            <a:r>
              <a:rPr lang="vi-VN" sz="5000" b="1" i="0" dirty="0">
                <a:solidFill>
                  <a:srgbClr val="008000"/>
                </a:solidFill>
                <a:effectLst/>
                <a:latin typeface="+mj-lt"/>
              </a:rPr>
              <a:t>Luyện tập trang 39 :</a:t>
            </a:r>
            <a:r>
              <a:rPr lang="vi-VN" sz="5000" b="0" i="0" dirty="0">
                <a:solidFill>
                  <a:srgbClr val="000000"/>
                </a:solidFill>
                <a:effectLst/>
                <a:latin typeface="+mj-lt"/>
              </a:rPr>
              <a:t> Hãy vẽ sơ đồ và mô tả quá trình tạo thành liên kết ion trong phân tử hợp chất magnesium oxide.</a:t>
            </a:r>
            <a:endParaRPr lang="en-US" sz="5000" dirty="0">
              <a:latin typeface="+mj-lt"/>
            </a:endParaRPr>
          </a:p>
        </p:txBody>
      </p:sp>
      <p:pic>
        <p:nvPicPr>
          <p:cNvPr id="4" name="Picture 3">
            <a:extLst>
              <a:ext uri="{FF2B5EF4-FFF2-40B4-BE49-F238E27FC236}">
                <a16:creationId xmlns:a16="http://schemas.microsoft.com/office/drawing/2014/main" id="{FF771B36-5D94-4043-94A6-5C7469EABA7B}"/>
              </a:ext>
            </a:extLst>
          </p:cNvPr>
          <p:cNvPicPr>
            <a:picLocks noChangeAspect="1"/>
          </p:cNvPicPr>
          <p:nvPr/>
        </p:nvPicPr>
        <p:blipFill>
          <a:blip r:embed="rId2"/>
          <a:stretch>
            <a:fillRect/>
          </a:stretch>
        </p:blipFill>
        <p:spPr>
          <a:xfrm>
            <a:off x="13792200" y="266700"/>
            <a:ext cx="4267200" cy="2753410"/>
          </a:xfrm>
          <a:prstGeom prst="rect">
            <a:avLst/>
          </a:prstGeom>
        </p:spPr>
      </p:pic>
      <p:sp>
        <p:nvSpPr>
          <p:cNvPr id="6" name="TextBox 5">
            <a:extLst>
              <a:ext uri="{FF2B5EF4-FFF2-40B4-BE49-F238E27FC236}">
                <a16:creationId xmlns:a16="http://schemas.microsoft.com/office/drawing/2014/main" id="{7B0E0B14-1553-49F3-AEA2-C3506E1E6355}"/>
              </a:ext>
            </a:extLst>
          </p:cNvPr>
          <p:cNvSpPr txBox="1"/>
          <p:nvPr/>
        </p:nvSpPr>
        <p:spPr>
          <a:xfrm>
            <a:off x="685799" y="3032488"/>
            <a:ext cx="17314985" cy="3554819"/>
          </a:xfrm>
          <a:prstGeom prst="rect">
            <a:avLst/>
          </a:prstGeom>
          <a:noFill/>
        </p:spPr>
        <p:txBody>
          <a:bodyPr wrap="square">
            <a:spAutoFit/>
          </a:bodyPr>
          <a:lstStyle/>
          <a:p>
            <a:r>
              <a:rPr lang="en-GB" sz="4500" b="0" i="0" dirty="0">
                <a:solidFill>
                  <a:srgbClr val="00B050"/>
                </a:solidFill>
                <a:effectLst/>
                <a:latin typeface="Times New Roman" panose="02020603050405020304" pitchFamily="18" charset="0"/>
                <a:cs typeface="Times New Roman" panose="02020603050405020304" pitchFamily="18" charset="0"/>
              </a:rPr>
              <a:t>TL </a:t>
            </a:r>
            <a:r>
              <a:rPr lang="en-GB" sz="4500" b="0" i="0" dirty="0">
                <a:solidFill>
                  <a:srgbClr val="000000"/>
                </a:solidFill>
                <a:effectLst/>
                <a:latin typeface="+mj-lt"/>
              </a:rPr>
              <a:t>:</a:t>
            </a:r>
            <a:r>
              <a:rPr lang="vi-VN" sz="4500" b="0" i="0" dirty="0">
                <a:solidFill>
                  <a:srgbClr val="002060"/>
                </a:solidFill>
                <a:effectLst/>
                <a:latin typeface="+mj-lt"/>
              </a:rPr>
              <a:t>Khi nguyên tử magnesium (Mg) kết hợp với nguyên tử oxygen (O), nguyên tử magnesium nhường 2 electron tạo thành ion dương, kí hiệu là Mg</a:t>
            </a:r>
            <a:r>
              <a:rPr lang="vi-VN" sz="4500" b="0" i="0" baseline="30000" dirty="0">
                <a:solidFill>
                  <a:srgbClr val="002060"/>
                </a:solidFill>
                <a:effectLst/>
                <a:latin typeface="+mj-lt"/>
              </a:rPr>
              <a:t>2+</a:t>
            </a:r>
            <a:r>
              <a:rPr lang="vi-VN" sz="4500" b="0" i="0" dirty="0">
                <a:solidFill>
                  <a:srgbClr val="002060"/>
                </a:solidFill>
                <a:effectLst/>
                <a:latin typeface="+mj-lt"/>
              </a:rPr>
              <a:t>, đồng thời nguyên tử oxygen (O) nhận 2 electron từ nguyên tử Mg tạo thành ion âm, kí hiệu O</a:t>
            </a:r>
            <a:r>
              <a:rPr lang="vi-VN" sz="4500" b="0" i="0" baseline="30000" dirty="0">
                <a:solidFill>
                  <a:srgbClr val="002060"/>
                </a:solidFill>
                <a:effectLst/>
                <a:latin typeface="+mj-lt"/>
              </a:rPr>
              <a:t>2-</a:t>
            </a:r>
            <a:r>
              <a:rPr lang="vi-VN" sz="4500" b="0" i="0" dirty="0">
                <a:solidFill>
                  <a:srgbClr val="002060"/>
                </a:solidFill>
                <a:effectLst/>
                <a:latin typeface="+mj-lt"/>
              </a:rPr>
              <a:t>. Ion Mg</a:t>
            </a:r>
            <a:r>
              <a:rPr lang="vi-VN" sz="4500" b="0" i="0" baseline="30000" dirty="0">
                <a:solidFill>
                  <a:srgbClr val="002060"/>
                </a:solidFill>
                <a:effectLst/>
                <a:latin typeface="+mj-lt"/>
              </a:rPr>
              <a:t>2+</a:t>
            </a:r>
            <a:r>
              <a:rPr lang="vi-VN" sz="4500" b="0" i="0" dirty="0">
                <a:solidFill>
                  <a:srgbClr val="002060"/>
                </a:solidFill>
                <a:effectLst/>
                <a:latin typeface="+mj-lt"/>
              </a:rPr>
              <a:t> và O</a:t>
            </a:r>
            <a:r>
              <a:rPr lang="vi-VN" sz="4500" b="0" i="0" baseline="30000" dirty="0">
                <a:solidFill>
                  <a:srgbClr val="002060"/>
                </a:solidFill>
                <a:effectLst/>
                <a:latin typeface="+mj-lt"/>
              </a:rPr>
              <a:t>2-</a:t>
            </a:r>
            <a:r>
              <a:rPr lang="vi-VN" sz="4500" b="0" i="0" dirty="0">
                <a:solidFill>
                  <a:srgbClr val="002060"/>
                </a:solidFill>
                <a:effectLst/>
                <a:latin typeface="+mj-lt"/>
              </a:rPr>
              <a:t> hút nhau tạo phân tử magnesium oxide (MgO).</a:t>
            </a:r>
            <a:endParaRPr lang="en-US" sz="4500" dirty="0">
              <a:solidFill>
                <a:srgbClr val="002060"/>
              </a:solidFill>
              <a:latin typeface="+mj-lt"/>
            </a:endParaRPr>
          </a:p>
        </p:txBody>
      </p:sp>
      <p:pic>
        <p:nvPicPr>
          <p:cNvPr id="7" name="Picture 6">
            <a:extLst>
              <a:ext uri="{FF2B5EF4-FFF2-40B4-BE49-F238E27FC236}">
                <a16:creationId xmlns:a16="http://schemas.microsoft.com/office/drawing/2014/main" id="{8E7382D5-BB1E-400D-B624-48F2DFB31256}"/>
              </a:ext>
            </a:extLst>
          </p:cNvPr>
          <p:cNvPicPr>
            <a:picLocks noChangeAspect="1"/>
          </p:cNvPicPr>
          <p:nvPr/>
        </p:nvPicPr>
        <p:blipFill>
          <a:blip r:embed="rId3"/>
          <a:stretch>
            <a:fillRect/>
          </a:stretch>
        </p:blipFill>
        <p:spPr>
          <a:xfrm>
            <a:off x="715107" y="6796142"/>
            <a:ext cx="16734693" cy="3224158"/>
          </a:xfrm>
          <a:prstGeom prst="rect">
            <a:avLst/>
          </a:prstGeom>
        </p:spPr>
      </p:pic>
    </p:spTree>
    <p:extLst>
      <p:ext uri="{BB962C8B-B14F-4D97-AF65-F5344CB8AC3E}">
        <p14:creationId xmlns:p14="http://schemas.microsoft.com/office/powerpoint/2010/main" val="13771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70450D-093F-45F1-A4E6-E97DD16DB7EA}"/>
              </a:ext>
            </a:extLst>
          </p:cNvPr>
          <p:cNvSpPr txBox="1"/>
          <p:nvPr/>
        </p:nvSpPr>
        <p:spPr>
          <a:xfrm>
            <a:off x="228600" y="75614"/>
            <a:ext cx="13182600" cy="3939540"/>
          </a:xfrm>
          <a:prstGeom prst="rect">
            <a:avLst/>
          </a:prstGeom>
          <a:noFill/>
        </p:spPr>
        <p:txBody>
          <a:bodyPr wrap="square">
            <a:spAutoFit/>
          </a:bodyPr>
          <a:lstStyle/>
          <a:p>
            <a:r>
              <a:rPr lang="vi-VN" sz="5000" b="1" i="0" dirty="0">
                <a:solidFill>
                  <a:srgbClr val="008000"/>
                </a:solidFill>
                <a:effectLst/>
                <a:latin typeface="+mj-lt"/>
              </a:rPr>
              <a:t>Vận dụng trang 41 :</a:t>
            </a:r>
            <a:r>
              <a:rPr lang="vi-VN" sz="5000" b="0" i="0" dirty="0">
                <a:solidFill>
                  <a:srgbClr val="000000"/>
                </a:solidFill>
                <a:effectLst/>
                <a:latin typeface="+mj-lt"/>
              </a:rPr>
              <a:t> Calcium chloride có nhiều ứng dụng trong đời sống. Tìm hiểu qua sách báo và internet, em hãy cho biết một số ứng dụng của chất này. Vẽ sơ đồ tạo thành liên kết trong phân tử calcium chloride.</a:t>
            </a:r>
            <a:endParaRPr lang="en-US" sz="5000" dirty="0">
              <a:latin typeface="+mj-lt"/>
            </a:endParaRPr>
          </a:p>
        </p:txBody>
      </p:sp>
      <p:pic>
        <p:nvPicPr>
          <p:cNvPr id="4" name="Picture 3">
            <a:extLst>
              <a:ext uri="{FF2B5EF4-FFF2-40B4-BE49-F238E27FC236}">
                <a16:creationId xmlns:a16="http://schemas.microsoft.com/office/drawing/2014/main" id="{C13ADABF-FA6F-477E-997E-344A697CB013}"/>
              </a:ext>
            </a:extLst>
          </p:cNvPr>
          <p:cNvPicPr>
            <a:picLocks noChangeAspect="1"/>
          </p:cNvPicPr>
          <p:nvPr/>
        </p:nvPicPr>
        <p:blipFill>
          <a:blip r:embed="rId2"/>
          <a:stretch>
            <a:fillRect/>
          </a:stretch>
        </p:blipFill>
        <p:spPr>
          <a:xfrm>
            <a:off x="13757031" y="14654"/>
            <a:ext cx="4495800" cy="4000500"/>
          </a:xfrm>
          <a:prstGeom prst="rect">
            <a:avLst/>
          </a:prstGeom>
        </p:spPr>
      </p:pic>
      <p:pic>
        <p:nvPicPr>
          <p:cNvPr id="5" name="Picture 4">
            <a:extLst>
              <a:ext uri="{FF2B5EF4-FFF2-40B4-BE49-F238E27FC236}">
                <a16:creationId xmlns:a16="http://schemas.microsoft.com/office/drawing/2014/main" id="{CBF29EDB-5B55-4F67-9C9E-4B5262906970}"/>
              </a:ext>
            </a:extLst>
          </p:cNvPr>
          <p:cNvPicPr>
            <a:picLocks noChangeAspect="1"/>
          </p:cNvPicPr>
          <p:nvPr/>
        </p:nvPicPr>
        <p:blipFill>
          <a:blip r:embed="rId3"/>
          <a:stretch>
            <a:fillRect/>
          </a:stretch>
        </p:blipFill>
        <p:spPr>
          <a:xfrm>
            <a:off x="457200" y="4914900"/>
            <a:ext cx="17373600" cy="5296486"/>
          </a:xfrm>
          <a:prstGeom prst="rect">
            <a:avLst/>
          </a:prstGeom>
        </p:spPr>
      </p:pic>
      <p:sp>
        <p:nvSpPr>
          <p:cNvPr id="7" name="TextBox 6">
            <a:extLst>
              <a:ext uri="{FF2B5EF4-FFF2-40B4-BE49-F238E27FC236}">
                <a16:creationId xmlns:a16="http://schemas.microsoft.com/office/drawing/2014/main" id="{87E9FAB3-EB9D-4CCF-B176-9337241472B1}"/>
              </a:ext>
            </a:extLst>
          </p:cNvPr>
          <p:cNvSpPr txBox="1"/>
          <p:nvPr/>
        </p:nvSpPr>
        <p:spPr>
          <a:xfrm>
            <a:off x="228599" y="4072612"/>
            <a:ext cx="14249401" cy="784830"/>
          </a:xfrm>
          <a:prstGeom prst="rect">
            <a:avLst/>
          </a:prstGeom>
          <a:noFill/>
        </p:spPr>
        <p:txBody>
          <a:bodyPr wrap="square" rtlCol="0">
            <a:spAutoFit/>
          </a:bodyPr>
          <a:lstStyle/>
          <a:p>
            <a:r>
              <a:rPr lang="en-GB" sz="4500" b="1" dirty="0">
                <a:solidFill>
                  <a:srgbClr val="C00000"/>
                </a:solidFill>
                <a:latin typeface="Times New Roman" panose="02020603050405020304" pitchFamily="18" charset="0"/>
                <a:cs typeface="Times New Roman" panose="02020603050405020304" pitchFamily="18" charset="0"/>
              </a:rPr>
              <a:t>* SƠ ĐỒ TẠO THÀNH LIÊN KẾT TRONG PHÂN TỬ</a:t>
            </a:r>
            <a:endParaRPr lang="en-US" sz="45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984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11FD30-6C28-4A39-A53D-82B43850F2E6}"/>
              </a:ext>
            </a:extLst>
          </p:cNvPr>
          <p:cNvSpPr txBox="1"/>
          <p:nvPr/>
        </p:nvSpPr>
        <p:spPr>
          <a:xfrm>
            <a:off x="304800" y="266700"/>
            <a:ext cx="17678400" cy="10033516"/>
          </a:xfrm>
          <a:prstGeom prst="rect">
            <a:avLst/>
          </a:prstGeom>
          <a:noFill/>
        </p:spPr>
        <p:txBody>
          <a:bodyPr wrap="square">
            <a:spAutoFit/>
          </a:bodyPr>
          <a:lstStyle/>
          <a:p>
            <a:pPr algn="just"/>
            <a:r>
              <a:rPr lang="vi-VN" sz="3800" b="1" i="0" dirty="0">
                <a:solidFill>
                  <a:srgbClr val="C00000"/>
                </a:solidFill>
                <a:effectLst/>
                <a:latin typeface="+mj-lt"/>
              </a:rPr>
              <a:t>Ứng dụng của CaCl</a:t>
            </a:r>
            <a:r>
              <a:rPr lang="vi-VN" sz="3800" b="1" i="0" baseline="-25000" dirty="0">
                <a:solidFill>
                  <a:srgbClr val="C00000"/>
                </a:solidFill>
                <a:effectLst/>
                <a:latin typeface="+mj-lt"/>
              </a:rPr>
              <a:t>2</a:t>
            </a:r>
            <a:endParaRPr lang="vi-VN" sz="3800" b="0" i="0" dirty="0">
              <a:solidFill>
                <a:srgbClr val="C00000"/>
              </a:solidFill>
              <a:effectLst/>
              <a:latin typeface="+mj-lt"/>
            </a:endParaRPr>
          </a:p>
          <a:p>
            <a:pPr algn="just"/>
            <a:r>
              <a:rPr lang="en-GB" sz="3800" dirty="0">
                <a:solidFill>
                  <a:srgbClr val="000000"/>
                </a:solidFill>
                <a:latin typeface="+mj-lt"/>
              </a:rPr>
              <a:t>* </a:t>
            </a:r>
            <a:r>
              <a:rPr lang="vi-VN" sz="3800" b="1" i="0" dirty="0">
                <a:solidFill>
                  <a:srgbClr val="002060"/>
                </a:solidFill>
                <a:effectLst/>
                <a:latin typeface="+mj-lt"/>
              </a:rPr>
              <a:t>Trong công nghiệp</a:t>
            </a:r>
          </a:p>
          <a:p>
            <a:pPr algn="just"/>
            <a:r>
              <a:rPr lang="vi-VN" sz="3800" b="0" i="0" dirty="0">
                <a:solidFill>
                  <a:srgbClr val="000000"/>
                </a:solidFill>
                <a:effectLst/>
                <a:latin typeface="+mj-lt"/>
              </a:rPr>
              <a:t>+ Trong công nghiệp, calcium chloride được sử dụng để tạo chất làm mạnh và tăng độ cứng bê tông.</a:t>
            </a:r>
          </a:p>
          <a:p>
            <a:pPr algn="just"/>
            <a:r>
              <a:rPr lang="vi-VN" sz="3800" b="0" i="0" dirty="0">
                <a:solidFill>
                  <a:srgbClr val="000000"/>
                </a:solidFill>
                <a:effectLst/>
                <a:latin typeface="+mj-lt"/>
              </a:rPr>
              <a:t>+ Calcium chloride khan được dùng cho điện phân sản xuất calcium kim loại và điều chế các hợp kim của calcium.</a:t>
            </a:r>
          </a:p>
          <a:p>
            <a:pPr algn="just"/>
            <a:r>
              <a:rPr lang="vi-VN" sz="3800" b="0" i="0" dirty="0">
                <a:solidFill>
                  <a:srgbClr val="000000"/>
                </a:solidFill>
                <a:effectLst/>
                <a:latin typeface="+mj-lt"/>
              </a:rPr>
              <a:t>+ Trong công nghiệp luyện kim và công nghiệp giấy, calcium chloride được dùng làm chất phụ gia.</a:t>
            </a:r>
          </a:p>
          <a:p>
            <a:pPr algn="just"/>
            <a:r>
              <a:rPr lang="vi-VN" sz="3800" b="0" i="0" dirty="0">
                <a:solidFill>
                  <a:srgbClr val="000000"/>
                </a:solidFill>
                <a:effectLst/>
                <a:latin typeface="+mj-lt"/>
              </a:rPr>
              <a:t>+ Đối với ngành sản xuất cao su, calcium chloride được dùng làm chất nhũ tương với công dụng là chất làm đông cao su nhanh.</a:t>
            </a:r>
          </a:p>
          <a:p>
            <a:pPr algn="just"/>
            <a:r>
              <a:rPr lang="vi-VN" sz="3800" b="0" i="0" dirty="0">
                <a:solidFill>
                  <a:srgbClr val="000000"/>
                </a:solidFill>
                <a:effectLst/>
                <a:latin typeface="+mj-lt"/>
              </a:rPr>
              <a:t>+ Do calcium chloride có tính hút ẩm tốt nên hóa chất này được sử dụng là chất khô trong nhiều ngành công nghiệp.</a:t>
            </a:r>
          </a:p>
          <a:p>
            <a:pPr algn="just"/>
            <a:r>
              <a:rPr lang="vi-VN" sz="3800" b="0" i="0" dirty="0">
                <a:solidFill>
                  <a:srgbClr val="000000"/>
                </a:solidFill>
                <a:effectLst/>
                <a:latin typeface="+mj-lt"/>
              </a:rPr>
              <a:t>+ Trong ngành công nghiệp thuộc da, calcium chloride dùng để sản xuất các thiết bị điện tử, đồ nhựa.</a:t>
            </a:r>
          </a:p>
          <a:p>
            <a:pPr algn="just"/>
            <a:r>
              <a:rPr lang="vi-VN" sz="3800" b="0" i="0" dirty="0">
                <a:solidFill>
                  <a:srgbClr val="000000"/>
                </a:solidFill>
                <a:effectLst/>
                <a:latin typeface="+mj-lt"/>
              </a:rPr>
              <a:t>+ Trong công nghiệp xử lý nước đặc biệt là nước thải của các nhà máy, hóa chất calcium chloride có vai trò lọc nước, làm chất keo tụ để lắng chất bẩn và kim loại nặng để bảo vệ môi trường đường ống.</a:t>
            </a:r>
          </a:p>
        </p:txBody>
      </p:sp>
    </p:spTree>
    <p:extLst>
      <p:ext uri="{BB962C8B-B14F-4D97-AF65-F5344CB8AC3E}">
        <p14:creationId xmlns:p14="http://schemas.microsoft.com/office/powerpoint/2010/main" val="1916037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1D7CDC-D439-42CF-9169-663DEF63C460}"/>
              </a:ext>
            </a:extLst>
          </p:cNvPr>
          <p:cNvSpPr txBox="1"/>
          <p:nvPr/>
        </p:nvSpPr>
        <p:spPr>
          <a:xfrm>
            <a:off x="419100" y="723900"/>
            <a:ext cx="17449800" cy="8402300"/>
          </a:xfrm>
          <a:prstGeom prst="rect">
            <a:avLst/>
          </a:prstGeom>
          <a:noFill/>
        </p:spPr>
        <p:txBody>
          <a:bodyPr wrap="square">
            <a:spAutoFit/>
          </a:bodyPr>
          <a:lstStyle/>
          <a:p>
            <a:pPr algn="just"/>
            <a:r>
              <a:rPr lang="en-GB" sz="4500" dirty="0">
                <a:solidFill>
                  <a:srgbClr val="000000"/>
                </a:solidFill>
                <a:latin typeface="+mj-lt"/>
              </a:rPr>
              <a:t>* </a:t>
            </a:r>
            <a:r>
              <a:rPr lang="vi-VN" sz="4500" b="1" i="0" dirty="0">
                <a:solidFill>
                  <a:srgbClr val="002060"/>
                </a:solidFill>
                <a:effectLst/>
                <a:latin typeface="+mj-lt"/>
              </a:rPr>
              <a:t>Trong thực phẩm:</a:t>
            </a:r>
          </a:p>
          <a:p>
            <a:pPr algn="just"/>
            <a:r>
              <a:rPr lang="vi-VN" sz="4500" b="0" i="0" dirty="0">
                <a:solidFill>
                  <a:srgbClr val="000000"/>
                </a:solidFill>
                <a:effectLst/>
                <a:latin typeface="+mj-lt"/>
              </a:rPr>
              <a:t>+ Calcium chloride được sử dụng phổ biến như là chất điện giải và có vị cực mặn, được tìm thấy trong các loại đồ uống dành cho những người tập luyện thể thao và các dạng đồ uống khác, như nước đóng chai.</a:t>
            </a:r>
          </a:p>
          <a:p>
            <a:pPr algn="just"/>
            <a:r>
              <a:rPr lang="vi-VN" sz="4500" b="0" i="0" dirty="0">
                <a:solidFill>
                  <a:srgbClr val="000000"/>
                </a:solidFill>
                <a:effectLst/>
                <a:latin typeface="+mj-lt"/>
              </a:rPr>
              <a:t>+ Dùng làm phụ gia bảo quản để duy trì độ chắc trong rau quả đóng hộp, tạo vị mặn trong dưa muối. </a:t>
            </a:r>
          </a:p>
          <a:p>
            <a:pPr algn="just"/>
            <a:r>
              <a:rPr lang="vi-VN" sz="4500" b="0" i="0" dirty="0">
                <a:solidFill>
                  <a:srgbClr val="000000"/>
                </a:solidFill>
                <a:effectLst/>
                <a:latin typeface="+mj-lt"/>
              </a:rPr>
              <a:t>+ Trong ủ bia, calcium chloride đôi khi được sử dụng để điều chỉnh sự thiếu hụt chất khoáng trong nước ủ bia. Các ion cloride gia tăng hương vị và tạo cảm giác ngọt và hương vị đầy đủ hơn.</a:t>
            </a:r>
          </a:p>
          <a:p>
            <a:pPr algn="just"/>
            <a:r>
              <a:rPr lang="en-GB" sz="4500" dirty="0">
                <a:solidFill>
                  <a:srgbClr val="000000"/>
                </a:solidFill>
                <a:latin typeface="+mj-lt"/>
              </a:rPr>
              <a:t>*</a:t>
            </a:r>
            <a:r>
              <a:rPr lang="vi-VN" sz="4500" b="0" i="0" dirty="0">
                <a:solidFill>
                  <a:srgbClr val="000000"/>
                </a:solidFill>
                <a:effectLst/>
                <a:latin typeface="+mj-lt"/>
              </a:rPr>
              <a:t> </a:t>
            </a:r>
            <a:r>
              <a:rPr lang="vi-VN" sz="4500" b="1" i="0" dirty="0">
                <a:solidFill>
                  <a:srgbClr val="002060"/>
                </a:solidFill>
                <a:effectLst/>
                <a:latin typeface="+mj-lt"/>
              </a:rPr>
              <a:t>Trong y học:</a:t>
            </a:r>
          </a:p>
          <a:p>
            <a:pPr algn="just"/>
            <a:r>
              <a:rPr lang="vi-VN" sz="4500" b="0" i="0" dirty="0">
                <a:solidFill>
                  <a:srgbClr val="000000"/>
                </a:solidFill>
                <a:effectLst/>
                <a:latin typeface="+mj-lt"/>
              </a:rPr>
              <a:t>+ Có thể tiêm vào đường ven để điều trị giảm calcium máu.</a:t>
            </a:r>
          </a:p>
          <a:p>
            <a:pPr algn="just"/>
            <a:r>
              <a:rPr lang="vi-VN" sz="4500" b="0" i="0" dirty="0">
                <a:solidFill>
                  <a:srgbClr val="000000"/>
                </a:solidFill>
                <a:effectLst/>
                <a:latin typeface="+mj-lt"/>
              </a:rPr>
              <a:t>+ Nó cũng có thể sử dụng cho: các vết đốt hay châm của côn trùng.</a:t>
            </a:r>
          </a:p>
        </p:txBody>
      </p:sp>
    </p:spTree>
    <p:extLst>
      <p:ext uri="{BB962C8B-B14F-4D97-AF65-F5344CB8AC3E}">
        <p14:creationId xmlns:p14="http://schemas.microsoft.com/office/powerpoint/2010/main" val="3759555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971222" y="-208746"/>
            <a:ext cx="2615941" cy="1065996"/>
          </a:xfrm>
          <a:prstGeom prst="rect">
            <a:avLst/>
          </a:prstGeom>
        </p:spPr>
      </p:pic>
      <p:sp>
        <p:nvSpPr>
          <p:cNvPr id="11" name="TextBox 11"/>
          <p:cNvSpPr txBox="1"/>
          <p:nvPr/>
        </p:nvSpPr>
        <p:spPr>
          <a:xfrm>
            <a:off x="228600" y="379940"/>
            <a:ext cx="7358563" cy="477310"/>
          </a:xfrm>
          <a:prstGeom prst="rect">
            <a:avLst/>
          </a:prstGeom>
        </p:spPr>
        <p:txBody>
          <a:bodyPr wrap="square" lIns="0" tIns="0" rIns="0" bIns="0" rtlCol="0" anchor="t">
            <a:spAutoFit/>
          </a:bodyPr>
          <a:lstStyle/>
          <a:p>
            <a:pPr algn="ctr">
              <a:lnSpc>
                <a:spcPts val="3414"/>
              </a:lnSpc>
              <a:spcBef>
                <a:spcPct val="0"/>
              </a:spcBef>
            </a:pPr>
            <a:r>
              <a:rPr lang="en-US" sz="5000" u="sng" spc="-59" dirty="0">
                <a:solidFill>
                  <a:srgbClr val="FF0000"/>
                </a:solidFill>
                <a:latin typeface="Times New Roman" panose="02020603050405020304" pitchFamily="18" charset="0"/>
                <a:cs typeface="Times New Roman" panose="02020603050405020304" pitchFamily="18" charset="0"/>
              </a:rPr>
              <a:t>III. </a:t>
            </a:r>
            <a:r>
              <a:rPr lang="en-US" sz="5000" u="sng" spc="-59" dirty="0" err="1">
                <a:solidFill>
                  <a:srgbClr val="FF0000"/>
                </a:solidFill>
                <a:latin typeface="Times New Roman" panose="02020603050405020304" pitchFamily="18" charset="0"/>
                <a:cs typeface="Times New Roman" panose="02020603050405020304" pitchFamily="18" charset="0"/>
              </a:rPr>
              <a:t>Liên</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kết</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cộng</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hoá</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trị</a:t>
            </a:r>
            <a:endParaRPr lang="en-US" sz="5000" u="sng" spc="-59"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C70DE73-69DA-4674-8B09-D534FB4D7884}"/>
              </a:ext>
            </a:extLst>
          </p:cNvPr>
          <p:cNvSpPr txBox="1"/>
          <p:nvPr/>
        </p:nvSpPr>
        <p:spPr>
          <a:xfrm>
            <a:off x="-533400" y="1207281"/>
            <a:ext cx="9677400" cy="477310"/>
          </a:xfrm>
          <a:prstGeom prst="rect">
            <a:avLst/>
          </a:prstGeom>
        </p:spPr>
        <p:txBody>
          <a:bodyPr wrap="square" lIns="0" tIns="0" rIns="0" bIns="0" rtlCol="0" anchor="t">
            <a:spAutoFit/>
          </a:bodyPr>
          <a:lstStyle/>
          <a:p>
            <a:pPr algn="ctr">
              <a:lnSpc>
                <a:spcPts val="3414"/>
              </a:lnSpc>
              <a:spcBef>
                <a:spcPct val="0"/>
              </a:spcBef>
            </a:pPr>
            <a:r>
              <a:rPr lang="en-US" sz="5000" b="1" u="sng" spc="-59" dirty="0">
                <a:solidFill>
                  <a:srgbClr val="0070C0"/>
                </a:solidFill>
                <a:latin typeface="Times New Roman" panose="02020603050405020304" pitchFamily="18" charset="0"/>
                <a:cs typeface="Times New Roman" panose="02020603050405020304" pitchFamily="18" charset="0"/>
              </a:rPr>
              <a:t>* </a:t>
            </a:r>
            <a:r>
              <a:rPr lang="en-US" sz="5000" b="1" u="sng" spc="-59" dirty="0" err="1">
                <a:solidFill>
                  <a:srgbClr val="0070C0"/>
                </a:solidFill>
                <a:latin typeface="Times New Roman" panose="02020603050405020304" pitchFamily="18" charset="0"/>
                <a:cs typeface="Times New Roman" panose="02020603050405020304" pitchFamily="18" charset="0"/>
              </a:rPr>
              <a:t>Tìm</a:t>
            </a:r>
            <a:r>
              <a:rPr lang="en-US" sz="5000" b="1" u="sng" spc="-59" dirty="0">
                <a:solidFill>
                  <a:srgbClr val="0070C0"/>
                </a:solidFill>
                <a:latin typeface="Times New Roman" panose="02020603050405020304" pitchFamily="18" charset="0"/>
                <a:cs typeface="Times New Roman" panose="02020603050405020304" pitchFamily="18" charset="0"/>
              </a:rPr>
              <a:t> </a:t>
            </a:r>
            <a:r>
              <a:rPr lang="en-US" sz="5000" b="1" u="sng" spc="-59" dirty="0" err="1">
                <a:solidFill>
                  <a:srgbClr val="0070C0"/>
                </a:solidFill>
                <a:latin typeface="Times New Roman" panose="02020603050405020304" pitchFamily="18" charset="0"/>
                <a:cs typeface="Times New Roman" panose="02020603050405020304" pitchFamily="18" charset="0"/>
              </a:rPr>
              <a:t>hiểu</a:t>
            </a:r>
            <a:r>
              <a:rPr lang="en-US" sz="5000" b="1" u="sng" spc="-59" dirty="0">
                <a:solidFill>
                  <a:srgbClr val="0070C0"/>
                </a:solidFill>
                <a:latin typeface="Times New Roman" panose="02020603050405020304" pitchFamily="18" charset="0"/>
                <a:cs typeface="Times New Roman" panose="02020603050405020304" pitchFamily="18" charset="0"/>
              </a:rPr>
              <a:t> </a:t>
            </a:r>
            <a:r>
              <a:rPr lang="en-US" sz="5000" b="1" u="sng" spc="-59" dirty="0" err="1">
                <a:solidFill>
                  <a:srgbClr val="0070C0"/>
                </a:solidFill>
                <a:latin typeface="Times New Roman" panose="02020603050405020304" pitchFamily="18" charset="0"/>
                <a:cs typeface="Times New Roman" panose="02020603050405020304" pitchFamily="18" charset="0"/>
              </a:rPr>
              <a:t>liên</a:t>
            </a:r>
            <a:r>
              <a:rPr lang="en-US" sz="5000" b="1" u="sng" spc="-59" dirty="0">
                <a:solidFill>
                  <a:srgbClr val="0070C0"/>
                </a:solidFill>
                <a:latin typeface="Times New Roman" panose="02020603050405020304" pitchFamily="18" charset="0"/>
                <a:cs typeface="Times New Roman" panose="02020603050405020304" pitchFamily="18" charset="0"/>
              </a:rPr>
              <a:t> </a:t>
            </a:r>
            <a:r>
              <a:rPr lang="en-US" sz="5000" b="1" u="sng" spc="-59" dirty="0" err="1">
                <a:solidFill>
                  <a:srgbClr val="0070C0"/>
                </a:solidFill>
                <a:latin typeface="Times New Roman" panose="02020603050405020304" pitchFamily="18" charset="0"/>
                <a:cs typeface="Times New Roman" panose="02020603050405020304" pitchFamily="18" charset="0"/>
              </a:rPr>
              <a:t>kết</a:t>
            </a:r>
            <a:r>
              <a:rPr lang="en-US" sz="5000" b="1" u="sng" spc="-59" dirty="0">
                <a:solidFill>
                  <a:srgbClr val="0070C0"/>
                </a:solidFill>
                <a:latin typeface="Times New Roman" panose="02020603050405020304" pitchFamily="18" charset="0"/>
                <a:cs typeface="Times New Roman" panose="02020603050405020304" pitchFamily="18" charset="0"/>
              </a:rPr>
              <a:t> </a:t>
            </a:r>
            <a:r>
              <a:rPr lang="en-US" sz="5000" b="1" u="sng" spc="-59" dirty="0" err="1">
                <a:solidFill>
                  <a:srgbClr val="0070C0"/>
                </a:solidFill>
                <a:latin typeface="Times New Roman" panose="02020603050405020304" pitchFamily="18" charset="0"/>
                <a:cs typeface="Times New Roman" panose="02020603050405020304" pitchFamily="18" charset="0"/>
              </a:rPr>
              <a:t>cộng</a:t>
            </a:r>
            <a:r>
              <a:rPr lang="en-US" sz="5000" b="1" u="sng" spc="-59" dirty="0">
                <a:solidFill>
                  <a:srgbClr val="0070C0"/>
                </a:solidFill>
                <a:latin typeface="Times New Roman" panose="02020603050405020304" pitchFamily="18" charset="0"/>
                <a:cs typeface="Times New Roman" panose="02020603050405020304" pitchFamily="18" charset="0"/>
              </a:rPr>
              <a:t> </a:t>
            </a:r>
            <a:r>
              <a:rPr lang="en-US" sz="5000" b="1" u="sng" spc="-59" dirty="0" err="1">
                <a:solidFill>
                  <a:srgbClr val="0070C0"/>
                </a:solidFill>
                <a:latin typeface="Times New Roman" panose="02020603050405020304" pitchFamily="18" charset="0"/>
                <a:cs typeface="Times New Roman" panose="02020603050405020304" pitchFamily="18" charset="0"/>
              </a:rPr>
              <a:t>hoá</a:t>
            </a:r>
            <a:r>
              <a:rPr lang="en-US" sz="5000" b="1" u="sng" spc="-59" dirty="0">
                <a:solidFill>
                  <a:srgbClr val="0070C0"/>
                </a:solidFill>
                <a:latin typeface="Times New Roman" panose="02020603050405020304" pitchFamily="18" charset="0"/>
                <a:cs typeface="Times New Roman" panose="02020603050405020304" pitchFamily="18" charset="0"/>
              </a:rPr>
              <a:t> </a:t>
            </a:r>
            <a:r>
              <a:rPr lang="en-US" sz="5000" b="1" u="sng" spc="-59" dirty="0" err="1">
                <a:solidFill>
                  <a:srgbClr val="0070C0"/>
                </a:solidFill>
                <a:latin typeface="Times New Roman" panose="02020603050405020304" pitchFamily="18" charset="0"/>
                <a:cs typeface="Times New Roman" panose="02020603050405020304" pitchFamily="18" charset="0"/>
              </a:rPr>
              <a:t>trị</a:t>
            </a:r>
            <a:endParaRPr lang="en-US" sz="5000" b="1" u="sng" spc="-59" dirty="0">
              <a:solidFill>
                <a:srgbClr val="0070C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9F45997-7554-4BB0-AF47-C5FF6BF18956}"/>
              </a:ext>
            </a:extLst>
          </p:cNvPr>
          <p:cNvSpPr txBox="1"/>
          <p:nvPr/>
        </p:nvSpPr>
        <p:spPr>
          <a:xfrm>
            <a:off x="228600" y="2281178"/>
            <a:ext cx="17712112" cy="3170099"/>
          </a:xfrm>
          <a:prstGeom prst="rect">
            <a:avLst/>
          </a:prstGeom>
          <a:noFill/>
        </p:spPr>
        <p:txBody>
          <a:bodyPr wrap="square">
            <a:spAutoFit/>
          </a:bodyPr>
          <a:lstStyle/>
          <a:p>
            <a:pPr algn="just"/>
            <a:r>
              <a:rPr lang="vi-VN" sz="4500" b="0" i="0" dirty="0">
                <a:solidFill>
                  <a:srgbClr val="222222"/>
                </a:solidFill>
                <a:effectLst/>
                <a:latin typeface="+mj-lt"/>
              </a:rPr>
              <a:t>- </a:t>
            </a:r>
            <a:r>
              <a:rPr lang="vi-VN" sz="5000" b="0" i="0" dirty="0">
                <a:solidFill>
                  <a:srgbClr val="222222"/>
                </a:solidFill>
                <a:effectLst/>
                <a:latin typeface="+mj-lt"/>
              </a:rPr>
              <a:t>Liên kết cộng hóa trị là liên kết được hình thành bởi sự dùng chung electron giữa hai nguyên tử.</a:t>
            </a:r>
          </a:p>
          <a:p>
            <a:pPr algn="just"/>
            <a:r>
              <a:rPr lang="vi-VN" sz="5000" b="0" i="0" dirty="0">
                <a:solidFill>
                  <a:srgbClr val="222222"/>
                </a:solidFill>
                <a:effectLst/>
                <a:latin typeface="+mj-lt"/>
              </a:rPr>
              <a:t>- Liên kết cộng hóa trị thường là liên kết giữa hai nguyên tử của nguyên tố phi kim với phi kim.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E4CB7C-FA1E-4199-863E-867C9389CC6C}"/>
              </a:ext>
            </a:extLst>
          </p:cNvPr>
          <p:cNvSpPr txBox="1"/>
          <p:nvPr/>
        </p:nvSpPr>
        <p:spPr>
          <a:xfrm>
            <a:off x="228600" y="342900"/>
            <a:ext cx="17221200" cy="4939814"/>
          </a:xfrm>
          <a:prstGeom prst="rect">
            <a:avLst/>
          </a:prstGeom>
          <a:noFill/>
        </p:spPr>
        <p:txBody>
          <a:bodyPr wrap="square">
            <a:spAutoFit/>
          </a:bodyPr>
          <a:lstStyle/>
          <a:p>
            <a:pPr algn="just"/>
            <a:r>
              <a:rPr lang="vi-VN" sz="4500" b="1" i="0" u="sng" dirty="0">
                <a:solidFill>
                  <a:srgbClr val="C00000"/>
                </a:solidFill>
                <a:effectLst/>
                <a:latin typeface="+mj-lt"/>
              </a:rPr>
              <a:t>Ví dụ 1</a:t>
            </a:r>
            <a:r>
              <a:rPr lang="vi-VN" sz="4500" b="0" i="0" dirty="0">
                <a:solidFill>
                  <a:srgbClr val="222222"/>
                </a:solidFill>
                <a:effectLst/>
                <a:latin typeface="+mj-lt"/>
              </a:rPr>
              <a:t>: Quá trình tạo thành liên kết cộng hóa trị trong phân tử chlorine:</a:t>
            </a:r>
          </a:p>
          <a:p>
            <a:pPr algn="just"/>
            <a:r>
              <a:rPr lang="vi-VN" sz="4500" b="0" i="0" dirty="0">
                <a:solidFill>
                  <a:srgbClr val="222222"/>
                </a:solidFill>
                <a:effectLst/>
                <a:latin typeface="+mj-lt"/>
              </a:rPr>
              <a:t>+  Nguyên tử Cl có 7 electron lớp ngoài cùng và cần thêm 1 electron để có lớp vỏ bền vững tương tự khí hiếm.</a:t>
            </a:r>
          </a:p>
          <a:p>
            <a:pPr algn="just"/>
            <a:r>
              <a:rPr lang="vi-VN" sz="4500" b="0" i="0" dirty="0">
                <a:solidFill>
                  <a:srgbClr val="222222"/>
                </a:solidFill>
                <a:effectLst/>
                <a:latin typeface="+mj-lt"/>
              </a:rPr>
              <a:t>+ Khi hai nguyên tử Cl liên kết với nhau, mỗi nguyên tử góp 1 electron để tạo ra đôi electron dùng chung.</a:t>
            </a:r>
          </a:p>
          <a:p>
            <a:pPr algn="just"/>
            <a:r>
              <a:rPr lang="vi-VN" sz="4500" b="0" i="0" dirty="0">
                <a:solidFill>
                  <a:srgbClr val="222222"/>
                </a:solidFill>
                <a:effectLst/>
                <a:latin typeface="+mj-lt"/>
              </a:rPr>
              <a:t>+ Hạt nhân của hai nguyên tử Cl cùng hút đôi electron dùng chung và liên kết với nhau tạo thành phân tử chlorine.</a:t>
            </a:r>
          </a:p>
        </p:txBody>
      </p:sp>
      <p:pic>
        <p:nvPicPr>
          <p:cNvPr id="4" name="Picture 3">
            <a:extLst>
              <a:ext uri="{FF2B5EF4-FFF2-40B4-BE49-F238E27FC236}">
                <a16:creationId xmlns:a16="http://schemas.microsoft.com/office/drawing/2014/main" id="{848A365E-2FBC-49BD-A6D1-276EAC1943D4}"/>
              </a:ext>
            </a:extLst>
          </p:cNvPr>
          <p:cNvPicPr>
            <a:picLocks noChangeAspect="1"/>
          </p:cNvPicPr>
          <p:nvPr/>
        </p:nvPicPr>
        <p:blipFill>
          <a:blip r:embed="rId2"/>
          <a:stretch>
            <a:fillRect/>
          </a:stretch>
        </p:blipFill>
        <p:spPr>
          <a:xfrm>
            <a:off x="228600" y="5600700"/>
            <a:ext cx="17221200" cy="4343400"/>
          </a:xfrm>
          <a:prstGeom prst="rect">
            <a:avLst/>
          </a:prstGeom>
        </p:spPr>
      </p:pic>
    </p:spTree>
    <p:extLst>
      <p:ext uri="{BB962C8B-B14F-4D97-AF65-F5344CB8AC3E}">
        <p14:creationId xmlns:p14="http://schemas.microsoft.com/office/powerpoint/2010/main" val="986592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7398EC-8EF1-4190-AAE2-653254F8E25B}"/>
              </a:ext>
            </a:extLst>
          </p:cNvPr>
          <p:cNvSpPr txBox="1"/>
          <p:nvPr/>
        </p:nvSpPr>
        <p:spPr>
          <a:xfrm>
            <a:off x="152400" y="266700"/>
            <a:ext cx="17983200" cy="3554819"/>
          </a:xfrm>
          <a:prstGeom prst="rect">
            <a:avLst/>
          </a:prstGeom>
          <a:noFill/>
        </p:spPr>
        <p:txBody>
          <a:bodyPr wrap="square">
            <a:spAutoFit/>
          </a:bodyPr>
          <a:lstStyle/>
          <a:p>
            <a:pPr algn="just"/>
            <a:r>
              <a:rPr lang="en-US" sz="4500" b="0" i="0" dirty="0" err="1">
                <a:solidFill>
                  <a:srgbClr val="222222"/>
                </a:solidFill>
                <a:effectLst/>
                <a:latin typeface="Times New Roman" panose="02020603050405020304" pitchFamily="18" charset="0"/>
                <a:cs typeface="Times New Roman" panose="02020603050405020304" pitchFamily="18" charset="0"/>
              </a:rPr>
              <a:t>Ví</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dụ</a:t>
            </a:r>
            <a:r>
              <a:rPr lang="en-US" sz="4500" b="0" i="0" dirty="0">
                <a:solidFill>
                  <a:srgbClr val="222222"/>
                </a:solidFill>
                <a:effectLst/>
                <a:latin typeface="Times New Roman" panose="02020603050405020304" pitchFamily="18" charset="0"/>
                <a:cs typeface="Times New Roman" panose="02020603050405020304" pitchFamily="18" charset="0"/>
              </a:rPr>
              <a:t> 2: </a:t>
            </a:r>
            <a:r>
              <a:rPr lang="en-US" sz="4500" b="0" i="0" dirty="0" err="1">
                <a:solidFill>
                  <a:srgbClr val="222222"/>
                </a:solidFill>
                <a:effectLst/>
                <a:latin typeface="Times New Roman" panose="02020603050405020304" pitchFamily="18" charset="0"/>
                <a:cs typeface="Times New Roman" panose="02020603050405020304" pitchFamily="18" charset="0"/>
              </a:rPr>
              <a:t>Quá</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trình</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tạo</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thành</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liên</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kết</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cộng</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hóa</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trị</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trong</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phân</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tử</a:t>
            </a:r>
            <a:r>
              <a:rPr lang="en-US" sz="4500" b="0" i="0" dirty="0">
                <a:solidFill>
                  <a:srgbClr val="222222"/>
                </a:solidFill>
                <a:effectLst/>
                <a:latin typeface="Times New Roman" panose="02020603050405020304" pitchFamily="18" charset="0"/>
                <a:cs typeface="Times New Roman" panose="02020603050405020304" pitchFamily="18" charset="0"/>
              </a:rPr>
              <a:t> ammonia:</a:t>
            </a:r>
          </a:p>
          <a:p>
            <a:pPr algn="just"/>
            <a:r>
              <a:rPr lang="en-US" sz="4500" b="0" i="0" dirty="0">
                <a:solidFill>
                  <a:srgbClr val="222222"/>
                </a:solidFill>
                <a:effectLst/>
                <a:latin typeface="Times New Roman" panose="02020603050405020304" pitchFamily="18" charset="0"/>
                <a:cs typeface="Times New Roman" panose="02020603050405020304" pitchFamily="18" charset="0"/>
              </a:rPr>
              <a:t>+ Nitrogen </a:t>
            </a:r>
            <a:r>
              <a:rPr lang="en-US" sz="4500" b="0" i="0" dirty="0" err="1">
                <a:solidFill>
                  <a:srgbClr val="222222"/>
                </a:solidFill>
                <a:effectLst/>
                <a:latin typeface="Times New Roman" panose="02020603050405020304" pitchFamily="18" charset="0"/>
                <a:cs typeface="Times New Roman" panose="02020603050405020304" pitchFamily="18" charset="0"/>
              </a:rPr>
              <a:t>thuộc</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nhóm</a:t>
            </a:r>
            <a:r>
              <a:rPr lang="en-US" sz="4500" b="0" i="0" dirty="0">
                <a:solidFill>
                  <a:srgbClr val="222222"/>
                </a:solidFill>
                <a:effectLst/>
                <a:latin typeface="Times New Roman" panose="02020603050405020304" pitchFamily="18" charset="0"/>
                <a:cs typeface="Times New Roman" panose="02020603050405020304" pitchFamily="18" charset="0"/>
              </a:rPr>
              <a:t> VA, </a:t>
            </a:r>
            <a:r>
              <a:rPr lang="en-US" sz="4500" b="0" i="0" dirty="0" err="1">
                <a:solidFill>
                  <a:srgbClr val="222222"/>
                </a:solidFill>
                <a:effectLst/>
                <a:latin typeface="Times New Roman" panose="02020603050405020304" pitchFamily="18" charset="0"/>
                <a:cs typeface="Times New Roman" panose="02020603050405020304" pitchFamily="18" charset="0"/>
              </a:rPr>
              <a:t>có</a:t>
            </a:r>
            <a:r>
              <a:rPr lang="en-US" sz="4500" b="0" i="0" dirty="0">
                <a:solidFill>
                  <a:srgbClr val="222222"/>
                </a:solidFill>
                <a:effectLst/>
                <a:latin typeface="Times New Roman" panose="02020603050405020304" pitchFamily="18" charset="0"/>
                <a:cs typeface="Times New Roman" panose="02020603050405020304" pitchFamily="18" charset="0"/>
              </a:rPr>
              <a:t> 5 electron </a:t>
            </a:r>
            <a:r>
              <a:rPr lang="en-US" sz="4500" b="0" i="0" dirty="0" err="1">
                <a:solidFill>
                  <a:srgbClr val="222222"/>
                </a:solidFill>
                <a:effectLst/>
                <a:latin typeface="Times New Roman" panose="02020603050405020304" pitchFamily="18" charset="0"/>
                <a:cs typeface="Times New Roman" panose="02020603050405020304" pitchFamily="18" charset="0"/>
              </a:rPr>
              <a:t>lớp</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ngoài</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cùng</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nguyên</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tử</a:t>
            </a:r>
            <a:r>
              <a:rPr lang="en-US" sz="4500" b="0" i="0" dirty="0">
                <a:solidFill>
                  <a:srgbClr val="222222"/>
                </a:solidFill>
                <a:effectLst/>
                <a:latin typeface="Times New Roman" panose="02020603050405020304" pitchFamily="18" charset="0"/>
                <a:cs typeface="Times New Roman" panose="02020603050405020304" pitchFamily="18" charset="0"/>
              </a:rPr>
              <a:t> nitrogen </a:t>
            </a:r>
            <a:r>
              <a:rPr lang="en-US" sz="4500" b="0" i="0" dirty="0" err="1">
                <a:solidFill>
                  <a:srgbClr val="222222"/>
                </a:solidFill>
                <a:effectLst/>
                <a:latin typeface="Times New Roman" panose="02020603050405020304" pitchFamily="18" charset="0"/>
                <a:cs typeface="Times New Roman" panose="02020603050405020304" pitchFamily="18" charset="0"/>
              </a:rPr>
              <a:t>sẽ</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góp</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chung</a:t>
            </a:r>
            <a:r>
              <a:rPr lang="en-US" sz="4500" b="0" i="0" dirty="0">
                <a:solidFill>
                  <a:srgbClr val="222222"/>
                </a:solidFill>
                <a:effectLst/>
                <a:latin typeface="Times New Roman" panose="02020603050405020304" pitchFamily="18" charset="0"/>
                <a:cs typeface="Times New Roman" panose="02020603050405020304" pitchFamily="18" charset="0"/>
              </a:rPr>
              <a:t> 3 electron.</a:t>
            </a:r>
          </a:p>
          <a:p>
            <a:pPr algn="just"/>
            <a:r>
              <a:rPr lang="vi-VN" sz="4500" b="0" i="0" dirty="0">
                <a:solidFill>
                  <a:srgbClr val="222222"/>
                </a:solidFill>
                <a:effectLst/>
                <a:latin typeface="Times New Roman" panose="02020603050405020304" pitchFamily="18" charset="0"/>
                <a:cs typeface="Times New Roman" panose="02020603050405020304" pitchFamily="18" charset="0"/>
              </a:rPr>
              <a:t>+ Hydrogen thuộc nhóm IA, có 1 electron lớp ngoài cùng, mỗi nguyên tử hydrogen sẽ góp chung 1 electron, theo sơ đồ sau:</a:t>
            </a:r>
            <a:endParaRPr lang="en-US" sz="4500" b="0" i="0" dirty="0">
              <a:solidFill>
                <a:srgbClr val="222222"/>
              </a:solidFill>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CC9518F-532D-4FD2-A568-5DD809ACACDE}"/>
              </a:ext>
            </a:extLst>
          </p:cNvPr>
          <p:cNvPicPr>
            <a:picLocks noChangeAspect="1"/>
          </p:cNvPicPr>
          <p:nvPr/>
        </p:nvPicPr>
        <p:blipFill>
          <a:blip r:embed="rId2"/>
          <a:stretch>
            <a:fillRect/>
          </a:stretch>
        </p:blipFill>
        <p:spPr>
          <a:xfrm>
            <a:off x="152400" y="3907022"/>
            <a:ext cx="17373600" cy="6488518"/>
          </a:xfrm>
          <a:prstGeom prst="rect">
            <a:avLst/>
          </a:prstGeom>
        </p:spPr>
      </p:pic>
    </p:spTree>
    <p:extLst>
      <p:ext uri="{BB962C8B-B14F-4D97-AF65-F5344CB8AC3E}">
        <p14:creationId xmlns:p14="http://schemas.microsoft.com/office/powerpoint/2010/main" val="2025684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971222" y="-208746"/>
            <a:ext cx="2615941" cy="1065996"/>
          </a:xfrm>
          <a:prstGeom prst="rect">
            <a:avLst/>
          </a:prstGeom>
        </p:spPr>
      </p:pic>
      <p:pic>
        <p:nvPicPr>
          <p:cNvPr id="6" name="Picture 6"/>
          <p:cNvPicPr>
            <a:picLocks noChangeAspect="1"/>
          </p:cNvPicPr>
          <p:nvPr/>
        </p:nvPicPr>
        <p:blipFill>
          <a:blip r:embed="rId3"/>
          <a:srcRect/>
          <a:stretch>
            <a:fillRect/>
          </a:stretch>
        </p:blipFill>
        <p:spPr>
          <a:xfrm>
            <a:off x="0" y="0"/>
            <a:ext cx="18288000" cy="10287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1143000" y="190500"/>
            <a:ext cx="8470750" cy="3590605"/>
          </a:xfrm>
          <a:prstGeom prst="rect">
            <a:avLst/>
          </a:prstGeom>
        </p:spPr>
      </p:pic>
      <p:pic>
        <p:nvPicPr>
          <p:cNvPr id="4" name="Picture 4"/>
          <p:cNvPicPr>
            <a:picLocks noChangeAspect="1"/>
          </p:cNvPicPr>
          <p:nvPr/>
        </p:nvPicPr>
        <p:blipFill>
          <a:blip r:embed="rId3"/>
          <a:srcRect/>
          <a:stretch>
            <a:fillRect/>
          </a:stretch>
        </p:blipFill>
        <p:spPr>
          <a:xfrm>
            <a:off x="3962400" y="3749932"/>
            <a:ext cx="7784950" cy="964593"/>
          </a:xfrm>
          <a:prstGeom prst="rect">
            <a:avLst/>
          </a:prstGeom>
        </p:spPr>
      </p:pic>
      <p:pic>
        <p:nvPicPr>
          <p:cNvPr id="5" name="Picture 5"/>
          <p:cNvPicPr>
            <a:picLocks noChangeAspect="1"/>
          </p:cNvPicPr>
          <p:nvPr/>
        </p:nvPicPr>
        <p:blipFill>
          <a:blip r:embed="rId4"/>
          <a:srcRect/>
          <a:stretch>
            <a:fillRect/>
          </a:stretch>
        </p:blipFill>
        <p:spPr>
          <a:xfrm>
            <a:off x="-228600" y="5015143"/>
            <a:ext cx="18516600" cy="5081357"/>
          </a:xfrm>
          <a:prstGeom prst="rect">
            <a:avLst/>
          </a:prstGeom>
        </p:spPr>
      </p:pic>
      <p:pic>
        <p:nvPicPr>
          <p:cNvPr id="6" name="Picture 6"/>
          <p:cNvPicPr>
            <a:picLocks noChangeAspect="1"/>
          </p:cNvPicPr>
          <p:nvPr/>
        </p:nvPicPr>
        <p:blipFill>
          <a:blip r:embed="rId5"/>
          <a:srcRect/>
          <a:stretch>
            <a:fillRect/>
          </a:stretch>
        </p:blipFill>
        <p:spPr>
          <a:xfrm>
            <a:off x="12039600" y="0"/>
            <a:ext cx="5454926" cy="48387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971222" y="-208746"/>
            <a:ext cx="2615941" cy="1065996"/>
          </a:xfrm>
          <a:prstGeom prst="rect">
            <a:avLst/>
          </a:prstGeom>
        </p:spPr>
      </p:pic>
      <p:sp>
        <p:nvSpPr>
          <p:cNvPr id="24" name="TextBox 23">
            <a:extLst>
              <a:ext uri="{FF2B5EF4-FFF2-40B4-BE49-F238E27FC236}">
                <a16:creationId xmlns:a16="http://schemas.microsoft.com/office/drawing/2014/main" id="{3B067792-1C67-4097-84A0-86AC00B6D1AF}"/>
              </a:ext>
            </a:extLst>
          </p:cNvPr>
          <p:cNvSpPr txBox="1"/>
          <p:nvPr/>
        </p:nvSpPr>
        <p:spPr>
          <a:xfrm>
            <a:off x="-5862" y="34106"/>
            <a:ext cx="18293862" cy="2169825"/>
          </a:xfrm>
          <a:prstGeom prst="rect">
            <a:avLst/>
          </a:prstGeom>
          <a:noFill/>
        </p:spPr>
        <p:txBody>
          <a:bodyPr wrap="square">
            <a:spAutoFit/>
          </a:bodyPr>
          <a:lstStyle/>
          <a:p>
            <a:r>
              <a:rPr lang="vi-VN" sz="4500" b="1" i="0" dirty="0">
                <a:solidFill>
                  <a:srgbClr val="008000"/>
                </a:solidFill>
                <a:effectLst/>
                <a:latin typeface="+mj-lt"/>
              </a:rPr>
              <a:t>Câu hỏi 5 :</a:t>
            </a:r>
            <a:r>
              <a:rPr lang="vi-VN" sz="4500" b="0" i="0" dirty="0">
                <a:solidFill>
                  <a:srgbClr val="000000"/>
                </a:solidFill>
                <a:effectLst/>
                <a:latin typeface="+mj-lt"/>
              </a:rPr>
              <a:t> Dựa vào bảng tuần hoàn, hãy chỉ ra nguyên tố khí hiếm gần nhất của hydrogen và oxygen. Để có lớp electron ngoài cùng giống nguyên tố khí hiếm gần nhất, nguyên tử hydrogen và oxygen có xu hướng gì?</a:t>
            </a:r>
            <a:endParaRPr lang="en-US" sz="4500" dirty="0">
              <a:latin typeface="+mj-lt"/>
            </a:endParaRPr>
          </a:p>
        </p:txBody>
      </p:sp>
      <p:sp>
        <p:nvSpPr>
          <p:cNvPr id="26" name="TextBox 25">
            <a:extLst>
              <a:ext uri="{FF2B5EF4-FFF2-40B4-BE49-F238E27FC236}">
                <a16:creationId xmlns:a16="http://schemas.microsoft.com/office/drawing/2014/main" id="{E93E9BBE-8CB2-449C-BCF2-5C0D59D53D83}"/>
              </a:ext>
            </a:extLst>
          </p:cNvPr>
          <p:cNvSpPr txBox="1"/>
          <p:nvPr/>
        </p:nvSpPr>
        <p:spPr>
          <a:xfrm>
            <a:off x="349080" y="2203931"/>
            <a:ext cx="17583978" cy="5016758"/>
          </a:xfrm>
          <a:prstGeom prst="rect">
            <a:avLst/>
          </a:prstGeom>
          <a:noFill/>
        </p:spPr>
        <p:txBody>
          <a:bodyPr wrap="square">
            <a:spAutoFit/>
          </a:bodyPr>
          <a:lstStyle/>
          <a:p>
            <a:pPr algn="just"/>
            <a:r>
              <a:rPr lang="en-GB" sz="3500" b="1" i="0" dirty="0">
                <a:solidFill>
                  <a:srgbClr val="00B050"/>
                </a:solidFill>
                <a:effectLst/>
                <a:latin typeface="Times New Roman" panose="02020603050405020304" pitchFamily="18" charset="0"/>
                <a:cs typeface="Times New Roman" panose="02020603050405020304" pitchFamily="18" charset="0"/>
              </a:rPr>
              <a:t>TL</a:t>
            </a:r>
            <a:r>
              <a:rPr lang="en-GB" sz="3500" b="0" i="0" dirty="0">
                <a:solidFill>
                  <a:srgbClr val="000000"/>
                </a:solidFill>
                <a:effectLst/>
                <a:latin typeface="+mj-lt"/>
              </a:rPr>
              <a:t>:</a:t>
            </a:r>
            <a:r>
              <a:rPr lang="vi-VN" sz="4000" b="0" i="0" dirty="0">
                <a:solidFill>
                  <a:srgbClr val="002060"/>
                </a:solidFill>
                <a:effectLst/>
                <a:latin typeface="+mj-lt"/>
              </a:rPr>
              <a:t>Nguyên tố khí hiếm gần nhất của hydrogen là helium (He).</a:t>
            </a:r>
          </a:p>
          <a:p>
            <a:pPr algn="just"/>
            <a:r>
              <a:rPr lang="vi-VN" sz="4000" b="0" i="0" dirty="0">
                <a:solidFill>
                  <a:srgbClr val="002060"/>
                </a:solidFill>
                <a:effectLst/>
                <a:latin typeface="+mj-lt"/>
              </a:rPr>
              <a:t>Nguyên tử hydrogen có 1 electron lớp ngoài cùng, để có lớp electron ngoài cùng giống nguyên tố helium (2 electron lớp ngoài cùng) nguyên tử hydrogen có xu hướng góp chung 1 electron với nguyên tử nguyên tố khác.</a:t>
            </a:r>
          </a:p>
          <a:p>
            <a:pPr algn="just"/>
            <a:r>
              <a:rPr lang="vi-VN" sz="4000" b="0" i="0" dirty="0">
                <a:solidFill>
                  <a:srgbClr val="002060"/>
                </a:solidFill>
                <a:effectLst/>
                <a:latin typeface="+mj-lt"/>
              </a:rPr>
              <a:t>Nguyên tố khí hiếm gần nhất của oxygen là neon (Ne).</a:t>
            </a:r>
          </a:p>
          <a:p>
            <a:pPr algn="just"/>
            <a:r>
              <a:rPr lang="vi-VN" sz="4000" b="0" i="0" dirty="0">
                <a:solidFill>
                  <a:srgbClr val="002060"/>
                </a:solidFill>
                <a:effectLst/>
                <a:latin typeface="+mj-lt"/>
              </a:rPr>
              <a:t>Nguyên tử oxygen có 6 electron lớp ngoài cùng, để có lớp electron ngoài cùng giống nguyên tố neon (8 electron lớp ngoài cùng) nguyên tử oxygen có xu hướng góp chung 2 electron với nguyên tử nguyên tố khác.</a:t>
            </a:r>
          </a:p>
        </p:txBody>
      </p:sp>
      <p:pic>
        <p:nvPicPr>
          <p:cNvPr id="27" name="Picture 26">
            <a:extLst>
              <a:ext uri="{FF2B5EF4-FFF2-40B4-BE49-F238E27FC236}">
                <a16:creationId xmlns:a16="http://schemas.microsoft.com/office/drawing/2014/main" id="{AE78F22D-E84F-4ACD-9BA6-FD436A809AE4}"/>
              </a:ext>
            </a:extLst>
          </p:cNvPr>
          <p:cNvPicPr>
            <a:picLocks noChangeAspect="1"/>
          </p:cNvPicPr>
          <p:nvPr/>
        </p:nvPicPr>
        <p:blipFill>
          <a:blip r:embed="rId3"/>
          <a:stretch>
            <a:fillRect/>
          </a:stretch>
        </p:blipFill>
        <p:spPr>
          <a:xfrm>
            <a:off x="0" y="7339517"/>
            <a:ext cx="18135600" cy="28623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2DFCAC-8E24-4049-9891-5F940A48A3B3}"/>
              </a:ext>
            </a:extLst>
          </p:cNvPr>
          <p:cNvSpPr txBox="1"/>
          <p:nvPr/>
        </p:nvSpPr>
        <p:spPr>
          <a:xfrm>
            <a:off x="152400" y="190500"/>
            <a:ext cx="17907000" cy="2554545"/>
          </a:xfrm>
          <a:prstGeom prst="rect">
            <a:avLst/>
          </a:prstGeom>
          <a:noFill/>
        </p:spPr>
        <p:txBody>
          <a:bodyPr wrap="square">
            <a:spAutoFit/>
          </a:bodyPr>
          <a:lstStyle/>
          <a:p>
            <a:pPr algn="just"/>
            <a:r>
              <a:rPr lang="en-US" sz="4000" b="1" i="0" dirty="0" err="1">
                <a:solidFill>
                  <a:srgbClr val="008000"/>
                </a:solidFill>
                <a:effectLst/>
                <a:latin typeface="Times New Roman" panose="02020603050405020304" pitchFamily="18" charset="0"/>
                <a:cs typeface="Times New Roman" panose="02020603050405020304" pitchFamily="18" charset="0"/>
              </a:rPr>
              <a:t>Câu</a:t>
            </a:r>
            <a:r>
              <a:rPr lang="en-US" sz="4000" b="1" i="0" dirty="0">
                <a:solidFill>
                  <a:srgbClr val="008000"/>
                </a:solidFill>
                <a:effectLst/>
                <a:latin typeface="Times New Roman" panose="02020603050405020304" pitchFamily="18" charset="0"/>
                <a:cs typeface="Times New Roman" panose="02020603050405020304" pitchFamily="18" charset="0"/>
              </a:rPr>
              <a:t> </a:t>
            </a:r>
            <a:r>
              <a:rPr lang="en-US" sz="4000" b="1" dirty="0">
                <a:solidFill>
                  <a:srgbClr val="008000"/>
                </a:solidFill>
                <a:latin typeface="Times New Roman" panose="02020603050405020304" pitchFamily="18" charset="0"/>
                <a:cs typeface="Times New Roman" panose="02020603050405020304" pitchFamily="18" charset="0"/>
              </a:rPr>
              <a:t>6/ 40: </a:t>
            </a:r>
            <a:r>
              <a:rPr lang="en-US" sz="4000" b="0" i="0" dirty="0" err="1">
                <a:solidFill>
                  <a:srgbClr val="000000"/>
                </a:solidFill>
                <a:effectLst/>
                <a:latin typeface="Times New Roman" panose="02020603050405020304" pitchFamily="18" charset="0"/>
                <a:cs typeface="Times New Roman" panose="02020603050405020304" pitchFamily="18" charset="0"/>
              </a:rPr>
              <a:t>Dựa</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vào</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các</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Hình</a:t>
            </a:r>
            <a:r>
              <a:rPr lang="en-US" sz="4000" b="0" i="0" dirty="0">
                <a:solidFill>
                  <a:srgbClr val="000000"/>
                </a:solidFill>
                <a:effectLst/>
                <a:latin typeface="Times New Roman" panose="02020603050405020304" pitchFamily="18" charset="0"/>
                <a:cs typeface="Times New Roman" panose="02020603050405020304" pitchFamily="18" charset="0"/>
              </a:rPr>
              <a:t> 6.5, 6.6 </a:t>
            </a:r>
            <a:r>
              <a:rPr lang="en-US" sz="4000" b="0" i="0" dirty="0" err="1">
                <a:solidFill>
                  <a:srgbClr val="000000"/>
                </a:solidFill>
                <a:effectLst/>
                <a:latin typeface="Times New Roman" panose="02020603050405020304" pitchFamily="18" charset="0"/>
                <a:cs typeface="Times New Roman" panose="02020603050405020304" pitchFamily="18" charset="0"/>
              </a:rPr>
              <a:t>và</a:t>
            </a:r>
            <a:r>
              <a:rPr lang="en-US" sz="4000" b="0" i="0" dirty="0">
                <a:solidFill>
                  <a:srgbClr val="000000"/>
                </a:solidFill>
                <a:effectLst/>
                <a:latin typeface="Times New Roman" panose="02020603050405020304" pitchFamily="18" charset="0"/>
                <a:cs typeface="Times New Roman" panose="02020603050405020304" pitchFamily="18" charset="0"/>
              </a:rPr>
              <a:t> 6.7, </a:t>
            </a:r>
            <a:r>
              <a:rPr lang="en-US" sz="4000" b="0" i="0" dirty="0" err="1">
                <a:solidFill>
                  <a:srgbClr val="000000"/>
                </a:solidFill>
                <a:effectLst/>
                <a:latin typeface="Times New Roman" panose="02020603050405020304" pitchFamily="18" charset="0"/>
                <a:cs typeface="Times New Roman" panose="02020603050405020304" pitchFamily="18" charset="0"/>
              </a:rPr>
              <a:t>em</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hãy</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cho</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biết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số</a:t>
            </a:r>
            <a:r>
              <a:rPr lang="en-US" sz="4000" b="0" i="0" dirty="0">
                <a:solidFill>
                  <a:srgbClr val="000000"/>
                </a:solidFill>
                <a:effectLst/>
                <a:latin typeface="Times New Roman" panose="02020603050405020304" pitchFamily="18" charset="0"/>
                <a:cs typeface="Times New Roman" panose="02020603050405020304" pitchFamily="18" charset="0"/>
              </a:rPr>
              <a:t> electron </a:t>
            </a:r>
            <a:r>
              <a:rPr lang="en-US" sz="4000" b="0" i="0" dirty="0" err="1">
                <a:solidFill>
                  <a:srgbClr val="000000"/>
                </a:solidFill>
                <a:effectLst/>
                <a:latin typeface="Times New Roman" panose="02020603050405020304" pitchFamily="18" charset="0"/>
                <a:cs typeface="Times New Roman" panose="02020603050405020304" pitchFamily="18" charset="0"/>
              </a:rPr>
              <a:t>lớp</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ngoài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cùng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của</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mỗi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nguyên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tử</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trong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phân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tử</a:t>
            </a:r>
            <a:r>
              <a:rPr lang="en-US" sz="4000" b="0" i="0" dirty="0">
                <a:solidFill>
                  <a:srgbClr val="000000"/>
                </a:solidFill>
                <a:effectLst/>
                <a:latin typeface="Times New Roman" panose="02020603050405020304" pitchFamily="18" charset="0"/>
                <a:cs typeface="Times New Roman" panose="02020603050405020304" pitchFamily="18" charset="0"/>
              </a:rPr>
              <a:t> hydrogen </a:t>
            </a:r>
            <a:r>
              <a:rPr lang="en-US" sz="4000" b="0" i="0" dirty="0" err="1">
                <a:solidFill>
                  <a:srgbClr val="000000"/>
                </a:solidFill>
                <a:effectLst/>
                <a:latin typeface="Times New Roman" panose="02020603050405020304" pitchFamily="18" charset="0"/>
                <a:cs typeface="Times New Roman" panose="02020603050405020304" pitchFamily="18" charset="0"/>
              </a:rPr>
              <a:t>và</a:t>
            </a:r>
            <a:r>
              <a:rPr lang="en-US" sz="4000" b="0" i="0" dirty="0">
                <a:solidFill>
                  <a:srgbClr val="000000"/>
                </a:solidFill>
                <a:effectLst/>
                <a:latin typeface="Times New Roman" panose="02020603050405020304" pitchFamily="18" charset="0"/>
                <a:cs typeface="Times New Roman" panose="02020603050405020304" pitchFamily="18" charset="0"/>
              </a:rPr>
              <a:t> oxygen </a:t>
            </a:r>
            <a:r>
              <a:rPr lang="en-US" sz="4000" b="0" i="0" dirty="0" err="1">
                <a:solidFill>
                  <a:srgbClr val="000000"/>
                </a:solidFill>
                <a:effectLst/>
                <a:latin typeface="Times New Roman" panose="02020603050405020304" pitchFamily="18" charset="0"/>
                <a:cs typeface="Times New Roman" panose="02020603050405020304" pitchFamily="18" charset="0"/>
              </a:rPr>
              <a:t>là</a:t>
            </a:r>
            <a:r>
              <a:rPr lang="en-US" sz="4000" b="0" i="0" dirty="0">
                <a:solidFill>
                  <a:srgbClr val="000000"/>
                </a:solidFill>
                <a:effectLst/>
                <a:latin typeface="Times New Roman" panose="02020603050405020304" pitchFamily="18" charset="0"/>
                <a:cs typeface="Times New Roman" panose="02020603050405020304" pitchFamily="18" charset="0"/>
              </a:rPr>
              <a:t> bao </a:t>
            </a:r>
            <a:r>
              <a:rPr lang="en-US" sz="4000" b="0" i="0" dirty="0" err="1">
                <a:solidFill>
                  <a:srgbClr val="000000"/>
                </a:solidFill>
                <a:effectLst/>
                <a:latin typeface="Times New Roman" panose="02020603050405020304" pitchFamily="18" charset="0"/>
                <a:cs typeface="Times New Roman" panose="02020603050405020304" pitchFamily="18" charset="0"/>
              </a:rPr>
              <a:t>nhiêu</a:t>
            </a:r>
            <a:r>
              <a:rPr lang="en-US" sz="4000" b="0" i="0" dirty="0">
                <a:solidFill>
                  <a:srgbClr val="000000"/>
                </a:solidFill>
                <a:effectLst/>
                <a:latin typeface="Times New Roman" panose="02020603050405020304" pitchFamily="18" charset="0"/>
                <a:cs typeface="Times New Roman" panose="02020603050405020304" pitchFamily="18" charset="0"/>
              </a:rPr>
              <a:t>?</a:t>
            </a:r>
          </a:p>
          <a:p>
            <a:pPr algn="just"/>
            <a:r>
              <a:rPr lang="en-US" sz="4000" b="0" i="0" dirty="0">
                <a:solidFill>
                  <a:srgbClr val="000000"/>
                </a:solidFill>
                <a:effectLst/>
                <a:latin typeface="Times New Roman" panose="02020603050405020304" pitchFamily="18" charset="0"/>
                <a:cs typeface="Times New Roman" panose="02020603050405020304" pitchFamily="18" charset="0"/>
              </a:rPr>
              <a:t>Khi </a:t>
            </a:r>
            <a:r>
              <a:rPr lang="en-US" sz="4000" b="0" i="0" dirty="0" err="1">
                <a:solidFill>
                  <a:srgbClr val="000000"/>
                </a:solidFill>
                <a:effectLst/>
                <a:latin typeface="Times New Roman" panose="02020603050405020304" pitchFamily="18" charset="0"/>
                <a:cs typeface="Times New Roman" panose="02020603050405020304" pitchFamily="18" charset="0"/>
              </a:rPr>
              <a:t>đó</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lớp</a:t>
            </a:r>
            <a:r>
              <a:rPr lang="en-US" sz="4000" b="0" i="0" dirty="0">
                <a:solidFill>
                  <a:srgbClr val="000000"/>
                </a:solidFill>
                <a:effectLst/>
                <a:latin typeface="Times New Roman" panose="02020603050405020304" pitchFamily="18" charset="0"/>
                <a:cs typeface="Times New Roman" panose="02020603050405020304" pitchFamily="18" charset="0"/>
              </a:rPr>
              <a:t> electron </a:t>
            </a:r>
            <a:r>
              <a:rPr lang="en-US" sz="4000" b="0" i="0" dirty="0" err="1">
                <a:solidFill>
                  <a:srgbClr val="000000"/>
                </a:solidFill>
                <a:effectLst/>
                <a:latin typeface="Times New Roman" panose="02020603050405020304" pitchFamily="18" charset="0"/>
                <a:cs typeface="Times New Roman" panose="02020603050405020304" pitchFamily="18" charset="0"/>
              </a:rPr>
              <a:t>ngoài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cùng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của</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nguyên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tử</a:t>
            </a:r>
            <a:r>
              <a:rPr lang="en-US" sz="4000" b="0" i="0" dirty="0">
                <a:solidFill>
                  <a:srgbClr val="000000"/>
                </a:solidFill>
                <a:effectLst/>
                <a:latin typeface="Times New Roman" panose="02020603050405020304" pitchFamily="18" charset="0"/>
                <a:cs typeface="Times New Roman" panose="02020603050405020304" pitchFamily="18" charset="0"/>
              </a:rPr>
              <a:t> hydrogen </a:t>
            </a:r>
            <a:r>
              <a:rPr lang="en-US" sz="4000" b="0" i="0" dirty="0" err="1">
                <a:solidFill>
                  <a:srgbClr val="000000"/>
                </a:solidFill>
                <a:effectLst/>
                <a:latin typeface="Times New Roman" panose="02020603050405020304" pitchFamily="18" charset="0"/>
                <a:cs typeface="Times New Roman" panose="02020603050405020304" pitchFamily="18" charset="0"/>
              </a:rPr>
              <a:t>và</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nguyên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tử</a:t>
            </a:r>
            <a:r>
              <a:rPr lang="en-US" sz="4000" b="0" i="0" dirty="0">
                <a:solidFill>
                  <a:srgbClr val="000000"/>
                </a:solidFill>
                <a:effectLst/>
                <a:latin typeface="Times New Roman" panose="02020603050405020304" pitchFamily="18" charset="0"/>
                <a:cs typeface="Times New Roman" panose="02020603050405020304" pitchFamily="18" charset="0"/>
              </a:rPr>
              <a:t> oxygen </a:t>
            </a:r>
            <a:r>
              <a:rPr lang="en-US" sz="4000" b="0" i="0" dirty="0" err="1">
                <a:solidFill>
                  <a:srgbClr val="000000"/>
                </a:solidFill>
                <a:effectLst/>
                <a:latin typeface="Times New Roman" panose="02020603050405020304" pitchFamily="18" charset="0"/>
                <a:cs typeface="Times New Roman" panose="02020603050405020304" pitchFamily="18" charset="0"/>
              </a:rPr>
              <a:t>sẽ</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giống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với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khí</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hiếm</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nào</a:t>
            </a:r>
            <a:r>
              <a:rPr lang="en-US" sz="4000" b="0" i="0" dirty="0">
                <a:solidFill>
                  <a:srgbClr val="000000"/>
                </a:solidFill>
                <a:effectLst/>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C86B4260-E4F9-49E4-8BF0-601037332504}"/>
              </a:ext>
            </a:extLst>
          </p:cNvPr>
          <p:cNvPicPr>
            <a:picLocks noChangeAspect="1"/>
          </p:cNvPicPr>
          <p:nvPr/>
        </p:nvPicPr>
        <p:blipFill>
          <a:blip r:embed="rId2"/>
          <a:stretch>
            <a:fillRect/>
          </a:stretch>
        </p:blipFill>
        <p:spPr>
          <a:xfrm>
            <a:off x="0" y="2933700"/>
            <a:ext cx="18288000" cy="2867025"/>
          </a:xfrm>
          <a:prstGeom prst="rect">
            <a:avLst/>
          </a:prstGeom>
        </p:spPr>
      </p:pic>
      <p:pic>
        <p:nvPicPr>
          <p:cNvPr id="5" name="Picture 4">
            <a:extLst>
              <a:ext uri="{FF2B5EF4-FFF2-40B4-BE49-F238E27FC236}">
                <a16:creationId xmlns:a16="http://schemas.microsoft.com/office/drawing/2014/main" id="{C7C7C818-61B7-4C19-ABB1-D0F39089111F}"/>
              </a:ext>
            </a:extLst>
          </p:cNvPr>
          <p:cNvPicPr>
            <a:picLocks noChangeAspect="1"/>
          </p:cNvPicPr>
          <p:nvPr/>
        </p:nvPicPr>
        <p:blipFill>
          <a:blip r:embed="rId3"/>
          <a:stretch>
            <a:fillRect/>
          </a:stretch>
        </p:blipFill>
        <p:spPr>
          <a:xfrm>
            <a:off x="0" y="5800726"/>
            <a:ext cx="18288000" cy="4486274"/>
          </a:xfrm>
          <a:prstGeom prst="rect">
            <a:avLst/>
          </a:prstGeom>
        </p:spPr>
      </p:pic>
    </p:spTree>
    <p:extLst>
      <p:ext uri="{BB962C8B-B14F-4D97-AF65-F5344CB8AC3E}">
        <p14:creationId xmlns:p14="http://schemas.microsoft.com/office/powerpoint/2010/main" val="75908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068489-1516-49BD-92E5-22CDA180858D}"/>
              </a:ext>
            </a:extLst>
          </p:cNvPr>
          <p:cNvSpPr txBox="1"/>
          <p:nvPr/>
        </p:nvSpPr>
        <p:spPr>
          <a:xfrm>
            <a:off x="266700" y="723900"/>
            <a:ext cx="17754600" cy="7478970"/>
          </a:xfrm>
          <a:prstGeom prst="rect">
            <a:avLst/>
          </a:prstGeom>
          <a:noFill/>
        </p:spPr>
        <p:txBody>
          <a:bodyPr wrap="square">
            <a:spAutoFit/>
          </a:bodyPr>
          <a:lstStyle/>
          <a:p>
            <a:pPr algn="just"/>
            <a:r>
              <a:rPr lang="en-US" sz="6000" b="1" i="0" dirty="0">
                <a:solidFill>
                  <a:srgbClr val="00B050"/>
                </a:solidFill>
                <a:effectLst/>
                <a:latin typeface="Times New Roman" panose="02020603050405020304" pitchFamily="18" charset="0"/>
                <a:cs typeface="Times New Roman" panose="02020603050405020304" pitchFamily="18" charset="0"/>
              </a:rPr>
              <a:t>TL</a:t>
            </a:r>
            <a:r>
              <a:rPr lang="en-US" sz="6000" b="1" i="0" dirty="0">
                <a:solidFill>
                  <a:srgbClr val="000000"/>
                </a:solidFill>
                <a:effectLst/>
                <a:latin typeface="Times New Roman" panose="02020603050405020304" pitchFamily="18" charset="0"/>
                <a:cs typeface="Times New Roman" panose="02020603050405020304" pitchFamily="18" charset="0"/>
              </a:rPr>
              <a:t>(C6/40): </a:t>
            </a:r>
            <a:r>
              <a:rPr lang="en-US" sz="6000" b="0" i="0" dirty="0">
                <a:solidFill>
                  <a:srgbClr val="00000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Trong</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phân</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tử</a:t>
            </a:r>
            <a:r>
              <a:rPr lang="en-US" sz="6000" b="0" i="0" dirty="0">
                <a:solidFill>
                  <a:srgbClr val="002060"/>
                </a:solidFill>
                <a:effectLst/>
                <a:latin typeface="Times New Roman" panose="02020603050405020304" pitchFamily="18" charset="0"/>
                <a:cs typeface="Times New Roman" panose="02020603050405020304" pitchFamily="18" charset="0"/>
              </a:rPr>
              <a:t> hydrogen (H</a:t>
            </a:r>
            <a:r>
              <a:rPr lang="en-US" sz="6000" b="0" i="0" baseline="-25000" dirty="0">
                <a:solidFill>
                  <a:srgbClr val="002060"/>
                </a:solidFill>
                <a:effectLst/>
                <a:latin typeface="Times New Roman" panose="02020603050405020304" pitchFamily="18" charset="0"/>
                <a:cs typeface="Times New Roman" panose="02020603050405020304" pitchFamily="18" charset="0"/>
              </a:rPr>
              <a:t>2</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mỗi</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nguyên</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tử</a:t>
            </a:r>
            <a:r>
              <a:rPr lang="en-US" sz="6000" b="0" i="0" dirty="0">
                <a:solidFill>
                  <a:srgbClr val="002060"/>
                </a:solidFill>
                <a:effectLst/>
                <a:latin typeface="Times New Roman" panose="02020603050405020304" pitchFamily="18" charset="0"/>
                <a:cs typeface="Times New Roman" panose="02020603050405020304" pitchFamily="18" charset="0"/>
              </a:rPr>
              <a:t> hydrogen (H) </a:t>
            </a:r>
            <a:r>
              <a:rPr lang="en-US" sz="6000" b="0" i="0" dirty="0" err="1">
                <a:solidFill>
                  <a:srgbClr val="002060"/>
                </a:solidFill>
                <a:effectLst/>
                <a:latin typeface="Times New Roman" panose="02020603050405020304" pitchFamily="18" charset="0"/>
                <a:cs typeface="Times New Roman" panose="02020603050405020304" pitchFamily="18" charset="0"/>
              </a:rPr>
              <a:t>đều</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có</a:t>
            </a:r>
            <a:r>
              <a:rPr lang="en-US" sz="6000" b="0" i="0" dirty="0">
                <a:solidFill>
                  <a:srgbClr val="002060"/>
                </a:solidFill>
                <a:effectLst/>
                <a:latin typeface="Times New Roman" panose="02020603050405020304" pitchFamily="18" charset="0"/>
                <a:cs typeface="Times New Roman" panose="02020603050405020304" pitchFamily="18" charset="0"/>
              </a:rPr>
              <a:t> 2 electron </a:t>
            </a:r>
            <a:r>
              <a:rPr lang="en-US" sz="6000" b="0" i="0" dirty="0" err="1">
                <a:solidFill>
                  <a:srgbClr val="002060"/>
                </a:solidFill>
                <a:effectLst/>
                <a:latin typeface="Times New Roman" panose="02020603050405020304" pitchFamily="18" charset="0"/>
                <a:cs typeface="Times New Roman" panose="02020603050405020304" pitchFamily="18" charset="0"/>
              </a:rPr>
              <a:t>lớp</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ngoài</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cùng</a:t>
            </a:r>
            <a:r>
              <a:rPr lang="en-US" sz="6000" b="0" i="0" dirty="0">
                <a:solidFill>
                  <a:srgbClr val="002060"/>
                </a:solidFill>
                <a:effectLst/>
                <a:latin typeface="Times New Roman" panose="02020603050405020304" pitchFamily="18" charset="0"/>
                <a:cs typeface="Times New Roman" panose="02020603050405020304" pitchFamily="18" charset="0"/>
              </a:rPr>
              <a:t>. </a:t>
            </a:r>
          </a:p>
          <a:p>
            <a:pPr algn="just"/>
            <a:r>
              <a:rPr lang="en-US" sz="6000" b="0" i="0" dirty="0">
                <a:solidFill>
                  <a:srgbClr val="002060"/>
                </a:solidFill>
                <a:effectLst/>
                <a:latin typeface="Times New Roman" panose="02020603050405020304" pitchFamily="18" charset="0"/>
                <a:cs typeface="Times New Roman" panose="02020603050405020304" pitchFamily="18" charset="0"/>
              </a:rPr>
              <a:t>Khi </a:t>
            </a:r>
            <a:r>
              <a:rPr lang="en-US" sz="6000" b="0" i="0" dirty="0" err="1">
                <a:solidFill>
                  <a:srgbClr val="002060"/>
                </a:solidFill>
                <a:effectLst/>
                <a:latin typeface="Times New Roman" panose="02020603050405020304" pitchFamily="18" charset="0"/>
                <a:cs typeface="Times New Roman" panose="02020603050405020304" pitchFamily="18" charset="0"/>
              </a:rPr>
              <a:t>đó</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lớp</a:t>
            </a:r>
            <a:r>
              <a:rPr lang="en-US" sz="6000" b="0" i="0" dirty="0">
                <a:solidFill>
                  <a:srgbClr val="002060"/>
                </a:solidFill>
                <a:effectLst/>
                <a:latin typeface="Times New Roman" panose="02020603050405020304" pitchFamily="18" charset="0"/>
                <a:cs typeface="Times New Roman" panose="02020603050405020304" pitchFamily="18" charset="0"/>
              </a:rPr>
              <a:t> electron </a:t>
            </a:r>
            <a:r>
              <a:rPr lang="en-US" sz="6000" b="0" i="0" dirty="0" err="1">
                <a:solidFill>
                  <a:srgbClr val="002060"/>
                </a:solidFill>
                <a:effectLst/>
                <a:latin typeface="Times New Roman" panose="02020603050405020304" pitchFamily="18" charset="0"/>
                <a:cs typeface="Times New Roman" panose="02020603050405020304" pitchFamily="18" charset="0"/>
              </a:rPr>
              <a:t>ngoài</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cùng</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của</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nguyên</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tử</a:t>
            </a:r>
            <a:r>
              <a:rPr lang="en-US" sz="6000" b="0" i="0" dirty="0">
                <a:solidFill>
                  <a:srgbClr val="002060"/>
                </a:solidFill>
                <a:effectLst/>
                <a:latin typeface="Times New Roman" panose="02020603050405020304" pitchFamily="18" charset="0"/>
                <a:cs typeface="Times New Roman" panose="02020603050405020304" pitchFamily="18" charset="0"/>
              </a:rPr>
              <a:t> hydrogen </a:t>
            </a:r>
            <a:r>
              <a:rPr lang="en-US" sz="6000" b="0" i="0" dirty="0" err="1">
                <a:solidFill>
                  <a:srgbClr val="002060"/>
                </a:solidFill>
                <a:effectLst/>
                <a:latin typeface="Times New Roman" panose="02020603050405020304" pitchFamily="18" charset="0"/>
                <a:cs typeface="Times New Roman" panose="02020603050405020304" pitchFamily="18" charset="0"/>
              </a:rPr>
              <a:t>giống</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với</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khí</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hiếm</a:t>
            </a:r>
            <a:r>
              <a:rPr lang="en-US" sz="6000" b="0" i="0" dirty="0">
                <a:solidFill>
                  <a:srgbClr val="002060"/>
                </a:solidFill>
                <a:effectLst/>
                <a:latin typeface="Times New Roman" panose="02020603050405020304" pitchFamily="18" charset="0"/>
                <a:cs typeface="Times New Roman" panose="02020603050405020304" pitchFamily="18" charset="0"/>
              </a:rPr>
              <a:t> helium (He)</a:t>
            </a:r>
          </a:p>
          <a:p>
            <a:pPr algn="just"/>
            <a:r>
              <a:rPr lang="en-US" sz="6000" b="0" i="0" dirty="0" err="1">
                <a:solidFill>
                  <a:srgbClr val="002060"/>
                </a:solidFill>
                <a:effectLst/>
                <a:latin typeface="Times New Roman" panose="02020603050405020304" pitchFamily="18" charset="0"/>
                <a:cs typeface="Times New Roman" panose="02020603050405020304" pitchFamily="18" charset="0"/>
              </a:rPr>
              <a:t>Trong</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phân</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tử</a:t>
            </a:r>
            <a:r>
              <a:rPr lang="en-US" sz="6000" b="0" i="0" dirty="0">
                <a:solidFill>
                  <a:srgbClr val="002060"/>
                </a:solidFill>
                <a:effectLst/>
                <a:latin typeface="Times New Roman" panose="02020603050405020304" pitchFamily="18" charset="0"/>
                <a:cs typeface="Times New Roman" panose="02020603050405020304" pitchFamily="18" charset="0"/>
              </a:rPr>
              <a:t> oxygen (O</a:t>
            </a:r>
            <a:r>
              <a:rPr lang="en-US" sz="6000" b="0" i="0" baseline="-25000" dirty="0">
                <a:solidFill>
                  <a:srgbClr val="002060"/>
                </a:solidFill>
                <a:effectLst/>
                <a:latin typeface="Times New Roman" panose="02020603050405020304" pitchFamily="18" charset="0"/>
                <a:cs typeface="Times New Roman" panose="02020603050405020304" pitchFamily="18" charset="0"/>
              </a:rPr>
              <a:t>2</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mỗi</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nguyên</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tử</a:t>
            </a:r>
            <a:r>
              <a:rPr lang="en-US" sz="6000" b="0" i="0" dirty="0">
                <a:solidFill>
                  <a:srgbClr val="002060"/>
                </a:solidFill>
                <a:effectLst/>
                <a:latin typeface="Times New Roman" panose="02020603050405020304" pitchFamily="18" charset="0"/>
                <a:cs typeface="Times New Roman" panose="02020603050405020304" pitchFamily="18" charset="0"/>
              </a:rPr>
              <a:t> oxygen (O) </a:t>
            </a:r>
            <a:r>
              <a:rPr lang="en-US" sz="6000" b="0" i="0" dirty="0" err="1">
                <a:solidFill>
                  <a:srgbClr val="002060"/>
                </a:solidFill>
                <a:effectLst/>
                <a:latin typeface="Times New Roman" panose="02020603050405020304" pitchFamily="18" charset="0"/>
                <a:cs typeface="Times New Roman" panose="02020603050405020304" pitchFamily="18" charset="0"/>
              </a:rPr>
              <a:t>đều</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có</a:t>
            </a:r>
            <a:r>
              <a:rPr lang="en-US" sz="6000" b="0" i="0" dirty="0">
                <a:solidFill>
                  <a:srgbClr val="002060"/>
                </a:solidFill>
                <a:effectLst/>
                <a:latin typeface="Times New Roman" panose="02020603050405020304" pitchFamily="18" charset="0"/>
                <a:cs typeface="Times New Roman" panose="02020603050405020304" pitchFamily="18" charset="0"/>
              </a:rPr>
              <a:t> 8 electron </a:t>
            </a:r>
            <a:r>
              <a:rPr lang="en-US" sz="6000" b="0" i="0" dirty="0" err="1">
                <a:solidFill>
                  <a:srgbClr val="002060"/>
                </a:solidFill>
                <a:effectLst/>
                <a:latin typeface="Times New Roman" panose="02020603050405020304" pitchFamily="18" charset="0"/>
                <a:cs typeface="Times New Roman" panose="02020603050405020304" pitchFamily="18" charset="0"/>
              </a:rPr>
              <a:t>lớp</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ngoài</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cùng</a:t>
            </a:r>
            <a:r>
              <a:rPr lang="en-US" sz="6000" b="0" i="0" dirty="0">
                <a:solidFill>
                  <a:srgbClr val="002060"/>
                </a:solidFill>
                <a:effectLst/>
                <a:latin typeface="Times New Roman" panose="02020603050405020304" pitchFamily="18" charset="0"/>
                <a:cs typeface="Times New Roman" panose="02020603050405020304" pitchFamily="18" charset="0"/>
              </a:rPr>
              <a:t>.</a:t>
            </a:r>
          </a:p>
          <a:p>
            <a:pPr algn="just"/>
            <a:r>
              <a:rPr lang="en-US" sz="6000" b="0" i="0" dirty="0">
                <a:solidFill>
                  <a:srgbClr val="002060"/>
                </a:solidFill>
                <a:effectLst/>
                <a:latin typeface="Times New Roman" panose="02020603050405020304" pitchFamily="18" charset="0"/>
                <a:cs typeface="Times New Roman" panose="02020603050405020304" pitchFamily="18" charset="0"/>
              </a:rPr>
              <a:t>Khi </a:t>
            </a:r>
            <a:r>
              <a:rPr lang="en-US" sz="6000" b="0" i="0" dirty="0" err="1">
                <a:solidFill>
                  <a:srgbClr val="002060"/>
                </a:solidFill>
                <a:effectLst/>
                <a:latin typeface="Times New Roman" panose="02020603050405020304" pitchFamily="18" charset="0"/>
                <a:cs typeface="Times New Roman" panose="02020603050405020304" pitchFamily="18" charset="0"/>
              </a:rPr>
              <a:t>đó</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lớp</a:t>
            </a:r>
            <a:r>
              <a:rPr lang="en-US" sz="6000" b="0" i="0" dirty="0">
                <a:solidFill>
                  <a:srgbClr val="002060"/>
                </a:solidFill>
                <a:effectLst/>
                <a:latin typeface="Times New Roman" panose="02020603050405020304" pitchFamily="18" charset="0"/>
                <a:cs typeface="Times New Roman" panose="02020603050405020304" pitchFamily="18" charset="0"/>
              </a:rPr>
              <a:t> electron </a:t>
            </a:r>
            <a:r>
              <a:rPr lang="en-US" sz="6000" b="0" i="0" dirty="0" err="1">
                <a:solidFill>
                  <a:srgbClr val="002060"/>
                </a:solidFill>
                <a:effectLst/>
                <a:latin typeface="Times New Roman" panose="02020603050405020304" pitchFamily="18" charset="0"/>
                <a:cs typeface="Times New Roman" panose="02020603050405020304" pitchFamily="18" charset="0"/>
              </a:rPr>
              <a:t>ngoài</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cùng</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của</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nguyên</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tử</a:t>
            </a:r>
            <a:r>
              <a:rPr lang="en-US" sz="6000" b="0" i="0" dirty="0">
                <a:solidFill>
                  <a:srgbClr val="002060"/>
                </a:solidFill>
                <a:effectLst/>
                <a:latin typeface="Times New Roman" panose="02020603050405020304" pitchFamily="18" charset="0"/>
                <a:cs typeface="Times New Roman" panose="02020603050405020304" pitchFamily="18" charset="0"/>
              </a:rPr>
              <a:t> oxygen </a:t>
            </a:r>
            <a:r>
              <a:rPr lang="en-US" sz="6000" b="0" i="0" dirty="0" err="1">
                <a:solidFill>
                  <a:srgbClr val="002060"/>
                </a:solidFill>
                <a:effectLst/>
                <a:latin typeface="Times New Roman" panose="02020603050405020304" pitchFamily="18" charset="0"/>
                <a:cs typeface="Times New Roman" panose="02020603050405020304" pitchFamily="18" charset="0"/>
              </a:rPr>
              <a:t>giống</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với</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khí</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hiếm</a:t>
            </a:r>
            <a:r>
              <a:rPr lang="en-US" sz="6000" b="0" i="0" dirty="0">
                <a:solidFill>
                  <a:srgbClr val="002060"/>
                </a:solidFill>
                <a:effectLst/>
                <a:latin typeface="Times New Roman" panose="02020603050405020304" pitchFamily="18" charset="0"/>
                <a:cs typeface="Times New Roman" panose="02020603050405020304" pitchFamily="18" charset="0"/>
              </a:rPr>
              <a:t> neon (Ne).</a:t>
            </a:r>
          </a:p>
        </p:txBody>
      </p:sp>
    </p:spTree>
    <p:extLst>
      <p:ext uri="{BB962C8B-B14F-4D97-AF65-F5344CB8AC3E}">
        <p14:creationId xmlns:p14="http://schemas.microsoft.com/office/powerpoint/2010/main" val="2707773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107A13-0DD0-4E89-AC9F-B41AFF9DC40F}"/>
              </a:ext>
            </a:extLst>
          </p:cNvPr>
          <p:cNvSpPr>
            <a:spLocks noChangeArrowheads="1"/>
          </p:cNvSpPr>
          <p:nvPr/>
        </p:nvSpPr>
        <p:spPr bwMode="auto">
          <a:xfrm>
            <a:off x="381000" y="342900"/>
            <a:ext cx="171450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Câu</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7/40 :</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Em</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hãy</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mô</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tả</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quá</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trình</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tạo</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thành</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liên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cộng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hóa</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trị</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phân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tử</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hydrogen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oxygen.</a:t>
            </a: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br>
              <a:rPr kumimoji="0" lang="en-US" altLang="en-US" sz="50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b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76D389A-B32F-44D7-A371-9208E4AA7991}"/>
              </a:ext>
            </a:extLst>
          </p:cNvPr>
          <p:cNvSpPr txBox="1"/>
          <p:nvPr/>
        </p:nvSpPr>
        <p:spPr>
          <a:xfrm>
            <a:off x="381000" y="2210117"/>
            <a:ext cx="17121554" cy="5709255"/>
          </a:xfrm>
          <a:prstGeom prst="rect">
            <a:avLst/>
          </a:prstGeom>
          <a:noFill/>
        </p:spPr>
        <p:txBody>
          <a:bodyPr wrap="square">
            <a:spAutoFit/>
          </a:bodyPr>
          <a:lstStyle/>
          <a:p>
            <a:pPr algn="just"/>
            <a:r>
              <a:rPr lang="en-GB" sz="5000" b="1" dirty="0">
                <a:solidFill>
                  <a:srgbClr val="000000"/>
                </a:solidFill>
                <a:latin typeface="Times New Roman" panose="02020603050405020304" pitchFamily="18" charset="0"/>
                <a:cs typeface="Times New Roman" panose="02020603050405020304" pitchFamily="18" charset="0"/>
              </a:rPr>
              <a:t>* </a:t>
            </a:r>
            <a:r>
              <a:rPr lang="en-GB" sz="4500" b="1" i="0" dirty="0">
                <a:solidFill>
                  <a:srgbClr val="C00000"/>
                </a:solidFill>
                <a:effectLst/>
                <a:latin typeface="Times New Roman" panose="02020603050405020304" pitchFamily="18" charset="0"/>
                <a:cs typeface="Times New Roman" panose="02020603050405020304" pitchFamily="18" charset="0"/>
              </a:rPr>
              <a:t>TL</a:t>
            </a:r>
            <a:r>
              <a:rPr lang="en-GB" sz="4500" b="1" i="0" dirty="0">
                <a:solidFill>
                  <a:srgbClr val="002060"/>
                </a:solidFill>
                <a:effectLst/>
                <a:latin typeface="Times New Roman" panose="02020603050405020304" pitchFamily="18" charset="0"/>
                <a:cs typeface="Times New Roman" panose="02020603050405020304" pitchFamily="18" charset="0"/>
              </a:rPr>
              <a:t>: </a:t>
            </a:r>
            <a:r>
              <a:rPr lang="vi-VN" sz="4500" b="1" i="0" dirty="0">
                <a:solidFill>
                  <a:srgbClr val="002060"/>
                </a:solidFill>
                <a:effectLst/>
                <a:latin typeface="Times New Roman" panose="02020603050405020304" pitchFamily="18" charset="0"/>
                <a:cs typeface="Times New Roman" panose="02020603050405020304" pitchFamily="18" charset="0"/>
              </a:rPr>
              <a:t>Quá trình tạo thành liên kết cộng hóa trị trong phân tử hydrogen:</a:t>
            </a:r>
            <a:endParaRPr lang="vi-VN" sz="4500" b="0" i="0" dirty="0">
              <a:solidFill>
                <a:srgbClr val="002060"/>
              </a:solidFill>
              <a:effectLst/>
              <a:latin typeface="Times New Roman" panose="02020603050405020304" pitchFamily="18" charset="0"/>
              <a:cs typeface="Times New Roman" panose="02020603050405020304" pitchFamily="18" charset="0"/>
            </a:endParaRPr>
          </a:p>
          <a:p>
            <a:pPr algn="just"/>
            <a:r>
              <a:rPr lang="vi-VN" sz="4500" b="0" i="0" dirty="0">
                <a:solidFill>
                  <a:srgbClr val="000000"/>
                </a:solidFill>
                <a:effectLst/>
                <a:latin typeface="Times New Roman" panose="02020603050405020304" pitchFamily="18" charset="0"/>
                <a:cs typeface="Times New Roman" panose="02020603050405020304" pitchFamily="18" charset="0"/>
              </a:rPr>
              <a:t>+ Nguyên tử H chỉ có 1 electron và cần thêm 1 electron để có lớp vỏ bền vững tương tự khí hiếm.</a:t>
            </a:r>
          </a:p>
          <a:p>
            <a:pPr algn="just"/>
            <a:r>
              <a:rPr lang="vi-VN" sz="4500" b="0" i="0" dirty="0">
                <a:solidFill>
                  <a:srgbClr val="000000"/>
                </a:solidFill>
                <a:effectLst/>
                <a:latin typeface="Times New Roman" panose="02020603050405020304" pitchFamily="18" charset="0"/>
                <a:cs typeface="Times New Roman" panose="02020603050405020304" pitchFamily="18" charset="0"/>
              </a:rPr>
              <a:t>+ Khi hai nguyên tử H liên kết với nhau, mỗi nguyên tử góp electron để tạo ra đôi electron dùng chung.</a:t>
            </a:r>
          </a:p>
          <a:p>
            <a:pPr algn="just"/>
            <a:r>
              <a:rPr lang="vi-VN" sz="4500" b="0" i="0" dirty="0">
                <a:solidFill>
                  <a:srgbClr val="000000"/>
                </a:solidFill>
                <a:effectLst/>
                <a:latin typeface="Times New Roman" panose="02020603050405020304" pitchFamily="18" charset="0"/>
                <a:cs typeface="Times New Roman" panose="02020603050405020304" pitchFamily="18" charset="0"/>
              </a:rPr>
              <a:t>+ Hạt nhân của hai nguyên tử H cùng hút đôi electron dùng chung và liên kết với nhau tạo thành phân tử hydrogen.</a:t>
            </a:r>
          </a:p>
        </p:txBody>
      </p:sp>
      <p:pic>
        <p:nvPicPr>
          <p:cNvPr id="5" name="Picture 4">
            <a:extLst>
              <a:ext uri="{FF2B5EF4-FFF2-40B4-BE49-F238E27FC236}">
                <a16:creationId xmlns:a16="http://schemas.microsoft.com/office/drawing/2014/main" id="{9C0A3209-9944-49CA-ACDA-490CDADFCA20}"/>
              </a:ext>
            </a:extLst>
          </p:cNvPr>
          <p:cNvPicPr>
            <a:picLocks noChangeAspect="1"/>
          </p:cNvPicPr>
          <p:nvPr/>
        </p:nvPicPr>
        <p:blipFill>
          <a:blip r:embed="rId2"/>
          <a:stretch>
            <a:fillRect/>
          </a:stretch>
        </p:blipFill>
        <p:spPr>
          <a:xfrm>
            <a:off x="571500" y="7658100"/>
            <a:ext cx="17145000" cy="3086100"/>
          </a:xfrm>
          <a:prstGeom prst="rect">
            <a:avLst/>
          </a:prstGeom>
        </p:spPr>
      </p:pic>
    </p:spTree>
    <p:extLst>
      <p:ext uri="{BB962C8B-B14F-4D97-AF65-F5344CB8AC3E}">
        <p14:creationId xmlns:p14="http://schemas.microsoft.com/office/powerpoint/2010/main" val="311435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9A1A55-57CC-4B23-B5B9-A2A51DC4FB0F}"/>
              </a:ext>
            </a:extLst>
          </p:cNvPr>
          <p:cNvSpPr txBox="1"/>
          <p:nvPr/>
        </p:nvSpPr>
        <p:spPr>
          <a:xfrm>
            <a:off x="0" y="266700"/>
            <a:ext cx="17526000" cy="6247864"/>
          </a:xfrm>
          <a:prstGeom prst="rect">
            <a:avLst/>
          </a:prstGeom>
          <a:noFill/>
        </p:spPr>
        <p:txBody>
          <a:bodyPr wrap="square">
            <a:spAutoFit/>
          </a:bodyPr>
          <a:lstStyle/>
          <a:p>
            <a:pPr algn="just"/>
            <a:r>
              <a:rPr lang="en-GB" sz="5000" b="1" dirty="0">
                <a:solidFill>
                  <a:srgbClr val="002060"/>
                </a:solidFill>
                <a:latin typeface="Times New Roman" panose="02020603050405020304" pitchFamily="18" charset="0"/>
                <a:cs typeface="Times New Roman" panose="02020603050405020304" pitchFamily="18" charset="0"/>
              </a:rPr>
              <a:t>*</a:t>
            </a:r>
            <a:r>
              <a:rPr lang="vi-VN" sz="5000" b="1" i="0" dirty="0">
                <a:solidFill>
                  <a:srgbClr val="002060"/>
                </a:solidFill>
                <a:effectLst/>
                <a:latin typeface="Times New Roman" panose="02020603050405020304" pitchFamily="18" charset="0"/>
                <a:cs typeface="Times New Roman" panose="02020603050405020304" pitchFamily="18" charset="0"/>
              </a:rPr>
              <a:t> Quá trình tạo thành liên kết cộng hóa trị trong phân tử oxygen:</a:t>
            </a:r>
            <a:endParaRPr lang="vi-VN" sz="5000" b="0" i="0" dirty="0">
              <a:solidFill>
                <a:srgbClr val="002060"/>
              </a:solidFill>
              <a:effectLst/>
              <a:latin typeface="Times New Roman" panose="02020603050405020304" pitchFamily="18" charset="0"/>
              <a:cs typeface="Times New Roman" panose="02020603050405020304" pitchFamily="18" charset="0"/>
            </a:endParaRPr>
          </a:p>
          <a:p>
            <a:pPr algn="just"/>
            <a:r>
              <a:rPr lang="vi-VN" sz="5000" b="0" i="0" dirty="0">
                <a:solidFill>
                  <a:srgbClr val="000000"/>
                </a:solidFill>
                <a:effectLst/>
                <a:latin typeface="Times New Roman" panose="02020603050405020304" pitchFamily="18" charset="0"/>
                <a:cs typeface="Times New Roman" panose="02020603050405020304" pitchFamily="18" charset="0"/>
              </a:rPr>
              <a:t>+ Nguyên tử O có 6 electron lớp ngoài cùng và cần thêm 2 electron để có lớp vỏ bền vững tương tự khí hiếm.</a:t>
            </a:r>
          </a:p>
          <a:p>
            <a:pPr algn="just"/>
            <a:r>
              <a:rPr lang="vi-VN" sz="5000" b="0" i="0" dirty="0">
                <a:solidFill>
                  <a:srgbClr val="000000"/>
                </a:solidFill>
                <a:effectLst/>
                <a:latin typeface="Times New Roman" panose="02020603050405020304" pitchFamily="18" charset="0"/>
                <a:cs typeface="Times New Roman" panose="02020603050405020304" pitchFamily="18" charset="0"/>
              </a:rPr>
              <a:t>+ Khi hai nguyên tử O liên kết với nhau, mỗi nguyên tử góp 2 electron để tạo ra đôi electron dùng chung.</a:t>
            </a:r>
          </a:p>
          <a:p>
            <a:pPr algn="just"/>
            <a:r>
              <a:rPr lang="vi-VN" sz="5000" b="0" i="0" dirty="0">
                <a:solidFill>
                  <a:srgbClr val="000000"/>
                </a:solidFill>
                <a:effectLst/>
                <a:latin typeface="Times New Roman" panose="02020603050405020304" pitchFamily="18" charset="0"/>
                <a:cs typeface="Times New Roman" panose="02020603050405020304" pitchFamily="18" charset="0"/>
              </a:rPr>
              <a:t>+ Hạt nhân của hai nguyên tử O cùng hút đôi electron dùng chung và liên kết với nhau tạo thành phân tử oxygen.</a:t>
            </a:r>
          </a:p>
        </p:txBody>
      </p:sp>
      <p:pic>
        <p:nvPicPr>
          <p:cNvPr id="2050" name="Picture 2" descr="Em hãy mô tả quá trình tạo thành liên kết cộng hóa trị trong phân tử hydrogen và oxygen">
            <a:extLst>
              <a:ext uri="{FF2B5EF4-FFF2-40B4-BE49-F238E27FC236}">
                <a16:creationId xmlns:a16="http://schemas.microsoft.com/office/drawing/2014/main" id="{25B5C340-9254-4B45-AE7F-52B756C6D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6997213"/>
            <a:ext cx="16687800" cy="328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6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971222" y="-208746"/>
            <a:ext cx="2615941" cy="1065996"/>
          </a:xfrm>
          <a:prstGeom prst="rect">
            <a:avLst/>
          </a:prstGeom>
        </p:spPr>
      </p:pic>
      <p:sp>
        <p:nvSpPr>
          <p:cNvPr id="13" name="TextBox 12">
            <a:extLst>
              <a:ext uri="{FF2B5EF4-FFF2-40B4-BE49-F238E27FC236}">
                <a16:creationId xmlns:a16="http://schemas.microsoft.com/office/drawing/2014/main" id="{3B054087-07C3-44C6-9168-CC1378BA42AA}"/>
              </a:ext>
            </a:extLst>
          </p:cNvPr>
          <p:cNvSpPr txBox="1"/>
          <p:nvPr/>
        </p:nvSpPr>
        <p:spPr>
          <a:xfrm>
            <a:off x="152400" y="324252"/>
            <a:ext cx="17602200" cy="3170099"/>
          </a:xfrm>
          <a:prstGeom prst="rect">
            <a:avLst/>
          </a:prstGeom>
          <a:noFill/>
        </p:spPr>
        <p:txBody>
          <a:bodyPr wrap="square">
            <a:spAutoFit/>
          </a:bodyPr>
          <a:lstStyle/>
          <a:p>
            <a:pPr algn="just"/>
            <a:r>
              <a:rPr lang="en-GB" sz="5000" b="0" i="0" dirty="0">
                <a:solidFill>
                  <a:srgbClr val="222222"/>
                </a:solidFill>
                <a:effectLst/>
                <a:latin typeface="+mj-lt"/>
              </a:rPr>
              <a:t>     </a:t>
            </a:r>
            <a:r>
              <a:rPr lang="en-GB" sz="5000" b="0" i="0" dirty="0">
                <a:solidFill>
                  <a:srgbClr val="002060"/>
                </a:solidFill>
                <a:effectLst/>
                <a:latin typeface="Times New Roman" panose="02020603050405020304" pitchFamily="18" charset="0"/>
                <a:cs typeface="Times New Roman" panose="02020603050405020304" pitchFamily="18" charset="0"/>
              </a:rPr>
              <a:t>+ </a:t>
            </a:r>
            <a:r>
              <a:rPr lang="vi-VN" sz="5000" b="0" i="0" dirty="0">
                <a:solidFill>
                  <a:srgbClr val="002060"/>
                </a:solidFill>
                <a:effectLst/>
                <a:latin typeface="Times New Roman" panose="02020603050405020304" pitchFamily="18" charset="0"/>
                <a:cs typeface="Times New Roman" panose="02020603050405020304" pitchFamily="18" charset="0"/>
              </a:rPr>
              <a:t>Liên kết cộng hóa trị là liên kết được hình thành bởi sự dùng chung electron giữa hai nguyên tử.</a:t>
            </a:r>
          </a:p>
          <a:p>
            <a:pPr algn="just"/>
            <a:r>
              <a:rPr lang="en-GB" sz="5000" dirty="0">
                <a:solidFill>
                  <a:srgbClr val="002060"/>
                </a:solidFill>
                <a:latin typeface="Times New Roman" panose="02020603050405020304" pitchFamily="18" charset="0"/>
                <a:cs typeface="Times New Roman" panose="02020603050405020304" pitchFamily="18" charset="0"/>
              </a:rPr>
              <a:t>+</a:t>
            </a:r>
            <a:r>
              <a:rPr lang="vi-VN" sz="5000" b="0" i="0" dirty="0">
                <a:solidFill>
                  <a:srgbClr val="002060"/>
                </a:solidFill>
                <a:effectLst/>
                <a:latin typeface="Times New Roman" panose="02020603050405020304" pitchFamily="18" charset="0"/>
                <a:cs typeface="Times New Roman" panose="02020603050405020304" pitchFamily="18" charset="0"/>
              </a:rPr>
              <a:t> Liên kết cộng hóa trị thường là liên kết giữa hai nguyên tử của nguyên tố phi kim với phi kim.</a:t>
            </a:r>
          </a:p>
        </p:txBody>
      </p:sp>
      <p:pic>
        <p:nvPicPr>
          <p:cNvPr id="14" name="Picture 13">
            <a:extLst>
              <a:ext uri="{FF2B5EF4-FFF2-40B4-BE49-F238E27FC236}">
                <a16:creationId xmlns:a16="http://schemas.microsoft.com/office/drawing/2014/main" id="{0B5D82AD-BC4B-4638-9339-575AA76BA4BA}"/>
              </a:ext>
            </a:extLst>
          </p:cNvPr>
          <p:cNvPicPr>
            <a:picLocks noChangeAspect="1"/>
          </p:cNvPicPr>
          <p:nvPr/>
        </p:nvPicPr>
        <p:blipFill>
          <a:blip r:embed="rId3"/>
          <a:stretch>
            <a:fillRect/>
          </a:stretch>
        </p:blipFill>
        <p:spPr>
          <a:xfrm>
            <a:off x="36533" y="140671"/>
            <a:ext cx="993734" cy="1012024"/>
          </a:xfrm>
          <a:prstGeom prst="rect">
            <a:avLst/>
          </a:prstGeom>
        </p:spPr>
      </p:pic>
      <p:sp>
        <p:nvSpPr>
          <p:cNvPr id="16" name="TextBox 15">
            <a:extLst>
              <a:ext uri="{FF2B5EF4-FFF2-40B4-BE49-F238E27FC236}">
                <a16:creationId xmlns:a16="http://schemas.microsoft.com/office/drawing/2014/main" id="{FC2965E8-3A91-4752-804E-16257E987874}"/>
              </a:ext>
            </a:extLst>
          </p:cNvPr>
          <p:cNvSpPr txBox="1"/>
          <p:nvPr/>
        </p:nvSpPr>
        <p:spPr>
          <a:xfrm>
            <a:off x="29308" y="3494351"/>
            <a:ext cx="18106292" cy="707886"/>
          </a:xfrm>
          <a:prstGeom prst="rect">
            <a:avLst/>
          </a:prstGeom>
          <a:noFill/>
        </p:spPr>
        <p:txBody>
          <a:bodyPr wrap="square">
            <a:spAutoFit/>
          </a:bodyPr>
          <a:lstStyle/>
          <a:p>
            <a:r>
              <a:rPr lang="vi-VN" sz="4000" b="1" i="0" dirty="0">
                <a:solidFill>
                  <a:srgbClr val="008000"/>
                </a:solidFill>
                <a:effectLst/>
                <a:latin typeface="+mj-lt"/>
              </a:rPr>
              <a:t>Câu 9</a:t>
            </a:r>
            <a:r>
              <a:rPr lang="en-GB" sz="4000" b="1" i="0" dirty="0">
                <a:solidFill>
                  <a:srgbClr val="008000"/>
                </a:solidFill>
                <a:effectLst/>
                <a:latin typeface="+mj-lt"/>
              </a:rPr>
              <a:t>/</a:t>
            </a:r>
            <a:r>
              <a:rPr lang="vi-VN" sz="4000" b="1" i="0" dirty="0">
                <a:solidFill>
                  <a:srgbClr val="008000"/>
                </a:solidFill>
                <a:effectLst/>
                <a:latin typeface="+mj-lt"/>
              </a:rPr>
              <a:t>41:</a:t>
            </a:r>
            <a:r>
              <a:rPr lang="vi-VN" sz="4000" b="0" i="0" dirty="0">
                <a:solidFill>
                  <a:srgbClr val="000000"/>
                </a:solidFill>
                <a:effectLst/>
                <a:latin typeface="+mj-lt"/>
              </a:rPr>
              <a:t> </a:t>
            </a:r>
            <a:r>
              <a:rPr lang="vi-VN" sz="4000" b="0" i="0" dirty="0">
                <a:solidFill>
                  <a:srgbClr val="FF0000"/>
                </a:solidFill>
                <a:effectLst/>
                <a:latin typeface="+mj-lt"/>
              </a:rPr>
              <a:t>Em hãy mô tả quá trình tạo thành liên kết cộng hóa trị trong phân tử nước.</a:t>
            </a:r>
            <a:endParaRPr lang="en-US" sz="4000" dirty="0">
              <a:solidFill>
                <a:srgbClr val="FF0000"/>
              </a:solidFill>
              <a:latin typeface="+mj-lt"/>
            </a:endParaRPr>
          </a:p>
        </p:txBody>
      </p:sp>
      <p:sp>
        <p:nvSpPr>
          <p:cNvPr id="18" name="TextBox 17">
            <a:extLst>
              <a:ext uri="{FF2B5EF4-FFF2-40B4-BE49-F238E27FC236}">
                <a16:creationId xmlns:a16="http://schemas.microsoft.com/office/drawing/2014/main" id="{340C305F-2AB8-4C3C-B917-E98F1F4A096F}"/>
              </a:ext>
            </a:extLst>
          </p:cNvPr>
          <p:cNvSpPr txBox="1"/>
          <p:nvPr/>
        </p:nvSpPr>
        <p:spPr>
          <a:xfrm>
            <a:off x="152400" y="4187583"/>
            <a:ext cx="17983200" cy="2862322"/>
          </a:xfrm>
          <a:prstGeom prst="rect">
            <a:avLst/>
          </a:prstGeom>
          <a:noFill/>
        </p:spPr>
        <p:txBody>
          <a:bodyPr wrap="square">
            <a:spAutoFit/>
          </a:bodyPr>
          <a:lstStyle/>
          <a:p>
            <a:r>
              <a:rPr lang="en-GB" sz="4500" b="1" i="0" dirty="0">
                <a:solidFill>
                  <a:srgbClr val="00B050"/>
                </a:solidFill>
                <a:effectLst/>
                <a:latin typeface="Times New Roman" panose="02020603050405020304" pitchFamily="18" charset="0"/>
                <a:cs typeface="Times New Roman" panose="02020603050405020304" pitchFamily="18" charset="0"/>
              </a:rPr>
              <a:t>TL</a:t>
            </a:r>
            <a:r>
              <a:rPr lang="en-GB" sz="4500" b="0" i="0" dirty="0">
                <a:solidFill>
                  <a:srgbClr val="7030A0"/>
                </a:solidFill>
                <a:effectLst/>
                <a:latin typeface="+mj-lt"/>
              </a:rPr>
              <a:t>: </a:t>
            </a:r>
            <a:r>
              <a:rPr lang="vi-VN" sz="4500" b="0" i="0" dirty="0">
                <a:solidFill>
                  <a:srgbClr val="7030A0"/>
                </a:solidFill>
                <a:effectLst/>
                <a:latin typeface="+mj-lt"/>
              </a:rPr>
              <a:t>Khi O kết hợp với H, nguyên tử O góp 2 electron, mỗi nguyên tử H góp 1 electron. Như vậy, giữa nguyên tử O và nguyên tử H có 1 đôi electron dùng chung. Hạt nhân nguyên tử O và H cùng hút đôi electron dùng chung, liên kết với nhau tạo ra phân tử nước.</a:t>
            </a:r>
            <a:endParaRPr lang="en-US" sz="4500" dirty="0">
              <a:solidFill>
                <a:srgbClr val="7030A0"/>
              </a:solidFill>
              <a:latin typeface="+mj-lt"/>
            </a:endParaRPr>
          </a:p>
        </p:txBody>
      </p:sp>
      <p:pic>
        <p:nvPicPr>
          <p:cNvPr id="19" name="Picture 18">
            <a:extLst>
              <a:ext uri="{FF2B5EF4-FFF2-40B4-BE49-F238E27FC236}">
                <a16:creationId xmlns:a16="http://schemas.microsoft.com/office/drawing/2014/main" id="{2941F7FC-4CB0-4D85-8BBB-126C6EB305CA}"/>
              </a:ext>
            </a:extLst>
          </p:cNvPr>
          <p:cNvPicPr>
            <a:picLocks noChangeAspect="1"/>
          </p:cNvPicPr>
          <p:nvPr/>
        </p:nvPicPr>
        <p:blipFill>
          <a:blip r:embed="rId4"/>
          <a:stretch>
            <a:fillRect/>
          </a:stretch>
        </p:blipFill>
        <p:spPr>
          <a:xfrm>
            <a:off x="1" y="7049905"/>
            <a:ext cx="18135600" cy="32636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4971222" y="-208746"/>
            <a:ext cx="2615941" cy="106599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80509" y="2235890"/>
            <a:ext cx="11592614" cy="7636635"/>
          </a:xfrm>
          <a:prstGeom prst="rect">
            <a:avLst/>
          </a:prstGeom>
        </p:spPr>
      </p:pic>
      <p:sp>
        <p:nvSpPr>
          <p:cNvPr id="11" name="TextBox 11"/>
          <p:cNvSpPr txBox="1"/>
          <p:nvPr/>
        </p:nvSpPr>
        <p:spPr>
          <a:xfrm>
            <a:off x="145056" y="2566911"/>
            <a:ext cx="3978918" cy="5069336"/>
          </a:xfrm>
          <a:prstGeom prst="rect">
            <a:avLst/>
          </a:prstGeom>
        </p:spPr>
        <p:txBody>
          <a:bodyPr lIns="0" tIns="0" rIns="0" bIns="0" rtlCol="0" anchor="t">
            <a:spAutoFit/>
          </a:bodyPr>
          <a:lstStyle/>
          <a:p>
            <a:pPr algn="ctr">
              <a:lnSpc>
                <a:spcPct val="150000"/>
              </a:lnSpc>
              <a:spcBef>
                <a:spcPct val="0"/>
              </a:spcBef>
            </a:pPr>
            <a:r>
              <a:rPr lang="en-US" sz="4500" b="1" spc="-73" dirty="0" err="1">
                <a:solidFill>
                  <a:srgbClr val="000000"/>
                </a:solidFill>
                <a:latin typeface="Times New Roman" panose="02020603050405020304" pitchFamily="18" charset="0"/>
                <a:cs typeface="Times New Roman" panose="02020603050405020304" pitchFamily="18" charset="0"/>
              </a:rPr>
              <a:t>Cùng</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xem</a:t>
            </a:r>
            <a:r>
              <a:rPr lang="en-US" sz="4500" b="1" spc="-73" dirty="0">
                <a:solidFill>
                  <a:srgbClr val="000000"/>
                </a:solidFill>
                <a:latin typeface="Times New Roman" panose="02020603050405020304" pitchFamily="18" charset="0"/>
                <a:cs typeface="Times New Roman" panose="02020603050405020304" pitchFamily="18" charset="0"/>
              </a:rPr>
              <a:t> video </a:t>
            </a:r>
            <a:r>
              <a:rPr lang="en-US" sz="4500" b="1" spc="-73" dirty="0" err="1">
                <a:solidFill>
                  <a:srgbClr val="000000"/>
                </a:solidFill>
                <a:latin typeface="Times New Roman" panose="02020603050405020304" pitchFamily="18" charset="0"/>
                <a:cs typeface="Times New Roman" panose="02020603050405020304" pitchFamily="18" charset="0"/>
              </a:rPr>
              <a:t>hình</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thành</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liên</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kết</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cộng</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hoá</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trị</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trong</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phân</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tử</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Chlonium</a:t>
            </a:r>
            <a:endParaRPr lang="en-US" sz="4500" b="1" spc="-73" dirty="0">
              <a:solidFill>
                <a:srgbClr val="000000"/>
              </a:solidFill>
              <a:latin typeface="Times New Roman" panose="02020603050405020304" pitchFamily="18" charset="0"/>
              <a:cs typeface="Times New Roman" panose="02020603050405020304" pitchFamily="18" charset="0"/>
            </a:endParaRPr>
          </a:p>
        </p:txBody>
      </p:sp>
      <p:pic>
        <p:nvPicPr>
          <p:cNvPr id="12" name="Picture 12"/>
          <p:cNvPicPr>
            <a:picLocks noChangeAspect="1"/>
          </p:cNvPicPr>
          <p:nvPr/>
        </p:nvPicPr>
        <p:blipFill>
          <a:blip r:embed="rId7"/>
          <a:srcRect/>
          <a:stretch>
            <a:fillRect/>
          </a:stretch>
        </p:blipFill>
        <p:spPr>
          <a:xfrm>
            <a:off x="679708" y="301279"/>
            <a:ext cx="3473574" cy="2066777"/>
          </a:xfrm>
          <a:prstGeom prst="rect">
            <a:avLst/>
          </a:prstGeom>
        </p:spPr>
      </p:pic>
      <p:pic>
        <p:nvPicPr>
          <p:cNvPr id="13" name="Sự hình thành liên kết cộng hoá trị của Cl2">
            <a:hlinkClick r:id="" action="ppaction://media"/>
            <a:extLst>
              <a:ext uri="{FF2B5EF4-FFF2-40B4-BE49-F238E27FC236}">
                <a16:creationId xmlns:a16="http://schemas.microsoft.com/office/drawing/2014/main" id="{EA4E2562-F37A-5151-C4B2-C5C2E348B14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971222" y="414475"/>
            <a:ext cx="13316778" cy="85911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9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971222" y="-208746"/>
            <a:ext cx="2615941" cy="1065996"/>
          </a:xfrm>
          <a:prstGeom prst="rect">
            <a:avLst/>
          </a:prstGeom>
        </p:spPr>
      </p:pic>
      <p:sp>
        <p:nvSpPr>
          <p:cNvPr id="15" name="TextBox 14">
            <a:extLst>
              <a:ext uri="{FF2B5EF4-FFF2-40B4-BE49-F238E27FC236}">
                <a16:creationId xmlns:a16="http://schemas.microsoft.com/office/drawing/2014/main" id="{9A0DBE56-E2FA-4DF1-97D8-CE61B01EF6EE}"/>
              </a:ext>
            </a:extLst>
          </p:cNvPr>
          <p:cNvSpPr txBox="1"/>
          <p:nvPr/>
        </p:nvSpPr>
        <p:spPr>
          <a:xfrm>
            <a:off x="304800" y="0"/>
            <a:ext cx="10878378" cy="2400657"/>
          </a:xfrm>
          <a:prstGeom prst="rect">
            <a:avLst/>
          </a:prstGeom>
          <a:noFill/>
        </p:spPr>
        <p:txBody>
          <a:bodyPr wrap="square">
            <a:spAutoFit/>
          </a:bodyPr>
          <a:lstStyle/>
          <a:p>
            <a:r>
              <a:rPr lang="vi-VN" sz="5000" b="1" i="0" dirty="0">
                <a:solidFill>
                  <a:srgbClr val="008000"/>
                </a:solidFill>
                <a:effectLst/>
                <a:latin typeface="+mj-lt"/>
              </a:rPr>
              <a:t>Luyện tập </a:t>
            </a:r>
            <a:r>
              <a:rPr lang="en-GB" sz="5000" b="1" dirty="0" err="1">
                <a:solidFill>
                  <a:srgbClr val="008000"/>
                </a:solidFill>
                <a:latin typeface="+mj-lt"/>
              </a:rPr>
              <a:t>trang</a:t>
            </a:r>
            <a:r>
              <a:rPr lang="en-GB" sz="5000" b="1" dirty="0">
                <a:solidFill>
                  <a:srgbClr val="008000"/>
                </a:solidFill>
                <a:latin typeface="+mj-lt"/>
              </a:rPr>
              <a:t> </a:t>
            </a:r>
            <a:r>
              <a:rPr lang="vi-VN" sz="5000" b="1" i="0" dirty="0">
                <a:solidFill>
                  <a:srgbClr val="008000"/>
                </a:solidFill>
                <a:effectLst/>
                <a:latin typeface="+mj-lt"/>
              </a:rPr>
              <a:t>41 :</a:t>
            </a:r>
            <a:r>
              <a:rPr lang="vi-VN" sz="5000" b="0" i="0" dirty="0">
                <a:solidFill>
                  <a:srgbClr val="000000"/>
                </a:solidFill>
                <a:effectLst/>
                <a:latin typeface="+mj-lt"/>
              </a:rPr>
              <a:t> Vẽ sơ đồ hình thành liên kết cộng hóa trị trong các phân tử sau</a:t>
            </a:r>
            <a:endParaRPr lang="en-US" sz="5000" dirty="0">
              <a:latin typeface="+mj-lt"/>
            </a:endParaRPr>
          </a:p>
        </p:txBody>
      </p:sp>
      <p:pic>
        <p:nvPicPr>
          <p:cNvPr id="16" name="Picture 15">
            <a:extLst>
              <a:ext uri="{FF2B5EF4-FFF2-40B4-BE49-F238E27FC236}">
                <a16:creationId xmlns:a16="http://schemas.microsoft.com/office/drawing/2014/main" id="{7BD083D5-EFA4-45AF-94C3-B36C6689849D}"/>
              </a:ext>
            </a:extLst>
          </p:cNvPr>
          <p:cNvPicPr>
            <a:picLocks noChangeAspect="1"/>
          </p:cNvPicPr>
          <p:nvPr/>
        </p:nvPicPr>
        <p:blipFill>
          <a:blip r:embed="rId3"/>
          <a:stretch>
            <a:fillRect/>
          </a:stretch>
        </p:blipFill>
        <p:spPr>
          <a:xfrm>
            <a:off x="11734800" y="292014"/>
            <a:ext cx="6248400" cy="2400657"/>
          </a:xfrm>
          <a:prstGeom prst="rect">
            <a:avLst/>
          </a:prstGeom>
        </p:spPr>
      </p:pic>
      <p:sp>
        <p:nvSpPr>
          <p:cNvPr id="18" name="TextBox 17">
            <a:extLst>
              <a:ext uri="{FF2B5EF4-FFF2-40B4-BE49-F238E27FC236}">
                <a16:creationId xmlns:a16="http://schemas.microsoft.com/office/drawing/2014/main" id="{1A975863-C378-4D53-8349-B3D96D3F8C4B}"/>
              </a:ext>
            </a:extLst>
          </p:cNvPr>
          <p:cNvSpPr txBox="1"/>
          <p:nvPr/>
        </p:nvSpPr>
        <p:spPr>
          <a:xfrm>
            <a:off x="271963" y="2342495"/>
            <a:ext cx="17888778" cy="4401205"/>
          </a:xfrm>
          <a:prstGeom prst="rect">
            <a:avLst/>
          </a:prstGeom>
          <a:noFill/>
        </p:spPr>
        <p:txBody>
          <a:bodyPr wrap="square">
            <a:spAutoFit/>
          </a:bodyPr>
          <a:lstStyle/>
          <a:p>
            <a:pPr algn="just"/>
            <a:r>
              <a:rPr lang="vi-VN" sz="4000" b="1" i="0" dirty="0">
                <a:solidFill>
                  <a:srgbClr val="FF0000"/>
                </a:solidFill>
                <a:effectLst/>
                <a:latin typeface="+mj-lt"/>
              </a:rPr>
              <a:t>a) Sự hình thành liên kết trong phân tử chlorine.</a:t>
            </a:r>
            <a:endParaRPr lang="vi-VN" sz="4000" b="0" i="0" dirty="0">
              <a:solidFill>
                <a:srgbClr val="FF0000"/>
              </a:solidFill>
              <a:effectLst/>
              <a:latin typeface="+mj-lt"/>
            </a:endParaRPr>
          </a:p>
          <a:p>
            <a:pPr algn="just"/>
            <a:r>
              <a:rPr lang="vi-VN" sz="4000" b="0" i="0" dirty="0">
                <a:solidFill>
                  <a:srgbClr val="002060"/>
                </a:solidFill>
                <a:effectLst/>
                <a:latin typeface="+mj-lt"/>
              </a:rPr>
              <a:t>- Nguyên tử Cl có 7 electron lớp ngoài cùng và cần thêm 1 electron để có lớp vỏ bền vững tương tự khí hiếm. </a:t>
            </a:r>
          </a:p>
          <a:p>
            <a:pPr algn="just"/>
            <a:r>
              <a:rPr lang="vi-VN" sz="4000" b="0" i="0" dirty="0">
                <a:solidFill>
                  <a:srgbClr val="002060"/>
                </a:solidFill>
                <a:effectLst/>
                <a:latin typeface="+mj-lt"/>
              </a:rPr>
              <a:t>- Khi hai nguyên tử Cl liên kết với nhau, mỗi nguyên tử góp 1 electron để tạo ra đôi electron dùng chung. </a:t>
            </a:r>
          </a:p>
          <a:p>
            <a:pPr algn="just"/>
            <a:r>
              <a:rPr lang="vi-VN" sz="4000" b="0" i="0" dirty="0">
                <a:solidFill>
                  <a:srgbClr val="002060"/>
                </a:solidFill>
                <a:effectLst/>
                <a:latin typeface="+mj-lt"/>
              </a:rPr>
              <a:t>- Hạt nhân của hai nguyên tử Cl cùng hút đôi electron dùng chung và liên kết với nhau tạo thành phân tử chlorine</a:t>
            </a:r>
            <a:r>
              <a:rPr lang="vi-VN" sz="4000" b="0" i="0" dirty="0">
                <a:solidFill>
                  <a:srgbClr val="000000"/>
                </a:solidFill>
                <a:effectLst/>
                <a:latin typeface="+mj-lt"/>
              </a:rPr>
              <a:t>.</a:t>
            </a:r>
          </a:p>
        </p:txBody>
      </p:sp>
      <p:pic>
        <p:nvPicPr>
          <p:cNvPr id="19" name="Picture 18">
            <a:extLst>
              <a:ext uri="{FF2B5EF4-FFF2-40B4-BE49-F238E27FC236}">
                <a16:creationId xmlns:a16="http://schemas.microsoft.com/office/drawing/2014/main" id="{A59A53D5-ABC9-4569-BF92-FE9EBAFDC659}"/>
              </a:ext>
            </a:extLst>
          </p:cNvPr>
          <p:cNvPicPr>
            <a:picLocks noChangeAspect="1"/>
          </p:cNvPicPr>
          <p:nvPr/>
        </p:nvPicPr>
        <p:blipFill>
          <a:blip r:embed="rId4"/>
          <a:stretch>
            <a:fillRect/>
          </a:stretch>
        </p:blipFill>
        <p:spPr>
          <a:xfrm>
            <a:off x="0" y="6743700"/>
            <a:ext cx="18288000" cy="35169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9FFFAA-1689-44AC-8AEF-85952B6678B1}"/>
              </a:ext>
            </a:extLst>
          </p:cNvPr>
          <p:cNvSpPr txBox="1"/>
          <p:nvPr/>
        </p:nvSpPr>
        <p:spPr>
          <a:xfrm>
            <a:off x="190500" y="266700"/>
            <a:ext cx="17907000" cy="5632311"/>
          </a:xfrm>
          <a:prstGeom prst="rect">
            <a:avLst/>
          </a:prstGeom>
          <a:noFill/>
        </p:spPr>
        <p:txBody>
          <a:bodyPr wrap="square">
            <a:spAutoFit/>
          </a:bodyPr>
          <a:lstStyle/>
          <a:p>
            <a:pPr algn="just"/>
            <a:r>
              <a:rPr lang="vi-VN" sz="4000" b="1" i="0" dirty="0">
                <a:solidFill>
                  <a:srgbClr val="FF0000"/>
                </a:solidFill>
                <a:effectLst/>
                <a:latin typeface="+mj-lt"/>
              </a:rPr>
              <a:t>b) Sự hình thành liên kết trong phân tử ammonia.</a:t>
            </a:r>
            <a:endParaRPr lang="vi-VN" sz="4000" b="0" i="0" dirty="0">
              <a:solidFill>
                <a:srgbClr val="FF0000"/>
              </a:solidFill>
              <a:effectLst/>
              <a:latin typeface="+mj-lt"/>
            </a:endParaRPr>
          </a:p>
          <a:p>
            <a:pPr algn="just"/>
            <a:r>
              <a:rPr lang="vi-VN" sz="4000" b="0" i="0" dirty="0">
                <a:solidFill>
                  <a:srgbClr val="000000"/>
                </a:solidFill>
                <a:effectLst/>
                <a:latin typeface="+mj-lt"/>
              </a:rPr>
              <a:t>- </a:t>
            </a:r>
            <a:r>
              <a:rPr lang="vi-VN" sz="4000" b="0" i="0" dirty="0">
                <a:solidFill>
                  <a:srgbClr val="002060"/>
                </a:solidFill>
                <a:effectLst/>
                <a:latin typeface="+mj-lt"/>
              </a:rPr>
              <a:t>Nguyên tử N có 7 electron, trong đó có 5 electron lớp ngoài cùng, cần thêm 3 electron để có lớp vỏ bền vững tương tự khí hiếm. </a:t>
            </a:r>
          </a:p>
          <a:p>
            <a:pPr algn="just"/>
            <a:r>
              <a:rPr lang="vi-VN" sz="4000" b="0" i="0" dirty="0">
                <a:solidFill>
                  <a:srgbClr val="002060"/>
                </a:solidFill>
                <a:effectLst/>
                <a:latin typeface="+mj-lt"/>
              </a:rPr>
              <a:t>- Nguyên tử H chỉ có 1 electron và cần thêm 1 electron để có lớp vỏ bền vững tương tự khí hiếm.</a:t>
            </a:r>
          </a:p>
          <a:p>
            <a:pPr algn="just"/>
            <a:r>
              <a:rPr lang="vi-VN" sz="4000" b="0" i="0" dirty="0">
                <a:solidFill>
                  <a:srgbClr val="002060"/>
                </a:solidFill>
                <a:effectLst/>
                <a:latin typeface="+mj-lt"/>
              </a:rPr>
              <a:t>- Khi N kết hợp với H, nguyên tử N góp 3 electron, mỗi nguyên tử H góp 1 electron. Như vậy giữa nguyên tử N và mỗi nguyên tử H có 1 đôi electron dùng chung. Hạt nhân nguyên tử N và H cùng hút đôi electron dùng chung, liên kết với nhau tạo ra phân tử ammonia.</a:t>
            </a:r>
          </a:p>
        </p:txBody>
      </p:sp>
      <p:pic>
        <p:nvPicPr>
          <p:cNvPr id="4" name="Picture 3">
            <a:extLst>
              <a:ext uri="{FF2B5EF4-FFF2-40B4-BE49-F238E27FC236}">
                <a16:creationId xmlns:a16="http://schemas.microsoft.com/office/drawing/2014/main" id="{B4468151-A2EB-4C5A-87F8-0CD0D2BE137B}"/>
              </a:ext>
            </a:extLst>
          </p:cNvPr>
          <p:cNvPicPr>
            <a:picLocks noChangeAspect="1"/>
          </p:cNvPicPr>
          <p:nvPr/>
        </p:nvPicPr>
        <p:blipFill>
          <a:blip r:embed="rId2"/>
          <a:stretch>
            <a:fillRect/>
          </a:stretch>
        </p:blipFill>
        <p:spPr>
          <a:xfrm>
            <a:off x="0" y="6057900"/>
            <a:ext cx="18288000" cy="4229100"/>
          </a:xfrm>
          <a:prstGeom prst="rect">
            <a:avLst/>
          </a:prstGeom>
        </p:spPr>
      </p:pic>
    </p:spTree>
    <p:extLst>
      <p:ext uri="{BB962C8B-B14F-4D97-AF65-F5344CB8AC3E}">
        <p14:creationId xmlns:p14="http://schemas.microsoft.com/office/powerpoint/2010/main" val="355419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971222" y="-208746"/>
            <a:ext cx="2615941" cy="1065996"/>
          </a:xfrm>
          <a:prstGeom prst="rect">
            <a:avLst/>
          </a:prstGeom>
        </p:spPr>
      </p:pic>
      <p:sp>
        <p:nvSpPr>
          <p:cNvPr id="10" name="TextBox 9">
            <a:extLst>
              <a:ext uri="{FF2B5EF4-FFF2-40B4-BE49-F238E27FC236}">
                <a16:creationId xmlns:a16="http://schemas.microsoft.com/office/drawing/2014/main" id="{EDFDADED-8460-47A7-B3AE-5EBCD2775D97}"/>
              </a:ext>
            </a:extLst>
          </p:cNvPr>
          <p:cNvSpPr txBox="1"/>
          <p:nvPr/>
        </p:nvSpPr>
        <p:spPr>
          <a:xfrm>
            <a:off x="609600" y="139586"/>
            <a:ext cx="9144000" cy="861774"/>
          </a:xfrm>
          <a:prstGeom prst="rect">
            <a:avLst/>
          </a:prstGeom>
          <a:noFill/>
        </p:spPr>
        <p:txBody>
          <a:bodyPr wrap="square">
            <a:spAutoFit/>
          </a:bodyPr>
          <a:lstStyle/>
          <a:p>
            <a:r>
              <a:rPr lang="en-US" sz="5000" b="1" i="0" dirty="0">
                <a:solidFill>
                  <a:srgbClr val="FF0000"/>
                </a:solidFill>
                <a:effectLst/>
                <a:latin typeface="Times New Roman" panose="02020603050405020304" pitchFamily="18" charset="0"/>
                <a:cs typeface="Times New Roman" panose="02020603050405020304" pitchFamily="18" charset="0"/>
              </a:rPr>
              <a:t>IV. </a:t>
            </a:r>
            <a:r>
              <a:rPr lang="en-US" sz="5000" b="1" i="0" dirty="0" err="1">
                <a:solidFill>
                  <a:srgbClr val="FF0000"/>
                </a:solidFill>
                <a:effectLst/>
                <a:latin typeface="Times New Roman" panose="02020603050405020304" pitchFamily="18" charset="0"/>
                <a:cs typeface="Times New Roman" panose="02020603050405020304" pitchFamily="18" charset="0"/>
              </a:rPr>
              <a:t>Chất</a:t>
            </a:r>
            <a:r>
              <a:rPr lang="en-US" sz="5000" b="1" i="0" dirty="0">
                <a:solidFill>
                  <a:srgbClr val="FF0000"/>
                </a:solidFill>
                <a:effectLst/>
                <a:latin typeface="Times New Roman" panose="02020603050405020304" pitchFamily="18" charset="0"/>
                <a:cs typeface="Times New Roman" panose="02020603050405020304" pitchFamily="18" charset="0"/>
              </a:rPr>
              <a:t> ion, </a:t>
            </a:r>
            <a:r>
              <a:rPr lang="en-US" sz="5000" b="1" i="0" dirty="0" err="1">
                <a:solidFill>
                  <a:srgbClr val="FF0000"/>
                </a:solidFill>
                <a:effectLst/>
                <a:latin typeface="Times New Roman" panose="02020603050405020304" pitchFamily="18" charset="0"/>
                <a:cs typeface="Times New Roman" panose="02020603050405020304" pitchFamily="18" charset="0"/>
              </a:rPr>
              <a:t>chất</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cộng</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hóa</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trị</a:t>
            </a:r>
            <a:endParaRPr lang="en-US" sz="5000"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37C18CB-B8E4-43BC-8CEA-009D90A64F79}"/>
              </a:ext>
            </a:extLst>
          </p:cNvPr>
          <p:cNvSpPr txBox="1"/>
          <p:nvPr/>
        </p:nvSpPr>
        <p:spPr>
          <a:xfrm>
            <a:off x="990600" y="1001360"/>
            <a:ext cx="11049000" cy="861774"/>
          </a:xfrm>
          <a:prstGeom prst="rect">
            <a:avLst/>
          </a:prstGeom>
          <a:noFill/>
        </p:spPr>
        <p:txBody>
          <a:bodyPr wrap="square" rtlCol="0">
            <a:spAutoFit/>
          </a:bodyPr>
          <a:lstStyle/>
          <a:p>
            <a:r>
              <a:rPr lang="en-GB" sz="5000" b="1" dirty="0">
                <a:solidFill>
                  <a:srgbClr val="002060"/>
                </a:solidFill>
                <a:latin typeface="Times New Roman" panose="02020603050405020304" pitchFamily="18" charset="0"/>
                <a:cs typeface="Times New Roman" panose="02020603050405020304" pitchFamily="18" charset="0"/>
              </a:rPr>
              <a:t>*</a:t>
            </a:r>
            <a:r>
              <a:rPr lang="en-GB" sz="5000" b="1" dirty="0" err="1">
                <a:solidFill>
                  <a:srgbClr val="002060"/>
                </a:solidFill>
                <a:latin typeface="Times New Roman" panose="02020603050405020304" pitchFamily="18" charset="0"/>
                <a:cs typeface="Times New Roman" panose="02020603050405020304" pitchFamily="18" charset="0"/>
              </a:rPr>
              <a:t>Tìm</a:t>
            </a:r>
            <a:r>
              <a:rPr lang="en-GB" sz="5000" b="1" dirty="0">
                <a:solidFill>
                  <a:srgbClr val="002060"/>
                </a:solidFill>
                <a:latin typeface="Times New Roman" panose="02020603050405020304" pitchFamily="18" charset="0"/>
                <a:cs typeface="Times New Roman" panose="02020603050405020304" pitchFamily="18" charset="0"/>
              </a:rPr>
              <a:t> </a:t>
            </a:r>
            <a:r>
              <a:rPr lang="en-GB" sz="5000" b="1" dirty="0" err="1">
                <a:solidFill>
                  <a:srgbClr val="002060"/>
                </a:solidFill>
                <a:latin typeface="Times New Roman" panose="02020603050405020304" pitchFamily="18" charset="0"/>
                <a:cs typeface="Times New Roman" panose="02020603050405020304" pitchFamily="18" charset="0"/>
              </a:rPr>
              <a:t>hiểu</a:t>
            </a:r>
            <a:r>
              <a:rPr lang="en-GB" sz="5000" b="1" dirty="0">
                <a:solidFill>
                  <a:srgbClr val="002060"/>
                </a:solidFill>
                <a:latin typeface="Times New Roman" panose="02020603050405020304" pitchFamily="18" charset="0"/>
                <a:cs typeface="Times New Roman" panose="02020603050405020304" pitchFamily="18" charset="0"/>
              </a:rPr>
              <a:t> </a:t>
            </a:r>
            <a:r>
              <a:rPr lang="en-GB" sz="5000" b="1" dirty="0" err="1">
                <a:solidFill>
                  <a:srgbClr val="002060"/>
                </a:solidFill>
                <a:latin typeface="Times New Roman" panose="02020603050405020304" pitchFamily="18" charset="0"/>
                <a:cs typeface="Times New Roman" panose="02020603050405020304" pitchFamily="18" charset="0"/>
              </a:rPr>
              <a:t>chất</a:t>
            </a:r>
            <a:r>
              <a:rPr lang="en-GB" sz="5000" b="1" dirty="0">
                <a:solidFill>
                  <a:srgbClr val="002060"/>
                </a:solidFill>
                <a:latin typeface="Times New Roman" panose="02020603050405020304" pitchFamily="18" charset="0"/>
                <a:cs typeface="Times New Roman" panose="02020603050405020304" pitchFamily="18" charset="0"/>
              </a:rPr>
              <a:t> ion, </a:t>
            </a:r>
            <a:r>
              <a:rPr lang="en-GB" sz="5000" b="1" dirty="0" err="1">
                <a:solidFill>
                  <a:srgbClr val="002060"/>
                </a:solidFill>
                <a:latin typeface="Times New Roman" panose="02020603050405020304" pitchFamily="18" charset="0"/>
                <a:cs typeface="Times New Roman" panose="02020603050405020304" pitchFamily="18" charset="0"/>
              </a:rPr>
              <a:t>chất</a:t>
            </a:r>
            <a:r>
              <a:rPr lang="en-GB" sz="5000" b="1" dirty="0">
                <a:solidFill>
                  <a:srgbClr val="002060"/>
                </a:solidFill>
                <a:latin typeface="Times New Roman" panose="02020603050405020304" pitchFamily="18" charset="0"/>
                <a:cs typeface="Times New Roman" panose="02020603050405020304" pitchFamily="18" charset="0"/>
              </a:rPr>
              <a:t> </a:t>
            </a:r>
            <a:r>
              <a:rPr lang="en-GB" sz="5000" b="1" dirty="0" err="1">
                <a:solidFill>
                  <a:srgbClr val="002060"/>
                </a:solidFill>
                <a:latin typeface="Times New Roman" panose="02020603050405020304" pitchFamily="18" charset="0"/>
                <a:cs typeface="Times New Roman" panose="02020603050405020304" pitchFamily="18" charset="0"/>
              </a:rPr>
              <a:t>cộng</a:t>
            </a:r>
            <a:r>
              <a:rPr lang="en-GB" sz="5000" b="1" dirty="0">
                <a:solidFill>
                  <a:srgbClr val="002060"/>
                </a:solidFill>
                <a:latin typeface="Times New Roman" panose="02020603050405020304" pitchFamily="18" charset="0"/>
                <a:cs typeface="Times New Roman" panose="02020603050405020304" pitchFamily="18" charset="0"/>
              </a:rPr>
              <a:t> </a:t>
            </a:r>
            <a:r>
              <a:rPr lang="en-GB" sz="5000" b="1" dirty="0" err="1">
                <a:solidFill>
                  <a:srgbClr val="002060"/>
                </a:solidFill>
                <a:latin typeface="Times New Roman" panose="02020603050405020304" pitchFamily="18" charset="0"/>
                <a:cs typeface="Times New Roman" panose="02020603050405020304" pitchFamily="18" charset="0"/>
              </a:rPr>
              <a:t>hóa</a:t>
            </a:r>
            <a:r>
              <a:rPr lang="en-GB" sz="5000" b="1" dirty="0">
                <a:solidFill>
                  <a:srgbClr val="002060"/>
                </a:solidFill>
                <a:latin typeface="Times New Roman" panose="02020603050405020304" pitchFamily="18" charset="0"/>
                <a:cs typeface="Times New Roman" panose="02020603050405020304" pitchFamily="18" charset="0"/>
              </a:rPr>
              <a:t> </a:t>
            </a:r>
            <a:r>
              <a:rPr lang="en-GB" sz="5000" b="1" dirty="0" err="1">
                <a:solidFill>
                  <a:srgbClr val="002060"/>
                </a:solidFill>
                <a:latin typeface="Times New Roman" panose="02020603050405020304" pitchFamily="18" charset="0"/>
                <a:cs typeface="Times New Roman" panose="02020603050405020304" pitchFamily="18" charset="0"/>
              </a:rPr>
              <a:t>trị</a:t>
            </a:r>
            <a:endParaRPr lang="en-US" sz="5000"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7322C87-DB43-4355-BCB5-3D02829E8460}"/>
              </a:ext>
            </a:extLst>
          </p:cNvPr>
          <p:cNvSpPr txBox="1"/>
          <p:nvPr/>
        </p:nvSpPr>
        <p:spPr>
          <a:xfrm>
            <a:off x="609600" y="1756791"/>
            <a:ext cx="17678400" cy="1631216"/>
          </a:xfrm>
          <a:prstGeom prst="rect">
            <a:avLst/>
          </a:prstGeom>
          <a:noFill/>
        </p:spPr>
        <p:txBody>
          <a:bodyPr wrap="square" rtlCol="0">
            <a:spAutoFit/>
          </a:bodyPr>
          <a:lstStyle/>
          <a:p>
            <a:r>
              <a:rPr lang="en-GB" sz="5000" dirty="0" err="1">
                <a:latin typeface="Times New Roman" panose="02020603050405020304" pitchFamily="18" charset="0"/>
                <a:cs typeface="Times New Roman" panose="02020603050405020304" pitchFamily="18" charset="0"/>
              </a:rPr>
              <a:t>Các</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phân</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tử</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như</a:t>
            </a:r>
            <a:r>
              <a:rPr lang="en-GB" sz="5000" dirty="0">
                <a:latin typeface="Times New Roman" panose="02020603050405020304" pitchFamily="18" charset="0"/>
                <a:cs typeface="Times New Roman" panose="02020603050405020304" pitchFamily="18" charset="0"/>
              </a:rPr>
              <a:t> sodium chloride, magnesium oxide…</a:t>
            </a:r>
            <a:r>
              <a:rPr lang="en-GB" sz="5000" dirty="0" err="1">
                <a:latin typeface="Times New Roman" panose="02020603050405020304" pitchFamily="18" charset="0"/>
                <a:cs typeface="Times New Roman" panose="02020603050405020304" pitchFamily="18" charset="0"/>
              </a:rPr>
              <a:t>được</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hình</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thành</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bằng</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liên</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kết</a:t>
            </a:r>
            <a:r>
              <a:rPr lang="en-GB" sz="5000" dirty="0">
                <a:latin typeface="Times New Roman" panose="02020603050405020304" pitchFamily="18" charset="0"/>
                <a:cs typeface="Times New Roman" panose="02020603050405020304" pitchFamily="18" charset="0"/>
              </a:rPr>
              <a:t> ion. </a:t>
            </a:r>
            <a:r>
              <a:rPr lang="en-GB" sz="5000" dirty="0" err="1">
                <a:latin typeface="Times New Roman" panose="02020603050405020304" pitchFamily="18" charset="0"/>
                <a:cs typeface="Times New Roman" panose="02020603050405020304" pitchFamily="18" charset="0"/>
              </a:rPr>
              <a:t>Vì</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vậy</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chúng</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được</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gọi</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là</a:t>
            </a:r>
            <a:r>
              <a:rPr lang="en-GB" sz="5000" dirty="0">
                <a:latin typeface="Times New Roman" panose="02020603050405020304" pitchFamily="18" charset="0"/>
                <a:cs typeface="Times New Roman" panose="02020603050405020304" pitchFamily="18" charset="0"/>
              </a:rPr>
              <a:t> </a:t>
            </a:r>
            <a:r>
              <a:rPr lang="en-GB" sz="5000" b="1" dirty="0" err="1">
                <a:solidFill>
                  <a:srgbClr val="FF0000"/>
                </a:solidFill>
                <a:latin typeface="Times New Roman" panose="02020603050405020304" pitchFamily="18" charset="0"/>
                <a:cs typeface="Times New Roman" panose="02020603050405020304" pitchFamily="18" charset="0"/>
              </a:rPr>
              <a:t>chất</a:t>
            </a:r>
            <a:r>
              <a:rPr lang="en-GB" sz="5000" b="1" dirty="0">
                <a:solidFill>
                  <a:srgbClr val="FF0000"/>
                </a:solidFill>
                <a:latin typeface="Times New Roman" panose="02020603050405020304" pitchFamily="18" charset="0"/>
                <a:cs typeface="Times New Roman" panose="02020603050405020304" pitchFamily="18" charset="0"/>
              </a:rPr>
              <a:t> ion.</a:t>
            </a:r>
            <a:endParaRPr lang="en-US" sz="50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1A51568E-6BB9-44F0-9840-A45387D41CDB}"/>
              </a:ext>
            </a:extLst>
          </p:cNvPr>
          <p:cNvPicPr>
            <a:picLocks noChangeAspect="1"/>
          </p:cNvPicPr>
          <p:nvPr/>
        </p:nvPicPr>
        <p:blipFill>
          <a:blip r:embed="rId3"/>
          <a:stretch>
            <a:fillRect/>
          </a:stretch>
        </p:blipFill>
        <p:spPr>
          <a:xfrm>
            <a:off x="609600" y="3695700"/>
            <a:ext cx="16563841" cy="6019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971222" y="-208746"/>
            <a:ext cx="2615941" cy="1065996"/>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686182" y="68823"/>
            <a:ext cx="1224170" cy="1224170"/>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76529" y="8742716"/>
            <a:ext cx="1256573" cy="1387782"/>
          </a:xfrm>
          <a:prstGeom prst="rect">
            <a:avLst/>
          </a:prstGeom>
        </p:spPr>
      </p:pic>
      <p:pic>
        <p:nvPicPr>
          <p:cNvPr id="7" name="Picture 7"/>
          <p:cNvPicPr>
            <a:picLocks noChangeAspect="1"/>
          </p:cNvPicPr>
          <p:nvPr/>
        </p:nvPicPr>
        <p:blipFill>
          <a:blip r:embed="rId7"/>
          <a:srcRect/>
          <a:stretch>
            <a:fillRect/>
          </a:stretch>
        </p:blipFill>
        <p:spPr>
          <a:xfrm>
            <a:off x="154898" y="3158828"/>
            <a:ext cx="17920254" cy="3486158"/>
          </a:xfrm>
          <a:prstGeom prst="rect">
            <a:avLst/>
          </a:prstGeom>
        </p:spPr>
      </p:pic>
      <p:sp>
        <p:nvSpPr>
          <p:cNvPr id="11" name="TextBox 11"/>
          <p:cNvSpPr txBox="1"/>
          <p:nvPr/>
        </p:nvSpPr>
        <p:spPr>
          <a:xfrm>
            <a:off x="112236" y="339009"/>
            <a:ext cx="6417614" cy="477310"/>
          </a:xfrm>
          <a:prstGeom prst="rect">
            <a:avLst/>
          </a:prstGeom>
        </p:spPr>
        <p:txBody>
          <a:bodyPr wrap="square" lIns="0" tIns="0" rIns="0" bIns="0" rtlCol="0" anchor="t">
            <a:spAutoFit/>
          </a:bodyPr>
          <a:lstStyle/>
          <a:p>
            <a:pPr algn="ctr">
              <a:lnSpc>
                <a:spcPts val="3414"/>
              </a:lnSpc>
              <a:spcBef>
                <a:spcPct val="0"/>
              </a:spcBef>
            </a:pPr>
            <a:r>
              <a:rPr lang="en-US" sz="4000" u="sng" spc="-59" dirty="0">
                <a:solidFill>
                  <a:srgbClr val="FF0000"/>
                </a:solidFill>
                <a:latin typeface="Times New Roman" panose="02020603050405020304" pitchFamily="18" charset="0"/>
                <a:cs typeface="Times New Roman" panose="02020603050405020304" pitchFamily="18" charset="0"/>
              </a:rPr>
              <a:t>I</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Vỏ</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nguyên</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tử</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khí</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hiếm</a:t>
            </a:r>
            <a:endParaRPr lang="en-US" sz="5000" u="sng" spc="-59"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779A1AD-81AA-462B-8C85-39B285578EC6}"/>
              </a:ext>
            </a:extLst>
          </p:cNvPr>
          <p:cNvSpPr txBox="1"/>
          <p:nvPr/>
        </p:nvSpPr>
        <p:spPr>
          <a:xfrm>
            <a:off x="377648" y="989003"/>
            <a:ext cx="16777254" cy="2169825"/>
          </a:xfrm>
          <a:prstGeom prst="rect">
            <a:avLst/>
          </a:prstGeom>
          <a:noFill/>
        </p:spPr>
        <p:txBody>
          <a:bodyPr wrap="square">
            <a:spAutoFit/>
          </a:bodyPr>
          <a:lstStyle/>
          <a:p>
            <a:pPr algn="just"/>
            <a:r>
              <a:rPr lang="en-US" b="0" i="0" dirty="0">
                <a:solidFill>
                  <a:srgbClr val="222222"/>
                </a:solidFill>
                <a:effectLst/>
                <a:latin typeface="Roboto"/>
              </a:rPr>
              <a:t> </a:t>
            </a:r>
            <a:r>
              <a:rPr lang="en-US" sz="4500" b="0" i="0" dirty="0">
                <a:solidFill>
                  <a:srgbClr val="222222"/>
                </a:solidFill>
                <a:effectLst/>
                <a:latin typeface="Roboto"/>
              </a:rPr>
              <a:t>+</a:t>
            </a:r>
            <a:r>
              <a:rPr lang="en-US" b="0" i="0" dirty="0">
                <a:solidFill>
                  <a:srgbClr val="222222"/>
                </a:solidFill>
                <a:effectLst/>
                <a:latin typeface="Roboto"/>
              </a:rPr>
              <a:t> </a:t>
            </a:r>
            <a:r>
              <a:rPr lang="en-US" sz="4500" b="0" i="0" dirty="0" err="1">
                <a:solidFill>
                  <a:srgbClr val="222222"/>
                </a:solidFill>
                <a:effectLst/>
                <a:latin typeface="Times New Roman" panose="02020603050405020304" pitchFamily="18" charset="0"/>
                <a:cs typeface="Times New Roman" panose="02020603050405020304" pitchFamily="18" charset="0"/>
              </a:rPr>
              <a:t>Nhóm</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khí</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hiếm</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là</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nhóm</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các</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nguyên</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tố</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hoạt</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động</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hóa</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học</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kém</a:t>
            </a:r>
            <a:r>
              <a:rPr lang="en-US" sz="4500" b="0" i="0" dirty="0">
                <a:solidFill>
                  <a:srgbClr val="222222"/>
                </a:solidFill>
                <a:effectLst/>
                <a:latin typeface="Times New Roman" panose="02020603050405020304" pitchFamily="18" charset="0"/>
                <a:cs typeface="Times New Roman" panose="02020603050405020304" pitchFamily="18" charset="0"/>
              </a:rPr>
              <a:t>.</a:t>
            </a:r>
          </a:p>
          <a:p>
            <a:pPr algn="just"/>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1" i="0" dirty="0">
                <a:solidFill>
                  <a:srgbClr val="222222"/>
                </a:solidFill>
                <a:effectLst/>
                <a:latin typeface="Times New Roman" panose="02020603050405020304" pitchFamily="18" charset="0"/>
                <a:cs typeface="Times New Roman" panose="02020603050405020304" pitchFamily="18" charset="0"/>
              </a:rPr>
              <a:t>+</a:t>
            </a:r>
            <a:r>
              <a:rPr lang="en-US" sz="4500" b="0" i="0" dirty="0" err="1">
                <a:solidFill>
                  <a:srgbClr val="222222"/>
                </a:solidFill>
                <a:effectLst/>
                <a:latin typeface="Times New Roman" panose="02020603050405020304" pitchFamily="18" charset="0"/>
                <a:cs typeface="Times New Roman" panose="02020603050405020304" pitchFamily="18" charset="0"/>
              </a:rPr>
              <a:t>Nhóm</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khí</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hiếm</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gồm</a:t>
            </a:r>
            <a:r>
              <a:rPr lang="en-US" sz="4500" b="0" i="0" dirty="0">
                <a:solidFill>
                  <a:srgbClr val="222222"/>
                </a:solidFill>
                <a:effectLst/>
                <a:latin typeface="Times New Roman" panose="02020603050405020304" pitchFamily="18" charset="0"/>
                <a:cs typeface="Times New Roman" panose="02020603050405020304" pitchFamily="18" charset="0"/>
              </a:rPr>
              <a:t>: helium (He); neon (Ne); argon (</a:t>
            </a:r>
            <a:r>
              <a:rPr lang="en-US" sz="4500" b="0" i="0" dirty="0" err="1">
                <a:solidFill>
                  <a:srgbClr val="222222"/>
                </a:solidFill>
                <a:effectLst/>
                <a:latin typeface="Times New Roman" panose="02020603050405020304" pitchFamily="18" charset="0"/>
                <a:cs typeface="Times New Roman" panose="02020603050405020304" pitchFamily="18" charset="0"/>
              </a:rPr>
              <a:t>Ar</a:t>
            </a:r>
            <a:r>
              <a:rPr lang="en-US" sz="4500" b="0" i="0" dirty="0">
                <a:solidFill>
                  <a:srgbClr val="222222"/>
                </a:solidFill>
                <a:effectLst/>
                <a:latin typeface="Times New Roman" panose="02020603050405020304" pitchFamily="18" charset="0"/>
                <a:cs typeface="Times New Roman" panose="02020603050405020304" pitchFamily="18" charset="0"/>
              </a:rPr>
              <a:t>); krypton (Kr); xenon (Xe), …</a:t>
            </a:r>
          </a:p>
        </p:txBody>
      </p:sp>
      <p:sp>
        <p:nvSpPr>
          <p:cNvPr id="17" name="TextBox 16">
            <a:extLst>
              <a:ext uri="{FF2B5EF4-FFF2-40B4-BE49-F238E27FC236}">
                <a16:creationId xmlns:a16="http://schemas.microsoft.com/office/drawing/2014/main" id="{2B2CA20C-2D21-4B33-8458-3E8AD5D9E7E6}"/>
              </a:ext>
            </a:extLst>
          </p:cNvPr>
          <p:cNvSpPr txBox="1"/>
          <p:nvPr/>
        </p:nvSpPr>
        <p:spPr>
          <a:xfrm>
            <a:off x="112236" y="6644986"/>
            <a:ext cx="17978204" cy="1477328"/>
          </a:xfrm>
          <a:prstGeom prst="rect">
            <a:avLst/>
          </a:prstGeom>
          <a:noFill/>
        </p:spPr>
        <p:txBody>
          <a:bodyPr wrap="square">
            <a:spAutoFit/>
          </a:bodyPr>
          <a:lstStyle/>
          <a:p>
            <a:r>
              <a:rPr lang="en-US" sz="4500" b="1" dirty="0" err="1">
                <a:solidFill>
                  <a:srgbClr val="008000"/>
                </a:solidFill>
                <a:latin typeface="Times New Roman" panose="02020603050405020304" pitchFamily="18" charset="0"/>
                <a:cs typeface="Times New Roman" panose="02020603050405020304" pitchFamily="18" charset="0"/>
              </a:rPr>
              <a:t>C</a:t>
            </a:r>
            <a:r>
              <a:rPr lang="en-US" sz="4500" b="1" i="0" dirty="0" err="1">
                <a:solidFill>
                  <a:srgbClr val="008000"/>
                </a:solidFill>
                <a:effectLst/>
                <a:latin typeface="Times New Roman" panose="02020603050405020304" pitchFamily="18" charset="0"/>
                <a:cs typeface="Times New Roman" panose="02020603050405020304" pitchFamily="18" charset="0"/>
              </a:rPr>
              <a:t>âu</a:t>
            </a:r>
            <a:r>
              <a:rPr lang="en-US" sz="4500" b="1" i="0" dirty="0">
                <a:solidFill>
                  <a:srgbClr val="008000"/>
                </a:solidFill>
                <a:effectLst/>
                <a:latin typeface="Times New Roman" panose="02020603050405020304" pitchFamily="18" charset="0"/>
                <a:cs typeface="Times New Roman" panose="02020603050405020304" pitchFamily="18" charset="0"/>
              </a:rPr>
              <a:t> 1 </a:t>
            </a:r>
            <a:r>
              <a:rPr lang="en-US" sz="4500" b="1" dirty="0">
                <a:solidFill>
                  <a:srgbClr val="008000"/>
                </a:solidFill>
                <a:latin typeface="Times New Roman" panose="02020603050405020304" pitchFamily="18" charset="0"/>
                <a:cs typeface="Times New Roman" panose="02020603050405020304" pitchFamily="18" charset="0"/>
              </a:rPr>
              <a:t>/</a:t>
            </a:r>
            <a:r>
              <a:rPr lang="en-US" sz="4500" b="1" i="0" dirty="0">
                <a:solidFill>
                  <a:srgbClr val="008000"/>
                </a:solidFill>
                <a:effectLst/>
                <a:latin typeface="Times New Roman" panose="02020603050405020304" pitchFamily="18" charset="0"/>
                <a:cs typeface="Times New Roman" panose="02020603050405020304" pitchFamily="18" charset="0"/>
              </a:rPr>
              <a:t> 37 :</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Trừ</a:t>
            </a:r>
            <a:r>
              <a:rPr lang="en-US" sz="4500" b="0" i="0" dirty="0">
                <a:solidFill>
                  <a:srgbClr val="000000"/>
                </a:solidFill>
                <a:effectLst/>
                <a:latin typeface="Times New Roman" panose="02020603050405020304" pitchFamily="18" charset="0"/>
                <a:cs typeface="Times New Roman" panose="02020603050405020304" pitchFamily="18" charset="0"/>
              </a:rPr>
              <a:t> helium, </a:t>
            </a:r>
            <a:r>
              <a:rPr lang="en-US" sz="4500" b="0" i="0" dirty="0" err="1">
                <a:solidFill>
                  <a:srgbClr val="000000"/>
                </a:solidFill>
                <a:effectLst/>
                <a:latin typeface="Times New Roman" panose="02020603050405020304" pitchFamily="18" charset="0"/>
                <a:cs typeface="Times New Roman" panose="02020603050405020304" pitchFamily="18" charset="0"/>
              </a:rPr>
              <a:t>vỏ</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nguyên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tử</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của</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các</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nguyên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tố</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còn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lại</a:t>
            </a:r>
            <a:r>
              <a:rPr lang="en-US" sz="4500" b="0" i="0" dirty="0">
                <a:solidFill>
                  <a:srgbClr val="000000"/>
                </a:solidFill>
                <a:effectLst/>
                <a:latin typeface="Times New Roman" panose="02020603050405020304" pitchFamily="18" charset="0"/>
                <a:cs typeface="Times New Roman" panose="02020603050405020304" pitchFamily="18" charset="0"/>
              </a:rPr>
              <a:t> ở </a:t>
            </a:r>
            <a:r>
              <a:rPr lang="en-US" sz="4500" b="0" i="0" dirty="0" err="1">
                <a:solidFill>
                  <a:srgbClr val="000000"/>
                </a:solidFill>
                <a:effectLst/>
                <a:latin typeface="Times New Roman" panose="02020603050405020304" pitchFamily="18" charset="0"/>
                <a:cs typeface="Times New Roman" panose="02020603050405020304" pitchFamily="18" charset="0"/>
              </a:rPr>
              <a:t>Hình</a:t>
            </a:r>
            <a:r>
              <a:rPr lang="en-US" sz="4500" b="0" i="0" dirty="0">
                <a:solidFill>
                  <a:srgbClr val="000000"/>
                </a:solidFill>
                <a:effectLst/>
                <a:latin typeface="Times New Roman" panose="02020603050405020304" pitchFamily="18" charset="0"/>
                <a:cs typeface="Times New Roman" panose="02020603050405020304" pitchFamily="18" charset="0"/>
              </a:rPr>
              <a:t> 6.1 </a:t>
            </a:r>
            <a:r>
              <a:rPr lang="en-US" sz="4500" b="0" i="0" dirty="0" err="1">
                <a:solidFill>
                  <a:srgbClr val="000000"/>
                </a:solidFill>
                <a:effectLst/>
                <a:latin typeface="Times New Roman" panose="02020603050405020304" pitchFamily="18" charset="0"/>
                <a:cs typeface="Times New Roman" panose="02020603050405020304" pitchFamily="18" charset="0"/>
              </a:rPr>
              <a:t>có</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những</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điểm</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giống</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và</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khác</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nhau</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gì</a:t>
            </a:r>
            <a:r>
              <a:rPr lang="en-US" dirty="0">
                <a:solidFill>
                  <a:srgbClr val="000000"/>
                </a:solidFill>
                <a:latin typeface="Open Sans"/>
              </a:rPr>
              <a:t> </a:t>
            </a:r>
            <a:r>
              <a:rPr lang="en-US" sz="4500" dirty="0">
                <a:solidFill>
                  <a:srgbClr val="000000"/>
                </a:solidFill>
                <a:latin typeface="Open Sans"/>
              </a:rPr>
              <a:t>?</a:t>
            </a:r>
            <a:endParaRPr lang="en-US" sz="4500" dirty="0"/>
          </a:p>
        </p:txBody>
      </p:sp>
      <p:sp>
        <p:nvSpPr>
          <p:cNvPr id="19" name="TextBox 18">
            <a:extLst>
              <a:ext uri="{FF2B5EF4-FFF2-40B4-BE49-F238E27FC236}">
                <a16:creationId xmlns:a16="http://schemas.microsoft.com/office/drawing/2014/main" id="{D4163C6D-E228-4F9B-9E58-8A8A7DDA50CA}"/>
              </a:ext>
            </a:extLst>
          </p:cNvPr>
          <p:cNvSpPr txBox="1"/>
          <p:nvPr/>
        </p:nvSpPr>
        <p:spPr>
          <a:xfrm>
            <a:off x="84527" y="8122314"/>
            <a:ext cx="16916400" cy="2169825"/>
          </a:xfrm>
          <a:prstGeom prst="rect">
            <a:avLst/>
          </a:prstGeom>
          <a:noFill/>
        </p:spPr>
        <p:txBody>
          <a:bodyPr wrap="square">
            <a:spAutoFit/>
          </a:bodyPr>
          <a:lstStyle/>
          <a:p>
            <a:pPr algn="just"/>
            <a:r>
              <a:rPr lang="en-US" sz="4500" b="1" i="0" dirty="0">
                <a:solidFill>
                  <a:srgbClr val="008000"/>
                </a:solidFill>
                <a:effectLst/>
                <a:latin typeface="Times New Roman" panose="02020603050405020304" pitchFamily="18" charset="0"/>
                <a:cs typeface="Times New Roman" panose="02020603050405020304" pitchFamily="18" charset="0"/>
              </a:rPr>
              <a:t>TL:</a:t>
            </a:r>
            <a:r>
              <a:rPr lang="en-US" sz="4500" dirty="0">
                <a:solidFill>
                  <a:srgbClr val="000000"/>
                </a:solidFill>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Trừ</a:t>
            </a:r>
            <a:r>
              <a:rPr lang="en-US" sz="4500" b="0" i="0" dirty="0">
                <a:solidFill>
                  <a:srgbClr val="000000"/>
                </a:solidFill>
                <a:effectLst/>
                <a:latin typeface="Times New Roman" panose="02020603050405020304" pitchFamily="18" charset="0"/>
                <a:cs typeface="Times New Roman" panose="02020603050405020304" pitchFamily="18" charset="0"/>
              </a:rPr>
              <a:t> helium, </a:t>
            </a:r>
            <a:r>
              <a:rPr lang="en-US" sz="4500" b="0" i="0" dirty="0" err="1">
                <a:solidFill>
                  <a:srgbClr val="000000"/>
                </a:solidFill>
                <a:effectLst/>
                <a:latin typeface="Times New Roman" panose="02020603050405020304" pitchFamily="18" charset="0"/>
                <a:cs typeface="Times New Roman" panose="02020603050405020304" pitchFamily="18" charset="0"/>
              </a:rPr>
              <a:t>vỏ</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nguyên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tử</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có</a:t>
            </a:r>
            <a:r>
              <a:rPr lang="en-US" sz="4500" b="0" i="0" dirty="0">
                <a:solidFill>
                  <a:srgbClr val="000000"/>
                </a:solidFill>
                <a:effectLst/>
                <a:latin typeface="Times New Roman" panose="02020603050405020304" pitchFamily="18" charset="0"/>
                <a:cs typeface="Times New Roman" panose="02020603050405020304" pitchFamily="18" charset="0"/>
              </a:rPr>
              <a:t> 2 electron ở </a:t>
            </a:r>
            <a:r>
              <a:rPr lang="en-US" sz="4500" b="0" i="0" dirty="0" err="1">
                <a:solidFill>
                  <a:srgbClr val="000000"/>
                </a:solidFill>
                <a:effectLst/>
                <a:latin typeface="Times New Roman" panose="02020603050405020304" pitchFamily="18" charset="0"/>
                <a:cs typeface="Times New Roman" panose="02020603050405020304" pitchFamily="18" charset="0"/>
              </a:rPr>
              <a:t>lớp</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ngoài</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cùng</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Vỏ</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nguyên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tử</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của</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các</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nguyên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tố</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khí</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hiếm</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còn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lại</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đều</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có</a:t>
            </a:r>
            <a:r>
              <a:rPr lang="en-US" sz="4500" b="0" i="0" dirty="0">
                <a:solidFill>
                  <a:srgbClr val="000000"/>
                </a:solidFill>
                <a:effectLst/>
                <a:latin typeface="Times New Roman" panose="02020603050405020304" pitchFamily="18" charset="0"/>
                <a:cs typeface="Times New Roman" panose="02020603050405020304" pitchFamily="18" charset="0"/>
              </a:rPr>
              <a:t> 8 electron ở </a:t>
            </a:r>
            <a:r>
              <a:rPr lang="en-US" sz="4500" b="0" i="0" dirty="0" err="1">
                <a:solidFill>
                  <a:srgbClr val="000000"/>
                </a:solidFill>
                <a:effectLst/>
                <a:latin typeface="Times New Roman" panose="02020603050405020304" pitchFamily="18" charset="0"/>
                <a:cs typeface="Times New Roman" panose="02020603050405020304" pitchFamily="18" charset="0"/>
              </a:rPr>
              <a:t>lớp</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ngoài</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cùng</a:t>
            </a:r>
            <a:r>
              <a:rPr lang="en-US" sz="4500" b="0" i="0" dirty="0">
                <a:solidFill>
                  <a:srgbClr val="000000"/>
                </a:solidFill>
                <a:effectLst/>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05CDF7-9461-472A-902F-96FD027ACFAA}"/>
              </a:ext>
            </a:extLst>
          </p:cNvPr>
          <p:cNvSpPr txBox="1"/>
          <p:nvPr/>
        </p:nvSpPr>
        <p:spPr>
          <a:xfrm>
            <a:off x="228600" y="342900"/>
            <a:ext cx="18059400" cy="3170099"/>
          </a:xfrm>
          <a:prstGeom prst="rect">
            <a:avLst/>
          </a:prstGeom>
          <a:noFill/>
        </p:spPr>
        <p:txBody>
          <a:bodyPr wrap="square">
            <a:spAutoFit/>
          </a:bodyPr>
          <a:lstStyle/>
          <a:p>
            <a:pPr algn="just"/>
            <a:r>
              <a:rPr lang="vi-VN" sz="5000" b="1" i="0" dirty="0">
                <a:solidFill>
                  <a:srgbClr val="008000"/>
                </a:solidFill>
                <a:effectLst/>
                <a:latin typeface="+mj-lt"/>
              </a:rPr>
              <a:t>Câu 10</a:t>
            </a:r>
            <a:r>
              <a:rPr lang="en-GB" sz="5000" b="1" dirty="0">
                <a:solidFill>
                  <a:srgbClr val="008000"/>
                </a:solidFill>
                <a:latin typeface="+mj-lt"/>
              </a:rPr>
              <a:t>/</a:t>
            </a:r>
            <a:r>
              <a:rPr lang="vi-VN" sz="5000" b="1" i="0" dirty="0">
                <a:solidFill>
                  <a:srgbClr val="008000"/>
                </a:solidFill>
                <a:effectLst/>
                <a:latin typeface="+mj-lt"/>
              </a:rPr>
              <a:t>41 :</a:t>
            </a:r>
            <a:r>
              <a:rPr lang="vi-VN" sz="5000" b="0" i="0" dirty="0">
                <a:solidFill>
                  <a:srgbClr val="000000"/>
                </a:solidFill>
                <a:effectLst/>
                <a:latin typeface="+mj-lt"/>
              </a:rPr>
              <a:t> Cho biết mỗi phân tử của chất trong Hình 6.9 được tạo bởi các ion nào? Ở điều kiện thường, các chất này ở thể gì?</a:t>
            </a:r>
          </a:p>
          <a:p>
            <a:br>
              <a:rPr lang="vi-VN" sz="5000" dirty="0">
                <a:latin typeface="+mj-lt"/>
              </a:rPr>
            </a:br>
            <a:endParaRPr lang="en-US" sz="5000" dirty="0">
              <a:latin typeface="+mj-lt"/>
            </a:endParaRPr>
          </a:p>
        </p:txBody>
      </p:sp>
      <p:pic>
        <p:nvPicPr>
          <p:cNvPr id="4" name="Picture 3">
            <a:extLst>
              <a:ext uri="{FF2B5EF4-FFF2-40B4-BE49-F238E27FC236}">
                <a16:creationId xmlns:a16="http://schemas.microsoft.com/office/drawing/2014/main" id="{B17339D3-9757-425B-8337-1A6BD8889068}"/>
              </a:ext>
            </a:extLst>
          </p:cNvPr>
          <p:cNvPicPr>
            <a:picLocks noChangeAspect="1"/>
          </p:cNvPicPr>
          <p:nvPr/>
        </p:nvPicPr>
        <p:blipFill>
          <a:blip r:embed="rId2"/>
          <a:stretch>
            <a:fillRect/>
          </a:stretch>
        </p:blipFill>
        <p:spPr>
          <a:xfrm>
            <a:off x="228600" y="2093774"/>
            <a:ext cx="17830800" cy="4116526"/>
          </a:xfrm>
          <a:prstGeom prst="rect">
            <a:avLst/>
          </a:prstGeom>
        </p:spPr>
      </p:pic>
      <p:sp>
        <p:nvSpPr>
          <p:cNvPr id="6" name="TextBox 5">
            <a:extLst>
              <a:ext uri="{FF2B5EF4-FFF2-40B4-BE49-F238E27FC236}">
                <a16:creationId xmlns:a16="http://schemas.microsoft.com/office/drawing/2014/main" id="{FFB72ED1-0DEA-41B4-A7D5-DD33D6170D06}"/>
              </a:ext>
            </a:extLst>
          </p:cNvPr>
          <p:cNvSpPr txBox="1"/>
          <p:nvPr/>
        </p:nvSpPr>
        <p:spPr>
          <a:xfrm>
            <a:off x="609600" y="6608176"/>
            <a:ext cx="18288000" cy="3170099"/>
          </a:xfrm>
          <a:prstGeom prst="rect">
            <a:avLst/>
          </a:prstGeom>
          <a:noFill/>
        </p:spPr>
        <p:txBody>
          <a:bodyPr wrap="square">
            <a:spAutoFit/>
          </a:bodyPr>
          <a:lstStyle/>
          <a:p>
            <a:pPr algn="just"/>
            <a:r>
              <a:rPr lang="en-GB" sz="5000" b="1" i="0" dirty="0">
                <a:solidFill>
                  <a:srgbClr val="00B050"/>
                </a:solidFill>
                <a:effectLst/>
                <a:latin typeface="Times New Roman" panose="02020603050405020304" pitchFamily="18" charset="0"/>
                <a:cs typeface="Times New Roman" panose="02020603050405020304" pitchFamily="18" charset="0"/>
              </a:rPr>
              <a:t>TL</a:t>
            </a:r>
            <a:r>
              <a:rPr lang="en-GB" sz="5000" b="0" i="0" dirty="0">
                <a:solidFill>
                  <a:srgbClr val="000000"/>
                </a:solidFill>
                <a:effectLst/>
                <a:latin typeface="+mj-lt"/>
              </a:rPr>
              <a:t>: </a:t>
            </a:r>
            <a:r>
              <a:rPr lang="en-GB" sz="5000" b="0" i="0" dirty="0">
                <a:solidFill>
                  <a:srgbClr val="002060"/>
                </a:solidFill>
                <a:effectLst/>
                <a:latin typeface="+mj-lt"/>
              </a:rPr>
              <a:t>+</a:t>
            </a:r>
            <a:r>
              <a:rPr lang="vi-VN" sz="5000" b="0" i="0" dirty="0">
                <a:solidFill>
                  <a:srgbClr val="002060"/>
                </a:solidFill>
                <a:effectLst/>
                <a:latin typeface="+mj-lt"/>
              </a:rPr>
              <a:t>Phân tử sodium chloride (NaCl) được tạo bởi ion Na</a:t>
            </a:r>
            <a:r>
              <a:rPr lang="vi-VN" sz="5000" b="0" i="0" baseline="30000" dirty="0">
                <a:solidFill>
                  <a:srgbClr val="002060"/>
                </a:solidFill>
                <a:effectLst/>
                <a:latin typeface="+mj-lt"/>
              </a:rPr>
              <a:t>+</a:t>
            </a:r>
            <a:r>
              <a:rPr lang="vi-VN" sz="5000" b="0" i="0" dirty="0">
                <a:solidFill>
                  <a:srgbClr val="002060"/>
                </a:solidFill>
                <a:effectLst/>
                <a:latin typeface="+mj-lt"/>
              </a:rPr>
              <a:t> và Cl</a:t>
            </a:r>
            <a:r>
              <a:rPr lang="vi-VN" sz="5000" b="0" i="0" baseline="30000" dirty="0">
                <a:solidFill>
                  <a:srgbClr val="002060"/>
                </a:solidFill>
                <a:effectLst/>
                <a:latin typeface="+mj-lt"/>
              </a:rPr>
              <a:t>-</a:t>
            </a:r>
            <a:endParaRPr lang="vi-VN" sz="5000" b="0" i="0" dirty="0">
              <a:solidFill>
                <a:srgbClr val="002060"/>
              </a:solidFill>
              <a:effectLst/>
              <a:latin typeface="+mj-lt"/>
            </a:endParaRPr>
          </a:p>
          <a:p>
            <a:pPr algn="just"/>
            <a:r>
              <a:rPr lang="en-GB" sz="5000" b="0" i="0" dirty="0">
                <a:solidFill>
                  <a:srgbClr val="002060"/>
                </a:solidFill>
                <a:effectLst/>
                <a:latin typeface="+mj-lt"/>
              </a:rPr>
              <a:t>+ </a:t>
            </a:r>
            <a:r>
              <a:rPr lang="vi-VN" sz="5000" b="0" i="0" dirty="0">
                <a:solidFill>
                  <a:srgbClr val="002060"/>
                </a:solidFill>
                <a:effectLst/>
                <a:latin typeface="+mj-lt"/>
              </a:rPr>
              <a:t>Phân tử calcium chloride (CaCl</a:t>
            </a:r>
            <a:r>
              <a:rPr lang="vi-VN" sz="5000" b="0" i="0" baseline="-25000" dirty="0">
                <a:solidFill>
                  <a:srgbClr val="002060"/>
                </a:solidFill>
                <a:effectLst/>
                <a:latin typeface="+mj-lt"/>
              </a:rPr>
              <a:t>2</a:t>
            </a:r>
            <a:r>
              <a:rPr lang="vi-VN" sz="5000" b="0" i="0" dirty="0">
                <a:solidFill>
                  <a:srgbClr val="002060"/>
                </a:solidFill>
                <a:effectLst/>
                <a:latin typeface="+mj-lt"/>
              </a:rPr>
              <a:t>) được tạo bởi ion Ca</a:t>
            </a:r>
            <a:r>
              <a:rPr lang="vi-VN" sz="5000" b="0" i="0" baseline="30000" dirty="0">
                <a:solidFill>
                  <a:srgbClr val="002060"/>
                </a:solidFill>
                <a:effectLst/>
                <a:latin typeface="+mj-lt"/>
              </a:rPr>
              <a:t>2+</a:t>
            </a:r>
            <a:r>
              <a:rPr lang="vi-VN" sz="5000" b="0" i="0" dirty="0">
                <a:solidFill>
                  <a:srgbClr val="002060"/>
                </a:solidFill>
                <a:effectLst/>
                <a:latin typeface="+mj-lt"/>
              </a:rPr>
              <a:t> và Cl</a:t>
            </a:r>
            <a:r>
              <a:rPr lang="vi-VN" sz="5000" b="0" i="0" baseline="30000" dirty="0">
                <a:solidFill>
                  <a:srgbClr val="002060"/>
                </a:solidFill>
                <a:effectLst/>
                <a:latin typeface="+mj-lt"/>
              </a:rPr>
              <a:t>-</a:t>
            </a:r>
            <a:endParaRPr lang="vi-VN" sz="5000" b="0" i="0" dirty="0">
              <a:solidFill>
                <a:srgbClr val="002060"/>
              </a:solidFill>
              <a:effectLst/>
              <a:latin typeface="+mj-lt"/>
            </a:endParaRPr>
          </a:p>
          <a:p>
            <a:pPr algn="just"/>
            <a:r>
              <a:rPr lang="en-GB" sz="5000" b="0" i="0" dirty="0">
                <a:solidFill>
                  <a:srgbClr val="002060"/>
                </a:solidFill>
                <a:effectLst/>
                <a:latin typeface="+mj-lt"/>
              </a:rPr>
              <a:t>+ </a:t>
            </a:r>
            <a:r>
              <a:rPr lang="vi-VN" sz="5000" b="0" i="0" dirty="0">
                <a:solidFill>
                  <a:srgbClr val="002060"/>
                </a:solidFill>
                <a:effectLst/>
                <a:latin typeface="+mj-lt"/>
              </a:rPr>
              <a:t>Phân tử magnesium oxide (MgO) được tạo bởi ion Mg</a:t>
            </a:r>
            <a:r>
              <a:rPr lang="vi-VN" sz="5000" b="0" i="0" baseline="30000" dirty="0">
                <a:solidFill>
                  <a:srgbClr val="002060"/>
                </a:solidFill>
                <a:effectLst/>
                <a:latin typeface="+mj-lt"/>
              </a:rPr>
              <a:t>2+</a:t>
            </a:r>
            <a:r>
              <a:rPr lang="vi-VN" sz="5000" b="0" i="0" dirty="0">
                <a:solidFill>
                  <a:srgbClr val="002060"/>
                </a:solidFill>
                <a:effectLst/>
                <a:latin typeface="+mj-lt"/>
              </a:rPr>
              <a:t> và O</a:t>
            </a:r>
            <a:r>
              <a:rPr lang="vi-VN" sz="5000" b="0" i="0" baseline="30000" dirty="0">
                <a:solidFill>
                  <a:srgbClr val="002060"/>
                </a:solidFill>
                <a:effectLst/>
                <a:latin typeface="+mj-lt"/>
              </a:rPr>
              <a:t>2-</a:t>
            </a:r>
            <a:endParaRPr lang="vi-VN" sz="5000" b="0" i="0" dirty="0">
              <a:solidFill>
                <a:srgbClr val="002060"/>
              </a:solidFill>
              <a:effectLst/>
              <a:latin typeface="+mj-lt"/>
            </a:endParaRPr>
          </a:p>
          <a:p>
            <a:pPr algn="just"/>
            <a:r>
              <a:rPr lang="en-GB" sz="5000" b="0" i="0" dirty="0">
                <a:solidFill>
                  <a:srgbClr val="002060"/>
                </a:solidFill>
                <a:effectLst/>
                <a:latin typeface="+mj-lt"/>
              </a:rPr>
              <a:t>    </a:t>
            </a:r>
            <a:r>
              <a:rPr lang="vi-VN" sz="5000" b="0" i="0" dirty="0">
                <a:solidFill>
                  <a:srgbClr val="002060"/>
                </a:solidFill>
                <a:effectLst/>
                <a:latin typeface="+mj-lt"/>
              </a:rPr>
              <a:t>Ở điều kiện thường, các chất này đều tồn tại ở thể rắn.</a:t>
            </a:r>
          </a:p>
        </p:txBody>
      </p:sp>
    </p:spTree>
    <p:extLst>
      <p:ext uri="{BB962C8B-B14F-4D97-AF65-F5344CB8AC3E}">
        <p14:creationId xmlns:p14="http://schemas.microsoft.com/office/powerpoint/2010/main" val="133701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 calcmode="lin" valueType="num">
                                      <p:cBhvr additive="base">
                                        <p:cTn id="2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4470A5-3986-488A-9F73-CAEFD6D9FE58}"/>
              </a:ext>
            </a:extLst>
          </p:cNvPr>
          <p:cNvSpPr txBox="1"/>
          <p:nvPr/>
        </p:nvSpPr>
        <p:spPr>
          <a:xfrm>
            <a:off x="228600" y="342900"/>
            <a:ext cx="17907000" cy="3170099"/>
          </a:xfrm>
          <a:prstGeom prst="rect">
            <a:avLst/>
          </a:prstGeom>
          <a:noFill/>
        </p:spPr>
        <p:txBody>
          <a:bodyPr wrap="square">
            <a:spAutoFit/>
          </a:bodyPr>
          <a:lstStyle/>
          <a:p>
            <a:r>
              <a:rPr lang="vi-VN" sz="5000" b="0" i="0" dirty="0">
                <a:solidFill>
                  <a:srgbClr val="222222"/>
                </a:solidFill>
                <a:effectLst/>
                <a:latin typeface="+mj-lt"/>
              </a:rPr>
              <a:t> </a:t>
            </a:r>
            <a:r>
              <a:rPr lang="en-GB" sz="5000" b="0" i="0" dirty="0" err="1">
                <a:solidFill>
                  <a:srgbClr val="222222"/>
                </a:solidFill>
                <a:effectLst/>
                <a:latin typeface="Times New Roman" panose="02020603050405020304" pitchFamily="18" charset="0"/>
                <a:cs typeface="Times New Roman" panose="02020603050405020304" pitchFamily="18" charset="0"/>
              </a:rPr>
              <a:t>Những</a:t>
            </a:r>
            <a:r>
              <a:rPr lang="en-GB" sz="5000" b="0" i="0" dirty="0">
                <a:solidFill>
                  <a:srgbClr val="222222"/>
                </a:solidFill>
                <a:effectLst/>
                <a:latin typeface="+mj-lt"/>
              </a:rPr>
              <a:t> c</a:t>
            </a:r>
            <a:r>
              <a:rPr lang="vi-VN" sz="5000" b="0" i="0" dirty="0">
                <a:solidFill>
                  <a:srgbClr val="222222"/>
                </a:solidFill>
                <a:effectLst/>
                <a:latin typeface="+mj-lt"/>
              </a:rPr>
              <a:t>hất </a:t>
            </a:r>
            <a:r>
              <a:rPr lang="en-GB" sz="5000" b="0" i="0" dirty="0" err="1">
                <a:solidFill>
                  <a:srgbClr val="222222"/>
                </a:solidFill>
                <a:effectLst/>
                <a:latin typeface="Times New Roman" panose="02020603050405020304" pitchFamily="18" charset="0"/>
                <a:cs typeface="Times New Roman" panose="02020603050405020304" pitchFamily="18" charset="0"/>
              </a:rPr>
              <a:t>như</a:t>
            </a:r>
            <a:r>
              <a:rPr lang="en-GB" sz="5000" b="0" i="0" dirty="0">
                <a:solidFill>
                  <a:srgbClr val="222222"/>
                </a:solidFill>
                <a:effectLst/>
                <a:latin typeface="Times New Roman" panose="02020603050405020304" pitchFamily="18" charset="0"/>
                <a:cs typeface="Times New Roman" panose="02020603050405020304" pitchFamily="18" charset="0"/>
              </a:rPr>
              <a:t> </a:t>
            </a:r>
            <a:r>
              <a:rPr lang="en-GB" sz="5000" b="0" i="0" dirty="0" err="1">
                <a:solidFill>
                  <a:srgbClr val="222222"/>
                </a:solidFill>
                <a:effectLst/>
                <a:latin typeface="Times New Roman" panose="02020603050405020304" pitchFamily="18" charset="0"/>
                <a:cs typeface="Times New Roman" panose="02020603050405020304" pitchFamily="18" charset="0"/>
              </a:rPr>
              <a:t>khí</a:t>
            </a:r>
            <a:r>
              <a:rPr lang="en-GB" sz="5000" b="0" i="0" dirty="0">
                <a:solidFill>
                  <a:srgbClr val="222222"/>
                </a:solidFill>
                <a:effectLst/>
                <a:latin typeface="Times New Roman" panose="02020603050405020304" pitchFamily="18" charset="0"/>
                <a:cs typeface="Times New Roman" panose="02020603050405020304" pitchFamily="18" charset="0"/>
              </a:rPr>
              <a:t> hydrogen, </a:t>
            </a:r>
            <a:r>
              <a:rPr lang="en-GB" sz="5000" b="0" i="0" dirty="0" err="1">
                <a:solidFill>
                  <a:srgbClr val="222222"/>
                </a:solidFill>
                <a:effectLst/>
                <a:latin typeface="Times New Roman" panose="02020603050405020304" pitchFamily="18" charset="0"/>
                <a:cs typeface="Times New Roman" panose="02020603050405020304" pitchFamily="18" charset="0"/>
              </a:rPr>
              <a:t>khí</a:t>
            </a:r>
            <a:r>
              <a:rPr lang="en-GB" sz="5000" b="0" i="0" dirty="0">
                <a:solidFill>
                  <a:srgbClr val="222222"/>
                </a:solidFill>
                <a:effectLst/>
                <a:latin typeface="Times New Roman" panose="02020603050405020304" pitchFamily="18" charset="0"/>
                <a:cs typeface="Times New Roman" panose="02020603050405020304" pitchFamily="18" charset="0"/>
              </a:rPr>
              <a:t> ammonia, </a:t>
            </a:r>
            <a:r>
              <a:rPr lang="en-GB" sz="5000" b="0" i="0" dirty="0" err="1">
                <a:solidFill>
                  <a:srgbClr val="222222"/>
                </a:solidFill>
                <a:effectLst/>
                <a:latin typeface="Times New Roman" panose="02020603050405020304" pitchFamily="18" charset="0"/>
                <a:cs typeface="Times New Roman" panose="02020603050405020304" pitchFamily="18" charset="0"/>
              </a:rPr>
              <a:t>nước</a:t>
            </a:r>
            <a:r>
              <a:rPr lang="en-GB" sz="5000" b="0" i="0" dirty="0">
                <a:solidFill>
                  <a:srgbClr val="222222"/>
                </a:solidFill>
                <a:effectLst/>
                <a:latin typeface="+mj-lt"/>
              </a:rPr>
              <a:t>,…</a:t>
            </a:r>
            <a:r>
              <a:rPr lang="vi-VN" sz="5000" b="0" i="0" dirty="0">
                <a:solidFill>
                  <a:srgbClr val="222222"/>
                </a:solidFill>
                <a:effectLst/>
                <a:latin typeface="+mj-lt"/>
              </a:rPr>
              <a:t>được tạo thành nhờ liên kết cộng hóa trị được gọi là </a:t>
            </a:r>
            <a:r>
              <a:rPr lang="vi-VN" sz="5000" b="1" i="0" dirty="0">
                <a:solidFill>
                  <a:srgbClr val="FF0000"/>
                </a:solidFill>
                <a:effectLst/>
                <a:latin typeface="+mj-lt"/>
              </a:rPr>
              <a:t>chất cộng hóa trị.</a:t>
            </a:r>
            <a:endParaRPr lang="en-GB" sz="5000" b="1" i="0" dirty="0">
              <a:solidFill>
                <a:srgbClr val="FF0000"/>
              </a:solidFill>
              <a:effectLst/>
              <a:latin typeface="+mj-lt"/>
            </a:endParaRPr>
          </a:p>
          <a:p>
            <a:r>
              <a:rPr lang="en-GB" sz="5000" b="1" dirty="0" err="1">
                <a:solidFill>
                  <a:srgbClr val="FF0000"/>
                </a:solidFill>
                <a:latin typeface="Times New Roman" panose="02020603050405020304" pitchFamily="18" charset="0"/>
                <a:cs typeface="Times New Roman" panose="02020603050405020304" pitchFamily="18" charset="0"/>
              </a:rPr>
              <a:t>Chất</a:t>
            </a:r>
            <a:r>
              <a:rPr lang="en-GB" sz="5000" b="1" dirty="0">
                <a:solidFill>
                  <a:srgbClr val="FF0000"/>
                </a:solidFill>
                <a:latin typeface="Times New Roman" panose="02020603050405020304" pitchFamily="18" charset="0"/>
                <a:cs typeface="Times New Roman" panose="02020603050405020304" pitchFamily="18" charset="0"/>
              </a:rPr>
              <a:t> </a:t>
            </a:r>
            <a:r>
              <a:rPr lang="en-GB" sz="5000" b="1" dirty="0" err="1">
                <a:solidFill>
                  <a:srgbClr val="FF0000"/>
                </a:solidFill>
                <a:latin typeface="Times New Roman" panose="02020603050405020304" pitchFamily="18" charset="0"/>
                <a:cs typeface="Times New Roman" panose="02020603050405020304" pitchFamily="18" charset="0"/>
              </a:rPr>
              <a:t>cộng</a:t>
            </a:r>
            <a:r>
              <a:rPr lang="en-GB" sz="5000" b="1" dirty="0">
                <a:solidFill>
                  <a:srgbClr val="FF0000"/>
                </a:solidFill>
                <a:latin typeface="Times New Roman" panose="02020603050405020304" pitchFamily="18" charset="0"/>
                <a:cs typeface="Times New Roman" panose="02020603050405020304" pitchFamily="18" charset="0"/>
              </a:rPr>
              <a:t> </a:t>
            </a:r>
            <a:r>
              <a:rPr lang="en-GB" sz="5000" b="1" dirty="0" err="1">
                <a:solidFill>
                  <a:srgbClr val="FF0000"/>
                </a:solidFill>
                <a:latin typeface="Times New Roman" panose="02020603050405020304" pitchFamily="18" charset="0"/>
                <a:cs typeface="Times New Roman" panose="02020603050405020304" pitchFamily="18" charset="0"/>
              </a:rPr>
              <a:t>hóa</a:t>
            </a:r>
            <a:r>
              <a:rPr lang="en-GB" sz="5000" b="1" dirty="0">
                <a:solidFill>
                  <a:srgbClr val="FF0000"/>
                </a:solidFill>
                <a:latin typeface="Times New Roman" panose="02020603050405020304" pitchFamily="18" charset="0"/>
                <a:cs typeface="Times New Roman" panose="02020603050405020304" pitchFamily="18" charset="0"/>
              </a:rPr>
              <a:t> </a:t>
            </a:r>
            <a:r>
              <a:rPr lang="en-GB" sz="5000" b="1" dirty="0" err="1">
                <a:solidFill>
                  <a:srgbClr val="FF0000"/>
                </a:solidFill>
                <a:latin typeface="Times New Roman" panose="02020603050405020304" pitchFamily="18" charset="0"/>
                <a:cs typeface="Times New Roman" panose="02020603050405020304" pitchFamily="18" charset="0"/>
              </a:rPr>
              <a:t>trị</a:t>
            </a:r>
            <a:r>
              <a:rPr lang="en-GB" sz="5000" b="1" dirty="0">
                <a:solidFill>
                  <a:srgbClr val="FF0000"/>
                </a:solidFill>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thường</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gặp</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như</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đường</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tinh</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luyện</a:t>
            </a:r>
            <a:r>
              <a:rPr lang="en-GB" sz="5000" dirty="0">
                <a:latin typeface="Times New Roman" panose="02020603050405020304" pitchFamily="18" charset="0"/>
                <a:cs typeface="Times New Roman" panose="02020603050405020304" pitchFamily="18" charset="0"/>
              </a:rPr>
              <a:t> (saccharose), ethanol, </a:t>
            </a:r>
            <a:r>
              <a:rPr lang="en-GB" sz="5000" dirty="0" err="1">
                <a:latin typeface="Times New Roman" panose="02020603050405020304" pitchFamily="18" charset="0"/>
                <a:cs typeface="Times New Roman" panose="02020603050405020304" pitchFamily="18" charset="0"/>
              </a:rPr>
              <a:t>khí</a:t>
            </a:r>
            <a:r>
              <a:rPr lang="en-GB" sz="5000" dirty="0">
                <a:latin typeface="Times New Roman" panose="02020603050405020304" pitchFamily="18" charset="0"/>
                <a:cs typeface="Times New Roman" panose="02020603050405020304" pitchFamily="18" charset="0"/>
              </a:rPr>
              <a:t> carbon dioxide,…</a:t>
            </a:r>
            <a:endParaRPr lang="en-US" sz="5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811920E-E14A-4C6A-95AE-FE50261B31F7}"/>
              </a:ext>
            </a:extLst>
          </p:cNvPr>
          <p:cNvPicPr>
            <a:picLocks noChangeAspect="1"/>
          </p:cNvPicPr>
          <p:nvPr/>
        </p:nvPicPr>
        <p:blipFill>
          <a:blip r:embed="rId2"/>
          <a:stretch>
            <a:fillRect/>
          </a:stretch>
        </p:blipFill>
        <p:spPr>
          <a:xfrm>
            <a:off x="246185" y="3977787"/>
            <a:ext cx="17526000" cy="5934075"/>
          </a:xfrm>
          <a:prstGeom prst="rect">
            <a:avLst/>
          </a:prstGeom>
        </p:spPr>
      </p:pic>
    </p:spTree>
    <p:extLst>
      <p:ext uri="{BB962C8B-B14F-4D97-AF65-F5344CB8AC3E}">
        <p14:creationId xmlns:p14="http://schemas.microsoft.com/office/powerpoint/2010/main" val="233391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03B8D0-7092-4CD7-AD2C-91A88120D782}"/>
              </a:ext>
            </a:extLst>
          </p:cNvPr>
          <p:cNvSpPr txBox="1"/>
          <p:nvPr/>
        </p:nvSpPr>
        <p:spPr>
          <a:xfrm>
            <a:off x="152400" y="266700"/>
            <a:ext cx="17983200" cy="861774"/>
          </a:xfrm>
          <a:prstGeom prst="rect">
            <a:avLst/>
          </a:prstGeom>
          <a:noFill/>
        </p:spPr>
        <p:txBody>
          <a:bodyPr wrap="square">
            <a:spAutoFit/>
          </a:bodyPr>
          <a:lstStyle/>
          <a:p>
            <a:r>
              <a:rPr lang="en-US" sz="5000" b="1" i="0" dirty="0" err="1">
                <a:solidFill>
                  <a:srgbClr val="008000"/>
                </a:solidFill>
                <a:effectLst/>
                <a:latin typeface="Times New Roman" panose="02020603050405020304" pitchFamily="18" charset="0"/>
                <a:cs typeface="Times New Roman" panose="02020603050405020304" pitchFamily="18" charset="0"/>
              </a:rPr>
              <a:t>Câu</a:t>
            </a:r>
            <a:r>
              <a:rPr lang="en-US" sz="5000" b="1" i="0" dirty="0">
                <a:solidFill>
                  <a:srgbClr val="008000"/>
                </a:solidFill>
                <a:effectLst/>
                <a:latin typeface="Times New Roman" panose="02020603050405020304" pitchFamily="18" charset="0"/>
                <a:cs typeface="Times New Roman" panose="02020603050405020304" pitchFamily="18" charset="0"/>
              </a:rPr>
              <a:t> </a:t>
            </a:r>
            <a:r>
              <a:rPr lang="en-US" sz="5000" b="1" dirty="0">
                <a:solidFill>
                  <a:srgbClr val="008000"/>
                </a:solidFill>
                <a:latin typeface="Times New Roman" panose="02020603050405020304" pitchFamily="18" charset="0"/>
                <a:cs typeface="Times New Roman" panose="02020603050405020304" pitchFamily="18" charset="0"/>
              </a:rPr>
              <a:t>11 /42</a:t>
            </a:r>
            <a:r>
              <a:rPr lang="en-US" sz="5000" b="1" i="0" dirty="0">
                <a:solidFill>
                  <a:srgbClr val="008000"/>
                </a:solidFill>
                <a:effectLst/>
                <a:latin typeface="Times New Roman" panose="02020603050405020304" pitchFamily="18" charset="0"/>
                <a:cs typeface="Times New Roman" panose="02020603050405020304" pitchFamily="18" charset="0"/>
              </a:rPr>
              <a:t>:</a:t>
            </a:r>
            <a:r>
              <a:rPr lang="en-US" sz="5000" b="0" i="0" dirty="0">
                <a:solidFill>
                  <a:srgbClr val="000000"/>
                </a:solidFill>
                <a:effectLst/>
                <a:latin typeface="Times New Roman" panose="02020603050405020304" pitchFamily="18" charset="0"/>
                <a:cs typeface="Times New Roman" panose="02020603050405020304" pitchFamily="18" charset="0"/>
              </a:rPr>
              <a:t> Quan </a:t>
            </a:r>
            <a:r>
              <a:rPr lang="en-US" sz="5000" b="0" i="0" dirty="0" err="1">
                <a:solidFill>
                  <a:srgbClr val="000000"/>
                </a:solidFill>
                <a:effectLst/>
                <a:latin typeface="Times New Roman" panose="02020603050405020304" pitchFamily="18" charset="0"/>
                <a:cs typeface="Times New Roman" panose="02020603050405020304" pitchFamily="18" charset="0"/>
              </a:rPr>
              <a:t>sát</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và</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cho</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biết</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thể</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của</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các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chất</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có</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trong</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Hình</a:t>
            </a:r>
            <a:r>
              <a:rPr lang="en-US" sz="5000" b="0" i="0" dirty="0">
                <a:solidFill>
                  <a:srgbClr val="000000"/>
                </a:solidFill>
                <a:effectLst/>
                <a:latin typeface="Times New Roman" panose="02020603050405020304" pitchFamily="18" charset="0"/>
                <a:cs typeface="Times New Roman" panose="02020603050405020304" pitchFamily="18" charset="0"/>
              </a:rPr>
              <a:t> 6.10.</a:t>
            </a:r>
            <a:endParaRPr lang="en-US" sz="5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F920B3F-8EA6-4E28-B99F-CCB00EF47664}"/>
              </a:ext>
            </a:extLst>
          </p:cNvPr>
          <p:cNvPicPr>
            <a:picLocks noChangeAspect="1"/>
          </p:cNvPicPr>
          <p:nvPr/>
        </p:nvPicPr>
        <p:blipFill>
          <a:blip r:embed="rId2"/>
          <a:stretch>
            <a:fillRect/>
          </a:stretch>
        </p:blipFill>
        <p:spPr>
          <a:xfrm>
            <a:off x="0" y="1166573"/>
            <a:ext cx="18135600" cy="4783753"/>
          </a:xfrm>
          <a:prstGeom prst="rect">
            <a:avLst/>
          </a:prstGeom>
        </p:spPr>
      </p:pic>
      <p:sp>
        <p:nvSpPr>
          <p:cNvPr id="6" name="TextBox 5">
            <a:extLst>
              <a:ext uri="{FF2B5EF4-FFF2-40B4-BE49-F238E27FC236}">
                <a16:creationId xmlns:a16="http://schemas.microsoft.com/office/drawing/2014/main" id="{1441CA08-73FE-4342-A14C-2495BA92348F}"/>
              </a:ext>
            </a:extLst>
          </p:cNvPr>
          <p:cNvSpPr txBox="1"/>
          <p:nvPr/>
        </p:nvSpPr>
        <p:spPr>
          <a:xfrm>
            <a:off x="3124200" y="6591300"/>
            <a:ext cx="9272954" cy="3170099"/>
          </a:xfrm>
          <a:prstGeom prst="rect">
            <a:avLst/>
          </a:prstGeom>
          <a:noFill/>
        </p:spPr>
        <p:txBody>
          <a:bodyPr wrap="square">
            <a:spAutoFit/>
          </a:bodyPr>
          <a:lstStyle/>
          <a:p>
            <a:pPr algn="just"/>
            <a:r>
              <a:rPr lang="vi-VN" sz="5000" b="1" i="0" dirty="0">
                <a:solidFill>
                  <a:srgbClr val="008000"/>
                </a:solidFill>
                <a:effectLst/>
                <a:latin typeface="+mj-lt"/>
              </a:rPr>
              <a:t>Trả lời:</a:t>
            </a:r>
            <a:endParaRPr lang="vi-VN" sz="5000" b="0" i="0" dirty="0">
              <a:solidFill>
                <a:srgbClr val="000000"/>
              </a:solidFill>
              <a:effectLst/>
              <a:latin typeface="+mj-lt"/>
            </a:endParaRPr>
          </a:p>
          <a:p>
            <a:pPr algn="just"/>
            <a:r>
              <a:rPr lang="vi-VN" sz="5000" b="0" i="0" dirty="0">
                <a:solidFill>
                  <a:srgbClr val="000000"/>
                </a:solidFill>
                <a:effectLst/>
                <a:latin typeface="+mj-lt"/>
              </a:rPr>
              <a:t>- Đường tinh luyện ở thể rắn.</a:t>
            </a:r>
          </a:p>
          <a:p>
            <a:pPr algn="just"/>
            <a:r>
              <a:rPr lang="vi-VN" sz="5000" b="0" i="0" dirty="0">
                <a:solidFill>
                  <a:srgbClr val="000000"/>
                </a:solidFill>
                <a:effectLst/>
                <a:latin typeface="+mj-lt"/>
              </a:rPr>
              <a:t>- Ethanol ở thể lỏng.</a:t>
            </a:r>
          </a:p>
          <a:p>
            <a:pPr algn="just"/>
            <a:r>
              <a:rPr lang="vi-VN" sz="5000" b="0" i="0" dirty="0">
                <a:solidFill>
                  <a:srgbClr val="000000"/>
                </a:solidFill>
                <a:effectLst/>
                <a:latin typeface="+mj-lt"/>
              </a:rPr>
              <a:t>- Carbon dioxide ở thể khí.</a:t>
            </a:r>
          </a:p>
        </p:txBody>
      </p:sp>
    </p:spTree>
    <p:extLst>
      <p:ext uri="{BB962C8B-B14F-4D97-AF65-F5344CB8AC3E}">
        <p14:creationId xmlns:p14="http://schemas.microsoft.com/office/powerpoint/2010/main" val="313841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5315FA-5B2B-4BAF-A24B-46983AF95211}"/>
              </a:ext>
            </a:extLst>
          </p:cNvPr>
          <p:cNvSpPr txBox="1"/>
          <p:nvPr/>
        </p:nvSpPr>
        <p:spPr>
          <a:xfrm>
            <a:off x="685800" y="571500"/>
            <a:ext cx="17145000" cy="1631216"/>
          </a:xfrm>
          <a:prstGeom prst="rect">
            <a:avLst/>
          </a:prstGeom>
          <a:noFill/>
        </p:spPr>
        <p:txBody>
          <a:bodyPr wrap="square">
            <a:spAutoFit/>
          </a:bodyPr>
          <a:lstStyle/>
          <a:p>
            <a:r>
              <a:rPr lang="vi-VN" sz="5000" b="1" i="0" dirty="0">
                <a:solidFill>
                  <a:srgbClr val="008000"/>
                </a:solidFill>
                <a:effectLst/>
                <a:latin typeface="+mj-lt"/>
              </a:rPr>
              <a:t>Câu hỏi 12 </a:t>
            </a:r>
            <a:r>
              <a:rPr lang="en-GB" sz="5000" b="1" dirty="0">
                <a:solidFill>
                  <a:srgbClr val="008000"/>
                </a:solidFill>
                <a:latin typeface="+mj-lt"/>
              </a:rPr>
              <a:t>/42</a:t>
            </a:r>
            <a:r>
              <a:rPr lang="vi-VN" sz="5000" b="1" i="0" dirty="0">
                <a:solidFill>
                  <a:srgbClr val="008000"/>
                </a:solidFill>
                <a:effectLst/>
                <a:latin typeface="+mj-lt"/>
              </a:rPr>
              <a:t>:</a:t>
            </a:r>
            <a:r>
              <a:rPr lang="vi-VN" sz="5000" b="0" i="0" dirty="0">
                <a:solidFill>
                  <a:srgbClr val="000000"/>
                </a:solidFill>
                <a:effectLst/>
                <a:latin typeface="+mj-lt"/>
              </a:rPr>
              <a:t> Nêu một số ví dụ về chất cộng hóa trị và cho biết thể của chúng ở điều kiện thường.</a:t>
            </a:r>
            <a:endParaRPr lang="en-US" sz="5000" dirty="0">
              <a:latin typeface="+mj-lt"/>
            </a:endParaRPr>
          </a:p>
        </p:txBody>
      </p:sp>
      <p:sp>
        <p:nvSpPr>
          <p:cNvPr id="5" name="TextBox 4">
            <a:extLst>
              <a:ext uri="{FF2B5EF4-FFF2-40B4-BE49-F238E27FC236}">
                <a16:creationId xmlns:a16="http://schemas.microsoft.com/office/drawing/2014/main" id="{3FC2F7F6-A0A5-4CB0-A299-89D32FEE8FC3}"/>
              </a:ext>
            </a:extLst>
          </p:cNvPr>
          <p:cNvSpPr txBox="1"/>
          <p:nvPr/>
        </p:nvSpPr>
        <p:spPr>
          <a:xfrm>
            <a:off x="685800" y="3467100"/>
            <a:ext cx="16383000" cy="5478423"/>
          </a:xfrm>
          <a:prstGeom prst="rect">
            <a:avLst/>
          </a:prstGeom>
          <a:noFill/>
        </p:spPr>
        <p:txBody>
          <a:bodyPr wrap="square">
            <a:spAutoFit/>
          </a:bodyPr>
          <a:lstStyle/>
          <a:p>
            <a:pPr algn="just"/>
            <a:r>
              <a:rPr lang="vi-VN" sz="5000" b="1" i="0" dirty="0">
                <a:solidFill>
                  <a:srgbClr val="008000"/>
                </a:solidFill>
                <a:effectLst/>
                <a:latin typeface="+mj-lt"/>
              </a:rPr>
              <a:t>Trả lời:</a:t>
            </a:r>
            <a:endParaRPr lang="vi-VN" sz="5000" b="0" i="0" dirty="0">
              <a:solidFill>
                <a:srgbClr val="000000"/>
              </a:solidFill>
              <a:effectLst/>
              <a:latin typeface="+mj-lt"/>
            </a:endParaRPr>
          </a:p>
          <a:p>
            <a:pPr algn="just"/>
            <a:r>
              <a:rPr lang="vi-VN" sz="5000" b="0" i="0" dirty="0">
                <a:solidFill>
                  <a:srgbClr val="002060"/>
                </a:solidFill>
                <a:effectLst/>
                <a:latin typeface="+mj-lt"/>
              </a:rPr>
              <a:t>- Iodine là hợp chất cộng hóa trị, ở điều kiện thường iodine ở thể rắn.</a:t>
            </a:r>
          </a:p>
          <a:p>
            <a:pPr algn="just"/>
            <a:r>
              <a:rPr lang="vi-VN" sz="5000" b="0" i="0" dirty="0">
                <a:solidFill>
                  <a:srgbClr val="002060"/>
                </a:solidFill>
                <a:effectLst/>
                <a:latin typeface="+mj-lt"/>
              </a:rPr>
              <a:t>- Nước là hợp chất cộng hóa trị, ở điều kiện thường nước ở thể lỏng.</a:t>
            </a:r>
          </a:p>
          <a:p>
            <a:pPr algn="just"/>
            <a:r>
              <a:rPr lang="vi-VN" sz="5000" b="0" i="0" dirty="0">
                <a:solidFill>
                  <a:srgbClr val="002060"/>
                </a:solidFill>
                <a:effectLst/>
                <a:latin typeface="+mj-lt"/>
              </a:rPr>
              <a:t>- Khí oxygen là chất cộng hóa trị, ở điều kiện thường oxygen ở thể khí.</a:t>
            </a:r>
          </a:p>
        </p:txBody>
      </p:sp>
    </p:spTree>
    <p:extLst>
      <p:ext uri="{BB962C8B-B14F-4D97-AF65-F5344CB8AC3E}">
        <p14:creationId xmlns:p14="http://schemas.microsoft.com/office/powerpoint/2010/main" val="307287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E5B655-07DE-4162-AA86-E6367C418795}"/>
              </a:ext>
            </a:extLst>
          </p:cNvPr>
          <p:cNvSpPr txBox="1"/>
          <p:nvPr/>
        </p:nvSpPr>
        <p:spPr>
          <a:xfrm>
            <a:off x="1028700" y="1787769"/>
            <a:ext cx="16230600" cy="5940088"/>
          </a:xfrm>
          <a:prstGeom prst="rect">
            <a:avLst/>
          </a:prstGeom>
          <a:noFill/>
        </p:spPr>
        <p:txBody>
          <a:bodyPr wrap="square">
            <a:spAutoFit/>
          </a:bodyPr>
          <a:lstStyle/>
          <a:p>
            <a:r>
              <a:rPr lang="en-GB" sz="5500" dirty="0">
                <a:solidFill>
                  <a:srgbClr val="002060"/>
                </a:solidFill>
                <a:latin typeface="+mj-lt"/>
              </a:rPr>
              <a:t>+</a:t>
            </a:r>
            <a:r>
              <a:rPr lang="vi-VN" sz="5500" b="0" i="0" dirty="0">
                <a:solidFill>
                  <a:srgbClr val="002060"/>
                </a:solidFill>
                <a:effectLst/>
                <a:latin typeface="+mj-lt"/>
              </a:rPr>
              <a:t> Chất được tạo bởi các ion dương và ion âm được gọi là chất ion.</a:t>
            </a:r>
            <a:endParaRPr lang="en-GB" sz="5500" b="0" i="0" dirty="0">
              <a:solidFill>
                <a:srgbClr val="002060"/>
              </a:solidFill>
              <a:effectLst/>
              <a:latin typeface="+mj-lt"/>
            </a:endParaRPr>
          </a:p>
          <a:p>
            <a:r>
              <a:rPr lang="en-GB" sz="5500" b="0" i="0" dirty="0">
                <a:solidFill>
                  <a:srgbClr val="002060"/>
                </a:solidFill>
                <a:effectLst/>
                <a:latin typeface="+mj-lt"/>
              </a:rPr>
              <a:t>+ </a:t>
            </a:r>
            <a:r>
              <a:rPr lang="vi-VN" sz="5500" b="0" i="0" dirty="0">
                <a:solidFill>
                  <a:srgbClr val="002060"/>
                </a:solidFill>
                <a:effectLst/>
                <a:latin typeface="+mj-lt"/>
              </a:rPr>
              <a:t>Chất được tạo thành nhờ liên kết cộng hóa trị được gọi là chất cộng hóa trị.</a:t>
            </a:r>
            <a:endParaRPr lang="en-GB" sz="5500" b="0" i="0" dirty="0">
              <a:solidFill>
                <a:srgbClr val="002060"/>
              </a:solidFill>
              <a:effectLst/>
              <a:latin typeface="+mj-lt"/>
            </a:endParaRPr>
          </a:p>
          <a:p>
            <a:r>
              <a:rPr lang="en-GB" sz="5500" dirty="0">
                <a:solidFill>
                  <a:srgbClr val="002060"/>
                </a:solidFill>
                <a:latin typeface="+mj-lt"/>
              </a:rPr>
              <a:t>+ </a:t>
            </a:r>
            <a:r>
              <a:rPr lang="vi-VN" sz="5500" b="0" i="0" dirty="0">
                <a:solidFill>
                  <a:srgbClr val="002060"/>
                </a:solidFill>
                <a:effectLst/>
                <a:latin typeface="+mj-lt"/>
              </a:rPr>
              <a:t> Ở điều kiện thường, chất ion thường ở thể rắn, chất cộng hóa trị ở thể rắn, thể lỏng hoặc thể khí.</a:t>
            </a:r>
            <a:endParaRPr lang="en-GB" sz="5500" b="0" i="0" dirty="0">
              <a:solidFill>
                <a:srgbClr val="002060"/>
              </a:solidFill>
              <a:effectLst/>
              <a:latin typeface="+mj-lt"/>
            </a:endParaRPr>
          </a:p>
          <a:p>
            <a:endParaRPr lang="en-US" sz="5000" dirty="0">
              <a:latin typeface="+mj-lt"/>
            </a:endParaRPr>
          </a:p>
        </p:txBody>
      </p:sp>
      <p:pic>
        <p:nvPicPr>
          <p:cNvPr id="4" name="Picture 3">
            <a:extLst>
              <a:ext uri="{FF2B5EF4-FFF2-40B4-BE49-F238E27FC236}">
                <a16:creationId xmlns:a16="http://schemas.microsoft.com/office/drawing/2014/main" id="{649CDE5F-ECEB-4F43-BC2A-1414FC943968}"/>
              </a:ext>
            </a:extLst>
          </p:cNvPr>
          <p:cNvPicPr>
            <a:picLocks noChangeAspect="1"/>
          </p:cNvPicPr>
          <p:nvPr/>
        </p:nvPicPr>
        <p:blipFill>
          <a:blip r:embed="rId2"/>
          <a:stretch>
            <a:fillRect/>
          </a:stretch>
        </p:blipFill>
        <p:spPr>
          <a:xfrm>
            <a:off x="531832" y="702476"/>
            <a:ext cx="1754167" cy="1012024"/>
          </a:xfrm>
          <a:prstGeom prst="rect">
            <a:avLst/>
          </a:prstGeom>
        </p:spPr>
      </p:pic>
    </p:spTree>
    <p:extLst>
      <p:ext uri="{BB962C8B-B14F-4D97-AF65-F5344CB8AC3E}">
        <p14:creationId xmlns:p14="http://schemas.microsoft.com/office/powerpoint/2010/main" val="3727732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8C029C-0C00-4E0E-8E24-7183EACD306C}"/>
              </a:ext>
            </a:extLst>
          </p:cNvPr>
          <p:cNvSpPr txBox="1"/>
          <p:nvPr/>
        </p:nvSpPr>
        <p:spPr>
          <a:xfrm>
            <a:off x="228600" y="0"/>
            <a:ext cx="12854354" cy="3862596"/>
          </a:xfrm>
          <a:prstGeom prst="rect">
            <a:avLst/>
          </a:prstGeom>
          <a:noFill/>
        </p:spPr>
        <p:txBody>
          <a:bodyPr wrap="square">
            <a:spAutoFit/>
          </a:bodyPr>
          <a:lstStyle/>
          <a:p>
            <a:pPr algn="just"/>
            <a:r>
              <a:rPr lang="vi-VN" sz="3500" b="1" i="0" dirty="0">
                <a:solidFill>
                  <a:srgbClr val="008000"/>
                </a:solidFill>
                <a:effectLst/>
                <a:latin typeface="+mj-lt"/>
              </a:rPr>
              <a:t>Luyện tập trang 42 :</a:t>
            </a:r>
            <a:r>
              <a:rPr lang="vi-VN" sz="3500" b="0" i="0" dirty="0">
                <a:solidFill>
                  <a:srgbClr val="000000"/>
                </a:solidFill>
                <a:effectLst/>
                <a:latin typeface="+mj-lt"/>
              </a:rPr>
              <a:t> Khói của núi lửa ngầm phun trào từ dưới biển có chứa một số chất như: hơi nước, sodium chloride, potassium chloride, carbon dioxide, sulfur dioxide.</a:t>
            </a:r>
          </a:p>
          <a:p>
            <a:pPr algn="just"/>
            <a:r>
              <a:rPr lang="vi-VN" sz="3500" b="0" i="0" dirty="0">
                <a:solidFill>
                  <a:srgbClr val="000000"/>
                </a:solidFill>
                <a:effectLst/>
                <a:latin typeface="+mj-lt"/>
              </a:rPr>
              <a:t>a) Hãy cho biết chất nào là hợp chất ion, chất nào là hợp chất cộng hóa trị.</a:t>
            </a:r>
          </a:p>
          <a:p>
            <a:pPr algn="just"/>
            <a:r>
              <a:rPr lang="vi-VN" sz="3500" b="0" i="0" dirty="0">
                <a:solidFill>
                  <a:srgbClr val="000000"/>
                </a:solidFill>
                <a:effectLst/>
                <a:latin typeface="+mj-lt"/>
              </a:rPr>
              <a:t>b) Nguyên tử của nguyên tố nào trong các chất trên có số electron ở lớp ngoài cùng nhiều nhất?</a:t>
            </a:r>
          </a:p>
        </p:txBody>
      </p:sp>
      <p:pic>
        <p:nvPicPr>
          <p:cNvPr id="4" name="Picture 3">
            <a:extLst>
              <a:ext uri="{FF2B5EF4-FFF2-40B4-BE49-F238E27FC236}">
                <a16:creationId xmlns:a16="http://schemas.microsoft.com/office/drawing/2014/main" id="{254CB109-C0C3-49A9-842D-E4DF6347BA60}"/>
              </a:ext>
            </a:extLst>
          </p:cNvPr>
          <p:cNvPicPr>
            <a:picLocks noChangeAspect="1"/>
          </p:cNvPicPr>
          <p:nvPr/>
        </p:nvPicPr>
        <p:blipFill>
          <a:blip r:embed="rId2"/>
          <a:stretch>
            <a:fillRect/>
          </a:stretch>
        </p:blipFill>
        <p:spPr>
          <a:xfrm>
            <a:off x="13182600" y="0"/>
            <a:ext cx="4876800" cy="3862596"/>
          </a:xfrm>
          <a:prstGeom prst="rect">
            <a:avLst/>
          </a:prstGeom>
        </p:spPr>
      </p:pic>
      <p:sp>
        <p:nvSpPr>
          <p:cNvPr id="6" name="TextBox 5">
            <a:extLst>
              <a:ext uri="{FF2B5EF4-FFF2-40B4-BE49-F238E27FC236}">
                <a16:creationId xmlns:a16="http://schemas.microsoft.com/office/drawing/2014/main" id="{8066CCCF-4491-465A-A39C-E2F62A0F19F8}"/>
              </a:ext>
            </a:extLst>
          </p:cNvPr>
          <p:cNvSpPr txBox="1"/>
          <p:nvPr/>
        </p:nvSpPr>
        <p:spPr>
          <a:xfrm>
            <a:off x="240322" y="4152900"/>
            <a:ext cx="18047677" cy="2554545"/>
          </a:xfrm>
          <a:prstGeom prst="rect">
            <a:avLst/>
          </a:prstGeom>
          <a:noFill/>
        </p:spPr>
        <p:txBody>
          <a:bodyPr wrap="square">
            <a:spAutoFit/>
          </a:bodyPr>
          <a:lstStyle/>
          <a:p>
            <a:pPr algn="just"/>
            <a:r>
              <a:rPr lang="en-GB" sz="4000" b="0" i="0" dirty="0">
                <a:solidFill>
                  <a:srgbClr val="002060"/>
                </a:solidFill>
                <a:effectLst/>
                <a:latin typeface="Times New Roman" panose="02020603050405020304" pitchFamily="18" charset="0"/>
                <a:cs typeface="Times New Roman" panose="02020603050405020304" pitchFamily="18" charset="0"/>
              </a:rPr>
              <a:t>TL: </a:t>
            </a:r>
            <a:r>
              <a:rPr lang="vi-VN" sz="4000" b="0" i="0" dirty="0">
                <a:solidFill>
                  <a:srgbClr val="002060"/>
                </a:solidFill>
                <a:effectLst/>
                <a:latin typeface="Times New Roman" panose="02020603050405020304" pitchFamily="18" charset="0"/>
                <a:cs typeface="Times New Roman" panose="02020603050405020304" pitchFamily="18" charset="0"/>
              </a:rPr>
              <a:t>a) Chất ion: sodium chloride (NaCl), potassium chloride (KCl), </a:t>
            </a:r>
          </a:p>
          <a:p>
            <a:pPr algn="just"/>
            <a:r>
              <a:rPr lang="vi-VN" sz="4000" b="0" i="0" dirty="0">
                <a:solidFill>
                  <a:srgbClr val="002060"/>
                </a:solidFill>
                <a:effectLst/>
                <a:latin typeface="Times New Roman" panose="02020603050405020304" pitchFamily="18" charset="0"/>
                <a:cs typeface="Times New Roman" panose="02020603050405020304" pitchFamily="18" charset="0"/>
              </a:rPr>
              <a:t>Chất cộng hóa trị: hơi nước (H</a:t>
            </a:r>
            <a:r>
              <a:rPr lang="vi-VN" sz="4000" b="0" i="0" baseline="-25000" dirty="0">
                <a:solidFill>
                  <a:srgbClr val="002060"/>
                </a:solidFill>
                <a:effectLst/>
                <a:latin typeface="Times New Roman" panose="02020603050405020304" pitchFamily="18" charset="0"/>
                <a:cs typeface="Times New Roman" panose="02020603050405020304" pitchFamily="18" charset="0"/>
              </a:rPr>
              <a:t>2</a:t>
            </a:r>
            <a:r>
              <a:rPr lang="vi-VN" sz="4000" b="0" i="0" dirty="0">
                <a:solidFill>
                  <a:srgbClr val="002060"/>
                </a:solidFill>
                <a:effectLst/>
                <a:latin typeface="Times New Roman" panose="02020603050405020304" pitchFamily="18" charset="0"/>
                <a:cs typeface="Times New Roman" panose="02020603050405020304" pitchFamily="18" charset="0"/>
              </a:rPr>
              <a:t>O), carbon dioxide (CO</a:t>
            </a:r>
            <a:r>
              <a:rPr lang="vi-VN" sz="4000" b="0" i="0" baseline="-25000" dirty="0">
                <a:solidFill>
                  <a:srgbClr val="002060"/>
                </a:solidFill>
                <a:effectLst/>
                <a:latin typeface="Times New Roman" panose="02020603050405020304" pitchFamily="18" charset="0"/>
                <a:cs typeface="Times New Roman" panose="02020603050405020304" pitchFamily="18" charset="0"/>
              </a:rPr>
              <a:t>2</a:t>
            </a:r>
            <a:r>
              <a:rPr lang="vi-VN" sz="4000" b="0" i="0" dirty="0">
                <a:solidFill>
                  <a:srgbClr val="002060"/>
                </a:solidFill>
                <a:effectLst/>
                <a:latin typeface="Times New Roman" panose="02020603050405020304" pitchFamily="18" charset="0"/>
                <a:cs typeface="Times New Roman" panose="02020603050405020304" pitchFamily="18" charset="0"/>
              </a:rPr>
              <a:t>), sulfur dioxide (SO</a:t>
            </a:r>
            <a:r>
              <a:rPr lang="vi-VN" sz="4000" b="0" i="0" baseline="-25000" dirty="0">
                <a:solidFill>
                  <a:srgbClr val="002060"/>
                </a:solidFill>
                <a:effectLst/>
                <a:latin typeface="Times New Roman" panose="02020603050405020304" pitchFamily="18" charset="0"/>
                <a:cs typeface="Times New Roman" panose="02020603050405020304" pitchFamily="18" charset="0"/>
              </a:rPr>
              <a:t>2</a:t>
            </a:r>
            <a:r>
              <a:rPr lang="vi-VN" sz="4000" b="0" i="0" dirty="0">
                <a:solidFill>
                  <a:srgbClr val="002060"/>
                </a:solidFill>
                <a:effectLst/>
                <a:latin typeface="Times New Roman" panose="02020603050405020304" pitchFamily="18" charset="0"/>
                <a:cs typeface="Times New Roman" panose="02020603050405020304" pitchFamily="18" charset="0"/>
              </a:rPr>
              <a:t>)</a:t>
            </a:r>
          </a:p>
          <a:p>
            <a:pPr algn="just"/>
            <a:r>
              <a:rPr lang="vi-VN" sz="4000" b="0" i="0" dirty="0">
                <a:solidFill>
                  <a:srgbClr val="002060"/>
                </a:solidFill>
                <a:effectLst/>
                <a:latin typeface="Times New Roman" panose="02020603050405020304" pitchFamily="18" charset="0"/>
                <a:cs typeface="Times New Roman" panose="02020603050405020304" pitchFamily="18" charset="0"/>
              </a:rPr>
              <a:t>b) Trong các chất trên nguyên tử của chlorine (Cl) có số electron ở lớp ngoài cùng nhiều nhất với 7 electron.</a:t>
            </a:r>
          </a:p>
        </p:txBody>
      </p:sp>
      <p:pic>
        <p:nvPicPr>
          <p:cNvPr id="7" name="Picture 6">
            <a:extLst>
              <a:ext uri="{FF2B5EF4-FFF2-40B4-BE49-F238E27FC236}">
                <a16:creationId xmlns:a16="http://schemas.microsoft.com/office/drawing/2014/main" id="{D6059F2A-D669-4C9B-B303-B00CF409206D}"/>
              </a:ext>
            </a:extLst>
          </p:cNvPr>
          <p:cNvPicPr>
            <a:picLocks noChangeAspect="1"/>
          </p:cNvPicPr>
          <p:nvPr/>
        </p:nvPicPr>
        <p:blipFill>
          <a:blip r:embed="rId3"/>
          <a:stretch>
            <a:fillRect/>
          </a:stretch>
        </p:blipFill>
        <p:spPr>
          <a:xfrm>
            <a:off x="9525000" y="7018264"/>
            <a:ext cx="8763000" cy="3268736"/>
          </a:xfrm>
          <a:prstGeom prst="rect">
            <a:avLst/>
          </a:prstGeom>
        </p:spPr>
      </p:pic>
      <p:pic>
        <p:nvPicPr>
          <p:cNvPr id="8" name="Picture 7">
            <a:extLst>
              <a:ext uri="{FF2B5EF4-FFF2-40B4-BE49-F238E27FC236}">
                <a16:creationId xmlns:a16="http://schemas.microsoft.com/office/drawing/2014/main" id="{E07E98BB-4633-480F-AE00-10BE8EC312D5}"/>
              </a:ext>
            </a:extLst>
          </p:cNvPr>
          <p:cNvPicPr>
            <a:picLocks noChangeAspect="1"/>
          </p:cNvPicPr>
          <p:nvPr/>
        </p:nvPicPr>
        <p:blipFill>
          <a:blip r:embed="rId4"/>
          <a:stretch>
            <a:fillRect/>
          </a:stretch>
        </p:blipFill>
        <p:spPr>
          <a:xfrm>
            <a:off x="0" y="6997749"/>
            <a:ext cx="9144000" cy="3298069"/>
          </a:xfrm>
          <a:prstGeom prst="rect">
            <a:avLst/>
          </a:prstGeom>
        </p:spPr>
      </p:pic>
    </p:spTree>
    <p:extLst>
      <p:ext uri="{BB962C8B-B14F-4D97-AF65-F5344CB8AC3E}">
        <p14:creationId xmlns:p14="http://schemas.microsoft.com/office/powerpoint/2010/main" val="315347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9873BF-639D-4921-BD35-07C9779F270B}"/>
              </a:ext>
            </a:extLst>
          </p:cNvPr>
          <p:cNvSpPr txBox="1"/>
          <p:nvPr/>
        </p:nvSpPr>
        <p:spPr>
          <a:xfrm>
            <a:off x="304800" y="266700"/>
            <a:ext cx="16535400" cy="861774"/>
          </a:xfrm>
          <a:prstGeom prst="rect">
            <a:avLst/>
          </a:prstGeom>
          <a:noFill/>
        </p:spPr>
        <p:txBody>
          <a:bodyPr wrap="square">
            <a:spAutoFit/>
          </a:bodyPr>
          <a:lstStyle/>
          <a:p>
            <a:r>
              <a:rPr lang="en-US" sz="5000" b="1" i="0" dirty="0">
                <a:solidFill>
                  <a:srgbClr val="FF0000"/>
                </a:solidFill>
                <a:effectLst/>
                <a:latin typeface="Times New Roman" panose="02020603050405020304" pitchFamily="18" charset="0"/>
                <a:cs typeface="Times New Roman" panose="02020603050405020304" pitchFamily="18" charset="0"/>
              </a:rPr>
              <a:t>V. </a:t>
            </a:r>
            <a:r>
              <a:rPr lang="en-US" sz="5000" b="1" i="0" dirty="0" err="1">
                <a:solidFill>
                  <a:srgbClr val="FF0000"/>
                </a:solidFill>
                <a:effectLst/>
                <a:latin typeface="Times New Roman" panose="02020603050405020304" pitchFamily="18" charset="0"/>
                <a:cs typeface="Times New Roman" panose="02020603050405020304" pitchFamily="18" charset="0"/>
              </a:rPr>
              <a:t>Một</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số</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tính</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chất</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của</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chất</a:t>
            </a:r>
            <a:r>
              <a:rPr lang="en-US" sz="5000" b="1" i="0" dirty="0">
                <a:solidFill>
                  <a:srgbClr val="FF0000"/>
                </a:solidFill>
                <a:effectLst/>
                <a:latin typeface="Times New Roman" panose="02020603050405020304" pitchFamily="18" charset="0"/>
                <a:cs typeface="Times New Roman" panose="02020603050405020304" pitchFamily="18" charset="0"/>
              </a:rPr>
              <a:t> ion </a:t>
            </a:r>
            <a:r>
              <a:rPr lang="en-US" sz="5000" b="1" i="0" dirty="0" err="1">
                <a:solidFill>
                  <a:srgbClr val="FF0000"/>
                </a:solidFill>
                <a:effectLst/>
                <a:latin typeface="Times New Roman" panose="02020603050405020304" pitchFamily="18" charset="0"/>
                <a:cs typeface="Times New Roman" panose="02020603050405020304" pitchFamily="18" charset="0"/>
              </a:rPr>
              <a:t>và</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chất</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cộng</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hóa</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trị</a:t>
            </a:r>
            <a:endParaRPr lang="en-US" sz="5000"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0E7ACDF-858B-4219-9E16-140A5D0EC5F3}"/>
              </a:ext>
            </a:extLst>
          </p:cNvPr>
          <p:cNvPicPr>
            <a:picLocks noChangeAspect="1"/>
          </p:cNvPicPr>
          <p:nvPr/>
        </p:nvPicPr>
        <p:blipFill>
          <a:blip r:embed="rId2"/>
          <a:stretch>
            <a:fillRect/>
          </a:stretch>
        </p:blipFill>
        <p:spPr>
          <a:xfrm>
            <a:off x="0" y="1128474"/>
            <a:ext cx="18288000" cy="8891826"/>
          </a:xfrm>
          <a:prstGeom prst="rect">
            <a:avLst/>
          </a:prstGeom>
        </p:spPr>
      </p:pic>
    </p:spTree>
    <p:extLst>
      <p:ext uri="{BB962C8B-B14F-4D97-AF65-F5344CB8AC3E}">
        <p14:creationId xmlns:p14="http://schemas.microsoft.com/office/powerpoint/2010/main" val="3302927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29A1C8-C88D-48C3-AB86-27CEC93F66AF}"/>
              </a:ext>
            </a:extLst>
          </p:cNvPr>
          <p:cNvPicPr>
            <a:picLocks noChangeAspect="1"/>
          </p:cNvPicPr>
          <p:nvPr/>
        </p:nvPicPr>
        <p:blipFill>
          <a:blip r:embed="rId2"/>
          <a:stretch>
            <a:fillRect/>
          </a:stretch>
        </p:blipFill>
        <p:spPr>
          <a:xfrm>
            <a:off x="0" y="0"/>
            <a:ext cx="17907000" cy="10858500"/>
          </a:xfrm>
          <a:prstGeom prst="rect">
            <a:avLst/>
          </a:prstGeom>
        </p:spPr>
      </p:pic>
    </p:spTree>
    <p:extLst>
      <p:ext uri="{BB962C8B-B14F-4D97-AF65-F5344CB8AC3E}">
        <p14:creationId xmlns:p14="http://schemas.microsoft.com/office/powerpoint/2010/main" val="7988159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D5E1E7-DB09-405B-B2BB-10E9941FC325}"/>
              </a:ext>
            </a:extLst>
          </p:cNvPr>
          <p:cNvSpPr txBox="1"/>
          <p:nvPr/>
        </p:nvSpPr>
        <p:spPr>
          <a:xfrm>
            <a:off x="419100" y="419100"/>
            <a:ext cx="17449800" cy="1631216"/>
          </a:xfrm>
          <a:prstGeom prst="rect">
            <a:avLst/>
          </a:prstGeom>
          <a:noFill/>
        </p:spPr>
        <p:txBody>
          <a:bodyPr wrap="square">
            <a:spAutoFit/>
          </a:bodyPr>
          <a:lstStyle/>
          <a:p>
            <a:r>
              <a:rPr lang="en-US" sz="5000" b="1" i="0" dirty="0" err="1">
                <a:solidFill>
                  <a:srgbClr val="008000"/>
                </a:solidFill>
                <a:effectLst/>
                <a:latin typeface="Times New Roman" panose="02020603050405020304" pitchFamily="18" charset="0"/>
                <a:cs typeface="Times New Roman" panose="02020603050405020304" pitchFamily="18" charset="0"/>
              </a:rPr>
              <a:t>Câu</a:t>
            </a:r>
            <a:r>
              <a:rPr lang="en-US" sz="5000" b="1" dirty="0">
                <a:solidFill>
                  <a:srgbClr val="008000"/>
                </a:solidFill>
                <a:latin typeface="Times New Roman" panose="02020603050405020304" pitchFamily="18" charset="0"/>
                <a:cs typeface="Times New Roman" panose="02020603050405020304" pitchFamily="18" charset="0"/>
              </a:rPr>
              <a:t> </a:t>
            </a:r>
            <a:r>
              <a:rPr lang="en-US" sz="5000" b="1" i="0" dirty="0">
                <a:solidFill>
                  <a:srgbClr val="008000"/>
                </a:solidFill>
                <a:effectLst/>
                <a:latin typeface="Times New Roman" panose="02020603050405020304" pitchFamily="18" charset="0"/>
                <a:cs typeface="Times New Roman" panose="02020603050405020304" pitchFamily="18" charset="0"/>
              </a:rPr>
              <a:t>13 </a:t>
            </a:r>
            <a:r>
              <a:rPr lang="en-US" sz="5000" b="1" dirty="0">
                <a:solidFill>
                  <a:srgbClr val="008000"/>
                </a:solidFill>
                <a:latin typeface="Times New Roman" panose="02020603050405020304" pitchFamily="18" charset="0"/>
                <a:cs typeface="Times New Roman" panose="02020603050405020304" pitchFamily="18" charset="0"/>
              </a:rPr>
              <a:t>/</a:t>
            </a:r>
            <a:r>
              <a:rPr lang="en-US" sz="5000" b="1" i="0" dirty="0">
                <a:solidFill>
                  <a:srgbClr val="008000"/>
                </a:solidFill>
                <a:effectLst/>
                <a:latin typeface="Times New Roman" panose="02020603050405020304" pitchFamily="18" charset="0"/>
                <a:cs typeface="Times New Roman" panose="02020603050405020304" pitchFamily="18" charset="0"/>
              </a:rPr>
              <a:t>42 :</a:t>
            </a:r>
            <a:r>
              <a:rPr lang="en-US" sz="5000" b="0" i="0" dirty="0">
                <a:solidFill>
                  <a:srgbClr val="000000"/>
                </a:solidFill>
                <a:effectLst/>
                <a:latin typeface="Times New Roman" panose="02020603050405020304" pitchFamily="18" charset="0"/>
                <a:cs typeface="Times New Roman" panose="02020603050405020304" pitchFamily="18" charset="0"/>
              </a:rPr>
              <a:t> Quan </a:t>
            </a:r>
            <a:r>
              <a:rPr lang="en-US" sz="5000" b="0" i="0" dirty="0" err="1">
                <a:solidFill>
                  <a:srgbClr val="000000"/>
                </a:solidFill>
                <a:effectLst/>
                <a:latin typeface="Times New Roman" panose="02020603050405020304" pitchFamily="18" charset="0"/>
                <a:cs typeface="Times New Roman" panose="02020603050405020304" pitchFamily="18" charset="0"/>
              </a:rPr>
              <a:t>sát</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thí</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nghiệm</a:t>
            </a:r>
            <a:r>
              <a:rPr lang="en-US" sz="5000" b="0" i="0" dirty="0">
                <a:solidFill>
                  <a:srgbClr val="000000"/>
                </a:solidFill>
                <a:effectLst/>
                <a:latin typeface="Times New Roman" panose="02020603050405020304" pitchFamily="18" charset="0"/>
                <a:cs typeface="Times New Roman" panose="02020603050405020304" pitchFamily="18" charset="0"/>
              </a:rPr>
              <a:t> 1 (</a:t>
            </a:r>
            <a:r>
              <a:rPr lang="en-US" sz="5000" b="0" i="0" dirty="0" err="1">
                <a:solidFill>
                  <a:srgbClr val="000000"/>
                </a:solidFill>
                <a:effectLst/>
                <a:latin typeface="Times New Roman" panose="02020603050405020304" pitchFamily="18" charset="0"/>
                <a:cs typeface="Times New Roman" panose="02020603050405020304" pitchFamily="18" charset="0"/>
              </a:rPr>
              <a:t>Hình</a:t>
            </a:r>
            <a:r>
              <a:rPr lang="en-US" sz="5000" b="0" i="0" dirty="0">
                <a:solidFill>
                  <a:srgbClr val="000000"/>
                </a:solidFill>
                <a:effectLst/>
                <a:latin typeface="Times New Roman" panose="02020603050405020304" pitchFamily="18" charset="0"/>
                <a:cs typeface="Times New Roman" panose="02020603050405020304" pitchFamily="18" charset="0"/>
              </a:rPr>
              <a:t> 6.11, 6.12) </a:t>
            </a:r>
            <a:r>
              <a:rPr lang="en-US" sz="5000" b="0" i="0" dirty="0" err="1">
                <a:solidFill>
                  <a:srgbClr val="000000"/>
                </a:solidFill>
                <a:effectLst/>
                <a:latin typeface="Times New Roman" panose="02020603050405020304" pitchFamily="18" charset="0"/>
                <a:cs typeface="Times New Roman" panose="02020603050405020304" pitchFamily="18" charset="0"/>
              </a:rPr>
              <a:t>và</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đánh</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dấu</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để</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hoàn</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thành</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bảng</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sau</a:t>
            </a:r>
            <a:r>
              <a:rPr lang="en-US" sz="5000" b="0" i="0" dirty="0">
                <a:solidFill>
                  <a:srgbClr val="000000"/>
                </a:solidFill>
                <a:effectLst/>
                <a:latin typeface="Times New Roman" panose="02020603050405020304" pitchFamily="18" charset="0"/>
                <a:cs typeface="Times New Roman" panose="02020603050405020304" pitchFamily="18" charset="0"/>
              </a:rPr>
              <a:t>:</a:t>
            </a:r>
            <a:endParaRPr lang="en-US" sz="5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F45783-60B9-46FB-B3DD-7A7DFFCFA10B}"/>
              </a:ext>
            </a:extLst>
          </p:cNvPr>
          <p:cNvPicPr>
            <a:picLocks noChangeAspect="1"/>
          </p:cNvPicPr>
          <p:nvPr/>
        </p:nvPicPr>
        <p:blipFill>
          <a:blip r:embed="rId2"/>
          <a:stretch>
            <a:fillRect/>
          </a:stretch>
        </p:blipFill>
        <p:spPr>
          <a:xfrm>
            <a:off x="0" y="2257425"/>
            <a:ext cx="8762999" cy="3495675"/>
          </a:xfrm>
          <a:prstGeom prst="rect">
            <a:avLst/>
          </a:prstGeom>
        </p:spPr>
      </p:pic>
      <p:pic>
        <p:nvPicPr>
          <p:cNvPr id="5" name="Picture 4">
            <a:extLst>
              <a:ext uri="{FF2B5EF4-FFF2-40B4-BE49-F238E27FC236}">
                <a16:creationId xmlns:a16="http://schemas.microsoft.com/office/drawing/2014/main" id="{C24631C9-0BB3-42C0-AEFC-7188488ABD5D}"/>
              </a:ext>
            </a:extLst>
          </p:cNvPr>
          <p:cNvPicPr>
            <a:picLocks noChangeAspect="1"/>
          </p:cNvPicPr>
          <p:nvPr/>
        </p:nvPicPr>
        <p:blipFill>
          <a:blip r:embed="rId3"/>
          <a:stretch>
            <a:fillRect/>
          </a:stretch>
        </p:blipFill>
        <p:spPr>
          <a:xfrm>
            <a:off x="8763000" y="2295525"/>
            <a:ext cx="9372600" cy="3457575"/>
          </a:xfrm>
          <a:prstGeom prst="rect">
            <a:avLst/>
          </a:prstGeom>
        </p:spPr>
      </p:pic>
      <p:graphicFrame>
        <p:nvGraphicFramePr>
          <p:cNvPr id="6" name="Table 5">
            <a:extLst>
              <a:ext uri="{FF2B5EF4-FFF2-40B4-BE49-F238E27FC236}">
                <a16:creationId xmlns:a16="http://schemas.microsoft.com/office/drawing/2014/main" id="{BF96E3FF-6C68-454B-ACD3-151450391C54}"/>
              </a:ext>
            </a:extLst>
          </p:cNvPr>
          <p:cNvGraphicFramePr>
            <a:graphicFrameLocks noGrp="1"/>
          </p:cNvGraphicFramePr>
          <p:nvPr>
            <p:extLst>
              <p:ext uri="{D42A27DB-BD31-4B8C-83A1-F6EECF244321}">
                <p14:modId xmlns:p14="http://schemas.microsoft.com/office/powerpoint/2010/main" val="958042241"/>
              </p:ext>
            </p:extLst>
          </p:nvPr>
        </p:nvGraphicFramePr>
        <p:xfrm>
          <a:off x="0" y="6134100"/>
          <a:ext cx="8229599" cy="4152900"/>
        </p:xfrm>
        <a:graphic>
          <a:graphicData uri="http://schemas.openxmlformats.org/drawingml/2006/table">
            <a:tbl>
              <a:tblPr/>
              <a:tblGrid>
                <a:gridCol w="2895600">
                  <a:extLst>
                    <a:ext uri="{9D8B030D-6E8A-4147-A177-3AD203B41FA5}">
                      <a16:colId xmlns:a16="http://schemas.microsoft.com/office/drawing/2014/main" val="2214716557"/>
                    </a:ext>
                  </a:extLst>
                </a:gridCol>
                <a:gridCol w="2478871">
                  <a:extLst>
                    <a:ext uri="{9D8B030D-6E8A-4147-A177-3AD203B41FA5}">
                      <a16:colId xmlns:a16="http://schemas.microsoft.com/office/drawing/2014/main" val="1829677761"/>
                    </a:ext>
                  </a:extLst>
                </a:gridCol>
                <a:gridCol w="2855128">
                  <a:extLst>
                    <a:ext uri="{9D8B030D-6E8A-4147-A177-3AD203B41FA5}">
                      <a16:colId xmlns:a16="http://schemas.microsoft.com/office/drawing/2014/main" val="2192980702"/>
                    </a:ext>
                  </a:extLst>
                </a:gridCol>
              </a:tblGrid>
              <a:tr h="988786">
                <a:tc>
                  <a:txBody>
                    <a:bodyPr/>
                    <a:lstStyle/>
                    <a:p>
                      <a:pPr algn="just" fontAlgn="t"/>
                      <a:r>
                        <a:rPr lang="en-US" sz="4000" b="1" dirty="0" err="1">
                          <a:solidFill>
                            <a:srgbClr val="000000"/>
                          </a:solidFill>
                          <a:effectLst/>
                          <a:latin typeface="Times New Roman" panose="02020603050405020304" pitchFamily="18" charset="0"/>
                          <a:cs typeface="Times New Roman" panose="02020603050405020304" pitchFamily="18" charset="0"/>
                        </a:rPr>
                        <a:t>Tính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chất</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4000" b="1">
                          <a:solidFill>
                            <a:srgbClr val="000000"/>
                          </a:solidFill>
                          <a:effectLst/>
                          <a:latin typeface="Times New Roman" panose="02020603050405020304" pitchFamily="18" charset="0"/>
                          <a:cs typeface="Times New Roman" panose="02020603050405020304" pitchFamily="18" charset="0"/>
                        </a:rPr>
                        <a:t>Muối</a:t>
                      </a:r>
                      <a:endParaRPr lang="en-US" sz="40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4000" b="1">
                          <a:solidFill>
                            <a:srgbClr val="000000"/>
                          </a:solidFill>
                          <a:effectLst/>
                          <a:latin typeface="Times New Roman" panose="02020603050405020304" pitchFamily="18" charset="0"/>
                          <a:cs typeface="Times New Roman" panose="02020603050405020304" pitchFamily="18" charset="0"/>
                        </a:rPr>
                        <a:t>Đường</a:t>
                      </a:r>
                      <a:endParaRPr lang="vi-VN" sz="40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8130344"/>
                  </a:ext>
                </a:extLst>
              </a:tr>
              <a:tr h="1582057">
                <a:tc>
                  <a:txBody>
                    <a:bodyPr/>
                    <a:lstStyle/>
                    <a:p>
                      <a:pPr algn="just" fontAlgn="t"/>
                      <a:r>
                        <a:rPr lang="vi-VN" sz="4000" dirty="0">
                          <a:solidFill>
                            <a:srgbClr val="000000"/>
                          </a:solidFill>
                          <a:effectLst/>
                          <a:latin typeface="Times New Roman" panose="02020603050405020304" pitchFamily="18" charset="0"/>
                          <a:cs typeface="Times New Roman" panose="02020603050405020304" pitchFamily="18" charset="0"/>
                        </a:rPr>
                        <a:t>Tan trong nước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4000">
                          <a:solidFill>
                            <a:srgbClr val="000000"/>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4000" dirty="0">
                          <a:solidFill>
                            <a:srgbClr val="000000"/>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1768017"/>
                  </a:ext>
                </a:extLst>
              </a:tr>
              <a:tr h="1582057">
                <a:tc>
                  <a:txBody>
                    <a:bodyPr/>
                    <a:lstStyle/>
                    <a:p>
                      <a:pPr algn="just" fontAlgn="t"/>
                      <a:r>
                        <a:rPr lang="vi-VN" sz="4000">
                          <a:solidFill>
                            <a:srgbClr val="000000"/>
                          </a:solidFill>
                          <a:effectLst/>
                          <a:latin typeface="Times New Roman" panose="02020603050405020304" pitchFamily="18" charset="0"/>
                          <a:cs typeface="Times New Roman" panose="02020603050405020304" pitchFamily="18" charset="0"/>
                        </a:rPr>
                        <a:t>Dẫn điện được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4000">
                          <a:solidFill>
                            <a:srgbClr val="000000"/>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4000" dirty="0">
                          <a:solidFill>
                            <a:srgbClr val="000000"/>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5656451"/>
                  </a:ext>
                </a:extLst>
              </a:tr>
            </a:tbl>
          </a:graphicData>
        </a:graphic>
      </p:graphicFrame>
      <p:graphicFrame>
        <p:nvGraphicFramePr>
          <p:cNvPr id="8" name="Table 7">
            <a:extLst>
              <a:ext uri="{FF2B5EF4-FFF2-40B4-BE49-F238E27FC236}">
                <a16:creationId xmlns:a16="http://schemas.microsoft.com/office/drawing/2014/main" id="{CDE36152-C220-4C0C-B20C-2092E2F9F383}"/>
              </a:ext>
            </a:extLst>
          </p:cNvPr>
          <p:cNvGraphicFramePr>
            <a:graphicFrameLocks noGrp="1"/>
          </p:cNvGraphicFramePr>
          <p:nvPr>
            <p:extLst>
              <p:ext uri="{D42A27DB-BD31-4B8C-83A1-F6EECF244321}">
                <p14:modId xmlns:p14="http://schemas.microsoft.com/office/powerpoint/2010/main" val="3021218698"/>
              </p:ext>
            </p:extLst>
          </p:nvPr>
        </p:nvGraphicFramePr>
        <p:xfrm>
          <a:off x="8762999" y="6172200"/>
          <a:ext cx="8991600" cy="3901440"/>
        </p:xfrm>
        <a:graphic>
          <a:graphicData uri="http://schemas.openxmlformats.org/drawingml/2006/table">
            <a:tbl>
              <a:tblPr/>
              <a:tblGrid>
                <a:gridCol w="2835830">
                  <a:extLst>
                    <a:ext uri="{9D8B030D-6E8A-4147-A177-3AD203B41FA5}">
                      <a16:colId xmlns:a16="http://schemas.microsoft.com/office/drawing/2014/main" val="2690456090"/>
                    </a:ext>
                  </a:extLst>
                </a:gridCol>
                <a:gridCol w="3077885">
                  <a:extLst>
                    <a:ext uri="{9D8B030D-6E8A-4147-A177-3AD203B41FA5}">
                      <a16:colId xmlns:a16="http://schemas.microsoft.com/office/drawing/2014/main" val="3023005470"/>
                    </a:ext>
                  </a:extLst>
                </a:gridCol>
                <a:gridCol w="3077885">
                  <a:extLst>
                    <a:ext uri="{9D8B030D-6E8A-4147-A177-3AD203B41FA5}">
                      <a16:colId xmlns:a16="http://schemas.microsoft.com/office/drawing/2014/main" val="1879190298"/>
                    </a:ext>
                  </a:extLst>
                </a:gridCol>
              </a:tblGrid>
              <a:tr h="0">
                <a:tc>
                  <a:txBody>
                    <a:bodyPr/>
                    <a:lstStyle/>
                    <a:p>
                      <a:pPr algn="ctr" fontAlgn="t"/>
                      <a:endParaRPr lang="en-US" sz="40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sz="400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a:txBody>
                    <a:bodyPr/>
                    <a:lstStyle/>
                    <a:p>
                      <a:endParaRPr lang="en-US" sz="4000">
                        <a:latin typeface="Times New Roman" panose="02020603050405020304" pitchFamily="18" charset="0"/>
                        <a:cs typeface="Times New Roman" panose="02020603050405020304" pitchFamily="18" charset="0"/>
                      </a:endParaRPr>
                    </a:p>
                  </a:txBody>
                  <a:tcP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7416204"/>
                  </a:ext>
                </a:extLst>
              </a:tr>
              <a:tr h="0">
                <a:tc>
                  <a:txBody>
                    <a:bodyPr/>
                    <a:lstStyle/>
                    <a:p>
                      <a:pPr algn="just" fontAlgn="t"/>
                      <a:r>
                        <a:rPr lang="en-US" sz="4000" b="1" dirty="0" err="1">
                          <a:solidFill>
                            <a:srgbClr val="000000"/>
                          </a:solidFill>
                          <a:effectLst/>
                          <a:latin typeface="Times New Roman" panose="02020603050405020304" pitchFamily="18" charset="0"/>
                          <a:cs typeface="Times New Roman" panose="02020603050405020304" pitchFamily="18" charset="0"/>
                        </a:rPr>
                        <a:t>Tính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chất</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4000" b="1" dirty="0" err="1">
                          <a:solidFill>
                            <a:srgbClr val="000000"/>
                          </a:solidFill>
                          <a:effectLst/>
                          <a:latin typeface="Times New Roman" panose="02020603050405020304" pitchFamily="18" charset="0"/>
                          <a:cs typeface="Times New Roman" panose="02020603050405020304" pitchFamily="18" charset="0"/>
                        </a:rPr>
                        <a:t>Muối</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4000" b="1">
                          <a:solidFill>
                            <a:srgbClr val="000000"/>
                          </a:solidFill>
                          <a:effectLst/>
                          <a:latin typeface="Times New Roman" panose="02020603050405020304" pitchFamily="18" charset="0"/>
                          <a:cs typeface="Times New Roman" panose="02020603050405020304" pitchFamily="18" charset="0"/>
                        </a:rPr>
                        <a:t>Đường</a:t>
                      </a:r>
                      <a:endParaRPr lang="vi-VN" sz="40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7633342"/>
                  </a:ext>
                </a:extLst>
              </a:tr>
              <a:tr h="0">
                <a:tc>
                  <a:txBody>
                    <a:bodyPr/>
                    <a:lstStyle/>
                    <a:p>
                      <a:pPr algn="just" fontAlgn="t"/>
                      <a:r>
                        <a:rPr lang="vi-VN" sz="4000" dirty="0">
                          <a:solidFill>
                            <a:srgbClr val="000000"/>
                          </a:solidFill>
                          <a:effectLst/>
                          <a:latin typeface="Times New Roman" panose="02020603050405020304" pitchFamily="18" charset="0"/>
                          <a:cs typeface="Times New Roman" panose="02020603050405020304" pitchFamily="18" charset="0"/>
                        </a:rPr>
                        <a:t>Tan trong nước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000" dirty="0">
                          <a:solidFill>
                            <a:srgbClr val="000000"/>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000">
                          <a:solidFill>
                            <a:srgbClr val="000000"/>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9290378"/>
                  </a:ext>
                </a:extLst>
              </a:tr>
              <a:tr h="0">
                <a:tc>
                  <a:txBody>
                    <a:bodyPr/>
                    <a:lstStyle/>
                    <a:p>
                      <a:pPr algn="just" fontAlgn="t"/>
                      <a:r>
                        <a:rPr lang="vi-VN" sz="4000">
                          <a:solidFill>
                            <a:srgbClr val="000000"/>
                          </a:solidFill>
                          <a:effectLst/>
                          <a:latin typeface="Times New Roman" panose="02020603050405020304" pitchFamily="18" charset="0"/>
                          <a:cs typeface="Times New Roman" panose="02020603050405020304" pitchFamily="18" charset="0"/>
                        </a:rPr>
                        <a:t>Dẫn điện được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000">
                          <a:solidFill>
                            <a:srgbClr val="000000"/>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br>
                        <a:rPr lang="en-US" sz="4000" dirty="0">
                          <a:solidFill>
                            <a:srgbClr val="000000"/>
                          </a:solidFill>
                          <a:effectLst/>
                          <a:latin typeface="Times New Roman" panose="02020603050405020304" pitchFamily="18" charset="0"/>
                          <a:cs typeface="Times New Roman" panose="02020603050405020304" pitchFamily="18" charset="0"/>
                        </a:rPr>
                      </a:br>
                      <a:endParaRPr lang="en-US" sz="40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458929"/>
                  </a:ext>
                </a:extLst>
              </a:tr>
            </a:tbl>
          </a:graphicData>
        </a:graphic>
      </p:graphicFrame>
    </p:spTree>
    <p:extLst>
      <p:ext uri="{BB962C8B-B14F-4D97-AF65-F5344CB8AC3E}">
        <p14:creationId xmlns:p14="http://schemas.microsoft.com/office/powerpoint/2010/main" val="212582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294B7-3EA0-4146-BF1E-347F83E124D8}"/>
              </a:ext>
            </a:extLst>
          </p:cNvPr>
          <p:cNvPicPr>
            <a:picLocks noChangeAspect="1"/>
          </p:cNvPicPr>
          <p:nvPr/>
        </p:nvPicPr>
        <p:blipFill>
          <a:blip r:embed="rId2"/>
          <a:stretch>
            <a:fillRect/>
          </a:stretch>
        </p:blipFill>
        <p:spPr>
          <a:xfrm>
            <a:off x="0" y="38100"/>
            <a:ext cx="18287999" cy="6019800"/>
          </a:xfrm>
          <a:prstGeom prst="rect">
            <a:avLst/>
          </a:prstGeom>
        </p:spPr>
      </p:pic>
      <p:pic>
        <p:nvPicPr>
          <p:cNvPr id="3" name="Picture 2">
            <a:extLst>
              <a:ext uri="{FF2B5EF4-FFF2-40B4-BE49-F238E27FC236}">
                <a16:creationId xmlns:a16="http://schemas.microsoft.com/office/drawing/2014/main" id="{B6506023-1C21-4F26-888B-601BB3325EC3}"/>
              </a:ext>
            </a:extLst>
          </p:cNvPr>
          <p:cNvPicPr>
            <a:picLocks noChangeAspect="1"/>
          </p:cNvPicPr>
          <p:nvPr/>
        </p:nvPicPr>
        <p:blipFill>
          <a:blip r:embed="rId3"/>
          <a:stretch>
            <a:fillRect/>
          </a:stretch>
        </p:blipFill>
        <p:spPr>
          <a:xfrm>
            <a:off x="0" y="5753100"/>
            <a:ext cx="18288000" cy="4495800"/>
          </a:xfrm>
          <a:prstGeom prst="rect">
            <a:avLst/>
          </a:prstGeom>
        </p:spPr>
      </p:pic>
    </p:spTree>
    <p:extLst>
      <p:ext uri="{BB962C8B-B14F-4D97-AF65-F5344CB8AC3E}">
        <p14:creationId xmlns:p14="http://schemas.microsoft.com/office/powerpoint/2010/main" val="50396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6BE88FBF-8BC7-4928-883E-7B5661E032DE}"/>
              </a:ext>
            </a:extLst>
          </p:cNvPr>
          <p:cNvSpPr txBox="1"/>
          <p:nvPr/>
        </p:nvSpPr>
        <p:spPr>
          <a:xfrm>
            <a:off x="377648" y="3503363"/>
            <a:ext cx="10091137" cy="1538883"/>
          </a:xfrm>
          <a:prstGeom prst="rect">
            <a:avLst/>
          </a:prstGeom>
        </p:spPr>
        <p:txBody>
          <a:bodyPr wrap="square" lIns="0" tIns="0" rIns="0" bIns="0" rtlCol="0" anchor="t">
            <a:spAutoFit/>
          </a:bodyPr>
          <a:lstStyle/>
          <a:p>
            <a:pPr>
              <a:spcBef>
                <a:spcPct val="0"/>
              </a:spcBef>
            </a:pPr>
            <a:r>
              <a:rPr lang="en-US" sz="5000" spc="-50" dirty="0" err="1">
                <a:solidFill>
                  <a:srgbClr val="000000"/>
                </a:solidFill>
                <a:latin typeface="Times New Roman" panose="02020603050405020304" pitchFamily="18" charset="0"/>
                <a:cs typeface="Times New Roman" panose="02020603050405020304" pitchFamily="18" charset="0"/>
              </a:rPr>
              <a:t>Ghi</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lại</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số</a:t>
            </a:r>
            <a:r>
              <a:rPr lang="en-US" sz="5000" spc="-50" dirty="0">
                <a:solidFill>
                  <a:srgbClr val="000000"/>
                </a:solidFill>
                <a:latin typeface="Times New Roman" panose="02020603050405020304" pitchFamily="18" charset="0"/>
                <a:cs typeface="Times New Roman" panose="02020603050405020304" pitchFamily="18" charset="0"/>
              </a:rPr>
              <a:t> e </a:t>
            </a:r>
            <a:r>
              <a:rPr lang="en-US" sz="5000" spc="-50" dirty="0" err="1">
                <a:solidFill>
                  <a:srgbClr val="000000"/>
                </a:solidFill>
                <a:latin typeface="Times New Roman" panose="02020603050405020304" pitchFamily="18" charset="0"/>
                <a:cs typeface="Times New Roman" panose="02020603050405020304" pitchFamily="18" charset="0"/>
              </a:rPr>
              <a:t>ngoài</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cùng</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của</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các</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nguyên</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tử</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khí</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hiếm</a:t>
            </a:r>
            <a:r>
              <a:rPr lang="en-US" sz="5000" spc="-50" dirty="0">
                <a:solidFill>
                  <a:srgbClr val="000000"/>
                </a:solidFill>
                <a:latin typeface="Times New Roman" panose="02020603050405020304" pitchFamily="18" charset="0"/>
                <a:cs typeface="Times New Roman" panose="02020603050405020304" pitchFamily="18" charset="0"/>
              </a:rPr>
              <a:t> ở </a:t>
            </a:r>
            <a:r>
              <a:rPr lang="en-US" sz="5000" spc="-50" dirty="0" err="1">
                <a:solidFill>
                  <a:srgbClr val="000000"/>
                </a:solidFill>
                <a:latin typeface="Times New Roman" panose="02020603050405020304" pitchFamily="18" charset="0"/>
                <a:cs typeface="Times New Roman" panose="02020603050405020304" pitchFamily="18" charset="0"/>
              </a:rPr>
              <a:t>hình</a:t>
            </a:r>
            <a:r>
              <a:rPr lang="en-US" sz="5000" spc="-50" dirty="0">
                <a:solidFill>
                  <a:srgbClr val="000000"/>
                </a:solidFill>
                <a:latin typeface="Times New Roman" panose="02020603050405020304" pitchFamily="18" charset="0"/>
                <a:cs typeface="Times New Roman" panose="02020603050405020304" pitchFamily="18" charset="0"/>
              </a:rPr>
              <a:t> 6.1 </a:t>
            </a:r>
            <a:r>
              <a:rPr lang="en-US" sz="5000" spc="-50" dirty="0" err="1">
                <a:solidFill>
                  <a:srgbClr val="000000"/>
                </a:solidFill>
                <a:latin typeface="Times New Roman" panose="02020603050405020304" pitchFamily="18" charset="0"/>
                <a:cs typeface="Times New Roman" panose="02020603050405020304" pitchFamily="18" charset="0"/>
              </a:rPr>
              <a:t>vào</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bảng</a:t>
            </a:r>
            <a:endParaRPr lang="en-US" sz="5000" spc="-50" dirty="0">
              <a:solidFill>
                <a:srgbClr val="0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1A58F59-336D-4E6D-BADF-AAE2410246C6}"/>
              </a:ext>
            </a:extLst>
          </p:cNvPr>
          <p:cNvPicPr>
            <a:picLocks noChangeAspect="1"/>
          </p:cNvPicPr>
          <p:nvPr/>
        </p:nvPicPr>
        <p:blipFill>
          <a:blip r:embed="rId2"/>
          <a:stretch>
            <a:fillRect/>
          </a:stretch>
        </p:blipFill>
        <p:spPr>
          <a:xfrm>
            <a:off x="10439400" y="3503363"/>
            <a:ext cx="7696200" cy="3621338"/>
          </a:xfrm>
          <a:prstGeom prst="rect">
            <a:avLst/>
          </a:prstGeom>
        </p:spPr>
      </p:pic>
      <p:pic>
        <p:nvPicPr>
          <p:cNvPr id="4" name="Picture 3">
            <a:extLst>
              <a:ext uri="{FF2B5EF4-FFF2-40B4-BE49-F238E27FC236}">
                <a16:creationId xmlns:a16="http://schemas.microsoft.com/office/drawing/2014/main" id="{4BF999D9-4DAA-4EE2-AB16-FACE83A925AC}"/>
              </a:ext>
            </a:extLst>
          </p:cNvPr>
          <p:cNvPicPr>
            <a:picLocks noChangeAspect="1"/>
          </p:cNvPicPr>
          <p:nvPr/>
        </p:nvPicPr>
        <p:blipFill>
          <a:blip r:embed="rId3"/>
          <a:stretch>
            <a:fillRect/>
          </a:stretch>
        </p:blipFill>
        <p:spPr>
          <a:xfrm>
            <a:off x="377648" y="24245"/>
            <a:ext cx="17529352" cy="3138055"/>
          </a:xfrm>
          <a:prstGeom prst="rect">
            <a:avLst/>
          </a:prstGeom>
        </p:spPr>
      </p:pic>
      <p:pic>
        <p:nvPicPr>
          <p:cNvPr id="5" name="Picture 4">
            <a:extLst>
              <a:ext uri="{FF2B5EF4-FFF2-40B4-BE49-F238E27FC236}">
                <a16:creationId xmlns:a16="http://schemas.microsoft.com/office/drawing/2014/main" id="{D4FE1F73-5BAF-4076-B922-DF3BF20ACCB8}"/>
              </a:ext>
            </a:extLst>
          </p:cNvPr>
          <p:cNvPicPr>
            <a:picLocks noChangeAspect="1"/>
          </p:cNvPicPr>
          <p:nvPr/>
        </p:nvPicPr>
        <p:blipFill>
          <a:blip r:embed="rId4"/>
          <a:stretch>
            <a:fillRect/>
          </a:stretch>
        </p:blipFill>
        <p:spPr>
          <a:xfrm>
            <a:off x="145175" y="8175936"/>
            <a:ext cx="993734" cy="1012024"/>
          </a:xfrm>
          <a:prstGeom prst="rect">
            <a:avLst/>
          </a:prstGeom>
        </p:spPr>
      </p:pic>
      <p:sp>
        <p:nvSpPr>
          <p:cNvPr id="8" name="TextBox 7">
            <a:extLst>
              <a:ext uri="{FF2B5EF4-FFF2-40B4-BE49-F238E27FC236}">
                <a16:creationId xmlns:a16="http://schemas.microsoft.com/office/drawing/2014/main" id="{AB82489C-0FB2-4A1B-AD59-797D01A1B386}"/>
              </a:ext>
            </a:extLst>
          </p:cNvPr>
          <p:cNvSpPr txBox="1"/>
          <p:nvPr/>
        </p:nvSpPr>
        <p:spPr>
          <a:xfrm>
            <a:off x="1144770" y="8175936"/>
            <a:ext cx="16762229" cy="1477328"/>
          </a:xfrm>
          <a:prstGeom prst="rect">
            <a:avLst/>
          </a:prstGeom>
          <a:noFill/>
        </p:spPr>
        <p:txBody>
          <a:bodyPr wrap="square">
            <a:spAutoFit/>
          </a:bodyPr>
          <a:lstStyle/>
          <a:p>
            <a:r>
              <a:rPr lang="en-US" sz="4500" b="1" i="0" dirty="0" err="1">
                <a:solidFill>
                  <a:srgbClr val="002060"/>
                </a:solidFill>
                <a:effectLst/>
                <a:latin typeface="Times New Roman" panose="02020603050405020304" pitchFamily="18" charset="0"/>
                <a:cs typeface="Times New Roman" panose="02020603050405020304" pitchFamily="18" charset="0"/>
              </a:rPr>
              <a:t>Vỏ</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nguyên</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tử</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của</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các</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nguyên</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tố</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khí</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hiếm</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đều</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có</a:t>
            </a:r>
            <a:r>
              <a:rPr lang="en-US" sz="4500" b="1" i="0" dirty="0">
                <a:solidFill>
                  <a:srgbClr val="002060"/>
                </a:solidFill>
                <a:effectLst/>
                <a:latin typeface="Times New Roman" panose="02020603050405020304" pitchFamily="18" charset="0"/>
                <a:cs typeface="Times New Roman" panose="02020603050405020304" pitchFamily="18" charset="0"/>
              </a:rPr>
              <a:t> 8 electron ở </a:t>
            </a:r>
            <a:r>
              <a:rPr lang="en-US" sz="4500" b="1" i="0" dirty="0" err="1">
                <a:solidFill>
                  <a:srgbClr val="002060"/>
                </a:solidFill>
                <a:effectLst/>
                <a:latin typeface="Times New Roman" panose="02020603050405020304" pitchFamily="18" charset="0"/>
                <a:cs typeface="Times New Roman" panose="02020603050405020304" pitchFamily="18" charset="0"/>
              </a:rPr>
              <a:t>lớp</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ngoài</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cùng</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riêng</a:t>
            </a:r>
            <a:r>
              <a:rPr lang="en-US" sz="4500" b="1" i="0" dirty="0">
                <a:solidFill>
                  <a:srgbClr val="002060"/>
                </a:solidFill>
                <a:effectLst/>
                <a:latin typeface="Times New Roman" panose="02020603050405020304" pitchFamily="18" charset="0"/>
                <a:cs typeface="Times New Roman" panose="02020603050405020304" pitchFamily="18" charset="0"/>
              </a:rPr>
              <a:t> helium ở </a:t>
            </a:r>
            <a:r>
              <a:rPr lang="en-US" sz="4500" b="1" i="0" dirty="0" err="1">
                <a:solidFill>
                  <a:srgbClr val="002060"/>
                </a:solidFill>
                <a:effectLst/>
                <a:latin typeface="Times New Roman" panose="02020603050405020304" pitchFamily="18" charset="0"/>
                <a:cs typeface="Times New Roman" panose="02020603050405020304" pitchFamily="18" charset="0"/>
              </a:rPr>
              <a:t>lớp</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ngoài</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cùng</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chỉ</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có</a:t>
            </a:r>
            <a:r>
              <a:rPr lang="en-US" sz="4500" b="1" i="0" dirty="0">
                <a:solidFill>
                  <a:srgbClr val="002060"/>
                </a:solidFill>
                <a:effectLst/>
                <a:latin typeface="Times New Roman" panose="02020603050405020304" pitchFamily="18" charset="0"/>
                <a:cs typeface="Times New Roman" panose="02020603050405020304" pitchFamily="18" charset="0"/>
              </a:rPr>
              <a:t> 2 electron.</a:t>
            </a:r>
            <a:endParaRPr lang="en-US" sz="45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74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22EDFA-E6CC-473B-87A0-D47586AE707D}"/>
              </a:ext>
            </a:extLst>
          </p:cNvPr>
          <p:cNvSpPr txBox="1"/>
          <p:nvPr/>
        </p:nvSpPr>
        <p:spPr>
          <a:xfrm>
            <a:off x="381000" y="266700"/>
            <a:ext cx="17602200" cy="1477328"/>
          </a:xfrm>
          <a:prstGeom prst="rect">
            <a:avLst/>
          </a:prstGeom>
          <a:noFill/>
        </p:spPr>
        <p:txBody>
          <a:bodyPr wrap="square">
            <a:spAutoFit/>
          </a:bodyPr>
          <a:lstStyle/>
          <a:p>
            <a:r>
              <a:rPr lang="vi-VN" sz="4500" b="1" i="0" dirty="0">
                <a:solidFill>
                  <a:srgbClr val="008000"/>
                </a:solidFill>
                <a:effectLst/>
                <a:latin typeface="+mj-lt"/>
              </a:rPr>
              <a:t>Câu 14 trang 43 :</a:t>
            </a:r>
            <a:r>
              <a:rPr lang="vi-VN" sz="4500" b="0" i="0" dirty="0">
                <a:solidFill>
                  <a:srgbClr val="000000"/>
                </a:solidFill>
                <a:effectLst/>
                <a:latin typeface="+mj-lt"/>
              </a:rPr>
              <a:t> Quan sát thí nghiệm 2 (Hình 6.13), cho biết muối hay đường bền nhiệt hơn. Ở ống nghiệm nào có sự tạo thành chất mới?</a:t>
            </a:r>
            <a:endParaRPr lang="en-US" sz="4500" dirty="0">
              <a:latin typeface="+mj-lt"/>
            </a:endParaRPr>
          </a:p>
        </p:txBody>
      </p:sp>
      <p:pic>
        <p:nvPicPr>
          <p:cNvPr id="4" name="Picture 3">
            <a:extLst>
              <a:ext uri="{FF2B5EF4-FFF2-40B4-BE49-F238E27FC236}">
                <a16:creationId xmlns:a16="http://schemas.microsoft.com/office/drawing/2014/main" id="{38CA4838-6171-4A42-98DF-634FB14C68D2}"/>
              </a:ext>
            </a:extLst>
          </p:cNvPr>
          <p:cNvPicPr>
            <a:picLocks noChangeAspect="1"/>
          </p:cNvPicPr>
          <p:nvPr/>
        </p:nvPicPr>
        <p:blipFill>
          <a:blip r:embed="rId2"/>
          <a:stretch>
            <a:fillRect/>
          </a:stretch>
        </p:blipFill>
        <p:spPr>
          <a:xfrm>
            <a:off x="357554" y="1998052"/>
            <a:ext cx="17602200" cy="4669448"/>
          </a:xfrm>
          <a:prstGeom prst="rect">
            <a:avLst/>
          </a:prstGeom>
        </p:spPr>
      </p:pic>
      <p:sp>
        <p:nvSpPr>
          <p:cNvPr id="6" name="TextBox 5">
            <a:extLst>
              <a:ext uri="{FF2B5EF4-FFF2-40B4-BE49-F238E27FC236}">
                <a16:creationId xmlns:a16="http://schemas.microsoft.com/office/drawing/2014/main" id="{F6108281-A728-4611-ABD9-2BA8953B81F4}"/>
              </a:ext>
            </a:extLst>
          </p:cNvPr>
          <p:cNvSpPr txBox="1"/>
          <p:nvPr/>
        </p:nvSpPr>
        <p:spPr>
          <a:xfrm>
            <a:off x="328246" y="6672409"/>
            <a:ext cx="17901138" cy="3554819"/>
          </a:xfrm>
          <a:prstGeom prst="rect">
            <a:avLst/>
          </a:prstGeom>
          <a:noFill/>
        </p:spPr>
        <p:txBody>
          <a:bodyPr wrap="square">
            <a:spAutoFit/>
          </a:bodyPr>
          <a:lstStyle/>
          <a:p>
            <a:pPr algn="just"/>
            <a:r>
              <a:rPr lang="vi-VN" sz="4500" b="1" i="0" dirty="0">
                <a:solidFill>
                  <a:srgbClr val="008000"/>
                </a:solidFill>
                <a:effectLst/>
                <a:latin typeface="+mj-lt"/>
              </a:rPr>
              <a:t>Trả lời:</a:t>
            </a:r>
            <a:endParaRPr lang="vi-VN" sz="4500" b="0" i="0" dirty="0">
              <a:solidFill>
                <a:srgbClr val="000000"/>
              </a:solidFill>
              <a:effectLst/>
              <a:latin typeface="+mj-lt"/>
            </a:endParaRPr>
          </a:p>
          <a:p>
            <a:pPr algn="just"/>
            <a:r>
              <a:rPr lang="vi-VN" sz="4500" b="0" i="0" dirty="0">
                <a:solidFill>
                  <a:srgbClr val="002060"/>
                </a:solidFill>
                <a:effectLst/>
                <a:latin typeface="+mj-lt"/>
              </a:rPr>
              <a:t>Quan sát thí nghiệm ta thấy muối ăn không bị nhiệt phân hủy (không bị biến đổi khi đun), đường bị nhiệt phân hủy thành chất mới có màu đen.</a:t>
            </a:r>
          </a:p>
          <a:p>
            <a:pPr algn="just"/>
            <a:r>
              <a:rPr lang="vi-VN" sz="4500" b="0" i="0" dirty="0">
                <a:solidFill>
                  <a:srgbClr val="002060"/>
                </a:solidFill>
                <a:effectLst/>
                <a:latin typeface="+mj-lt"/>
              </a:rPr>
              <a:t>⇒ Muối ăn bền với nhiệt hơn đường.</a:t>
            </a:r>
          </a:p>
          <a:p>
            <a:pPr algn="just"/>
            <a:r>
              <a:rPr lang="vi-VN" sz="4500" b="0" i="0" dirty="0">
                <a:solidFill>
                  <a:srgbClr val="002060"/>
                </a:solidFill>
                <a:effectLst/>
                <a:latin typeface="+mj-lt"/>
              </a:rPr>
              <a:t>Khi đun nóng đường có sự tạo thành chất mới màu đen, mùi khét.</a:t>
            </a:r>
          </a:p>
        </p:txBody>
      </p:sp>
    </p:spTree>
    <p:extLst>
      <p:ext uri="{BB962C8B-B14F-4D97-AF65-F5344CB8AC3E}">
        <p14:creationId xmlns:p14="http://schemas.microsoft.com/office/powerpoint/2010/main" val="211570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98F6EF-2D12-48A5-9743-FED675CA2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
            <a:ext cx="18669000" cy="1009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60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49A8E3-0C66-4C45-9280-FF3B8B0FF5E0}"/>
              </a:ext>
            </a:extLst>
          </p:cNvPr>
          <p:cNvSpPr txBox="1"/>
          <p:nvPr/>
        </p:nvSpPr>
        <p:spPr>
          <a:xfrm>
            <a:off x="533400" y="266700"/>
            <a:ext cx="17602200" cy="2169825"/>
          </a:xfrm>
          <a:prstGeom prst="rect">
            <a:avLst/>
          </a:prstGeom>
          <a:noFill/>
        </p:spPr>
        <p:txBody>
          <a:bodyPr wrap="square">
            <a:spAutoFit/>
          </a:bodyPr>
          <a:lstStyle/>
          <a:p>
            <a:r>
              <a:rPr lang="vi-VN" sz="4500" b="1" i="0" dirty="0">
                <a:solidFill>
                  <a:srgbClr val="008000"/>
                </a:solidFill>
                <a:effectLst/>
                <a:latin typeface="+mj-lt"/>
              </a:rPr>
              <a:t>Luyện tập trang 44 :</a:t>
            </a:r>
            <a:r>
              <a:rPr lang="vi-VN" sz="4500" b="0" i="0" dirty="0">
                <a:solidFill>
                  <a:srgbClr val="000000"/>
                </a:solidFill>
                <a:effectLst/>
                <a:latin typeface="+mj-lt"/>
              </a:rPr>
              <a:t> Kết quả thử nghiệm tính chất của 2 chất A và B được trình bày ở bảng bên. Em hãy cho biết chất nào là chất cộng hóa trị, chất nào là chất ion?</a:t>
            </a:r>
            <a:endParaRPr lang="en-US" sz="4500" dirty="0">
              <a:latin typeface="+mj-lt"/>
            </a:endParaRPr>
          </a:p>
        </p:txBody>
      </p:sp>
      <p:graphicFrame>
        <p:nvGraphicFramePr>
          <p:cNvPr id="4" name="Table 3">
            <a:extLst>
              <a:ext uri="{FF2B5EF4-FFF2-40B4-BE49-F238E27FC236}">
                <a16:creationId xmlns:a16="http://schemas.microsoft.com/office/drawing/2014/main" id="{329F6F00-C546-4176-AA90-2876201FCFC6}"/>
              </a:ext>
            </a:extLst>
          </p:cNvPr>
          <p:cNvGraphicFramePr>
            <a:graphicFrameLocks noGrp="1"/>
          </p:cNvGraphicFramePr>
          <p:nvPr>
            <p:extLst>
              <p:ext uri="{D42A27DB-BD31-4B8C-83A1-F6EECF244321}">
                <p14:modId xmlns:p14="http://schemas.microsoft.com/office/powerpoint/2010/main" val="2846300168"/>
              </p:ext>
            </p:extLst>
          </p:nvPr>
        </p:nvGraphicFramePr>
        <p:xfrm>
          <a:off x="304800" y="2628900"/>
          <a:ext cx="8305801" cy="7373483"/>
        </p:xfrm>
        <a:graphic>
          <a:graphicData uri="http://schemas.openxmlformats.org/drawingml/2006/table">
            <a:tbl>
              <a:tblPr/>
              <a:tblGrid>
                <a:gridCol w="3348739">
                  <a:extLst>
                    <a:ext uri="{9D8B030D-6E8A-4147-A177-3AD203B41FA5}">
                      <a16:colId xmlns:a16="http://schemas.microsoft.com/office/drawing/2014/main" val="976790367"/>
                    </a:ext>
                  </a:extLst>
                </a:gridCol>
                <a:gridCol w="2493218">
                  <a:extLst>
                    <a:ext uri="{9D8B030D-6E8A-4147-A177-3AD203B41FA5}">
                      <a16:colId xmlns:a16="http://schemas.microsoft.com/office/drawing/2014/main" val="3765521642"/>
                    </a:ext>
                  </a:extLst>
                </a:gridCol>
                <a:gridCol w="2463844">
                  <a:extLst>
                    <a:ext uri="{9D8B030D-6E8A-4147-A177-3AD203B41FA5}">
                      <a16:colId xmlns:a16="http://schemas.microsoft.com/office/drawing/2014/main" val="128329061"/>
                    </a:ext>
                  </a:extLst>
                </a:gridCol>
              </a:tblGrid>
              <a:tr h="881612">
                <a:tc>
                  <a:txBody>
                    <a:bodyPr/>
                    <a:lstStyle/>
                    <a:p>
                      <a:pPr algn="ctr" fontAlgn="t"/>
                      <a:r>
                        <a:rPr lang="en-US" sz="4500" b="1">
                          <a:solidFill>
                            <a:srgbClr val="000000"/>
                          </a:solidFill>
                          <a:effectLst/>
                          <a:latin typeface="Times New Roman" panose="02020603050405020304" pitchFamily="18" charset="0"/>
                          <a:cs typeface="Times New Roman" panose="02020603050405020304" pitchFamily="18" charset="0"/>
                        </a:rPr>
                        <a:t>Tính chất</a:t>
                      </a:r>
                      <a:endParaRPr lang="en-US" sz="450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b="1">
                          <a:solidFill>
                            <a:srgbClr val="000000"/>
                          </a:solidFill>
                          <a:effectLst/>
                          <a:latin typeface="Times New Roman" panose="02020603050405020304" pitchFamily="18" charset="0"/>
                          <a:cs typeface="Times New Roman" panose="02020603050405020304" pitchFamily="18" charset="0"/>
                        </a:rPr>
                        <a:t>Chất A</a:t>
                      </a:r>
                      <a:endParaRPr lang="en-US" sz="45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b="1">
                          <a:solidFill>
                            <a:srgbClr val="000000"/>
                          </a:solidFill>
                          <a:effectLst/>
                          <a:latin typeface="Times New Roman" panose="02020603050405020304" pitchFamily="18" charset="0"/>
                          <a:cs typeface="Times New Roman" panose="02020603050405020304" pitchFamily="18" charset="0"/>
                        </a:rPr>
                        <a:t>Chất B</a:t>
                      </a:r>
                      <a:endParaRPr lang="en-US" sz="45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0403909"/>
                  </a:ext>
                </a:extLst>
              </a:tr>
              <a:tr h="721319">
                <a:tc>
                  <a:txBody>
                    <a:bodyPr/>
                    <a:lstStyle/>
                    <a:p>
                      <a:pPr algn="just" fontAlgn="t"/>
                      <a:r>
                        <a:rPr lang="en-US" sz="4500">
                          <a:solidFill>
                            <a:srgbClr val="000000"/>
                          </a:solidFill>
                          <a:effectLst/>
                          <a:latin typeface="Times New Roman" panose="02020603050405020304" pitchFamily="18" charset="0"/>
                          <a:cs typeface="Times New Roman" panose="02020603050405020304" pitchFamily="18" charset="0"/>
                        </a:rPr>
                        <a:t>Thể (25</a:t>
                      </a:r>
                      <a:r>
                        <a:rPr lang="en-US" sz="4500" baseline="30000">
                          <a:solidFill>
                            <a:srgbClr val="000000"/>
                          </a:solidFill>
                          <a:effectLst/>
                          <a:latin typeface="Times New Roman" panose="02020603050405020304" pitchFamily="18" charset="0"/>
                          <a:cs typeface="Times New Roman" panose="02020603050405020304" pitchFamily="18" charset="0"/>
                        </a:rPr>
                        <a:t>o</a:t>
                      </a:r>
                      <a:r>
                        <a:rPr lang="en-US" sz="4500">
                          <a:solidFill>
                            <a:srgbClr val="000000"/>
                          </a:solidFill>
                          <a:effectLst/>
                          <a:latin typeface="Times New Roman" panose="02020603050405020304" pitchFamily="18"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a:solidFill>
                            <a:srgbClr val="000000"/>
                          </a:solidFill>
                          <a:effectLst/>
                          <a:latin typeface="Times New Roman" panose="02020603050405020304" pitchFamily="18" charset="0"/>
                          <a:cs typeface="Times New Roman" panose="02020603050405020304" pitchFamily="18" charset="0"/>
                        </a:rPr>
                        <a:t>Rắn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a:solidFill>
                            <a:srgbClr val="000000"/>
                          </a:solidFill>
                          <a:effectLst/>
                          <a:latin typeface="Times New Roman" panose="02020603050405020304" pitchFamily="18" charset="0"/>
                          <a:cs typeface="Times New Roman" panose="02020603050405020304" pitchFamily="18" charset="0"/>
                        </a:rPr>
                        <a:t>Lỏng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1589801"/>
                  </a:ext>
                </a:extLst>
              </a:tr>
              <a:tr h="1442638">
                <a:tc>
                  <a:txBody>
                    <a:bodyPr/>
                    <a:lstStyle/>
                    <a:p>
                      <a:pPr algn="just" fontAlgn="t"/>
                      <a:r>
                        <a:rPr lang="en-US" sz="4500">
                          <a:solidFill>
                            <a:srgbClr val="000000"/>
                          </a:solidFill>
                          <a:effectLst/>
                          <a:latin typeface="Times New Roman" panose="02020603050405020304" pitchFamily="18" charset="0"/>
                          <a:cs typeface="Times New Roman" panose="02020603050405020304" pitchFamily="18" charset="0"/>
                        </a:rPr>
                        <a:t>Nhiệt độ sôi (</a:t>
                      </a:r>
                      <a:r>
                        <a:rPr lang="en-US" sz="4500" baseline="30000">
                          <a:solidFill>
                            <a:srgbClr val="000000"/>
                          </a:solidFill>
                          <a:effectLst/>
                          <a:latin typeface="Times New Roman" panose="02020603050405020304" pitchFamily="18" charset="0"/>
                          <a:cs typeface="Times New Roman" panose="02020603050405020304" pitchFamily="18" charset="0"/>
                        </a:rPr>
                        <a:t>o</a:t>
                      </a:r>
                      <a:r>
                        <a:rPr lang="en-US" sz="4500">
                          <a:solidFill>
                            <a:srgbClr val="000000"/>
                          </a:solidFill>
                          <a:effectLst/>
                          <a:latin typeface="Times New Roman" panose="02020603050405020304" pitchFamily="18"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a:solidFill>
                            <a:srgbClr val="000000"/>
                          </a:solidFill>
                          <a:effectLst/>
                          <a:latin typeface="Times New Roman" panose="02020603050405020304" pitchFamily="18" charset="0"/>
                          <a:cs typeface="Times New Roman" panose="02020603050405020304" pitchFamily="18" charset="0"/>
                        </a:rPr>
                        <a:t>1500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a:solidFill>
                            <a:srgbClr val="000000"/>
                          </a:solidFill>
                          <a:effectLst/>
                          <a:latin typeface="Times New Roman" panose="02020603050405020304" pitchFamily="18" charset="0"/>
                          <a:cs typeface="Times New Roman" panose="02020603050405020304" pitchFamily="18" charset="0"/>
                        </a:rPr>
                        <a:t>64,7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191178"/>
                  </a:ext>
                </a:extLst>
              </a:tr>
              <a:tr h="2163957">
                <a:tc>
                  <a:txBody>
                    <a:bodyPr/>
                    <a:lstStyle/>
                    <a:p>
                      <a:pPr algn="just" fontAlgn="t"/>
                      <a:r>
                        <a:rPr lang="en-US" sz="4500">
                          <a:solidFill>
                            <a:srgbClr val="000000"/>
                          </a:solidFill>
                          <a:effectLst/>
                          <a:latin typeface="Times New Roman" panose="02020603050405020304" pitchFamily="18" charset="0"/>
                          <a:cs typeface="Times New Roman" panose="02020603050405020304" pitchFamily="18" charset="0"/>
                        </a:rPr>
                        <a:t>Nhiệt độ nóng chảy (</a:t>
                      </a:r>
                      <a:r>
                        <a:rPr lang="en-US" sz="4500" baseline="30000">
                          <a:solidFill>
                            <a:srgbClr val="000000"/>
                          </a:solidFill>
                          <a:effectLst/>
                          <a:latin typeface="Times New Roman" panose="02020603050405020304" pitchFamily="18" charset="0"/>
                          <a:cs typeface="Times New Roman" panose="02020603050405020304" pitchFamily="18" charset="0"/>
                        </a:rPr>
                        <a:t>o</a:t>
                      </a:r>
                      <a:r>
                        <a:rPr lang="en-US" sz="4500">
                          <a:solidFill>
                            <a:srgbClr val="000000"/>
                          </a:solidFill>
                          <a:effectLst/>
                          <a:latin typeface="Times New Roman" panose="02020603050405020304" pitchFamily="18"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a:solidFill>
                            <a:srgbClr val="000000"/>
                          </a:solidFill>
                          <a:effectLst/>
                          <a:latin typeface="Times New Roman" panose="02020603050405020304" pitchFamily="18" charset="0"/>
                          <a:cs typeface="Times New Roman" panose="02020603050405020304" pitchFamily="18" charset="0"/>
                        </a:rPr>
                        <a:t>770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dirty="0">
                          <a:solidFill>
                            <a:srgbClr val="000000"/>
                          </a:solidFill>
                          <a:effectLst/>
                          <a:latin typeface="Times New Roman" panose="02020603050405020304" pitchFamily="18" charset="0"/>
                          <a:cs typeface="Times New Roman" panose="02020603050405020304" pitchFamily="18" charset="0"/>
                        </a:rPr>
                        <a:t>-97,6</a:t>
                      </a:r>
                    </a:p>
                    <a:p>
                      <a:pPr algn="ctr" fontAlgn="t"/>
                      <a:endParaRPr lang="en-US" sz="45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0618455"/>
                  </a:ext>
                </a:extLst>
              </a:tr>
              <a:tr h="2163957">
                <a:tc>
                  <a:txBody>
                    <a:bodyPr/>
                    <a:lstStyle/>
                    <a:p>
                      <a:pPr algn="just" fontAlgn="t"/>
                      <a:r>
                        <a:rPr lang="en-US" sz="4500">
                          <a:solidFill>
                            <a:srgbClr val="000000"/>
                          </a:solidFill>
                          <a:effectLst/>
                          <a:latin typeface="Times New Roman" panose="02020603050405020304" pitchFamily="18" charset="0"/>
                          <a:cs typeface="Times New Roman" panose="02020603050405020304" pitchFamily="18" charset="0"/>
                        </a:rPr>
                        <a:t>Khả năng dẫn điện của dung dịch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a:solidFill>
                            <a:srgbClr val="000000"/>
                          </a:solidFill>
                          <a:effectLst/>
                          <a:latin typeface="Times New Roman" panose="02020603050405020304" pitchFamily="18" charset="0"/>
                          <a:cs typeface="Times New Roman" panose="02020603050405020304" pitchFamily="18" charset="0"/>
                        </a:rPr>
                        <a:t>Có</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dirty="0" err="1">
                          <a:solidFill>
                            <a:srgbClr val="000000"/>
                          </a:solidFill>
                          <a:effectLst/>
                          <a:latin typeface="Times New Roman" panose="02020603050405020304" pitchFamily="18" charset="0"/>
                          <a:cs typeface="Times New Roman" panose="02020603050405020304" pitchFamily="18" charset="0"/>
                        </a:rPr>
                        <a:t>Không</a:t>
                      </a:r>
                      <a:endParaRPr lang="en-US" sz="45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9340691"/>
                  </a:ext>
                </a:extLst>
              </a:tr>
            </a:tbl>
          </a:graphicData>
        </a:graphic>
      </p:graphicFrame>
      <p:sp>
        <p:nvSpPr>
          <p:cNvPr id="6" name="TextBox 5">
            <a:extLst>
              <a:ext uri="{FF2B5EF4-FFF2-40B4-BE49-F238E27FC236}">
                <a16:creationId xmlns:a16="http://schemas.microsoft.com/office/drawing/2014/main" id="{8C183152-6878-4F4A-A93C-714DB849D629}"/>
              </a:ext>
            </a:extLst>
          </p:cNvPr>
          <p:cNvSpPr txBox="1"/>
          <p:nvPr/>
        </p:nvSpPr>
        <p:spPr>
          <a:xfrm>
            <a:off x="8795084" y="2683042"/>
            <a:ext cx="9204158" cy="6247864"/>
          </a:xfrm>
          <a:prstGeom prst="rect">
            <a:avLst/>
          </a:prstGeom>
          <a:noFill/>
        </p:spPr>
        <p:txBody>
          <a:bodyPr wrap="square">
            <a:spAutoFit/>
          </a:bodyPr>
          <a:lstStyle/>
          <a:p>
            <a:pPr algn="just"/>
            <a:r>
              <a:rPr lang="vi-VN" sz="5000" b="1" i="0" dirty="0">
                <a:solidFill>
                  <a:srgbClr val="008000"/>
                </a:solidFill>
                <a:effectLst/>
                <a:latin typeface="+mj-lt"/>
              </a:rPr>
              <a:t>Trả lời:</a:t>
            </a:r>
            <a:endParaRPr lang="vi-VN" sz="5000" b="0" i="0" dirty="0">
              <a:solidFill>
                <a:srgbClr val="000000"/>
              </a:solidFill>
              <a:effectLst/>
              <a:latin typeface="+mj-lt"/>
            </a:endParaRPr>
          </a:p>
          <a:p>
            <a:pPr algn="just"/>
            <a:r>
              <a:rPr lang="vi-VN" sz="5000" b="0" i="0" dirty="0">
                <a:solidFill>
                  <a:srgbClr val="002060"/>
                </a:solidFill>
                <a:effectLst/>
                <a:latin typeface="+mj-lt"/>
              </a:rPr>
              <a:t>Dựa vào kết quả được trình bày ở bảng trên ta thấy: Chất A có nhiệt độ sôi và nhiệt độ nóng chảy cao hơn rất nhiều so với chất B, chất A tồn tại ở thể rắn và dẫn điện được.</a:t>
            </a:r>
          </a:p>
          <a:p>
            <a:pPr algn="just"/>
            <a:r>
              <a:rPr lang="vi-VN" sz="5000" b="0" i="0" dirty="0">
                <a:solidFill>
                  <a:srgbClr val="002060"/>
                </a:solidFill>
                <a:effectLst/>
                <a:latin typeface="+mj-lt"/>
              </a:rPr>
              <a:t>⇒ Chất A là chất ion, chất B là chất cộng hóa trị.</a:t>
            </a:r>
          </a:p>
        </p:txBody>
      </p:sp>
    </p:spTree>
    <p:extLst>
      <p:ext uri="{BB962C8B-B14F-4D97-AF65-F5344CB8AC3E}">
        <p14:creationId xmlns:p14="http://schemas.microsoft.com/office/powerpoint/2010/main" val="169369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EA3BCA-E124-4049-A1B6-8986379BCEEE}"/>
              </a:ext>
            </a:extLst>
          </p:cNvPr>
          <p:cNvSpPr txBox="1"/>
          <p:nvPr/>
        </p:nvSpPr>
        <p:spPr>
          <a:xfrm>
            <a:off x="381000" y="190500"/>
            <a:ext cx="17754600" cy="3170099"/>
          </a:xfrm>
          <a:prstGeom prst="rect">
            <a:avLst/>
          </a:prstGeom>
          <a:noFill/>
        </p:spPr>
        <p:txBody>
          <a:bodyPr wrap="square">
            <a:spAutoFit/>
          </a:bodyPr>
          <a:lstStyle/>
          <a:p>
            <a:pPr algn="just"/>
            <a:r>
              <a:rPr lang="vi-VN" sz="4000" b="1" i="0" dirty="0">
                <a:solidFill>
                  <a:srgbClr val="008000"/>
                </a:solidFill>
                <a:effectLst/>
                <a:latin typeface="+mj-lt"/>
              </a:rPr>
              <a:t>Vận dụng trang 44:</a:t>
            </a:r>
            <a:r>
              <a:rPr lang="vi-VN" sz="4000" b="0" i="0" dirty="0">
                <a:solidFill>
                  <a:srgbClr val="000000"/>
                </a:solidFill>
                <a:effectLst/>
                <a:latin typeface="+mj-lt"/>
              </a:rPr>
              <a:t> Khi cơ thể bị mất nước do tiêu chảy, nôn mửa, …người ta thường cho bệnh nhân uống dung dịch oresol. Tìm hiểu qua sách báo và internet, hãy cho biết thành phần của oresol có các loại chất nào (chất ion, chất cộng hóa trị)?</a:t>
            </a:r>
          </a:p>
          <a:p>
            <a:pPr algn="just"/>
            <a:r>
              <a:rPr lang="vi-VN" sz="4000" b="0" i="0" dirty="0">
                <a:solidFill>
                  <a:srgbClr val="000000"/>
                </a:solidFill>
                <a:effectLst/>
                <a:latin typeface="+mj-lt"/>
              </a:rPr>
              <a:t>Trong trường hợp không có oresol thì có thể thay thế bằng cách nào khác không? Giải thích.</a:t>
            </a:r>
          </a:p>
        </p:txBody>
      </p:sp>
      <p:sp>
        <p:nvSpPr>
          <p:cNvPr id="5" name="TextBox 4">
            <a:extLst>
              <a:ext uri="{FF2B5EF4-FFF2-40B4-BE49-F238E27FC236}">
                <a16:creationId xmlns:a16="http://schemas.microsoft.com/office/drawing/2014/main" id="{206E4F8B-C0D6-4AEE-A400-2F7160F6F207}"/>
              </a:ext>
            </a:extLst>
          </p:cNvPr>
          <p:cNvSpPr txBox="1"/>
          <p:nvPr/>
        </p:nvSpPr>
        <p:spPr>
          <a:xfrm>
            <a:off x="257908" y="3414791"/>
            <a:ext cx="17907000" cy="6863417"/>
          </a:xfrm>
          <a:prstGeom prst="rect">
            <a:avLst/>
          </a:prstGeom>
          <a:noFill/>
        </p:spPr>
        <p:txBody>
          <a:bodyPr wrap="square">
            <a:spAutoFit/>
          </a:bodyPr>
          <a:lstStyle/>
          <a:p>
            <a:pPr algn="just"/>
            <a:r>
              <a:rPr lang="vi-VN" sz="4000" b="1" i="0" dirty="0">
                <a:solidFill>
                  <a:srgbClr val="008000"/>
                </a:solidFill>
                <a:effectLst/>
                <a:latin typeface="+mj-lt"/>
              </a:rPr>
              <a:t>Trả lời:</a:t>
            </a:r>
            <a:r>
              <a:rPr lang="vi-VN" sz="4000" b="1" i="0" dirty="0">
                <a:solidFill>
                  <a:srgbClr val="FF0000"/>
                </a:solidFill>
                <a:effectLst/>
                <a:latin typeface="+mj-lt"/>
              </a:rPr>
              <a:t>Thành phần chính của oresol:</a:t>
            </a:r>
            <a:endParaRPr lang="vi-VN" sz="4000" b="0" i="0" dirty="0">
              <a:solidFill>
                <a:srgbClr val="FF0000"/>
              </a:solidFill>
              <a:effectLst/>
              <a:latin typeface="+mj-lt"/>
            </a:endParaRPr>
          </a:p>
          <a:p>
            <a:pPr algn="just"/>
            <a:r>
              <a:rPr lang="vi-VN" sz="4000" b="0" i="0" dirty="0">
                <a:solidFill>
                  <a:srgbClr val="000000"/>
                </a:solidFill>
                <a:effectLst/>
                <a:latin typeface="+mj-lt"/>
              </a:rPr>
              <a:t>- </a:t>
            </a:r>
            <a:r>
              <a:rPr lang="vi-VN" sz="4000" b="0" i="0" dirty="0">
                <a:solidFill>
                  <a:srgbClr val="002060"/>
                </a:solidFill>
                <a:effectLst/>
                <a:latin typeface="+mj-lt"/>
              </a:rPr>
              <a:t>Sodium chloride (NaCl): Chất ion</a:t>
            </a:r>
          </a:p>
          <a:p>
            <a:pPr algn="just"/>
            <a:r>
              <a:rPr lang="vi-VN" sz="4000" b="0" i="0" dirty="0">
                <a:solidFill>
                  <a:srgbClr val="002060"/>
                </a:solidFill>
                <a:effectLst/>
                <a:latin typeface="+mj-lt"/>
              </a:rPr>
              <a:t>- Sodium hydrogen carbonate (NaHCO</a:t>
            </a:r>
            <a:r>
              <a:rPr lang="vi-VN" sz="4000" b="0" i="0" baseline="-25000" dirty="0">
                <a:solidFill>
                  <a:srgbClr val="002060"/>
                </a:solidFill>
                <a:effectLst/>
                <a:latin typeface="+mj-lt"/>
              </a:rPr>
              <a:t>3</a:t>
            </a:r>
            <a:r>
              <a:rPr lang="vi-VN" sz="4000" b="0" i="0" dirty="0">
                <a:solidFill>
                  <a:srgbClr val="002060"/>
                </a:solidFill>
                <a:effectLst/>
                <a:latin typeface="+mj-lt"/>
              </a:rPr>
              <a:t>): Chất ion</a:t>
            </a:r>
          </a:p>
          <a:p>
            <a:pPr algn="just"/>
            <a:r>
              <a:rPr lang="vi-VN" sz="4000" b="0" i="0" dirty="0">
                <a:solidFill>
                  <a:srgbClr val="002060"/>
                </a:solidFill>
                <a:effectLst/>
                <a:latin typeface="+mj-lt"/>
              </a:rPr>
              <a:t>- Potassium chloride (KCl): Chất ion</a:t>
            </a:r>
          </a:p>
          <a:p>
            <a:pPr algn="just"/>
            <a:r>
              <a:rPr lang="vi-VN" sz="4000" b="0" i="0" dirty="0">
                <a:solidFill>
                  <a:srgbClr val="002060"/>
                </a:solidFill>
                <a:effectLst/>
                <a:latin typeface="+mj-lt"/>
              </a:rPr>
              <a:t>- Glucose: Chất cộng hóa trị</a:t>
            </a:r>
          </a:p>
          <a:p>
            <a:pPr algn="just"/>
            <a:r>
              <a:rPr lang="vi-VN" sz="4000" b="0" i="0" dirty="0">
                <a:solidFill>
                  <a:srgbClr val="002060"/>
                </a:solidFill>
                <a:effectLst/>
                <a:latin typeface="+mj-lt"/>
              </a:rPr>
              <a:t>Oresol được sử dụng bằng cách pha trực tiếp với nước và uống. Công dụng chính là bổ sung nước và các chất điện giải cho cơ thể. Do các chất ion có trong thành phần của oresol khi tan trong các dịch cơ thể tạo ra các ion âm và dương. Các ion này vai trò quan trọng trong quá trình trao đổi chất. Chúng sẽ điều chỉnh và kiểm soát sự cân bằng của dịch cơ thể đồng thời thúc đẩy các quá trình khác trong cơ thể để hoạt động hiệu quả hơn.</a:t>
            </a:r>
          </a:p>
        </p:txBody>
      </p:sp>
    </p:spTree>
    <p:extLst>
      <p:ext uri="{BB962C8B-B14F-4D97-AF65-F5344CB8AC3E}">
        <p14:creationId xmlns:p14="http://schemas.microsoft.com/office/powerpoint/2010/main" val="334060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570943-3E5C-451F-BA5C-D6059CB93403}"/>
              </a:ext>
            </a:extLst>
          </p:cNvPr>
          <p:cNvSpPr txBox="1"/>
          <p:nvPr/>
        </p:nvSpPr>
        <p:spPr>
          <a:xfrm>
            <a:off x="495300" y="647700"/>
            <a:ext cx="17297400" cy="6863417"/>
          </a:xfrm>
          <a:prstGeom prst="rect">
            <a:avLst/>
          </a:prstGeom>
          <a:noFill/>
        </p:spPr>
        <p:txBody>
          <a:bodyPr wrap="square">
            <a:spAutoFit/>
          </a:bodyPr>
          <a:lstStyle/>
          <a:p>
            <a:pPr algn="just"/>
            <a:r>
              <a:rPr lang="en-GB" sz="5500" b="1" i="0" dirty="0">
                <a:solidFill>
                  <a:srgbClr val="FF0000"/>
                </a:solidFill>
                <a:effectLst/>
                <a:latin typeface="+mj-lt"/>
              </a:rPr>
              <a:t>* </a:t>
            </a:r>
            <a:r>
              <a:rPr lang="vi-VN" sz="5500" b="1" i="0" dirty="0">
                <a:solidFill>
                  <a:srgbClr val="FF0000"/>
                </a:solidFill>
                <a:effectLst/>
                <a:latin typeface="+mj-lt"/>
              </a:rPr>
              <a:t>Trong trường hợp không có oresol thì có thể thay thế bằng:</a:t>
            </a:r>
            <a:endParaRPr lang="vi-VN" sz="5500" b="0" i="0" dirty="0">
              <a:solidFill>
                <a:srgbClr val="FF0000"/>
              </a:solidFill>
              <a:effectLst/>
              <a:latin typeface="+mj-lt"/>
            </a:endParaRPr>
          </a:p>
          <a:p>
            <a:pPr algn="just"/>
            <a:r>
              <a:rPr lang="vi-VN" sz="5500" b="0" i="0" dirty="0">
                <a:solidFill>
                  <a:srgbClr val="002060"/>
                </a:solidFill>
                <a:effectLst/>
                <a:latin typeface="+mj-lt"/>
              </a:rPr>
              <a:t>- Nước muối đường: Có thành phần tương tự như oresol. Pha theo tỷ lệ 1 thìa cà phê muối, 8 thìa đường và 1 lít nước.</a:t>
            </a:r>
          </a:p>
          <a:p>
            <a:pPr algn="just"/>
            <a:r>
              <a:rPr lang="vi-VN" sz="5500" b="0" i="0" dirty="0">
                <a:solidFill>
                  <a:srgbClr val="002060"/>
                </a:solidFill>
                <a:effectLst/>
                <a:latin typeface="+mj-lt"/>
              </a:rPr>
              <a:t>- Nước cháo muối (1,2 lít nước, 1 thìa muối, 1 nắm gạo), đồng thời uống bổ sung nước dừa, nước cam, ăn thêm chuối để bổ sung thêm potassium.</a:t>
            </a:r>
          </a:p>
          <a:p>
            <a:pPr algn="just"/>
            <a:r>
              <a:rPr lang="vi-VN" sz="5500" b="0" i="0" dirty="0">
                <a:solidFill>
                  <a:srgbClr val="002060"/>
                </a:solidFill>
                <a:effectLst/>
                <a:latin typeface="+mj-lt"/>
              </a:rPr>
              <a:t>- Nước dừa muối: 1 lít nước dừa, 1 thìa muối.</a:t>
            </a:r>
          </a:p>
        </p:txBody>
      </p:sp>
    </p:spTree>
    <p:extLst>
      <p:ext uri="{BB962C8B-B14F-4D97-AF65-F5344CB8AC3E}">
        <p14:creationId xmlns:p14="http://schemas.microsoft.com/office/powerpoint/2010/main" val="8850398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722FEA-FBA2-4A70-43F6-889284D97388}"/>
              </a:ext>
            </a:extLst>
          </p:cNvPr>
          <p:cNvSpPr txBox="1"/>
          <p:nvPr/>
        </p:nvSpPr>
        <p:spPr>
          <a:xfrm>
            <a:off x="152400" y="52753"/>
            <a:ext cx="14401800" cy="1631216"/>
          </a:xfrm>
          <a:prstGeom prst="rect">
            <a:avLst/>
          </a:prstGeom>
          <a:noFill/>
        </p:spPr>
        <p:txBody>
          <a:bodyPr wrap="square">
            <a:spAutoFit/>
          </a:bodyPr>
          <a:lstStyle/>
          <a:p>
            <a:r>
              <a:rPr lang="vi-VN" sz="5000" b="1" i="0" dirty="0">
                <a:solidFill>
                  <a:srgbClr val="008000"/>
                </a:solidFill>
                <a:effectLst/>
                <a:latin typeface="+mj-lt"/>
              </a:rPr>
              <a:t>Bài 1 trang 44 :</a:t>
            </a:r>
            <a:r>
              <a:rPr lang="vi-VN" sz="5000" b="0" i="0" dirty="0">
                <a:solidFill>
                  <a:srgbClr val="000000"/>
                </a:solidFill>
                <a:effectLst/>
                <a:latin typeface="+mj-lt"/>
              </a:rPr>
              <a:t> Hãy vẽ sơ đồ và mô tả quá trình tạo thành liên kết trong phân tử sodium oxide (hình bên).</a:t>
            </a:r>
            <a:endParaRPr lang="en-US" sz="5000" dirty="0">
              <a:latin typeface="+mj-lt"/>
            </a:endParaRPr>
          </a:p>
        </p:txBody>
      </p:sp>
      <p:pic>
        <p:nvPicPr>
          <p:cNvPr id="4" name="Picture 3">
            <a:extLst>
              <a:ext uri="{FF2B5EF4-FFF2-40B4-BE49-F238E27FC236}">
                <a16:creationId xmlns:a16="http://schemas.microsoft.com/office/drawing/2014/main" id="{78C381CB-A0B2-B968-FE2A-9017A16F69D5}"/>
              </a:ext>
            </a:extLst>
          </p:cNvPr>
          <p:cNvPicPr>
            <a:picLocks noChangeAspect="1"/>
          </p:cNvPicPr>
          <p:nvPr/>
        </p:nvPicPr>
        <p:blipFill>
          <a:blip r:embed="rId2"/>
          <a:stretch>
            <a:fillRect/>
          </a:stretch>
        </p:blipFill>
        <p:spPr>
          <a:xfrm>
            <a:off x="14249400" y="26376"/>
            <a:ext cx="3600450" cy="2069124"/>
          </a:xfrm>
          <a:prstGeom prst="rect">
            <a:avLst/>
          </a:prstGeom>
        </p:spPr>
      </p:pic>
      <p:sp>
        <p:nvSpPr>
          <p:cNvPr id="6" name="TextBox 5">
            <a:extLst>
              <a:ext uri="{FF2B5EF4-FFF2-40B4-BE49-F238E27FC236}">
                <a16:creationId xmlns:a16="http://schemas.microsoft.com/office/drawing/2014/main" id="{33D20AB2-37C9-D829-AF50-6CF45257F790}"/>
              </a:ext>
            </a:extLst>
          </p:cNvPr>
          <p:cNvSpPr txBox="1"/>
          <p:nvPr/>
        </p:nvSpPr>
        <p:spPr>
          <a:xfrm>
            <a:off x="169985" y="2185292"/>
            <a:ext cx="17468850" cy="4247317"/>
          </a:xfrm>
          <a:prstGeom prst="rect">
            <a:avLst/>
          </a:prstGeom>
          <a:noFill/>
        </p:spPr>
        <p:txBody>
          <a:bodyPr wrap="square">
            <a:spAutoFit/>
          </a:bodyPr>
          <a:lstStyle/>
          <a:p>
            <a:pPr algn="just"/>
            <a:r>
              <a:rPr lang="vi-VN" sz="4500" b="1" i="0" dirty="0">
                <a:solidFill>
                  <a:srgbClr val="008000"/>
                </a:solidFill>
                <a:effectLst/>
                <a:latin typeface="+mj-lt"/>
              </a:rPr>
              <a:t>Trả lời:</a:t>
            </a:r>
            <a:r>
              <a:rPr lang="vi-VN" sz="4500" b="0" i="0" dirty="0">
                <a:solidFill>
                  <a:srgbClr val="002060"/>
                </a:solidFill>
                <a:effectLst/>
                <a:latin typeface="+mj-lt"/>
              </a:rPr>
              <a:t>Sự tạo thành liên kết trong phân tử sodium oxide (Na</a:t>
            </a:r>
            <a:r>
              <a:rPr lang="vi-VN" sz="4500" b="0" i="0" baseline="-25000" dirty="0">
                <a:solidFill>
                  <a:srgbClr val="002060"/>
                </a:solidFill>
                <a:effectLst/>
                <a:latin typeface="+mj-lt"/>
              </a:rPr>
              <a:t>2</a:t>
            </a:r>
            <a:r>
              <a:rPr lang="vi-VN" sz="4500" b="0" i="0" dirty="0">
                <a:solidFill>
                  <a:srgbClr val="002060"/>
                </a:solidFill>
                <a:effectLst/>
                <a:latin typeface="+mj-lt"/>
              </a:rPr>
              <a:t>O)</a:t>
            </a:r>
          </a:p>
          <a:p>
            <a:pPr algn="just"/>
            <a:r>
              <a:rPr lang="vi-VN" sz="4500" b="0" i="0" dirty="0">
                <a:solidFill>
                  <a:srgbClr val="002060"/>
                </a:solidFill>
                <a:effectLst/>
                <a:latin typeface="+mj-lt"/>
              </a:rPr>
              <a:t>Khi nguyên tử sodum (Na) kết hợp với nguyên tử oxygen (O), 2 nguyên tử sodium mỗi nguyên tử nhường 1 electron tạo thành ion dương, kí hiệu là Na</a:t>
            </a:r>
            <a:r>
              <a:rPr lang="vi-VN" sz="4500" b="0" i="0" baseline="30000" dirty="0">
                <a:solidFill>
                  <a:srgbClr val="002060"/>
                </a:solidFill>
                <a:effectLst/>
                <a:latin typeface="+mj-lt"/>
              </a:rPr>
              <a:t>+</a:t>
            </a:r>
            <a:r>
              <a:rPr lang="vi-VN" sz="4500" b="0" i="0" dirty="0">
                <a:solidFill>
                  <a:srgbClr val="002060"/>
                </a:solidFill>
                <a:effectLst/>
                <a:latin typeface="+mj-lt"/>
              </a:rPr>
              <a:t>, đồng thời nguyên tử oxygen (O) nhận 2 electron từ nguyên tử Na tạo thành ion âm, kí hiệu O</a:t>
            </a:r>
            <a:r>
              <a:rPr lang="vi-VN" sz="4500" b="0" i="0" baseline="30000" dirty="0">
                <a:solidFill>
                  <a:srgbClr val="002060"/>
                </a:solidFill>
                <a:effectLst/>
                <a:latin typeface="+mj-lt"/>
              </a:rPr>
              <a:t>2-</a:t>
            </a:r>
            <a:r>
              <a:rPr lang="vi-VN" sz="4500" b="0" i="0" dirty="0">
                <a:solidFill>
                  <a:srgbClr val="002060"/>
                </a:solidFill>
                <a:effectLst/>
                <a:latin typeface="+mj-lt"/>
              </a:rPr>
              <a:t>. Hai ion Na</a:t>
            </a:r>
            <a:r>
              <a:rPr lang="vi-VN" sz="4500" b="0" i="0" baseline="30000" dirty="0">
                <a:solidFill>
                  <a:srgbClr val="002060"/>
                </a:solidFill>
                <a:effectLst/>
                <a:latin typeface="+mj-lt"/>
              </a:rPr>
              <a:t>+ </a:t>
            </a:r>
            <a:r>
              <a:rPr lang="vi-VN" sz="4500" b="0" i="0" dirty="0">
                <a:solidFill>
                  <a:srgbClr val="002060"/>
                </a:solidFill>
                <a:effectLst/>
                <a:latin typeface="+mj-lt"/>
              </a:rPr>
              <a:t>và O</a:t>
            </a:r>
            <a:r>
              <a:rPr lang="vi-VN" sz="4500" b="0" i="0" baseline="30000" dirty="0">
                <a:solidFill>
                  <a:srgbClr val="002060"/>
                </a:solidFill>
                <a:effectLst/>
                <a:latin typeface="+mj-lt"/>
              </a:rPr>
              <a:t>2-</a:t>
            </a:r>
            <a:r>
              <a:rPr lang="vi-VN" sz="4500" b="0" i="0" dirty="0">
                <a:solidFill>
                  <a:srgbClr val="002060"/>
                </a:solidFill>
                <a:effectLst/>
                <a:latin typeface="+mj-lt"/>
              </a:rPr>
              <a:t> hút nhau tạo phân tử sodium oxide (Na</a:t>
            </a:r>
            <a:r>
              <a:rPr lang="vi-VN" sz="4500" b="0" i="0" baseline="-25000" dirty="0">
                <a:solidFill>
                  <a:srgbClr val="002060"/>
                </a:solidFill>
                <a:effectLst/>
                <a:latin typeface="+mj-lt"/>
              </a:rPr>
              <a:t>2</a:t>
            </a:r>
            <a:r>
              <a:rPr lang="vi-VN" sz="4500" b="0" i="0" dirty="0">
                <a:solidFill>
                  <a:srgbClr val="002060"/>
                </a:solidFill>
                <a:effectLst/>
                <a:latin typeface="+mj-lt"/>
              </a:rPr>
              <a:t>O).</a:t>
            </a:r>
          </a:p>
        </p:txBody>
      </p:sp>
      <p:pic>
        <p:nvPicPr>
          <p:cNvPr id="7" name="Picture 6">
            <a:extLst>
              <a:ext uri="{FF2B5EF4-FFF2-40B4-BE49-F238E27FC236}">
                <a16:creationId xmlns:a16="http://schemas.microsoft.com/office/drawing/2014/main" id="{24EA083B-CE2C-9C44-54D6-381315DC6A82}"/>
              </a:ext>
            </a:extLst>
          </p:cNvPr>
          <p:cNvPicPr>
            <a:picLocks noChangeAspect="1"/>
          </p:cNvPicPr>
          <p:nvPr/>
        </p:nvPicPr>
        <p:blipFill>
          <a:blip r:embed="rId3"/>
          <a:stretch>
            <a:fillRect/>
          </a:stretch>
        </p:blipFill>
        <p:spPr>
          <a:xfrm>
            <a:off x="3276600" y="6248400"/>
            <a:ext cx="14344650" cy="4038600"/>
          </a:xfrm>
          <a:prstGeom prst="rect">
            <a:avLst/>
          </a:prstGeom>
        </p:spPr>
      </p:pic>
    </p:spTree>
    <p:extLst>
      <p:ext uri="{BB962C8B-B14F-4D97-AF65-F5344CB8AC3E}">
        <p14:creationId xmlns:p14="http://schemas.microsoft.com/office/powerpoint/2010/main" val="365519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80868C-7EA9-91A9-388F-7EBC3E2153D1}"/>
              </a:ext>
            </a:extLst>
          </p:cNvPr>
          <p:cNvSpPr txBox="1"/>
          <p:nvPr/>
        </p:nvSpPr>
        <p:spPr>
          <a:xfrm>
            <a:off x="304800" y="266700"/>
            <a:ext cx="11353800" cy="2862322"/>
          </a:xfrm>
          <a:prstGeom prst="rect">
            <a:avLst/>
          </a:prstGeom>
          <a:noFill/>
        </p:spPr>
        <p:txBody>
          <a:bodyPr wrap="square">
            <a:spAutoFit/>
          </a:bodyPr>
          <a:lstStyle/>
          <a:p>
            <a:r>
              <a:rPr lang="vi-VN" sz="4500" b="1" i="0" dirty="0">
                <a:solidFill>
                  <a:srgbClr val="008000"/>
                </a:solidFill>
                <a:effectLst/>
                <a:latin typeface="+mj-lt"/>
              </a:rPr>
              <a:t>Bài 2 trang 44 :</a:t>
            </a:r>
            <a:r>
              <a:rPr lang="vi-VN" sz="4500" b="0" i="0" dirty="0">
                <a:solidFill>
                  <a:srgbClr val="000000"/>
                </a:solidFill>
                <a:effectLst/>
                <a:latin typeface="+mj-lt"/>
              </a:rPr>
              <a:t> Cho biết vị trí trong bảng tuần hoàn, số electron lớp ngoài cùng của nguyên tử mỗi nguyên tố N, C, O và vẽ sơ đồ hình thành liên kết trong các phân tử ở hình sau:</a:t>
            </a:r>
            <a:endParaRPr lang="en-US" sz="4500" dirty="0">
              <a:latin typeface="+mj-lt"/>
            </a:endParaRPr>
          </a:p>
        </p:txBody>
      </p:sp>
      <p:pic>
        <p:nvPicPr>
          <p:cNvPr id="4" name="Picture 3">
            <a:extLst>
              <a:ext uri="{FF2B5EF4-FFF2-40B4-BE49-F238E27FC236}">
                <a16:creationId xmlns:a16="http://schemas.microsoft.com/office/drawing/2014/main" id="{09C54BCA-4FC8-CA26-0A73-C594D26626E7}"/>
              </a:ext>
            </a:extLst>
          </p:cNvPr>
          <p:cNvPicPr>
            <a:picLocks noChangeAspect="1"/>
          </p:cNvPicPr>
          <p:nvPr/>
        </p:nvPicPr>
        <p:blipFill>
          <a:blip r:embed="rId2"/>
          <a:stretch>
            <a:fillRect/>
          </a:stretch>
        </p:blipFill>
        <p:spPr>
          <a:xfrm>
            <a:off x="11658600" y="234462"/>
            <a:ext cx="6105525" cy="2209800"/>
          </a:xfrm>
          <a:prstGeom prst="rect">
            <a:avLst/>
          </a:prstGeom>
        </p:spPr>
      </p:pic>
      <p:sp>
        <p:nvSpPr>
          <p:cNvPr id="6" name="TextBox 5">
            <a:extLst>
              <a:ext uri="{FF2B5EF4-FFF2-40B4-BE49-F238E27FC236}">
                <a16:creationId xmlns:a16="http://schemas.microsoft.com/office/drawing/2014/main" id="{E8BA04F3-275E-AEC6-64B6-3D90918879C8}"/>
              </a:ext>
            </a:extLst>
          </p:cNvPr>
          <p:cNvSpPr txBox="1"/>
          <p:nvPr/>
        </p:nvSpPr>
        <p:spPr>
          <a:xfrm>
            <a:off x="304800" y="3390900"/>
            <a:ext cx="12192000" cy="2954655"/>
          </a:xfrm>
          <a:prstGeom prst="rect">
            <a:avLst/>
          </a:prstGeom>
          <a:noFill/>
        </p:spPr>
        <p:txBody>
          <a:bodyPr wrap="square">
            <a:spAutoFit/>
          </a:bodyPr>
          <a:lstStyle/>
          <a:p>
            <a:pPr algn="just"/>
            <a:r>
              <a:rPr lang="en-US" sz="5000" b="1" i="0" dirty="0" err="1">
                <a:solidFill>
                  <a:srgbClr val="002060"/>
                </a:solidFill>
                <a:effectLst/>
                <a:latin typeface="Times New Roman" panose="02020603050405020304" pitchFamily="18" charset="0"/>
                <a:cs typeface="Times New Roman" panose="02020603050405020304" pitchFamily="18" charset="0"/>
              </a:rPr>
              <a:t>Trả</a:t>
            </a:r>
            <a:r>
              <a:rPr lang="en-US" sz="5000" b="1" i="0" dirty="0">
                <a:solidFill>
                  <a:srgbClr val="002060"/>
                </a:solidFill>
                <a:effectLst/>
                <a:latin typeface="Times New Roman" panose="02020603050405020304" pitchFamily="18" charset="0"/>
                <a:cs typeface="Times New Roman" panose="02020603050405020304" pitchFamily="18" charset="0"/>
              </a:rPr>
              <a:t> </a:t>
            </a:r>
            <a:r>
              <a:rPr lang="en-US" sz="5000" b="1" i="0" dirty="0" err="1">
                <a:solidFill>
                  <a:srgbClr val="002060"/>
                </a:solidFill>
                <a:effectLst/>
                <a:latin typeface="Times New Roman" panose="02020603050405020304" pitchFamily="18" charset="0"/>
                <a:cs typeface="Times New Roman" panose="02020603050405020304" pitchFamily="18" charset="0"/>
              </a:rPr>
              <a:t>lời</a:t>
            </a:r>
            <a:r>
              <a:rPr lang="en-US" sz="5000" b="1" i="0" dirty="0">
                <a:solidFill>
                  <a:srgbClr val="002060"/>
                </a:solidFill>
                <a:effectLst/>
                <a:latin typeface="Times New Roman" panose="02020603050405020304" pitchFamily="18" charset="0"/>
                <a:cs typeface="Times New Roman" panose="02020603050405020304" pitchFamily="18" charset="0"/>
              </a:rPr>
              <a:t>:</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Nguyên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tử</a:t>
            </a:r>
            <a:r>
              <a:rPr lang="en-US" sz="5000" b="0" i="0" dirty="0">
                <a:solidFill>
                  <a:srgbClr val="002060"/>
                </a:solidFill>
                <a:effectLst/>
                <a:latin typeface="Times New Roman" panose="02020603050405020304" pitchFamily="18" charset="0"/>
                <a:cs typeface="Times New Roman" panose="02020603050405020304" pitchFamily="18" charset="0"/>
              </a:rPr>
              <a:t> N </a:t>
            </a:r>
            <a:r>
              <a:rPr lang="en-US" sz="5000" b="0" i="0" dirty="0" err="1">
                <a:solidFill>
                  <a:srgbClr val="002060"/>
                </a:solidFill>
                <a:effectLst/>
                <a:latin typeface="Times New Roman" panose="02020603050405020304" pitchFamily="18" charset="0"/>
                <a:cs typeface="Times New Roman" panose="02020603050405020304" pitchFamily="18" charset="0"/>
              </a:rPr>
              <a:t>thuộc</a:t>
            </a:r>
            <a:r>
              <a:rPr lang="en-US" sz="5000" b="0" i="0" dirty="0">
                <a:solidFill>
                  <a:srgbClr val="002060"/>
                </a:solidFill>
                <a:effectLst/>
                <a:latin typeface="Times New Roman" panose="02020603050405020304" pitchFamily="18" charset="0"/>
                <a:cs typeface="Times New Roman" panose="02020603050405020304" pitchFamily="18" charset="0"/>
              </a:rPr>
              <a:t> ô </a:t>
            </a:r>
            <a:r>
              <a:rPr lang="en-US" sz="5000" b="0" i="0" dirty="0" err="1">
                <a:solidFill>
                  <a:srgbClr val="002060"/>
                </a:solidFill>
                <a:effectLst/>
                <a:latin typeface="Times New Roman" panose="02020603050405020304" pitchFamily="18" charset="0"/>
                <a:cs typeface="Times New Roman" panose="02020603050405020304" pitchFamily="18" charset="0"/>
              </a:rPr>
              <a:t>số</a:t>
            </a:r>
            <a:r>
              <a:rPr lang="en-US" sz="5000" b="0" i="0" dirty="0">
                <a:solidFill>
                  <a:srgbClr val="002060"/>
                </a:solidFill>
                <a:effectLst/>
                <a:latin typeface="Times New Roman" panose="02020603050405020304" pitchFamily="18" charset="0"/>
                <a:cs typeface="Times New Roman" panose="02020603050405020304" pitchFamily="18" charset="0"/>
              </a:rPr>
              <a:t> 7, chu </a:t>
            </a:r>
            <a:r>
              <a:rPr lang="en-US" sz="5000" b="0" i="0" dirty="0" err="1">
                <a:solidFill>
                  <a:srgbClr val="002060"/>
                </a:solidFill>
                <a:effectLst/>
                <a:latin typeface="Times New Roman" panose="02020603050405020304" pitchFamily="18" charset="0"/>
                <a:cs typeface="Times New Roman" panose="02020603050405020304" pitchFamily="18" charset="0"/>
              </a:rPr>
              <a:t>kì</a:t>
            </a:r>
            <a:r>
              <a:rPr lang="en-US" sz="5000" b="0" i="0" dirty="0">
                <a:solidFill>
                  <a:srgbClr val="002060"/>
                </a:solidFill>
                <a:effectLst/>
                <a:latin typeface="Times New Roman" panose="02020603050405020304" pitchFamily="18" charset="0"/>
                <a:cs typeface="Times New Roman" panose="02020603050405020304" pitchFamily="18" charset="0"/>
              </a:rPr>
              <a:t> 2, </a:t>
            </a:r>
            <a:r>
              <a:rPr lang="en-US" sz="5000" b="0" i="0" dirty="0" err="1">
                <a:solidFill>
                  <a:srgbClr val="002060"/>
                </a:solidFill>
                <a:effectLst/>
                <a:latin typeface="Times New Roman" panose="02020603050405020304" pitchFamily="18" charset="0"/>
                <a:cs typeface="Times New Roman" panose="02020603050405020304" pitchFamily="18" charset="0"/>
              </a:rPr>
              <a:t>nhóm</a:t>
            </a:r>
            <a:r>
              <a:rPr lang="en-US" sz="5000" b="0" i="0" dirty="0">
                <a:solidFill>
                  <a:srgbClr val="002060"/>
                </a:solidFill>
                <a:effectLst/>
                <a:latin typeface="Times New Roman" panose="02020603050405020304" pitchFamily="18" charset="0"/>
                <a:cs typeface="Times New Roman" panose="02020603050405020304" pitchFamily="18" charset="0"/>
              </a:rPr>
              <a:t> VA </a:t>
            </a:r>
            <a:r>
              <a:rPr lang="en-US" sz="5000" b="0" i="0" dirty="0" err="1">
                <a:solidFill>
                  <a:srgbClr val="002060"/>
                </a:solidFill>
                <a:effectLst/>
                <a:latin typeface="Times New Roman" panose="02020603050405020304" pitchFamily="18" charset="0"/>
                <a:cs typeface="Times New Roman" panose="02020603050405020304" pitchFamily="18" charset="0"/>
              </a:rPr>
              <a:t>trong</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bảng</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tuần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hoàn</a:t>
            </a:r>
            <a:r>
              <a:rPr lang="en-US" sz="5000" b="0" i="0" dirty="0">
                <a:solidFill>
                  <a:srgbClr val="002060"/>
                </a:solidFill>
                <a:effectLst/>
                <a:latin typeface="Times New Roman" panose="02020603050405020304" pitchFamily="18" charset="0"/>
                <a:cs typeface="Times New Roman" panose="02020603050405020304" pitchFamily="18" charset="0"/>
              </a:rPr>
              <a:t>.</a:t>
            </a:r>
          </a:p>
          <a:p>
            <a:pPr algn="just"/>
            <a:r>
              <a:rPr lang="en-US" sz="5000" b="0" i="0" dirty="0" err="1">
                <a:solidFill>
                  <a:srgbClr val="002060"/>
                </a:solidFill>
                <a:effectLst/>
                <a:latin typeface="Times New Roman" panose="02020603050405020304" pitchFamily="18" charset="0"/>
                <a:cs typeface="Times New Roman" panose="02020603050405020304" pitchFamily="18" charset="0"/>
              </a:rPr>
              <a:t>Nguyên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tử</a:t>
            </a:r>
            <a:r>
              <a:rPr lang="en-US" sz="5000" b="0" i="0" dirty="0">
                <a:solidFill>
                  <a:srgbClr val="002060"/>
                </a:solidFill>
                <a:effectLst/>
                <a:latin typeface="Times New Roman" panose="02020603050405020304" pitchFamily="18" charset="0"/>
                <a:cs typeface="Times New Roman" panose="02020603050405020304" pitchFamily="18" charset="0"/>
              </a:rPr>
              <a:t> N </a:t>
            </a:r>
            <a:r>
              <a:rPr lang="en-US" sz="5000" b="0" i="0" dirty="0" err="1">
                <a:solidFill>
                  <a:srgbClr val="002060"/>
                </a:solidFill>
                <a:effectLst/>
                <a:latin typeface="Times New Roman" panose="02020603050405020304" pitchFamily="18" charset="0"/>
                <a:cs typeface="Times New Roman" panose="02020603050405020304" pitchFamily="18" charset="0"/>
              </a:rPr>
              <a:t>có</a:t>
            </a:r>
            <a:r>
              <a:rPr lang="en-US" sz="5000" b="0" i="0" dirty="0">
                <a:solidFill>
                  <a:srgbClr val="002060"/>
                </a:solidFill>
                <a:effectLst/>
                <a:latin typeface="Times New Roman" panose="02020603050405020304" pitchFamily="18" charset="0"/>
                <a:cs typeface="Times New Roman" panose="02020603050405020304" pitchFamily="18" charset="0"/>
              </a:rPr>
              <a:t> 5 electron </a:t>
            </a:r>
            <a:r>
              <a:rPr lang="en-US" sz="5000" b="0" i="0" dirty="0" err="1">
                <a:solidFill>
                  <a:srgbClr val="002060"/>
                </a:solidFill>
                <a:effectLst/>
                <a:latin typeface="Times New Roman" panose="02020603050405020304" pitchFamily="18" charset="0"/>
                <a:cs typeface="Times New Roman" panose="02020603050405020304" pitchFamily="18" charset="0"/>
              </a:rPr>
              <a:t>lớp</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ngoài</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cùng</a:t>
            </a:r>
            <a:r>
              <a:rPr lang="en-US" sz="5000" b="0" i="0" dirty="0">
                <a:solidFill>
                  <a:srgbClr val="002060"/>
                </a:solidFill>
                <a:effectLst/>
                <a:latin typeface="Times New Roman" panose="02020603050405020304" pitchFamily="18" charset="0"/>
                <a:cs typeface="Times New Roman" panose="02020603050405020304" pitchFamily="18" charset="0"/>
              </a:rPr>
              <a:t>.</a:t>
            </a:r>
          </a:p>
          <a:p>
            <a:br>
              <a:rPr lang="en-US" dirty="0"/>
            </a:br>
            <a:endParaRPr lang="en-US" dirty="0"/>
          </a:p>
        </p:txBody>
      </p:sp>
      <p:pic>
        <p:nvPicPr>
          <p:cNvPr id="1026" name="Picture 2" descr="Cho biết vị trí trong bảng tuần hoàn, số electron lớp ngoài cùng">
            <a:extLst>
              <a:ext uri="{FF2B5EF4-FFF2-40B4-BE49-F238E27FC236}">
                <a16:creationId xmlns:a16="http://schemas.microsoft.com/office/drawing/2014/main" id="{5D9ECCEB-E372-1789-2818-D074628C3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0" y="3129022"/>
            <a:ext cx="4267200" cy="26555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FC2256-D1A5-45F1-9C72-53CBB64C6FEF}"/>
              </a:ext>
            </a:extLst>
          </p:cNvPr>
          <p:cNvSpPr txBox="1"/>
          <p:nvPr/>
        </p:nvSpPr>
        <p:spPr>
          <a:xfrm>
            <a:off x="304800" y="6592779"/>
            <a:ext cx="12649200" cy="2400657"/>
          </a:xfrm>
          <a:prstGeom prst="rect">
            <a:avLst/>
          </a:prstGeom>
          <a:noFill/>
        </p:spPr>
        <p:txBody>
          <a:bodyPr wrap="square">
            <a:spAutoFit/>
          </a:bodyPr>
          <a:lstStyle/>
          <a:p>
            <a:pPr algn="just"/>
            <a:r>
              <a:rPr lang="en-US" b="0" i="0" dirty="0">
                <a:solidFill>
                  <a:srgbClr val="000000"/>
                </a:solidFill>
                <a:effectLst/>
                <a:latin typeface="Open Sans" panose="020B0606030504020204" pitchFamily="34"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Nguyên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tử</a:t>
            </a:r>
            <a:r>
              <a:rPr lang="en-US" sz="5000" b="0" i="0" dirty="0">
                <a:solidFill>
                  <a:srgbClr val="002060"/>
                </a:solidFill>
                <a:effectLst/>
                <a:latin typeface="Times New Roman" panose="02020603050405020304" pitchFamily="18" charset="0"/>
                <a:cs typeface="Times New Roman" panose="02020603050405020304" pitchFamily="18" charset="0"/>
              </a:rPr>
              <a:t> C </a:t>
            </a:r>
            <a:r>
              <a:rPr lang="en-US" sz="5000" b="0" i="0" dirty="0" err="1">
                <a:solidFill>
                  <a:srgbClr val="002060"/>
                </a:solidFill>
                <a:effectLst/>
                <a:latin typeface="Times New Roman" panose="02020603050405020304" pitchFamily="18" charset="0"/>
                <a:cs typeface="Times New Roman" panose="02020603050405020304" pitchFamily="18" charset="0"/>
              </a:rPr>
              <a:t>thuộc</a:t>
            </a:r>
            <a:r>
              <a:rPr lang="en-US" sz="5000" b="0" i="0" dirty="0">
                <a:solidFill>
                  <a:srgbClr val="002060"/>
                </a:solidFill>
                <a:effectLst/>
                <a:latin typeface="Times New Roman" panose="02020603050405020304" pitchFamily="18" charset="0"/>
                <a:cs typeface="Times New Roman" panose="02020603050405020304" pitchFamily="18" charset="0"/>
              </a:rPr>
              <a:t> ô </a:t>
            </a:r>
            <a:r>
              <a:rPr lang="en-US" sz="5000" b="0" i="0" dirty="0" err="1">
                <a:solidFill>
                  <a:srgbClr val="002060"/>
                </a:solidFill>
                <a:effectLst/>
                <a:latin typeface="Times New Roman" panose="02020603050405020304" pitchFamily="18" charset="0"/>
                <a:cs typeface="Times New Roman" panose="02020603050405020304" pitchFamily="18" charset="0"/>
              </a:rPr>
              <a:t>số</a:t>
            </a:r>
            <a:r>
              <a:rPr lang="en-US" sz="5000" b="0" i="0" dirty="0">
                <a:solidFill>
                  <a:srgbClr val="002060"/>
                </a:solidFill>
                <a:effectLst/>
                <a:latin typeface="Times New Roman" panose="02020603050405020304" pitchFamily="18" charset="0"/>
                <a:cs typeface="Times New Roman" panose="02020603050405020304" pitchFamily="18" charset="0"/>
              </a:rPr>
              <a:t> 6, chu </a:t>
            </a:r>
            <a:r>
              <a:rPr lang="en-US" sz="5000" b="0" i="0" dirty="0" err="1">
                <a:solidFill>
                  <a:srgbClr val="002060"/>
                </a:solidFill>
                <a:effectLst/>
                <a:latin typeface="Times New Roman" panose="02020603050405020304" pitchFamily="18" charset="0"/>
                <a:cs typeface="Times New Roman" panose="02020603050405020304" pitchFamily="18" charset="0"/>
              </a:rPr>
              <a:t>kì</a:t>
            </a:r>
            <a:r>
              <a:rPr lang="en-US" sz="5000" b="0" i="0" dirty="0">
                <a:solidFill>
                  <a:srgbClr val="002060"/>
                </a:solidFill>
                <a:effectLst/>
                <a:latin typeface="Times New Roman" panose="02020603050405020304" pitchFamily="18" charset="0"/>
                <a:cs typeface="Times New Roman" panose="02020603050405020304" pitchFamily="18" charset="0"/>
              </a:rPr>
              <a:t> 2, </a:t>
            </a:r>
            <a:r>
              <a:rPr lang="en-US" sz="5000" b="0" i="0" dirty="0" err="1">
                <a:solidFill>
                  <a:srgbClr val="002060"/>
                </a:solidFill>
                <a:effectLst/>
                <a:latin typeface="Times New Roman" panose="02020603050405020304" pitchFamily="18" charset="0"/>
                <a:cs typeface="Times New Roman" panose="02020603050405020304" pitchFamily="18" charset="0"/>
              </a:rPr>
              <a:t>nhóm</a:t>
            </a:r>
            <a:r>
              <a:rPr lang="en-US" sz="5000" b="0" i="0" dirty="0">
                <a:solidFill>
                  <a:srgbClr val="002060"/>
                </a:solidFill>
                <a:effectLst/>
                <a:latin typeface="Times New Roman" panose="02020603050405020304" pitchFamily="18" charset="0"/>
                <a:cs typeface="Times New Roman" panose="02020603050405020304" pitchFamily="18" charset="0"/>
              </a:rPr>
              <a:t> IVA </a:t>
            </a:r>
            <a:r>
              <a:rPr lang="en-US" sz="5000" b="0" i="0" dirty="0" err="1">
                <a:solidFill>
                  <a:srgbClr val="002060"/>
                </a:solidFill>
                <a:effectLst/>
                <a:latin typeface="Times New Roman" panose="02020603050405020304" pitchFamily="18" charset="0"/>
                <a:cs typeface="Times New Roman" panose="02020603050405020304" pitchFamily="18" charset="0"/>
              </a:rPr>
              <a:t>trong</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bảng</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tuần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hoàn</a:t>
            </a:r>
            <a:r>
              <a:rPr lang="en-US" sz="5000" b="0" i="0" dirty="0">
                <a:solidFill>
                  <a:srgbClr val="002060"/>
                </a:solidFill>
                <a:effectLst/>
                <a:latin typeface="Times New Roman" panose="02020603050405020304" pitchFamily="18" charset="0"/>
                <a:cs typeface="Times New Roman" panose="02020603050405020304" pitchFamily="18" charset="0"/>
              </a:rPr>
              <a:t>.</a:t>
            </a:r>
          </a:p>
          <a:p>
            <a:pPr algn="just"/>
            <a:r>
              <a:rPr lang="en-US" sz="5000" b="0" i="0" dirty="0" err="1">
                <a:solidFill>
                  <a:srgbClr val="002060"/>
                </a:solidFill>
                <a:effectLst/>
                <a:latin typeface="Times New Roman" panose="02020603050405020304" pitchFamily="18" charset="0"/>
                <a:cs typeface="Times New Roman" panose="02020603050405020304" pitchFamily="18" charset="0"/>
              </a:rPr>
              <a:t>Nguyên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tử</a:t>
            </a:r>
            <a:r>
              <a:rPr lang="en-US" sz="5000" b="0" i="0" dirty="0">
                <a:solidFill>
                  <a:srgbClr val="002060"/>
                </a:solidFill>
                <a:effectLst/>
                <a:latin typeface="Times New Roman" panose="02020603050405020304" pitchFamily="18" charset="0"/>
                <a:cs typeface="Times New Roman" panose="02020603050405020304" pitchFamily="18" charset="0"/>
              </a:rPr>
              <a:t> C </a:t>
            </a:r>
            <a:r>
              <a:rPr lang="en-US" sz="5000" b="0" i="0" dirty="0" err="1">
                <a:solidFill>
                  <a:srgbClr val="002060"/>
                </a:solidFill>
                <a:effectLst/>
                <a:latin typeface="Times New Roman" panose="02020603050405020304" pitchFamily="18" charset="0"/>
                <a:cs typeface="Times New Roman" panose="02020603050405020304" pitchFamily="18" charset="0"/>
              </a:rPr>
              <a:t>có</a:t>
            </a:r>
            <a:r>
              <a:rPr lang="en-US" sz="5000" b="0" i="0" dirty="0">
                <a:solidFill>
                  <a:srgbClr val="002060"/>
                </a:solidFill>
                <a:effectLst/>
                <a:latin typeface="Times New Roman" panose="02020603050405020304" pitchFamily="18" charset="0"/>
                <a:cs typeface="Times New Roman" panose="02020603050405020304" pitchFamily="18" charset="0"/>
              </a:rPr>
              <a:t> 4 electron </a:t>
            </a:r>
            <a:r>
              <a:rPr lang="en-US" sz="5000" b="0" i="0" dirty="0" err="1">
                <a:solidFill>
                  <a:srgbClr val="002060"/>
                </a:solidFill>
                <a:effectLst/>
                <a:latin typeface="Times New Roman" panose="02020603050405020304" pitchFamily="18" charset="0"/>
                <a:cs typeface="Times New Roman" panose="02020603050405020304" pitchFamily="18" charset="0"/>
              </a:rPr>
              <a:t>lớp</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ngoài</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cùng</a:t>
            </a:r>
            <a:r>
              <a:rPr lang="en-US" sz="5000" b="0" i="0" dirty="0">
                <a:solidFill>
                  <a:srgbClr val="002060"/>
                </a:solidFill>
                <a:effectLst/>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0E4F4CC5-C2C5-B889-56E0-EB245E49F3B8}"/>
              </a:ext>
            </a:extLst>
          </p:cNvPr>
          <p:cNvPicPr>
            <a:picLocks noChangeAspect="1"/>
          </p:cNvPicPr>
          <p:nvPr/>
        </p:nvPicPr>
        <p:blipFill>
          <a:blip r:embed="rId4"/>
          <a:stretch>
            <a:fillRect/>
          </a:stretch>
        </p:blipFill>
        <p:spPr>
          <a:xfrm>
            <a:off x="14325600" y="6896100"/>
            <a:ext cx="3438525" cy="2324100"/>
          </a:xfrm>
          <a:prstGeom prst="rect">
            <a:avLst/>
          </a:prstGeom>
        </p:spPr>
      </p:pic>
    </p:spTree>
    <p:extLst>
      <p:ext uri="{BB962C8B-B14F-4D97-AF65-F5344CB8AC3E}">
        <p14:creationId xmlns:p14="http://schemas.microsoft.com/office/powerpoint/2010/main" val="115048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8D6E59-8682-4355-A49A-CB8315296AC5}"/>
              </a:ext>
            </a:extLst>
          </p:cNvPr>
          <p:cNvSpPr txBox="1"/>
          <p:nvPr/>
        </p:nvSpPr>
        <p:spPr>
          <a:xfrm>
            <a:off x="533400" y="342900"/>
            <a:ext cx="17297400" cy="6247864"/>
          </a:xfrm>
          <a:prstGeom prst="rect">
            <a:avLst/>
          </a:prstGeom>
          <a:noFill/>
        </p:spPr>
        <p:txBody>
          <a:bodyPr wrap="square">
            <a:spAutoFit/>
          </a:bodyPr>
          <a:lstStyle/>
          <a:p>
            <a:pPr algn="just"/>
            <a:r>
              <a:rPr lang="vi-VN" sz="5000" b="1" i="0" dirty="0">
                <a:solidFill>
                  <a:srgbClr val="FF0000"/>
                </a:solidFill>
                <a:effectLst/>
                <a:latin typeface="+mj-lt"/>
              </a:rPr>
              <a:t>Sự tạo thành liên kết trong phân tử nitrogen:</a:t>
            </a:r>
            <a:endParaRPr lang="vi-VN" sz="5000" b="0" i="0" dirty="0">
              <a:solidFill>
                <a:srgbClr val="FF0000"/>
              </a:solidFill>
              <a:effectLst/>
              <a:latin typeface="+mj-lt"/>
            </a:endParaRPr>
          </a:p>
          <a:p>
            <a:pPr algn="just"/>
            <a:r>
              <a:rPr lang="vi-VN" sz="5000" b="0" i="0" dirty="0">
                <a:solidFill>
                  <a:srgbClr val="002060"/>
                </a:solidFill>
                <a:effectLst/>
                <a:latin typeface="+mj-lt"/>
              </a:rPr>
              <a:t>+ Nguyên tử N có 7 electron, trong đó có 5 electron lớp ngoài cùng, cần thêm 3 electron để có lớp vỏ bền vững tương tự khí hiếm. </a:t>
            </a:r>
          </a:p>
          <a:p>
            <a:pPr algn="just"/>
            <a:r>
              <a:rPr lang="vi-VN" sz="5000" b="0" i="0" dirty="0">
                <a:solidFill>
                  <a:srgbClr val="002060"/>
                </a:solidFill>
                <a:effectLst/>
                <a:latin typeface="+mj-lt"/>
              </a:rPr>
              <a:t>+ Khi hai nguyên tử N liên kết với nhau, mỗi nguyên tử góp chung 3 electron để tạo ra 3 cặp electron dùng chung. </a:t>
            </a:r>
            <a:endParaRPr lang="en-GB" sz="5000" b="0" i="0" dirty="0">
              <a:solidFill>
                <a:srgbClr val="002060"/>
              </a:solidFill>
              <a:effectLst/>
              <a:latin typeface="+mj-lt"/>
            </a:endParaRPr>
          </a:p>
          <a:p>
            <a:pPr algn="just"/>
            <a:r>
              <a:rPr lang="en-US" sz="5000" b="0" i="0" dirty="0">
                <a:solidFill>
                  <a:srgbClr val="002060"/>
                </a:solidFill>
                <a:effectLst/>
                <a:latin typeface="+mj-lt"/>
              </a:rPr>
              <a:t>+ </a:t>
            </a:r>
            <a:r>
              <a:rPr lang="en-US" sz="5000" b="0" i="0" dirty="0" err="1">
                <a:solidFill>
                  <a:srgbClr val="002060"/>
                </a:solidFill>
                <a:effectLst/>
                <a:latin typeface="+mj-lt"/>
              </a:rPr>
              <a:t>Hạt</a:t>
            </a:r>
            <a:r>
              <a:rPr lang="en-US" sz="5000" b="0" i="0" dirty="0">
                <a:solidFill>
                  <a:srgbClr val="002060"/>
                </a:solidFill>
                <a:effectLst/>
                <a:latin typeface="+mj-lt"/>
              </a:rPr>
              <a:t> </a:t>
            </a:r>
            <a:r>
              <a:rPr lang="en-US" sz="5000" b="0" i="0" dirty="0" err="1">
                <a:solidFill>
                  <a:srgbClr val="002060"/>
                </a:solidFill>
                <a:effectLst/>
                <a:latin typeface="+mj-lt"/>
              </a:rPr>
              <a:t>nhân</a:t>
            </a:r>
            <a:r>
              <a:rPr lang="en-US" sz="5000" b="0" i="0" dirty="0">
                <a:solidFill>
                  <a:srgbClr val="002060"/>
                </a:solidFill>
                <a:effectLst/>
                <a:latin typeface="+mj-lt"/>
              </a:rPr>
              <a:t> </a:t>
            </a:r>
            <a:r>
              <a:rPr lang="en-US" sz="5000" b="0" i="0" dirty="0" err="1">
                <a:solidFill>
                  <a:srgbClr val="002060"/>
                </a:solidFill>
                <a:effectLst/>
                <a:latin typeface="+mj-lt"/>
              </a:rPr>
              <a:t>của</a:t>
            </a:r>
            <a:r>
              <a:rPr lang="en-US" sz="5000" b="0" i="0" dirty="0">
                <a:solidFill>
                  <a:srgbClr val="002060"/>
                </a:solidFill>
                <a:effectLst/>
                <a:latin typeface="+mj-lt"/>
              </a:rPr>
              <a:t> </a:t>
            </a:r>
            <a:r>
              <a:rPr lang="en-US" sz="5000" b="0" i="0" dirty="0" err="1">
                <a:solidFill>
                  <a:srgbClr val="002060"/>
                </a:solidFill>
                <a:effectLst/>
                <a:latin typeface="+mj-lt"/>
              </a:rPr>
              <a:t>hai</a:t>
            </a:r>
            <a:r>
              <a:rPr lang="en-US" sz="5000" b="0" i="0" dirty="0">
                <a:solidFill>
                  <a:srgbClr val="002060"/>
                </a:solidFill>
                <a:effectLst/>
                <a:latin typeface="+mj-lt"/>
              </a:rPr>
              <a:t> </a:t>
            </a:r>
            <a:r>
              <a:rPr lang="en-US" sz="5000" b="0" i="0" dirty="0" err="1">
                <a:solidFill>
                  <a:srgbClr val="002060"/>
                </a:solidFill>
                <a:effectLst/>
                <a:latin typeface="+mj-lt"/>
              </a:rPr>
              <a:t>nguyên</a:t>
            </a:r>
            <a:r>
              <a:rPr lang="en-US" sz="5000" b="0" i="0" dirty="0">
                <a:solidFill>
                  <a:srgbClr val="002060"/>
                </a:solidFill>
                <a:effectLst/>
                <a:latin typeface="+mj-lt"/>
              </a:rPr>
              <a:t> </a:t>
            </a:r>
            <a:r>
              <a:rPr lang="en-US" sz="5000" b="0" i="0" dirty="0" err="1">
                <a:solidFill>
                  <a:srgbClr val="002060"/>
                </a:solidFill>
                <a:effectLst/>
                <a:latin typeface="+mj-lt"/>
              </a:rPr>
              <a:t>tử</a:t>
            </a:r>
            <a:r>
              <a:rPr lang="en-US" sz="5000" b="0" i="0" dirty="0">
                <a:solidFill>
                  <a:srgbClr val="002060"/>
                </a:solidFill>
                <a:effectLst/>
                <a:latin typeface="+mj-lt"/>
              </a:rPr>
              <a:t> N </a:t>
            </a:r>
            <a:r>
              <a:rPr lang="en-US" sz="5000" b="0" i="0" dirty="0" err="1">
                <a:solidFill>
                  <a:srgbClr val="002060"/>
                </a:solidFill>
                <a:effectLst/>
                <a:latin typeface="+mj-lt"/>
              </a:rPr>
              <a:t>cùng</a:t>
            </a:r>
            <a:r>
              <a:rPr lang="en-US" sz="5000" b="0" i="0" dirty="0">
                <a:solidFill>
                  <a:srgbClr val="002060"/>
                </a:solidFill>
                <a:effectLst/>
                <a:latin typeface="+mj-lt"/>
              </a:rPr>
              <a:t> </a:t>
            </a:r>
            <a:r>
              <a:rPr lang="en-US" sz="5000" b="0" i="0" dirty="0" err="1">
                <a:solidFill>
                  <a:srgbClr val="002060"/>
                </a:solidFill>
                <a:effectLst/>
                <a:latin typeface="+mj-lt"/>
              </a:rPr>
              <a:t>hút</a:t>
            </a:r>
            <a:r>
              <a:rPr lang="en-US" sz="5000" b="0" i="0" dirty="0">
                <a:solidFill>
                  <a:srgbClr val="002060"/>
                </a:solidFill>
                <a:effectLst/>
                <a:latin typeface="+mj-lt"/>
              </a:rPr>
              <a:t> </a:t>
            </a:r>
            <a:r>
              <a:rPr lang="en-US" sz="5000" b="0" i="0" dirty="0" err="1">
                <a:solidFill>
                  <a:srgbClr val="002060"/>
                </a:solidFill>
                <a:effectLst/>
                <a:latin typeface="+mj-lt"/>
              </a:rPr>
              <a:t>các</a:t>
            </a:r>
            <a:r>
              <a:rPr lang="en-US" sz="5000" b="0" i="0" dirty="0">
                <a:solidFill>
                  <a:srgbClr val="002060"/>
                </a:solidFill>
                <a:effectLst/>
                <a:latin typeface="+mj-lt"/>
              </a:rPr>
              <a:t> </a:t>
            </a:r>
            <a:r>
              <a:rPr lang="en-US" sz="5000" b="0" i="0" dirty="0" err="1">
                <a:solidFill>
                  <a:srgbClr val="002060"/>
                </a:solidFill>
                <a:effectLst/>
                <a:latin typeface="+mj-lt"/>
              </a:rPr>
              <a:t>đôi</a:t>
            </a:r>
            <a:r>
              <a:rPr lang="en-US" sz="5000" b="0" i="0" dirty="0">
                <a:solidFill>
                  <a:srgbClr val="002060"/>
                </a:solidFill>
                <a:effectLst/>
                <a:latin typeface="+mj-lt"/>
              </a:rPr>
              <a:t> electron </a:t>
            </a:r>
            <a:r>
              <a:rPr lang="en-US" sz="5000" b="0" i="0" dirty="0" err="1">
                <a:solidFill>
                  <a:srgbClr val="002060"/>
                </a:solidFill>
                <a:effectLst/>
                <a:latin typeface="+mj-lt"/>
              </a:rPr>
              <a:t>dùng</a:t>
            </a:r>
            <a:r>
              <a:rPr lang="en-US" sz="5000" b="0" i="0" dirty="0">
                <a:solidFill>
                  <a:srgbClr val="002060"/>
                </a:solidFill>
                <a:effectLst/>
                <a:latin typeface="+mj-lt"/>
              </a:rPr>
              <a:t> </a:t>
            </a:r>
            <a:r>
              <a:rPr lang="en-US" sz="5000" b="0" i="0" dirty="0" err="1">
                <a:solidFill>
                  <a:srgbClr val="002060"/>
                </a:solidFill>
                <a:effectLst/>
                <a:latin typeface="+mj-lt"/>
              </a:rPr>
              <a:t>chung</a:t>
            </a:r>
            <a:r>
              <a:rPr lang="en-US" sz="5000" b="0" i="0" dirty="0">
                <a:solidFill>
                  <a:srgbClr val="002060"/>
                </a:solidFill>
                <a:effectLst/>
                <a:latin typeface="+mj-lt"/>
              </a:rPr>
              <a:t> </a:t>
            </a:r>
            <a:r>
              <a:rPr lang="en-US" sz="5000" b="0" i="0" dirty="0" err="1">
                <a:solidFill>
                  <a:srgbClr val="002060"/>
                </a:solidFill>
                <a:effectLst/>
                <a:latin typeface="+mj-lt"/>
              </a:rPr>
              <a:t>và</a:t>
            </a:r>
            <a:r>
              <a:rPr lang="en-US" sz="5000" b="0" i="0" dirty="0">
                <a:solidFill>
                  <a:srgbClr val="002060"/>
                </a:solidFill>
                <a:effectLst/>
                <a:latin typeface="+mj-lt"/>
              </a:rPr>
              <a:t> </a:t>
            </a:r>
            <a:r>
              <a:rPr lang="en-US" sz="5000" b="0" i="0" dirty="0" err="1">
                <a:solidFill>
                  <a:srgbClr val="002060"/>
                </a:solidFill>
                <a:effectLst/>
                <a:latin typeface="+mj-lt"/>
              </a:rPr>
              <a:t>liên</a:t>
            </a:r>
            <a:r>
              <a:rPr lang="en-US" sz="5000" b="0" i="0" dirty="0">
                <a:solidFill>
                  <a:srgbClr val="002060"/>
                </a:solidFill>
                <a:effectLst/>
                <a:latin typeface="+mj-lt"/>
              </a:rPr>
              <a:t> </a:t>
            </a:r>
            <a:r>
              <a:rPr lang="en-US" sz="5000" b="0" i="0" dirty="0" err="1">
                <a:solidFill>
                  <a:srgbClr val="002060"/>
                </a:solidFill>
                <a:effectLst/>
                <a:latin typeface="+mj-lt"/>
              </a:rPr>
              <a:t>kết</a:t>
            </a:r>
            <a:r>
              <a:rPr lang="en-US" sz="5000" b="0" i="0" dirty="0">
                <a:solidFill>
                  <a:srgbClr val="002060"/>
                </a:solidFill>
                <a:effectLst/>
                <a:latin typeface="+mj-lt"/>
              </a:rPr>
              <a:t> </a:t>
            </a:r>
            <a:r>
              <a:rPr lang="en-US" sz="5000" b="0" i="0" dirty="0" err="1">
                <a:solidFill>
                  <a:srgbClr val="002060"/>
                </a:solidFill>
                <a:effectLst/>
                <a:latin typeface="+mj-lt"/>
              </a:rPr>
              <a:t>với</a:t>
            </a:r>
            <a:r>
              <a:rPr lang="en-US" sz="5000" b="0" i="0" dirty="0">
                <a:solidFill>
                  <a:srgbClr val="002060"/>
                </a:solidFill>
                <a:effectLst/>
                <a:latin typeface="+mj-lt"/>
              </a:rPr>
              <a:t> </a:t>
            </a:r>
            <a:r>
              <a:rPr lang="en-US" sz="5000" b="0" i="0" dirty="0" err="1">
                <a:solidFill>
                  <a:srgbClr val="002060"/>
                </a:solidFill>
                <a:effectLst/>
                <a:latin typeface="+mj-lt"/>
              </a:rPr>
              <a:t>nhau</a:t>
            </a:r>
            <a:r>
              <a:rPr lang="en-US" sz="5000" b="0" i="0" dirty="0">
                <a:solidFill>
                  <a:srgbClr val="002060"/>
                </a:solidFill>
                <a:effectLst/>
                <a:latin typeface="+mj-lt"/>
              </a:rPr>
              <a:t> </a:t>
            </a:r>
            <a:r>
              <a:rPr lang="en-US" sz="5000" b="0" i="0" dirty="0" err="1">
                <a:solidFill>
                  <a:srgbClr val="002060"/>
                </a:solidFill>
                <a:effectLst/>
                <a:latin typeface="+mj-lt"/>
              </a:rPr>
              <a:t>tạo</a:t>
            </a:r>
            <a:r>
              <a:rPr lang="en-US" sz="5000" b="0" i="0" dirty="0">
                <a:solidFill>
                  <a:srgbClr val="002060"/>
                </a:solidFill>
                <a:effectLst/>
                <a:latin typeface="+mj-lt"/>
              </a:rPr>
              <a:t> </a:t>
            </a:r>
            <a:r>
              <a:rPr lang="en-US" sz="5000" b="0" i="0" dirty="0" err="1">
                <a:solidFill>
                  <a:srgbClr val="002060"/>
                </a:solidFill>
                <a:effectLst/>
                <a:latin typeface="+mj-lt"/>
              </a:rPr>
              <a:t>thành</a:t>
            </a:r>
            <a:r>
              <a:rPr lang="en-US" sz="5000" b="0" i="0" dirty="0">
                <a:solidFill>
                  <a:srgbClr val="002060"/>
                </a:solidFill>
                <a:effectLst/>
                <a:latin typeface="+mj-lt"/>
              </a:rPr>
              <a:t> </a:t>
            </a:r>
            <a:r>
              <a:rPr lang="en-US" sz="5000" b="0" i="0" dirty="0" err="1">
                <a:solidFill>
                  <a:srgbClr val="002060"/>
                </a:solidFill>
                <a:effectLst/>
                <a:latin typeface="+mj-lt"/>
              </a:rPr>
              <a:t>phân</a:t>
            </a:r>
            <a:r>
              <a:rPr lang="en-US" sz="5000" b="0" i="0" dirty="0">
                <a:solidFill>
                  <a:srgbClr val="002060"/>
                </a:solidFill>
                <a:effectLst/>
                <a:latin typeface="+mj-lt"/>
              </a:rPr>
              <a:t> </a:t>
            </a:r>
            <a:r>
              <a:rPr lang="en-US" sz="5000" b="0" i="0" dirty="0" err="1">
                <a:solidFill>
                  <a:srgbClr val="002060"/>
                </a:solidFill>
                <a:effectLst/>
                <a:latin typeface="+mj-lt"/>
              </a:rPr>
              <a:t>tử</a:t>
            </a:r>
            <a:r>
              <a:rPr lang="en-US" sz="5000" b="0" i="0" dirty="0">
                <a:solidFill>
                  <a:srgbClr val="002060"/>
                </a:solidFill>
                <a:effectLst/>
                <a:latin typeface="+mj-lt"/>
              </a:rPr>
              <a:t> nitrogen.</a:t>
            </a:r>
            <a:endParaRPr lang="vi-VN" sz="5000" b="0" i="0" dirty="0">
              <a:solidFill>
                <a:srgbClr val="002060"/>
              </a:solidFill>
              <a:effectLst/>
              <a:latin typeface="+mj-lt"/>
            </a:endParaRPr>
          </a:p>
        </p:txBody>
      </p:sp>
      <p:pic>
        <p:nvPicPr>
          <p:cNvPr id="4" name="Picture 3">
            <a:extLst>
              <a:ext uri="{FF2B5EF4-FFF2-40B4-BE49-F238E27FC236}">
                <a16:creationId xmlns:a16="http://schemas.microsoft.com/office/drawing/2014/main" id="{577D4477-2C7F-AA43-14FF-79465ACA4E2E}"/>
              </a:ext>
            </a:extLst>
          </p:cNvPr>
          <p:cNvPicPr>
            <a:picLocks noChangeAspect="1"/>
          </p:cNvPicPr>
          <p:nvPr/>
        </p:nvPicPr>
        <p:blipFill>
          <a:blip r:embed="rId2"/>
          <a:stretch>
            <a:fillRect/>
          </a:stretch>
        </p:blipFill>
        <p:spPr>
          <a:xfrm>
            <a:off x="2133600" y="6819900"/>
            <a:ext cx="13639800" cy="3124200"/>
          </a:xfrm>
          <a:prstGeom prst="rect">
            <a:avLst/>
          </a:prstGeom>
        </p:spPr>
      </p:pic>
    </p:spTree>
    <p:extLst>
      <p:ext uri="{BB962C8B-B14F-4D97-AF65-F5344CB8AC3E}">
        <p14:creationId xmlns:p14="http://schemas.microsoft.com/office/powerpoint/2010/main" val="26947645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3EE2B9-3A31-81E8-BD67-AE880918DFCC}"/>
              </a:ext>
            </a:extLst>
          </p:cNvPr>
          <p:cNvSpPr txBox="1"/>
          <p:nvPr/>
        </p:nvSpPr>
        <p:spPr>
          <a:xfrm>
            <a:off x="685800" y="266700"/>
            <a:ext cx="17449800" cy="6247864"/>
          </a:xfrm>
          <a:prstGeom prst="rect">
            <a:avLst/>
          </a:prstGeom>
          <a:noFill/>
        </p:spPr>
        <p:txBody>
          <a:bodyPr wrap="square">
            <a:spAutoFit/>
          </a:bodyPr>
          <a:lstStyle/>
          <a:p>
            <a:r>
              <a:rPr lang="en-US" sz="5000" b="1" i="0" dirty="0" err="1">
                <a:solidFill>
                  <a:srgbClr val="FF0000"/>
                </a:solidFill>
                <a:effectLst/>
                <a:latin typeface="Times New Roman" panose="02020603050405020304" pitchFamily="18" charset="0"/>
                <a:cs typeface="Times New Roman" panose="02020603050405020304" pitchFamily="18" charset="0"/>
              </a:rPr>
              <a:t>Sự</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tạo</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thành</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liên</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kết</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trong</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phân</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tử</a:t>
            </a:r>
            <a:r>
              <a:rPr lang="en-US" sz="5000" b="1" i="0" dirty="0">
                <a:solidFill>
                  <a:srgbClr val="FF0000"/>
                </a:solidFill>
                <a:effectLst/>
                <a:latin typeface="Times New Roman" panose="02020603050405020304" pitchFamily="18" charset="0"/>
                <a:cs typeface="Times New Roman" panose="02020603050405020304" pitchFamily="18" charset="0"/>
              </a:rPr>
              <a:t> carbon dioxide</a:t>
            </a:r>
          </a:p>
          <a:p>
            <a:pPr algn="just"/>
            <a:r>
              <a:rPr lang="vi-VN" sz="5000" b="0" i="0" dirty="0">
                <a:solidFill>
                  <a:srgbClr val="002060"/>
                </a:solidFill>
                <a:effectLst/>
                <a:latin typeface="Times New Roman" panose="02020603050405020304" pitchFamily="18" charset="0"/>
                <a:cs typeface="Times New Roman" panose="02020603050405020304" pitchFamily="18" charset="0"/>
              </a:rPr>
              <a:t>+Nguyên tử C có 4 electron ở lớp ngoài cùng và cần thêm 4 electron để đạt được lớp vỏ bền vững tương tự khí hiếm Ne.</a:t>
            </a:r>
          </a:p>
          <a:p>
            <a:pPr algn="just"/>
            <a:r>
              <a:rPr lang="vi-VN" sz="5000" b="0" i="0" dirty="0">
                <a:solidFill>
                  <a:srgbClr val="002060"/>
                </a:solidFill>
                <a:effectLst/>
                <a:latin typeface="Times New Roman" panose="02020603050405020304" pitchFamily="18" charset="0"/>
                <a:cs typeface="Times New Roman" panose="02020603050405020304" pitchFamily="18" charset="0"/>
              </a:rPr>
              <a:t>+Trong phân tử khí carbon dioxide, nguyên tử C góp 4 electron, mỗi nguyên tử O góp 2 electron. Như vậy, giữa nguyên tử C và O có hai đôi electron dùng chung.</a:t>
            </a:r>
          </a:p>
          <a:p>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Hạt</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nhân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nguyên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tử</a:t>
            </a:r>
            <a:r>
              <a:rPr lang="en-US" sz="5000" b="0" i="0" dirty="0">
                <a:solidFill>
                  <a:srgbClr val="002060"/>
                </a:solidFill>
                <a:effectLst/>
                <a:latin typeface="Times New Roman" panose="02020603050405020304" pitchFamily="18" charset="0"/>
                <a:cs typeface="Times New Roman" panose="02020603050405020304" pitchFamily="18" charset="0"/>
              </a:rPr>
              <a:t> C </a:t>
            </a:r>
            <a:r>
              <a:rPr lang="en-US" sz="5000" b="0" i="0" dirty="0" err="1">
                <a:solidFill>
                  <a:srgbClr val="002060"/>
                </a:solidFill>
                <a:effectLst/>
                <a:latin typeface="Times New Roman" panose="02020603050405020304" pitchFamily="18" charset="0"/>
                <a:cs typeface="Times New Roman" panose="02020603050405020304" pitchFamily="18" charset="0"/>
              </a:rPr>
              <a:t>và</a:t>
            </a:r>
            <a:r>
              <a:rPr lang="en-US" sz="5000" b="0" i="0" dirty="0">
                <a:solidFill>
                  <a:srgbClr val="002060"/>
                </a:solidFill>
                <a:effectLst/>
                <a:latin typeface="Times New Roman" panose="02020603050405020304" pitchFamily="18" charset="0"/>
                <a:cs typeface="Times New Roman" panose="02020603050405020304" pitchFamily="18" charset="0"/>
              </a:rPr>
              <a:t> O </a:t>
            </a:r>
            <a:r>
              <a:rPr lang="en-US" sz="5000" b="0" i="0" dirty="0" err="1">
                <a:solidFill>
                  <a:srgbClr val="002060"/>
                </a:solidFill>
                <a:effectLst/>
                <a:latin typeface="Times New Roman" panose="02020603050405020304" pitchFamily="18" charset="0"/>
                <a:cs typeface="Times New Roman" panose="02020603050405020304" pitchFamily="18" charset="0"/>
              </a:rPr>
              <a:t>cùng</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hút</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đôi</a:t>
            </a:r>
            <a:r>
              <a:rPr lang="en-US" sz="5000" b="0" i="0" dirty="0">
                <a:solidFill>
                  <a:srgbClr val="002060"/>
                </a:solidFill>
                <a:effectLst/>
                <a:latin typeface="Times New Roman" panose="02020603050405020304" pitchFamily="18" charset="0"/>
                <a:cs typeface="Times New Roman" panose="02020603050405020304" pitchFamily="18" charset="0"/>
              </a:rPr>
              <a:t> electron </a:t>
            </a:r>
            <a:r>
              <a:rPr lang="en-US" sz="5000" b="0" i="0" dirty="0" err="1">
                <a:solidFill>
                  <a:srgbClr val="002060"/>
                </a:solidFill>
                <a:effectLst/>
                <a:latin typeface="Times New Roman" panose="02020603050405020304" pitchFamily="18" charset="0"/>
                <a:cs typeface="Times New Roman" panose="02020603050405020304" pitchFamily="18" charset="0"/>
              </a:rPr>
              <a:t>dùng</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chung</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liên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kết</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với</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nhau</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tạo</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thành</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phân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tử</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khí</a:t>
            </a:r>
            <a:r>
              <a:rPr lang="en-US" sz="5000" b="0" i="0" dirty="0">
                <a:solidFill>
                  <a:srgbClr val="002060"/>
                </a:solidFill>
                <a:effectLst/>
                <a:latin typeface="Times New Roman" panose="02020603050405020304" pitchFamily="18" charset="0"/>
                <a:cs typeface="Times New Roman" panose="02020603050405020304" pitchFamily="18" charset="0"/>
              </a:rPr>
              <a:t> carbon dioxide.</a:t>
            </a:r>
            <a:endParaRPr lang="en-US" sz="5000"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7C7B9BC-FBF9-9C39-9AB5-CF888ECD8D7B}"/>
              </a:ext>
            </a:extLst>
          </p:cNvPr>
          <p:cNvPicPr>
            <a:picLocks noChangeAspect="1"/>
          </p:cNvPicPr>
          <p:nvPr/>
        </p:nvPicPr>
        <p:blipFill>
          <a:blip r:embed="rId2"/>
          <a:stretch>
            <a:fillRect/>
          </a:stretch>
        </p:blipFill>
        <p:spPr>
          <a:xfrm>
            <a:off x="457200" y="6667500"/>
            <a:ext cx="16383000" cy="3810000"/>
          </a:xfrm>
          <a:prstGeom prst="rect">
            <a:avLst/>
          </a:prstGeom>
        </p:spPr>
      </p:pic>
    </p:spTree>
    <p:extLst>
      <p:ext uri="{BB962C8B-B14F-4D97-AF65-F5344CB8AC3E}">
        <p14:creationId xmlns:p14="http://schemas.microsoft.com/office/powerpoint/2010/main" val="3438528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826376-1F80-0BD9-E945-B559BB1FE420}"/>
              </a:ext>
            </a:extLst>
          </p:cNvPr>
          <p:cNvSpPr txBox="1"/>
          <p:nvPr/>
        </p:nvSpPr>
        <p:spPr>
          <a:xfrm>
            <a:off x="762000" y="647700"/>
            <a:ext cx="17145000" cy="7786747"/>
          </a:xfrm>
          <a:prstGeom prst="rect">
            <a:avLst/>
          </a:prstGeom>
          <a:noFill/>
        </p:spPr>
        <p:txBody>
          <a:bodyPr wrap="square">
            <a:spAutoFit/>
          </a:bodyPr>
          <a:lstStyle/>
          <a:p>
            <a:pPr algn="just"/>
            <a:r>
              <a:rPr lang="vi-VN" sz="5000" b="1" i="0" dirty="0">
                <a:solidFill>
                  <a:srgbClr val="008000"/>
                </a:solidFill>
                <a:effectLst/>
                <a:latin typeface="+mj-lt"/>
              </a:rPr>
              <a:t>Bài 3 trang 44 :</a:t>
            </a:r>
            <a:r>
              <a:rPr lang="vi-VN" sz="5000" b="0" i="0" dirty="0">
                <a:solidFill>
                  <a:srgbClr val="000000"/>
                </a:solidFill>
                <a:effectLst/>
                <a:latin typeface="+mj-lt"/>
              </a:rPr>
              <a:t> Potassium chloride là hợp chất có nhiều ứng dụng trong đời sống. Trong nông nghiệp, nó được dùng làm phân bón. Trong công nghiệp, potassium chloride được dùng làm nguyên liệu để sản xuất potassium hydroxide và kim loại potassium. Trong y học, potassium chloride được dùng để bào chế thuốc điều trị bệnh thiếu kali trong máu. potassium chloride rất cần thiết cho cơ thể, trong các chức năng hoạt động của hệ tiêu hóa, tim, thận, cơ và cả hệ thần kinh.</a:t>
            </a:r>
          </a:p>
          <a:p>
            <a:pPr algn="just"/>
            <a:r>
              <a:rPr lang="vi-VN" sz="5000" b="0" i="0" dirty="0">
                <a:solidFill>
                  <a:srgbClr val="000000"/>
                </a:solidFill>
                <a:effectLst/>
                <a:latin typeface="+mj-lt"/>
              </a:rPr>
              <a:t>Hợp chất potassium chloride có loại liên kết gì trong phân tử? Vẽ sơ đồ hình thành liên kết có trong phân tử này.</a:t>
            </a:r>
          </a:p>
        </p:txBody>
      </p:sp>
    </p:spTree>
    <p:extLst>
      <p:ext uri="{BB962C8B-B14F-4D97-AF65-F5344CB8AC3E}">
        <p14:creationId xmlns:p14="http://schemas.microsoft.com/office/powerpoint/2010/main" val="624296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971222" y="-208746"/>
            <a:ext cx="2615941" cy="1065996"/>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29101" y="218008"/>
            <a:ext cx="1224170" cy="1224170"/>
          </a:xfrm>
          <a:prstGeom prst="rect">
            <a:avLst/>
          </a:prstGeom>
        </p:spPr>
      </p:pic>
      <p:pic>
        <p:nvPicPr>
          <p:cNvPr id="7" name="Picture 7"/>
          <p:cNvPicPr>
            <a:picLocks noChangeAspect="1"/>
          </p:cNvPicPr>
          <p:nvPr/>
        </p:nvPicPr>
        <p:blipFill>
          <a:blip r:embed="rId5"/>
          <a:srcRect/>
          <a:stretch>
            <a:fillRect/>
          </a:stretch>
        </p:blipFill>
        <p:spPr>
          <a:xfrm>
            <a:off x="152400" y="235326"/>
            <a:ext cx="15747866" cy="4130145"/>
          </a:xfrm>
          <a:prstGeom prst="rect">
            <a:avLst/>
          </a:prstGeom>
        </p:spPr>
      </p:pic>
      <p:pic>
        <p:nvPicPr>
          <p:cNvPr id="8" name="Picture 8"/>
          <p:cNvPicPr>
            <a:picLocks noChangeAspect="1"/>
          </p:cNvPicPr>
          <p:nvPr/>
        </p:nvPicPr>
        <p:blipFill>
          <a:blip r:embed="rId6"/>
          <a:srcRect/>
          <a:stretch>
            <a:fillRect/>
          </a:stretch>
        </p:blipFill>
        <p:spPr>
          <a:xfrm>
            <a:off x="0" y="4499104"/>
            <a:ext cx="17800871" cy="5787895"/>
          </a:xfrm>
          <a:prstGeom prst="rect">
            <a:avLst/>
          </a:prstGeom>
        </p:spPr>
      </p:pic>
      <p:pic>
        <p:nvPicPr>
          <p:cNvPr id="11" name="Picture 10">
            <a:extLst>
              <a:ext uri="{FF2B5EF4-FFF2-40B4-BE49-F238E27FC236}">
                <a16:creationId xmlns:a16="http://schemas.microsoft.com/office/drawing/2014/main" id="{A9AD4E62-B4E9-4336-BDBA-BCFB18998464}"/>
              </a:ext>
            </a:extLst>
          </p:cNvPr>
          <p:cNvPicPr>
            <a:picLocks noChangeAspect="1"/>
          </p:cNvPicPr>
          <p:nvPr/>
        </p:nvPicPr>
        <p:blipFill>
          <a:blip r:embed="rId7"/>
          <a:stretch>
            <a:fillRect/>
          </a:stretch>
        </p:blipFill>
        <p:spPr>
          <a:xfrm>
            <a:off x="16544986" y="2380665"/>
            <a:ext cx="1255885" cy="13839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B4E1F8-60E5-3105-88AA-CD1D316ED8CD}"/>
              </a:ext>
            </a:extLst>
          </p:cNvPr>
          <p:cNvSpPr txBox="1"/>
          <p:nvPr/>
        </p:nvSpPr>
        <p:spPr>
          <a:xfrm>
            <a:off x="228600" y="419100"/>
            <a:ext cx="17754600" cy="7017306"/>
          </a:xfrm>
          <a:prstGeom prst="rect">
            <a:avLst/>
          </a:prstGeom>
          <a:noFill/>
        </p:spPr>
        <p:txBody>
          <a:bodyPr wrap="square">
            <a:spAutoFit/>
          </a:bodyPr>
          <a:lstStyle/>
          <a:p>
            <a:pPr algn="just"/>
            <a:r>
              <a:rPr lang="vi-VN" sz="5000" b="1" i="0" dirty="0">
                <a:solidFill>
                  <a:srgbClr val="008000"/>
                </a:solidFill>
                <a:effectLst/>
                <a:latin typeface="+mj-lt"/>
              </a:rPr>
              <a:t>Trả lời:</a:t>
            </a:r>
            <a:r>
              <a:rPr lang="vi-VN" sz="5000" b="0" i="0" dirty="0">
                <a:solidFill>
                  <a:srgbClr val="002060"/>
                </a:solidFill>
                <a:effectLst/>
                <a:latin typeface="+mj-lt"/>
              </a:rPr>
              <a:t>Hợp chất potassium chloride (KCl) có </a:t>
            </a:r>
            <a:r>
              <a:rPr lang="vi-VN" sz="5000" b="1" i="0" dirty="0">
                <a:solidFill>
                  <a:srgbClr val="002060"/>
                </a:solidFill>
                <a:effectLst/>
                <a:latin typeface="+mj-lt"/>
              </a:rPr>
              <a:t>liên kết ion</a:t>
            </a:r>
            <a:r>
              <a:rPr lang="vi-VN" sz="5000" b="0" i="0" dirty="0">
                <a:solidFill>
                  <a:srgbClr val="002060"/>
                </a:solidFill>
                <a:effectLst/>
                <a:latin typeface="+mj-lt"/>
              </a:rPr>
              <a:t> trong phân tử.</a:t>
            </a:r>
          </a:p>
          <a:p>
            <a:pPr algn="just"/>
            <a:r>
              <a:rPr lang="vi-VN" sz="5000" b="1" i="0" dirty="0">
                <a:solidFill>
                  <a:srgbClr val="FF0000"/>
                </a:solidFill>
                <a:effectLst/>
                <a:latin typeface="+mj-lt"/>
              </a:rPr>
              <a:t>Sự hình thành liên kết trong phân tử potassium chloride</a:t>
            </a:r>
            <a:endParaRPr lang="vi-VN" sz="5000" b="0" i="0" dirty="0">
              <a:solidFill>
                <a:srgbClr val="FF0000"/>
              </a:solidFill>
              <a:effectLst/>
              <a:latin typeface="+mj-lt"/>
            </a:endParaRPr>
          </a:p>
          <a:p>
            <a:pPr algn="just"/>
            <a:r>
              <a:rPr lang="vi-VN" sz="5000" b="0" i="0" dirty="0">
                <a:solidFill>
                  <a:srgbClr val="002060"/>
                </a:solidFill>
                <a:effectLst/>
                <a:latin typeface="+mj-lt"/>
              </a:rPr>
              <a:t>+ Nguyên tử K cho đi 1 electron ở lớp ngoài cùng trở thành ion mang điện tích dương, kí hiệu là K</a:t>
            </a:r>
            <a:r>
              <a:rPr lang="vi-VN" sz="5000" b="0" i="0" baseline="30000" dirty="0">
                <a:solidFill>
                  <a:srgbClr val="002060"/>
                </a:solidFill>
                <a:effectLst/>
                <a:latin typeface="+mj-lt"/>
              </a:rPr>
              <a:t>+</a:t>
            </a:r>
            <a:r>
              <a:rPr lang="vi-VN" sz="5000" b="0" i="0" dirty="0">
                <a:solidFill>
                  <a:srgbClr val="002060"/>
                </a:solidFill>
                <a:effectLst/>
                <a:latin typeface="+mj-lt"/>
              </a:rPr>
              <a:t>. </a:t>
            </a:r>
          </a:p>
          <a:p>
            <a:pPr algn="just"/>
            <a:r>
              <a:rPr lang="vi-VN" sz="5000" b="0" i="0" dirty="0">
                <a:solidFill>
                  <a:srgbClr val="002060"/>
                </a:solidFill>
                <a:effectLst/>
                <a:latin typeface="+mj-lt"/>
              </a:rPr>
              <a:t>+ Nguyên tử Cl nhận 1 electron từ nguyên tử K trở thành ion mang một điện tích âm, kí hiệu là Cl</a:t>
            </a:r>
            <a:r>
              <a:rPr lang="vi-VN" sz="5000" b="0" i="0" baseline="30000" dirty="0">
                <a:solidFill>
                  <a:srgbClr val="002060"/>
                </a:solidFill>
                <a:effectLst/>
                <a:latin typeface="+mj-lt"/>
              </a:rPr>
              <a:t>-</a:t>
            </a:r>
            <a:r>
              <a:rPr lang="vi-VN" sz="5000" b="0" i="0" dirty="0">
                <a:solidFill>
                  <a:srgbClr val="002060"/>
                </a:solidFill>
                <a:effectLst/>
                <a:latin typeface="+mj-lt"/>
              </a:rPr>
              <a:t>. </a:t>
            </a:r>
          </a:p>
          <a:p>
            <a:pPr algn="just"/>
            <a:r>
              <a:rPr lang="vi-VN" sz="5000" b="0" i="0" dirty="0">
                <a:solidFill>
                  <a:srgbClr val="002060"/>
                </a:solidFill>
                <a:effectLst/>
                <a:latin typeface="+mj-lt"/>
              </a:rPr>
              <a:t>Các ion K</a:t>
            </a:r>
            <a:r>
              <a:rPr lang="vi-VN" sz="5000" b="0" i="0" baseline="30000" dirty="0">
                <a:solidFill>
                  <a:srgbClr val="002060"/>
                </a:solidFill>
                <a:effectLst/>
                <a:latin typeface="+mj-lt"/>
              </a:rPr>
              <a:t>+</a:t>
            </a:r>
            <a:r>
              <a:rPr lang="vi-VN" sz="5000" b="0" i="0" dirty="0">
                <a:solidFill>
                  <a:srgbClr val="002060"/>
                </a:solidFill>
                <a:effectLst/>
                <a:latin typeface="+mj-lt"/>
              </a:rPr>
              <a:t> và Cl</a:t>
            </a:r>
            <a:r>
              <a:rPr lang="vi-VN" sz="5000" b="0" i="0" baseline="30000" dirty="0">
                <a:solidFill>
                  <a:srgbClr val="002060"/>
                </a:solidFill>
                <a:effectLst/>
                <a:latin typeface="+mj-lt"/>
              </a:rPr>
              <a:t>-</a:t>
            </a:r>
            <a:r>
              <a:rPr lang="vi-VN" sz="5000" b="0" i="0" dirty="0">
                <a:solidFill>
                  <a:srgbClr val="002060"/>
                </a:solidFill>
                <a:effectLst/>
                <a:latin typeface="+mj-lt"/>
              </a:rPr>
              <a:t> hút nhau tạo thành liên kết trong phân tử potassium chloride.</a:t>
            </a:r>
          </a:p>
        </p:txBody>
      </p:sp>
      <p:pic>
        <p:nvPicPr>
          <p:cNvPr id="4" name="Picture 3">
            <a:extLst>
              <a:ext uri="{FF2B5EF4-FFF2-40B4-BE49-F238E27FC236}">
                <a16:creationId xmlns:a16="http://schemas.microsoft.com/office/drawing/2014/main" id="{46ABDB82-C7D1-FB11-1CCA-E969EBDC1B6E}"/>
              </a:ext>
            </a:extLst>
          </p:cNvPr>
          <p:cNvPicPr>
            <a:picLocks noChangeAspect="1"/>
          </p:cNvPicPr>
          <p:nvPr/>
        </p:nvPicPr>
        <p:blipFill>
          <a:blip r:embed="rId2"/>
          <a:stretch>
            <a:fillRect/>
          </a:stretch>
        </p:blipFill>
        <p:spPr>
          <a:xfrm>
            <a:off x="1676400" y="7277099"/>
            <a:ext cx="14859000" cy="2983523"/>
          </a:xfrm>
          <a:prstGeom prst="rect">
            <a:avLst/>
          </a:prstGeom>
        </p:spPr>
      </p:pic>
    </p:spTree>
    <p:extLst>
      <p:ext uri="{BB962C8B-B14F-4D97-AF65-F5344CB8AC3E}">
        <p14:creationId xmlns:p14="http://schemas.microsoft.com/office/powerpoint/2010/main" val="946962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CCB749-B470-A1A5-751F-CD41D5FAC3D8}"/>
              </a:ext>
            </a:extLst>
          </p:cNvPr>
          <p:cNvSpPr txBox="1"/>
          <p:nvPr/>
        </p:nvSpPr>
        <p:spPr>
          <a:xfrm>
            <a:off x="685800" y="571500"/>
            <a:ext cx="16992600" cy="7017306"/>
          </a:xfrm>
          <a:prstGeom prst="rect">
            <a:avLst/>
          </a:prstGeom>
          <a:noFill/>
        </p:spPr>
        <p:txBody>
          <a:bodyPr wrap="square">
            <a:spAutoFit/>
          </a:bodyPr>
          <a:lstStyle/>
          <a:p>
            <a:pPr algn="just"/>
            <a:r>
              <a:rPr lang="en-US" sz="5000" b="1" i="0" dirty="0" err="1">
                <a:solidFill>
                  <a:srgbClr val="008000"/>
                </a:solidFill>
                <a:effectLst/>
                <a:latin typeface="Times New Roman" panose="02020603050405020304" pitchFamily="18" charset="0"/>
                <a:cs typeface="Times New Roman" panose="02020603050405020304" pitchFamily="18" charset="0"/>
              </a:rPr>
              <a:t>Bài</a:t>
            </a:r>
            <a:r>
              <a:rPr lang="en-US" sz="5000" b="1" i="0" dirty="0">
                <a:solidFill>
                  <a:srgbClr val="008000"/>
                </a:solidFill>
                <a:effectLst/>
                <a:latin typeface="Times New Roman" panose="02020603050405020304" pitchFamily="18" charset="0"/>
                <a:cs typeface="Times New Roman" panose="02020603050405020304" pitchFamily="18" charset="0"/>
              </a:rPr>
              <a:t> 6.1 </a:t>
            </a:r>
            <a:r>
              <a:rPr lang="en-US" sz="5000" b="1" i="0" dirty="0" err="1">
                <a:solidFill>
                  <a:srgbClr val="008000"/>
                </a:solidFill>
                <a:effectLst/>
                <a:latin typeface="Times New Roman" panose="02020603050405020304" pitchFamily="18" charset="0"/>
                <a:cs typeface="Times New Roman" panose="02020603050405020304" pitchFamily="18" charset="0"/>
              </a:rPr>
              <a:t>trang</a:t>
            </a:r>
            <a:r>
              <a:rPr lang="en-US" sz="5000" b="1" i="0" dirty="0">
                <a:solidFill>
                  <a:srgbClr val="008000"/>
                </a:solidFill>
                <a:effectLst/>
                <a:latin typeface="Times New Roman" panose="02020603050405020304" pitchFamily="18" charset="0"/>
                <a:cs typeface="Times New Roman" panose="02020603050405020304" pitchFamily="18" charset="0"/>
              </a:rPr>
              <a:t> 18 </a:t>
            </a:r>
            <a:r>
              <a:rPr lang="en-US" sz="5000" b="1" i="0" dirty="0" err="1">
                <a:solidFill>
                  <a:srgbClr val="008000"/>
                </a:solidFill>
                <a:effectLst/>
                <a:latin typeface="Times New Roman" panose="02020603050405020304" pitchFamily="18" charset="0"/>
                <a:cs typeface="Times New Roman" panose="02020603050405020304" pitchFamily="18" charset="0"/>
              </a:rPr>
              <a:t>sách</a:t>
            </a:r>
            <a:r>
              <a:rPr lang="en-US" sz="5000" b="1" i="0" dirty="0">
                <a:solidFill>
                  <a:srgbClr val="008000"/>
                </a:solidFill>
                <a:effectLst/>
                <a:latin typeface="Times New Roman" panose="02020603050405020304" pitchFamily="18" charset="0"/>
                <a:cs typeface="Times New Roman" panose="02020603050405020304" pitchFamily="18" charset="0"/>
              </a:rPr>
              <a:t> </a:t>
            </a:r>
            <a:r>
              <a:rPr lang="en-US" sz="5000" b="1" i="0" dirty="0" err="1">
                <a:solidFill>
                  <a:srgbClr val="008000"/>
                </a:solidFill>
                <a:effectLst/>
                <a:latin typeface="Times New Roman" panose="02020603050405020304" pitchFamily="18" charset="0"/>
                <a:cs typeface="Times New Roman" panose="02020603050405020304" pitchFamily="18" charset="0"/>
              </a:rPr>
              <a:t>bài</a:t>
            </a:r>
            <a:r>
              <a:rPr lang="en-US" sz="5000" b="1" i="0" dirty="0">
                <a:solidFill>
                  <a:srgbClr val="008000"/>
                </a:solidFill>
                <a:effectLst/>
                <a:latin typeface="Times New Roman" panose="02020603050405020304" pitchFamily="18" charset="0"/>
                <a:cs typeface="Times New Roman" panose="02020603050405020304" pitchFamily="18" charset="0"/>
              </a:rPr>
              <a:t> </a:t>
            </a:r>
            <a:r>
              <a:rPr lang="en-US" sz="5000" b="1" i="0" dirty="0" err="1">
                <a:solidFill>
                  <a:srgbClr val="008000"/>
                </a:solidFill>
                <a:effectLst/>
                <a:latin typeface="Times New Roman" panose="02020603050405020304" pitchFamily="18" charset="0"/>
                <a:cs typeface="Times New Roman" panose="02020603050405020304" pitchFamily="18" charset="0"/>
              </a:rPr>
              <a:t>tập</a:t>
            </a:r>
            <a:r>
              <a:rPr lang="en-US" sz="5000" b="1" i="0" dirty="0">
                <a:solidFill>
                  <a:srgbClr val="008000"/>
                </a:solidFill>
                <a:effectLst/>
                <a:latin typeface="Times New Roman" panose="02020603050405020304" pitchFamily="18" charset="0"/>
                <a:cs typeface="Times New Roman" panose="02020603050405020304" pitchFamily="18" charset="0"/>
              </a:rPr>
              <a:t> KHTN 7: </a:t>
            </a:r>
            <a:r>
              <a:rPr lang="en-US" sz="5000" b="0" i="0" dirty="0" err="1">
                <a:solidFill>
                  <a:srgbClr val="000000"/>
                </a:solidFill>
                <a:effectLst/>
                <a:latin typeface="Times New Roman" panose="02020603050405020304" pitchFamily="18" charset="0"/>
                <a:cs typeface="Times New Roman" panose="02020603050405020304" pitchFamily="18" charset="0"/>
              </a:rPr>
              <a:t>Phát</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biểu</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nào</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sau</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đây</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đúng</a:t>
            </a:r>
            <a:r>
              <a:rPr lang="en-US" sz="5000" b="0" i="0" dirty="0">
                <a:solidFill>
                  <a:srgbClr val="000000"/>
                </a:solidFill>
                <a:effectLst/>
                <a:latin typeface="Times New Roman" panose="02020603050405020304" pitchFamily="18" charset="0"/>
                <a:cs typeface="Times New Roman" panose="02020603050405020304" pitchFamily="18" charset="0"/>
              </a:rPr>
              <a:t>?</a:t>
            </a:r>
          </a:p>
          <a:p>
            <a:pPr algn="just"/>
            <a:r>
              <a:rPr lang="en-US" sz="5000" b="0" i="0" dirty="0">
                <a:solidFill>
                  <a:srgbClr val="000000"/>
                </a:solidFill>
                <a:effectLst/>
                <a:latin typeface="Times New Roman" panose="02020603050405020304" pitchFamily="18" charset="0"/>
                <a:cs typeface="Times New Roman" panose="02020603050405020304" pitchFamily="18" charset="0"/>
              </a:rPr>
              <a:t>A. </a:t>
            </a:r>
            <a:r>
              <a:rPr lang="en-US" sz="5000" b="0" i="0" dirty="0" err="1">
                <a:solidFill>
                  <a:srgbClr val="000000"/>
                </a:solidFill>
                <a:effectLst/>
                <a:latin typeface="Times New Roman" panose="02020603050405020304" pitchFamily="18" charset="0"/>
                <a:cs typeface="Times New Roman" panose="02020603050405020304" pitchFamily="18" charset="0"/>
              </a:rPr>
              <a:t>Tất</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các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các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nguyên</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tố</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khí</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hiếm</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đều</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có</a:t>
            </a:r>
            <a:r>
              <a:rPr lang="en-US" sz="5000" b="0" i="0" dirty="0">
                <a:solidFill>
                  <a:srgbClr val="000000"/>
                </a:solidFill>
                <a:effectLst/>
                <a:latin typeface="Times New Roman" panose="02020603050405020304" pitchFamily="18" charset="0"/>
                <a:cs typeface="Times New Roman" panose="02020603050405020304" pitchFamily="18" charset="0"/>
              </a:rPr>
              <a:t> 8 electron ở </a:t>
            </a:r>
            <a:r>
              <a:rPr lang="en-US" sz="5000" b="0" i="0" dirty="0" err="1">
                <a:solidFill>
                  <a:srgbClr val="000000"/>
                </a:solidFill>
                <a:effectLst/>
                <a:latin typeface="Times New Roman" panose="02020603050405020304" pitchFamily="18" charset="0"/>
                <a:cs typeface="Times New Roman" panose="02020603050405020304" pitchFamily="18" charset="0"/>
              </a:rPr>
              <a:t>lớp</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ngoài</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cùng</a:t>
            </a:r>
            <a:r>
              <a:rPr lang="en-US" sz="5000" b="0" i="0" dirty="0">
                <a:solidFill>
                  <a:srgbClr val="000000"/>
                </a:solidFill>
                <a:effectLst/>
                <a:latin typeface="Times New Roman" panose="02020603050405020304" pitchFamily="18" charset="0"/>
                <a:cs typeface="Times New Roman" panose="02020603050405020304" pitchFamily="18" charset="0"/>
              </a:rPr>
              <a:t>.</a:t>
            </a:r>
          </a:p>
          <a:p>
            <a:pPr algn="just"/>
            <a:r>
              <a:rPr lang="en-US" sz="5000" b="0" i="0" dirty="0">
                <a:solidFill>
                  <a:srgbClr val="000000"/>
                </a:solidFill>
                <a:effectLst/>
                <a:latin typeface="Times New Roman" panose="02020603050405020304" pitchFamily="18" charset="0"/>
                <a:cs typeface="Times New Roman" panose="02020603050405020304" pitchFamily="18" charset="0"/>
              </a:rPr>
              <a:t>B. </a:t>
            </a:r>
            <a:r>
              <a:rPr lang="en-US" sz="5000" b="0" i="0" dirty="0" err="1">
                <a:solidFill>
                  <a:srgbClr val="000000"/>
                </a:solidFill>
                <a:effectLst/>
                <a:latin typeface="Times New Roman" panose="02020603050405020304" pitchFamily="18" charset="0"/>
                <a:cs typeface="Times New Roman" panose="02020603050405020304" pitchFamily="18" charset="0"/>
              </a:rPr>
              <a:t>Vỏ</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nguyên</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tử</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của</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các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nguyên</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tố</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khí</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hiếm</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đều</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có</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cùng</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số</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lớp</a:t>
            </a:r>
            <a:r>
              <a:rPr lang="en-US" sz="5000" b="0" i="0" dirty="0">
                <a:solidFill>
                  <a:srgbClr val="000000"/>
                </a:solidFill>
                <a:effectLst/>
                <a:latin typeface="Times New Roman" panose="02020603050405020304" pitchFamily="18" charset="0"/>
                <a:cs typeface="Times New Roman" panose="02020603050405020304" pitchFamily="18" charset="0"/>
              </a:rPr>
              <a:t> electron.</a:t>
            </a:r>
          </a:p>
          <a:p>
            <a:pPr algn="just"/>
            <a:r>
              <a:rPr lang="en-US" sz="5000" b="0" i="0" dirty="0">
                <a:solidFill>
                  <a:srgbClr val="000000"/>
                </a:solidFill>
                <a:effectLst/>
                <a:latin typeface="Times New Roman" panose="02020603050405020304" pitchFamily="18" charset="0"/>
                <a:cs typeface="Times New Roman" panose="02020603050405020304" pitchFamily="18" charset="0"/>
              </a:rPr>
              <a:t>C. </a:t>
            </a:r>
            <a:r>
              <a:rPr lang="en-US" sz="5000" b="0" i="0" dirty="0" err="1">
                <a:solidFill>
                  <a:srgbClr val="000000"/>
                </a:solidFill>
                <a:effectLst/>
                <a:latin typeface="Times New Roman" panose="02020603050405020304" pitchFamily="18" charset="0"/>
                <a:cs typeface="Times New Roman" panose="02020603050405020304" pitchFamily="18" charset="0"/>
              </a:rPr>
              <a:t>Các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nguyên</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tố</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khí</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hiếm</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đều</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rất</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khó</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hoặc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không</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kết</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hợp</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với</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nguyên</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tố</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khác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thành</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hợp</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chất</a:t>
            </a:r>
            <a:r>
              <a:rPr lang="en-US" sz="5000" b="0" i="0" dirty="0">
                <a:solidFill>
                  <a:srgbClr val="000000"/>
                </a:solidFill>
                <a:effectLst/>
                <a:latin typeface="Times New Roman" panose="02020603050405020304" pitchFamily="18" charset="0"/>
                <a:cs typeface="Times New Roman" panose="02020603050405020304" pitchFamily="18" charset="0"/>
              </a:rPr>
              <a:t>.</a:t>
            </a:r>
          </a:p>
          <a:p>
            <a:pPr algn="just"/>
            <a:r>
              <a:rPr lang="en-US" sz="5000" b="0" i="0" dirty="0">
                <a:solidFill>
                  <a:srgbClr val="000000"/>
                </a:solidFill>
                <a:effectLst/>
                <a:latin typeface="Times New Roman" panose="02020603050405020304" pitchFamily="18" charset="0"/>
                <a:cs typeface="Times New Roman" panose="02020603050405020304" pitchFamily="18" charset="0"/>
              </a:rPr>
              <a:t>D. </a:t>
            </a:r>
            <a:r>
              <a:rPr lang="en-US" sz="5000" b="0" i="0" dirty="0" err="1">
                <a:solidFill>
                  <a:srgbClr val="000000"/>
                </a:solidFill>
                <a:effectLst/>
                <a:latin typeface="Times New Roman" panose="02020603050405020304" pitchFamily="18" charset="0"/>
                <a:cs typeface="Times New Roman" panose="02020603050405020304" pitchFamily="18" charset="0"/>
              </a:rPr>
              <a:t>Hợp</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chất</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tạo</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bởi</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các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nguyên</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tố</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khí</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hiếm</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đều</a:t>
            </a:r>
            <a:r>
              <a:rPr lang="en-US" sz="5000" b="0" i="0" dirty="0">
                <a:solidFill>
                  <a:srgbClr val="000000"/>
                </a:solidFill>
                <a:effectLst/>
                <a:latin typeface="Times New Roman" panose="02020603050405020304" pitchFamily="18" charset="0"/>
                <a:cs typeface="Times New Roman" panose="02020603050405020304" pitchFamily="18" charset="0"/>
              </a:rPr>
              <a:t> ở </a:t>
            </a:r>
            <a:r>
              <a:rPr lang="en-US" sz="5000" b="0" i="0" dirty="0" err="1">
                <a:solidFill>
                  <a:srgbClr val="000000"/>
                </a:solidFill>
                <a:effectLst/>
                <a:latin typeface="Times New Roman" panose="02020603050405020304" pitchFamily="18" charset="0"/>
                <a:cs typeface="Times New Roman" panose="02020603050405020304" pitchFamily="18" charset="0"/>
              </a:rPr>
              <a:t>thể</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khí</a:t>
            </a:r>
            <a:r>
              <a:rPr lang="en-US" sz="5000" b="0" i="0" dirty="0">
                <a:solidFill>
                  <a:srgbClr val="000000"/>
                </a:solidFill>
                <a:effectLst/>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D5495886-9862-F753-D00A-234539A6491B}"/>
              </a:ext>
            </a:extLst>
          </p:cNvPr>
          <p:cNvSpPr txBox="1"/>
          <p:nvPr/>
        </p:nvSpPr>
        <p:spPr>
          <a:xfrm>
            <a:off x="914400" y="8420100"/>
            <a:ext cx="9906000" cy="1631216"/>
          </a:xfrm>
          <a:prstGeom prst="rect">
            <a:avLst/>
          </a:prstGeom>
          <a:noFill/>
        </p:spPr>
        <p:txBody>
          <a:bodyPr wrap="square">
            <a:spAutoFit/>
          </a:bodyPr>
          <a:lstStyle/>
          <a:p>
            <a:pPr algn="just"/>
            <a:r>
              <a:rPr lang="en-US" sz="5000" b="1" i="0" dirty="0" err="1">
                <a:solidFill>
                  <a:srgbClr val="008000"/>
                </a:solidFill>
                <a:effectLst/>
                <a:latin typeface="Times New Roman" panose="02020603050405020304" pitchFamily="18" charset="0"/>
                <a:cs typeface="Times New Roman" panose="02020603050405020304" pitchFamily="18" charset="0"/>
              </a:rPr>
              <a:t>Lời</a:t>
            </a:r>
            <a:r>
              <a:rPr lang="en-US" sz="5000" b="1" i="0" dirty="0">
                <a:solidFill>
                  <a:srgbClr val="008000"/>
                </a:solidFill>
                <a:effectLst/>
                <a:latin typeface="Times New Roman" panose="02020603050405020304" pitchFamily="18" charset="0"/>
                <a:cs typeface="Times New Roman" panose="02020603050405020304" pitchFamily="18" charset="0"/>
              </a:rPr>
              <a:t> </a:t>
            </a:r>
            <a:r>
              <a:rPr lang="en-US" sz="5000" b="1" i="0" dirty="0" err="1">
                <a:solidFill>
                  <a:srgbClr val="008000"/>
                </a:solidFill>
                <a:effectLst/>
                <a:latin typeface="Times New Roman" panose="02020603050405020304" pitchFamily="18" charset="0"/>
                <a:cs typeface="Times New Roman" panose="02020603050405020304" pitchFamily="18" charset="0"/>
              </a:rPr>
              <a:t>giải</a:t>
            </a:r>
            <a:r>
              <a:rPr lang="en-US" sz="5000" b="1" i="0" dirty="0">
                <a:solidFill>
                  <a:srgbClr val="008000"/>
                </a:solidFill>
                <a:effectLst/>
                <a:latin typeface="Times New Roman" panose="02020603050405020304" pitchFamily="18" charset="0"/>
                <a:cs typeface="Times New Roman" panose="02020603050405020304" pitchFamily="18" charset="0"/>
              </a:rPr>
              <a:t>:</a:t>
            </a:r>
            <a:endParaRPr lang="en-US" sz="5000" b="0" i="0" dirty="0">
              <a:solidFill>
                <a:srgbClr val="000000"/>
              </a:solidFill>
              <a:effectLst/>
              <a:latin typeface="Times New Roman" panose="02020603050405020304" pitchFamily="18" charset="0"/>
              <a:cs typeface="Times New Roman" panose="02020603050405020304" pitchFamily="18" charset="0"/>
            </a:endParaRPr>
          </a:p>
          <a:p>
            <a:pPr algn="just"/>
            <a:r>
              <a:rPr lang="en-US" sz="5000" b="1" i="0" dirty="0" err="1">
                <a:solidFill>
                  <a:srgbClr val="002060"/>
                </a:solidFill>
                <a:effectLst/>
                <a:latin typeface="Times New Roman" panose="02020603050405020304" pitchFamily="18" charset="0"/>
                <a:cs typeface="Times New Roman" panose="02020603050405020304" pitchFamily="18" charset="0"/>
              </a:rPr>
              <a:t>Đáp</a:t>
            </a:r>
            <a:r>
              <a:rPr lang="en-US" sz="5000" b="1" i="0" dirty="0">
                <a:solidFill>
                  <a:srgbClr val="002060"/>
                </a:solidFill>
                <a:effectLst/>
                <a:latin typeface="Times New Roman" panose="02020603050405020304" pitchFamily="18" charset="0"/>
                <a:cs typeface="Times New Roman" panose="02020603050405020304" pitchFamily="18" charset="0"/>
              </a:rPr>
              <a:t> </a:t>
            </a:r>
            <a:r>
              <a:rPr lang="en-US" sz="5000" b="1" i="0" dirty="0" err="1">
                <a:solidFill>
                  <a:srgbClr val="002060"/>
                </a:solidFill>
                <a:effectLst/>
                <a:latin typeface="Times New Roman" panose="02020603050405020304" pitchFamily="18" charset="0"/>
                <a:cs typeface="Times New Roman" panose="02020603050405020304" pitchFamily="18" charset="0"/>
              </a:rPr>
              <a:t>án</a:t>
            </a:r>
            <a:r>
              <a:rPr lang="en-US" sz="5000" b="1" i="0" dirty="0">
                <a:solidFill>
                  <a:srgbClr val="002060"/>
                </a:solidFill>
                <a:effectLst/>
                <a:latin typeface="Times New Roman" panose="02020603050405020304" pitchFamily="18" charset="0"/>
                <a:cs typeface="Times New Roman" panose="02020603050405020304" pitchFamily="18" charset="0"/>
              </a:rPr>
              <a:t> </a:t>
            </a:r>
            <a:r>
              <a:rPr lang="en-US" sz="5000" b="1" i="0" dirty="0" err="1">
                <a:solidFill>
                  <a:srgbClr val="002060"/>
                </a:solidFill>
                <a:effectLst/>
                <a:latin typeface="Times New Roman" panose="02020603050405020304" pitchFamily="18" charset="0"/>
                <a:cs typeface="Times New Roman" panose="02020603050405020304" pitchFamily="18" charset="0"/>
              </a:rPr>
              <a:t>đúng</a:t>
            </a:r>
            <a:r>
              <a:rPr lang="en-US" sz="5000" b="1" i="0" dirty="0">
                <a:solidFill>
                  <a:srgbClr val="002060"/>
                </a:solidFill>
                <a:effectLst/>
                <a:latin typeface="Times New Roman" panose="02020603050405020304" pitchFamily="18" charset="0"/>
                <a:cs typeface="Times New Roman" panose="02020603050405020304" pitchFamily="18" charset="0"/>
              </a:rPr>
              <a:t> </a:t>
            </a:r>
            <a:r>
              <a:rPr lang="en-US" sz="5000" b="1" i="0" dirty="0" err="1">
                <a:solidFill>
                  <a:srgbClr val="002060"/>
                </a:solidFill>
                <a:effectLst/>
                <a:latin typeface="Times New Roman" panose="02020603050405020304" pitchFamily="18" charset="0"/>
                <a:cs typeface="Times New Roman" panose="02020603050405020304" pitchFamily="18" charset="0"/>
              </a:rPr>
              <a:t>là</a:t>
            </a:r>
            <a:r>
              <a:rPr lang="en-US" sz="5000" b="1" i="0" dirty="0">
                <a:solidFill>
                  <a:srgbClr val="002060"/>
                </a:solidFill>
                <a:effectLst/>
                <a:latin typeface="Times New Roman" panose="02020603050405020304" pitchFamily="18" charset="0"/>
                <a:cs typeface="Times New Roman" panose="02020603050405020304" pitchFamily="18" charset="0"/>
              </a:rPr>
              <a:t>: C</a:t>
            </a:r>
          </a:p>
        </p:txBody>
      </p:sp>
    </p:spTree>
    <p:extLst>
      <p:ext uri="{BB962C8B-B14F-4D97-AF65-F5344CB8AC3E}">
        <p14:creationId xmlns:p14="http://schemas.microsoft.com/office/powerpoint/2010/main" val="278390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F4B29E-A7F1-C10A-3EFC-C2BEEBC4D43D}"/>
              </a:ext>
            </a:extLst>
          </p:cNvPr>
          <p:cNvSpPr txBox="1"/>
          <p:nvPr/>
        </p:nvSpPr>
        <p:spPr>
          <a:xfrm>
            <a:off x="762000" y="190500"/>
            <a:ext cx="16764000" cy="7017306"/>
          </a:xfrm>
          <a:prstGeom prst="rect">
            <a:avLst/>
          </a:prstGeom>
          <a:noFill/>
        </p:spPr>
        <p:txBody>
          <a:bodyPr wrap="square">
            <a:spAutoFit/>
          </a:bodyPr>
          <a:lstStyle/>
          <a:p>
            <a:r>
              <a:rPr lang="vi-VN" sz="5000" b="1" i="0" dirty="0">
                <a:solidFill>
                  <a:srgbClr val="008000"/>
                </a:solidFill>
                <a:effectLst/>
                <a:latin typeface="+mj-lt"/>
              </a:rPr>
              <a:t>Bài 6.2 trang 18 sách bài tập KHTN 7: </a:t>
            </a:r>
            <a:r>
              <a:rPr lang="vi-VN" sz="5000" b="0" i="0" dirty="0">
                <a:solidFill>
                  <a:srgbClr val="000000"/>
                </a:solidFill>
                <a:effectLst/>
                <a:latin typeface="+mj-lt"/>
              </a:rPr>
              <a:t>Hãy chọn phát biểu đúng để hoàn thành câu sau: Để có số electron ở lớp ngoài cùng giống nguyên tử của nguyên tố khí hiếm, các nguyên tử của nguyên tố có khuynh hướng</a:t>
            </a:r>
          </a:p>
          <a:p>
            <a:pPr algn="just"/>
            <a:r>
              <a:rPr lang="vi-VN" sz="5000" b="0" i="0" dirty="0">
                <a:solidFill>
                  <a:srgbClr val="000000"/>
                </a:solidFill>
                <a:effectLst/>
                <a:latin typeface="+mj-lt"/>
              </a:rPr>
              <a:t>A. nhường các electron ở lớp ngoài cùng.</a:t>
            </a:r>
          </a:p>
          <a:p>
            <a:pPr algn="just"/>
            <a:r>
              <a:rPr lang="vi-VN" sz="5000" b="0" i="0" dirty="0">
                <a:solidFill>
                  <a:srgbClr val="000000"/>
                </a:solidFill>
                <a:effectLst/>
                <a:latin typeface="+mj-lt"/>
              </a:rPr>
              <a:t>B. nhận thêm electron vào lớp electron ngoài cùng.</a:t>
            </a:r>
          </a:p>
          <a:p>
            <a:pPr algn="just"/>
            <a:r>
              <a:rPr lang="vi-VN" sz="5000" b="0" i="0" dirty="0">
                <a:solidFill>
                  <a:srgbClr val="000000"/>
                </a:solidFill>
                <a:effectLst/>
                <a:latin typeface="+mj-lt"/>
              </a:rPr>
              <a:t>C. nhường electron hoặc nhận electron để lớp electron ngoài cùng đạt trạng thái bền (có 8 electron).</a:t>
            </a:r>
          </a:p>
          <a:p>
            <a:pPr algn="just"/>
            <a:r>
              <a:rPr lang="vi-VN" sz="5000" b="0" i="0" dirty="0">
                <a:solidFill>
                  <a:srgbClr val="000000"/>
                </a:solidFill>
                <a:effectLst/>
                <a:latin typeface="+mj-lt"/>
              </a:rPr>
              <a:t>D. nhường electron hoặc nhận electron hoặc góp chung electron.</a:t>
            </a:r>
          </a:p>
        </p:txBody>
      </p:sp>
      <p:sp>
        <p:nvSpPr>
          <p:cNvPr id="4" name="Rectangle 1">
            <a:extLst>
              <a:ext uri="{FF2B5EF4-FFF2-40B4-BE49-F238E27FC236}">
                <a16:creationId xmlns:a16="http://schemas.microsoft.com/office/drawing/2014/main" id="{E677094C-6797-DB21-D099-08636DEBA020}"/>
              </a:ext>
            </a:extLst>
          </p:cNvPr>
          <p:cNvSpPr>
            <a:spLocks noChangeArrowheads="1"/>
          </p:cNvSpPr>
          <p:nvPr/>
        </p:nvSpPr>
        <p:spPr bwMode="auto">
          <a:xfrm>
            <a:off x="381000" y="7216598"/>
            <a:ext cx="18288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Đáp</a:t>
            </a:r>
            <a:r>
              <a:rPr kumimoji="0" lang="en-US" altLang="en-US" sz="4500" b="0"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4500" b="0"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án</a:t>
            </a:r>
            <a:r>
              <a:rPr kumimoji="0" lang="en-US" altLang="en-US" sz="4500" b="0"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4500" b="0"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đúng</a:t>
            </a:r>
            <a:r>
              <a:rPr kumimoji="0" lang="en-US" altLang="en-US" sz="4500" b="0"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4500" b="0"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là</a:t>
            </a:r>
            <a:r>
              <a:rPr kumimoji="0" lang="en-US" altLang="en-US" sz="4500" b="0"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D</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Để</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có</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số</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electron ở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lớp</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ngoài</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cùng</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giống</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nguyên</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tử</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của</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nguyên</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tố</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khí</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hiếm,các</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nguyên</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tử</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của</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nguyên</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tố</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có</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khuynh</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hướng</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nhường</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electron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hoặc</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nhận</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electron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hoặc</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góp</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chung</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electron.</a:t>
            </a:r>
          </a:p>
          <a:p>
            <a:pPr marL="0" marR="0" lvl="0" indent="0" defTabSz="914400" rtl="0" eaLnBrk="0" fontAlgn="base" latinLnBrk="0" hangingPunct="0">
              <a:lnSpc>
                <a:spcPct val="100000"/>
              </a:lnSpc>
              <a:spcBef>
                <a:spcPct val="0"/>
              </a:spcBef>
              <a:spcAft>
                <a:spcPct val="0"/>
              </a:spcAft>
              <a:buClrTx/>
              <a:buSzTx/>
              <a:buFontTx/>
              <a:buNone/>
              <a:tabLst/>
            </a:pPr>
            <a:br>
              <a:rPr kumimoji="0" lang="en-US" altLang="en-US" sz="50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b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665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7AD185-99E4-C0EC-E4A1-94006356FE46}"/>
              </a:ext>
            </a:extLst>
          </p:cNvPr>
          <p:cNvSpPr txBox="1"/>
          <p:nvPr/>
        </p:nvSpPr>
        <p:spPr>
          <a:xfrm>
            <a:off x="375138" y="26377"/>
            <a:ext cx="17297400" cy="7786747"/>
          </a:xfrm>
          <a:prstGeom prst="rect">
            <a:avLst/>
          </a:prstGeom>
          <a:noFill/>
        </p:spPr>
        <p:txBody>
          <a:bodyPr wrap="square">
            <a:spAutoFit/>
          </a:bodyPr>
          <a:lstStyle/>
          <a:p>
            <a:pPr algn="just"/>
            <a:r>
              <a:rPr lang="vi-VN" sz="5000" b="1" i="0" dirty="0">
                <a:solidFill>
                  <a:srgbClr val="008000"/>
                </a:solidFill>
                <a:effectLst/>
                <a:latin typeface="+mj-lt"/>
              </a:rPr>
              <a:t>Bài 6.3 trang 18 sách bài tập KHTN 7: </a:t>
            </a:r>
            <a:r>
              <a:rPr lang="vi-VN" sz="5000" b="0" i="0" dirty="0">
                <a:solidFill>
                  <a:srgbClr val="000000"/>
                </a:solidFill>
                <a:effectLst/>
                <a:latin typeface="+mj-lt"/>
              </a:rPr>
              <a:t>Phát biểu nào sau đây đúng?</a:t>
            </a:r>
          </a:p>
          <a:p>
            <a:pPr algn="just"/>
            <a:r>
              <a:rPr lang="vi-VN" sz="5000" b="0" i="0" dirty="0">
                <a:solidFill>
                  <a:srgbClr val="000000"/>
                </a:solidFill>
                <a:effectLst/>
                <a:latin typeface="+mj-lt"/>
              </a:rPr>
              <a:t>A. Để tạo ion dương thì nguyên tử của nguyên tố phi kim sẽ nhường các electron ở lớp ngoài cùng.</a:t>
            </a:r>
          </a:p>
          <a:p>
            <a:pPr algn="just"/>
            <a:r>
              <a:rPr lang="vi-VN" sz="5000" b="0" i="0" dirty="0">
                <a:solidFill>
                  <a:srgbClr val="000000"/>
                </a:solidFill>
                <a:effectLst/>
                <a:latin typeface="+mj-lt"/>
              </a:rPr>
              <a:t>B. Để tạo ion dương thì nguyên tử của nguyên tố phi kim sẽ nhận thêm electron để có đủ 8 electron ở lớp electron ngoài cùng.</a:t>
            </a:r>
          </a:p>
          <a:p>
            <a:pPr algn="just"/>
            <a:r>
              <a:rPr lang="vi-VN" sz="5000" b="0" i="0" dirty="0">
                <a:solidFill>
                  <a:srgbClr val="000000"/>
                </a:solidFill>
                <a:effectLst/>
                <a:latin typeface="+mj-lt"/>
              </a:rPr>
              <a:t>C. Để tạo ion dương thì nguyên tử của nguyên tố kim loại sẽ nhận thêm electron để có đủ 8 electron ở lớp electron ngoài cùng.</a:t>
            </a:r>
          </a:p>
          <a:p>
            <a:pPr algn="just"/>
            <a:r>
              <a:rPr lang="vi-VN" sz="5000" b="0" i="0" dirty="0">
                <a:solidFill>
                  <a:srgbClr val="000000"/>
                </a:solidFill>
                <a:effectLst/>
                <a:latin typeface="+mj-lt"/>
              </a:rPr>
              <a:t>D. Để tạo ion dương thì nguyên tử của nguyên tố hóa học sẽ nhường các electron ở lớp ngoài cùng.</a:t>
            </a:r>
          </a:p>
        </p:txBody>
      </p:sp>
      <p:sp>
        <p:nvSpPr>
          <p:cNvPr id="5" name="TextBox 4">
            <a:extLst>
              <a:ext uri="{FF2B5EF4-FFF2-40B4-BE49-F238E27FC236}">
                <a16:creationId xmlns:a16="http://schemas.microsoft.com/office/drawing/2014/main" id="{7A0F2ECC-C31B-77A2-D4D7-D726671C680D}"/>
              </a:ext>
            </a:extLst>
          </p:cNvPr>
          <p:cNvSpPr txBox="1"/>
          <p:nvPr/>
        </p:nvSpPr>
        <p:spPr>
          <a:xfrm>
            <a:off x="375138" y="7798470"/>
            <a:ext cx="16840200" cy="2400657"/>
          </a:xfrm>
          <a:prstGeom prst="rect">
            <a:avLst/>
          </a:prstGeom>
          <a:noFill/>
        </p:spPr>
        <p:txBody>
          <a:bodyPr wrap="square">
            <a:spAutoFit/>
          </a:bodyPr>
          <a:lstStyle/>
          <a:p>
            <a:pPr algn="just"/>
            <a:r>
              <a:rPr lang="vi-VN" sz="5000" b="1" i="0" dirty="0">
                <a:solidFill>
                  <a:srgbClr val="002060"/>
                </a:solidFill>
                <a:effectLst/>
                <a:latin typeface="+mj-lt"/>
              </a:rPr>
              <a:t>Đáp án đúng là: D</a:t>
            </a:r>
          </a:p>
          <a:p>
            <a:pPr algn="just"/>
            <a:r>
              <a:rPr lang="vi-VN" sz="5000" b="1" i="0" dirty="0">
                <a:solidFill>
                  <a:srgbClr val="002060"/>
                </a:solidFill>
                <a:effectLst/>
                <a:latin typeface="+mj-lt"/>
              </a:rPr>
              <a:t>Để tạo ion dương thì nguyên tử của nguyên tố hóa học sẽ nhường các electron ở lớp ngoài cùng.</a:t>
            </a:r>
          </a:p>
        </p:txBody>
      </p:sp>
    </p:spTree>
    <p:extLst>
      <p:ext uri="{BB962C8B-B14F-4D97-AF65-F5344CB8AC3E}">
        <p14:creationId xmlns:p14="http://schemas.microsoft.com/office/powerpoint/2010/main" val="176383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75A3F9-B14E-AD32-96AE-7C20CF964738}"/>
              </a:ext>
            </a:extLst>
          </p:cNvPr>
          <p:cNvSpPr txBox="1"/>
          <p:nvPr/>
        </p:nvSpPr>
        <p:spPr>
          <a:xfrm>
            <a:off x="609600" y="495300"/>
            <a:ext cx="17145000" cy="5478423"/>
          </a:xfrm>
          <a:prstGeom prst="rect">
            <a:avLst/>
          </a:prstGeom>
          <a:noFill/>
        </p:spPr>
        <p:txBody>
          <a:bodyPr wrap="square">
            <a:spAutoFit/>
          </a:bodyPr>
          <a:lstStyle/>
          <a:p>
            <a:pPr algn="just"/>
            <a:r>
              <a:rPr lang="vi-VN" sz="5000" b="1" i="0" dirty="0">
                <a:solidFill>
                  <a:srgbClr val="008000"/>
                </a:solidFill>
                <a:effectLst/>
                <a:latin typeface="+mj-lt"/>
              </a:rPr>
              <a:t>Bài 6.4 trang 18 sách bài tập KHTN 7: </a:t>
            </a:r>
            <a:r>
              <a:rPr lang="vi-VN" sz="5000" b="0" i="0" dirty="0">
                <a:solidFill>
                  <a:srgbClr val="000000"/>
                </a:solidFill>
                <a:effectLst/>
                <a:latin typeface="+mj-lt"/>
              </a:rPr>
              <a:t>Phát biểu nào sau đây đúng?</a:t>
            </a:r>
          </a:p>
          <a:p>
            <a:pPr algn="just"/>
            <a:r>
              <a:rPr lang="vi-VN" sz="5000" b="0" i="0" dirty="0">
                <a:solidFill>
                  <a:srgbClr val="000000"/>
                </a:solidFill>
                <a:effectLst/>
                <a:latin typeface="+mj-lt"/>
              </a:rPr>
              <a:t>A. Nguyên tố tạo ion âm đều là nguyên tố phi kim.</a:t>
            </a:r>
          </a:p>
          <a:p>
            <a:pPr algn="just"/>
            <a:r>
              <a:rPr lang="vi-VN" sz="5000" b="0" i="0" dirty="0">
                <a:solidFill>
                  <a:srgbClr val="000000"/>
                </a:solidFill>
                <a:effectLst/>
                <a:latin typeface="+mj-lt"/>
              </a:rPr>
              <a:t>B. Nguyên tố tạo ion dương có thể là nguyên tố kim loại hoặc nguyên tố phi kim.</a:t>
            </a:r>
          </a:p>
          <a:p>
            <a:pPr algn="just"/>
            <a:r>
              <a:rPr lang="vi-VN" sz="5000" b="0" i="0" dirty="0">
                <a:solidFill>
                  <a:srgbClr val="000000"/>
                </a:solidFill>
                <a:effectLst/>
                <a:latin typeface="+mj-lt"/>
              </a:rPr>
              <a:t>C. Để tạo ion dương thì nguyên tố phi kim sẽ nhường electron.</a:t>
            </a:r>
          </a:p>
          <a:p>
            <a:pPr algn="just"/>
            <a:r>
              <a:rPr lang="vi-VN" sz="5000" b="0" i="0" dirty="0">
                <a:solidFill>
                  <a:srgbClr val="000000"/>
                </a:solidFill>
                <a:effectLst/>
                <a:latin typeface="+mj-lt"/>
              </a:rPr>
              <a:t>D. Để tạo ion âm thì nguyên tố kim loại sẽ nhận electron.</a:t>
            </a:r>
          </a:p>
        </p:txBody>
      </p:sp>
      <p:sp>
        <p:nvSpPr>
          <p:cNvPr id="5" name="TextBox 4">
            <a:extLst>
              <a:ext uri="{FF2B5EF4-FFF2-40B4-BE49-F238E27FC236}">
                <a16:creationId xmlns:a16="http://schemas.microsoft.com/office/drawing/2014/main" id="{3E721071-6303-D809-8B67-E752162083A7}"/>
              </a:ext>
            </a:extLst>
          </p:cNvPr>
          <p:cNvSpPr txBox="1"/>
          <p:nvPr/>
        </p:nvSpPr>
        <p:spPr>
          <a:xfrm>
            <a:off x="621323" y="7124700"/>
            <a:ext cx="9144000" cy="1015663"/>
          </a:xfrm>
          <a:prstGeom prst="rect">
            <a:avLst/>
          </a:prstGeom>
          <a:noFill/>
        </p:spPr>
        <p:txBody>
          <a:bodyPr wrap="square">
            <a:spAutoFit/>
          </a:bodyPr>
          <a:lstStyle/>
          <a:p>
            <a:r>
              <a:rPr lang="fr-FR" sz="6000" b="0" i="0" dirty="0" err="1">
                <a:solidFill>
                  <a:srgbClr val="000000"/>
                </a:solidFill>
                <a:effectLst/>
                <a:latin typeface="Times New Roman" panose="02020603050405020304" pitchFamily="18" charset="0"/>
                <a:cs typeface="Times New Roman" panose="02020603050405020304" pitchFamily="18" charset="0"/>
              </a:rPr>
              <a:t>Đáp</a:t>
            </a:r>
            <a:r>
              <a:rPr lang="fr-FR" sz="6000" b="0" i="0" dirty="0">
                <a:solidFill>
                  <a:srgbClr val="000000"/>
                </a:solidFill>
                <a:effectLst/>
                <a:latin typeface="Times New Roman" panose="02020603050405020304" pitchFamily="18" charset="0"/>
                <a:cs typeface="Times New Roman" panose="02020603050405020304" pitchFamily="18" charset="0"/>
              </a:rPr>
              <a:t> </a:t>
            </a:r>
            <a:r>
              <a:rPr lang="fr-FR" sz="6000" b="0" i="0" dirty="0" err="1">
                <a:solidFill>
                  <a:srgbClr val="000000"/>
                </a:solidFill>
                <a:effectLst/>
                <a:latin typeface="Times New Roman" panose="02020603050405020304" pitchFamily="18" charset="0"/>
                <a:cs typeface="Times New Roman" panose="02020603050405020304" pitchFamily="18" charset="0"/>
              </a:rPr>
              <a:t>án</a:t>
            </a:r>
            <a:r>
              <a:rPr lang="fr-FR" sz="6000" b="0" i="0" dirty="0">
                <a:solidFill>
                  <a:srgbClr val="000000"/>
                </a:solidFill>
                <a:effectLst/>
                <a:latin typeface="Times New Roman" panose="02020603050405020304" pitchFamily="18" charset="0"/>
                <a:cs typeface="Times New Roman" panose="02020603050405020304" pitchFamily="18" charset="0"/>
              </a:rPr>
              <a:t> </a:t>
            </a:r>
            <a:r>
              <a:rPr lang="fr-FR" sz="6000" b="0" i="0" dirty="0" err="1">
                <a:solidFill>
                  <a:srgbClr val="000000"/>
                </a:solidFill>
                <a:effectLst/>
                <a:latin typeface="Times New Roman" panose="02020603050405020304" pitchFamily="18" charset="0"/>
                <a:cs typeface="Times New Roman" panose="02020603050405020304" pitchFamily="18" charset="0"/>
              </a:rPr>
              <a:t>đúng</a:t>
            </a:r>
            <a:r>
              <a:rPr lang="fr-FR" sz="6000" b="0" i="0" dirty="0">
                <a:solidFill>
                  <a:srgbClr val="000000"/>
                </a:solidFill>
                <a:effectLst/>
                <a:latin typeface="Times New Roman" panose="02020603050405020304" pitchFamily="18" charset="0"/>
                <a:cs typeface="Times New Roman" panose="02020603050405020304" pitchFamily="18" charset="0"/>
              </a:rPr>
              <a:t> là: </a:t>
            </a:r>
            <a:r>
              <a:rPr lang="fr-FR" sz="6000" b="1" i="0" dirty="0">
                <a:solidFill>
                  <a:srgbClr val="002060"/>
                </a:solidFill>
                <a:effectLst/>
                <a:latin typeface="Times New Roman" panose="02020603050405020304" pitchFamily="18" charset="0"/>
                <a:cs typeface="Times New Roman" panose="02020603050405020304" pitchFamily="18" charset="0"/>
              </a:rPr>
              <a:t>A</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007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336798-D243-9C38-FA92-BEB26D0B443A}"/>
              </a:ext>
            </a:extLst>
          </p:cNvPr>
          <p:cNvSpPr txBox="1"/>
          <p:nvPr/>
        </p:nvSpPr>
        <p:spPr>
          <a:xfrm>
            <a:off x="914400" y="495300"/>
            <a:ext cx="16840200" cy="7786747"/>
          </a:xfrm>
          <a:prstGeom prst="rect">
            <a:avLst/>
          </a:prstGeom>
          <a:noFill/>
        </p:spPr>
        <p:txBody>
          <a:bodyPr wrap="square">
            <a:spAutoFit/>
          </a:bodyPr>
          <a:lstStyle/>
          <a:p>
            <a:pPr algn="just"/>
            <a:r>
              <a:rPr lang="vi-VN" sz="5000" b="1" i="0" dirty="0">
                <a:solidFill>
                  <a:srgbClr val="008000"/>
                </a:solidFill>
                <a:effectLst/>
                <a:latin typeface="+mj-lt"/>
              </a:rPr>
              <a:t>Bài 6.5 trang 18 sách bài tập KHTN 7: </a:t>
            </a:r>
            <a:r>
              <a:rPr lang="vi-VN" sz="5000" b="0" i="0" dirty="0">
                <a:solidFill>
                  <a:srgbClr val="000000"/>
                </a:solidFill>
                <a:effectLst/>
                <a:latin typeface="+mj-lt"/>
              </a:rPr>
              <a:t>Phát biểu nào sau đây đúng?</a:t>
            </a:r>
          </a:p>
          <a:p>
            <a:pPr algn="just"/>
            <a:r>
              <a:rPr lang="vi-VN" sz="5000" b="0" i="0" dirty="0">
                <a:solidFill>
                  <a:srgbClr val="000000"/>
                </a:solidFill>
                <a:effectLst/>
                <a:latin typeface="+mj-lt"/>
              </a:rPr>
              <a:t>A. Để tạo ion âm thì nguyên tử của nguyên tố phi kim sẽ nhường electron ở lớp ngoài cùng.</a:t>
            </a:r>
          </a:p>
          <a:p>
            <a:pPr algn="just"/>
            <a:r>
              <a:rPr lang="vi-VN" sz="5000" b="0" i="0" dirty="0">
                <a:solidFill>
                  <a:srgbClr val="000000"/>
                </a:solidFill>
                <a:effectLst/>
                <a:latin typeface="+mj-lt"/>
              </a:rPr>
              <a:t>B. Để tạo ion âm thì nguyên tử của nguyên tố phi kim sẽ nhận thêm electron để có đủ 8 electron ở lớp electron ngoài cùng.</a:t>
            </a:r>
          </a:p>
          <a:p>
            <a:pPr algn="just"/>
            <a:r>
              <a:rPr lang="vi-VN" sz="5000" b="0" i="0" dirty="0">
                <a:solidFill>
                  <a:srgbClr val="000000"/>
                </a:solidFill>
                <a:effectLst/>
                <a:latin typeface="+mj-lt"/>
              </a:rPr>
              <a:t>C. Để tạo ion âm thì nguyên tử của nguyên tố kim loại sẽ nhận thêm electron để có đủ 8 electron ở lớp electron ngoài cùng.</a:t>
            </a:r>
          </a:p>
          <a:p>
            <a:pPr algn="just"/>
            <a:r>
              <a:rPr lang="vi-VN" sz="5000" b="0" i="0" dirty="0">
                <a:solidFill>
                  <a:srgbClr val="000000"/>
                </a:solidFill>
                <a:effectLst/>
                <a:latin typeface="+mj-lt"/>
              </a:rPr>
              <a:t>D. Để tạo ion âm thì nguyên tử của nguyên tố hóa học sẽ nhường các electron ở lớp ngoài cùng.</a:t>
            </a:r>
          </a:p>
        </p:txBody>
      </p:sp>
      <p:sp>
        <p:nvSpPr>
          <p:cNvPr id="5" name="TextBox 4">
            <a:extLst>
              <a:ext uri="{FF2B5EF4-FFF2-40B4-BE49-F238E27FC236}">
                <a16:creationId xmlns:a16="http://schemas.microsoft.com/office/drawing/2014/main" id="{E2B70B4D-86DC-F8F6-FD1B-523210FD1201}"/>
              </a:ext>
            </a:extLst>
          </p:cNvPr>
          <p:cNvSpPr txBox="1"/>
          <p:nvPr/>
        </p:nvSpPr>
        <p:spPr>
          <a:xfrm>
            <a:off x="1524000" y="8877300"/>
            <a:ext cx="9144000" cy="1015663"/>
          </a:xfrm>
          <a:prstGeom prst="rect">
            <a:avLst/>
          </a:prstGeom>
          <a:noFill/>
        </p:spPr>
        <p:txBody>
          <a:bodyPr wrap="square">
            <a:spAutoFit/>
          </a:bodyPr>
          <a:lstStyle/>
          <a:p>
            <a:r>
              <a:rPr lang="fr-FR" sz="6000" b="0" i="0" dirty="0" err="1">
                <a:solidFill>
                  <a:srgbClr val="000000"/>
                </a:solidFill>
                <a:effectLst/>
                <a:latin typeface="Times New Roman" panose="02020603050405020304" pitchFamily="18" charset="0"/>
                <a:cs typeface="Times New Roman" panose="02020603050405020304" pitchFamily="18" charset="0"/>
              </a:rPr>
              <a:t>Đáp</a:t>
            </a:r>
            <a:r>
              <a:rPr lang="fr-FR" sz="6000" b="0" i="0" dirty="0">
                <a:solidFill>
                  <a:srgbClr val="000000"/>
                </a:solidFill>
                <a:effectLst/>
                <a:latin typeface="Times New Roman" panose="02020603050405020304" pitchFamily="18" charset="0"/>
                <a:cs typeface="Times New Roman" panose="02020603050405020304" pitchFamily="18" charset="0"/>
              </a:rPr>
              <a:t> </a:t>
            </a:r>
            <a:r>
              <a:rPr lang="fr-FR" sz="6000" b="0" i="0" dirty="0" err="1">
                <a:solidFill>
                  <a:srgbClr val="000000"/>
                </a:solidFill>
                <a:effectLst/>
                <a:latin typeface="Times New Roman" panose="02020603050405020304" pitchFamily="18" charset="0"/>
                <a:cs typeface="Times New Roman" panose="02020603050405020304" pitchFamily="18" charset="0"/>
              </a:rPr>
              <a:t>án</a:t>
            </a:r>
            <a:r>
              <a:rPr lang="fr-FR" sz="6000" b="0" i="0" dirty="0">
                <a:solidFill>
                  <a:srgbClr val="000000"/>
                </a:solidFill>
                <a:effectLst/>
                <a:latin typeface="Times New Roman" panose="02020603050405020304" pitchFamily="18" charset="0"/>
                <a:cs typeface="Times New Roman" panose="02020603050405020304" pitchFamily="18" charset="0"/>
              </a:rPr>
              <a:t> </a:t>
            </a:r>
            <a:r>
              <a:rPr lang="fr-FR" sz="6000" b="0" i="0" dirty="0" err="1">
                <a:solidFill>
                  <a:srgbClr val="000000"/>
                </a:solidFill>
                <a:effectLst/>
                <a:latin typeface="Times New Roman" panose="02020603050405020304" pitchFamily="18" charset="0"/>
                <a:cs typeface="Times New Roman" panose="02020603050405020304" pitchFamily="18" charset="0"/>
              </a:rPr>
              <a:t>đúng</a:t>
            </a:r>
            <a:r>
              <a:rPr lang="fr-FR" sz="6000" b="0" i="0" dirty="0">
                <a:solidFill>
                  <a:srgbClr val="000000"/>
                </a:solidFill>
                <a:effectLst/>
                <a:latin typeface="Times New Roman" panose="02020603050405020304" pitchFamily="18" charset="0"/>
                <a:cs typeface="Times New Roman" panose="02020603050405020304" pitchFamily="18" charset="0"/>
              </a:rPr>
              <a:t> là: </a:t>
            </a:r>
            <a:r>
              <a:rPr lang="fr-FR" sz="6000" b="1" i="0" dirty="0">
                <a:solidFill>
                  <a:srgbClr val="002060"/>
                </a:solidFill>
                <a:effectLst/>
                <a:latin typeface="Times New Roman" panose="02020603050405020304" pitchFamily="18" charset="0"/>
                <a:cs typeface="Times New Roman" panose="02020603050405020304" pitchFamily="18" charset="0"/>
              </a:rPr>
              <a:t>B</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166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D8702D-CA24-3E4F-879E-F4F8ECD0AFCD}"/>
              </a:ext>
            </a:extLst>
          </p:cNvPr>
          <p:cNvSpPr txBox="1"/>
          <p:nvPr/>
        </p:nvSpPr>
        <p:spPr>
          <a:xfrm>
            <a:off x="495300" y="32238"/>
            <a:ext cx="17297400" cy="7786747"/>
          </a:xfrm>
          <a:prstGeom prst="rect">
            <a:avLst/>
          </a:prstGeom>
          <a:noFill/>
        </p:spPr>
        <p:txBody>
          <a:bodyPr wrap="square">
            <a:spAutoFit/>
          </a:bodyPr>
          <a:lstStyle/>
          <a:p>
            <a:pPr algn="just"/>
            <a:r>
              <a:rPr lang="vi-VN" sz="5000" b="1" i="0" dirty="0">
                <a:solidFill>
                  <a:srgbClr val="008000"/>
                </a:solidFill>
                <a:effectLst/>
                <a:latin typeface="+mj-lt"/>
              </a:rPr>
              <a:t>Bài 6.6 trang 19 sách bài tập KHTN 7: </a:t>
            </a:r>
            <a:r>
              <a:rPr lang="vi-VN" sz="5000" b="0" i="0" dirty="0">
                <a:solidFill>
                  <a:srgbClr val="000000"/>
                </a:solidFill>
                <a:effectLst/>
                <a:latin typeface="+mj-lt"/>
              </a:rPr>
              <a:t>Phát biểu nào sau đây </a:t>
            </a:r>
            <a:r>
              <a:rPr lang="vi-VN" sz="5000" b="1" i="0" dirty="0">
                <a:solidFill>
                  <a:srgbClr val="000000"/>
                </a:solidFill>
                <a:effectLst/>
                <a:latin typeface="+mj-lt"/>
              </a:rPr>
              <a:t>không</a:t>
            </a:r>
            <a:r>
              <a:rPr lang="vi-VN" sz="5000" b="0" i="0" dirty="0">
                <a:solidFill>
                  <a:srgbClr val="000000"/>
                </a:solidFill>
                <a:effectLst/>
                <a:latin typeface="+mj-lt"/>
              </a:rPr>
              <a:t> đúng?</a:t>
            </a:r>
          </a:p>
          <a:p>
            <a:pPr algn="just"/>
            <a:r>
              <a:rPr lang="vi-VN" sz="5000" b="0" i="0" dirty="0">
                <a:solidFill>
                  <a:srgbClr val="000000"/>
                </a:solidFill>
                <a:effectLst/>
                <a:latin typeface="+mj-lt"/>
              </a:rPr>
              <a:t>A. Liên kết trong các phân tử đơn chất thường là liên kết cộng hóa trị.</a:t>
            </a:r>
          </a:p>
          <a:p>
            <a:pPr algn="just"/>
            <a:r>
              <a:rPr lang="vi-VN" sz="5000" b="0" i="0" dirty="0">
                <a:solidFill>
                  <a:srgbClr val="000000"/>
                </a:solidFill>
                <a:effectLst/>
                <a:latin typeface="+mj-lt"/>
              </a:rPr>
              <a:t>B. Sau khi các nguyên tử liên kết với nhau, số electron ở lớp ngoài cùng sẽ giống nguyên tố khí hiếm.</a:t>
            </a:r>
          </a:p>
          <a:p>
            <a:pPr algn="just"/>
            <a:r>
              <a:rPr lang="vi-VN" sz="5000" b="0" i="0" dirty="0">
                <a:solidFill>
                  <a:srgbClr val="000000"/>
                </a:solidFill>
                <a:effectLst/>
                <a:latin typeface="+mj-lt"/>
              </a:rPr>
              <a:t>C. Liên kết giữa các nguyên tố phi kim thường là liên kết cộng hóa trị.</a:t>
            </a:r>
          </a:p>
          <a:p>
            <a:pPr algn="just"/>
            <a:r>
              <a:rPr lang="vi-VN" sz="5000" b="0" i="0" dirty="0">
                <a:solidFill>
                  <a:srgbClr val="000000"/>
                </a:solidFill>
                <a:effectLst/>
                <a:latin typeface="+mj-lt"/>
              </a:rPr>
              <a:t>D. Liên kết giữa các nguyên tố kim loại với nguyên tố phi kim đều là liên kết ion.</a:t>
            </a:r>
          </a:p>
        </p:txBody>
      </p:sp>
      <p:sp>
        <p:nvSpPr>
          <p:cNvPr id="7" name="TextBox 6">
            <a:extLst>
              <a:ext uri="{FF2B5EF4-FFF2-40B4-BE49-F238E27FC236}">
                <a16:creationId xmlns:a16="http://schemas.microsoft.com/office/drawing/2014/main" id="{608E0D81-C89B-0BA0-0DCF-6C15114154F4}"/>
              </a:ext>
            </a:extLst>
          </p:cNvPr>
          <p:cNvSpPr txBox="1"/>
          <p:nvPr/>
        </p:nvSpPr>
        <p:spPr>
          <a:xfrm>
            <a:off x="328246" y="7816054"/>
            <a:ext cx="17983200" cy="2400657"/>
          </a:xfrm>
          <a:prstGeom prst="rect">
            <a:avLst/>
          </a:prstGeom>
          <a:noFill/>
        </p:spPr>
        <p:txBody>
          <a:bodyPr wrap="square">
            <a:spAutoFit/>
          </a:bodyPr>
          <a:lstStyle/>
          <a:p>
            <a:pPr algn="just"/>
            <a:r>
              <a:rPr lang="vi-VN" sz="5000" b="1" i="0" dirty="0">
                <a:solidFill>
                  <a:srgbClr val="00B050"/>
                </a:solidFill>
                <a:effectLst/>
                <a:latin typeface="+mj-lt"/>
              </a:rPr>
              <a:t>Đáp án đúng là</a:t>
            </a:r>
            <a:r>
              <a:rPr lang="vi-VN" sz="5000" b="0" i="0" dirty="0">
                <a:solidFill>
                  <a:srgbClr val="000000"/>
                </a:solidFill>
                <a:effectLst/>
                <a:latin typeface="+mj-lt"/>
              </a:rPr>
              <a:t>: </a:t>
            </a:r>
            <a:r>
              <a:rPr lang="vi-VN" sz="5000" b="0" i="0" dirty="0">
                <a:solidFill>
                  <a:srgbClr val="002060"/>
                </a:solidFill>
                <a:effectLst/>
                <a:latin typeface="+mj-lt"/>
              </a:rPr>
              <a:t>D</a:t>
            </a:r>
          </a:p>
          <a:p>
            <a:pPr algn="just"/>
            <a:r>
              <a:rPr lang="vi-VN" sz="5000" b="0" i="0" dirty="0">
                <a:solidFill>
                  <a:srgbClr val="002060"/>
                </a:solidFill>
                <a:effectLst/>
                <a:latin typeface="+mj-lt"/>
              </a:rPr>
              <a:t>D sai vì có một số trường hợp đặc biệt liên kết giữa nguyên tố kim loại với nguyên tố phi kim là liên kết cộng hóa trị v</a:t>
            </a:r>
            <a:r>
              <a:rPr lang="en-GB" sz="5000" dirty="0">
                <a:solidFill>
                  <a:srgbClr val="002060"/>
                </a:solidFill>
                <a:latin typeface="+mj-lt"/>
              </a:rPr>
              <a:t>í</a:t>
            </a:r>
            <a:r>
              <a:rPr lang="vi-VN" sz="5000" b="0" i="0" dirty="0">
                <a:solidFill>
                  <a:srgbClr val="002060"/>
                </a:solidFill>
                <a:effectLst/>
                <a:latin typeface="+mj-lt"/>
              </a:rPr>
              <a:t> dụ AlCl</a:t>
            </a:r>
            <a:r>
              <a:rPr lang="vi-VN" sz="5000" b="0" i="0" baseline="-25000" dirty="0">
                <a:solidFill>
                  <a:srgbClr val="002060"/>
                </a:solidFill>
                <a:effectLst/>
                <a:latin typeface="+mj-lt"/>
              </a:rPr>
              <a:t>3</a:t>
            </a:r>
            <a:r>
              <a:rPr lang="vi-VN" sz="5000" b="0" i="0" dirty="0">
                <a:solidFill>
                  <a:srgbClr val="000000"/>
                </a:solidFill>
                <a:effectLst/>
                <a:latin typeface="+mj-lt"/>
              </a:rPr>
              <a:t>.</a:t>
            </a:r>
          </a:p>
        </p:txBody>
      </p:sp>
    </p:spTree>
    <p:extLst>
      <p:ext uri="{BB962C8B-B14F-4D97-AF65-F5344CB8AC3E}">
        <p14:creationId xmlns:p14="http://schemas.microsoft.com/office/powerpoint/2010/main" val="281273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66A180-020D-8FC9-AC24-6217260E305B}"/>
              </a:ext>
            </a:extLst>
          </p:cNvPr>
          <p:cNvSpPr txBox="1"/>
          <p:nvPr/>
        </p:nvSpPr>
        <p:spPr>
          <a:xfrm>
            <a:off x="533400" y="723900"/>
            <a:ext cx="17145000" cy="5478423"/>
          </a:xfrm>
          <a:prstGeom prst="rect">
            <a:avLst/>
          </a:prstGeom>
          <a:noFill/>
        </p:spPr>
        <p:txBody>
          <a:bodyPr wrap="square">
            <a:spAutoFit/>
          </a:bodyPr>
          <a:lstStyle/>
          <a:p>
            <a:pPr algn="just"/>
            <a:r>
              <a:rPr lang="vi-VN" sz="5000" b="1" i="0" dirty="0">
                <a:solidFill>
                  <a:srgbClr val="008000"/>
                </a:solidFill>
                <a:effectLst/>
                <a:latin typeface="+mj-lt"/>
              </a:rPr>
              <a:t>Bài 6.7 trang 19 sách bài tập KHTN 7: </a:t>
            </a:r>
            <a:r>
              <a:rPr lang="vi-VN" sz="5000" b="0" i="0" dirty="0">
                <a:solidFill>
                  <a:srgbClr val="000000"/>
                </a:solidFill>
                <a:effectLst/>
                <a:latin typeface="+mj-lt"/>
              </a:rPr>
              <a:t>Ở điều kiện thường, phát biểu nào sau đây là đúng?</a:t>
            </a:r>
          </a:p>
          <a:p>
            <a:pPr algn="just"/>
            <a:r>
              <a:rPr lang="vi-VN" sz="5000" b="0" i="0" dirty="0">
                <a:solidFill>
                  <a:srgbClr val="000000"/>
                </a:solidFill>
                <a:effectLst/>
                <a:latin typeface="+mj-lt"/>
              </a:rPr>
              <a:t>A. Tất cả các hợp chất ở thể rắn đều là chất ion.</a:t>
            </a:r>
          </a:p>
          <a:p>
            <a:pPr algn="just"/>
            <a:r>
              <a:rPr lang="vi-VN" sz="5000" b="0" i="0" dirty="0">
                <a:solidFill>
                  <a:srgbClr val="000000"/>
                </a:solidFill>
                <a:effectLst/>
                <a:latin typeface="+mj-lt"/>
              </a:rPr>
              <a:t>B. Chất cộng hóa trị luôn ở thể rắn.</a:t>
            </a:r>
          </a:p>
          <a:p>
            <a:pPr algn="just"/>
            <a:r>
              <a:rPr lang="vi-VN" sz="5000" b="0" i="0" dirty="0">
                <a:solidFill>
                  <a:srgbClr val="000000"/>
                </a:solidFill>
                <a:effectLst/>
                <a:latin typeface="+mj-lt"/>
              </a:rPr>
              <a:t>C. Chất chỉ có liên kết cộng hóa trị là chất cộng hóa trị và luôn ở thể khí.</a:t>
            </a:r>
          </a:p>
          <a:p>
            <a:pPr algn="just"/>
            <a:r>
              <a:rPr lang="vi-VN" sz="5000" b="0" i="0" dirty="0">
                <a:solidFill>
                  <a:srgbClr val="000000"/>
                </a:solidFill>
                <a:effectLst/>
                <a:latin typeface="+mj-lt"/>
              </a:rPr>
              <a:t>D. Hợp chất có chứa kim loại thường là chất ion.</a:t>
            </a:r>
          </a:p>
        </p:txBody>
      </p:sp>
      <p:sp>
        <p:nvSpPr>
          <p:cNvPr id="5" name="TextBox 4">
            <a:extLst>
              <a:ext uri="{FF2B5EF4-FFF2-40B4-BE49-F238E27FC236}">
                <a16:creationId xmlns:a16="http://schemas.microsoft.com/office/drawing/2014/main" id="{4D7962B6-51BD-2C93-DE96-E146C7892B95}"/>
              </a:ext>
            </a:extLst>
          </p:cNvPr>
          <p:cNvSpPr txBox="1"/>
          <p:nvPr/>
        </p:nvSpPr>
        <p:spPr>
          <a:xfrm>
            <a:off x="990600" y="7886700"/>
            <a:ext cx="9144000" cy="1015663"/>
          </a:xfrm>
          <a:prstGeom prst="rect">
            <a:avLst/>
          </a:prstGeom>
          <a:noFill/>
        </p:spPr>
        <p:txBody>
          <a:bodyPr wrap="square">
            <a:spAutoFit/>
          </a:bodyPr>
          <a:lstStyle/>
          <a:p>
            <a:r>
              <a:rPr lang="fr-FR" sz="6000" b="1" i="0" dirty="0" err="1">
                <a:solidFill>
                  <a:srgbClr val="00B050"/>
                </a:solidFill>
                <a:effectLst/>
                <a:latin typeface="Times New Roman" panose="02020603050405020304" pitchFamily="18" charset="0"/>
                <a:cs typeface="Times New Roman" panose="02020603050405020304" pitchFamily="18" charset="0"/>
              </a:rPr>
              <a:t>Đáp</a:t>
            </a:r>
            <a:r>
              <a:rPr lang="fr-FR" sz="6000" b="1" i="0" dirty="0">
                <a:solidFill>
                  <a:srgbClr val="00B050"/>
                </a:solidFill>
                <a:effectLst/>
                <a:latin typeface="Times New Roman" panose="02020603050405020304" pitchFamily="18" charset="0"/>
                <a:cs typeface="Times New Roman" panose="02020603050405020304" pitchFamily="18" charset="0"/>
              </a:rPr>
              <a:t> </a:t>
            </a:r>
            <a:r>
              <a:rPr lang="fr-FR" sz="6000" b="1" i="0" dirty="0" err="1">
                <a:solidFill>
                  <a:srgbClr val="00B050"/>
                </a:solidFill>
                <a:effectLst/>
                <a:latin typeface="Times New Roman" panose="02020603050405020304" pitchFamily="18" charset="0"/>
                <a:cs typeface="Times New Roman" panose="02020603050405020304" pitchFamily="18" charset="0"/>
              </a:rPr>
              <a:t>án</a:t>
            </a:r>
            <a:r>
              <a:rPr lang="fr-FR" sz="6000" b="1" i="0" dirty="0">
                <a:solidFill>
                  <a:srgbClr val="00B050"/>
                </a:solidFill>
                <a:effectLst/>
                <a:latin typeface="Times New Roman" panose="02020603050405020304" pitchFamily="18" charset="0"/>
                <a:cs typeface="Times New Roman" panose="02020603050405020304" pitchFamily="18" charset="0"/>
              </a:rPr>
              <a:t> </a:t>
            </a:r>
            <a:r>
              <a:rPr lang="fr-FR" sz="6000" b="1" i="0" dirty="0" err="1">
                <a:solidFill>
                  <a:srgbClr val="00B050"/>
                </a:solidFill>
                <a:effectLst/>
                <a:latin typeface="Times New Roman" panose="02020603050405020304" pitchFamily="18" charset="0"/>
                <a:cs typeface="Times New Roman" panose="02020603050405020304" pitchFamily="18" charset="0"/>
              </a:rPr>
              <a:t>đúng</a:t>
            </a:r>
            <a:r>
              <a:rPr lang="fr-FR" sz="6000" b="1" i="0" dirty="0">
                <a:solidFill>
                  <a:srgbClr val="00B050"/>
                </a:solidFill>
                <a:effectLst/>
                <a:latin typeface="Times New Roman" panose="02020603050405020304" pitchFamily="18" charset="0"/>
                <a:cs typeface="Times New Roman" panose="02020603050405020304" pitchFamily="18" charset="0"/>
              </a:rPr>
              <a:t> là</a:t>
            </a:r>
            <a:r>
              <a:rPr lang="fr-FR" sz="6000" b="0" i="0" dirty="0">
                <a:solidFill>
                  <a:srgbClr val="000000"/>
                </a:solidFill>
                <a:effectLst/>
                <a:latin typeface="Times New Roman" panose="02020603050405020304" pitchFamily="18" charset="0"/>
                <a:cs typeface="Times New Roman" panose="02020603050405020304" pitchFamily="18" charset="0"/>
              </a:rPr>
              <a:t>: </a:t>
            </a:r>
            <a:r>
              <a:rPr lang="fr-FR" sz="6000" b="1" i="0" dirty="0">
                <a:solidFill>
                  <a:srgbClr val="002060"/>
                </a:solidFill>
                <a:effectLst/>
                <a:latin typeface="Times New Roman" panose="02020603050405020304" pitchFamily="18" charset="0"/>
                <a:cs typeface="Times New Roman" panose="02020603050405020304" pitchFamily="18" charset="0"/>
              </a:rPr>
              <a:t>D</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127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6CDD31-55FF-6BFB-EC5C-91BC30DAEB85}"/>
              </a:ext>
            </a:extLst>
          </p:cNvPr>
          <p:cNvSpPr>
            <a:spLocks noChangeArrowheads="1"/>
          </p:cNvSpPr>
          <p:nvPr/>
        </p:nvSpPr>
        <p:spPr bwMode="auto">
          <a:xfrm>
            <a:off x="609600" y="419100"/>
            <a:ext cx="17297400"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Bài</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6.8 </a:t>
            </a: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trang</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19 </a:t>
            </a: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sách</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bài</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tập</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KHTN 7: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Phát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biểu</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nào</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sau</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đây</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không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đúng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Hợp</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chỉ</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liên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cộng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hóa</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trị</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cộng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hóa</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trị</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B.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Hợp</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chỉ</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liên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ion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ion.</a:t>
            </a: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số</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hợp</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cả</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liên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ion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liên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cộng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hóa</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trị</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D. Ở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điều</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kiện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thường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hợp</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ở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thể</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rắn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ion.</a:t>
            </a: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rgbClr val="313131"/>
                </a:solidFill>
                <a:effectLst/>
                <a:latin typeface="Open Sans" panose="020B0606030504020204" pitchFamily="34" charset="0"/>
                <a:cs typeface="Open Sans" panose="020B0606030504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445FC5AD-0D2C-E33B-2238-D6FCCD94994C}"/>
              </a:ext>
            </a:extLst>
          </p:cNvPr>
          <p:cNvSpPr txBox="1"/>
          <p:nvPr/>
        </p:nvSpPr>
        <p:spPr>
          <a:xfrm>
            <a:off x="990600" y="6438900"/>
            <a:ext cx="16306800" cy="2400657"/>
          </a:xfrm>
          <a:prstGeom prst="rect">
            <a:avLst/>
          </a:prstGeom>
          <a:noFill/>
        </p:spPr>
        <p:txBody>
          <a:bodyPr wrap="square">
            <a:spAutoFit/>
          </a:bodyPr>
          <a:lstStyle/>
          <a:p>
            <a:pPr algn="just"/>
            <a:r>
              <a:rPr lang="vi-VN" sz="5000" b="1" i="0" dirty="0">
                <a:solidFill>
                  <a:srgbClr val="002060"/>
                </a:solidFill>
                <a:effectLst/>
                <a:latin typeface="+mj-lt"/>
              </a:rPr>
              <a:t>Đáp án đúng là: D</a:t>
            </a:r>
          </a:p>
          <a:p>
            <a:pPr algn="just"/>
            <a:r>
              <a:rPr lang="vi-VN" sz="5000" b="1" i="0" dirty="0">
                <a:solidFill>
                  <a:srgbClr val="002060"/>
                </a:solidFill>
                <a:effectLst/>
                <a:latin typeface="+mj-lt"/>
              </a:rPr>
              <a:t>Đáp án D không đúng, vì hợp chất ở thể rắn có thể là chất cộng hóa trị (đường, paraffin, …)</a:t>
            </a:r>
          </a:p>
        </p:txBody>
      </p:sp>
    </p:spTree>
    <p:extLst>
      <p:ext uri="{BB962C8B-B14F-4D97-AF65-F5344CB8AC3E}">
        <p14:creationId xmlns:p14="http://schemas.microsoft.com/office/powerpoint/2010/main" val="83705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3DE08A-2495-2056-C106-0F181C289C3E}"/>
              </a:ext>
            </a:extLst>
          </p:cNvPr>
          <p:cNvSpPr txBox="1"/>
          <p:nvPr/>
        </p:nvSpPr>
        <p:spPr>
          <a:xfrm>
            <a:off x="533400" y="495300"/>
            <a:ext cx="17145000" cy="7478970"/>
          </a:xfrm>
          <a:prstGeom prst="rect">
            <a:avLst/>
          </a:prstGeom>
          <a:noFill/>
        </p:spPr>
        <p:txBody>
          <a:bodyPr wrap="square">
            <a:spAutoFit/>
          </a:bodyPr>
          <a:lstStyle/>
          <a:p>
            <a:pPr algn="just"/>
            <a:r>
              <a:rPr lang="vi-VN" sz="6000" b="1" i="0" dirty="0">
                <a:solidFill>
                  <a:srgbClr val="008000"/>
                </a:solidFill>
                <a:effectLst/>
                <a:latin typeface="+mj-lt"/>
              </a:rPr>
              <a:t>Bài 6.9 trang 19 sách bài tập KHTN 7: </a:t>
            </a:r>
            <a:r>
              <a:rPr lang="vi-VN" sz="6000" b="0" i="0" dirty="0">
                <a:solidFill>
                  <a:srgbClr val="000000"/>
                </a:solidFill>
                <a:effectLst/>
                <a:latin typeface="+mj-lt"/>
              </a:rPr>
              <a:t>Phát biểu nào sau đây đúng?</a:t>
            </a:r>
          </a:p>
          <a:p>
            <a:pPr algn="just"/>
            <a:r>
              <a:rPr lang="vi-VN" sz="6000" b="0" i="0" dirty="0">
                <a:solidFill>
                  <a:srgbClr val="000000"/>
                </a:solidFill>
                <a:effectLst/>
                <a:latin typeface="+mj-lt"/>
              </a:rPr>
              <a:t>A. Hợp chất ion và chất cộng hóa trị đều bền với nhiệt.</a:t>
            </a:r>
          </a:p>
          <a:p>
            <a:pPr algn="just"/>
            <a:r>
              <a:rPr lang="vi-VN" sz="6000" b="0" i="0" dirty="0">
                <a:solidFill>
                  <a:srgbClr val="000000"/>
                </a:solidFill>
                <a:effectLst/>
                <a:latin typeface="+mj-lt"/>
              </a:rPr>
              <a:t>B. Hợp chất ion và chất cộng hóa trị đều tan tốt trong nước.</a:t>
            </a:r>
          </a:p>
          <a:p>
            <a:pPr algn="just"/>
            <a:r>
              <a:rPr lang="vi-VN" sz="6000" b="0" i="0" dirty="0">
                <a:solidFill>
                  <a:srgbClr val="000000"/>
                </a:solidFill>
                <a:effectLst/>
                <a:latin typeface="+mj-lt"/>
              </a:rPr>
              <a:t>C. Khi các chất ion và chất cộng hóa trị tan trong nước đều tạo dung dịch có khả năng dẫn điện được.</a:t>
            </a:r>
          </a:p>
          <a:p>
            <a:pPr algn="just"/>
            <a:r>
              <a:rPr lang="vi-VN" sz="6000" b="0" i="0" dirty="0">
                <a:solidFill>
                  <a:srgbClr val="000000"/>
                </a:solidFill>
                <a:effectLst/>
                <a:latin typeface="+mj-lt"/>
              </a:rPr>
              <a:t>D. Các chất ion luôn ở thể rắn.</a:t>
            </a:r>
          </a:p>
        </p:txBody>
      </p:sp>
      <p:sp>
        <p:nvSpPr>
          <p:cNvPr id="5" name="TextBox 4">
            <a:extLst>
              <a:ext uri="{FF2B5EF4-FFF2-40B4-BE49-F238E27FC236}">
                <a16:creationId xmlns:a16="http://schemas.microsoft.com/office/drawing/2014/main" id="{6C188BF8-30B2-29E1-36E0-ADCBB194B0CD}"/>
              </a:ext>
            </a:extLst>
          </p:cNvPr>
          <p:cNvSpPr txBox="1"/>
          <p:nvPr/>
        </p:nvSpPr>
        <p:spPr>
          <a:xfrm>
            <a:off x="820615" y="8648700"/>
            <a:ext cx="9144000" cy="1015663"/>
          </a:xfrm>
          <a:prstGeom prst="rect">
            <a:avLst/>
          </a:prstGeom>
          <a:noFill/>
        </p:spPr>
        <p:txBody>
          <a:bodyPr wrap="square">
            <a:spAutoFit/>
          </a:bodyPr>
          <a:lstStyle/>
          <a:p>
            <a:r>
              <a:rPr lang="fr-FR" sz="6000" b="1" i="0" dirty="0" err="1">
                <a:solidFill>
                  <a:srgbClr val="002060"/>
                </a:solidFill>
                <a:effectLst/>
                <a:latin typeface="Times New Roman" panose="02020603050405020304" pitchFamily="18" charset="0"/>
                <a:cs typeface="Times New Roman" panose="02020603050405020304" pitchFamily="18" charset="0"/>
              </a:rPr>
              <a:t>Đáp</a:t>
            </a:r>
            <a:r>
              <a:rPr lang="fr-FR" sz="6000" b="1" i="0" dirty="0">
                <a:solidFill>
                  <a:srgbClr val="002060"/>
                </a:solidFill>
                <a:effectLst/>
                <a:latin typeface="Times New Roman" panose="02020603050405020304" pitchFamily="18" charset="0"/>
                <a:cs typeface="Times New Roman" panose="02020603050405020304" pitchFamily="18" charset="0"/>
              </a:rPr>
              <a:t> </a:t>
            </a:r>
            <a:r>
              <a:rPr lang="fr-FR" sz="6000" b="1" i="0" dirty="0" err="1">
                <a:solidFill>
                  <a:srgbClr val="002060"/>
                </a:solidFill>
                <a:effectLst/>
                <a:latin typeface="Times New Roman" panose="02020603050405020304" pitchFamily="18" charset="0"/>
                <a:cs typeface="Times New Roman" panose="02020603050405020304" pitchFamily="18" charset="0"/>
              </a:rPr>
              <a:t>án</a:t>
            </a:r>
            <a:r>
              <a:rPr lang="fr-FR" sz="6000" b="1" i="0" dirty="0">
                <a:solidFill>
                  <a:srgbClr val="002060"/>
                </a:solidFill>
                <a:effectLst/>
                <a:latin typeface="Times New Roman" panose="02020603050405020304" pitchFamily="18" charset="0"/>
                <a:cs typeface="Times New Roman" panose="02020603050405020304" pitchFamily="18" charset="0"/>
              </a:rPr>
              <a:t> </a:t>
            </a:r>
            <a:r>
              <a:rPr lang="fr-FR" sz="6000" b="1" i="0" dirty="0" err="1">
                <a:solidFill>
                  <a:srgbClr val="002060"/>
                </a:solidFill>
                <a:effectLst/>
                <a:latin typeface="Times New Roman" panose="02020603050405020304" pitchFamily="18" charset="0"/>
                <a:cs typeface="Times New Roman" panose="02020603050405020304" pitchFamily="18" charset="0"/>
              </a:rPr>
              <a:t>đúng</a:t>
            </a:r>
            <a:r>
              <a:rPr lang="fr-FR" sz="6000" b="1" i="0" dirty="0">
                <a:solidFill>
                  <a:srgbClr val="002060"/>
                </a:solidFill>
                <a:effectLst/>
                <a:latin typeface="Times New Roman" panose="02020603050405020304" pitchFamily="18" charset="0"/>
                <a:cs typeface="Times New Roman" panose="02020603050405020304" pitchFamily="18" charset="0"/>
              </a:rPr>
              <a:t> là: D</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543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971222" y="-208746"/>
            <a:ext cx="2615941" cy="1065996"/>
          </a:xfrm>
          <a:prstGeom prst="rect">
            <a:avLst/>
          </a:prstGeom>
        </p:spPr>
      </p:pic>
      <p:pic>
        <p:nvPicPr>
          <p:cNvPr id="6" name="Picture 6"/>
          <p:cNvPicPr>
            <a:picLocks noChangeAspect="1"/>
          </p:cNvPicPr>
          <p:nvPr/>
        </p:nvPicPr>
        <p:blipFill>
          <a:blip r:embed="rId3"/>
          <a:srcRect/>
          <a:stretch>
            <a:fillRect/>
          </a:stretch>
        </p:blipFill>
        <p:spPr>
          <a:xfrm>
            <a:off x="8983371" y="321320"/>
            <a:ext cx="9144000" cy="9470379"/>
          </a:xfrm>
          <a:prstGeom prst="rect">
            <a:avLst/>
          </a:prstGeom>
        </p:spPr>
      </p:pic>
      <p:sp>
        <p:nvSpPr>
          <p:cNvPr id="10" name="TextBox 10"/>
          <p:cNvSpPr txBox="1"/>
          <p:nvPr/>
        </p:nvSpPr>
        <p:spPr>
          <a:xfrm>
            <a:off x="585592" y="365639"/>
            <a:ext cx="5898335" cy="477310"/>
          </a:xfrm>
          <a:prstGeom prst="rect">
            <a:avLst/>
          </a:prstGeom>
        </p:spPr>
        <p:txBody>
          <a:bodyPr wrap="square" lIns="0" tIns="0" rIns="0" bIns="0" rtlCol="0" anchor="t">
            <a:spAutoFit/>
          </a:bodyPr>
          <a:lstStyle/>
          <a:p>
            <a:pPr>
              <a:lnSpc>
                <a:spcPts val="3414"/>
              </a:lnSpc>
              <a:spcBef>
                <a:spcPct val="0"/>
              </a:spcBef>
            </a:pPr>
            <a:r>
              <a:rPr lang="en-US" sz="5000" u="sng" spc="-59" dirty="0">
                <a:solidFill>
                  <a:srgbClr val="FF0000"/>
                </a:solidFill>
                <a:latin typeface="Times New Roman" panose="02020603050405020304" pitchFamily="18" charset="0"/>
                <a:cs typeface="Times New Roman" panose="02020603050405020304" pitchFamily="18" charset="0"/>
              </a:rPr>
              <a:t>II.  </a:t>
            </a:r>
            <a:r>
              <a:rPr lang="en-US" sz="5000" u="sng" spc="-59" dirty="0" err="1">
                <a:solidFill>
                  <a:srgbClr val="FF0000"/>
                </a:solidFill>
                <a:latin typeface="Times New Roman" panose="02020603050405020304" pitchFamily="18" charset="0"/>
                <a:cs typeface="Times New Roman" panose="02020603050405020304" pitchFamily="18" charset="0"/>
              </a:rPr>
              <a:t>Liên</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kết</a:t>
            </a:r>
            <a:r>
              <a:rPr lang="en-US" sz="5000" u="sng" spc="-59" dirty="0">
                <a:solidFill>
                  <a:srgbClr val="FF0000"/>
                </a:solidFill>
                <a:latin typeface="Times New Roman" panose="02020603050405020304" pitchFamily="18" charset="0"/>
                <a:cs typeface="Times New Roman" panose="02020603050405020304" pitchFamily="18" charset="0"/>
              </a:rPr>
              <a:t> ion</a:t>
            </a:r>
          </a:p>
        </p:txBody>
      </p:sp>
      <p:sp>
        <p:nvSpPr>
          <p:cNvPr id="12" name="TextBox 11">
            <a:extLst>
              <a:ext uri="{FF2B5EF4-FFF2-40B4-BE49-F238E27FC236}">
                <a16:creationId xmlns:a16="http://schemas.microsoft.com/office/drawing/2014/main" id="{02973B05-0A17-4E0A-A195-4A2D2257D180}"/>
              </a:ext>
            </a:extLst>
          </p:cNvPr>
          <p:cNvSpPr txBox="1"/>
          <p:nvPr/>
        </p:nvSpPr>
        <p:spPr>
          <a:xfrm>
            <a:off x="61815" y="857250"/>
            <a:ext cx="9144000" cy="861774"/>
          </a:xfrm>
          <a:prstGeom prst="rect">
            <a:avLst/>
          </a:prstGeom>
          <a:noFill/>
        </p:spPr>
        <p:txBody>
          <a:bodyPr wrap="square">
            <a:spAutoFit/>
          </a:bodyPr>
          <a:lstStyle/>
          <a:p>
            <a:r>
              <a:rPr lang="vi-VN" sz="5000" b="1" i="0" dirty="0">
                <a:solidFill>
                  <a:srgbClr val="222222"/>
                </a:solidFill>
                <a:effectLst/>
                <a:latin typeface="+mj-lt"/>
              </a:rPr>
              <a:t>1. </a:t>
            </a:r>
            <a:r>
              <a:rPr lang="en-GB" sz="5000" b="1" i="0" dirty="0" err="1">
                <a:solidFill>
                  <a:srgbClr val="222222"/>
                </a:solidFill>
                <a:effectLst/>
                <a:latin typeface="Times New Roman" panose="02020603050405020304" pitchFamily="18" charset="0"/>
                <a:cs typeface="Times New Roman" panose="02020603050405020304" pitchFamily="18" charset="0"/>
              </a:rPr>
              <a:t>Mô</a:t>
            </a:r>
            <a:r>
              <a:rPr lang="en-GB" sz="5000" b="1" i="0" dirty="0">
                <a:solidFill>
                  <a:srgbClr val="222222"/>
                </a:solidFill>
                <a:effectLst/>
                <a:latin typeface="Times New Roman" panose="02020603050405020304" pitchFamily="18" charset="0"/>
                <a:cs typeface="Times New Roman" panose="02020603050405020304" pitchFamily="18" charset="0"/>
              </a:rPr>
              <a:t> </a:t>
            </a:r>
            <a:r>
              <a:rPr lang="en-GB" sz="5000" b="1" i="0" dirty="0" err="1">
                <a:solidFill>
                  <a:srgbClr val="222222"/>
                </a:solidFill>
                <a:effectLst/>
                <a:latin typeface="Times New Roman" panose="02020603050405020304" pitchFamily="18" charset="0"/>
                <a:cs typeface="Times New Roman" panose="02020603050405020304" pitchFamily="18" charset="0"/>
              </a:rPr>
              <a:t>tả</a:t>
            </a:r>
            <a:r>
              <a:rPr lang="en-GB" sz="5000" b="1" i="0" dirty="0">
                <a:solidFill>
                  <a:srgbClr val="222222"/>
                </a:solidFill>
                <a:effectLst/>
                <a:latin typeface="Times New Roman" panose="02020603050405020304" pitchFamily="18" charset="0"/>
                <a:cs typeface="Times New Roman" panose="02020603050405020304" pitchFamily="18" charset="0"/>
              </a:rPr>
              <a:t> </a:t>
            </a:r>
            <a:r>
              <a:rPr lang="en-GB" sz="5000" b="1" dirty="0">
                <a:solidFill>
                  <a:srgbClr val="222222"/>
                </a:solidFill>
                <a:latin typeface="Times New Roman" panose="02020603050405020304" pitchFamily="18" charset="0"/>
                <a:cs typeface="Times New Roman" panose="02020603050405020304" pitchFamily="18" charset="0"/>
              </a:rPr>
              <a:t>s</a:t>
            </a:r>
            <a:r>
              <a:rPr lang="vi-VN" sz="5000" b="1" i="0" dirty="0">
                <a:solidFill>
                  <a:srgbClr val="222222"/>
                </a:solidFill>
                <a:effectLst/>
                <a:latin typeface="Times New Roman" panose="02020603050405020304" pitchFamily="18" charset="0"/>
                <a:cs typeface="Times New Roman" panose="02020603050405020304" pitchFamily="18" charset="0"/>
              </a:rPr>
              <a:t>ự </a:t>
            </a:r>
            <a:r>
              <a:rPr lang="vi-VN" sz="5000" b="1" i="0" dirty="0">
                <a:solidFill>
                  <a:srgbClr val="222222"/>
                </a:solidFill>
                <a:effectLst/>
                <a:latin typeface="+mj-lt"/>
              </a:rPr>
              <a:t>tạo thành ion dương</a:t>
            </a:r>
            <a:endParaRPr lang="en-US" sz="5000" dirty="0">
              <a:latin typeface="+mj-lt"/>
            </a:endParaRPr>
          </a:p>
        </p:txBody>
      </p:sp>
      <p:sp>
        <p:nvSpPr>
          <p:cNvPr id="14" name="TextBox 13">
            <a:extLst>
              <a:ext uri="{FF2B5EF4-FFF2-40B4-BE49-F238E27FC236}">
                <a16:creationId xmlns:a16="http://schemas.microsoft.com/office/drawing/2014/main" id="{612C4745-A5C8-4059-9217-0BC7B0E10242}"/>
              </a:ext>
            </a:extLst>
          </p:cNvPr>
          <p:cNvSpPr txBox="1"/>
          <p:nvPr/>
        </p:nvSpPr>
        <p:spPr>
          <a:xfrm>
            <a:off x="166492" y="1624920"/>
            <a:ext cx="8367908" cy="8556188"/>
          </a:xfrm>
          <a:prstGeom prst="rect">
            <a:avLst/>
          </a:prstGeom>
          <a:noFill/>
        </p:spPr>
        <p:txBody>
          <a:bodyPr wrap="square">
            <a:spAutoFit/>
          </a:bodyPr>
          <a:lstStyle/>
          <a:p>
            <a:pPr algn="just"/>
            <a:r>
              <a:rPr lang="vi-VN" b="0" i="0" dirty="0">
                <a:solidFill>
                  <a:srgbClr val="222222"/>
                </a:solidFill>
                <a:effectLst/>
                <a:latin typeface="Roboto"/>
              </a:rPr>
              <a:t> </a:t>
            </a:r>
            <a:r>
              <a:rPr lang="vi-VN" sz="5000" b="0" i="0" dirty="0">
                <a:solidFill>
                  <a:srgbClr val="222222"/>
                </a:solidFill>
                <a:effectLst/>
                <a:latin typeface="+mj-lt"/>
              </a:rPr>
              <a:t>Các nguyên tử của nguyên tố kim loại thường có xu hướng nhường electron ở lớp ngoài cùng để có lớp electron ngoài cùng giống nguyên tử của nguyên tố khí hiếm gần nhất trong bảng tuần hoàn.</a:t>
            </a:r>
          </a:p>
          <a:p>
            <a:pPr algn="just"/>
            <a:r>
              <a:rPr lang="vi-VN" sz="5000" b="0" i="0" dirty="0">
                <a:solidFill>
                  <a:srgbClr val="222222"/>
                </a:solidFill>
                <a:effectLst/>
                <a:latin typeface="+mj-lt"/>
              </a:rPr>
              <a:t>- Nguyên tử kim loại khi nhường electron sẽ tạo thành ion dương tương ứng</a:t>
            </a:r>
            <a:r>
              <a:rPr lang="en-GB" sz="5000" b="0" i="0" dirty="0">
                <a:solidFill>
                  <a:srgbClr val="222222"/>
                </a:solidFill>
                <a:effectLst/>
                <a:latin typeface="+mj-lt"/>
              </a:rPr>
              <a:t> </a:t>
            </a:r>
            <a:r>
              <a:rPr lang="en-GB" sz="5000" b="0" i="0" dirty="0">
                <a:solidFill>
                  <a:srgbClr val="222222"/>
                </a:solidFill>
                <a:effectLst/>
                <a:latin typeface="Times New Roman" panose="02020603050405020304" pitchFamily="18" charset="0"/>
                <a:cs typeface="Times New Roman" panose="02020603050405020304" pitchFamily="18" charset="0"/>
              </a:rPr>
              <a:t>(H 6.2)</a:t>
            </a:r>
            <a:endParaRPr lang="vi-VN" sz="5000" b="0" i="0" dirty="0">
              <a:solidFill>
                <a:srgbClr val="222222"/>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8BC000-AD78-ACA7-C315-2A57B6E8B832}"/>
              </a:ext>
            </a:extLst>
          </p:cNvPr>
          <p:cNvSpPr txBox="1"/>
          <p:nvPr/>
        </p:nvSpPr>
        <p:spPr>
          <a:xfrm>
            <a:off x="533400" y="191929"/>
            <a:ext cx="17221200" cy="10095071"/>
          </a:xfrm>
          <a:prstGeom prst="rect">
            <a:avLst/>
          </a:prstGeom>
          <a:noFill/>
        </p:spPr>
        <p:txBody>
          <a:bodyPr wrap="square">
            <a:spAutoFit/>
          </a:bodyPr>
          <a:lstStyle/>
          <a:p>
            <a:pPr algn="just"/>
            <a:r>
              <a:rPr lang="en-GB" sz="5000" b="1" dirty="0">
                <a:solidFill>
                  <a:srgbClr val="008000"/>
                </a:solidFill>
                <a:latin typeface="Open Sans" panose="020B0606030504020204" pitchFamily="34" charset="0"/>
              </a:rPr>
              <a:t>B</a:t>
            </a:r>
            <a:r>
              <a:rPr lang="vi-VN" sz="5000" b="1" i="0" dirty="0">
                <a:solidFill>
                  <a:srgbClr val="008000"/>
                </a:solidFill>
                <a:effectLst/>
                <a:latin typeface="+mj-lt"/>
              </a:rPr>
              <a:t>ài 6.10 trang 19 sách bài tập KHTN 7: </a:t>
            </a:r>
            <a:r>
              <a:rPr lang="vi-VN" sz="5000" b="0" i="0" dirty="0">
                <a:solidFill>
                  <a:srgbClr val="000000"/>
                </a:solidFill>
                <a:effectLst/>
                <a:latin typeface="+mj-lt"/>
              </a:rPr>
              <a:t>Có các phát biểu sau:</a:t>
            </a:r>
          </a:p>
          <a:p>
            <a:pPr algn="just"/>
            <a:r>
              <a:rPr lang="vi-VN" sz="5000" b="0" i="0" dirty="0">
                <a:solidFill>
                  <a:srgbClr val="000000"/>
                </a:solidFill>
                <a:effectLst/>
                <a:latin typeface="+mj-lt"/>
              </a:rPr>
              <a:t>(a) Tất cả các chất ion đều ở thể rắn.</a:t>
            </a:r>
          </a:p>
          <a:p>
            <a:pPr algn="just"/>
            <a:r>
              <a:rPr lang="vi-VN" sz="5000" b="0" i="0" dirty="0">
                <a:solidFill>
                  <a:srgbClr val="000000"/>
                </a:solidFill>
                <a:effectLst/>
                <a:latin typeface="+mj-lt"/>
              </a:rPr>
              <a:t>(b) Tất cả các chất ion đều tan trong nước và tạo thành dung dịch có khả năng dẫn điện.</a:t>
            </a:r>
          </a:p>
          <a:p>
            <a:pPr algn="just"/>
            <a:r>
              <a:rPr lang="vi-VN" sz="5000" b="0" i="0" dirty="0">
                <a:solidFill>
                  <a:srgbClr val="000000"/>
                </a:solidFill>
                <a:effectLst/>
                <a:latin typeface="+mj-lt"/>
              </a:rPr>
              <a:t>(c) Khi đun sodium chloride rắn ở nhiệt độ cao sẽ được sodium chloride lỏng, dẫn điện.</a:t>
            </a:r>
          </a:p>
          <a:p>
            <a:pPr algn="just"/>
            <a:r>
              <a:rPr lang="vi-VN" sz="5000" b="0" i="0" dirty="0">
                <a:solidFill>
                  <a:srgbClr val="000000"/>
                </a:solidFill>
                <a:effectLst/>
                <a:latin typeface="+mj-lt"/>
              </a:rPr>
              <a:t>(d) Đường tinh luyện và muối ăn đều là chất rắn tan được trong nước tạo dung dịch dẫn điện.</a:t>
            </a:r>
          </a:p>
          <a:p>
            <a:pPr algn="just"/>
            <a:r>
              <a:rPr lang="vi-VN" sz="5000" b="0" i="0" dirty="0">
                <a:solidFill>
                  <a:srgbClr val="000000"/>
                </a:solidFill>
                <a:effectLst/>
                <a:latin typeface="+mj-lt"/>
              </a:rPr>
              <a:t>Số phát biểu đúng là</a:t>
            </a:r>
          </a:p>
          <a:p>
            <a:pPr algn="just"/>
            <a:r>
              <a:rPr lang="vi-VN" sz="5000" b="0" i="0" dirty="0">
                <a:solidFill>
                  <a:srgbClr val="000000"/>
                </a:solidFill>
                <a:effectLst/>
                <a:latin typeface="+mj-lt"/>
              </a:rPr>
              <a:t>A. 1.</a:t>
            </a:r>
          </a:p>
          <a:p>
            <a:pPr algn="just"/>
            <a:r>
              <a:rPr lang="vi-VN" sz="5000" b="0" i="0" dirty="0">
                <a:solidFill>
                  <a:srgbClr val="000000"/>
                </a:solidFill>
                <a:effectLst/>
                <a:latin typeface="+mj-lt"/>
              </a:rPr>
              <a:t>B. 2.</a:t>
            </a:r>
          </a:p>
          <a:p>
            <a:pPr algn="just"/>
            <a:r>
              <a:rPr lang="vi-VN" sz="5000" b="0" i="0" dirty="0">
                <a:solidFill>
                  <a:srgbClr val="000000"/>
                </a:solidFill>
                <a:effectLst/>
                <a:latin typeface="+mj-lt"/>
              </a:rPr>
              <a:t>C. 3.</a:t>
            </a:r>
          </a:p>
          <a:p>
            <a:pPr algn="just"/>
            <a:r>
              <a:rPr lang="vi-VN" sz="5000" b="0" i="0" dirty="0">
                <a:solidFill>
                  <a:srgbClr val="000000"/>
                </a:solidFill>
                <a:effectLst/>
                <a:latin typeface="+mj-lt"/>
              </a:rPr>
              <a:t>D. 4.</a:t>
            </a:r>
          </a:p>
        </p:txBody>
      </p:sp>
      <p:sp>
        <p:nvSpPr>
          <p:cNvPr id="5" name="TextBox 4">
            <a:extLst>
              <a:ext uri="{FF2B5EF4-FFF2-40B4-BE49-F238E27FC236}">
                <a16:creationId xmlns:a16="http://schemas.microsoft.com/office/drawing/2014/main" id="{43E8FE38-A4F4-F182-7C95-C81E11863F9E}"/>
              </a:ext>
            </a:extLst>
          </p:cNvPr>
          <p:cNvSpPr txBox="1"/>
          <p:nvPr/>
        </p:nvSpPr>
        <p:spPr>
          <a:xfrm>
            <a:off x="8305800" y="8039100"/>
            <a:ext cx="9144000" cy="1015663"/>
          </a:xfrm>
          <a:prstGeom prst="rect">
            <a:avLst/>
          </a:prstGeom>
          <a:noFill/>
        </p:spPr>
        <p:txBody>
          <a:bodyPr wrap="square">
            <a:spAutoFit/>
          </a:bodyPr>
          <a:lstStyle/>
          <a:p>
            <a:r>
              <a:rPr lang="fr-FR" sz="6000" b="0" i="0" dirty="0" err="1">
                <a:solidFill>
                  <a:srgbClr val="002060"/>
                </a:solidFill>
                <a:effectLst/>
                <a:latin typeface="Times New Roman" panose="02020603050405020304" pitchFamily="18" charset="0"/>
                <a:cs typeface="Times New Roman" panose="02020603050405020304" pitchFamily="18" charset="0"/>
              </a:rPr>
              <a:t>Đáp</a:t>
            </a:r>
            <a:r>
              <a:rPr lang="fr-FR" sz="6000" b="0" i="0" dirty="0">
                <a:solidFill>
                  <a:srgbClr val="002060"/>
                </a:solidFill>
                <a:effectLst/>
                <a:latin typeface="Times New Roman" panose="02020603050405020304" pitchFamily="18" charset="0"/>
                <a:cs typeface="Times New Roman" panose="02020603050405020304" pitchFamily="18" charset="0"/>
              </a:rPr>
              <a:t> </a:t>
            </a:r>
            <a:r>
              <a:rPr lang="fr-FR" sz="6000" b="0" i="0" dirty="0" err="1">
                <a:solidFill>
                  <a:srgbClr val="002060"/>
                </a:solidFill>
                <a:effectLst/>
                <a:latin typeface="Times New Roman" panose="02020603050405020304" pitchFamily="18" charset="0"/>
                <a:cs typeface="Times New Roman" panose="02020603050405020304" pitchFamily="18" charset="0"/>
              </a:rPr>
              <a:t>án</a:t>
            </a:r>
            <a:r>
              <a:rPr lang="fr-FR" sz="6000" b="0" i="0" dirty="0">
                <a:solidFill>
                  <a:srgbClr val="002060"/>
                </a:solidFill>
                <a:effectLst/>
                <a:latin typeface="Times New Roman" panose="02020603050405020304" pitchFamily="18" charset="0"/>
                <a:cs typeface="Times New Roman" panose="02020603050405020304" pitchFamily="18" charset="0"/>
              </a:rPr>
              <a:t> </a:t>
            </a:r>
            <a:r>
              <a:rPr lang="fr-FR" sz="6000" b="0" i="0" dirty="0" err="1">
                <a:solidFill>
                  <a:srgbClr val="002060"/>
                </a:solidFill>
                <a:effectLst/>
                <a:latin typeface="Times New Roman" panose="02020603050405020304" pitchFamily="18" charset="0"/>
                <a:cs typeface="Times New Roman" panose="02020603050405020304" pitchFamily="18" charset="0"/>
              </a:rPr>
              <a:t>đúng</a:t>
            </a:r>
            <a:r>
              <a:rPr lang="fr-FR" sz="6000" b="0" i="0" dirty="0">
                <a:solidFill>
                  <a:srgbClr val="002060"/>
                </a:solidFill>
                <a:effectLst/>
                <a:latin typeface="Times New Roman" panose="02020603050405020304" pitchFamily="18" charset="0"/>
                <a:cs typeface="Times New Roman" panose="02020603050405020304" pitchFamily="18" charset="0"/>
              </a:rPr>
              <a:t> là: C</a:t>
            </a:r>
            <a:endParaRPr lang="en-US" sz="6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590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171B95-022F-2C83-42EB-BCC5925ED9CF}"/>
              </a:ext>
            </a:extLst>
          </p:cNvPr>
          <p:cNvSpPr txBox="1"/>
          <p:nvPr/>
        </p:nvSpPr>
        <p:spPr>
          <a:xfrm>
            <a:off x="685800" y="266700"/>
            <a:ext cx="17221200" cy="10064294"/>
          </a:xfrm>
          <a:prstGeom prst="rect">
            <a:avLst/>
          </a:prstGeom>
          <a:noFill/>
        </p:spPr>
        <p:txBody>
          <a:bodyPr wrap="square">
            <a:spAutoFit/>
          </a:bodyPr>
          <a:lstStyle/>
          <a:p>
            <a:pPr algn="just"/>
            <a:r>
              <a:rPr lang="vi-VN" sz="4500" b="1" i="0" dirty="0">
                <a:solidFill>
                  <a:srgbClr val="008000"/>
                </a:solidFill>
                <a:effectLst/>
                <a:latin typeface="+mj-lt"/>
              </a:rPr>
              <a:t>Bài 6.11 trang 20 sách bài tập KHTN 7: </a:t>
            </a:r>
            <a:r>
              <a:rPr lang="vi-VN" sz="4500" b="0" i="0" dirty="0">
                <a:solidFill>
                  <a:srgbClr val="000000"/>
                </a:solidFill>
                <a:effectLst/>
                <a:latin typeface="+mj-lt"/>
              </a:rPr>
              <a:t>Có các phát biểu sau:</a:t>
            </a:r>
          </a:p>
          <a:p>
            <a:pPr algn="just"/>
            <a:r>
              <a:rPr lang="vi-VN" sz="4500" b="0" i="0" dirty="0">
                <a:solidFill>
                  <a:srgbClr val="000000"/>
                </a:solidFill>
                <a:effectLst/>
                <a:latin typeface="+mj-lt"/>
              </a:rPr>
              <a:t>a) Ở điều kiện thường, các chất ion đều ở thể rắn.</a:t>
            </a:r>
          </a:p>
          <a:p>
            <a:pPr algn="just"/>
            <a:r>
              <a:rPr lang="vi-VN" sz="4500" b="0" i="0" dirty="0">
                <a:solidFill>
                  <a:srgbClr val="000000"/>
                </a:solidFill>
                <a:effectLst/>
                <a:latin typeface="+mj-lt"/>
              </a:rPr>
              <a:t>b) Ở điều kiện thường, các hợp chất ở thể lỏng đều là chất cộng hóa trị.</a:t>
            </a:r>
          </a:p>
          <a:p>
            <a:pPr algn="just"/>
            <a:r>
              <a:rPr lang="vi-VN" sz="4500" b="0" i="0" dirty="0">
                <a:solidFill>
                  <a:srgbClr val="000000"/>
                </a:solidFill>
                <a:effectLst/>
                <a:latin typeface="+mj-lt"/>
              </a:rPr>
              <a:t>c) Hợp chất của kim loại khó bay hơi, khó nóng chảy, dễ tan trong nước tạo thành dung dịch dẫn được điện.</a:t>
            </a:r>
            <a:endParaRPr lang="en-GB" sz="4500" b="0" i="0" dirty="0">
              <a:solidFill>
                <a:srgbClr val="000000"/>
              </a:solidFill>
              <a:effectLst/>
              <a:latin typeface="+mj-lt"/>
            </a:endParaRPr>
          </a:p>
          <a:p>
            <a:pPr algn="just"/>
            <a:r>
              <a:rPr lang="vi-VN" sz="4500" b="0" i="0" dirty="0">
                <a:solidFill>
                  <a:srgbClr val="000000"/>
                </a:solidFill>
                <a:effectLst/>
                <a:latin typeface="+mj-lt"/>
              </a:rPr>
              <a:t>d) Hợp chất chỉ gồm các nguyên tố phi kim thường dễ bay hơi, kém bền với nhiệt.</a:t>
            </a:r>
          </a:p>
          <a:p>
            <a:pPr algn="just"/>
            <a:r>
              <a:rPr lang="vi-VN" sz="4500" b="0" i="0" dirty="0">
                <a:solidFill>
                  <a:srgbClr val="000000"/>
                </a:solidFill>
                <a:effectLst/>
                <a:latin typeface="+mj-lt"/>
              </a:rPr>
              <a:t>e) Hợp chất tan được trong nước thành dung dịch không dẫn điện thường là chất cộng hóa trị.</a:t>
            </a:r>
          </a:p>
          <a:p>
            <a:pPr algn="just"/>
            <a:r>
              <a:rPr lang="vi-VN" sz="4500" b="0" i="0" dirty="0">
                <a:solidFill>
                  <a:srgbClr val="000000"/>
                </a:solidFill>
                <a:effectLst/>
                <a:latin typeface="+mj-lt"/>
              </a:rPr>
              <a:t>Số phát biểu đúng là</a:t>
            </a:r>
          </a:p>
          <a:p>
            <a:pPr algn="just"/>
            <a:r>
              <a:rPr lang="vi-VN" sz="4500" b="0" i="0" dirty="0">
                <a:solidFill>
                  <a:srgbClr val="000000"/>
                </a:solidFill>
                <a:effectLst/>
                <a:latin typeface="+mj-lt"/>
              </a:rPr>
              <a:t>A. 5.</a:t>
            </a:r>
          </a:p>
          <a:p>
            <a:pPr algn="just"/>
            <a:r>
              <a:rPr lang="vi-VN" sz="4500" b="0" i="0" dirty="0">
                <a:solidFill>
                  <a:srgbClr val="000000"/>
                </a:solidFill>
                <a:effectLst/>
                <a:latin typeface="+mj-lt"/>
              </a:rPr>
              <a:t>B. 4.</a:t>
            </a:r>
          </a:p>
          <a:p>
            <a:pPr algn="just"/>
            <a:r>
              <a:rPr lang="vi-VN" sz="4500" b="0" i="0" dirty="0">
                <a:solidFill>
                  <a:srgbClr val="000000"/>
                </a:solidFill>
                <a:effectLst/>
                <a:latin typeface="+mj-lt"/>
              </a:rPr>
              <a:t>C. 3.</a:t>
            </a:r>
          </a:p>
          <a:p>
            <a:pPr algn="just"/>
            <a:r>
              <a:rPr lang="vi-VN" sz="4500" b="0" i="0" dirty="0">
                <a:solidFill>
                  <a:srgbClr val="000000"/>
                </a:solidFill>
                <a:effectLst/>
                <a:latin typeface="+mj-lt"/>
              </a:rPr>
              <a:t>D. 2.</a:t>
            </a:r>
          </a:p>
          <a:p>
            <a:pPr algn="just"/>
            <a:endParaRPr lang="vi-VN" b="0" i="0" dirty="0">
              <a:solidFill>
                <a:srgbClr val="000000"/>
              </a:solidFill>
              <a:effectLst/>
              <a:latin typeface="Open Sans" panose="020B0606030504020204" pitchFamily="34" charset="0"/>
            </a:endParaRPr>
          </a:p>
        </p:txBody>
      </p:sp>
      <p:sp>
        <p:nvSpPr>
          <p:cNvPr id="4" name="Rectangle 1">
            <a:extLst>
              <a:ext uri="{FF2B5EF4-FFF2-40B4-BE49-F238E27FC236}">
                <a16:creationId xmlns:a16="http://schemas.microsoft.com/office/drawing/2014/main" id="{5B7C1ECD-7820-B9C9-847D-86A01E2FFB92}"/>
              </a:ext>
            </a:extLst>
          </p:cNvPr>
          <p:cNvSpPr>
            <a:spLocks noChangeArrowheads="1"/>
          </p:cNvSpPr>
          <p:nvPr/>
        </p:nvSpPr>
        <p:spPr bwMode="auto">
          <a:xfrm>
            <a:off x="8001000" y="7281564"/>
            <a:ext cx="9601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6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Đáp</a:t>
            </a:r>
            <a:r>
              <a:rPr kumimoji="0" lang="en-US" altLang="en-US" sz="6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6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án</a:t>
            </a:r>
            <a:r>
              <a:rPr kumimoji="0" lang="en-US" altLang="en-US" sz="6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6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đúng</a:t>
            </a:r>
            <a:r>
              <a:rPr kumimoji="0" lang="en-US" altLang="en-US" sz="6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6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là</a:t>
            </a:r>
            <a:r>
              <a:rPr kumimoji="0" lang="en-US" altLang="en-US" sz="6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6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Cả</a:t>
            </a:r>
            <a:r>
              <a:rPr kumimoji="0" lang="en-US" altLang="en-US" sz="6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5 </a:t>
            </a:r>
            <a:r>
              <a:rPr kumimoji="0" lang="en-US" altLang="en-US" sz="6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phát</a:t>
            </a:r>
            <a:r>
              <a:rPr kumimoji="0" lang="en-US" altLang="en-US" sz="6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6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biểu</a:t>
            </a:r>
            <a:r>
              <a:rPr kumimoji="0" lang="en-US" altLang="en-US" sz="6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6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đều</a:t>
            </a:r>
            <a:r>
              <a:rPr kumimoji="0" lang="en-US" altLang="en-US" sz="6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6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đúng</a:t>
            </a:r>
            <a:r>
              <a:rPr kumimoji="0" lang="en-US" altLang="en-US" sz="6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br>
              <a:rPr kumimoji="0" lang="en-US" altLang="en-US" sz="60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br>
            <a:endPar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27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0B4562-00E6-39FC-26A5-A600020A69EE}"/>
              </a:ext>
            </a:extLst>
          </p:cNvPr>
          <p:cNvSpPr txBox="1"/>
          <p:nvPr/>
        </p:nvSpPr>
        <p:spPr>
          <a:xfrm>
            <a:off x="304800" y="342900"/>
            <a:ext cx="17602200" cy="9356408"/>
          </a:xfrm>
          <a:prstGeom prst="rect">
            <a:avLst/>
          </a:prstGeom>
          <a:noFill/>
        </p:spPr>
        <p:txBody>
          <a:bodyPr wrap="square">
            <a:spAutoFit/>
          </a:bodyPr>
          <a:lstStyle/>
          <a:p>
            <a:pPr algn="just"/>
            <a:r>
              <a:rPr lang="vi-VN" sz="4300" b="1" i="0" dirty="0">
                <a:solidFill>
                  <a:srgbClr val="008000"/>
                </a:solidFill>
                <a:effectLst/>
                <a:latin typeface="+mj-lt"/>
              </a:rPr>
              <a:t>Bài 6.12 trang 20 sách bài tập KHTN 7: </a:t>
            </a:r>
            <a:r>
              <a:rPr lang="vi-VN" sz="4300" b="0" i="0" dirty="0">
                <a:solidFill>
                  <a:srgbClr val="000000"/>
                </a:solidFill>
                <a:effectLst/>
                <a:latin typeface="+mj-lt"/>
              </a:rPr>
              <a:t>Có các phát biểu sau:</a:t>
            </a:r>
          </a:p>
          <a:p>
            <a:pPr algn="just"/>
            <a:r>
              <a:rPr lang="vi-VN" sz="4300" b="0" i="0" dirty="0">
                <a:solidFill>
                  <a:srgbClr val="000000"/>
                </a:solidFill>
                <a:effectLst/>
                <a:latin typeface="+mj-lt"/>
              </a:rPr>
              <a:t>a) Trong hợp chất, kim loại luôn nhường electron, phi kim luôn nhận electron.</a:t>
            </a:r>
          </a:p>
          <a:p>
            <a:pPr algn="just"/>
            <a:r>
              <a:rPr lang="vi-VN" sz="4300" b="0" i="0" dirty="0">
                <a:solidFill>
                  <a:srgbClr val="000000"/>
                </a:solidFill>
                <a:effectLst/>
                <a:latin typeface="+mj-lt"/>
              </a:rPr>
              <a:t>b) Để có 8 electron ở lớp vỏ ngoài cùng thì nguyên tử aluminium hoặc nhường 3 electron hoặc nhận 5 electron.</a:t>
            </a:r>
          </a:p>
          <a:p>
            <a:pPr algn="just"/>
            <a:r>
              <a:rPr lang="vi-VN" sz="4300" b="0" i="0" dirty="0">
                <a:solidFill>
                  <a:srgbClr val="000000"/>
                </a:solidFill>
                <a:effectLst/>
                <a:latin typeface="+mj-lt"/>
              </a:rPr>
              <a:t>c) Liên kết trong hợp chất tạo bởi magnesium và chlorine là liên kết ion.</a:t>
            </a:r>
          </a:p>
          <a:p>
            <a:pPr algn="just"/>
            <a:r>
              <a:rPr lang="vi-VN" sz="4300" b="0" i="0" dirty="0">
                <a:solidFill>
                  <a:srgbClr val="000000"/>
                </a:solidFill>
                <a:effectLst/>
                <a:latin typeface="+mj-lt"/>
              </a:rPr>
              <a:t>d) Trong phân tử, hợp chất gồm các nguyên tố C, H, O chỉ có liên kết cộng hóa trị.</a:t>
            </a:r>
          </a:p>
          <a:p>
            <a:pPr algn="just"/>
            <a:r>
              <a:rPr lang="vi-VN" sz="4300" b="0" i="0" dirty="0">
                <a:solidFill>
                  <a:srgbClr val="000000"/>
                </a:solidFill>
                <a:effectLst/>
                <a:latin typeface="+mj-lt"/>
              </a:rPr>
              <a:t>e) Khi tạo liên kết hóa học, nguyên tử chlorine chỉ tạo ion âm bằng cách nhận thêm 1 electron.</a:t>
            </a:r>
          </a:p>
          <a:p>
            <a:pPr algn="just"/>
            <a:r>
              <a:rPr lang="vi-VN" sz="4300" b="0" i="0" dirty="0">
                <a:solidFill>
                  <a:srgbClr val="000000"/>
                </a:solidFill>
                <a:effectLst/>
                <a:latin typeface="+mj-lt"/>
              </a:rPr>
              <a:t>Số phát biểu đúng là</a:t>
            </a:r>
          </a:p>
          <a:p>
            <a:pPr algn="just"/>
            <a:r>
              <a:rPr lang="vi-VN" sz="4300" b="0" i="0" dirty="0">
                <a:solidFill>
                  <a:srgbClr val="000000"/>
                </a:solidFill>
                <a:effectLst/>
                <a:latin typeface="+mj-lt"/>
              </a:rPr>
              <a:t>A. 1.</a:t>
            </a:r>
          </a:p>
          <a:p>
            <a:pPr algn="just"/>
            <a:r>
              <a:rPr lang="vi-VN" sz="4300" b="0" i="0" dirty="0">
                <a:solidFill>
                  <a:srgbClr val="000000"/>
                </a:solidFill>
                <a:effectLst/>
                <a:latin typeface="+mj-lt"/>
              </a:rPr>
              <a:t>B. 2.</a:t>
            </a:r>
          </a:p>
          <a:p>
            <a:pPr algn="just"/>
            <a:r>
              <a:rPr lang="vi-VN" sz="4300" b="0" i="0" dirty="0">
                <a:solidFill>
                  <a:srgbClr val="000000"/>
                </a:solidFill>
                <a:effectLst/>
                <a:latin typeface="+mj-lt"/>
              </a:rPr>
              <a:t>C. 3.</a:t>
            </a:r>
          </a:p>
          <a:p>
            <a:pPr algn="just"/>
            <a:r>
              <a:rPr lang="vi-VN" sz="4300" b="0" i="0" dirty="0">
                <a:solidFill>
                  <a:srgbClr val="000000"/>
                </a:solidFill>
                <a:effectLst/>
                <a:latin typeface="+mj-lt"/>
              </a:rPr>
              <a:t>D. 4.</a:t>
            </a:r>
          </a:p>
        </p:txBody>
      </p:sp>
      <p:sp>
        <p:nvSpPr>
          <p:cNvPr id="5" name="TextBox 4">
            <a:extLst>
              <a:ext uri="{FF2B5EF4-FFF2-40B4-BE49-F238E27FC236}">
                <a16:creationId xmlns:a16="http://schemas.microsoft.com/office/drawing/2014/main" id="{16A5DA88-C374-0A6F-7FBA-6B044D0484F9}"/>
              </a:ext>
            </a:extLst>
          </p:cNvPr>
          <p:cNvSpPr txBox="1"/>
          <p:nvPr/>
        </p:nvSpPr>
        <p:spPr>
          <a:xfrm>
            <a:off x="6934200" y="7277100"/>
            <a:ext cx="10744200" cy="1938992"/>
          </a:xfrm>
          <a:prstGeom prst="rect">
            <a:avLst/>
          </a:prstGeom>
          <a:noFill/>
        </p:spPr>
        <p:txBody>
          <a:bodyPr wrap="square">
            <a:spAutoFit/>
          </a:bodyPr>
          <a:lstStyle/>
          <a:p>
            <a:pPr algn="just"/>
            <a:r>
              <a:rPr lang="en-US" sz="6000" b="1" i="0" dirty="0" err="1">
                <a:solidFill>
                  <a:srgbClr val="002060"/>
                </a:solidFill>
                <a:effectLst/>
                <a:latin typeface="Times New Roman" panose="02020603050405020304" pitchFamily="18" charset="0"/>
                <a:cs typeface="Times New Roman" panose="02020603050405020304" pitchFamily="18" charset="0"/>
              </a:rPr>
              <a:t>Đáp</a:t>
            </a:r>
            <a:r>
              <a:rPr lang="en-US" sz="6000" b="1" i="0" dirty="0">
                <a:solidFill>
                  <a:srgbClr val="002060"/>
                </a:solidFill>
                <a:effectLst/>
                <a:latin typeface="Times New Roman" panose="02020603050405020304" pitchFamily="18" charset="0"/>
                <a:cs typeface="Times New Roman" panose="02020603050405020304" pitchFamily="18" charset="0"/>
              </a:rPr>
              <a:t> </a:t>
            </a:r>
            <a:r>
              <a:rPr lang="en-US" sz="6000" b="1" i="0" dirty="0" err="1">
                <a:solidFill>
                  <a:srgbClr val="002060"/>
                </a:solidFill>
                <a:effectLst/>
                <a:latin typeface="Times New Roman" panose="02020603050405020304" pitchFamily="18" charset="0"/>
                <a:cs typeface="Times New Roman" panose="02020603050405020304" pitchFamily="18" charset="0"/>
              </a:rPr>
              <a:t>án</a:t>
            </a:r>
            <a:r>
              <a:rPr lang="en-US" sz="6000" b="1" i="0" dirty="0">
                <a:solidFill>
                  <a:srgbClr val="002060"/>
                </a:solidFill>
                <a:effectLst/>
                <a:latin typeface="Times New Roman" panose="02020603050405020304" pitchFamily="18" charset="0"/>
                <a:cs typeface="Times New Roman" panose="02020603050405020304" pitchFamily="18" charset="0"/>
              </a:rPr>
              <a:t> </a:t>
            </a:r>
            <a:r>
              <a:rPr lang="en-US" sz="6000" b="1" i="0" dirty="0" err="1">
                <a:solidFill>
                  <a:srgbClr val="002060"/>
                </a:solidFill>
                <a:effectLst/>
                <a:latin typeface="Times New Roman" panose="02020603050405020304" pitchFamily="18" charset="0"/>
                <a:cs typeface="Times New Roman" panose="02020603050405020304" pitchFamily="18" charset="0"/>
              </a:rPr>
              <a:t>đúng</a:t>
            </a:r>
            <a:r>
              <a:rPr lang="en-US" sz="6000" b="1" i="0" dirty="0">
                <a:solidFill>
                  <a:srgbClr val="002060"/>
                </a:solidFill>
                <a:effectLst/>
                <a:latin typeface="Times New Roman" panose="02020603050405020304" pitchFamily="18" charset="0"/>
                <a:cs typeface="Times New Roman" panose="02020603050405020304" pitchFamily="18" charset="0"/>
              </a:rPr>
              <a:t> </a:t>
            </a:r>
            <a:r>
              <a:rPr lang="en-US" sz="6000" b="1" i="0" dirty="0" err="1">
                <a:solidFill>
                  <a:srgbClr val="002060"/>
                </a:solidFill>
                <a:effectLst/>
                <a:latin typeface="Times New Roman" panose="02020603050405020304" pitchFamily="18" charset="0"/>
                <a:cs typeface="Times New Roman" panose="02020603050405020304" pitchFamily="18" charset="0"/>
              </a:rPr>
              <a:t>là</a:t>
            </a:r>
            <a:r>
              <a:rPr lang="en-US" sz="6000" b="1" i="0" dirty="0">
                <a:solidFill>
                  <a:srgbClr val="002060"/>
                </a:solidFill>
                <a:effectLst/>
                <a:latin typeface="Times New Roman" panose="02020603050405020304" pitchFamily="18" charset="0"/>
                <a:cs typeface="Times New Roman" panose="02020603050405020304" pitchFamily="18" charset="0"/>
              </a:rPr>
              <a:t>: B</a:t>
            </a:r>
          </a:p>
          <a:p>
            <a:pPr algn="just"/>
            <a:r>
              <a:rPr lang="en-US" sz="6000" b="1" i="0" dirty="0" err="1">
                <a:solidFill>
                  <a:srgbClr val="002060"/>
                </a:solidFill>
                <a:effectLst/>
                <a:latin typeface="Times New Roman" panose="02020603050405020304" pitchFamily="18" charset="0"/>
                <a:cs typeface="Times New Roman" panose="02020603050405020304" pitchFamily="18" charset="0"/>
              </a:rPr>
              <a:t>Các</a:t>
            </a:r>
            <a:r>
              <a:rPr lang="en-US" sz="6000" b="1" i="0" dirty="0">
                <a:solidFill>
                  <a:srgbClr val="002060"/>
                </a:solidFill>
                <a:effectLst/>
                <a:latin typeface="Times New Roman" panose="02020603050405020304" pitchFamily="18" charset="0"/>
                <a:cs typeface="Times New Roman" panose="02020603050405020304" pitchFamily="18" charset="0"/>
              </a:rPr>
              <a:t> </a:t>
            </a:r>
            <a:r>
              <a:rPr lang="en-US" sz="6000" b="1" i="0" dirty="0" err="1">
                <a:solidFill>
                  <a:srgbClr val="002060"/>
                </a:solidFill>
                <a:effectLst/>
                <a:latin typeface="Times New Roman" panose="02020603050405020304" pitchFamily="18" charset="0"/>
                <a:cs typeface="Times New Roman" panose="02020603050405020304" pitchFamily="18" charset="0"/>
              </a:rPr>
              <a:t>phát</a:t>
            </a:r>
            <a:r>
              <a:rPr lang="en-US" sz="6000" b="1" i="0" dirty="0">
                <a:solidFill>
                  <a:srgbClr val="002060"/>
                </a:solidFill>
                <a:effectLst/>
                <a:latin typeface="Times New Roman" panose="02020603050405020304" pitchFamily="18" charset="0"/>
                <a:cs typeface="Times New Roman" panose="02020603050405020304" pitchFamily="18" charset="0"/>
              </a:rPr>
              <a:t> </a:t>
            </a:r>
            <a:r>
              <a:rPr lang="en-US" sz="6000" b="1" i="0" dirty="0" err="1">
                <a:solidFill>
                  <a:srgbClr val="002060"/>
                </a:solidFill>
                <a:effectLst/>
                <a:latin typeface="Times New Roman" panose="02020603050405020304" pitchFamily="18" charset="0"/>
                <a:cs typeface="Times New Roman" panose="02020603050405020304" pitchFamily="18" charset="0"/>
              </a:rPr>
              <a:t>biểu</a:t>
            </a:r>
            <a:r>
              <a:rPr lang="en-US" sz="6000" b="1" i="0" dirty="0">
                <a:solidFill>
                  <a:srgbClr val="002060"/>
                </a:solidFill>
                <a:effectLst/>
                <a:latin typeface="Times New Roman" panose="02020603050405020304" pitchFamily="18" charset="0"/>
                <a:cs typeface="Times New Roman" panose="02020603050405020304" pitchFamily="18" charset="0"/>
              </a:rPr>
              <a:t> </a:t>
            </a:r>
            <a:r>
              <a:rPr lang="en-US" sz="6000" b="1" i="0" dirty="0" err="1">
                <a:solidFill>
                  <a:srgbClr val="002060"/>
                </a:solidFill>
                <a:effectLst/>
                <a:latin typeface="Times New Roman" panose="02020603050405020304" pitchFamily="18" charset="0"/>
                <a:cs typeface="Times New Roman" panose="02020603050405020304" pitchFamily="18" charset="0"/>
              </a:rPr>
              <a:t>đúng</a:t>
            </a:r>
            <a:r>
              <a:rPr lang="en-US" sz="6000" b="1" i="0" dirty="0">
                <a:solidFill>
                  <a:srgbClr val="002060"/>
                </a:solidFill>
                <a:effectLst/>
                <a:latin typeface="Times New Roman" panose="02020603050405020304" pitchFamily="18" charset="0"/>
                <a:cs typeface="Times New Roman" panose="02020603050405020304" pitchFamily="18" charset="0"/>
              </a:rPr>
              <a:t> </a:t>
            </a:r>
            <a:r>
              <a:rPr lang="en-US" sz="6000" b="1" i="0" dirty="0" err="1">
                <a:solidFill>
                  <a:srgbClr val="002060"/>
                </a:solidFill>
                <a:effectLst/>
                <a:latin typeface="Times New Roman" panose="02020603050405020304" pitchFamily="18" charset="0"/>
                <a:cs typeface="Times New Roman" panose="02020603050405020304" pitchFamily="18" charset="0"/>
              </a:rPr>
              <a:t>là</a:t>
            </a:r>
            <a:r>
              <a:rPr lang="en-US" sz="6000" b="1" i="0" dirty="0">
                <a:solidFill>
                  <a:srgbClr val="002060"/>
                </a:solidFill>
                <a:effectLst/>
                <a:latin typeface="Times New Roman" panose="02020603050405020304" pitchFamily="18" charset="0"/>
                <a:cs typeface="Times New Roman" panose="02020603050405020304" pitchFamily="18" charset="0"/>
              </a:rPr>
              <a:t> (c); (d).</a:t>
            </a:r>
          </a:p>
        </p:txBody>
      </p:sp>
    </p:spTree>
    <p:extLst>
      <p:ext uri="{BB962C8B-B14F-4D97-AF65-F5344CB8AC3E}">
        <p14:creationId xmlns:p14="http://schemas.microsoft.com/office/powerpoint/2010/main" val="230489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34E649-4650-B277-6B3E-5BA48646194D}"/>
              </a:ext>
            </a:extLst>
          </p:cNvPr>
          <p:cNvSpPr txBox="1"/>
          <p:nvPr/>
        </p:nvSpPr>
        <p:spPr>
          <a:xfrm>
            <a:off x="685800" y="571500"/>
            <a:ext cx="17145000" cy="4708981"/>
          </a:xfrm>
          <a:prstGeom prst="rect">
            <a:avLst/>
          </a:prstGeom>
          <a:noFill/>
        </p:spPr>
        <p:txBody>
          <a:bodyPr wrap="square">
            <a:spAutoFit/>
          </a:bodyPr>
          <a:lstStyle/>
          <a:p>
            <a:pPr algn="just"/>
            <a:r>
              <a:rPr lang="vi-VN" sz="5000" b="1" i="0" dirty="0">
                <a:solidFill>
                  <a:srgbClr val="008000"/>
                </a:solidFill>
                <a:effectLst/>
                <a:latin typeface="+mj-lt"/>
              </a:rPr>
              <a:t>Bài 6.13 trang 20 sách bài tập KHTN 7: </a:t>
            </a:r>
            <a:r>
              <a:rPr lang="vi-VN" sz="5000" b="0" i="0" dirty="0">
                <a:solidFill>
                  <a:srgbClr val="000000"/>
                </a:solidFill>
                <a:effectLst/>
                <a:latin typeface="+mj-lt"/>
              </a:rPr>
              <a:t>Điền đầy đủ các từ hoặc cụm từ thích hợp vào các câu dưới đây:</a:t>
            </a:r>
          </a:p>
          <a:p>
            <a:pPr algn="just"/>
            <a:r>
              <a:rPr lang="vi-VN" sz="5000" b="0" i="0" dirty="0">
                <a:solidFill>
                  <a:srgbClr val="000000"/>
                </a:solidFill>
                <a:effectLst/>
                <a:latin typeface="+mj-lt"/>
              </a:rPr>
              <a:t>a) Để tạo ion dương thì (1) …. sẽ (2) ….. Số electron (3) …. bằng (4) ….</a:t>
            </a:r>
          </a:p>
          <a:p>
            <a:pPr algn="just"/>
            <a:r>
              <a:rPr lang="vi-VN" sz="5000" b="0" i="0" dirty="0">
                <a:solidFill>
                  <a:srgbClr val="000000"/>
                </a:solidFill>
                <a:effectLst/>
                <a:latin typeface="+mj-lt"/>
              </a:rPr>
              <a:t>b) Để tạo ion âm thì (5) … sẽ (6) …. Số electron (7) … bằng (8) ….</a:t>
            </a:r>
          </a:p>
        </p:txBody>
      </p:sp>
      <p:sp>
        <p:nvSpPr>
          <p:cNvPr id="5" name="TextBox 4">
            <a:extLst>
              <a:ext uri="{FF2B5EF4-FFF2-40B4-BE49-F238E27FC236}">
                <a16:creationId xmlns:a16="http://schemas.microsoft.com/office/drawing/2014/main" id="{1D3A8C76-364D-EA43-D8FF-EF164DD465CB}"/>
              </a:ext>
            </a:extLst>
          </p:cNvPr>
          <p:cNvSpPr txBox="1"/>
          <p:nvPr/>
        </p:nvSpPr>
        <p:spPr>
          <a:xfrm>
            <a:off x="720968" y="6134100"/>
            <a:ext cx="16500231" cy="3939540"/>
          </a:xfrm>
          <a:prstGeom prst="rect">
            <a:avLst/>
          </a:prstGeom>
          <a:noFill/>
        </p:spPr>
        <p:txBody>
          <a:bodyPr wrap="square">
            <a:spAutoFit/>
          </a:bodyPr>
          <a:lstStyle/>
          <a:p>
            <a:pPr algn="just"/>
            <a:r>
              <a:rPr lang="vi-VN" sz="5000" b="1" i="0" dirty="0">
                <a:solidFill>
                  <a:srgbClr val="008000"/>
                </a:solidFill>
                <a:effectLst/>
                <a:latin typeface="+mj-lt"/>
              </a:rPr>
              <a:t>Lời giải:</a:t>
            </a:r>
            <a:endParaRPr lang="vi-VN" sz="5000" b="0" i="0" dirty="0">
              <a:solidFill>
                <a:srgbClr val="000000"/>
              </a:solidFill>
              <a:effectLst/>
              <a:latin typeface="+mj-lt"/>
            </a:endParaRPr>
          </a:p>
          <a:p>
            <a:pPr algn="just"/>
            <a:r>
              <a:rPr lang="vi-VN" sz="5000" b="0" i="0" dirty="0">
                <a:solidFill>
                  <a:srgbClr val="002060"/>
                </a:solidFill>
                <a:effectLst/>
                <a:latin typeface="+mj-lt"/>
              </a:rPr>
              <a:t>a) Để tạo ion dương thì (1) </a:t>
            </a:r>
            <a:r>
              <a:rPr lang="vi-VN" sz="5000" b="1" i="0" dirty="0">
                <a:solidFill>
                  <a:srgbClr val="002060"/>
                </a:solidFill>
                <a:effectLst/>
                <a:latin typeface="+mj-lt"/>
              </a:rPr>
              <a:t>kim loại</a:t>
            </a:r>
            <a:r>
              <a:rPr lang="vi-VN" sz="5000" b="0" i="0" dirty="0">
                <a:solidFill>
                  <a:srgbClr val="002060"/>
                </a:solidFill>
                <a:effectLst/>
                <a:latin typeface="+mj-lt"/>
              </a:rPr>
              <a:t> sẽ (2) </a:t>
            </a:r>
            <a:r>
              <a:rPr lang="vi-VN" sz="5000" b="1" i="0" dirty="0">
                <a:solidFill>
                  <a:srgbClr val="002060"/>
                </a:solidFill>
                <a:effectLst/>
                <a:latin typeface="+mj-lt"/>
              </a:rPr>
              <a:t>nhường electron</a:t>
            </a:r>
            <a:r>
              <a:rPr lang="vi-VN" sz="5000" b="0" i="0" dirty="0">
                <a:solidFill>
                  <a:srgbClr val="002060"/>
                </a:solidFill>
                <a:effectLst/>
                <a:latin typeface="+mj-lt"/>
              </a:rPr>
              <a:t>. Số electron (3) </a:t>
            </a:r>
            <a:r>
              <a:rPr lang="vi-VN" sz="5000" b="1" i="0" dirty="0">
                <a:solidFill>
                  <a:srgbClr val="002060"/>
                </a:solidFill>
                <a:effectLst/>
                <a:latin typeface="+mj-lt"/>
              </a:rPr>
              <a:t>nhường</a:t>
            </a:r>
            <a:r>
              <a:rPr lang="vi-VN" sz="5000" b="0" i="0" dirty="0">
                <a:solidFill>
                  <a:srgbClr val="002060"/>
                </a:solidFill>
                <a:effectLst/>
                <a:latin typeface="+mj-lt"/>
              </a:rPr>
              <a:t> bằng (4) </a:t>
            </a:r>
            <a:r>
              <a:rPr lang="vi-VN" sz="5000" b="1" i="0" dirty="0">
                <a:solidFill>
                  <a:srgbClr val="002060"/>
                </a:solidFill>
                <a:effectLst/>
                <a:latin typeface="+mj-lt"/>
              </a:rPr>
              <a:t>số electron lớp ngoài cùng</a:t>
            </a:r>
            <a:r>
              <a:rPr lang="vi-VN" sz="5000" b="0" i="0" dirty="0">
                <a:solidFill>
                  <a:srgbClr val="002060"/>
                </a:solidFill>
                <a:effectLst/>
                <a:latin typeface="+mj-lt"/>
              </a:rPr>
              <a:t>.</a:t>
            </a:r>
          </a:p>
          <a:p>
            <a:pPr algn="just"/>
            <a:r>
              <a:rPr lang="vi-VN" sz="5000" b="0" i="0" dirty="0">
                <a:solidFill>
                  <a:srgbClr val="002060"/>
                </a:solidFill>
                <a:effectLst/>
                <a:latin typeface="+mj-lt"/>
              </a:rPr>
              <a:t>b) Để tạo ion âm thì (5) </a:t>
            </a:r>
            <a:r>
              <a:rPr lang="vi-VN" sz="5000" b="1" i="0" dirty="0">
                <a:solidFill>
                  <a:srgbClr val="002060"/>
                </a:solidFill>
                <a:effectLst/>
                <a:latin typeface="+mj-lt"/>
              </a:rPr>
              <a:t>phi kim</a:t>
            </a:r>
            <a:r>
              <a:rPr lang="vi-VN" sz="5000" b="0" i="0" dirty="0">
                <a:solidFill>
                  <a:srgbClr val="002060"/>
                </a:solidFill>
                <a:effectLst/>
                <a:latin typeface="+mj-lt"/>
              </a:rPr>
              <a:t> sẽ (6) </a:t>
            </a:r>
            <a:r>
              <a:rPr lang="vi-VN" sz="5000" b="1" i="0" dirty="0">
                <a:solidFill>
                  <a:srgbClr val="002060"/>
                </a:solidFill>
                <a:effectLst/>
                <a:latin typeface="+mj-lt"/>
              </a:rPr>
              <a:t>nhận electron</a:t>
            </a:r>
            <a:r>
              <a:rPr lang="vi-VN" sz="5000" b="0" i="0" dirty="0">
                <a:solidFill>
                  <a:srgbClr val="002060"/>
                </a:solidFill>
                <a:effectLst/>
                <a:latin typeface="+mj-lt"/>
              </a:rPr>
              <a:t>. Số electron (7) </a:t>
            </a:r>
            <a:r>
              <a:rPr lang="vi-VN" sz="5000" b="1" i="0" dirty="0">
                <a:solidFill>
                  <a:srgbClr val="002060"/>
                </a:solidFill>
                <a:effectLst/>
                <a:latin typeface="+mj-lt"/>
              </a:rPr>
              <a:t>nhận</a:t>
            </a:r>
            <a:r>
              <a:rPr lang="vi-VN" sz="5000" b="0" i="0" dirty="0">
                <a:solidFill>
                  <a:srgbClr val="002060"/>
                </a:solidFill>
                <a:effectLst/>
                <a:latin typeface="+mj-lt"/>
              </a:rPr>
              <a:t> bằng (8) </a:t>
            </a:r>
            <a:r>
              <a:rPr lang="vi-VN" sz="5000" b="1" i="0" dirty="0">
                <a:solidFill>
                  <a:srgbClr val="002060"/>
                </a:solidFill>
                <a:effectLst/>
                <a:latin typeface="+mj-lt"/>
              </a:rPr>
              <a:t>8 – số electron lớp ngoài cũng</a:t>
            </a:r>
            <a:r>
              <a:rPr lang="vi-VN" sz="5000" b="0" i="0" dirty="0">
                <a:solidFill>
                  <a:srgbClr val="002060"/>
                </a:solidFill>
                <a:effectLst/>
                <a:latin typeface="+mj-lt"/>
              </a:rPr>
              <a:t>.</a:t>
            </a:r>
          </a:p>
        </p:txBody>
      </p:sp>
    </p:spTree>
    <p:extLst>
      <p:ext uri="{BB962C8B-B14F-4D97-AF65-F5344CB8AC3E}">
        <p14:creationId xmlns:p14="http://schemas.microsoft.com/office/powerpoint/2010/main" val="297934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AE1D53-B66F-147B-2119-5CD27FEA9608}"/>
              </a:ext>
            </a:extLst>
          </p:cNvPr>
          <p:cNvSpPr txBox="1"/>
          <p:nvPr/>
        </p:nvSpPr>
        <p:spPr>
          <a:xfrm>
            <a:off x="762000" y="495300"/>
            <a:ext cx="16992600" cy="4708981"/>
          </a:xfrm>
          <a:prstGeom prst="rect">
            <a:avLst/>
          </a:prstGeom>
          <a:noFill/>
        </p:spPr>
        <p:txBody>
          <a:bodyPr wrap="square">
            <a:spAutoFit/>
          </a:bodyPr>
          <a:lstStyle/>
          <a:p>
            <a:pPr algn="just"/>
            <a:r>
              <a:rPr lang="vi-VN" sz="5000" b="1" i="0" dirty="0">
                <a:solidFill>
                  <a:srgbClr val="008000"/>
                </a:solidFill>
                <a:effectLst/>
                <a:latin typeface="+mj-lt"/>
              </a:rPr>
              <a:t>Bài 6.14 trang 20 sách bài tập KHTN 7: </a:t>
            </a:r>
            <a:r>
              <a:rPr lang="vi-VN" sz="5000" b="0" i="0" dirty="0">
                <a:solidFill>
                  <a:srgbClr val="000000"/>
                </a:solidFill>
                <a:effectLst/>
                <a:latin typeface="+mj-lt"/>
              </a:rPr>
              <a:t>Điền đầy đủ các từ hoặc cụm từ thích hợp vào các câu dưới đây:</a:t>
            </a:r>
          </a:p>
          <a:p>
            <a:pPr algn="just"/>
            <a:r>
              <a:rPr lang="vi-VN" sz="5000" b="0" i="0" dirty="0">
                <a:solidFill>
                  <a:srgbClr val="000000"/>
                </a:solidFill>
                <a:effectLst/>
                <a:latin typeface="+mj-lt"/>
              </a:rPr>
              <a:t>a) Chất ion luôn chứa nguyên tố (1)…., ở điều kiện thường luôn ở (2)…</a:t>
            </a:r>
          </a:p>
          <a:p>
            <a:pPr algn="just"/>
            <a:r>
              <a:rPr lang="vi-VN" sz="5000" b="0" i="0" dirty="0">
                <a:solidFill>
                  <a:srgbClr val="000000"/>
                </a:solidFill>
                <a:effectLst/>
                <a:latin typeface="+mj-lt"/>
              </a:rPr>
              <a:t>b) Ở điều kiện thường, chất ở thể khí luôn là (3)… Chất này có thể (4)…., tạo dung dịch có khả năng (5)…</a:t>
            </a:r>
          </a:p>
        </p:txBody>
      </p:sp>
      <p:sp>
        <p:nvSpPr>
          <p:cNvPr id="4" name="Rectangle 1">
            <a:extLst>
              <a:ext uri="{FF2B5EF4-FFF2-40B4-BE49-F238E27FC236}">
                <a16:creationId xmlns:a16="http://schemas.microsoft.com/office/drawing/2014/main" id="{B6C902B0-9E37-529B-DDA8-F89F52E1D6A8}"/>
              </a:ext>
            </a:extLst>
          </p:cNvPr>
          <p:cNvSpPr>
            <a:spLocks noChangeArrowheads="1"/>
          </p:cNvSpPr>
          <p:nvPr/>
        </p:nvSpPr>
        <p:spPr bwMode="auto">
          <a:xfrm>
            <a:off x="533400" y="5236519"/>
            <a:ext cx="17754600"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Lời</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giải</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a:t>
            </a: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a)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ion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luôn</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chứa</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nguyên</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tố</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(1)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kim</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loại</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ở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điều</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kiện</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thường</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luôn</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ở (2)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thể</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rắn</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b) Ở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điều</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kiện</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thường</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ở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thể</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khí</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luôn</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là</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(3)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chất</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cộng</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hóa</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trị</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này</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có</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thể</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(4) </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tan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được</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trong</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nước</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tạo</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dung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dịch</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có</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khả</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năng</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(5)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dẫn</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điện</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hoặc</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không</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dẫn</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điện</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a:t>
            </a:r>
          </a:p>
          <a:p>
            <a:pPr marL="0" marR="0" lvl="0" indent="0" defTabSz="914400" rtl="0" eaLnBrk="0" fontAlgn="base" latinLnBrk="0" hangingPunct="0">
              <a:lnSpc>
                <a:spcPct val="100000"/>
              </a:lnSpc>
              <a:spcBef>
                <a:spcPct val="0"/>
              </a:spcBef>
              <a:spcAft>
                <a:spcPct val="0"/>
              </a:spcAft>
              <a:buClrTx/>
              <a:buSzTx/>
              <a:buFontTx/>
              <a:buNone/>
              <a:tabLst/>
            </a:pPr>
            <a:br>
              <a:rPr kumimoji="0" lang="en-US" altLang="en-US" sz="50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b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120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874B21-4DF5-2958-7AE5-F9374BB5F717}"/>
              </a:ext>
            </a:extLst>
          </p:cNvPr>
          <p:cNvSpPr txBox="1"/>
          <p:nvPr/>
        </p:nvSpPr>
        <p:spPr>
          <a:xfrm>
            <a:off x="656492" y="30367"/>
            <a:ext cx="12573000" cy="3862596"/>
          </a:xfrm>
          <a:prstGeom prst="rect">
            <a:avLst/>
          </a:prstGeom>
          <a:noFill/>
        </p:spPr>
        <p:txBody>
          <a:bodyPr wrap="square">
            <a:spAutoFit/>
          </a:bodyPr>
          <a:lstStyle/>
          <a:p>
            <a:r>
              <a:rPr lang="vi-VN" sz="3500" b="1" i="0" dirty="0">
                <a:solidFill>
                  <a:srgbClr val="008000"/>
                </a:solidFill>
                <a:effectLst/>
                <a:latin typeface="+mj-lt"/>
              </a:rPr>
              <a:t>Bài 6.15 trang 20 sách bài tập KHTN 7: </a:t>
            </a:r>
            <a:r>
              <a:rPr lang="vi-VN" sz="3500" b="0" i="0" dirty="0">
                <a:solidFill>
                  <a:srgbClr val="000000"/>
                </a:solidFill>
                <a:effectLst/>
                <a:latin typeface="+mj-lt"/>
              </a:rPr>
              <a:t>Magnesium oxide (gồm 1 nguyên tử magnesium và 1 nguyên tử oxygen) có nhiều ứng dụng trong đời sống. Nó là thành phần chính trong các lò sản xuất sắt, thép, các loại kim loại màu, thủy tinh hay xi măng, … Em hãy cho biết thêm các ứng dụng khác của magnesium oxide. Vẽ sơ đồ hình thành liên kết tạo ra phân tử magnesium oxide và tính khối lượng phân tử của nó.</a:t>
            </a:r>
            <a:endParaRPr lang="en-US" sz="3500" dirty="0">
              <a:latin typeface="+mj-lt"/>
            </a:endParaRPr>
          </a:p>
        </p:txBody>
      </p:sp>
      <p:pic>
        <p:nvPicPr>
          <p:cNvPr id="4098" name="Picture 2" descr="Magnesium oxide (gồm 1 nguyên tử magnesium và 1 nguyên tử oxygen) có nhiều ứng dụng">
            <a:extLst>
              <a:ext uri="{FF2B5EF4-FFF2-40B4-BE49-F238E27FC236}">
                <a16:creationId xmlns:a16="http://schemas.microsoft.com/office/drawing/2014/main" id="{E0EEF899-AE83-134C-99C4-5EDEA70FC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5758" y="419100"/>
            <a:ext cx="4095750" cy="31527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089F6A4-B304-0AF4-8A80-E3FA34262C23}"/>
              </a:ext>
            </a:extLst>
          </p:cNvPr>
          <p:cNvSpPr txBox="1"/>
          <p:nvPr/>
        </p:nvSpPr>
        <p:spPr>
          <a:xfrm>
            <a:off x="419100" y="3949392"/>
            <a:ext cx="17449800" cy="3708708"/>
          </a:xfrm>
          <a:prstGeom prst="rect">
            <a:avLst/>
          </a:prstGeom>
          <a:noFill/>
        </p:spPr>
        <p:txBody>
          <a:bodyPr wrap="square">
            <a:spAutoFit/>
          </a:bodyPr>
          <a:lstStyle/>
          <a:p>
            <a:pPr algn="just"/>
            <a:r>
              <a:rPr lang="vi-VN" sz="3500" b="1" i="0" dirty="0">
                <a:solidFill>
                  <a:srgbClr val="008000"/>
                </a:solidFill>
                <a:effectLst/>
                <a:latin typeface="+mj-lt"/>
              </a:rPr>
              <a:t>Lời giải:</a:t>
            </a:r>
            <a:endParaRPr lang="vi-VN" sz="3500" b="0" i="0" dirty="0">
              <a:solidFill>
                <a:srgbClr val="000000"/>
              </a:solidFill>
              <a:effectLst/>
              <a:latin typeface="+mj-lt"/>
            </a:endParaRPr>
          </a:p>
          <a:p>
            <a:pPr algn="just"/>
            <a:r>
              <a:rPr lang="vi-VN" sz="4000" b="0" i="0" dirty="0">
                <a:solidFill>
                  <a:srgbClr val="000000"/>
                </a:solidFill>
                <a:effectLst/>
                <a:latin typeface="+mj-lt"/>
              </a:rPr>
              <a:t>- </a:t>
            </a:r>
            <a:r>
              <a:rPr lang="vi-VN" sz="4000" b="0" i="0" dirty="0">
                <a:solidFill>
                  <a:srgbClr val="002060"/>
                </a:solidFill>
                <a:effectLst/>
                <a:latin typeface="+mj-lt"/>
              </a:rPr>
              <a:t>Các ứng dụng khác của magnesium oxide: Xử lí đất, nước ngầm, xử lí nước thải, xử lí nước uống bằng cách ổn định độ pH. Magnesium oxide còn được sử dụng làm thuốc dịu cơn đau, ợ nóng và chua của chứng đau dạ dày, khó tiêu, ổn định tính acid của dạ dày,…</a:t>
            </a:r>
          </a:p>
          <a:p>
            <a:pPr algn="just"/>
            <a:r>
              <a:rPr lang="vi-VN" sz="4000" b="0" i="0" dirty="0">
                <a:solidFill>
                  <a:srgbClr val="002060"/>
                </a:solidFill>
                <a:effectLst/>
                <a:latin typeface="+mj-lt"/>
              </a:rPr>
              <a:t> </a:t>
            </a:r>
            <a:r>
              <a:rPr lang="en-GB" sz="4000" b="0" i="0" dirty="0">
                <a:solidFill>
                  <a:srgbClr val="002060"/>
                </a:solidFill>
                <a:effectLst/>
                <a:latin typeface="+mj-lt"/>
              </a:rPr>
              <a:t>                 </a:t>
            </a:r>
            <a:r>
              <a:rPr lang="vi-VN" sz="4000" b="1" i="0" dirty="0">
                <a:solidFill>
                  <a:srgbClr val="C00000"/>
                </a:solidFill>
                <a:effectLst/>
                <a:latin typeface="+mj-lt"/>
              </a:rPr>
              <a:t>Sơ đồ hình thành liên kết tạo ra phân tử magnesium oxide:</a:t>
            </a:r>
          </a:p>
        </p:txBody>
      </p:sp>
      <p:pic>
        <p:nvPicPr>
          <p:cNvPr id="6" name="Picture 5">
            <a:extLst>
              <a:ext uri="{FF2B5EF4-FFF2-40B4-BE49-F238E27FC236}">
                <a16:creationId xmlns:a16="http://schemas.microsoft.com/office/drawing/2014/main" id="{94096A36-1B1E-F986-D171-33506DFD9875}"/>
              </a:ext>
            </a:extLst>
          </p:cNvPr>
          <p:cNvPicPr>
            <a:picLocks noChangeAspect="1"/>
          </p:cNvPicPr>
          <p:nvPr/>
        </p:nvPicPr>
        <p:blipFill>
          <a:blip r:embed="rId3"/>
          <a:stretch>
            <a:fillRect/>
          </a:stretch>
        </p:blipFill>
        <p:spPr>
          <a:xfrm>
            <a:off x="7666892" y="7461006"/>
            <a:ext cx="10248900" cy="2825994"/>
          </a:xfrm>
          <a:prstGeom prst="rect">
            <a:avLst/>
          </a:prstGeom>
        </p:spPr>
      </p:pic>
      <p:sp>
        <p:nvSpPr>
          <p:cNvPr id="8" name="TextBox 7">
            <a:extLst>
              <a:ext uri="{FF2B5EF4-FFF2-40B4-BE49-F238E27FC236}">
                <a16:creationId xmlns:a16="http://schemas.microsoft.com/office/drawing/2014/main" id="{FEF7B358-0D6C-FBCC-3ED2-B0364511D4A9}"/>
              </a:ext>
            </a:extLst>
          </p:cNvPr>
          <p:cNvSpPr txBox="1"/>
          <p:nvPr/>
        </p:nvSpPr>
        <p:spPr>
          <a:xfrm>
            <a:off x="454269" y="7658100"/>
            <a:ext cx="6819900" cy="2400657"/>
          </a:xfrm>
          <a:prstGeom prst="rect">
            <a:avLst/>
          </a:prstGeom>
          <a:noFill/>
        </p:spPr>
        <p:txBody>
          <a:bodyPr wrap="square">
            <a:spAutoFit/>
          </a:bodyPr>
          <a:lstStyle/>
          <a:p>
            <a:r>
              <a:rPr lang="vi-VN" sz="5000" b="0" i="0" dirty="0">
                <a:solidFill>
                  <a:srgbClr val="FF0000"/>
                </a:solidFill>
                <a:effectLst/>
                <a:latin typeface="+mj-lt"/>
              </a:rPr>
              <a:t>Khối lượng phân tử magnesium oxide = 24 + 16 = 40 (amu).</a:t>
            </a:r>
            <a:endParaRPr lang="en-US" sz="5000" dirty="0">
              <a:solidFill>
                <a:srgbClr val="FF0000"/>
              </a:solidFill>
              <a:latin typeface="+mj-lt"/>
            </a:endParaRPr>
          </a:p>
        </p:txBody>
      </p:sp>
    </p:spTree>
    <p:extLst>
      <p:ext uri="{BB962C8B-B14F-4D97-AF65-F5344CB8AC3E}">
        <p14:creationId xmlns:p14="http://schemas.microsoft.com/office/powerpoint/2010/main" val="217740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4BD2FF-5211-5E86-C7BB-7C5306BC62AA}"/>
              </a:ext>
            </a:extLst>
          </p:cNvPr>
          <p:cNvSpPr txBox="1"/>
          <p:nvPr/>
        </p:nvSpPr>
        <p:spPr>
          <a:xfrm>
            <a:off x="381000" y="571500"/>
            <a:ext cx="16916400" cy="2400657"/>
          </a:xfrm>
          <a:prstGeom prst="rect">
            <a:avLst/>
          </a:prstGeom>
          <a:noFill/>
        </p:spPr>
        <p:txBody>
          <a:bodyPr wrap="square">
            <a:spAutoFit/>
          </a:bodyPr>
          <a:lstStyle/>
          <a:p>
            <a:r>
              <a:rPr lang="vi-VN" sz="5000" b="1" i="0" dirty="0">
                <a:solidFill>
                  <a:srgbClr val="008000"/>
                </a:solidFill>
                <a:effectLst/>
                <a:latin typeface="+mj-lt"/>
              </a:rPr>
              <a:t>Bài 6.16 trang 21 sách bài tập KHTN 7: </a:t>
            </a:r>
            <a:r>
              <a:rPr lang="vi-VN" sz="5000" b="0" i="0" dirty="0">
                <a:solidFill>
                  <a:srgbClr val="000000"/>
                </a:solidFill>
                <a:effectLst/>
                <a:latin typeface="+mj-lt"/>
              </a:rPr>
              <a:t>Hãy liệt kê 2 chất khó bay hơi, khó nóng chảy, dễ tan trong nước tạo dung dịch dẫn được điện.</a:t>
            </a:r>
            <a:endParaRPr lang="en-US" sz="5000" dirty="0">
              <a:latin typeface="+mj-lt"/>
            </a:endParaRPr>
          </a:p>
        </p:txBody>
      </p:sp>
      <p:sp>
        <p:nvSpPr>
          <p:cNvPr id="5" name="TextBox 4">
            <a:extLst>
              <a:ext uri="{FF2B5EF4-FFF2-40B4-BE49-F238E27FC236}">
                <a16:creationId xmlns:a16="http://schemas.microsoft.com/office/drawing/2014/main" id="{038A15DA-7CA2-48A7-39E2-ED3E7F0D4516}"/>
              </a:ext>
            </a:extLst>
          </p:cNvPr>
          <p:cNvSpPr txBox="1"/>
          <p:nvPr/>
        </p:nvSpPr>
        <p:spPr>
          <a:xfrm>
            <a:off x="726830" y="2808030"/>
            <a:ext cx="17180170" cy="7478970"/>
          </a:xfrm>
          <a:prstGeom prst="rect">
            <a:avLst/>
          </a:prstGeom>
          <a:noFill/>
        </p:spPr>
        <p:txBody>
          <a:bodyPr wrap="square">
            <a:spAutoFit/>
          </a:bodyPr>
          <a:lstStyle/>
          <a:p>
            <a:pPr algn="just"/>
            <a:r>
              <a:rPr lang="vi-VN" sz="6000" b="1" i="0" dirty="0">
                <a:solidFill>
                  <a:srgbClr val="008000"/>
                </a:solidFill>
                <a:effectLst/>
                <a:latin typeface="+mj-lt"/>
              </a:rPr>
              <a:t>Lời giải:</a:t>
            </a:r>
            <a:endParaRPr lang="vi-VN" sz="6000" b="0" i="0" dirty="0">
              <a:solidFill>
                <a:srgbClr val="000000"/>
              </a:solidFill>
              <a:effectLst/>
              <a:latin typeface="+mj-lt"/>
            </a:endParaRPr>
          </a:p>
          <a:p>
            <a:pPr algn="just"/>
            <a:r>
              <a:rPr lang="vi-VN" sz="6000" b="0" i="0" dirty="0">
                <a:solidFill>
                  <a:srgbClr val="002060"/>
                </a:solidFill>
                <a:effectLst/>
                <a:latin typeface="+mj-lt"/>
              </a:rPr>
              <a:t>Chất khó bay hơi, khó nóng chảy, dễ tan trong nước tạo dung dịch dẫn được điện là chất ion.</a:t>
            </a:r>
          </a:p>
          <a:p>
            <a:pPr algn="just"/>
            <a:r>
              <a:rPr lang="vi-VN" sz="6000" b="0" i="0" dirty="0">
                <a:solidFill>
                  <a:srgbClr val="002060"/>
                </a:solidFill>
                <a:effectLst/>
                <a:latin typeface="+mj-lt"/>
              </a:rPr>
              <a:t>Ví dụ hai chất có tính chất trên là:</a:t>
            </a:r>
          </a:p>
          <a:p>
            <a:pPr algn="just"/>
            <a:r>
              <a:rPr lang="vi-VN" sz="6000" b="0" i="0" dirty="0">
                <a:solidFill>
                  <a:srgbClr val="002060"/>
                </a:solidFill>
                <a:effectLst/>
                <a:latin typeface="+mj-lt"/>
              </a:rPr>
              <a:t>+ Muối ăn (sodium chloride, NaCl) gồm 1 nguyên tử Na và 1 nguyên tử Cl.</a:t>
            </a:r>
          </a:p>
          <a:p>
            <a:pPr algn="just"/>
            <a:r>
              <a:rPr lang="vi-VN" sz="6000" b="0" i="0" dirty="0">
                <a:solidFill>
                  <a:srgbClr val="002060"/>
                </a:solidFill>
                <a:effectLst/>
                <a:latin typeface="+mj-lt"/>
              </a:rPr>
              <a:t>+ Calcium chloride (CaCl</a:t>
            </a:r>
            <a:r>
              <a:rPr lang="vi-VN" sz="6000" b="0" i="0" baseline="-25000" dirty="0">
                <a:solidFill>
                  <a:srgbClr val="002060"/>
                </a:solidFill>
                <a:effectLst/>
                <a:latin typeface="+mj-lt"/>
              </a:rPr>
              <a:t>2</a:t>
            </a:r>
            <a:r>
              <a:rPr lang="vi-VN" sz="6000" b="0" i="0" dirty="0">
                <a:solidFill>
                  <a:srgbClr val="002060"/>
                </a:solidFill>
                <a:effectLst/>
                <a:latin typeface="+mj-lt"/>
              </a:rPr>
              <a:t>) gồm 1 nguyên tử Ca và 2 nguyên tử Cl.</a:t>
            </a:r>
          </a:p>
        </p:txBody>
      </p:sp>
    </p:spTree>
    <p:extLst>
      <p:ext uri="{BB962C8B-B14F-4D97-AF65-F5344CB8AC3E}">
        <p14:creationId xmlns:p14="http://schemas.microsoft.com/office/powerpoint/2010/main" val="332796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1000"/>
                                        <p:tgtEl>
                                          <p:spTgt spid="5">
                                            <p:txEl>
                                              <p:pRg st="4" end="4"/>
                                            </p:txEl>
                                          </p:spTgt>
                                        </p:tgtEl>
                                      </p:cBhvr>
                                    </p:animEffect>
                                    <p:anim calcmode="lin" valueType="num">
                                      <p:cBhvr>
                                        <p:cTn id="2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15F175-C491-82D7-CCDC-0B57B290C8FD}"/>
              </a:ext>
            </a:extLst>
          </p:cNvPr>
          <p:cNvSpPr txBox="1"/>
          <p:nvPr/>
        </p:nvSpPr>
        <p:spPr>
          <a:xfrm>
            <a:off x="609600" y="571500"/>
            <a:ext cx="13411200" cy="4708981"/>
          </a:xfrm>
          <a:prstGeom prst="rect">
            <a:avLst/>
          </a:prstGeom>
          <a:noFill/>
        </p:spPr>
        <p:txBody>
          <a:bodyPr wrap="square">
            <a:spAutoFit/>
          </a:bodyPr>
          <a:lstStyle/>
          <a:p>
            <a:r>
              <a:rPr lang="vi-VN" sz="5000" b="1" i="0" dirty="0">
                <a:solidFill>
                  <a:srgbClr val="008000"/>
                </a:solidFill>
                <a:effectLst/>
                <a:latin typeface="+mj-lt"/>
              </a:rPr>
              <a:t>Bài 6.17 trang 21 sách bài tập KHTN 7: </a:t>
            </a:r>
            <a:r>
              <a:rPr lang="vi-VN" sz="5000" b="0" i="0" dirty="0">
                <a:solidFill>
                  <a:srgbClr val="000000"/>
                </a:solidFill>
                <a:effectLst/>
                <a:latin typeface="+mj-lt"/>
              </a:rPr>
              <a:t>Trong giấm gạo có chứa từ 7% đến 20% acetic acid (phân tử gồm 2 nguyên tử carbon, 4 nguyên tử hydrogen và 2 nguyên tử oxygen). Theo em, acetic acid là chất ion hay chất công hóa trị? Tính khối lượng phân tử của hợp chất này</a:t>
            </a:r>
            <a:endParaRPr lang="en-US" sz="5000" dirty="0">
              <a:latin typeface="+mj-lt"/>
            </a:endParaRPr>
          </a:p>
        </p:txBody>
      </p:sp>
      <p:pic>
        <p:nvPicPr>
          <p:cNvPr id="4" name="Picture 3">
            <a:extLst>
              <a:ext uri="{FF2B5EF4-FFF2-40B4-BE49-F238E27FC236}">
                <a16:creationId xmlns:a16="http://schemas.microsoft.com/office/drawing/2014/main" id="{88155D50-3E93-218A-7D2C-C320C2589C23}"/>
              </a:ext>
            </a:extLst>
          </p:cNvPr>
          <p:cNvPicPr>
            <a:picLocks noChangeAspect="1"/>
          </p:cNvPicPr>
          <p:nvPr/>
        </p:nvPicPr>
        <p:blipFill>
          <a:blip r:embed="rId2"/>
          <a:stretch>
            <a:fillRect/>
          </a:stretch>
        </p:blipFill>
        <p:spPr>
          <a:xfrm>
            <a:off x="13792199" y="309741"/>
            <a:ext cx="3886201" cy="4833759"/>
          </a:xfrm>
          <a:prstGeom prst="rect">
            <a:avLst/>
          </a:prstGeom>
        </p:spPr>
      </p:pic>
      <p:sp>
        <p:nvSpPr>
          <p:cNvPr id="6" name="TextBox 5">
            <a:extLst>
              <a:ext uri="{FF2B5EF4-FFF2-40B4-BE49-F238E27FC236}">
                <a16:creationId xmlns:a16="http://schemas.microsoft.com/office/drawing/2014/main" id="{91B0F750-4F68-5FDE-7D10-D5681186AB05}"/>
              </a:ext>
            </a:extLst>
          </p:cNvPr>
          <p:cNvSpPr txBox="1"/>
          <p:nvPr/>
        </p:nvSpPr>
        <p:spPr>
          <a:xfrm>
            <a:off x="381000" y="5761306"/>
            <a:ext cx="17297400" cy="3939540"/>
          </a:xfrm>
          <a:prstGeom prst="rect">
            <a:avLst/>
          </a:prstGeom>
          <a:noFill/>
        </p:spPr>
        <p:txBody>
          <a:bodyPr wrap="square">
            <a:spAutoFit/>
          </a:bodyPr>
          <a:lstStyle/>
          <a:p>
            <a:pPr algn="just"/>
            <a:r>
              <a:rPr lang="vi-VN" sz="5000" b="1" i="0" dirty="0">
                <a:solidFill>
                  <a:srgbClr val="008000"/>
                </a:solidFill>
                <a:effectLst/>
                <a:latin typeface="+mj-lt"/>
              </a:rPr>
              <a:t>Lời giải:</a:t>
            </a:r>
            <a:endParaRPr lang="vi-VN" sz="5000" b="0" i="0" dirty="0">
              <a:solidFill>
                <a:srgbClr val="000000"/>
              </a:solidFill>
              <a:effectLst/>
              <a:latin typeface="+mj-lt"/>
            </a:endParaRPr>
          </a:p>
          <a:p>
            <a:pPr algn="just"/>
            <a:r>
              <a:rPr lang="vi-VN" sz="5000" b="0" i="0" dirty="0">
                <a:solidFill>
                  <a:srgbClr val="002060"/>
                </a:solidFill>
                <a:effectLst/>
                <a:latin typeface="+mj-lt"/>
              </a:rPr>
              <a:t>Phân tử acetic acid là chất cộng hóa trị do phân tử gồm các nguyên tố phi kim, điều kiện thường ở thể lỏng.</a:t>
            </a:r>
          </a:p>
          <a:p>
            <a:pPr algn="just"/>
            <a:r>
              <a:rPr lang="vi-VN" sz="5000" b="0" i="0" dirty="0">
                <a:solidFill>
                  <a:srgbClr val="002060"/>
                </a:solidFill>
                <a:effectLst/>
                <a:latin typeface="+mj-lt"/>
              </a:rPr>
              <a:t>Khối lượng phân tử acetic acid là: 12 . 2 + 1 . 4 + 16 . 2 = 60 (amu).</a:t>
            </a:r>
          </a:p>
        </p:txBody>
      </p:sp>
    </p:spTree>
    <p:extLst>
      <p:ext uri="{BB962C8B-B14F-4D97-AF65-F5344CB8AC3E}">
        <p14:creationId xmlns:p14="http://schemas.microsoft.com/office/powerpoint/2010/main" val="71394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557BFE-4034-FA09-C260-1FED2CBEF687}"/>
              </a:ext>
            </a:extLst>
          </p:cNvPr>
          <p:cNvSpPr>
            <a:spLocks noChangeArrowheads="1"/>
          </p:cNvSpPr>
          <p:nvPr/>
        </p:nvSpPr>
        <p:spPr bwMode="auto">
          <a:xfrm>
            <a:off x="357554" y="-14654"/>
            <a:ext cx="179070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Bài</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6.18 </a:t>
            </a: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trang</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21 </a:t>
            </a: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sách</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bài</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tập</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KHTN 7: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Phân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tử</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khối</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lượng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phân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tử</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&gt; 30 amu,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thể</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khí</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nguyên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nhân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gây</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hiệu</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ứng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nhà</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kính</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phân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tử</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loại</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liên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gì</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Vẽ</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sơ</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đồ</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thành</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liên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phân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tử</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a:t>
            </a: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br>
              <a:rPr kumimoji="0" lang="en-US" altLang="en-US" sz="50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b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BE800E1-E100-1BF0-3BE5-C3CD80A6D570}"/>
              </a:ext>
            </a:extLst>
          </p:cNvPr>
          <p:cNvSpPr txBox="1"/>
          <p:nvPr/>
        </p:nvSpPr>
        <p:spPr>
          <a:xfrm>
            <a:off x="597276" y="3045834"/>
            <a:ext cx="17333170" cy="4708981"/>
          </a:xfrm>
          <a:prstGeom prst="rect">
            <a:avLst/>
          </a:prstGeom>
          <a:noFill/>
        </p:spPr>
        <p:txBody>
          <a:bodyPr wrap="square">
            <a:spAutoFit/>
          </a:bodyPr>
          <a:lstStyle/>
          <a:p>
            <a:pPr algn="just"/>
            <a:r>
              <a:rPr lang="vi-VN" sz="5000" b="1" i="0" dirty="0">
                <a:solidFill>
                  <a:srgbClr val="008000"/>
                </a:solidFill>
                <a:effectLst/>
                <a:latin typeface="+mj-lt"/>
              </a:rPr>
              <a:t>Lời giải:</a:t>
            </a:r>
            <a:endParaRPr lang="vi-VN" sz="5000" b="0" i="0" dirty="0">
              <a:solidFill>
                <a:srgbClr val="000000"/>
              </a:solidFill>
              <a:effectLst/>
              <a:latin typeface="+mj-lt"/>
            </a:endParaRPr>
          </a:p>
          <a:p>
            <a:pPr algn="just"/>
            <a:r>
              <a:rPr lang="vi-VN" sz="5000" b="0" i="0" dirty="0">
                <a:solidFill>
                  <a:srgbClr val="002060"/>
                </a:solidFill>
                <a:effectLst/>
                <a:latin typeface="+mj-lt"/>
              </a:rPr>
              <a:t>Chất (A) có khối lượng phân tử &gt; 30 amu, thể khí, là nguyên nhân gây ra hiệu ứng nhà kính vậy (A) là carbon dioxide.</a:t>
            </a:r>
          </a:p>
          <a:p>
            <a:pPr algn="just"/>
            <a:r>
              <a:rPr lang="vi-VN" sz="5000" b="0" i="0" dirty="0">
                <a:solidFill>
                  <a:srgbClr val="002060"/>
                </a:solidFill>
                <a:effectLst/>
                <a:latin typeface="+mj-lt"/>
              </a:rPr>
              <a:t>Carbon dioxide thể khí, được tạo thành từ các nguyên tử phi kim liên kết trong phân tử carbon dioxide là liên kết cộng hóa trị.</a:t>
            </a:r>
          </a:p>
          <a:p>
            <a:pPr algn="just"/>
            <a:r>
              <a:rPr lang="vi-VN" sz="5000" b="1" i="0" dirty="0">
                <a:solidFill>
                  <a:srgbClr val="C00000"/>
                </a:solidFill>
                <a:effectLst/>
                <a:latin typeface="+mj-lt"/>
              </a:rPr>
              <a:t>Sơ đồ hình thành liên kết trong phân tử carbon dioxide:</a:t>
            </a:r>
          </a:p>
        </p:txBody>
      </p:sp>
      <p:pic>
        <p:nvPicPr>
          <p:cNvPr id="5" name="Picture 4">
            <a:extLst>
              <a:ext uri="{FF2B5EF4-FFF2-40B4-BE49-F238E27FC236}">
                <a16:creationId xmlns:a16="http://schemas.microsoft.com/office/drawing/2014/main" id="{E3A28283-4BDE-B47A-3A75-6C4F9B4EE07D}"/>
              </a:ext>
            </a:extLst>
          </p:cNvPr>
          <p:cNvPicPr>
            <a:picLocks noChangeAspect="1"/>
          </p:cNvPicPr>
          <p:nvPr/>
        </p:nvPicPr>
        <p:blipFill>
          <a:blip r:embed="rId2"/>
          <a:stretch>
            <a:fillRect/>
          </a:stretch>
        </p:blipFill>
        <p:spPr>
          <a:xfrm>
            <a:off x="0" y="7734300"/>
            <a:ext cx="17690724" cy="3238500"/>
          </a:xfrm>
          <a:prstGeom prst="rect">
            <a:avLst/>
          </a:prstGeom>
        </p:spPr>
      </p:pic>
    </p:spTree>
    <p:extLst>
      <p:ext uri="{BB962C8B-B14F-4D97-AF65-F5344CB8AC3E}">
        <p14:creationId xmlns:p14="http://schemas.microsoft.com/office/powerpoint/2010/main" val="210335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66AC04-59BC-BD8F-D354-2EA2C80607CF}"/>
              </a:ext>
            </a:extLst>
          </p:cNvPr>
          <p:cNvSpPr txBox="1"/>
          <p:nvPr/>
        </p:nvSpPr>
        <p:spPr>
          <a:xfrm>
            <a:off x="152400" y="20515"/>
            <a:ext cx="17068800" cy="3939540"/>
          </a:xfrm>
          <a:prstGeom prst="rect">
            <a:avLst/>
          </a:prstGeom>
          <a:noFill/>
        </p:spPr>
        <p:txBody>
          <a:bodyPr wrap="square">
            <a:spAutoFit/>
          </a:bodyPr>
          <a:lstStyle/>
          <a:p>
            <a:r>
              <a:rPr lang="vi-VN" sz="5000" b="1" i="0" dirty="0">
                <a:solidFill>
                  <a:srgbClr val="008000"/>
                </a:solidFill>
                <a:effectLst/>
                <a:latin typeface="+mj-lt"/>
              </a:rPr>
              <a:t>Bài 6.19 trang 21 sách bài tập KHTN 7: </a:t>
            </a:r>
            <a:r>
              <a:rPr lang="vi-VN" sz="5000" b="0" i="0" dirty="0">
                <a:solidFill>
                  <a:srgbClr val="000000"/>
                </a:solidFill>
                <a:effectLst/>
                <a:latin typeface="+mj-lt"/>
              </a:rPr>
              <a:t>Hãy liệt kê 3 phân tử đều tạo từ một nguyên tố T và đều có khối lượng phân tử nhỏ hơn 50 amu. Trong đó gồm: 1 phân tử đơn chất, 1 phân tử hợp chất có chứa liên kết ion và 1 phân tử hợp chất có chứa liên kết cộng hóa trị. Tính khối lượng các phân tử trên.</a:t>
            </a:r>
            <a:endParaRPr lang="en-US" sz="5000" dirty="0">
              <a:latin typeface="+mj-lt"/>
            </a:endParaRPr>
          </a:p>
        </p:txBody>
      </p:sp>
      <p:sp>
        <p:nvSpPr>
          <p:cNvPr id="5" name="TextBox 4">
            <a:extLst>
              <a:ext uri="{FF2B5EF4-FFF2-40B4-BE49-F238E27FC236}">
                <a16:creationId xmlns:a16="http://schemas.microsoft.com/office/drawing/2014/main" id="{570912D6-3CE4-82D3-96A1-42B2ECDF1307}"/>
              </a:ext>
            </a:extLst>
          </p:cNvPr>
          <p:cNvSpPr txBox="1"/>
          <p:nvPr/>
        </p:nvSpPr>
        <p:spPr>
          <a:xfrm>
            <a:off x="76200" y="3960055"/>
            <a:ext cx="18135600" cy="6247864"/>
          </a:xfrm>
          <a:prstGeom prst="rect">
            <a:avLst/>
          </a:prstGeom>
          <a:noFill/>
        </p:spPr>
        <p:txBody>
          <a:bodyPr wrap="square">
            <a:spAutoFit/>
          </a:bodyPr>
          <a:lstStyle/>
          <a:p>
            <a:pPr algn="just"/>
            <a:r>
              <a:rPr lang="vi-VN" sz="5000" b="1" i="0" dirty="0">
                <a:solidFill>
                  <a:srgbClr val="008000"/>
                </a:solidFill>
                <a:effectLst/>
                <a:latin typeface="+mj-lt"/>
              </a:rPr>
              <a:t>Lời giải:</a:t>
            </a:r>
            <a:r>
              <a:rPr lang="vi-VN" sz="5000" i="0" dirty="0">
                <a:solidFill>
                  <a:srgbClr val="002060"/>
                </a:solidFill>
                <a:effectLst/>
                <a:latin typeface="+mj-lt"/>
              </a:rPr>
              <a:t>Nguyên tố T là oxygen.</a:t>
            </a:r>
          </a:p>
          <a:p>
            <a:pPr algn="just"/>
            <a:r>
              <a:rPr lang="vi-VN" sz="5000" i="0" dirty="0">
                <a:solidFill>
                  <a:srgbClr val="002060"/>
                </a:solidFill>
                <a:effectLst/>
                <a:latin typeface="+mj-lt"/>
              </a:rPr>
              <a:t>+ Phân tử đơn chất là khí oxygen (gồm 2 nguyên tử oxygen), khối lượng phân tử là:16 . 2 = 32 (amu).</a:t>
            </a:r>
          </a:p>
          <a:p>
            <a:pPr algn="just"/>
            <a:r>
              <a:rPr lang="vi-VN" sz="5000" i="0" dirty="0">
                <a:solidFill>
                  <a:srgbClr val="002060"/>
                </a:solidFill>
                <a:effectLst/>
                <a:latin typeface="+mj-lt"/>
              </a:rPr>
              <a:t>+ Phân tử hợp chất có liên kết ion là magnesium oxide (gồm 1 nguyên tử Mg và 1 nguyên tử O), khối lượng phân tử là: 24 + 16 = 40 (amu).</a:t>
            </a:r>
          </a:p>
          <a:p>
            <a:pPr algn="just"/>
            <a:r>
              <a:rPr lang="vi-VN" sz="5000" i="0" dirty="0">
                <a:solidFill>
                  <a:srgbClr val="002060"/>
                </a:solidFill>
                <a:effectLst/>
                <a:latin typeface="+mj-lt"/>
              </a:rPr>
              <a:t>+ Phân tử hợp chất có liên kết cộng hóa trị là carbon dioxide (gồm 1 nguyên tử C và 2 nguyên tử O), khối lượng phân tử là: 12 + 16 . 2 = 44 (amu).</a:t>
            </a:r>
          </a:p>
        </p:txBody>
      </p:sp>
    </p:spTree>
    <p:extLst>
      <p:ext uri="{BB962C8B-B14F-4D97-AF65-F5344CB8AC3E}">
        <p14:creationId xmlns:p14="http://schemas.microsoft.com/office/powerpoint/2010/main" val="345388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1F9E38-A08E-4D8A-A24D-B4678B0FB7C8}"/>
              </a:ext>
            </a:extLst>
          </p:cNvPr>
          <p:cNvSpPr txBox="1"/>
          <p:nvPr/>
        </p:nvSpPr>
        <p:spPr>
          <a:xfrm>
            <a:off x="304800" y="495300"/>
            <a:ext cx="17678400" cy="2400657"/>
          </a:xfrm>
          <a:prstGeom prst="rect">
            <a:avLst/>
          </a:prstGeom>
          <a:noFill/>
        </p:spPr>
        <p:txBody>
          <a:bodyPr wrap="square">
            <a:spAutoFit/>
          </a:bodyPr>
          <a:lstStyle/>
          <a:p>
            <a:r>
              <a:rPr lang="vi-VN" sz="5000" b="0" i="0" dirty="0">
                <a:solidFill>
                  <a:srgbClr val="222222"/>
                </a:solidFill>
                <a:effectLst/>
                <a:latin typeface="+mj-lt"/>
              </a:rPr>
              <a:t>Ví dụ: Nguyên tử magnesium nhường 2 electron lớp ngoài cùng tạo thành ion magnesium. Ion magnesium là ion dương, có 8 electron lớp ngoài cùng, cấu hình electron giống với khí hiếm Ne.</a:t>
            </a:r>
            <a:endParaRPr lang="en-US" sz="5000" dirty="0">
              <a:latin typeface="+mj-lt"/>
            </a:endParaRPr>
          </a:p>
        </p:txBody>
      </p:sp>
      <p:pic>
        <p:nvPicPr>
          <p:cNvPr id="4" name="Picture 3">
            <a:extLst>
              <a:ext uri="{FF2B5EF4-FFF2-40B4-BE49-F238E27FC236}">
                <a16:creationId xmlns:a16="http://schemas.microsoft.com/office/drawing/2014/main" id="{67B52161-5EB1-4ACA-8A0B-395AF9429DBA}"/>
              </a:ext>
            </a:extLst>
          </p:cNvPr>
          <p:cNvPicPr>
            <a:picLocks noChangeAspect="1"/>
          </p:cNvPicPr>
          <p:nvPr/>
        </p:nvPicPr>
        <p:blipFill>
          <a:blip r:embed="rId2"/>
          <a:stretch>
            <a:fillRect/>
          </a:stretch>
        </p:blipFill>
        <p:spPr>
          <a:xfrm>
            <a:off x="609600" y="3071446"/>
            <a:ext cx="16764000" cy="5668336"/>
          </a:xfrm>
          <a:prstGeom prst="rect">
            <a:avLst/>
          </a:prstGeom>
        </p:spPr>
      </p:pic>
      <p:sp>
        <p:nvSpPr>
          <p:cNvPr id="6" name="TextBox 5">
            <a:extLst>
              <a:ext uri="{FF2B5EF4-FFF2-40B4-BE49-F238E27FC236}">
                <a16:creationId xmlns:a16="http://schemas.microsoft.com/office/drawing/2014/main" id="{D76A9DEF-36E9-4D97-8352-730D0A1FF8A4}"/>
              </a:ext>
            </a:extLst>
          </p:cNvPr>
          <p:cNvSpPr txBox="1"/>
          <p:nvPr/>
        </p:nvSpPr>
        <p:spPr>
          <a:xfrm>
            <a:off x="4419600" y="8944580"/>
            <a:ext cx="8991600" cy="861774"/>
          </a:xfrm>
          <a:prstGeom prst="rect">
            <a:avLst/>
          </a:prstGeom>
          <a:noFill/>
        </p:spPr>
        <p:txBody>
          <a:bodyPr wrap="square">
            <a:spAutoFit/>
          </a:bodyPr>
          <a:lstStyle/>
          <a:p>
            <a:r>
              <a:rPr lang="en-US" sz="5000" b="1" dirty="0" err="1">
                <a:solidFill>
                  <a:srgbClr val="002060"/>
                </a:solidFill>
                <a:latin typeface="Times New Roman" panose="02020603050405020304" pitchFamily="18" charset="0"/>
                <a:cs typeface="Times New Roman" panose="02020603050405020304" pitchFamily="18" charset="0"/>
              </a:rPr>
              <a:t>V</a:t>
            </a:r>
            <a:r>
              <a:rPr lang="en-US" sz="5000" b="1" i="0" dirty="0" err="1">
                <a:solidFill>
                  <a:srgbClr val="002060"/>
                </a:solidFill>
                <a:effectLst/>
                <a:latin typeface="Times New Roman" panose="02020603050405020304" pitchFamily="18" charset="0"/>
                <a:cs typeface="Times New Roman" panose="02020603050405020304" pitchFamily="18" charset="0"/>
              </a:rPr>
              <a:t>iết</a:t>
            </a:r>
            <a:r>
              <a:rPr lang="en-US" sz="5000" b="1" i="0" dirty="0">
                <a:solidFill>
                  <a:srgbClr val="002060"/>
                </a:solidFill>
                <a:effectLst/>
                <a:latin typeface="Times New Roman" panose="02020603050405020304" pitchFamily="18" charset="0"/>
                <a:cs typeface="Times New Roman" panose="02020603050405020304" pitchFamily="18" charset="0"/>
              </a:rPr>
              <a:t> </a:t>
            </a:r>
            <a:r>
              <a:rPr lang="en-US" sz="5000" b="1" i="0" dirty="0" err="1">
                <a:solidFill>
                  <a:srgbClr val="002060"/>
                </a:solidFill>
                <a:effectLst/>
                <a:latin typeface="Times New Roman" panose="02020603050405020304" pitchFamily="18" charset="0"/>
                <a:cs typeface="Times New Roman" panose="02020603050405020304" pitchFamily="18" charset="0"/>
              </a:rPr>
              <a:t>gọn</a:t>
            </a:r>
            <a:r>
              <a:rPr lang="en-US" sz="5000" b="1" i="0" dirty="0">
                <a:solidFill>
                  <a:srgbClr val="002060"/>
                </a:solidFill>
                <a:effectLst/>
                <a:latin typeface="Times New Roman" panose="02020603050405020304" pitchFamily="18" charset="0"/>
                <a:cs typeface="Times New Roman" panose="02020603050405020304" pitchFamily="18" charset="0"/>
              </a:rPr>
              <a:t>: Mg → Mg2+ + 2e</a:t>
            </a:r>
            <a:endParaRPr lang="en-US" sz="5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66273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41A51D-D8DC-7DD9-C417-E92D7B493219}"/>
              </a:ext>
            </a:extLst>
          </p:cNvPr>
          <p:cNvSpPr txBox="1"/>
          <p:nvPr/>
        </p:nvSpPr>
        <p:spPr>
          <a:xfrm>
            <a:off x="609600" y="495300"/>
            <a:ext cx="11506200" cy="6247864"/>
          </a:xfrm>
          <a:prstGeom prst="rect">
            <a:avLst/>
          </a:prstGeom>
          <a:noFill/>
        </p:spPr>
        <p:txBody>
          <a:bodyPr wrap="square">
            <a:spAutoFit/>
          </a:bodyPr>
          <a:lstStyle/>
          <a:p>
            <a:r>
              <a:rPr lang="vi-VN" sz="5000" b="1" i="0" dirty="0">
                <a:solidFill>
                  <a:srgbClr val="008000"/>
                </a:solidFill>
                <a:effectLst/>
                <a:latin typeface="+mj-lt"/>
              </a:rPr>
              <a:t>Bài 6.20 trang 21 sách bài tập KHTN 7: </a:t>
            </a:r>
            <a:r>
              <a:rPr lang="vi-VN" sz="5000" b="0" i="0" dirty="0">
                <a:solidFill>
                  <a:srgbClr val="000000"/>
                </a:solidFill>
                <a:effectLst/>
                <a:latin typeface="+mj-lt"/>
              </a:rPr>
              <a:t>Trong quả nho chín có chứa nhiều glucose. Phân tử glucose gồm có 6 nguyên tử carbon, 12 nguyên tử hydrogen và 6 nguyên tử oxygen. Theo em, trong phân tử glucose có liên kết ion hay liên kết cộng hóa trị? Giải thích và tính khối lượng phân tử glucose.</a:t>
            </a:r>
            <a:endParaRPr lang="en-US" sz="5000" dirty="0">
              <a:latin typeface="+mj-lt"/>
            </a:endParaRPr>
          </a:p>
        </p:txBody>
      </p:sp>
      <p:pic>
        <p:nvPicPr>
          <p:cNvPr id="4" name="Picture 3">
            <a:extLst>
              <a:ext uri="{FF2B5EF4-FFF2-40B4-BE49-F238E27FC236}">
                <a16:creationId xmlns:a16="http://schemas.microsoft.com/office/drawing/2014/main" id="{9D84AED4-C6F7-4E62-B23D-9BD1E8309106}"/>
              </a:ext>
            </a:extLst>
          </p:cNvPr>
          <p:cNvPicPr>
            <a:picLocks noChangeAspect="1"/>
          </p:cNvPicPr>
          <p:nvPr/>
        </p:nvPicPr>
        <p:blipFill>
          <a:blip r:embed="rId2"/>
          <a:stretch>
            <a:fillRect/>
          </a:stretch>
        </p:blipFill>
        <p:spPr>
          <a:xfrm>
            <a:off x="12115800" y="527538"/>
            <a:ext cx="6019801" cy="5530362"/>
          </a:xfrm>
          <a:prstGeom prst="rect">
            <a:avLst/>
          </a:prstGeom>
        </p:spPr>
      </p:pic>
      <p:sp>
        <p:nvSpPr>
          <p:cNvPr id="6" name="TextBox 5">
            <a:extLst>
              <a:ext uri="{FF2B5EF4-FFF2-40B4-BE49-F238E27FC236}">
                <a16:creationId xmlns:a16="http://schemas.microsoft.com/office/drawing/2014/main" id="{A4F870BB-97B3-778C-6F05-2F7DF3CB7D76}"/>
              </a:ext>
            </a:extLst>
          </p:cNvPr>
          <p:cNvSpPr txBox="1"/>
          <p:nvPr/>
        </p:nvSpPr>
        <p:spPr>
          <a:xfrm>
            <a:off x="609600" y="6640051"/>
            <a:ext cx="17068800" cy="3170099"/>
          </a:xfrm>
          <a:prstGeom prst="rect">
            <a:avLst/>
          </a:prstGeom>
          <a:noFill/>
        </p:spPr>
        <p:txBody>
          <a:bodyPr wrap="square">
            <a:spAutoFit/>
          </a:bodyPr>
          <a:lstStyle/>
          <a:p>
            <a:pPr algn="just"/>
            <a:r>
              <a:rPr lang="vi-VN" sz="5000" b="1" i="0" dirty="0">
                <a:solidFill>
                  <a:srgbClr val="008000"/>
                </a:solidFill>
                <a:effectLst/>
                <a:latin typeface="+mj-lt"/>
              </a:rPr>
              <a:t>Lời giải:</a:t>
            </a:r>
            <a:r>
              <a:rPr lang="en-GB" sz="5000" dirty="0">
                <a:solidFill>
                  <a:srgbClr val="000000"/>
                </a:solidFill>
                <a:latin typeface="+mj-lt"/>
              </a:rPr>
              <a:t> </a:t>
            </a:r>
            <a:r>
              <a:rPr lang="vi-VN" sz="5000" b="0" i="0" dirty="0">
                <a:solidFill>
                  <a:srgbClr val="002060"/>
                </a:solidFill>
                <a:effectLst/>
                <a:latin typeface="+mj-lt"/>
              </a:rPr>
              <a:t>Các nguyên tố trong phân tử glucose chỉ gồm các nguyên tố phi kim nên trong phân tử glucose chỉ có liên kết cộng hóa trị.</a:t>
            </a:r>
          </a:p>
          <a:p>
            <a:pPr algn="just"/>
            <a:r>
              <a:rPr lang="vi-VN" sz="5000" b="0" i="0" dirty="0">
                <a:solidFill>
                  <a:srgbClr val="002060"/>
                </a:solidFill>
                <a:effectLst/>
                <a:latin typeface="+mj-lt"/>
              </a:rPr>
              <a:t>Khối lượng phân tử: 12 . 6 + 1 . 12 + 16 . 6 = 180 (amu).</a:t>
            </a:r>
          </a:p>
        </p:txBody>
      </p:sp>
    </p:spTree>
    <p:extLst>
      <p:ext uri="{BB962C8B-B14F-4D97-AF65-F5344CB8AC3E}">
        <p14:creationId xmlns:p14="http://schemas.microsoft.com/office/powerpoint/2010/main" val="9282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560A4F-80E7-71F3-E309-40CF6420979E}"/>
              </a:ext>
            </a:extLst>
          </p:cNvPr>
          <p:cNvSpPr txBox="1"/>
          <p:nvPr/>
        </p:nvSpPr>
        <p:spPr>
          <a:xfrm>
            <a:off x="609600" y="647700"/>
            <a:ext cx="17068800" cy="3939540"/>
          </a:xfrm>
          <a:prstGeom prst="rect">
            <a:avLst/>
          </a:prstGeom>
          <a:noFill/>
        </p:spPr>
        <p:txBody>
          <a:bodyPr wrap="square">
            <a:spAutoFit/>
          </a:bodyPr>
          <a:lstStyle/>
          <a:p>
            <a:r>
              <a:rPr lang="vi-VN" sz="5000" b="1" i="0" dirty="0">
                <a:solidFill>
                  <a:srgbClr val="008000"/>
                </a:solidFill>
                <a:effectLst/>
                <a:latin typeface="+mj-lt"/>
              </a:rPr>
              <a:t>Bài 6.21 trang 21 sách bài tập KHTN 7: </a:t>
            </a:r>
            <a:r>
              <a:rPr lang="vi-VN" sz="5000" b="0" i="0" dirty="0">
                <a:solidFill>
                  <a:srgbClr val="000000"/>
                </a:solidFill>
                <a:effectLst/>
                <a:latin typeface="+mj-lt"/>
              </a:rPr>
              <a:t>Hợp chất (B) có trong “muối i - ốt” được sử dụng trong thuốc điều trị bệnh cường giáp, nấm da và dùng làm thực phẩm chức năng, … Vậy, (B) là hợp chất ion hay hợp chất cộng hóa trị? Cho biết khối lượng phân tử của (B).</a:t>
            </a:r>
            <a:endParaRPr lang="en-US" sz="5000" dirty="0">
              <a:latin typeface="+mj-lt"/>
            </a:endParaRPr>
          </a:p>
        </p:txBody>
      </p:sp>
      <p:sp>
        <p:nvSpPr>
          <p:cNvPr id="5" name="TextBox 4">
            <a:extLst>
              <a:ext uri="{FF2B5EF4-FFF2-40B4-BE49-F238E27FC236}">
                <a16:creationId xmlns:a16="http://schemas.microsoft.com/office/drawing/2014/main" id="{DB28084B-6A42-1228-1801-AE1431D2595A}"/>
              </a:ext>
            </a:extLst>
          </p:cNvPr>
          <p:cNvSpPr txBox="1"/>
          <p:nvPr/>
        </p:nvSpPr>
        <p:spPr>
          <a:xfrm>
            <a:off x="914400" y="5143500"/>
            <a:ext cx="16611600" cy="3939540"/>
          </a:xfrm>
          <a:prstGeom prst="rect">
            <a:avLst/>
          </a:prstGeom>
          <a:noFill/>
        </p:spPr>
        <p:txBody>
          <a:bodyPr wrap="square">
            <a:spAutoFit/>
          </a:bodyPr>
          <a:lstStyle/>
          <a:p>
            <a:pPr algn="just"/>
            <a:r>
              <a:rPr lang="vi-VN" sz="5000" b="1" i="0" dirty="0">
                <a:solidFill>
                  <a:srgbClr val="008000"/>
                </a:solidFill>
                <a:effectLst/>
                <a:latin typeface="+mj-lt"/>
              </a:rPr>
              <a:t>Lời giải:</a:t>
            </a:r>
            <a:r>
              <a:rPr lang="en-GB" sz="5000" b="1" i="0" dirty="0" err="1">
                <a:solidFill>
                  <a:srgbClr val="002060"/>
                </a:solidFill>
                <a:effectLst/>
                <a:latin typeface="Times New Roman" panose="02020603050405020304" pitchFamily="18" charset="0"/>
                <a:cs typeface="Times New Roman" panose="02020603050405020304" pitchFamily="18" charset="0"/>
              </a:rPr>
              <a:t>Hợp</a:t>
            </a:r>
            <a:r>
              <a:rPr lang="en-GB" sz="5000" b="1" i="0" dirty="0">
                <a:solidFill>
                  <a:srgbClr val="002060"/>
                </a:solidFill>
                <a:effectLst/>
                <a:latin typeface="Times New Roman" panose="02020603050405020304" pitchFamily="18" charset="0"/>
                <a:cs typeface="Times New Roman" panose="02020603050405020304" pitchFamily="18" charset="0"/>
              </a:rPr>
              <a:t> </a:t>
            </a:r>
            <a:r>
              <a:rPr lang="en-GB" sz="5000" b="1" i="0" dirty="0" err="1">
                <a:solidFill>
                  <a:srgbClr val="002060"/>
                </a:solidFill>
                <a:effectLst/>
                <a:latin typeface="Times New Roman" panose="02020603050405020304" pitchFamily="18" charset="0"/>
                <a:cs typeface="Times New Roman" panose="02020603050405020304" pitchFamily="18" charset="0"/>
              </a:rPr>
              <a:t>chất</a:t>
            </a:r>
            <a:r>
              <a:rPr lang="en-GB" sz="5000" dirty="0">
                <a:solidFill>
                  <a:srgbClr val="002060"/>
                </a:solidFill>
                <a:latin typeface="Times New Roman" panose="02020603050405020304" pitchFamily="18" charset="0"/>
                <a:cs typeface="Times New Roman" panose="02020603050405020304" pitchFamily="18" charset="0"/>
              </a:rPr>
              <a:t> </a:t>
            </a:r>
            <a:r>
              <a:rPr lang="vi-VN" sz="5000" b="0" i="0" dirty="0">
                <a:solidFill>
                  <a:srgbClr val="002060"/>
                </a:solidFill>
                <a:effectLst/>
                <a:latin typeface="+mj-lt"/>
              </a:rPr>
              <a:t>(B) là potassium iodide. Trong phân tử (B) có liên kết ion nên (B) là hợp chất ion.</a:t>
            </a:r>
          </a:p>
          <a:p>
            <a:pPr algn="just"/>
            <a:r>
              <a:rPr lang="vi-VN" sz="5000" b="0" i="0" dirty="0">
                <a:solidFill>
                  <a:srgbClr val="002060"/>
                </a:solidFill>
                <a:effectLst/>
                <a:latin typeface="+mj-lt"/>
              </a:rPr>
              <a:t>Phân tử (B) gồm 1 nguyên tử K (potassium) và 1 nguyên tử I (iodine).</a:t>
            </a:r>
          </a:p>
          <a:p>
            <a:pPr algn="just"/>
            <a:r>
              <a:rPr lang="vi-VN" sz="5000" b="0" i="0" dirty="0">
                <a:solidFill>
                  <a:srgbClr val="002060"/>
                </a:solidFill>
                <a:effectLst/>
                <a:latin typeface="+mj-lt"/>
              </a:rPr>
              <a:t>Khối lượng phân tử (B) là: 39 + 127 = 166 (amu).</a:t>
            </a:r>
          </a:p>
        </p:txBody>
      </p:sp>
    </p:spTree>
    <p:extLst>
      <p:ext uri="{BB962C8B-B14F-4D97-AF65-F5344CB8AC3E}">
        <p14:creationId xmlns:p14="http://schemas.microsoft.com/office/powerpoint/2010/main" val="364687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CABB8A-2922-A33C-958B-171B975E1D53}"/>
              </a:ext>
            </a:extLst>
          </p:cNvPr>
          <p:cNvSpPr txBox="1"/>
          <p:nvPr/>
        </p:nvSpPr>
        <p:spPr>
          <a:xfrm>
            <a:off x="457200" y="571500"/>
            <a:ext cx="12863146" cy="4401205"/>
          </a:xfrm>
          <a:prstGeom prst="rect">
            <a:avLst/>
          </a:prstGeom>
          <a:noFill/>
        </p:spPr>
        <p:txBody>
          <a:bodyPr wrap="square">
            <a:spAutoFit/>
          </a:bodyPr>
          <a:lstStyle/>
          <a:p>
            <a:r>
              <a:rPr lang="vi-VN" sz="4000" b="1" i="0" dirty="0">
                <a:solidFill>
                  <a:srgbClr val="008000"/>
                </a:solidFill>
                <a:effectLst/>
                <a:latin typeface="+mj-lt"/>
              </a:rPr>
              <a:t>Bài 6.22 trang 21 sách bài tập KHTN 7: </a:t>
            </a:r>
            <a:r>
              <a:rPr lang="vi-VN" sz="4000" b="0" i="1" dirty="0">
                <a:solidFill>
                  <a:srgbClr val="000000"/>
                </a:solidFill>
                <a:effectLst/>
                <a:latin typeface="+mj-lt"/>
              </a:rPr>
              <a:t>Để pháo hoa có nhiều màu sắc khác nhau, người ta sẽ cho vào thuốc pháo các chất phụ gia tạo màu. Các chất phụ gia này thường là muối của một số kim loại, trong đó có muối</a:t>
            </a:r>
            <a:r>
              <a:rPr lang="vi-VN" sz="4000" b="0" i="0" dirty="0">
                <a:solidFill>
                  <a:srgbClr val="000000"/>
                </a:solidFill>
                <a:effectLst/>
                <a:latin typeface="+mj-lt"/>
              </a:rPr>
              <a:t> (D) gồm 1 nguyên tử kim loại M và một nguyên tử Cl; biết (D) có khối lượng phân tử là 135 amu. Tra bảng tuần hoàn, hãy xác định kim loại M. Trong phân tử muối (D) có loại liên kết gì? Giải thích.</a:t>
            </a:r>
            <a:endParaRPr lang="en-US" sz="4000" dirty="0">
              <a:latin typeface="+mj-lt"/>
            </a:endParaRPr>
          </a:p>
        </p:txBody>
      </p:sp>
      <p:pic>
        <p:nvPicPr>
          <p:cNvPr id="4" name="Picture 3">
            <a:extLst>
              <a:ext uri="{FF2B5EF4-FFF2-40B4-BE49-F238E27FC236}">
                <a16:creationId xmlns:a16="http://schemas.microsoft.com/office/drawing/2014/main" id="{3711FCA5-3EA6-634F-1ABA-51FC83B73DA0}"/>
              </a:ext>
            </a:extLst>
          </p:cNvPr>
          <p:cNvPicPr>
            <a:picLocks noChangeAspect="1"/>
          </p:cNvPicPr>
          <p:nvPr/>
        </p:nvPicPr>
        <p:blipFill>
          <a:blip r:embed="rId2"/>
          <a:stretch>
            <a:fillRect/>
          </a:stretch>
        </p:blipFill>
        <p:spPr>
          <a:xfrm>
            <a:off x="13320346" y="568569"/>
            <a:ext cx="4739054" cy="4401205"/>
          </a:xfrm>
          <a:prstGeom prst="rect">
            <a:avLst/>
          </a:prstGeom>
        </p:spPr>
      </p:pic>
      <p:sp>
        <p:nvSpPr>
          <p:cNvPr id="6" name="TextBox 5">
            <a:extLst>
              <a:ext uri="{FF2B5EF4-FFF2-40B4-BE49-F238E27FC236}">
                <a16:creationId xmlns:a16="http://schemas.microsoft.com/office/drawing/2014/main" id="{D76F932D-C58A-FB92-3E42-F001149F790D}"/>
              </a:ext>
            </a:extLst>
          </p:cNvPr>
          <p:cNvSpPr txBox="1"/>
          <p:nvPr/>
        </p:nvSpPr>
        <p:spPr>
          <a:xfrm>
            <a:off x="457200" y="5143500"/>
            <a:ext cx="17373600" cy="5016758"/>
          </a:xfrm>
          <a:prstGeom prst="rect">
            <a:avLst/>
          </a:prstGeom>
          <a:noFill/>
        </p:spPr>
        <p:txBody>
          <a:bodyPr wrap="square">
            <a:spAutoFit/>
          </a:bodyPr>
          <a:lstStyle/>
          <a:p>
            <a:pPr algn="just"/>
            <a:r>
              <a:rPr lang="vi-VN" sz="4000" b="1" i="0" dirty="0">
                <a:solidFill>
                  <a:srgbClr val="008000"/>
                </a:solidFill>
                <a:effectLst/>
                <a:latin typeface="+mj-lt"/>
              </a:rPr>
              <a:t>Lời giải:</a:t>
            </a:r>
            <a:endParaRPr lang="vi-VN" sz="4000" b="0" i="0" dirty="0">
              <a:solidFill>
                <a:srgbClr val="000000"/>
              </a:solidFill>
              <a:effectLst/>
              <a:latin typeface="+mj-lt"/>
            </a:endParaRPr>
          </a:p>
          <a:p>
            <a:pPr algn="just"/>
            <a:r>
              <a:rPr lang="vi-VN" sz="4000" b="0" i="0" dirty="0">
                <a:solidFill>
                  <a:srgbClr val="002060"/>
                </a:solidFill>
                <a:effectLst/>
                <a:latin typeface="+mj-lt"/>
              </a:rPr>
              <a:t>Khối lượng phân tử (D) = khối lượng nguyên tử (M) + x. khối lượng nguyên tử (Cl)</a:t>
            </a:r>
          </a:p>
          <a:p>
            <a:pPr algn="just"/>
            <a:r>
              <a:rPr lang="vi-VN" sz="4000" b="0" i="0" dirty="0">
                <a:solidFill>
                  <a:srgbClr val="002060"/>
                </a:solidFill>
                <a:effectLst/>
                <a:latin typeface="+mj-lt"/>
              </a:rPr>
              <a:t>Với x là số nguyên tử Cl.</a:t>
            </a:r>
          </a:p>
          <a:p>
            <a:pPr algn="just"/>
            <a:r>
              <a:rPr lang="vi-VN" sz="4000" b="0" i="0" dirty="0">
                <a:solidFill>
                  <a:srgbClr val="002060"/>
                </a:solidFill>
                <a:effectLst/>
                <a:latin typeface="+mj-lt"/>
              </a:rPr>
              <a:t>Thay số vào ta được: 135 = khối lượng nguyên tử (M) + x . 35,5</a:t>
            </a:r>
          </a:p>
          <a:p>
            <a:pPr algn="just"/>
            <a:r>
              <a:rPr lang="vi-VN" sz="4000" b="0" i="0" dirty="0">
                <a:solidFill>
                  <a:srgbClr val="002060"/>
                </a:solidFill>
                <a:effectLst/>
                <a:latin typeface="+mj-lt"/>
              </a:rPr>
              <a:t>+ Với x = 1, khối lượng nguyên tử (M) = 99,5 amu (loại)</a:t>
            </a:r>
          </a:p>
          <a:p>
            <a:pPr algn="just"/>
            <a:r>
              <a:rPr lang="vi-VN" sz="4000" b="0" i="0" dirty="0">
                <a:solidFill>
                  <a:srgbClr val="002060"/>
                </a:solidFill>
                <a:effectLst/>
                <a:latin typeface="+mj-lt"/>
              </a:rPr>
              <a:t>+ Với x = 2, khối lượng nguyên tử (M) = 64 amu (thỏa mãn).</a:t>
            </a:r>
          </a:p>
          <a:p>
            <a:pPr algn="just"/>
            <a:r>
              <a:rPr lang="vi-VN" sz="4000" b="0" i="0" dirty="0">
                <a:solidFill>
                  <a:srgbClr val="002060"/>
                </a:solidFill>
                <a:effectLst/>
                <a:latin typeface="+mj-lt"/>
              </a:rPr>
              <a:t>Vậy M là Cu.</a:t>
            </a:r>
          </a:p>
          <a:p>
            <a:pPr algn="just"/>
            <a:r>
              <a:rPr lang="vi-VN" sz="4000" b="0" i="0" dirty="0">
                <a:solidFill>
                  <a:srgbClr val="002060"/>
                </a:solidFill>
                <a:effectLst/>
                <a:latin typeface="+mj-lt"/>
              </a:rPr>
              <a:t>Vì phân tử (D) chứa Cu và Cl nên trong phân tử (D) có liên kết ion.</a:t>
            </a:r>
          </a:p>
        </p:txBody>
      </p:sp>
    </p:spTree>
    <p:extLst>
      <p:ext uri="{BB962C8B-B14F-4D97-AF65-F5344CB8AC3E}">
        <p14:creationId xmlns:p14="http://schemas.microsoft.com/office/powerpoint/2010/main" val="33624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additive="base">
                                        <p:cTn id="1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 calcmode="lin" valueType="num">
                                      <p:cBhvr additive="base">
                                        <p:cTn id="2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 calcmode="lin" valueType="num">
                                      <p:cBhvr additive="base">
                                        <p:cTn id="2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 calcmode="lin" valueType="num">
                                      <p:cBhvr additive="base">
                                        <p:cTn id="3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5726BC0-B1D3-4B5F-B784-B1E9388F6C76}"/>
              </a:ext>
            </a:extLst>
          </p:cNvPr>
          <p:cNvSpPr txBox="1"/>
          <p:nvPr/>
        </p:nvSpPr>
        <p:spPr>
          <a:xfrm>
            <a:off x="151005" y="342900"/>
            <a:ext cx="17985990" cy="2862322"/>
          </a:xfrm>
          <a:prstGeom prst="rect">
            <a:avLst/>
          </a:prstGeom>
          <a:noFill/>
        </p:spPr>
        <p:txBody>
          <a:bodyPr wrap="square">
            <a:spAutoFit/>
          </a:bodyPr>
          <a:lstStyle/>
          <a:p>
            <a:r>
              <a:rPr lang="en-US" sz="4500" b="1" i="0" dirty="0" err="1">
                <a:solidFill>
                  <a:srgbClr val="008000"/>
                </a:solidFill>
                <a:effectLst/>
                <a:latin typeface="Times New Roman" panose="02020603050405020304" pitchFamily="18" charset="0"/>
                <a:cs typeface="Times New Roman" panose="02020603050405020304" pitchFamily="18" charset="0"/>
              </a:rPr>
              <a:t>Câu</a:t>
            </a:r>
            <a:r>
              <a:rPr lang="en-US" sz="4500" b="1" i="0" dirty="0">
                <a:solidFill>
                  <a:srgbClr val="008000"/>
                </a:solidFill>
                <a:effectLst/>
                <a:latin typeface="Times New Roman" panose="02020603050405020304" pitchFamily="18" charset="0"/>
                <a:cs typeface="Times New Roman" panose="02020603050405020304" pitchFamily="18" charset="0"/>
              </a:rPr>
              <a:t> </a:t>
            </a:r>
            <a:r>
              <a:rPr lang="en-US" sz="4500" b="1" dirty="0">
                <a:solidFill>
                  <a:srgbClr val="008000"/>
                </a:solidFill>
                <a:latin typeface="Times New Roman" panose="02020603050405020304" pitchFamily="18" charset="0"/>
                <a:cs typeface="Times New Roman" panose="02020603050405020304" pitchFamily="18" charset="0"/>
              </a:rPr>
              <a:t>2/38 </a:t>
            </a:r>
            <a:r>
              <a:rPr lang="en-US" sz="4500" b="1" i="0" dirty="0">
                <a:solidFill>
                  <a:srgbClr val="008000"/>
                </a:solidFill>
                <a:effectLst/>
                <a:latin typeface="Times New Roman" panose="02020603050405020304" pitchFamily="18" charset="0"/>
                <a:cs typeface="Times New Roman" panose="02020603050405020304" pitchFamily="18" charset="0"/>
              </a:rPr>
              <a:t>:</a:t>
            </a:r>
            <a:r>
              <a:rPr lang="en-US" sz="4500" b="0" i="0" dirty="0">
                <a:solidFill>
                  <a:srgbClr val="000000"/>
                </a:solidFill>
                <a:effectLst/>
                <a:latin typeface="Times New Roman" panose="02020603050405020304" pitchFamily="18" charset="0"/>
                <a:cs typeface="Times New Roman" panose="02020603050405020304" pitchFamily="18" charset="0"/>
              </a:rPr>
              <a:t> Quan </a:t>
            </a:r>
            <a:r>
              <a:rPr lang="en-US" sz="4500" b="0" i="0" dirty="0" err="1">
                <a:solidFill>
                  <a:srgbClr val="000000"/>
                </a:solidFill>
                <a:effectLst/>
                <a:latin typeface="Times New Roman" panose="02020603050405020304" pitchFamily="18" charset="0"/>
                <a:cs typeface="Times New Roman" panose="02020603050405020304" pitchFamily="18" charset="0"/>
              </a:rPr>
              <a:t>sát</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Hình</a:t>
            </a:r>
            <a:r>
              <a:rPr lang="en-US" sz="4500" b="0" i="0" dirty="0">
                <a:solidFill>
                  <a:srgbClr val="000000"/>
                </a:solidFill>
                <a:effectLst/>
                <a:latin typeface="Times New Roman" panose="02020603050405020304" pitchFamily="18" charset="0"/>
                <a:cs typeface="Times New Roman" panose="02020603050405020304" pitchFamily="18" charset="0"/>
              </a:rPr>
              <a:t> 6.2, </a:t>
            </a:r>
            <a:r>
              <a:rPr lang="en-US" sz="4500" b="0" i="0" dirty="0" err="1">
                <a:solidFill>
                  <a:srgbClr val="000000"/>
                </a:solidFill>
                <a:effectLst/>
                <a:latin typeface="Times New Roman" panose="02020603050405020304" pitchFamily="18" charset="0"/>
                <a:cs typeface="Times New Roman" panose="02020603050405020304" pitchFamily="18" charset="0"/>
              </a:rPr>
              <a:t>em</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hãy</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mô</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tả</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sự</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tạo</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thành</a:t>
            </a:r>
            <a:r>
              <a:rPr lang="en-US" sz="4500" b="0" i="0" dirty="0">
                <a:solidFill>
                  <a:srgbClr val="000000"/>
                </a:solidFill>
                <a:effectLst/>
                <a:latin typeface="Times New Roman" panose="02020603050405020304" pitchFamily="18" charset="0"/>
                <a:cs typeface="Times New Roman" panose="02020603050405020304" pitchFamily="18" charset="0"/>
              </a:rPr>
              <a:t> ion sodium, ion magnesium. </a:t>
            </a:r>
            <a:r>
              <a:rPr lang="en-US" sz="4500" b="0" i="0" dirty="0" err="1">
                <a:solidFill>
                  <a:srgbClr val="000000"/>
                </a:solidFill>
                <a:effectLst/>
                <a:latin typeface="Times New Roman" panose="02020603050405020304" pitchFamily="18" charset="0"/>
                <a:cs typeface="Times New Roman" panose="02020603050405020304" pitchFamily="18" charset="0"/>
              </a:rPr>
              <a:t>Nhận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xét</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về</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số</a:t>
            </a:r>
            <a:r>
              <a:rPr lang="en-US" sz="4500" b="0" i="0" dirty="0">
                <a:solidFill>
                  <a:srgbClr val="000000"/>
                </a:solidFill>
                <a:effectLst/>
                <a:latin typeface="Times New Roman" panose="02020603050405020304" pitchFamily="18" charset="0"/>
                <a:cs typeface="Times New Roman" panose="02020603050405020304" pitchFamily="18" charset="0"/>
              </a:rPr>
              <a:t> electron </a:t>
            </a:r>
            <a:r>
              <a:rPr lang="en-US" sz="4500" b="0" i="0" dirty="0" err="1">
                <a:solidFill>
                  <a:srgbClr val="000000"/>
                </a:solidFill>
                <a:effectLst/>
                <a:latin typeface="Times New Roman" panose="02020603050405020304" pitchFamily="18" charset="0"/>
                <a:cs typeface="Times New Roman" panose="02020603050405020304" pitchFamily="18" charset="0"/>
              </a:rPr>
              <a:t>lớp</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ngoài</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cùng</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của</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các</a:t>
            </a:r>
            <a:r>
              <a:rPr lang="en-US" sz="4500" b="0" i="0" dirty="0">
                <a:solidFill>
                  <a:srgbClr val="000000"/>
                </a:solidFill>
                <a:effectLst/>
                <a:latin typeface="Times New Roman" panose="02020603050405020304" pitchFamily="18" charset="0"/>
                <a:cs typeface="Times New Roman" panose="02020603050405020304" pitchFamily="18" charset="0"/>
              </a:rPr>
              <a:t> ion </a:t>
            </a:r>
            <a:r>
              <a:rPr lang="en-US" sz="4500" b="0" i="0" dirty="0" err="1">
                <a:solidFill>
                  <a:srgbClr val="000000"/>
                </a:solidFill>
                <a:effectLst/>
                <a:latin typeface="Times New Roman" panose="02020603050405020304" pitchFamily="18" charset="0"/>
                <a:cs typeface="Times New Roman" panose="02020603050405020304" pitchFamily="18" charset="0"/>
              </a:rPr>
              <a:t>này</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và</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cho</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biết</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sự</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phân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bố</a:t>
            </a:r>
            <a:r>
              <a:rPr lang="en-US" sz="4500" b="0" i="0" dirty="0">
                <a:solidFill>
                  <a:srgbClr val="000000"/>
                </a:solidFill>
                <a:effectLst/>
                <a:latin typeface="Times New Roman" panose="02020603050405020304" pitchFamily="18" charset="0"/>
                <a:cs typeface="Times New Roman" panose="02020603050405020304" pitchFamily="18" charset="0"/>
              </a:rPr>
              <a:t> electron </a:t>
            </a:r>
            <a:r>
              <a:rPr lang="en-US" sz="4500" b="0" i="0" dirty="0" err="1">
                <a:solidFill>
                  <a:srgbClr val="000000"/>
                </a:solidFill>
                <a:effectLst/>
                <a:latin typeface="Times New Roman" panose="02020603050405020304" pitchFamily="18" charset="0"/>
                <a:cs typeface="Times New Roman" panose="02020603050405020304" pitchFamily="18" charset="0"/>
              </a:rPr>
              <a:t>của</a:t>
            </a:r>
            <a:r>
              <a:rPr lang="en-US" sz="4500" b="0" i="0" dirty="0">
                <a:solidFill>
                  <a:srgbClr val="000000"/>
                </a:solidFill>
                <a:effectLst/>
                <a:latin typeface="Times New Roman" panose="02020603050405020304" pitchFamily="18" charset="0"/>
                <a:cs typeface="Times New Roman" panose="02020603050405020304" pitchFamily="18" charset="0"/>
              </a:rPr>
              <a:t> 2 ion </a:t>
            </a:r>
            <a:r>
              <a:rPr lang="en-US" sz="4500" b="0" i="0" dirty="0" err="1">
                <a:solidFill>
                  <a:srgbClr val="000000"/>
                </a:solidFill>
                <a:effectLst/>
                <a:latin typeface="Times New Roman" panose="02020603050405020304" pitchFamily="18" charset="0"/>
                <a:cs typeface="Times New Roman" panose="02020603050405020304" pitchFamily="18" charset="0"/>
              </a:rPr>
              <a:t>này</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giống</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sự</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phân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bố</a:t>
            </a:r>
            <a:r>
              <a:rPr lang="en-US" sz="4500" b="0" i="0" dirty="0">
                <a:solidFill>
                  <a:srgbClr val="000000"/>
                </a:solidFill>
                <a:effectLst/>
                <a:latin typeface="Times New Roman" panose="02020603050405020304" pitchFamily="18" charset="0"/>
                <a:cs typeface="Times New Roman" panose="02020603050405020304" pitchFamily="18" charset="0"/>
              </a:rPr>
              <a:t> electron </a:t>
            </a:r>
            <a:r>
              <a:rPr lang="en-US" sz="4500" b="0" i="0" dirty="0" err="1">
                <a:solidFill>
                  <a:srgbClr val="000000"/>
                </a:solidFill>
                <a:effectLst/>
                <a:latin typeface="Times New Roman" panose="02020603050405020304" pitchFamily="18" charset="0"/>
                <a:cs typeface="Times New Roman" panose="02020603050405020304" pitchFamily="18" charset="0"/>
              </a:rPr>
              <a:t>của</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nguyên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tử</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khí</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hiếm</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nào</a:t>
            </a:r>
            <a:r>
              <a:rPr lang="en-US" sz="4500" b="0" i="0" dirty="0">
                <a:solidFill>
                  <a:srgbClr val="000000"/>
                </a:solidFill>
                <a:effectLst/>
                <a:latin typeface="Times New Roman" panose="02020603050405020304" pitchFamily="18" charset="0"/>
                <a:cs typeface="Times New Roman" panose="02020603050405020304" pitchFamily="18" charset="0"/>
              </a:rPr>
              <a:t>?</a:t>
            </a:r>
            <a:endParaRPr lang="en-US" sz="450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53742B2F-BEED-41B0-80B0-39CCB4CDE8FD}"/>
              </a:ext>
            </a:extLst>
          </p:cNvPr>
          <p:cNvPicPr>
            <a:picLocks noChangeAspect="1"/>
          </p:cNvPicPr>
          <p:nvPr/>
        </p:nvPicPr>
        <p:blipFill>
          <a:blip r:embed="rId3"/>
          <a:stretch>
            <a:fillRect/>
          </a:stretch>
        </p:blipFill>
        <p:spPr>
          <a:xfrm>
            <a:off x="151006" y="3175983"/>
            <a:ext cx="6097394" cy="7111018"/>
          </a:xfrm>
          <a:prstGeom prst="rect">
            <a:avLst/>
          </a:prstGeom>
        </p:spPr>
      </p:pic>
      <p:sp>
        <p:nvSpPr>
          <p:cNvPr id="15" name="TextBox 14">
            <a:extLst>
              <a:ext uri="{FF2B5EF4-FFF2-40B4-BE49-F238E27FC236}">
                <a16:creationId xmlns:a16="http://schemas.microsoft.com/office/drawing/2014/main" id="{FDC95CCF-0B30-439A-A689-D695FA48EF37}"/>
              </a:ext>
            </a:extLst>
          </p:cNvPr>
          <p:cNvSpPr txBox="1"/>
          <p:nvPr/>
        </p:nvSpPr>
        <p:spPr>
          <a:xfrm>
            <a:off x="6472953" y="3175983"/>
            <a:ext cx="11498104" cy="8186857"/>
          </a:xfrm>
          <a:prstGeom prst="rect">
            <a:avLst/>
          </a:prstGeom>
          <a:noFill/>
        </p:spPr>
        <p:txBody>
          <a:bodyPr wrap="square">
            <a:spAutoFit/>
          </a:bodyPr>
          <a:lstStyle/>
          <a:p>
            <a:pPr algn="just"/>
            <a:r>
              <a:rPr lang="vi-VN" sz="3800" b="1" i="0" dirty="0">
                <a:solidFill>
                  <a:srgbClr val="002060"/>
                </a:solidFill>
                <a:effectLst/>
                <a:latin typeface="+mj-lt"/>
              </a:rPr>
              <a:t>Mô tả sự tạo thành ion sodium, ion magnesium:</a:t>
            </a:r>
            <a:endParaRPr lang="vi-VN" sz="3800" b="0" i="0" dirty="0">
              <a:solidFill>
                <a:srgbClr val="002060"/>
              </a:solidFill>
              <a:effectLst/>
              <a:latin typeface="+mj-lt"/>
            </a:endParaRPr>
          </a:p>
          <a:p>
            <a:pPr algn="just"/>
            <a:r>
              <a:rPr lang="vi-VN" sz="3800" b="0" i="0" dirty="0">
                <a:solidFill>
                  <a:srgbClr val="002060"/>
                </a:solidFill>
                <a:effectLst/>
                <a:latin typeface="+mj-lt"/>
              </a:rPr>
              <a:t>- Nguyên tử sodium (Na) nhường đi 1 electron ở lớp vỏ ngoài cùng để trở thành ion sodium mang điện tích dương, kí hiệu Na</a:t>
            </a:r>
            <a:r>
              <a:rPr lang="vi-VN" sz="3800" b="0" i="0" baseline="30000" dirty="0">
                <a:solidFill>
                  <a:srgbClr val="002060"/>
                </a:solidFill>
                <a:effectLst/>
                <a:latin typeface="+mj-lt"/>
              </a:rPr>
              <a:t>+</a:t>
            </a:r>
            <a:endParaRPr lang="vi-VN" sz="3800" b="0" i="0" dirty="0">
              <a:solidFill>
                <a:srgbClr val="002060"/>
              </a:solidFill>
              <a:effectLst/>
              <a:latin typeface="+mj-lt"/>
            </a:endParaRPr>
          </a:p>
          <a:p>
            <a:pPr algn="just"/>
            <a:r>
              <a:rPr lang="vi-VN" sz="3800" b="0" i="0" dirty="0">
                <a:solidFill>
                  <a:srgbClr val="002060"/>
                </a:solidFill>
                <a:effectLst/>
                <a:latin typeface="+mj-lt"/>
              </a:rPr>
              <a:t>- Nguyên tử magnesium (Mg) nhường đi 2 electron ở lớp vỏ ngoài cùng để trở thành ion magnesium mang điện tích dương, kí hiệu Mg</a:t>
            </a:r>
            <a:r>
              <a:rPr lang="vi-VN" sz="3800" b="0" i="0" baseline="30000" dirty="0">
                <a:solidFill>
                  <a:srgbClr val="002060"/>
                </a:solidFill>
                <a:effectLst/>
                <a:latin typeface="+mj-lt"/>
              </a:rPr>
              <a:t>2+</a:t>
            </a:r>
            <a:endParaRPr lang="vi-VN" sz="3800" b="0" i="0" dirty="0">
              <a:solidFill>
                <a:srgbClr val="002060"/>
              </a:solidFill>
              <a:effectLst/>
              <a:latin typeface="+mj-lt"/>
            </a:endParaRPr>
          </a:p>
          <a:p>
            <a:pPr algn="just"/>
            <a:r>
              <a:rPr lang="vi-VN" sz="3800" b="1" i="0" dirty="0">
                <a:solidFill>
                  <a:srgbClr val="002060"/>
                </a:solidFill>
                <a:effectLst/>
                <a:latin typeface="+mj-lt"/>
              </a:rPr>
              <a:t>Nhận xét:</a:t>
            </a:r>
            <a:endParaRPr lang="vi-VN" sz="3800" b="0" i="0" dirty="0">
              <a:solidFill>
                <a:srgbClr val="002060"/>
              </a:solidFill>
              <a:effectLst/>
              <a:latin typeface="+mj-lt"/>
            </a:endParaRPr>
          </a:p>
          <a:p>
            <a:pPr algn="just"/>
            <a:r>
              <a:rPr lang="vi-VN" sz="3800" b="0" i="0" dirty="0">
                <a:solidFill>
                  <a:srgbClr val="002060"/>
                </a:solidFill>
                <a:effectLst/>
                <a:latin typeface="+mj-lt"/>
              </a:rPr>
              <a:t>- Các ion này đều có 8 electron lớp ngoài cùng.</a:t>
            </a:r>
          </a:p>
          <a:p>
            <a:pPr algn="just"/>
            <a:r>
              <a:rPr lang="vi-VN" sz="3800" b="0" i="0" dirty="0">
                <a:solidFill>
                  <a:srgbClr val="002060"/>
                </a:solidFill>
                <a:effectLst/>
                <a:latin typeface="+mj-lt"/>
              </a:rPr>
              <a:t>- Sự phân bố electron của ion sodium (Na</a:t>
            </a:r>
            <a:r>
              <a:rPr lang="vi-VN" sz="3800" b="0" i="0" baseline="30000" dirty="0">
                <a:solidFill>
                  <a:srgbClr val="002060"/>
                </a:solidFill>
                <a:effectLst/>
                <a:latin typeface="+mj-lt"/>
              </a:rPr>
              <a:t>+</a:t>
            </a:r>
            <a:r>
              <a:rPr lang="vi-VN" sz="3800" b="0" i="0" dirty="0">
                <a:solidFill>
                  <a:srgbClr val="002060"/>
                </a:solidFill>
                <a:effectLst/>
                <a:latin typeface="+mj-lt"/>
              </a:rPr>
              <a:t>) và ion magnesium (Mg</a:t>
            </a:r>
            <a:r>
              <a:rPr lang="vi-VN" sz="3800" b="0" i="0" baseline="30000" dirty="0">
                <a:solidFill>
                  <a:srgbClr val="002060"/>
                </a:solidFill>
                <a:effectLst/>
                <a:latin typeface="+mj-lt"/>
              </a:rPr>
              <a:t>2+</a:t>
            </a:r>
            <a:r>
              <a:rPr lang="vi-VN" sz="3800" b="0" i="0" dirty="0">
                <a:solidFill>
                  <a:srgbClr val="002060"/>
                </a:solidFill>
                <a:effectLst/>
                <a:latin typeface="+mj-lt"/>
              </a:rPr>
              <a:t>) đều giống với sự phân bố electron của nguyên tử khí hiếm neon (Ne).</a:t>
            </a:r>
          </a:p>
          <a:p>
            <a:br>
              <a:rPr lang="vi-VN" sz="3500" dirty="0">
                <a:latin typeface="+mj-lt"/>
              </a:rPr>
            </a:br>
            <a:endParaRPr lang="en-US" sz="35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1322</TotalTime>
  <Words>8284</Words>
  <Application>Microsoft Office PowerPoint</Application>
  <PresentationFormat>Custom</PresentationFormat>
  <Paragraphs>418</Paragraphs>
  <Slides>82</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82</vt:i4>
      </vt:variant>
    </vt:vector>
  </HeadingPairs>
  <TitlesOfParts>
    <vt:vector size="90" baseType="lpstr">
      <vt:lpstr>Open Sans</vt:lpstr>
      <vt:lpstr>Calibri</vt:lpstr>
      <vt:lpstr>ไอติม</vt:lpstr>
      <vt:lpstr>Times New Roman</vt:lpstr>
      <vt:lpstr>Roboto</vt:lpstr>
      <vt:lpstr>ไอติม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KHTN 7 - CTST</dc:title>
  <dc:creator>Anh Hoàng</dc:creator>
  <cp:lastModifiedBy>Admin</cp:lastModifiedBy>
  <cp:revision>20</cp:revision>
  <dcterms:created xsi:type="dcterms:W3CDTF">2006-08-16T00:00:00Z</dcterms:created>
  <dcterms:modified xsi:type="dcterms:W3CDTF">2022-10-21T02:44:43Z</dcterms:modified>
  <dc:identifier>DAFGfBMlgGk</dc:identifier>
</cp:coreProperties>
</file>