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11" r:id="rId2"/>
    <p:sldId id="504" r:id="rId3"/>
    <p:sldId id="508" r:id="rId4"/>
    <p:sldId id="490" r:id="rId5"/>
    <p:sldId id="489" r:id="rId6"/>
    <p:sldId id="491" r:id="rId7"/>
    <p:sldId id="492" r:id="rId8"/>
    <p:sldId id="493" r:id="rId9"/>
    <p:sldId id="494" r:id="rId10"/>
    <p:sldId id="495" r:id="rId11"/>
    <p:sldId id="345" r:id="rId12"/>
    <p:sldId id="505" r:id="rId13"/>
    <p:sldId id="496" r:id="rId14"/>
    <p:sldId id="257" r:id="rId15"/>
    <p:sldId id="498" r:id="rId16"/>
    <p:sldId id="497" r:id="rId17"/>
    <p:sldId id="509" r:id="rId18"/>
    <p:sldId id="499" r:id="rId19"/>
    <p:sldId id="500" r:id="rId20"/>
    <p:sldId id="502" r:id="rId21"/>
    <p:sldId id="507" r:id="rId22"/>
    <p:sldId id="51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0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BDF4A-9E14-4717-A923-B879EFC675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508FFA-F1D3-49AE-BCB1-34D2401259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3F709-9FD0-4A03-A725-352845CF5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EAF2-CA5D-40E1-8E33-39C2A35C6BF2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F9219-85C2-4025-AB1F-833EE73B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7048E-D356-4D32-83C9-73DAD5F7B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5CF82-787E-4CF9-938F-9DB0504C1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578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1DD34-CA3E-4D44-A846-7716941CB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4D67B8-1228-4F52-B7CC-99632B28E5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4FE9D-95B7-40FB-92B4-02C2F89CE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EAF2-CA5D-40E1-8E33-39C2A35C6BF2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9A319-15C9-45C7-B80C-D94311229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F2F67-CD0D-4CF1-9660-DEA924592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5CF82-787E-4CF9-938F-9DB0504C1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82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E60E95-3023-42BB-B642-D58ECE54B7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42B029-5DC8-417B-883C-DF9448104C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C2F2D-5C9F-4F12-8C82-54AC66BDF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EAF2-CA5D-40E1-8E33-39C2A35C6BF2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254D68-A4FF-44CF-97C0-14292A7B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5BD36-D10E-476B-9142-40F8A0363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5CF82-787E-4CF9-938F-9DB0504C1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117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476EA-355E-4F6F-9549-296D6EA41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3339A-B36A-4721-A3C9-3DD854B97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59F0A-127A-4E58-AD27-17E2F63F0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EAF2-CA5D-40E1-8E33-39C2A35C6BF2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B34AD-1205-4F5A-9C40-D6C5EB25C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F1F9E-E9C6-4A4C-94FB-CA127E4B4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5CF82-787E-4CF9-938F-9DB0504C1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011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9FCF4-553A-4AE6-A137-5FA6AE3B4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9B0F99-BA5E-4F03-88DC-E8B2FDC414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97EE9-0AE8-4ABD-A2D6-111BFA5F4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EAF2-CA5D-40E1-8E33-39C2A35C6BF2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CC90F-6F66-45CD-A9E8-44271025F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8F924-C7A8-4CB5-9D48-2F9591CBD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5CF82-787E-4CF9-938F-9DB0504C1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775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EFF66-51C8-4271-98CB-4A50D552E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DB38E-F1AC-4F24-980D-15D0386B2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F666F2-93F4-4450-8C4B-A4A0539863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37D364-CFE5-40C8-9B03-E16CBB5BF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EAF2-CA5D-40E1-8E33-39C2A35C6BF2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3DF3B2-F2AA-42ED-9C26-8CCD968CD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1D9878-04F8-4023-A67F-A8EF2E00D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5CF82-787E-4CF9-938F-9DB0504C1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56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6CBBF-BD06-4FE4-BA38-9EC72D36E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70DA26-46B9-468C-A0C0-C5569AABEC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BD924B-1456-43C6-B545-C5E0D3D5DC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4151BB-5116-4DF5-A3C4-EE99A5E5D5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6CF9B7-E6DC-4C11-A6CB-06D93586D6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336966-6BE4-4B1C-A68E-5610FBBED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EAF2-CA5D-40E1-8E33-39C2A35C6BF2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0374F8-C3C8-4375-8BF9-8C99A0267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EC04CB-CFB4-4DBE-B34C-2BD035C64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5CF82-787E-4CF9-938F-9DB0504C1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337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33ECA-0A88-45CC-8D25-5449AB41E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E059A9-6AEE-4909-9626-65374AE6C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EAF2-CA5D-40E1-8E33-39C2A35C6BF2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CB7458-C75A-45FE-A3CF-6ED10BA5E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FF8A65-BBE0-4979-AEB3-6BA86BCC2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5CF82-787E-4CF9-938F-9DB0504C1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79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C59822-CF6C-40DE-8D2B-9F3F27B0D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EAF2-CA5D-40E1-8E33-39C2A35C6BF2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1A71C2-09FE-466F-AF69-D1D1D2CA9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BA798B-2666-482E-BAA1-B8C19B055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5CF82-787E-4CF9-938F-9DB0504C1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607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80DC9-B14D-4C82-9F28-57D8E3D41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268846-DEF8-4047-A97F-99C211080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B6619-4025-4FAF-BFDD-93BFA002D3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27B5A7-7BD7-4B25-8DE6-4E40AC886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EAF2-CA5D-40E1-8E33-39C2A35C6BF2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E55AD1-ECF5-4D00-A096-A2A6AD575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EF5DCA-5F7E-40C5-95AA-B34182A7C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5CF82-787E-4CF9-938F-9DB0504C1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7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A9997-8F6E-4953-835B-4BEFE9A92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92711E-7B31-4CA7-AD86-D1B8561227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07A33E-968F-48AA-A847-F14F24D2B6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6A6ED7-9A83-455E-B88B-BCA3FCDD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EAF2-CA5D-40E1-8E33-39C2A35C6BF2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B9E93F-1E69-40B9-909F-1C278D89C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E93E1-649B-427B-8080-3009384FE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5CF82-787E-4CF9-938F-9DB0504C1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01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3CDBAC-3E6D-42A4-A75A-2E2ABB18F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8B5E35-0814-485C-918F-813463BCD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9B3C02-71D6-4365-9C99-F96BB44D89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FEAF2-CA5D-40E1-8E33-39C2A35C6BF2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BB9B7-8E8F-4BDB-A7E5-9042338D01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E38288-BD9F-47C8-BDB8-B8DFE33434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5CF82-787E-4CF9-938F-9DB0504C1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751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jpeg"/><Relationship Id="rId7" Type="http://schemas.openxmlformats.org/officeDocument/2006/relationships/image" Target="../media/image18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jpeg"/><Relationship Id="rId4" Type="http://schemas.openxmlformats.org/officeDocument/2006/relationships/image" Target="../media/image15.jpeg"/><Relationship Id="rId9" Type="http://schemas.openxmlformats.org/officeDocument/2006/relationships/image" Target="../media/image2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jpeg"/><Relationship Id="rId7" Type="http://schemas.openxmlformats.org/officeDocument/2006/relationships/image" Target="../media/image18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jpeg"/><Relationship Id="rId4" Type="http://schemas.openxmlformats.org/officeDocument/2006/relationships/image" Target="../media/image15.jpeg"/><Relationship Id="rId9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Google Shape;1177;p37">
            <a:extLst>
              <a:ext uri="{FF2B5EF4-FFF2-40B4-BE49-F238E27FC236}">
                <a16:creationId xmlns:a16="http://schemas.microsoft.com/office/drawing/2014/main" id="{054F5918-5924-4595-9CD9-2B51BB247A40}"/>
              </a:ext>
            </a:extLst>
          </p:cNvPr>
          <p:cNvSpPr txBox="1">
            <a:spLocks/>
          </p:cNvSpPr>
          <p:nvPr/>
        </p:nvSpPr>
        <p:spPr bwMode="auto">
          <a:xfrm>
            <a:off x="972170" y="317293"/>
            <a:ext cx="10424700" cy="1074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vi-VN" altLang="en-US" sz="2800" b="1" dirty="0">
                <a:solidFill>
                  <a:srgbClr val="353D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GÒ VẤP</a:t>
            </a:r>
            <a:endParaRPr lang="en-US" altLang="en-US" sz="2800" b="1" dirty="0">
              <a:solidFill>
                <a:srgbClr val="353DE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2800" b="1" dirty="0">
                <a:solidFill>
                  <a:srgbClr val="353D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GIẢNG </a:t>
            </a:r>
            <a:r>
              <a:rPr lang="en-US" altLang="en-US" sz="2800" b="1" dirty="0" smtClean="0">
                <a:solidFill>
                  <a:srgbClr val="353D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</a:t>
            </a:r>
            <a:r>
              <a:rPr lang="en-US" altLang="en-US" sz="2800" b="1" dirty="0">
                <a:solidFill>
                  <a:srgbClr val="353D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NGHỆ 6</a:t>
            </a:r>
          </a:p>
        </p:txBody>
      </p:sp>
      <p:pic>
        <p:nvPicPr>
          <p:cNvPr id="6147" name="Picture 6" descr="Nhà liền kề là gì ? Các Khu nhà liền kề đẹp giá rẻ tại Hà Nội - HaiAnhLand">
            <a:extLst>
              <a:ext uri="{FF2B5EF4-FFF2-40B4-BE49-F238E27FC236}">
                <a16:creationId xmlns:a16="http://schemas.microsoft.com/office/drawing/2014/main" id="{994167E8-CDDC-4963-911B-39BB675626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7842" y="2468536"/>
            <a:ext cx="6593353" cy="4389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FCFC45D-EB1E-4A14-88C5-36B473CFC0FA}"/>
              </a:ext>
            </a:extLst>
          </p:cNvPr>
          <p:cNvSpPr txBox="1"/>
          <p:nvPr/>
        </p:nvSpPr>
        <p:spPr>
          <a:xfrm>
            <a:off x="1420363" y="1245704"/>
            <a:ext cx="952831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hủ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Ở</a:t>
            </a:r>
            <a:r>
              <a:rPr lang="vi-VN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altLang="en-US" sz="3600" b="1" dirty="0">
                <a:solidFill>
                  <a:srgbClr val="353D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3600" b="1" dirty="0" err="1">
                <a:solidFill>
                  <a:srgbClr val="353D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ài</a:t>
            </a:r>
            <a:r>
              <a:rPr lang="vi-VN" altLang="en-US" sz="3600" b="1" dirty="0">
                <a:solidFill>
                  <a:srgbClr val="353D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vi-V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Ở ĐỐI VỚI CON NGƯỜ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vi-V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636894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7E31A620-9255-477C-9A5C-B6D46BE311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3887" y="1377113"/>
            <a:ext cx="7010400" cy="56838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endParaRPr lang="en-US" altLang="en-US" sz="2800" dirty="0">
              <a:solidFill>
                <a:srgbClr val="9323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0" descr="viet3">
            <a:extLst>
              <a:ext uri="{FF2B5EF4-FFF2-40B4-BE49-F238E27FC236}">
                <a16:creationId xmlns:a16="http://schemas.microsoft.com/office/drawing/2014/main" id="{EFA33457-8AC5-4312-9056-B58ABBAA1A1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6857" y="168483"/>
            <a:ext cx="13716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">
            <a:extLst>
              <a:ext uri="{FF2B5EF4-FFF2-40B4-BE49-F238E27FC236}">
                <a16:creationId xmlns:a16="http://schemas.microsoft.com/office/drawing/2014/main" id="{03420808-2E4B-489D-9CF7-30A00837C9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444" y="299895"/>
            <a:ext cx="8153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vi-V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ài</a:t>
            </a:r>
            <a:r>
              <a:rPr lang="vi-V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Ở ĐỐI VỚI CON NGƯỜ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b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3200" b="1" dirty="0"/>
          </a:p>
        </p:txBody>
      </p:sp>
      <p:sp>
        <p:nvSpPr>
          <p:cNvPr id="9" name="Google Shape;1295;p43">
            <a:extLst>
              <a:ext uri="{FF2B5EF4-FFF2-40B4-BE49-F238E27FC236}">
                <a16:creationId xmlns:a16="http://schemas.microsoft.com/office/drawing/2014/main" id="{4249F5B9-0297-4C6F-A648-6192D8D1666D}"/>
              </a:ext>
            </a:extLst>
          </p:cNvPr>
          <p:cNvSpPr txBox="1">
            <a:spLocks/>
          </p:cNvSpPr>
          <p:nvPr/>
        </p:nvSpPr>
        <p:spPr bwMode="auto">
          <a:xfrm>
            <a:off x="453887" y="920175"/>
            <a:ext cx="6118225" cy="632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ts val="1200"/>
              </a:spcAft>
              <a:buClr>
                <a:schemeClr val="accent1"/>
              </a:buClr>
              <a:buSzPct val="80000"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4084A8A-200F-4ADD-B6F5-39EA1EEAF8BA}"/>
              </a:ext>
            </a:extLst>
          </p:cNvPr>
          <p:cNvSpPr txBox="1">
            <a:spLocks/>
          </p:cNvSpPr>
          <p:nvPr/>
        </p:nvSpPr>
        <p:spPr>
          <a:xfrm>
            <a:off x="453887" y="1945497"/>
            <a:ext cx="9185896" cy="609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vi-V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số kiến trúc nhà ở đặc trưng của Việt Nam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7ACAAD2-C8F2-43E1-B730-F96D6994B33B}"/>
              </a:ext>
            </a:extLst>
          </p:cNvPr>
          <p:cNvSpPr txBox="1">
            <a:spLocks/>
          </p:cNvSpPr>
          <p:nvPr/>
        </p:nvSpPr>
        <p:spPr>
          <a:xfrm>
            <a:off x="453887" y="2338027"/>
            <a:ext cx="11284226" cy="272634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nl-NL" alt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Tùy theo điều kiện tự nhiên và tập quán của từng địa phương mà chúng ta có các kiểu kiến trúc nhà ở đặc trưng khác nhau.</a:t>
            </a:r>
            <a:endParaRPr lang="en-US" alt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nl-NL" alt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Nông thôn: Thường có kiểu nhà ba gian truyền thống; hiện nay phổ biến kiểu nhà riêng lẻ, một hay nhiều tầng, mái ngói hay bê tông.</a:t>
            </a:r>
            <a:endParaRPr lang="en-US" alt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nl-NL" alt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Thành thị: Có kiểu nhà liền kề, nhà chung cư, nhà biệt thự …</a:t>
            </a:r>
            <a:endParaRPr lang="en-US" alt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nl-NL" alt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Các khu vực khác: Nhà sàn hay nhà nổi trên sông …</a:t>
            </a:r>
            <a:endParaRPr lang="vi-VN" alt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dirty="0">
              <a:solidFill>
                <a:srgbClr val="9323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7ACAAD2-C8F2-43E1-B730-F96D6994B33B}"/>
              </a:ext>
            </a:extLst>
          </p:cNvPr>
          <p:cNvSpPr txBox="1">
            <a:spLocks/>
          </p:cNvSpPr>
          <p:nvPr/>
        </p:nvSpPr>
        <p:spPr>
          <a:xfrm>
            <a:off x="446666" y="4952442"/>
            <a:ext cx="11284226" cy="122171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alt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163006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Shape 235">
            <a:extLst>
              <a:ext uri="{FF2B5EF4-FFF2-40B4-BE49-F238E27FC236}">
                <a16:creationId xmlns:a16="http://schemas.microsoft.com/office/drawing/2014/main" id="{A8BAC16E-EEFD-4DAF-BCC7-F841F74F95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1708" y="554717"/>
            <a:ext cx="6410325" cy="450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3" name="TextBox 1">
            <a:extLst>
              <a:ext uri="{FF2B5EF4-FFF2-40B4-BE49-F238E27FC236}">
                <a16:creationId xmlns:a16="http://schemas.microsoft.com/office/drawing/2014/main" id="{04098755-1319-4FD7-9463-673229002B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288" y="5496112"/>
            <a:ext cx="588168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vi-VN" alt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1.6. </a:t>
            </a:r>
            <a:r>
              <a:rPr lang="vi-VN" alt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số loại vật liệu xây dựng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6CF385-F7F0-42DE-9053-6DDD4A962032}"/>
              </a:ext>
            </a:extLst>
          </p:cNvPr>
          <p:cNvSpPr txBox="1"/>
          <p:nvPr/>
        </p:nvSpPr>
        <p:spPr>
          <a:xfrm>
            <a:off x="285541" y="113990"/>
            <a:ext cx="48741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1.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tường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619D84-EB0C-41EF-BE43-8BE9512F086C}"/>
              </a:ext>
            </a:extLst>
          </p:cNvPr>
          <p:cNvSpPr txBox="1"/>
          <p:nvPr/>
        </p:nvSpPr>
        <p:spPr>
          <a:xfrm>
            <a:off x="163484" y="2314735"/>
            <a:ext cx="47780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2.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lợp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C329B4-2627-47E0-985F-9E39AE6C8949}"/>
              </a:ext>
            </a:extLst>
          </p:cNvPr>
          <p:cNvSpPr txBox="1"/>
          <p:nvPr/>
        </p:nvSpPr>
        <p:spPr>
          <a:xfrm>
            <a:off x="202412" y="4222950"/>
            <a:ext cx="46697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3.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sét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9EEEB6A-8880-403E-A6A2-B2121082DF4C}"/>
              </a:ext>
            </a:extLst>
          </p:cNvPr>
          <p:cNvSpPr txBox="1"/>
          <p:nvPr/>
        </p:nvSpPr>
        <p:spPr>
          <a:xfrm>
            <a:off x="163484" y="3699730"/>
            <a:ext cx="38592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-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Tôn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ngói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lá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89F4FD8-C0E9-401D-9F1D-B012675CDE6A}"/>
              </a:ext>
            </a:extLst>
          </p:cNvPr>
          <p:cNvSpPr txBox="1"/>
          <p:nvPr/>
        </p:nvSpPr>
        <p:spPr>
          <a:xfrm>
            <a:off x="285541" y="1480773"/>
            <a:ext cx="41129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-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Gỗ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sét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gạch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bông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gạch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ống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alt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tre</a:t>
            </a:r>
            <a:r>
              <a:rPr lang="en-US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  <a:endParaRPr lang="en-US" altLang="en-US" sz="2800" dirty="0">
              <a:solidFill>
                <a:srgbClr val="0070C0"/>
              </a:solidFill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F0FF17-348A-4F69-B8E3-DEDCA239E4F4}"/>
              </a:ext>
            </a:extLst>
          </p:cNvPr>
          <p:cNvSpPr txBox="1"/>
          <p:nvPr/>
        </p:nvSpPr>
        <p:spPr>
          <a:xfrm>
            <a:off x="202412" y="5607945"/>
            <a:ext cx="43132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sét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trát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vách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đắp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36" grpId="0"/>
      <p:bldP spid="37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7E31A620-9255-477C-9A5C-B6D46BE311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7139" y="1286944"/>
            <a:ext cx="7010400" cy="56838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endParaRPr lang="en-US" altLang="en-US" sz="2800" dirty="0">
              <a:solidFill>
                <a:srgbClr val="9323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0" descr="viet3">
            <a:extLst>
              <a:ext uri="{FF2B5EF4-FFF2-40B4-BE49-F238E27FC236}">
                <a16:creationId xmlns:a16="http://schemas.microsoft.com/office/drawing/2014/main" id="{EFA33457-8AC5-4312-9056-B58ABBAA1A1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6857" y="168483"/>
            <a:ext cx="13716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">
            <a:extLst>
              <a:ext uri="{FF2B5EF4-FFF2-40B4-BE49-F238E27FC236}">
                <a16:creationId xmlns:a16="http://schemas.microsoft.com/office/drawing/2014/main" id="{03420808-2E4B-489D-9CF7-30A00837C9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444" y="299895"/>
            <a:ext cx="8153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vi-V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ài</a:t>
            </a:r>
            <a:r>
              <a:rPr lang="vi-V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Ở ĐỐI VỚI CON NGƯỜ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b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3200" b="1" dirty="0"/>
          </a:p>
        </p:txBody>
      </p:sp>
      <p:sp>
        <p:nvSpPr>
          <p:cNvPr id="9" name="Google Shape;1295;p43">
            <a:extLst>
              <a:ext uri="{FF2B5EF4-FFF2-40B4-BE49-F238E27FC236}">
                <a16:creationId xmlns:a16="http://schemas.microsoft.com/office/drawing/2014/main" id="{4249F5B9-0297-4C6F-A648-6192D8D1666D}"/>
              </a:ext>
            </a:extLst>
          </p:cNvPr>
          <p:cNvSpPr txBox="1">
            <a:spLocks/>
          </p:cNvSpPr>
          <p:nvPr/>
        </p:nvSpPr>
        <p:spPr bwMode="auto">
          <a:xfrm>
            <a:off x="467139" y="838504"/>
            <a:ext cx="6118225" cy="632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ts val="1200"/>
              </a:spcAft>
              <a:buClr>
                <a:schemeClr val="accent1"/>
              </a:buClr>
              <a:buSzPct val="80000"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4084A8A-200F-4ADD-B6F5-39EA1EEAF8BA}"/>
              </a:ext>
            </a:extLst>
          </p:cNvPr>
          <p:cNvSpPr txBox="1">
            <a:spLocks/>
          </p:cNvSpPr>
          <p:nvPr/>
        </p:nvSpPr>
        <p:spPr>
          <a:xfrm>
            <a:off x="467139" y="1855328"/>
            <a:ext cx="9185896" cy="609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vi-V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số kiến trúc nhà ở đặc trưng của Việt Nam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7ACAAD2-C8F2-43E1-B730-F96D6994B33B}"/>
              </a:ext>
            </a:extLst>
          </p:cNvPr>
          <p:cNvSpPr txBox="1">
            <a:spLocks/>
          </p:cNvSpPr>
          <p:nvPr/>
        </p:nvSpPr>
        <p:spPr>
          <a:xfrm>
            <a:off x="467139" y="2327824"/>
            <a:ext cx="11284226" cy="160409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alt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nl-NL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Vật liệu có sẵn trong tự nhiên: cát, đá, sỏi, gỗ, tre ….</a:t>
            </a:r>
            <a:endParaRPr lang="en-US" alt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nl-NL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Vật liệu nhân tạo: gạch, ngói, xi măng, thép …</a:t>
            </a:r>
            <a:endParaRPr lang="en-US" alt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654826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4FD0AF7-7688-4D52-91AF-48F59E6557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726" y="0"/>
            <a:ext cx="8560421" cy="2177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D7D9F3CF-9D5D-4F40-82A8-57FD9329A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4088" y="1975626"/>
            <a:ext cx="4122738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vi-VN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1.7. </a:t>
            </a:r>
            <a:r>
              <a:rPr lang="vi-VN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Trộn vữa xi măng-cát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81A7E8-0A8C-4E26-AA84-7C14A85BA3FB}"/>
              </a:ext>
            </a:extLst>
          </p:cNvPr>
          <p:cNvSpPr/>
          <p:nvPr/>
        </p:nvSpPr>
        <p:spPr>
          <a:xfrm>
            <a:off x="449032" y="2385381"/>
            <a:ext cx="9729098" cy="1043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457200" fontAlgn="base">
              <a:lnSpc>
                <a:spcPct val="11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Câu</a:t>
            </a:r>
            <a:r>
              <a:rPr lang="en-US" altLang="en-US" sz="2800" b="1" u="sng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1: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Để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liên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kết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các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viên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gạch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nhau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thành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một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khối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tường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người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ta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dùng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vật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liệu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gì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?</a:t>
            </a:r>
            <a:endParaRPr lang="en-US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67B342-499E-4CC9-88AB-22D1E2F0AEDE}"/>
              </a:ext>
            </a:extLst>
          </p:cNvPr>
          <p:cNvSpPr txBox="1"/>
          <p:nvPr/>
        </p:nvSpPr>
        <p:spPr>
          <a:xfrm>
            <a:off x="449032" y="3483720"/>
            <a:ext cx="4906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- </a:t>
            </a:r>
            <a:r>
              <a:rPr lang="en-US" altLang="en-US" sz="28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Vật</a:t>
            </a: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liệu</a:t>
            </a: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gồm</a:t>
            </a: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cát</a:t>
            </a: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và</a:t>
            </a: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xi </a:t>
            </a:r>
            <a:r>
              <a:rPr lang="en-US" alt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măng</a:t>
            </a:r>
            <a:r>
              <a:rPr lang="en-US" alt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  <a:endParaRPr lang="en-US" altLang="en-US" sz="28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2B4F8E2-4527-4D29-8BA2-1D23997247B9}"/>
              </a:ext>
            </a:extLst>
          </p:cNvPr>
          <p:cNvSpPr/>
          <p:nvPr/>
        </p:nvSpPr>
        <p:spPr>
          <a:xfrm>
            <a:off x="449031" y="4064663"/>
            <a:ext cx="10470759" cy="548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457200" fontAlgn="base">
              <a:lnSpc>
                <a:spcPct val="11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Câu</a:t>
            </a:r>
            <a:r>
              <a:rPr lang="en-US" altLang="en-US" sz="2800" b="1" u="sng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2: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Hỗn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hợp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vữa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xi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măng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-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cát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được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tạo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thành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bằng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cách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nào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?</a:t>
            </a:r>
            <a:endParaRPr lang="en-US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FA6BDA-C9D8-4387-8C05-6A92B9CF5089}"/>
              </a:ext>
            </a:extLst>
          </p:cNvPr>
          <p:cNvSpPr/>
          <p:nvPr/>
        </p:nvSpPr>
        <p:spPr>
          <a:xfrm>
            <a:off x="449031" y="4705270"/>
            <a:ext cx="10295256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457200" fontAlgn="base">
              <a:lnSpc>
                <a:spcPct val="11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- </a:t>
            </a:r>
            <a:r>
              <a:rPr lang="en-US" altLang="en-US" sz="28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Trộn</a:t>
            </a: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cát</a:t>
            </a: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, xi </a:t>
            </a:r>
            <a:r>
              <a:rPr lang="en-US" altLang="en-US" sz="28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măng</a:t>
            </a: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altLang="en-US" sz="28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nước</a:t>
            </a: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tạo</a:t>
            </a: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thành</a:t>
            </a: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hỗn</a:t>
            </a: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hợp</a:t>
            </a: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vữa</a:t>
            </a: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xi </a:t>
            </a:r>
            <a:r>
              <a:rPr lang="en-US" altLang="en-US" sz="28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măng</a:t>
            </a: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– </a:t>
            </a:r>
            <a:r>
              <a:rPr lang="en-US" alt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cát</a:t>
            </a:r>
            <a:r>
              <a:rPr lang="en-US" alt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  <a:endParaRPr lang="en-US" altLang="en-US" sz="28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FCD67C-D3F6-4C41-AC44-258BC137033F}"/>
              </a:ext>
            </a:extLst>
          </p:cNvPr>
          <p:cNvSpPr/>
          <p:nvPr/>
        </p:nvSpPr>
        <p:spPr>
          <a:xfrm>
            <a:off x="449031" y="5248425"/>
            <a:ext cx="11398107" cy="548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457200" fontAlgn="base">
              <a:lnSpc>
                <a:spcPct val="11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Câu</a:t>
            </a:r>
            <a:r>
              <a:rPr lang="en-US" altLang="en-US" sz="2800" b="1" u="sng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3: 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Cho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vữa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 xi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măng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 –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cát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vào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giữa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các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viên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gạch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nhằm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mục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đích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gì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SimSun" pitchFamily="2" charset="-122"/>
                <a:cs typeface="Times New Roman" pitchFamily="18" charset="0"/>
              </a:rPr>
              <a:t>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310B926-4AED-4291-B11D-B83364A1AA6A}"/>
              </a:ext>
            </a:extLst>
          </p:cNvPr>
          <p:cNvSpPr/>
          <p:nvPr/>
        </p:nvSpPr>
        <p:spPr>
          <a:xfrm>
            <a:off x="299150" y="5811094"/>
            <a:ext cx="5440913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defTabSz="457200" fontAlgn="base">
              <a:lnSpc>
                <a:spcPct val="11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- </a:t>
            </a:r>
            <a:r>
              <a:rPr lang="en-US" altLang="en-US" sz="28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Để</a:t>
            </a: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liên</a:t>
            </a: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kết</a:t>
            </a: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các</a:t>
            </a: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viên</a:t>
            </a: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gạch</a:t>
            </a: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alt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nhau</a:t>
            </a:r>
            <a:r>
              <a:rPr lang="en-US" alt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  <a:endParaRPr lang="en-US" altLang="en-US" sz="28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288" y="1134628"/>
            <a:ext cx="350200" cy="435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607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147B8345-5663-441A-82C9-B73A968616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154" y="225286"/>
            <a:ext cx="10494952" cy="2584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4">
            <a:extLst>
              <a:ext uri="{FF2B5EF4-FFF2-40B4-BE49-F238E27FC236}">
                <a16:creationId xmlns:a16="http://schemas.microsoft.com/office/drawing/2014/main" id="{F02319F8-E909-4A65-842C-89B747106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7340" y="2809460"/>
            <a:ext cx="306067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vi-VN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1.8. </a:t>
            </a:r>
            <a:r>
              <a:rPr lang="vi-VN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Trộn bê tông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6BF2133-1E95-4350-BDB2-8913AB5513D8}"/>
              </a:ext>
            </a:extLst>
          </p:cNvPr>
          <p:cNvSpPr/>
          <p:nvPr/>
        </p:nvSpPr>
        <p:spPr>
          <a:xfrm>
            <a:off x="887896" y="3542635"/>
            <a:ext cx="8126708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457200" fontAlgn="base">
              <a:lnSpc>
                <a:spcPct val="11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u="sng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tông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SimSun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7B1F80-623A-4489-A23F-0BC03CDB01DC}"/>
              </a:ext>
            </a:extLst>
          </p:cNvPr>
          <p:cNvSpPr txBox="1"/>
          <p:nvPr/>
        </p:nvSpPr>
        <p:spPr>
          <a:xfrm>
            <a:off x="948281" y="4090734"/>
            <a:ext cx="100872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 thêm đá hoặc sỏi cùng với xi măng, cát và nước sẽ tạo thành hỗn hợp bê </a:t>
            </a:r>
            <a:r>
              <a:rPr lang="vi-VN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80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202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7E31A620-9255-477C-9A5C-B6D46BE311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3887" y="1429009"/>
            <a:ext cx="7010400" cy="56838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endParaRPr lang="en-US" altLang="en-US" sz="2800" dirty="0">
              <a:solidFill>
                <a:srgbClr val="9323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0" descr="viet3">
            <a:extLst>
              <a:ext uri="{FF2B5EF4-FFF2-40B4-BE49-F238E27FC236}">
                <a16:creationId xmlns:a16="http://schemas.microsoft.com/office/drawing/2014/main" id="{EFA33457-8AC5-4312-9056-B58ABBAA1A1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6857" y="168483"/>
            <a:ext cx="13716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">
            <a:extLst>
              <a:ext uri="{FF2B5EF4-FFF2-40B4-BE49-F238E27FC236}">
                <a16:creationId xmlns:a16="http://schemas.microsoft.com/office/drawing/2014/main" id="{03420808-2E4B-489D-9CF7-30A00837C9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444" y="299895"/>
            <a:ext cx="8153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vi-V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ài</a:t>
            </a:r>
            <a:r>
              <a:rPr lang="vi-V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Ở ĐỐI VỚI CON NGƯỜ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b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3200" b="1" dirty="0"/>
          </a:p>
        </p:txBody>
      </p:sp>
      <p:sp>
        <p:nvSpPr>
          <p:cNvPr id="9" name="Google Shape;1295;p43">
            <a:extLst>
              <a:ext uri="{FF2B5EF4-FFF2-40B4-BE49-F238E27FC236}">
                <a16:creationId xmlns:a16="http://schemas.microsoft.com/office/drawing/2014/main" id="{4249F5B9-0297-4C6F-A648-6192D8D1666D}"/>
              </a:ext>
            </a:extLst>
          </p:cNvPr>
          <p:cNvSpPr txBox="1">
            <a:spLocks/>
          </p:cNvSpPr>
          <p:nvPr/>
        </p:nvSpPr>
        <p:spPr bwMode="auto">
          <a:xfrm>
            <a:off x="453887" y="920175"/>
            <a:ext cx="6118225" cy="632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ts val="1200"/>
              </a:spcAft>
              <a:buClr>
                <a:schemeClr val="accent1"/>
              </a:buClr>
              <a:buSzPct val="80000"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4084A8A-200F-4ADD-B6F5-39EA1EEAF8BA}"/>
              </a:ext>
            </a:extLst>
          </p:cNvPr>
          <p:cNvSpPr txBox="1">
            <a:spLocks/>
          </p:cNvSpPr>
          <p:nvPr/>
        </p:nvSpPr>
        <p:spPr>
          <a:xfrm>
            <a:off x="453887" y="1997393"/>
            <a:ext cx="9185896" cy="609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vi-V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số kiến trúc nhà ở đặc trưng của Việt Nam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7ACAAD2-C8F2-43E1-B730-F96D6994B33B}"/>
              </a:ext>
            </a:extLst>
          </p:cNvPr>
          <p:cNvSpPr txBox="1">
            <a:spLocks/>
          </p:cNvSpPr>
          <p:nvPr/>
        </p:nvSpPr>
        <p:spPr>
          <a:xfrm>
            <a:off x="453887" y="2506227"/>
            <a:ext cx="11284226" cy="263270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alt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nl-NL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Vật liệu có sẵn trong tự nhiên: cát, đá, sỏi, gỗ, tre ….</a:t>
            </a:r>
            <a:endParaRPr lang="en-US" alt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nl-NL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Vật liệu nhân tạo: gạch, ngói, xi măng, thép …</a:t>
            </a:r>
            <a:endParaRPr lang="en-US" alt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nl-NL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Trộn cát và xi măng với n</a:t>
            </a:r>
            <a:r>
              <a:rPr lang="vi-VN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ớc</a:t>
            </a:r>
            <a:r>
              <a:rPr lang="nl-NL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tạo hỗn hợp vữa xi măng-cát.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nl-NL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Vữa xi măng - cát kết hợp với đá hoặc sỏi tạo nên hỗn h</a:t>
            </a:r>
            <a:r>
              <a:rPr lang="en-US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ợp</a:t>
            </a:r>
            <a:r>
              <a:rPr lang="en-US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bê tông. </a:t>
            </a:r>
            <a:endParaRPr lang="en-US" alt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altLang="en-US" dirty="0">
              <a:solidFill>
                <a:srgbClr val="93231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401397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269">
            <a:extLst>
              <a:ext uri="{FF2B5EF4-FFF2-40B4-BE49-F238E27FC236}">
                <a16:creationId xmlns:a16="http://schemas.microsoft.com/office/drawing/2014/main" id="{65B2F0B5-0AB7-49E6-8FB0-F10F525AC905}"/>
              </a:ext>
            </a:extLst>
          </p:cNvPr>
          <p:cNvSpPr txBox="1"/>
          <p:nvPr/>
        </p:nvSpPr>
        <p:spPr>
          <a:xfrm>
            <a:off x="1188944" y="1700111"/>
            <a:ext cx="2925855" cy="1384996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none" lIns="0" tIns="0" rIns="0" bIns="0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Thi công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xây dựng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ngôi nhà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hape 271">
            <a:extLst>
              <a:ext uri="{FF2B5EF4-FFF2-40B4-BE49-F238E27FC236}">
                <a16:creationId xmlns:a16="http://schemas.microsoft.com/office/drawing/2014/main" id="{0404423D-B5FB-4284-B9CF-C0B402045D49}"/>
              </a:ext>
            </a:extLst>
          </p:cNvPr>
          <p:cNvSpPr txBox="1"/>
          <p:nvPr/>
        </p:nvSpPr>
        <p:spPr>
          <a:xfrm>
            <a:off x="5241965" y="1700111"/>
            <a:ext cx="2141154" cy="1384995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none" lIns="0" tIns="0" rIns="0" bIns="0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Hoàn thiện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ngôi nhà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Shape 273">
            <a:extLst>
              <a:ext uri="{FF2B5EF4-FFF2-40B4-BE49-F238E27FC236}">
                <a16:creationId xmlns:a16="http://schemas.microsoft.com/office/drawing/2014/main" id="{884714E9-067E-40F3-A5E2-D99C548A6D6B}"/>
              </a:ext>
            </a:extLst>
          </p:cNvPr>
          <p:cNvSpPr txBox="1"/>
          <p:nvPr/>
        </p:nvSpPr>
        <p:spPr>
          <a:xfrm>
            <a:off x="1378726" y="4336381"/>
            <a:ext cx="2358887" cy="1384995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none" lIns="0" tIns="0" rIns="0" bIns="0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Chuẩn bị 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xây dựng nhà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AC1D6F-42B5-461D-A5DC-F3B18A5EF48C}"/>
              </a:ext>
            </a:extLst>
          </p:cNvPr>
          <p:cNvSpPr txBox="1"/>
          <p:nvPr/>
        </p:nvSpPr>
        <p:spPr>
          <a:xfrm>
            <a:off x="1033669" y="376500"/>
            <a:ext cx="99921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vi-VN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sắp xếp các bước dưới đây theo trình tự trước sau trong quy trình xây dựng </a:t>
            </a:r>
            <a:r>
              <a:rPr lang="vi-VN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Shape 269">
            <a:extLst>
              <a:ext uri="{FF2B5EF4-FFF2-40B4-BE49-F238E27FC236}">
                <a16:creationId xmlns:a16="http://schemas.microsoft.com/office/drawing/2014/main" id="{65B2F0B5-0AB7-49E6-8FB0-F10F525AC905}"/>
              </a:ext>
            </a:extLst>
          </p:cNvPr>
          <p:cNvSpPr txBox="1"/>
          <p:nvPr/>
        </p:nvSpPr>
        <p:spPr>
          <a:xfrm>
            <a:off x="4696363" y="4336381"/>
            <a:ext cx="3023622" cy="1458972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none" lIns="0" tIns="0" rIns="0" bIns="0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Thi công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xây dựng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ngôi nhà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Shape 271">
            <a:extLst>
              <a:ext uri="{FF2B5EF4-FFF2-40B4-BE49-F238E27FC236}">
                <a16:creationId xmlns:a16="http://schemas.microsoft.com/office/drawing/2014/main" id="{0404423D-B5FB-4284-B9CF-C0B402045D49}"/>
              </a:ext>
            </a:extLst>
          </p:cNvPr>
          <p:cNvSpPr txBox="1"/>
          <p:nvPr/>
        </p:nvSpPr>
        <p:spPr>
          <a:xfrm>
            <a:off x="8678735" y="4373369"/>
            <a:ext cx="2141154" cy="1384995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none" lIns="0" tIns="0" rIns="0" bIns="0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Hoàn thiện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ngôi nhà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Shape 273">
            <a:extLst>
              <a:ext uri="{FF2B5EF4-FFF2-40B4-BE49-F238E27FC236}">
                <a16:creationId xmlns:a16="http://schemas.microsoft.com/office/drawing/2014/main" id="{884714E9-067E-40F3-A5E2-D99C548A6D6B}"/>
              </a:ext>
            </a:extLst>
          </p:cNvPr>
          <p:cNvSpPr txBox="1"/>
          <p:nvPr/>
        </p:nvSpPr>
        <p:spPr>
          <a:xfrm>
            <a:off x="8382381" y="1700111"/>
            <a:ext cx="2358887" cy="1379519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none" lIns="0" tIns="0" rIns="0" bIns="0"/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Chuẩn bị 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xây dựng nhà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93962" y="3449134"/>
            <a:ext cx="35557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7742801" y="4865349"/>
            <a:ext cx="918273" cy="539495"/>
          </a:xfrm>
          <a:prstGeom prst="rightArrow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3783245" y="4759130"/>
            <a:ext cx="913118" cy="539495"/>
          </a:xfrm>
          <a:prstGeom prst="rightArrow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23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 animBg="1"/>
      <p:bldP spid="2" grpId="0"/>
      <p:bldP spid="7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7512" y="411480"/>
            <a:ext cx="1052326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B050"/>
                </a:solidFill>
                <a:latin typeface="+mj-lt"/>
              </a:rPr>
              <a:t>Theo em, các công việc </a:t>
            </a:r>
            <a:r>
              <a:rPr lang="vi-VN" sz="2800" b="1" dirty="0" smtClean="0">
                <a:solidFill>
                  <a:srgbClr val="00B050"/>
                </a:solidFill>
                <a:latin typeface="+mj-lt"/>
              </a:rPr>
              <a:t>trong</a:t>
            </a:r>
            <a:r>
              <a:rPr lang="en-US" sz="2800" b="1" dirty="0" smtClean="0">
                <a:solidFill>
                  <a:srgbClr val="00B05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 smtClean="0">
                <a:solidFill>
                  <a:srgbClr val="00B050"/>
                </a:solidFill>
                <a:latin typeface="+mj-lt"/>
              </a:rPr>
              <a:t> (</a:t>
            </a:r>
            <a:r>
              <a:rPr lang="vi-VN" sz="2800" b="1" dirty="0" smtClean="0">
                <a:solidFill>
                  <a:srgbClr val="00B050"/>
                </a:solidFill>
                <a:latin typeface="+mj-lt"/>
              </a:rPr>
              <a:t>Hình 1.9</a:t>
            </a:r>
            <a:r>
              <a:rPr lang="en-US" sz="2800" b="1" dirty="0" smtClean="0">
                <a:solidFill>
                  <a:srgbClr val="00B050"/>
                </a:solidFill>
                <a:latin typeface="+mj-lt"/>
              </a:rPr>
              <a:t>)</a:t>
            </a:r>
            <a:r>
              <a:rPr lang="vi-VN" sz="2800" b="1" dirty="0" smtClean="0">
                <a:solidFill>
                  <a:srgbClr val="00B050"/>
                </a:solidFill>
                <a:latin typeface="+mj-lt"/>
              </a:rPr>
              <a:t> </a:t>
            </a:r>
            <a:r>
              <a:rPr lang="vi-VN" sz="2800" b="1" dirty="0">
                <a:solidFill>
                  <a:srgbClr val="00B050"/>
                </a:solidFill>
                <a:latin typeface="+mj-lt"/>
              </a:rPr>
              <a:t>thuộc bước nào trong quy trình xây dựng nhà?</a:t>
            </a:r>
            <a:endParaRPr lang="en-US" sz="2800" b="1" dirty="0">
              <a:solidFill>
                <a:srgbClr val="00B050"/>
              </a:solidFill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48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hape 279">
            <a:extLst>
              <a:ext uri="{FF2B5EF4-FFF2-40B4-BE49-F238E27FC236}">
                <a16:creationId xmlns:a16="http://schemas.microsoft.com/office/drawing/2014/main" id="{9E299F3B-B530-42C6-949F-B81142142D5B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5869333" y="979977"/>
            <a:ext cx="2270383" cy="1601282"/>
          </a:xfrm>
          <a:prstGeom prst="rect">
            <a:avLst/>
          </a:prstGeom>
        </p:spPr>
      </p:pic>
      <p:pic>
        <p:nvPicPr>
          <p:cNvPr id="4" name="Shape 283">
            <a:extLst>
              <a:ext uri="{FF2B5EF4-FFF2-40B4-BE49-F238E27FC236}">
                <a16:creationId xmlns:a16="http://schemas.microsoft.com/office/drawing/2014/main" id="{4E473018-0B82-487A-B9BA-EFDB7EFBFE44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8984974" y="1036895"/>
            <a:ext cx="2441604" cy="1388254"/>
          </a:xfrm>
          <a:prstGeom prst="rect">
            <a:avLst/>
          </a:prstGeom>
        </p:spPr>
      </p:pic>
      <p:pic>
        <p:nvPicPr>
          <p:cNvPr id="6" name="Shape 291">
            <a:extLst>
              <a:ext uri="{FF2B5EF4-FFF2-40B4-BE49-F238E27FC236}">
                <a16:creationId xmlns:a16="http://schemas.microsoft.com/office/drawing/2014/main" id="{49152422-8E1E-4CB1-A42E-4C67C3F93F69}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5882470" y="3939162"/>
            <a:ext cx="2522502" cy="1655233"/>
          </a:xfrm>
          <a:prstGeom prst="rect">
            <a:avLst/>
          </a:prstGeom>
        </p:spPr>
      </p:pic>
      <p:pic>
        <p:nvPicPr>
          <p:cNvPr id="7" name="Shape 293">
            <a:extLst>
              <a:ext uri="{FF2B5EF4-FFF2-40B4-BE49-F238E27FC236}">
                <a16:creationId xmlns:a16="http://schemas.microsoft.com/office/drawing/2014/main" id="{774DCC87-928F-4132-B658-711C3893261B}"/>
              </a:ext>
            </a:extLst>
          </p:cNvPr>
          <p:cNvPicPr/>
          <p:nvPr/>
        </p:nvPicPr>
        <p:blipFill>
          <a:blip r:embed="rId5"/>
          <a:stretch/>
        </p:blipFill>
        <p:spPr>
          <a:xfrm>
            <a:off x="9247788" y="4039541"/>
            <a:ext cx="2439401" cy="1454473"/>
          </a:xfrm>
          <a:prstGeom prst="rect">
            <a:avLst/>
          </a:prstGeom>
        </p:spPr>
      </p:pic>
      <p:sp>
        <p:nvSpPr>
          <p:cNvPr id="8" name="Shape 297">
            <a:extLst>
              <a:ext uri="{FF2B5EF4-FFF2-40B4-BE49-F238E27FC236}">
                <a16:creationId xmlns:a16="http://schemas.microsoft.com/office/drawing/2014/main" id="{7AFAC5FC-9525-44F2-93D1-BCDAF7D96EAF}"/>
              </a:ext>
            </a:extLst>
          </p:cNvPr>
          <p:cNvSpPr txBox="1"/>
          <p:nvPr/>
        </p:nvSpPr>
        <p:spPr>
          <a:xfrm>
            <a:off x="296085" y="5605672"/>
            <a:ext cx="2346075" cy="1053381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algn="ctr"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Làm việc 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với kiến trúc sư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Shape 277">
            <a:extLst>
              <a:ext uri="{FF2B5EF4-FFF2-40B4-BE49-F238E27FC236}">
                <a16:creationId xmlns:a16="http://schemas.microsoft.com/office/drawing/2014/main" id="{81F83A82-5013-4ED9-8B5D-788FC1982E8C}"/>
              </a:ext>
            </a:extLst>
          </p:cNvPr>
          <p:cNvSpPr txBox="1"/>
          <p:nvPr/>
        </p:nvSpPr>
        <p:spPr>
          <a:xfrm>
            <a:off x="594315" y="2795806"/>
            <a:ext cx="1749617" cy="580898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Arial" panose="020B0604020202020204" pitchFamily="34" charset="0"/>
              </a:rPr>
              <a:t>Vẽ thiết kế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+mj-lt"/>
              <a:ea typeface="Arial" panose="020B0604020202020204" pitchFamily="34" charset="0"/>
            </a:endParaRPr>
          </a:p>
        </p:txBody>
      </p:sp>
      <p:sp>
        <p:nvSpPr>
          <p:cNvPr id="10" name="Shape 281">
            <a:extLst>
              <a:ext uri="{FF2B5EF4-FFF2-40B4-BE49-F238E27FC236}">
                <a16:creationId xmlns:a16="http://schemas.microsoft.com/office/drawing/2014/main" id="{E99C7E9D-A54D-4FE7-A1BD-1185061F1DAB}"/>
              </a:ext>
            </a:extLst>
          </p:cNvPr>
          <p:cNvSpPr txBox="1"/>
          <p:nvPr/>
        </p:nvSpPr>
        <p:spPr>
          <a:xfrm>
            <a:off x="6041936" y="2800089"/>
            <a:ext cx="2482690" cy="523274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Arial" panose="020B0604020202020204" pitchFamily="34" charset="0"/>
              </a:rPr>
              <a:t>Chọn vật liệu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+mj-lt"/>
              <a:ea typeface="Arial" panose="020B0604020202020204" pitchFamily="34" charset="0"/>
            </a:endParaRPr>
          </a:p>
        </p:txBody>
      </p:sp>
      <p:sp>
        <p:nvSpPr>
          <p:cNvPr id="11" name="Shape 285">
            <a:extLst>
              <a:ext uri="{FF2B5EF4-FFF2-40B4-BE49-F238E27FC236}">
                <a16:creationId xmlns:a16="http://schemas.microsoft.com/office/drawing/2014/main" id="{0B7C40CF-9716-4023-88A4-C5141745BFEA}"/>
              </a:ext>
            </a:extLst>
          </p:cNvPr>
          <p:cNvSpPr txBox="1"/>
          <p:nvPr/>
        </p:nvSpPr>
        <p:spPr>
          <a:xfrm>
            <a:off x="9342230" y="2720751"/>
            <a:ext cx="1916642" cy="634917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Arial" panose="020B0604020202020204" pitchFamily="34" charset="0"/>
              </a:rPr>
              <a:t>Lợp mái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+mj-lt"/>
              <a:ea typeface="Arial" panose="020B0604020202020204" pitchFamily="34" charset="0"/>
            </a:endParaRPr>
          </a:p>
        </p:txBody>
      </p:sp>
      <p:sp>
        <p:nvSpPr>
          <p:cNvPr id="12" name="Shape 289">
            <a:extLst>
              <a:ext uri="{FF2B5EF4-FFF2-40B4-BE49-F238E27FC236}">
                <a16:creationId xmlns:a16="http://schemas.microsoft.com/office/drawing/2014/main" id="{6E7F4C37-5382-4C3E-8C8C-44DC73E13C57}"/>
              </a:ext>
            </a:extLst>
          </p:cNvPr>
          <p:cNvSpPr txBox="1"/>
          <p:nvPr/>
        </p:nvSpPr>
        <p:spPr>
          <a:xfrm>
            <a:off x="3603788" y="2796034"/>
            <a:ext cx="1749617" cy="523274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Arial" panose="020B0604020202020204" pitchFamily="34" charset="0"/>
              </a:rPr>
              <a:t>Xây tường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+mj-lt"/>
              <a:ea typeface="Arial" panose="020B0604020202020204" pitchFamily="34" charset="0"/>
            </a:endParaRPr>
          </a:p>
        </p:txBody>
      </p:sp>
      <p:sp>
        <p:nvSpPr>
          <p:cNvPr id="13" name="Shape 295">
            <a:extLst>
              <a:ext uri="{FF2B5EF4-FFF2-40B4-BE49-F238E27FC236}">
                <a16:creationId xmlns:a16="http://schemas.microsoft.com/office/drawing/2014/main" id="{E3EE1809-DEE0-4A0F-96EB-EF8026F489EB}"/>
              </a:ext>
            </a:extLst>
          </p:cNvPr>
          <p:cNvSpPr txBox="1"/>
          <p:nvPr/>
        </p:nvSpPr>
        <p:spPr>
          <a:xfrm>
            <a:off x="9420000" y="5711689"/>
            <a:ext cx="2200302" cy="647541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Arial" panose="020B0604020202020204" pitchFamily="34" charset="0"/>
              </a:rPr>
              <a:t>Làm móng nhà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+mj-lt"/>
              <a:ea typeface="Arial" panose="020B0604020202020204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7F1CBD0-2C81-4FE7-96E0-D5CD42E4B12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86" y="867926"/>
            <a:ext cx="2548478" cy="171333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F86D345-5E7B-4EE9-97EA-A5CDB2BBB1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11" y="4067063"/>
            <a:ext cx="1880579" cy="1545235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63DA7B1C-3063-474E-BDAB-98BE30C2C830}"/>
              </a:ext>
            </a:extLst>
          </p:cNvPr>
          <p:cNvSpPr txBox="1"/>
          <p:nvPr/>
        </p:nvSpPr>
        <p:spPr>
          <a:xfrm>
            <a:off x="3441257" y="5711689"/>
            <a:ext cx="1916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Quét vôi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D3241DE-7DED-4569-9ABC-48F437ED1E23}"/>
              </a:ext>
            </a:extLst>
          </p:cNvPr>
          <p:cNvSpPr txBox="1"/>
          <p:nvPr/>
        </p:nvSpPr>
        <p:spPr>
          <a:xfrm>
            <a:off x="5994128" y="5655310"/>
            <a:ext cx="26391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solidFill>
                  <a:schemeClr val="accent2">
                    <a:lumMod val="75000"/>
                  </a:schemeClr>
                </a:solidFill>
                <a:latin typeface="+mj-lt"/>
                <a:ea typeface="Arial" panose="020B0604020202020204" pitchFamily="34" charset="0"/>
              </a:rPr>
              <a:t>Lắp đặt hệ thống điện, nước</a:t>
            </a:r>
            <a:endParaRPr lang="en-US" sz="2800" dirty="0">
              <a:latin typeface="+mj-lt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0CCB0A73-2096-4DE4-9CB0-29D50E9C335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1257" y="979977"/>
            <a:ext cx="1995273" cy="171333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F5A1314-1AAA-4CEA-88AC-6C70F21A2BB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3174" y="3959925"/>
            <a:ext cx="2263611" cy="1625953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B21046DB-85B6-467E-8F18-AF8DADD9B27F}"/>
              </a:ext>
            </a:extLst>
          </p:cNvPr>
          <p:cNvSpPr txBox="1"/>
          <p:nvPr/>
        </p:nvSpPr>
        <p:spPr>
          <a:xfrm>
            <a:off x="569088" y="145365"/>
            <a:ext cx="2257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B1: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F041C2B-4BBA-4DFD-9AA0-4DADA6DD45FB}"/>
              </a:ext>
            </a:extLst>
          </p:cNvPr>
          <p:cNvSpPr txBox="1"/>
          <p:nvPr/>
        </p:nvSpPr>
        <p:spPr>
          <a:xfrm>
            <a:off x="3367964" y="166324"/>
            <a:ext cx="20632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B2: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7F7FC49-78B7-4E99-A99C-C360B51A7C32}"/>
              </a:ext>
            </a:extLst>
          </p:cNvPr>
          <p:cNvSpPr txBox="1"/>
          <p:nvPr/>
        </p:nvSpPr>
        <p:spPr>
          <a:xfrm>
            <a:off x="3303046" y="3347992"/>
            <a:ext cx="2410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B3.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2C5921D-E8BB-4B54-971C-A001C2B793F2}"/>
              </a:ext>
            </a:extLst>
          </p:cNvPr>
          <p:cNvSpPr txBox="1"/>
          <p:nvPr/>
        </p:nvSpPr>
        <p:spPr>
          <a:xfrm>
            <a:off x="444802" y="3324777"/>
            <a:ext cx="2257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B1: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5372619-24BA-49BD-807A-1D8D5FE82F46}"/>
              </a:ext>
            </a:extLst>
          </p:cNvPr>
          <p:cNvSpPr txBox="1"/>
          <p:nvPr/>
        </p:nvSpPr>
        <p:spPr>
          <a:xfrm>
            <a:off x="5882471" y="166324"/>
            <a:ext cx="2257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B1: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C04F406-4D22-43E8-B14A-C07B22C9BA14}"/>
              </a:ext>
            </a:extLst>
          </p:cNvPr>
          <p:cNvSpPr txBox="1"/>
          <p:nvPr/>
        </p:nvSpPr>
        <p:spPr>
          <a:xfrm>
            <a:off x="9195644" y="262284"/>
            <a:ext cx="20632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B2: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1016E42-CEF6-42CE-B13C-615242D569EC}"/>
              </a:ext>
            </a:extLst>
          </p:cNvPr>
          <p:cNvSpPr txBox="1"/>
          <p:nvPr/>
        </p:nvSpPr>
        <p:spPr>
          <a:xfrm>
            <a:off x="9445706" y="3294987"/>
            <a:ext cx="20632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B2: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D0988B2-F1CD-45FA-AFD2-967330C4A535}"/>
              </a:ext>
            </a:extLst>
          </p:cNvPr>
          <p:cNvSpPr txBox="1"/>
          <p:nvPr/>
        </p:nvSpPr>
        <p:spPr>
          <a:xfrm>
            <a:off x="6041936" y="3315428"/>
            <a:ext cx="2410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B3.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2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hape 279">
            <a:extLst>
              <a:ext uri="{FF2B5EF4-FFF2-40B4-BE49-F238E27FC236}">
                <a16:creationId xmlns:a16="http://schemas.microsoft.com/office/drawing/2014/main" id="{9E299F3B-B530-42C6-949F-B81142142D5B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5643891" y="1090587"/>
            <a:ext cx="2482690" cy="1408937"/>
          </a:xfrm>
          <a:prstGeom prst="rect">
            <a:avLst/>
          </a:prstGeom>
        </p:spPr>
      </p:pic>
      <p:pic>
        <p:nvPicPr>
          <p:cNvPr id="4" name="Shape 283">
            <a:extLst>
              <a:ext uri="{FF2B5EF4-FFF2-40B4-BE49-F238E27FC236}">
                <a16:creationId xmlns:a16="http://schemas.microsoft.com/office/drawing/2014/main" id="{4E473018-0B82-487A-B9BA-EFDB7EFBFE44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5544076" y="4100292"/>
            <a:ext cx="2502917" cy="1625953"/>
          </a:xfrm>
          <a:prstGeom prst="rect">
            <a:avLst/>
          </a:prstGeom>
        </p:spPr>
      </p:pic>
      <p:pic>
        <p:nvPicPr>
          <p:cNvPr id="6" name="Shape 291">
            <a:extLst>
              <a:ext uri="{FF2B5EF4-FFF2-40B4-BE49-F238E27FC236}">
                <a16:creationId xmlns:a16="http://schemas.microsoft.com/office/drawing/2014/main" id="{49152422-8E1E-4CB1-A42E-4C67C3F93F69}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9053197" y="884189"/>
            <a:ext cx="2795658" cy="1615336"/>
          </a:xfrm>
          <a:prstGeom prst="rect">
            <a:avLst/>
          </a:prstGeom>
        </p:spPr>
      </p:pic>
      <p:pic>
        <p:nvPicPr>
          <p:cNvPr id="7" name="Shape 293">
            <a:extLst>
              <a:ext uri="{FF2B5EF4-FFF2-40B4-BE49-F238E27FC236}">
                <a16:creationId xmlns:a16="http://schemas.microsoft.com/office/drawing/2014/main" id="{774DCC87-928F-4132-B658-711C3893261B}"/>
              </a:ext>
            </a:extLst>
          </p:cNvPr>
          <p:cNvPicPr/>
          <p:nvPr/>
        </p:nvPicPr>
        <p:blipFill>
          <a:blip r:embed="rId5"/>
          <a:stretch/>
        </p:blipFill>
        <p:spPr>
          <a:xfrm>
            <a:off x="334743" y="4281171"/>
            <a:ext cx="2725936" cy="1489945"/>
          </a:xfrm>
          <a:prstGeom prst="rect">
            <a:avLst/>
          </a:prstGeom>
        </p:spPr>
      </p:pic>
      <p:sp>
        <p:nvSpPr>
          <p:cNvPr id="8" name="Shape 297">
            <a:extLst>
              <a:ext uri="{FF2B5EF4-FFF2-40B4-BE49-F238E27FC236}">
                <a16:creationId xmlns:a16="http://schemas.microsoft.com/office/drawing/2014/main" id="{7AFAC5FC-9525-44F2-93D1-BCDAF7D96EAF}"/>
              </a:ext>
            </a:extLst>
          </p:cNvPr>
          <p:cNvSpPr txBox="1"/>
          <p:nvPr/>
        </p:nvSpPr>
        <p:spPr>
          <a:xfrm>
            <a:off x="549709" y="2465235"/>
            <a:ext cx="2346075" cy="1053381"/>
          </a:xfrm>
          <a:prstGeom prst="rect">
            <a:avLst/>
          </a:prstGeom>
          <a:noFill/>
        </p:spPr>
        <p:txBody>
          <a:bodyPr wrap="none" lIns="0" tIns="0" rIns="0" bIns="0"/>
          <a:lstStyle/>
          <a:p>
            <a:pPr algn="ctr"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Làm việc 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với kiến trúc sư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Shape 277">
            <a:extLst>
              <a:ext uri="{FF2B5EF4-FFF2-40B4-BE49-F238E27FC236}">
                <a16:creationId xmlns:a16="http://schemas.microsoft.com/office/drawing/2014/main" id="{81F83A82-5013-4ED9-8B5D-788FC1982E8C}"/>
              </a:ext>
            </a:extLst>
          </p:cNvPr>
          <p:cNvSpPr txBox="1"/>
          <p:nvPr/>
        </p:nvSpPr>
        <p:spPr>
          <a:xfrm>
            <a:off x="3118324" y="2823133"/>
            <a:ext cx="1749617" cy="580898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Arial" panose="020B0604020202020204" pitchFamily="34" charset="0"/>
              </a:rPr>
              <a:t>Vẽ thiết kế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+mj-lt"/>
              <a:ea typeface="Arial" panose="020B0604020202020204" pitchFamily="34" charset="0"/>
            </a:endParaRPr>
          </a:p>
        </p:txBody>
      </p:sp>
      <p:sp>
        <p:nvSpPr>
          <p:cNvPr id="10" name="Shape 281">
            <a:extLst>
              <a:ext uri="{FF2B5EF4-FFF2-40B4-BE49-F238E27FC236}">
                <a16:creationId xmlns:a16="http://schemas.microsoft.com/office/drawing/2014/main" id="{E99C7E9D-A54D-4FE7-A1BD-1185061F1DAB}"/>
              </a:ext>
            </a:extLst>
          </p:cNvPr>
          <p:cNvSpPr txBox="1"/>
          <p:nvPr/>
        </p:nvSpPr>
        <p:spPr>
          <a:xfrm>
            <a:off x="6145279" y="2682612"/>
            <a:ext cx="2482690" cy="523274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Arial" panose="020B0604020202020204" pitchFamily="34" charset="0"/>
              </a:rPr>
              <a:t>Chọn vật liệu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+mj-lt"/>
              <a:ea typeface="Arial" panose="020B0604020202020204" pitchFamily="34" charset="0"/>
            </a:endParaRPr>
          </a:p>
        </p:txBody>
      </p:sp>
      <p:sp>
        <p:nvSpPr>
          <p:cNvPr id="11" name="Shape 285">
            <a:extLst>
              <a:ext uri="{FF2B5EF4-FFF2-40B4-BE49-F238E27FC236}">
                <a16:creationId xmlns:a16="http://schemas.microsoft.com/office/drawing/2014/main" id="{0B7C40CF-9716-4023-88A4-C5141745BFEA}"/>
              </a:ext>
            </a:extLst>
          </p:cNvPr>
          <p:cNvSpPr txBox="1"/>
          <p:nvPr/>
        </p:nvSpPr>
        <p:spPr>
          <a:xfrm>
            <a:off x="5961408" y="5986118"/>
            <a:ext cx="1916642" cy="634917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Arial" panose="020B0604020202020204" pitchFamily="34" charset="0"/>
              </a:rPr>
              <a:t>Lợp mái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+mj-lt"/>
              <a:ea typeface="Arial" panose="020B0604020202020204" pitchFamily="34" charset="0"/>
            </a:endParaRPr>
          </a:p>
        </p:txBody>
      </p:sp>
      <p:sp>
        <p:nvSpPr>
          <p:cNvPr id="12" name="Shape 289">
            <a:extLst>
              <a:ext uri="{FF2B5EF4-FFF2-40B4-BE49-F238E27FC236}">
                <a16:creationId xmlns:a16="http://schemas.microsoft.com/office/drawing/2014/main" id="{6E7F4C37-5382-4C3E-8C8C-44DC73E13C57}"/>
              </a:ext>
            </a:extLst>
          </p:cNvPr>
          <p:cNvSpPr txBox="1"/>
          <p:nvPr/>
        </p:nvSpPr>
        <p:spPr>
          <a:xfrm>
            <a:off x="3633571" y="6042177"/>
            <a:ext cx="1749617" cy="523274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Arial" panose="020B0604020202020204" pitchFamily="34" charset="0"/>
              </a:rPr>
              <a:t>Xây tường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+mj-lt"/>
              <a:ea typeface="Arial" panose="020B0604020202020204" pitchFamily="34" charset="0"/>
            </a:endParaRPr>
          </a:p>
        </p:txBody>
      </p:sp>
      <p:sp>
        <p:nvSpPr>
          <p:cNvPr id="13" name="Shape 295">
            <a:extLst>
              <a:ext uri="{FF2B5EF4-FFF2-40B4-BE49-F238E27FC236}">
                <a16:creationId xmlns:a16="http://schemas.microsoft.com/office/drawing/2014/main" id="{E3EE1809-DEE0-4A0F-96EB-EF8026F489EB}"/>
              </a:ext>
            </a:extLst>
          </p:cNvPr>
          <p:cNvSpPr txBox="1"/>
          <p:nvPr/>
        </p:nvSpPr>
        <p:spPr>
          <a:xfrm>
            <a:off x="549709" y="6017419"/>
            <a:ext cx="2200302" cy="647541"/>
          </a:xfrm>
          <a:prstGeom prst="rect">
            <a:avLst/>
          </a:prstGeom>
          <a:noFill/>
        </p:spPr>
        <p:txBody>
          <a:bodyPr lIns="0" tIns="0" rIns="0" bIns="0"/>
          <a:lstStyle/>
          <a:p>
            <a:pPr algn="ctr">
              <a:spcAft>
                <a:spcPts val="0"/>
              </a:spcAft>
            </a:pPr>
            <a:r>
              <a:rPr lang="vi-VN" sz="28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Arial" panose="020B0604020202020204" pitchFamily="34" charset="0"/>
              </a:rPr>
              <a:t>Làm móng nhà</a:t>
            </a:r>
            <a:endParaRPr lang="en-US" sz="2800" dirty="0">
              <a:solidFill>
                <a:schemeClr val="accent2">
                  <a:lumMod val="75000"/>
                </a:schemeClr>
              </a:solidFill>
              <a:effectLst/>
              <a:latin typeface="+mj-lt"/>
              <a:ea typeface="Arial" panose="020B0604020202020204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7F1CBD0-2C81-4FE7-96E0-D5CD42E4B12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7468" y="863497"/>
            <a:ext cx="2548478" cy="171333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F86D345-5E7B-4EE9-97EA-A5CDB2BBB1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456" y="884188"/>
            <a:ext cx="1880579" cy="1615336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63DA7B1C-3063-474E-BDAB-98BE30C2C830}"/>
              </a:ext>
            </a:extLst>
          </p:cNvPr>
          <p:cNvSpPr txBox="1"/>
          <p:nvPr/>
        </p:nvSpPr>
        <p:spPr>
          <a:xfrm>
            <a:off x="9451599" y="6001409"/>
            <a:ext cx="1916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Quét vôi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D3241DE-7DED-4569-9ABC-48F437ED1E23}"/>
              </a:ext>
            </a:extLst>
          </p:cNvPr>
          <p:cNvSpPr txBox="1"/>
          <p:nvPr/>
        </p:nvSpPr>
        <p:spPr>
          <a:xfrm>
            <a:off x="9140712" y="2636528"/>
            <a:ext cx="26391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solidFill>
                  <a:schemeClr val="accent2">
                    <a:lumMod val="75000"/>
                  </a:schemeClr>
                </a:solidFill>
                <a:latin typeface="+mj-lt"/>
                <a:ea typeface="Arial" panose="020B0604020202020204" pitchFamily="34" charset="0"/>
              </a:rPr>
              <a:t>Lắp đặt hệ thống điện, nước</a:t>
            </a:r>
            <a:endParaRPr lang="en-US" sz="2800" dirty="0">
              <a:latin typeface="+mj-lt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0CCB0A73-2096-4DE4-9CB0-29D50E9C335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4071" y="4218042"/>
            <a:ext cx="1995273" cy="171333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F5A1314-1AAA-4CEA-88AC-6C70F21A2BB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1543" y="4038053"/>
            <a:ext cx="2538302" cy="1893324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B21046DB-85B6-467E-8F18-AF8DADD9B27F}"/>
              </a:ext>
            </a:extLst>
          </p:cNvPr>
          <p:cNvSpPr txBox="1"/>
          <p:nvPr/>
        </p:nvSpPr>
        <p:spPr>
          <a:xfrm>
            <a:off x="569088" y="145365"/>
            <a:ext cx="2257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B1: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F041C2B-4BBA-4DFD-9AA0-4DADA6DD45FB}"/>
              </a:ext>
            </a:extLst>
          </p:cNvPr>
          <p:cNvSpPr txBox="1"/>
          <p:nvPr/>
        </p:nvSpPr>
        <p:spPr>
          <a:xfrm>
            <a:off x="728353" y="3518616"/>
            <a:ext cx="20632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B2: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7F7FC49-78B7-4E99-A99C-C360B51A7C32}"/>
              </a:ext>
            </a:extLst>
          </p:cNvPr>
          <p:cNvSpPr txBox="1"/>
          <p:nvPr/>
        </p:nvSpPr>
        <p:spPr>
          <a:xfrm>
            <a:off x="9094853" y="291857"/>
            <a:ext cx="2410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B3.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2C5921D-E8BB-4B54-971C-A001C2B793F2}"/>
              </a:ext>
            </a:extLst>
          </p:cNvPr>
          <p:cNvSpPr txBox="1"/>
          <p:nvPr/>
        </p:nvSpPr>
        <p:spPr>
          <a:xfrm>
            <a:off x="3441257" y="126461"/>
            <a:ext cx="2257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B1: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5372619-24BA-49BD-807A-1D8D5FE82F46}"/>
              </a:ext>
            </a:extLst>
          </p:cNvPr>
          <p:cNvSpPr txBox="1"/>
          <p:nvPr/>
        </p:nvSpPr>
        <p:spPr>
          <a:xfrm>
            <a:off x="5961408" y="233317"/>
            <a:ext cx="2257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B1: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C04F406-4D22-43E8-B14A-C07B22C9BA14}"/>
              </a:ext>
            </a:extLst>
          </p:cNvPr>
          <p:cNvSpPr txBox="1"/>
          <p:nvPr/>
        </p:nvSpPr>
        <p:spPr>
          <a:xfrm>
            <a:off x="3094434" y="3514832"/>
            <a:ext cx="20632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B2: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1016E42-CEF6-42CE-B13C-615242D569EC}"/>
              </a:ext>
            </a:extLst>
          </p:cNvPr>
          <p:cNvSpPr txBox="1"/>
          <p:nvPr/>
        </p:nvSpPr>
        <p:spPr>
          <a:xfrm>
            <a:off x="5847220" y="3490673"/>
            <a:ext cx="20632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B2: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D0988B2-F1CD-45FA-AFD2-967330C4A535}"/>
              </a:ext>
            </a:extLst>
          </p:cNvPr>
          <p:cNvSpPr txBox="1"/>
          <p:nvPr/>
        </p:nvSpPr>
        <p:spPr>
          <a:xfrm>
            <a:off x="9186379" y="3479817"/>
            <a:ext cx="24108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B3.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91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7E31A620-9255-477C-9A5C-B6D46BE311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3887" y="1429009"/>
            <a:ext cx="7010400" cy="56838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endParaRPr lang="en-US" altLang="en-US" sz="3200" dirty="0">
              <a:solidFill>
                <a:srgbClr val="9323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03420808-2E4B-489D-9CF7-30A00837C9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444" y="299895"/>
            <a:ext cx="8153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vi-VN" altLang="en-US" sz="3200" b="1" dirty="0">
                <a:solidFill>
                  <a:srgbClr val="353D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3200" b="1" dirty="0" err="1">
                <a:solidFill>
                  <a:srgbClr val="353D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ài</a:t>
            </a:r>
            <a:r>
              <a:rPr lang="vi-VN" altLang="en-US" sz="3200" b="1" dirty="0">
                <a:solidFill>
                  <a:srgbClr val="353DE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vi-VN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</a:t>
            </a:r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ĐỐI VỚI CON NGƯỜ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b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3200" b="1" dirty="0"/>
          </a:p>
        </p:txBody>
      </p:sp>
      <p:sp>
        <p:nvSpPr>
          <p:cNvPr id="9" name="Google Shape;1295;p43">
            <a:extLst>
              <a:ext uri="{FF2B5EF4-FFF2-40B4-BE49-F238E27FC236}">
                <a16:creationId xmlns:a16="http://schemas.microsoft.com/office/drawing/2014/main" id="{4249F5B9-0297-4C6F-A648-6192D8D1666D}"/>
              </a:ext>
            </a:extLst>
          </p:cNvPr>
          <p:cNvSpPr txBox="1">
            <a:spLocks/>
          </p:cNvSpPr>
          <p:nvPr/>
        </p:nvSpPr>
        <p:spPr bwMode="auto">
          <a:xfrm>
            <a:off x="453887" y="920175"/>
            <a:ext cx="6118225" cy="632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ts val="1200"/>
              </a:spcAft>
              <a:buClr>
                <a:schemeClr val="accent1"/>
              </a:buClr>
              <a:buSzPct val="80000"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4084A8A-200F-4ADD-B6F5-39EA1EEAF8BA}"/>
              </a:ext>
            </a:extLst>
          </p:cNvPr>
          <p:cNvSpPr txBox="1">
            <a:spLocks/>
          </p:cNvSpPr>
          <p:nvPr/>
        </p:nvSpPr>
        <p:spPr>
          <a:xfrm>
            <a:off x="453887" y="1997393"/>
            <a:ext cx="9185896" cy="609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số kiến trúc nhà ở đặc trưng của Việt Nam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215825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7E31A620-9255-477C-9A5C-B6D46BE311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3887" y="1429009"/>
            <a:ext cx="7010400" cy="56838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endParaRPr lang="en-US" altLang="en-US" sz="2800" dirty="0">
              <a:solidFill>
                <a:srgbClr val="9323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0" descr="viet3">
            <a:extLst>
              <a:ext uri="{FF2B5EF4-FFF2-40B4-BE49-F238E27FC236}">
                <a16:creationId xmlns:a16="http://schemas.microsoft.com/office/drawing/2014/main" id="{EFA33457-8AC5-4312-9056-B58ABBAA1A1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6857" y="168483"/>
            <a:ext cx="13716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">
            <a:extLst>
              <a:ext uri="{FF2B5EF4-FFF2-40B4-BE49-F238E27FC236}">
                <a16:creationId xmlns:a16="http://schemas.microsoft.com/office/drawing/2014/main" id="{03420808-2E4B-489D-9CF7-30A00837C9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444" y="299895"/>
            <a:ext cx="8153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vi-V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ài</a:t>
            </a:r>
            <a:r>
              <a:rPr lang="vi-V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Ở ĐỐI VỚI CON NGƯỜ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b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3200" b="1" dirty="0"/>
          </a:p>
        </p:txBody>
      </p:sp>
      <p:sp>
        <p:nvSpPr>
          <p:cNvPr id="9" name="Google Shape;1295;p43">
            <a:extLst>
              <a:ext uri="{FF2B5EF4-FFF2-40B4-BE49-F238E27FC236}">
                <a16:creationId xmlns:a16="http://schemas.microsoft.com/office/drawing/2014/main" id="{4249F5B9-0297-4C6F-A648-6192D8D1666D}"/>
              </a:ext>
            </a:extLst>
          </p:cNvPr>
          <p:cNvSpPr txBox="1">
            <a:spLocks/>
          </p:cNvSpPr>
          <p:nvPr/>
        </p:nvSpPr>
        <p:spPr bwMode="auto">
          <a:xfrm>
            <a:off x="453887" y="920175"/>
            <a:ext cx="6118225" cy="632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Aft>
                <a:spcPts val="1200"/>
              </a:spcAft>
              <a:buClr>
                <a:schemeClr val="accent1"/>
              </a:buClr>
              <a:buSzPct val="80000"/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4084A8A-200F-4ADD-B6F5-39EA1EEAF8BA}"/>
              </a:ext>
            </a:extLst>
          </p:cNvPr>
          <p:cNvSpPr txBox="1">
            <a:spLocks/>
          </p:cNvSpPr>
          <p:nvPr/>
        </p:nvSpPr>
        <p:spPr>
          <a:xfrm>
            <a:off x="453887" y="1997393"/>
            <a:ext cx="9185896" cy="609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vi-V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số kiến trúc nhà ở đặc trưng của Việt Nam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7ACAAD2-C8F2-43E1-B730-F96D6994B33B}"/>
              </a:ext>
            </a:extLst>
          </p:cNvPr>
          <p:cNvSpPr txBox="1">
            <a:spLocks/>
          </p:cNvSpPr>
          <p:nvPr/>
        </p:nvSpPr>
        <p:spPr>
          <a:xfrm>
            <a:off x="453887" y="2506228"/>
            <a:ext cx="11284226" cy="44900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alt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4F435D-CFF3-4D74-A0E4-782F9598545F}"/>
              </a:ext>
            </a:extLst>
          </p:cNvPr>
          <p:cNvSpPr txBox="1"/>
          <p:nvPr/>
        </p:nvSpPr>
        <p:spPr>
          <a:xfrm>
            <a:off x="453886" y="3559691"/>
            <a:ext cx="11284225" cy="2846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nl-NL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 trình xây dựng nhà ở gồm 3 bước:</a:t>
            </a:r>
            <a:endParaRPr lang="en-US" alt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nl-NL" alt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1: Chuẩn bị (chọn </a:t>
            </a:r>
            <a:r>
              <a:rPr lang="nl-NL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 nhà, vẽ thiết kế, chọn vật liệu </a:t>
            </a:r>
            <a:r>
              <a:rPr lang="nl-NL" alt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…)</a:t>
            </a:r>
            <a:endParaRPr lang="en-US" alt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nl-NL" alt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2: Thi công (xây </a:t>
            </a:r>
            <a:r>
              <a:rPr lang="nl-NL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móng, dựng khung nhà, xây tường, lợp mái </a:t>
            </a:r>
            <a:r>
              <a:rPr lang="nl-NL" alt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…)</a:t>
            </a:r>
            <a:endParaRPr lang="en-US" alt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nl-NL" alt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3: Hoàn thiện (trát </a:t>
            </a:r>
            <a:r>
              <a:rPr lang="nl-NL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tường</a:t>
            </a:r>
            <a:r>
              <a:rPr lang="nl-NL" alt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altLang="en-US" sz="280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quét </a:t>
            </a:r>
            <a:r>
              <a:rPr lang="nl-NL" alt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vôi, trang trí nội thất, lắp đặt hệ thống điện, nước </a:t>
            </a:r>
            <a:r>
              <a:rPr lang="nl-NL" alt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…)</a:t>
            </a:r>
            <a:endParaRPr lang="en-US" alt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7D4041-A369-40EA-9508-43765054839C}"/>
              </a:ext>
            </a:extLst>
          </p:cNvPr>
          <p:cNvSpPr txBox="1"/>
          <p:nvPr/>
        </p:nvSpPr>
        <p:spPr>
          <a:xfrm>
            <a:off x="453886" y="2950091"/>
            <a:ext cx="6887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</a:t>
            </a:r>
          </a:p>
        </p:txBody>
      </p:sp>
    </p:spTree>
    <p:extLst>
      <p:ext uri="{BB962C8B-B14F-4D97-AF65-F5344CB8AC3E}">
        <p14:creationId xmlns:p14="http://schemas.microsoft.com/office/powerpoint/2010/main" val="997808359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8B94B92-67A9-40F1-824E-D456075C7D2E}"/>
              </a:ext>
            </a:extLst>
          </p:cNvPr>
          <p:cNvCxnSpPr>
            <a:cxnSpLocks/>
          </p:cNvCxnSpPr>
          <p:nvPr/>
        </p:nvCxnSpPr>
        <p:spPr>
          <a:xfrm>
            <a:off x="4180596" y="1374140"/>
            <a:ext cx="10404" cy="55372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E46EB4C-FB51-4C4E-81BC-CBFD95C4A037}"/>
              </a:ext>
            </a:extLst>
          </p:cNvPr>
          <p:cNvCxnSpPr>
            <a:cxnSpLocks/>
          </p:cNvCxnSpPr>
          <p:nvPr/>
        </p:nvCxnSpPr>
        <p:spPr>
          <a:xfrm>
            <a:off x="4176336" y="1924658"/>
            <a:ext cx="48885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87AA33EF-86BF-4903-B1D6-25A701EA5028}"/>
              </a:ext>
            </a:extLst>
          </p:cNvPr>
          <p:cNvCxnSpPr>
            <a:cxnSpLocks/>
          </p:cNvCxnSpPr>
          <p:nvPr/>
        </p:nvCxnSpPr>
        <p:spPr>
          <a:xfrm>
            <a:off x="1648532" y="3644374"/>
            <a:ext cx="376224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E4FF4531-D760-4C49-B90D-65AF1F4F0FD9}"/>
              </a:ext>
            </a:extLst>
          </p:cNvPr>
          <p:cNvSpPr txBox="1"/>
          <p:nvPr/>
        </p:nvSpPr>
        <p:spPr>
          <a:xfrm>
            <a:off x="2438900" y="1138235"/>
            <a:ext cx="1440611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9CA67E95-9613-4B97-B8A1-8A7DA196AD75}"/>
              </a:ext>
            </a:extLst>
          </p:cNvPr>
          <p:cNvSpPr txBox="1"/>
          <p:nvPr/>
        </p:nvSpPr>
        <p:spPr>
          <a:xfrm>
            <a:off x="166087" y="3360660"/>
            <a:ext cx="1528159" cy="523220"/>
          </a:xfrm>
          <a:prstGeom prst="rect">
            <a:avLst/>
          </a:prstGeom>
          <a:solidFill>
            <a:srgbClr val="FFFF00"/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Ở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03CA030-4E98-4083-87E2-11A22B039E72}"/>
              </a:ext>
            </a:extLst>
          </p:cNvPr>
          <p:cNvSpPr txBox="1"/>
          <p:nvPr/>
        </p:nvSpPr>
        <p:spPr>
          <a:xfrm>
            <a:off x="4672039" y="358366"/>
            <a:ext cx="6847087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bảo vệ con người tránh khỏi những tác hại của thiên nhiên</a:t>
            </a:r>
            <a:r>
              <a:rPr lang="vi-VN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 môi trường.</a:t>
            </a:r>
            <a:endParaRPr lang="en-US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C5B7655-2E75-49A4-87A8-5A79D812783B}"/>
              </a:ext>
            </a:extLst>
          </p:cNvPr>
          <p:cNvSpPr txBox="1"/>
          <p:nvPr/>
        </p:nvSpPr>
        <p:spPr>
          <a:xfrm>
            <a:off x="2378253" y="2956312"/>
            <a:ext cx="1694853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FB18178-B3DD-438D-AE68-95AA2921575B}"/>
              </a:ext>
            </a:extLst>
          </p:cNvPr>
          <p:cNvSpPr txBox="1"/>
          <p:nvPr/>
        </p:nvSpPr>
        <p:spPr>
          <a:xfrm>
            <a:off x="4670288" y="1376185"/>
            <a:ext cx="6847087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nơi đáp ứng nhu cầu sinh hoạt thường ngày của các thành viên trong gia đình...</a:t>
            </a:r>
            <a:endParaRPr lang="en-US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DC671F12-84BA-4D3E-B248-0F38937A8B6B}"/>
              </a:ext>
            </a:extLst>
          </p:cNvPr>
          <p:cNvSpPr txBox="1"/>
          <p:nvPr/>
        </p:nvSpPr>
        <p:spPr>
          <a:xfrm>
            <a:off x="4672037" y="2516132"/>
            <a:ext cx="6863751" cy="9541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8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móng</a:t>
            </a:r>
            <a:r>
              <a:rPr lang="en-US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mái</a:t>
            </a:r>
            <a:r>
              <a:rPr lang="en-US" sz="28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en-US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AEEBF79-C691-42AC-A704-0E61ECF8FC9E}"/>
              </a:ext>
            </a:extLst>
          </p:cNvPr>
          <p:cNvCxnSpPr>
            <a:cxnSpLocks/>
          </p:cNvCxnSpPr>
          <p:nvPr/>
        </p:nvCxnSpPr>
        <p:spPr>
          <a:xfrm flipH="1">
            <a:off x="2024757" y="1394469"/>
            <a:ext cx="6862" cy="513289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DFED17F-26A1-4A5F-A1F3-BF2478DA6EAA}"/>
              </a:ext>
            </a:extLst>
          </p:cNvPr>
          <p:cNvCxnSpPr>
            <a:cxnSpLocks/>
            <a:endCxn id="50" idx="1"/>
          </p:cNvCxnSpPr>
          <p:nvPr/>
        </p:nvCxnSpPr>
        <p:spPr>
          <a:xfrm>
            <a:off x="2052003" y="1394469"/>
            <a:ext cx="386897" cy="537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C821652-7792-4800-8F7C-CCE3AB25D193}"/>
              </a:ext>
            </a:extLst>
          </p:cNvPr>
          <p:cNvCxnSpPr>
            <a:cxnSpLocks/>
          </p:cNvCxnSpPr>
          <p:nvPr/>
        </p:nvCxnSpPr>
        <p:spPr>
          <a:xfrm>
            <a:off x="4180596" y="959207"/>
            <a:ext cx="48885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6462801-5E33-4999-AE7D-11689C319804}"/>
              </a:ext>
            </a:extLst>
          </p:cNvPr>
          <p:cNvCxnSpPr>
            <a:cxnSpLocks/>
            <a:stCxn id="50" idx="3"/>
          </p:cNvCxnSpPr>
          <p:nvPr/>
        </p:nvCxnSpPr>
        <p:spPr>
          <a:xfrm>
            <a:off x="3879511" y="1399845"/>
            <a:ext cx="293454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A9BB3BE-7BB3-4B4B-A08F-BF740FEA2BFD}"/>
              </a:ext>
            </a:extLst>
          </p:cNvPr>
          <p:cNvCxnSpPr>
            <a:cxnSpLocks/>
          </p:cNvCxnSpPr>
          <p:nvPr/>
        </p:nvCxnSpPr>
        <p:spPr>
          <a:xfrm>
            <a:off x="4180596" y="949160"/>
            <a:ext cx="0" cy="510653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DD32E20-5D0D-48E4-AB62-B0D1D9459C24}"/>
              </a:ext>
            </a:extLst>
          </p:cNvPr>
          <p:cNvCxnSpPr>
            <a:cxnSpLocks/>
          </p:cNvCxnSpPr>
          <p:nvPr/>
        </p:nvCxnSpPr>
        <p:spPr>
          <a:xfrm>
            <a:off x="4264698" y="2811702"/>
            <a:ext cx="17690" cy="99551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8CA9274-4212-4EF3-866D-25717B0282E5}"/>
              </a:ext>
            </a:extLst>
          </p:cNvPr>
          <p:cNvCxnSpPr>
            <a:cxnSpLocks/>
            <a:stCxn id="60" idx="3"/>
          </p:cNvCxnSpPr>
          <p:nvPr/>
        </p:nvCxnSpPr>
        <p:spPr>
          <a:xfrm flipV="1">
            <a:off x="4073106" y="3217300"/>
            <a:ext cx="167124" cy="622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0798A49-C02E-455F-877D-C07F9808140A}"/>
              </a:ext>
            </a:extLst>
          </p:cNvPr>
          <p:cNvCxnSpPr>
            <a:cxnSpLocks/>
          </p:cNvCxnSpPr>
          <p:nvPr/>
        </p:nvCxnSpPr>
        <p:spPr>
          <a:xfrm>
            <a:off x="4252212" y="2801919"/>
            <a:ext cx="432311" cy="9783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4683264" y="3596367"/>
            <a:ext cx="6863751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655717" y="4262252"/>
            <a:ext cx="6863751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sàn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kề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4657811" y="5546931"/>
            <a:ext cx="6859564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cát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xi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măng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672037" y="6278163"/>
            <a:ext cx="6863751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1C5B7655-2E75-49A4-87A8-5A79D812783B}"/>
              </a:ext>
            </a:extLst>
          </p:cNvPr>
          <p:cNvSpPr txBox="1"/>
          <p:nvPr/>
        </p:nvSpPr>
        <p:spPr>
          <a:xfrm>
            <a:off x="2332023" y="4268554"/>
            <a:ext cx="1889185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C5B7655-2E75-49A4-87A8-5A79D812783B}"/>
              </a:ext>
            </a:extLst>
          </p:cNvPr>
          <p:cNvSpPr txBox="1"/>
          <p:nvPr/>
        </p:nvSpPr>
        <p:spPr>
          <a:xfrm>
            <a:off x="2363782" y="6265757"/>
            <a:ext cx="1889185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10798A49-C02E-455F-877D-C07F9808140A}"/>
              </a:ext>
            </a:extLst>
          </p:cNvPr>
          <p:cNvCxnSpPr>
            <a:cxnSpLocks/>
            <a:endCxn id="69" idx="1"/>
          </p:cNvCxnSpPr>
          <p:nvPr/>
        </p:nvCxnSpPr>
        <p:spPr>
          <a:xfrm>
            <a:off x="4275924" y="3848623"/>
            <a:ext cx="407340" cy="935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25ECBABE-079E-41A6-BBE1-AE73CAD7B99C}"/>
              </a:ext>
            </a:extLst>
          </p:cNvPr>
          <p:cNvCxnSpPr>
            <a:cxnSpLocks/>
          </p:cNvCxnSpPr>
          <p:nvPr/>
        </p:nvCxnSpPr>
        <p:spPr>
          <a:xfrm>
            <a:off x="2046928" y="4713294"/>
            <a:ext cx="281847" cy="877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10798A49-C02E-455F-877D-C07F9808140A}"/>
              </a:ext>
            </a:extLst>
          </p:cNvPr>
          <p:cNvCxnSpPr>
            <a:cxnSpLocks/>
            <a:stCxn id="80" idx="3"/>
          </p:cNvCxnSpPr>
          <p:nvPr/>
        </p:nvCxnSpPr>
        <p:spPr>
          <a:xfrm flipV="1">
            <a:off x="4221208" y="4745607"/>
            <a:ext cx="443983" cy="1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TextBox 146">
            <a:extLst>
              <a:ext uri="{FF2B5EF4-FFF2-40B4-BE49-F238E27FC236}">
                <a16:creationId xmlns:a16="http://schemas.microsoft.com/office/drawing/2014/main" id="{1C5B7655-2E75-49A4-87A8-5A79D812783B}"/>
              </a:ext>
            </a:extLst>
          </p:cNvPr>
          <p:cNvSpPr txBox="1"/>
          <p:nvPr/>
        </p:nvSpPr>
        <p:spPr>
          <a:xfrm>
            <a:off x="2351045" y="5539195"/>
            <a:ext cx="1889185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10798A49-C02E-455F-877D-C07F9808140A}"/>
              </a:ext>
            </a:extLst>
          </p:cNvPr>
          <p:cNvCxnSpPr>
            <a:cxnSpLocks/>
          </p:cNvCxnSpPr>
          <p:nvPr/>
        </p:nvCxnSpPr>
        <p:spPr>
          <a:xfrm>
            <a:off x="4257210" y="6539773"/>
            <a:ext cx="389352" cy="54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10798A49-C02E-455F-877D-C07F9808140A}"/>
              </a:ext>
            </a:extLst>
          </p:cNvPr>
          <p:cNvCxnSpPr>
            <a:cxnSpLocks/>
          </p:cNvCxnSpPr>
          <p:nvPr/>
        </p:nvCxnSpPr>
        <p:spPr>
          <a:xfrm>
            <a:off x="4257210" y="5808541"/>
            <a:ext cx="389352" cy="54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25ECBABE-079E-41A6-BBE1-AE73CAD7B99C}"/>
              </a:ext>
            </a:extLst>
          </p:cNvPr>
          <p:cNvCxnSpPr>
            <a:cxnSpLocks/>
            <a:endCxn id="82" idx="1"/>
          </p:cNvCxnSpPr>
          <p:nvPr/>
        </p:nvCxnSpPr>
        <p:spPr>
          <a:xfrm flipV="1">
            <a:off x="1990311" y="6527367"/>
            <a:ext cx="373471" cy="363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25ECBABE-079E-41A6-BBE1-AE73CAD7B99C}"/>
              </a:ext>
            </a:extLst>
          </p:cNvPr>
          <p:cNvCxnSpPr>
            <a:cxnSpLocks/>
          </p:cNvCxnSpPr>
          <p:nvPr/>
        </p:nvCxnSpPr>
        <p:spPr>
          <a:xfrm>
            <a:off x="2001331" y="5808541"/>
            <a:ext cx="332502" cy="104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6DFED17F-26A1-4A5F-A1F3-BF2478DA6EAA}"/>
              </a:ext>
            </a:extLst>
          </p:cNvPr>
          <p:cNvCxnSpPr>
            <a:cxnSpLocks/>
            <a:endCxn id="60" idx="1"/>
          </p:cNvCxnSpPr>
          <p:nvPr/>
        </p:nvCxnSpPr>
        <p:spPr>
          <a:xfrm>
            <a:off x="2058969" y="3217300"/>
            <a:ext cx="319284" cy="622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9524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1" grpId="0" animBg="1"/>
      <p:bldP spid="52" grpId="0" animBg="1"/>
      <p:bldP spid="60" grpId="0" animBg="1"/>
      <p:bldP spid="71" grpId="0" animBg="1"/>
      <p:bldP spid="74" grpId="0" animBg="1"/>
      <p:bldP spid="69" grpId="0" animBg="1"/>
      <p:bldP spid="70" grpId="0" animBg="1"/>
      <p:bldP spid="75" grpId="0" animBg="1"/>
      <p:bldP spid="77" grpId="0" animBg="1"/>
      <p:bldP spid="80" grpId="0" animBg="1"/>
      <p:bldP spid="82" grpId="0" animBg="1"/>
      <p:bldP spid="14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9ADE9DF-3364-4D6F-A182-0EED8D14FF8F}"/>
              </a:ext>
            </a:extLst>
          </p:cNvPr>
          <p:cNvSpPr txBox="1"/>
          <p:nvPr/>
        </p:nvSpPr>
        <p:spPr>
          <a:xfrm>
            <a:off x="1086678" y="304799"/>
            <a:ext cx="10270436" cy="7325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ể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(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SỬ DỤNG NĂNG LƯỢNG TRONG GIA ĐÌNH.</a:t>
            </a:r>
            <a:endParaRPr lang="en-US" sz="3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nhà,biện</a:t>
            </a:r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 DỤNG NĂNG LƯỢNG TRONG GIA ĐÌNH </a:t>
            </a:r>
            <a:r>
              <a:rPr lang="en-US" sz="3200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K12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457200" indent="-457200">
              <a:buFontTx/>
              <a:buChar char="-"/>
            </a:pPr>
            <a:endParaRPr lang="en-US" sz="3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07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480" y="393192"/>
            <a:ext cx="104736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B050"/>
                </a:solidFill>
                <a:latin typeface="+mj-lt"/>
              </a:rPr>
              <a:t>Em hãy quan sát những hình ảnh </a:t>
            </a:r>
            <a:r>
              <a:rPr lang="en-US" sz="2800" b="1" dirty="0" smtClean="0">
                <a:solidFill>
                  <a:srgbClr val="00B05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b="1" dirty="0" smtClean="0">
                <a:solidFill>
                  <a:srgbClr val="00B050"/>
                </a:solidFill>
                <a:latin typeface="+mj-lt"/>
              </a:rPr>
              <a:t> (</a:t>
            </a:r>
            <a:r>
              <a:rPr lang="vi-VN" sz="2800" b="1" dirty="0" smtClean="0">
                <a:solidFill>
                  <a:srgbClr val="00B050"/>
                </a:solidFill>
                <a:latin typeface="+mj-lt"/>
              </a:rPr>
              <a:t>trong </a:t>
            </a:r>
            <a:r>
              <a:rPr lang="vi-VN" sz="2800" b="1" dirty="0">
                <a:solidFill>
                  <a:srgbClr val="00B050"/>
                </a:solidFill>
                <a:latin typeface="+mj-lt"/>
              </a:rPr>
              <a:t>Hình </a:t>
            </a:r>
            <a:r>
              <a:rPr lang="vi-VN" sz="2800" b="1" dirty="0" smtClean="0">
                <a:solidFill>
                  <a:srgbClr val="00B050"/>
                </a:solidFill>
                <a:latin typeface="+mj-lt"/>
              </a:rPr>
              <a:t>1.5</a:t>
            </a:r>
            <a:r>
              <a:rPr lang="en-US" sz="2800" b="1" dirty="0" smtClean="0">
                <a:solidFill>
                  <a:srgbClr val="00B050"/>
                </a:solidFill>
                <a:latin typeface="+mj-lt"/>
              </a:rPr>
              <a:t>)</a:t>
            </a:r>
            <a:r>
              <a:rPr lang="vi-VN" sz="2800" b="1" dirty="0" smtClean="0">
                <a:solidFill>
                  <a:srgbClr val="00B050"/>
                </a:solidFill>
                <a:latin typeface="+mj-lt"/>
              </a:rPr>
              <a:t> </a:t>
            </a:r>
            <a:r>
              <a:rPr lang="vi-VN" sz="2800" b="1" dirty="0">
                <a:solidFill>
                  <a:srgbClr val="00B050"/>
                </a:solidFill>
                <a:latin typeface="+mj-lt"/>
              </a:rPr>
              <a:t>và chọn nội dung mô tả kiểu nhà phù hợp với mỗi hình.</a:t>
            </a:r>
            <a:endParaRPr lang="en-US" sz="2800" b="1" dirty="0">
              <a:solidFill>
                <a:srgbClr val="00B050"/>
              </a:solidFill>
              <a:latin typeface="+mj-lt"/>
            </a:endParaRPr>
          </a:p>
          <a:p>
            <a:endParaRPr lang="en-US" sz="2800" b="1" dirty="0">
              <a:solidFill>
                <a:srgbClr val="00B05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2158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hape 209">
            <a:extLst>
              <a:ext uri="{FF2B5EF4-FFF2-40B4-BE49-F238E27FC236}">
                <a16:creationId xmlns:a16="http://schemas.microsoft.com/office/drawing/2014/main" id="{2F79AA8B-B96F-4E1D-8506-0DA4E52F896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6758609" y="160302"/>
            <a:ext cx="4081669" cy="252783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5E0E755-520A-4C8D-A0F5-D632D010E4B3}"/>
              </a:ext>
            </a:extLst>
          </p:cNvPr>
          <p:cNvSpPr txBox="1"/>
          <p:nvPr/>
        </p:nvSpPr>
        <p:spPr>
          <a:xfrm>
            <a:off x="1684830" y="160302"/>
            <a:ext cx="30377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H1.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endParaRPr lang="en-US" sz="28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298A84-418B-4464-A44A-B5CD340D071B}"/>
              </a:ext>
            </a:extLst>
          </p:cNvPr>
          <p:cNvSpPr txBox="1"/>
          <p:nvPr/>
        </p:nvSpPr>
        <p:spPr>
          <a:xfrm>
            <a:off x="311426" y="2830870"/>
            <a:ext cx="5784574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00B0F0"/>
                </a:solidFill>
                <a:latin typeface="+mj-lt"/>
              </a:rPr>
              <a:t>a. Toà nhà gồm nhiều căn hộ sử dụng chung các công trình phụ (lối đi, cầu thang, nhà để xe, sân chơi,...).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FAE1C1E-DDA7-46FC-A967-705121EE8C6F}"/>
              </a:ext>
            </a:extLst>
          </p:cNvPr>
          <p:cNvSpPr txBox="1"/>
          <p:nvPr/>
        </p:nvSpPr>
        <p:spPr>
          <a:xfrm>
            <a:off x="311426" y="4358596"/>
            <a:ext cx="5784574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Nhiều nhà ở riêng biệt, được xây sát nhau thành một dãy.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E25DCE8-355D-450E-ABBE-FFA3683B97D8}"/>
              </a:ext>
            </a:extLst>
          </p:cNvPr>
          <p:cNvSpPr txBox="1"/>
          <p:nvPr/>
        </p:nvSpPr>
        <p:spPr>
          <a:xfrm>
            <a:off x="311426" y="5455434"/>
            <a:ext cx="5784574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Nhà được chia thành 3 gian phòng gồm: phòng chính lớn ở giữa, 2 phòng nhỏ ở hai bên.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67E410-9CD5-4CCD-A70A-5DC004853693}"/>
              </a:ext>
            </a:extLst>
          </p:cNvPr>
          <p:cNvSpPr txBox="1"/>
          <p:nvPr/>
        </p:nvSpPr>
        <p:spPr>
          <a:xfrm>
            <a:off x="6225945" y="2951946"/>
            <a:ext cx="5778599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vi-VN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dựng trên bè, nổi trên mặt nước.</a:t>
            </a:r>
            <a:endParaRPr lang="en-US" sz="28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0A29A0A-51F6-4DF8-93DC-6B3472275A7D}"/>
              </a:ext>
            </a:extLst>
          </p:cNvPr>
          <p:cNvSpPr txBox="1"/>
          <p:nvPr/>
        </p:nvSpPr>
        <p:spPr>
          <a:xfrm>
            <a:off x="6225945" y="4094789"/>
            <a:ext cx="5778599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Nhà được xây riêng biệt trong khuôn viên rộng lớn, đầy đủ tiện nghi.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67C7BCA-FAB3-491F-A6E5-D3F7A8EE7F80}"/>
              </a:ext>
            </a:extLst>
          </p:cNvPr>
          <p:cNvSpPr txBox="1"/>
          <p:nvPr/>
        </p:nvSpPr>
        <p:spPr>
          <a:xfrm>
            <a:off x="6181174" y="5312703"/>
            <a:ext cx="5823369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</a:t>
            </a:r>
            <a:r>
              <a:rPr lang="en-US" sz="2800" dirty="0">
                <a:solidFill>
                  <a:srgbClr val="00B0F0"/>
                </a:solidFill>
                <a:latin typeface="+mj-lt"/>
              </a:rPr>
              <a:t>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Nhà có sàn nhà cao hơn mặt nước hoặc mặt đất, dựng trên những cây cột.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81066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3.7037E-6 L 0.00143 -0.6354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31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hape 213">
            <a:extLst>
              <a:ext uri="{FF2B5EF4-FFF2-40B4-BE49-F238E27FC236}">
                <a16:creationId xmlns:a16="http://schemas.microsoft.com/office/drawing/2014/main" id="{BD68ADE3-5436-4424-AB93-56F4A9EAB40B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957960" y="131729"/>
            <a:ext cx="3889612" cy="24080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D4DAD9C-6463-4D03-81D3-5F24BAFF233E}"/>
              </a:ext>
            </a:extLst>
          </p:cNvPr>
          <p:cNvSpPr txBox="1"/>
          <p:nvPr/>
        </p:nvSpPr>
        <p:spPr>
          <a:xfrm>
            <a:off x="7999554" y="436504"/>
            <a:ext cx="2186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H2.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sàn</a:t>
            </a:r>
            <a:endParaRPr lang="en-US" sz="28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3C5BF0F-DA1F-4266-863A-D1F02AF9E5DF}"/>
              </a:ext>
            </a:extLst>
          </p:cNvPr>
          <p:cNvSpPr txBox="1"/>
          <p:nvPr/>
        </p:nvSpPr>
        <p:spPr>
          <a:xfrm>
            <a:off x="311426" y="2830870"/>
            <a:ext cx="5784574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00B0F0"/>
                </a:solidFill>
                <a:latin typeface="+mj-lt"/>
              </a:rPr>
              <a:t>a. Toà nhà gồm nhiều căn hộ sử dụng chung các công trình phụ (lối đi, cầu thang, nhà để xe, sân chơi,...).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7C7F99-522D-496F-840F-82DDDE3B5DCE}"/>
              </a:ext>
            </a:extLst>
          </p:cNvPr>
          <p:cNvSpPr txBox="1"/>
          <p:nvPr/>
        </p:nvSpPr>
        <p:spPr>
          <a:xfrm>
            <a:off x="311426" y="4358596"/>
            <a:ext cx="5784574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Nhiều nhà ở riêng biệt, được xây sát nhau thành một dãy.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B3B0DE5-63BE-4910-BBA2-58D415C1DCF4}"/>
              </a:ext>
            </a:extLst>
          </p:cNvPr>
          <p:cNvSpPr txBox="1"/>
          <p:nvPr/>
        </p:nvSpPr>
        <p:spPr>
          <a:xfrm>
            <a:off x="311426" y="5455434"/>
            <a:ext cx="5784574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Nhà được chia thành 3 gian phòng gồm: phòng chính lớn ở giữa, 2 phòng nhỏ ở hai bên.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EE9B5B0-C55B-4E16-A787-8BC1F8D27B1C}"/>
              </a:ext>
            </a:extLst>
          </p:cNvPr>
          <p:cNvSpPr txBox="1"/>
          <p:nvPr/>
        </p:nvSpPr>
        <p:spPr>
          <a:xfrm>
            <a:off x="6225945" y="2951946"/>
            <a:ext cx="5778599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vi-VN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dựng trên bè, nổi trên mặt nước.</a:t>
            </a:r>
            <a:endParaRPr lang="en-US" sz="28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9E1AFBE-520B-4766-BFD7-153A98CBAB18}"/>
              </a:ext>
            </a:extLst>
          </p:cNvPr>
          <p:cNvSpPr txBox="1"/>
          <p:nvPr/>
        </p:nvSpPr>
        <p:spPr>
          <a:xfrm>
            <a:off x="6225945" y="4094789"/>
            <a:ext cx="5778599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Nhà được xây riêng biệt trong khuôn viên rộng lớn, đầy đủ tiện nghi.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8DCE072-32CD-46C3-A570-EA9D7BEEF795}"/>
              </a:ext>
            </a:extLst>
          </p:cNvPr>
          <p:cNvSpPr txBox="1"/>
          <p:nvPr/>
        </p:nvSpPr>
        <p:spPr>
          <a:xfrm>
            <a:off x="6181174" y="5312703"/>
            <a:ext cx="5823369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</a:t>
            </a:r>
            <a:r>
              <a:rPr lang="en-US" sz="2800" dirty="0">
                <a:solidFill>
                  <a:srgbClr val="00B0F0"/>
                </a:solidFill>
                <a:latin typeface="+mj-lt"/>
              </a:rPr>
              <a:t>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Nhà có sàn nhà cao hơn mặt nước hoặc mặt đất, dựng trên những cây cột.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54666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96296E-6 L 0.00391 -0.5870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" y="-29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hape 217">
            <a:extLst>
              <a:ext uri="{FF2B5EF4-FFF2-40B4-BE49-F238E27FC236}">
                <a16:creationId xmlns:a16="http://schemas.microsoft.com/office/drawing/2014/main" id="{F22442FA-03BE-4E30-87AC-D23F2CC592C7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2423096" y="345671"/>
            <a:ext cx="3758079" cy="223553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8CF20A9-F617-4F65-A8C0-2A1A48991B7D}"/>
              </a:ext>
            </a:extLst>
          </p:cNvPr>
          <p:cNvSpPr txBox="1"/>
          <p:nvPr/>
        </p:nvSpPr>
        <p:spPr>
          <a:xfrm>
            <a:off x="7500731" y="509333"/>
            <a:ext cx="3525078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H3.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4A2C7F5-6847-4280-A5BE-C2678E479949}"/>
              </a:ext>
            </a:extLst>
          </p:cNvPr>
          <p:cNvSpPr txBox="1"/>
          <p:nvPr/>
        </p:nvSpPr>
        <p:spPr>
          <a:xfrm>
            <a:off x="311426" y="2830870"/>
            <a:ext cx="5784574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00B0F0"/>
                </a:solidFill>
                <a:latin typeface="+mj-lt"/>
              </a:rPr>
              <a:t>a. Toà nhà gồm nhiều căn hộ sử dụng chung các công trình phụ (lối đi, cầu thang, nhà để xe, sân chơi,...).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99CB71-17CC-4EE7-BE1C-93086400425D}"/>
              </a:ext>
            </a:extLst>
          </p:cNvPr>
          <p:cNvSpPr txBox="1"/>
          <p:nvPr/>
        </p:nvSpPr>
        <p:spPr>
          <a:xfrm>
            <a:off x="311426" y="4358596"/>
            <a:ext cx="5784574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Nhiều nhà ở riêng biệt, được xây sát nhau thành một dãy.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B5F073B-9F52-4441-B1D7-E45A649D4668}"/>
              </a:ext>
            </a:extLst>
          </p:cNvPr>
          <p:cNvSpPr txBox="1"/>
          <p:nvPr/>
        </p:nvSpPr>
        <p:spPr>
          <a:xfrm>
            <a:off x="311426" y="5455434"/>
            <a:ext cx="5784574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Nhà được chia thành 3 gian phòng gồm: phòng chính lớn ở giữa, 2 phòng nhỏ ở hai bên.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2CEA9E-8EAD-4B2F-BF97-299B61E581F5}"/>
              </a:ext>
            </a:extLst>
          </p:cNvPr>
          <p:cNvSpPr txBox="1"/>
          <p:nvPr/>
        </p:nvSpPr>
        <p:spPr>
          <a:xfrm>
            <a:off x="6225945" y="2951946"/>
            <a:ext cx="5778599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vi-VN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dựng trên bè, nổi trên mặt nước.</a:t>
            </a:r>
            <a:endParaRPr lang="en-US" sz="28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8FBFB66-16B2-416E-ADE3-310734FB3BE5}"/>
              </a:ext>
            </a:extLst>
          </p:cNvPr>
          <p:cNvSpPr txBox="1"/>
          <p:nvPr/>
        </p:nvSpPr>
        <p:spPr>
          <a:xfrm>
            <a:off x="6225945" y="4094789"/>
            <a:ext cx="5778599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Nhà được xây riêng biệt trong khuôn viên rộng lớn, đầy đủ tiện nghi.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E45643-0147-44B3-99A1-6526D3336018}"/>
              </a:ext>
            </a:extLst>
          </p:cNvPr>
          <p:cNvSpPr txBox="1"/>
          <p:nvPr/>
        </p:nvSpPr>
        <p:spPr>
          <a:xfrm>
            <a:off x="6181175" y="5312703"/>
            <a:ext cx="5693424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</a:t>
            </a:r>
            <a:r>
              <a:rPr lang="en-US" sz="2800" dirty="0">
                <a:solidFill>
                  <a:srgbClr val="00B0F0"/>
                </a:solidFill>
                <a:latin typeface="+mj-lt"/>
              </a:rPr>
              <a:t>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Nhà có sàn nhà cao hơn mặt nước hoặc mặt đất, dựng trên những cây cột.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5347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0 L 0.00013 -0.187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8BFCE36-AC14-45B9-A033-0CECB3353040}"/>
              </a:ext>
            </a:extLst>
          </p:cNvPr>
          <p:cNvSpPr txBox="1"/>
          <p:nvPr/>
        </p:nvSpPr>
        <p:spPr>
          <a:xfrm>
            <a:off x="311426" y="2830870"/>
            <a:ext cx="5784574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00B0F0"/>
                </a:solidFill>
                <a:latin typeface="+mj-lt"/>
              </a:rPr>
              <a:t>a. Toà nhà gồm nhiều căn hộ sử dụng chung các công trình phụ (lối đi, cầu thang, nhà để xe, sân chơi,...).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F62AFD-AB12-4523-959B-91593F0D0740}"/>
              </a:ext>
            </a:extLst>
          </p:cNvPr>
          <p:cNvSpPr txBox="1"/>
          <p:nvPr/>
        </p:nvSpPr>
        <p:spPr>
          <a:xfrm>
            <a:off x="311426" y="4358596"/>
            <a:ext cx="5784574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Nhiều nhà ở riêng biệt, được xây sát nhau thành một dãy.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2085B5-823C-4DD4-8781-5746D530DE15}"/>
              </a:ext>
            </a:extLst>
          </p:cNvPr>
          <p:cNvSpPr txBox="1"/>
          <p:nvPr/>
        </p:nvSpPr>
        <p:spPr>
          <a:xfrm>
            <a:off x="311426" y="5455434"/>
            <a:ext cx="5784574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Nhà được chia thành 3 gian phòng gồm: phòng chính lớn ở giữa, 2 phòng nhỏ ở hai bên.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89356F-D6C2-481B-A17C-139FB40278C6}"/>
              </a:ext>
            </a:extLst>
          </p:cNvPr>
          <p:cNvSpPr txBox="1"/>
          <p:nvPr/>
        </p:nvSpPr>
        <p:spPr>
          <a:xfrm>
            <a:off x="6225945" y="2951946"/>
            <a:ext cx="5778599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vi-VN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dựng trên bè, nổi trên mặt nước.</a:t>
            </a:r>
            <a:endParaRPr lang="en-US" sz="28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1DBB34-7E01-4A8E-A1CB-ABA101A4F7F5}"/>
              </a:ext>
            </a:extLst>
          </p:cNvPr>
          <p:cNvSpPr txBox="1"/>
          <p:nvPr/>
        </p:nvSpPr>
        <p:spPr>
          <a:xfrm>
            <a:off x="6225945" y="4094789"/>
            <a:ext cx="5778599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Nhà được xây riêng biệt trong khuôn viên rộng lớn, đầy đủ tiện nghi.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2CB552-4641-4B25-82E2-2E04AC351F6D}"/>
              </a:ext>
            </a:extLst>
          </p:cNvPr>
          <p:cNvSpPr txBox="1"/>
          <p:nvPr/>
        </p:nvSpPr>
        <p:spPr>
          <a:xfrm>
            <a:off x="6181175" y="5312703"/>
            <a:ext cx="5693424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</a:t>
            </a:r>
            <a:r>
              <a:rPr lang="en-US" sz="2800" dirty="0">
                <a:solidFill>
                  <a:srgbClr val="00B0F0"/>
                </a:solidFill>
                <a:latin typeface="+mj-lt"/>
              </a:rPr>
              <a:t>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Nhà có sàn nhà cao hơn mặt nước hoặc mặt đất, dựng trên những cây cột.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pic>
        <p:nvPicPr>
          <p:cNvPr id="8" name="Shape 221">
            <a:extLst>
              <a:ext uri="{FF2B5EF4-FFF2-40B4-BE49-F238E27FC236}">
                <a16:creationId xmlns:a16="http://schemas.microsoft.com/office/drawing/2014/main" id="{DA93D8C5-6F62-40A3-A39F-5DE6791F6B64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6225945" y="342504"/>
            <a:ext cx="3750366" cy="234563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5FA4EEF-30B4-40D3-BEE1-29EC7CEC0DF1}"/>
              </a:ext>
            </a:extLst>
          </p:cNvPr>
          <p:cNvSpPr txBox="1"/>
          <p:nvPr/>
        </p:nvSpPr>
        <p:spPr>
          <a:xfrm>
            <a:off x="1516639" y="342504"/>
            <a:ext cx="3021496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H4.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endParaRPr lang="en-US" sz="28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362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2.59259E-6 L 0.00143 -0.2585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129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8F16CFD-84E3-47AF-85AD-ADB66172D11B}"/>
              </a:ext>
            </a:extLst>
          </p:cNvPr>
          <p:cNvSpPr txBox="1"/>
          <p:nvPr/>
        </p:nvSpPr>
        <p:spPr>
          <a:xfrm>
            <a:off x="132522" y="2795202"/>
            <a:ext cx="575556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00B0F0"/>
                </a:solidFill>
                <a:latin typeface="+mj-lt"/>
              </a:rPr>
              <a:t>a. Toà nhà gồm nhiều căn hộ sử dụng chung các công trình phụ (lối đi, cầu thang, nhà để xe, sân chơi,...).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E15E6A-FBB4-4614-81F4-D0DB1C2DC2E6}"/>
              </a:ext>
            </a:extLst>
          </p:cNvPr>
          <p:cNvSpPr txBox="1"/>
          <p:nvPr/>
        </p:nvSpPr>
        <p:spPr>
          <a:xfrm>
            <a:off x="177316" y="4287740"/>
            <a:ext cx="5729584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Nhiều nhà ở riêng biệt, được xây sát nhau thành một dãy.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D75478-FC54-4751-B238-8A458963CCF7}"/>
              </a:ext>
            </a:extLst>
          </p:cNvPr>
          <p:cNvSpPr txBox="1"/>
          <p:nvPr/>
        </p:nvSpPr>
        <p:spPr>
          <a:xfrm>
            <a:off x="196134" y="5320561"/>
            <a:ext cx="5691948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Nhà được chia thành 3 gian phòng gồm: phòng chính lớn ở giữa, 2 phòng nhỏ ở hai bên.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60A771-A2E3-4E70-9078-7CC4A40F9666}"/>
              </a:ext>
            </a:extLst>
          </p:cNvPr>
          <p:cNvSpPr txBox="1"/>
          <p:nvPr/>
        </p:nvSpPr>
        <p:spPr>
          <a:xfrm>
            <a:off x="6329894" y="2834099"/>
            <a:ext cx="572958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vi-VN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dựng trên bè, nổi trên mặt nước.</a:t>
            </a:r>
            <a:endParaRPr lang="en-US" sz="28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E2B661-CA16-4C00-A4C2-0EEFF66BCE1C}"/>
              </a:ext>
            </a:extLst>
          </p:cNvPr>
          <p:cNvSpPr txBox="1"/>
          <p:nvPr/>
        </p:nvSpPr>
        <p:spPr>
          <a:xfrm>
            <a:off x="6285101" y="4096183"/>
            <a:ext cx="572958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Nhà được xây riêng biệt trong khuôn viên rộng lớn, đầy đủ tiện nghi.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30F088-1934-40D4-BBFA-CC50E5B265BF}"/>
              </a:ext>
            </a:extLst>
          </p:cNvPr>
          <p:cNvSpPr txBox="1"/>
          <p:nvPr/>
        </p:nvSpPr>
        <p:spPr>
          <a:xfrm>
            <a:off x="6266283" y="5385697"/>
            <a:ext cx="572958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</a:t>
            </a:r>
            <a:r>
              <a:rPr lang="en-US" sz="2800" dirty="0">
                <a:solidFill>
                  <a:srgbClr val="00B0F0"/>
                </a:solidFill>
                <a:latin typeface="+mj-lt"/>
              </a:rPr>
              <a:t>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Nhà có sàn nhà cao hơn mặt nước hoặc mặt đất, dựng trên những cây cột.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pic>
        <p:nvPicPr>
          <p:cNvPr id="8" name="Shape 225">
            <a:extLst>
              <a:ext uri="{FF2B5EF4-FFF2-40B4-BE49-F238E27FC236}">
                <a16:creationId xmlns:a16="http://schemas.microsoft.com/office/drawing/2014/main" id="{D2DA4D97-F30A-4A29-B708-A3A59698B8C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2146852" y="98465"/>
            <a:ext cx="3949148" cy="262393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72D5490-5D4F-470F-831A-E461CDBB5818}"/>
              </a:ext>
            </a:extLst>
          </p:cNvPr>
          <p:cNvSpPr txBox="1"/>
          <p:nvPr/>
        </p:nvSpPr>
        <p:spPr>
          <a:xfrm>
            <a:off x="7361186" y="648672"/>
            <a:ext cx="291627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H5.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</a:t>
            </a:r>
            <a:endParaRPr lang="en-US" sz="28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903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0.00578 L 0.00065 -0.3768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-19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8F6E9A-DD2A-4A51-B895-C6D0116D927A}"/>
              </a:ext>
            </a:extLst>
          </p:cNvPr>
          <p:cNvSpPr txBox="1"/>
          <p:nvPr/>
        </p:nvSpPr>
        <p:spPr>
          <a:xfrm>
            <a:off x="311426" y="2967151"/>
            <a:ext cx="5585791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00B0F0"/>
                </a:solidFill>
                <a:latin typeface="+mj-lt"/>
              </a:rPr>
              <a:t>a. Toà nhà gồm nhiều căn hộ sử dụng chung các công trình phụ (lối đi, cầu thang, nhà để xe, sân chơi,...).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11B72B-9662-4610-A35B-FD8808D8CD8F}"/>
              </a:ext>
            </a:extLst>
          </p:cNvPr>
          <p:cNvSpPr txBox="1"/>
          <p:nvPr/>
        </p:nvSpPr>
        <p:spPr>
          <a:xfrm>
            <a:off x="311426" y="4435522"/>
            <a:ext cx="5585791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Nhiều nhà ở riêng biệt, được xây sát nhau thành một dãy.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7117D8-8667-4924-AEBF-D7DBE77AE099}"/>
              </a:ext>
            </a:extLst>
          </p:cNvPr>
          <p:cNvSpPr txBox="1"/>
          <p:nvPr/>
        </p:nvSpPr>
        <p:spPr>
          <a:xfrm>
            <a:off x="311426" y="5473005"/>
            <a:ext cx="558579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Nhà được chia thành 3 gian phòng gồm: phòng chính lớn ở giữa, 2 phòng nhỏ ở hai bên.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5054F0-238A-4765-B0D6-3C366622588A}"/>
              </a:ext>
            </a:extLst>
          </p:cNvPr>
          <p:cNvSpPr txBox="1"/>
          <p:nvPr/>
        </p:nvSpPr>
        <p:spPr>
          <a:xfrm>
            <a:off x="6402272" y="3043778"/>
            <a:ext cx="5674415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vi-VN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dựng trên bè, nổi trên mặt nước.</a:t>
            </a:r>
            <a:endParaRPr lang="en-US" sz="28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A767C6-004C-40CF-9A2D-651C8DF90BFD}"/>
              </a:ext>
            </a:extLst>
          </p:cNvPr>
          <p:cNvSpPr txBox="1"/>
          <p:nvPr/>
        </p:nvSpPr>
        <p:spPr>
          <a:xfrm>
            <a:off x="6402271" y="4258391"/>
            <a:ext cx="5674415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Nhà được xây riêng biệt trong khuôn viên rộng lớn, đầy đủ tiện nghi.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359B75-B33E-4924-A248-7FEB43D94E42}"/>
              </a:ext>
            </a:extLst>
          </p:cNvPr>
          <p:cNvSpPr txBox="1"/>
          <p:nvPr/>
        </p:nvSpPr>
        <p:spPr>
          <a:xfrm>
            <a:off x="6402271" y="5340934"/>
            <a:ext cx="5674415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</a:t>
            </a:r>
            <a:r>
              <a:rPr lang="en-US" sz="2800" dirty="0">
                <a:solidFill>
                  <a:srgbClr val="00B0F0"/>
                </a:solidFill>
                <a:latin typeface="+mj-lt"/>
              </a:rPr>
              <a:t> </a:t>
            </a:r>
            <a:r>
              <a:rPr lang="vi-VN" sz="2800" dirty="0">
                <a:solidFill>
                  <a:srgbClr val="00B0F0"/>
                </a:solidFill>
                <a:latin typeface="+mj-lt"/>
              </a:rPr>
              <a:t>Nhà có sàn nhà cao hơn mặt nước hoặc mặt đất, dựng trên những cây cột.</a:t>
            </a:r>
            <a:endParaRPr lang="en-US" sz="2800" dirty="0">
              <a:solidFill>
                <a:srgbClr val="00B0F0"/>
              </a:solidFill>
              <a:latin typeface="+mj-lt"/>
            </a:endParaRPr>
          </a:p>
        </p:txBody>
      </p:sp>
      <p:pic>
        <p:nvPicPr>
          <p:cNvPr id="8" name="Shape 231">
            <a:extLst>
              <a:ext uri="{FF2B5EF4-FFF2-40B4-BE49-F238E27FC236}">
                <a16:creationId xmlns:a16="http://schemas.microsoft.com/office/drawing/2014/main" id="{42191E3C-A285-4C04-8BA5-30C0AAB01222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6096000" y="341214"/>
            <a:ext cx="4452730" cy="258723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026AC93-7495-426D-BD5A-6ABD5EA4EDF1}"/>
              </a:ext>
            </a:extLst>
          </p:cNvPr>
          <p:cNvSpPr txBox="1"/>
          <p:nvPr/>
        </p:nvSpPr>
        <p:spPr>
          <a:xfrm>
            <a:off x="1692964" y="341214"/>
            <a:ext cx="2822713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H6.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endParaRPr lang="en-US" sz="28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kề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36693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-3.7037E-6 L -0.00026 -0.426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2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2007</Words>
  <Application>Microsoft Office PowerPoint</Application>
  <PresentationFormat>Widescreen</PresentationFormat>
  <Paragraphs>175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SimSun</vt:lpstr>
      <vt:lpstr>Arial</vt:lpstr>
      <vt:lpstr>Calibri</vt:lpstr>
      <vt:lpstr>Calibri Light</vt:lpstr>
      <vt:lpstr>Times New Roman</vt:lpstr>
      <vt:lpstr>Office Theme</vt:lpstr>
      <vt:lpstr>PowerPoint Presentation</vt:lpstr>
      <vt:lpstr>2.  Đặc điểm của nhà ở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 Đặc điểm của nhà ở </vt:lpstr>
      <vt:lpstr>PowerPoint Presentation</vt:lpstr>
      <vt:lpstr>2.  Đặc điểm của nhà ở </vt:lpstr>
      <vt:lpstr>PowerPoint Presentation</vt:lpstr>
      <vt:lpstr>PowerPoint Presentation</vt:lpstr>
      <vt:lpstr>2.  Đặc điểm của nhà ở </vt:lpstr>
      <vt:lpstr>PowerPoint Presentation</vt:lpstr>
      <vt:lpstr>PowerPoint Presentation</vt:lpstr>
      <vt:lpstr>PowerPoint Presentation</vt:lpstr>
      <vt:lpstr>PowerPoint Presentation</vt:lpstr>
      <vt:lpstr>2.  Đặc điểm của nhà ở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Nguyen Hoang Lan</cp:lastModifiedBy>
  <cp:revision>83</cp:revision>
  <dcterms:created xsi:type="dcterms:W3CDTF">2021-09-11T03:01:13Z</dcterms:created>
  <dcterms:modified xsi:type="dcterms:W3CDTF">2022-09-06T14:58:56Z</dcterms:modified>
</cp:coreProperties>
</file>