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80" r:id="rId4"/>
    <p:sldId id="258" r:id="rId5"/>
    <p:sldId id="264" r:id="rId6"/>
    <p:sldId id="284" r:id="rId7"/>
    <p:sldId id="265" r:id="rId8"/>
    <p:sldId id="275" r:id="rId9"/>
    <p:sldId id="276" r:id="rId10"/>
    <p:sldId id="278" r:id="rId11"/>
    <p:sldId id="277" r:id="rId12"/>
    <p:sldId id="267" r:id="rId13"/>
    <p:sldId id="279" r:id="rId14"/>
    <p:sldId id="282" r:id="rId15"/>
    <p:sldId id="283" r:id="rId16"/>
    <p:sldId id="269" r:id="rId17"/>
    <p:sldId id="268" r:id="rId18"/>
    <p:sldId id="281" r:id="rId19"/>
    <p:sldId id="271" r:id="rId20"/>
    <p:sldId id="27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33"/>
    <a:srgbClr val="00A44A"/>
    <a:srgbClr val="01FF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21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819BB-C4B2-45BF-A05D-52E8AE856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3EFD13-9FC6-4B7D-B639-F2405CC37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94162-0B1D-43C1-A783-2D5EFEE45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CD2A4-1958-4832-9315-F6FB9672E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CC99C-E6A9-4B5F-ADF9-D4A6CD094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9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5F623-5201-403E-908A-C4E68CD6F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6B44CD-FDC1-4EDC-BADD-282A811A7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8EFAD-3C63-466D-89CB-E0785A243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85409-32E3-4BA2-AAED-FE25D99E0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A1CE5-297E-4085-9859-4C64A20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3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95EC83-F1DD-4C85-B952-97FA2BE08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D41199-B5B6-493F-9400-61EDE6290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19659-CD71-48C2-977F-B1351CA1E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49E8D1-8F1B-4C35-A6C3-07A8F03D6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71701-3233-427B-BEBC-A554EFD0D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3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97017-238C-41CC-B506-12BDA6549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79190-F602-49C7-8FAD-0C55DA399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4632E-3DBE-4E35-8174-C82CA818F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5CD67-7D7F-4AC6-BB42-B5535AD9C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79EAA-8547-4E21-857B-9EE7CA1AA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5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BBFCD-9548-4762-BC5E-7B92D7B40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4BA84-12AB-4CE6-BC2C-156FC8043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5B192-B4DF-4FAA-84DE-611186108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2C93A-B2A9-4BF9-9064-FF2A1CA83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14B0B-6712-46D9-920B-7B67DA6CA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92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59E3F-5BD6-4BEA-8D62-9B4824150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85568-0430-44D6-A27C-DED8EC3A3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EA882-345E-4425-AFD6-0DFA79C70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84944-7778-4C68-B323-2FB509419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A932F-2BD1-4289-8FDC-ECEB8FD4E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3EA04-6296-41F4-A53C-7BC04762C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4B2A8-4982-4F09-9CDF-DEBD4498C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1C780-BD1B-4407-BF4A-FDB82785D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10B824-94BC-4101-BCF5-F3B5AAFB9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13240D-C6C8-459B-8B7D-E2646A63A7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C432EA-510A-4AD0-B092-30CC09716E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CB57FA-C5CD-48D1-ABAD-4D1373F67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AFB50C-04E6-4C4D-AF26-3D54861F1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8510D1-0178-4F92-A615-9CE63CBD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4358A-3BFE-442C-ADF8-D860E2DC2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C8D31B-4F95-4BD4-A4AC-110FDB8B9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538E5A-D791-4995-8519-BF4524E7E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8A2B15-9B12-4FB8-AD15-4B0383BB1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2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4964A4-A998-4970-BC26-C3B5E1431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EE878D-1459-471A-91DF-BDE3FE89B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CA23A-8A62-4D0F-AA8A-714D2FD18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0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BC643-ED5C-40EE-B3D7-F625E43D1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1D5BF-BF85-48B4-8267-EE530CBED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27DC6F-CBF0-400C-A15C-A5CFF5AA8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107AF7-346A-4A7E-8081-64E3516F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82E31D-EECE-45A6-8752-E3F7E371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2957E-BD99-4227-B1AA-297DFFCF5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00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49462-38C6-456C-9F8F-E89A33C7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5D42A1-CFCA-46B2-8730-C56619516C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70F6AC-0850-4A2E-9590-31E5D7CB2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33288D-C2BB-4A22-8CC5-A4EB10DA6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09470-F0B4-414E-BDBA-890BAFCED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2FEA6-40FB-4DEF-943C-04A902354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78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4934C5-7556-4B36-AE13-56B4BABCF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F0D4A6-BD94-4773-A4B7-96A5D3DE3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ECD9E-E3F9-42BB-B3E1-27D447A1D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DF34-332B-4913-8B66-896FADEEB3E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D6198-BE57-4DBC-ABE1-48CBDBDDB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610DA-97BC-4095-B56B-69119F9278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3A33-1561-4360-A70E-6A91423BB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20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OWy1JiUsfmOqiRXcdxtitC31QToOjaiq/view?usp=sharing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80779C-122C-47BD-90AC-B980F77232FC}"/>
              </a:ext>
            </a:extLst>
          </p:cNvPr>
          <p:cNvSpPr txBox="1"/>
          <p:nvPr/>
        </p:nvSpPr>
        <p:spPr>
          <a:xfrm>
            <a:off x="319625" y="1392572"/>
            <a:ext cx="11905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 NHÀ THÔNG MINH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097B0C-E467-44E0-B518-47CE37315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066" y="2630557"/>
            <a:ext cx="6643956" cy="3657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063ABF1-E725-4431-9264-E559633E43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391" y="2630557"/>
            <a:ext cx="4876800" cy="36576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F8F35A9-5075-4360-8E1F-C12B71D88B59}"/>
              </a:ext>
            </a:extLst>
          </p:cNvPr>
          <p:cNvSpPr txBox="1"/>
          <p:nvPr/>
        </p:nvSpPr>
        <p:spPr>
          <a:xfrm>
            <a:off x="1141378" y="219647"/>
            <a:ext cx="99921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ĐÀO TẠO QUẬN GÒ VẤP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MÔN CÔNG NGHỆ LỚP 6</a:t>
            </a:r>
          </a:p>
        </p:txBody>
      </p:sp>
    </p:spTree>
    <p:extLst>
      <p:ext uri="{BB962C8B-B14F-4D97-AF65-F5344CB8AC3E}">
        <p14:creationId xmlns:p14="http://schemas.microsoft.com/office/powerpoint/2010/main" val="133812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395">
            <a:extLst>
              <a:ext uri="{FF2B5EF4-FFF2-40B4-BE49-F238E27FC236}">
                <a16:creationId xmlns:a16="http://schemas.microsoft.com/office/drawing/2014/main" id="{93B66016-0754-46D0-86D0-9479169E373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326296" y="251791"/>
            <a:ext cx="4267199" cy="307450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1EF1456-D202-489C-B27E-F3E95677A5CB}"/>
              </a:ext>
            </a:extLst>
          </p:cNvPr>
          <p:cNvSpPr txBox="1"/>
          <p:nvPr/>
        </p:nvSpPr>
        <p:spPr>
          <a:xfrm>
            <a:off x="768626" y="4632597"/>
            <a:ext cx="11145078" cy="209288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iám sát hoạt động của các đ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dùng điện trong nhà bằng điện thoại thông minh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hiện t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ình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trạng bất thường của các đ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dùng, các hiện tượng lạ,... kịp thời có biện pháp ngăn chặn sự cố xảy ra. </a:t>
            </a:r>
            <a:endParaRPr lang="en-US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DA2F92-77F9-490F-AE6D-96964B1EFE9F}"/>
              </a:ext>
            </a:extLst>
          </p:cNvPr>
          <p:cNvSpPr txBox="1"/>
          <p:nvPr/>
        </p:nvSpPr>
        <p:spPr>
          <a:xfrm>
            <a:off x="768626" y="3326296"/>
            <a:ext cx="1094629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 gi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sát hoạt động của các đồ dùng điện trong nhà bằng điện thoại thông minh có th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 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giúp ích cho con người trong những trường hợp nào?</a:t>
            </a:r>
            <a:endParaRPr lang="en-US" sz="2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45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399">
            <a:extLst>
              <a:ext uri="{FF2B5EF4-FFF2-40B4-BE49-F238E27FC236}">
                <a16:creationId xmlns:a16="http://schemas.microsoft.com/office/drawing/2014/main" id="{6C58A821-7A0A-4105-A1F8-571AFE7DAB87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339549" y="556591"/>
            <a:ext cx="5062330" cy="353833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28F51E-2EC1-4E31-A660-E6E62E3373BA}"/>
              </a:ext>
            </a:extLst>
          </p:cNvPr>
          <p:cNvSpPr txBox="1"/>
          <p:nvPr/>
        </p:nvSpPr>
        <p:spPr>
          <a:xfrm>
            <a:off x="967409" y="5156860"/>
            <a:ext cx="99788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 sử dụng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ánh sáng mặt trời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ngôi nhà thông minh có ưu điểm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iết kiệm năng lượng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với ngôi nhà thông thường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3E4BA7-19E4-4648-AFBE-73BBB92B1EF8}"/>
              </a:ext>
            </a:extLst>
          </p:cNvPr>
          <p:cNvSpPr txBox="1"/>
          <p:nvPr/>
        </p:nvSpPr>
        <p:spPr>
          <a:xfrm>
            <a:off x="967409" y="4202753"/>
            <a:ext cx="109860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 sử dụng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ánh sáng mặt trời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ngôi nhà thông minh có ưu điểm gì so với ngôi nhà thông thường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84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1E0D57-CD82-4336-8574-31384C9C4419}"/>
              </a:ext>
            </a:extLst>
          </p:cNvPr>
          <p:cNvSpPr txBox="1"/>
          <p:nvPr/>
        </p:nvSpPr>
        <p:spPr>
          <a:xfrm>
            <a:off x="514264" y="762798"/>
            <a:ext cx="6883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ngôi nhà thông minh</a:t>
            </a:r>
            <a:endParaRPr lang="en-US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F4DEB0-26C5-4391-A5BF-86D15FDC9DCB}"/>
              </a:ext>
            </a:extLst>
          </p:cNvPr>
          <p:cNvSpPr txBox="1"/>
          <p:nvPr/>
        </p:nvSpPr>
        <p:spPr>
          <a:xfrm>
            <a:off x="514264" y="1168809"/>
            <a:ext cx="111634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0F2752-ABA7-4C02-8C01-233541A8E908}"/>
              </a:ext>
            </a:extLst>
          </p:cNvPr>
          <p:cNvSpPr txBox="1"/>
          <p:nvPr/>
        </p:nvSpPr>
        <p:spPr>
          <a:xfrm>
            <a:off x="514264" y="164376"/>
            <a:ext cx="11905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 NHÀ THÔNG MINH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ABD2D8-9094-4CCF-910F-EB5AF90DAEF2}"/>
              </a:ext>
            </a:extLst>
          </p:cNvPr>
          <p:cNvSpPr txBox="1"/>
          <p:nvPr/>
        </p:nvSpPr>
        <p:spPr>
          <a:xfrm>
            <a:off x="430696" y="3183988"/>
            <a:ext cx="113306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hệ thống điều khiển các đồ dùng điện của ngôi nhà tự động hoạt động theo chương trình cài đặt sẵn.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An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thể giám sát ngôi nhà và điều khiển các đồ dùng điện trong nhà t</a:t>
            </a:r>
            <a:r>
              <a:rPr lang="vi-VN" sz="3200" dirty="0">
                <a:solidFill>
                  <a:schemeClr val="accent1"/>
                </a:solidFill>
                <a:latin typeface="+mj-lt"/>
                <a:cs typeface="Times New Roman" panose="02020603050405020304" pitchFamily="18" charset="0"/>
              </a:rPr>
              <a:t>ừ xa bằng phần mềm cài đặt trên điện thoại, máy tính bảng hoặc máy tính xách tay.</a:t>
            </a:r>
            <a:endParaRPr lang="en-US" sz="3200" dirty="0">
              <a:solidFill>
                <a:schemeClr val="accent1"/>
              </a:solidFill>
              <a:latin typeface="+mj-lt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 dụng tối đa năng lượng từ gió tự nhiên và ánh sáng mặt trời.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endParaRPr lang="en-US" sz="3200" dirty="0">
              <a:solidFill>
                <a:schemeClr val="accent1"/>
              </a:solidFill>
              <a:latin typeface="+mj-lt"/>
            </a:endParaRPr>
          </a:p>
          <a:p>
            <a:endParaRPr lang="en-US" sz="32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EDD4C2-B1D2-426C-B09D-D413E744C008}"/>
              </a:ext>
            </a:extLst>
          </p:cNvPr>
          <p:cNvSpPr txBox="1"/>
          <p:nvPr/>
        </p:nvSpPr>
        <p:spPr>
          <a:xfrm>
            <a:off x="430696" y="2647121"/>
            <a:ext cx="110390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418ACB-E808-42FF-A03F-5EBBBE69335B}"/>
              </a:ext>
            </a:extLst>
          </p:cNvPr>
          <p:cNvSpPr txBox="1"/>
          <p:nvPr/>
        </p:nvSpPr>
        <p:spPr>
          <a:xfrm>
            <a:off x="514264" y="761056"/>
            <a:ext cx="6883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ngôi nhà thông minh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B1F4B4-CA3D-492F-822E-2C4D91A099B5}"/>
              </a:ext>
            </a:extLst>
          </p:cNvPr>
          <p:cNvSpPr txBox="1"/>
          <p:nvPr/>
        </p:nvSpPr>
        <p:spPr>
          <a:xfrm>
            <a:off x="430696" y="2645379"/>
            <a:ext cx="110390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dirty="0"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88A4AB-01D9-4696-8D3E-25E159238EB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975" y="90628"/>
            <a:ext cx="930761" cy="80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720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8B94B92-67A9-40F1-824E-D456075C7D2E}"/>
              </a:ext>
            </a:extLst>
          </p:cNvPr>
          <p:cNvCxnSpPr>
            <a:cxnSpLocks/>
          </p:cNvCxnSpPr>
          <p:nvPr/>
        </p:nvCxnSpPr>
        <p:spPr>
          <a:xfrm>
            <a:off x="7409142" y="1636355"/>
            <a:ext cx="0" cy="68767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E46EB4C-FB51-4C4E-81BC-CBFD95C4A037}"/>
              </a:ext>
            </a:extLst>
          </p:cNvPr>
          <p:cNvCxnSpPr>
            <a:cxnSpLocks/>
          </p:cNvCxnSpPr>
          <p:nvPr/>
        </p:nvCxnSpPr>
        <p:spPr>
          <a:xfrm>
            <a:off x="7421178" y="2324033"/>
            <a:ext cx="59151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8A091D4-6D39-4DC6-A3A1-05439972F655}"/>
              </a:ext>
            </a:extLst>
          </p:cNvPr>
          <p:cNvCxnSpPr>
            <a:cxnSpLocks/>
          </p:cNvCxnSpPr>
          <p:nvPr/>
        </p:nvCxnSpPr>
        <p:spPr>
          <a:xfrm>
            <a:off x="3503590" y="3300680"/>
            <a:ext cx="0" cy="151034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8BD3412-45A5-4FD0-AD5B-01DB52765934}"/>
              </a:ext>
            </a:extLst>
          </p:cNvPr>
          <p:cNvCxnSpPr>
            <a:cxnSpLocks/>
          </p:cNvCxnSpPr>
          <p:nvPr/>
        </p:nvCxnSpPr>
        <p:spPr>
          <a:xfrm>
            <a:off x="3503590" y="4777880"/>
            <a:ext cx="76376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5ECBABE-079E-41A6-BBE1-AE73CAD7B99C}"/>
              </a:ext>
            </a:extLst>
          </p:cNvPr>
          <p:cNvCxnSpPr>
            <a:cxnSpLocks/>
          </p:cNvCxnSpPr>
          <p:nvPr/>
        </p:nvCxnSpPr>
        <p:spPr>
          <a:xfrm>
            <a:off x="7438381" y="5959276"/>
            <a:ext cx="655426" cy="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1F8333F-A66B-4B6A-9E5D-6013333487FF}"/>
              </a:ext>
            </a:extLst>
          </p:cNvPr>
          <p:cNvCxnSpPr>
            <a:cxnSpLocks/>
          </p:cNvCxnSpPr>
          <p:nvPr/>
        </p:nvCxnSpPr>
        <p:spPr>
          <a:xfrm>
            <a:off x="7418693" y="4790478"/>
            <a:ext cx="0" cy="115956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7AA33EF-86BF-4903-B1D6-25A701EA5028}"/>
              </a:ext>
            </a:extLst>
          </p:cNvPr>
          <p:cNvCxnSpPr>
            <a:cxnSpLocks/>
          </p:cNvCxnSpPr>
          <p:nvPr/>
        </p:nvCxnSpPr>
        <p:spPr>
          <a:xfrm>
            <a:off x="7446158" y="4802464"/>
            <a:ext cx="639873" cy="856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E4FF4531-D760-4C49-B90D-65AF1F4F0FD9}"/>
              </a:ext>
            </a:extLst>
          </p:cNvPr>
          <p:cNvSpPr txBox="1"/>
          <p:nvPr/>
        </p:nvSpPr>
        <p:spPr>
          <a:xfrm>
            <a:off x="4303655" y="1374745"/>
            <a:ext cx="250606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CA67E95-9613-4B97-B8A1-8A7DA196AD75}"/>
              </a:ext>
            </a:extLst>
          </p:cNvPr>
          <p:cNvSpPr txBox="1"/>
          <p:nvPr/>
        </p:nvSpPr>
        <p:spPr>
          <a:xfrm>
            <a:off x="530103" y="2856280"/>
            <a:ext cx="2211843" cy="986850"/>
          </a:xfrm>
          <a:prstGeom prst="rect">
            <a:avLst/>
          </a:prstGeom>
          <a:solidFill>
            <a:srgbClr val="FFFF00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03CA030-4E98-4083-87E2-11A22B039E72}"/>
              </a:ext>
            </a:extLst>
          </p:cNvPr>
          <p:cNvSpPr txBox="1"/>
          <p:nvPr/>
        </p:nvSpPr>
        <p:spPr>
          <a:xfrm>
            <a:off x="8039196" y="468522"/>
            <a:ext cx="3821499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C5B7655-2E75-49A4-87A8-5A79D812783B}"/>
              </a:ext>
            </a:extLst>
          </p:cNvPr>
          <p:cNvSpPr txBox="1"/>
          <p:nvPr/>
        </p:nvSpPr>
        <p:spPr>
          <a:xfrm>
            <a:off x="4280162" y="4554939"/>
            <a:ext cx="2510122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FB18178-B3DD-438D-AE68-95AA2921575B}"/>
              </a:ext>
            </a:extLst>
          </p:cNvPr>
          <p:cNvSpPr txBox="1"/>
          <p:nvPr/>
        </p:nvSpPr>
        <p:spPr>
          <a:xfrm>
            <a:off x="8059906" y="1590434"/>
            <a:ext cx="3821499" cy="1384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 ng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C671F12-84BA-4D3E-B248-0F38937A8B6B}"/>
              </a:ext>
            </a:extLst>
          </p:cNvPr>
          <p:cNvSpPr txBox="1"/>
          <p:nvPr/>
        </p:nvSpPr>
        <p:spPr>
          <a:xfrm>
            <a:off x="8065701" y="3416910"/>
            <a:ext cx="383475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endParaRPr lang="en-US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FA529AD-911F-49D5-A24B-E20A8FCA0426}"/>
              </a:ext>
            </a:extLst>
          </p:cNvPr>
          <p:cNvSpPr txBox="1"/>
          <p:nvPr/>
        </p:nvSpPr>
        <p:spPr>
          <a:xfrm>
            <a:off x="8135908" y="4562938"/>
            <a:ext cx="382149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endParaRPr lang="en-US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5022854-B992-490C-A318-86BA50E6EBA9}"/>
              </a:ext>
            </a:extLst>
          </p:cNvPr>
          <p:cNvSpPr txBox="1"/>
          <p:nvPr/>
        </p:nvSpPr>
        <p:spPr>
          <a:xfrm>
            <a:off x="8077748" y="5660283"/>
            <a:ext cx="382149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  <a:endParaRPr lang="en-US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AEEBF79-C691-42AC-A704-0E61ECF8FC9E}"/>
              </a:ext>
            </a:extLst>
          </p:cNvPr>
          <p:cNvCxnSpPr>
            <a:cxnSpLocks/>
          </p:cNvCxnSpPr>
          <p:nvPr/>
        </p:nvCxnSpPr>
        <p:spPr>
          <a:xfrm>
            <a:off x="3503590" y="1641649"/>
            <a:ext cx="0" cy="165155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DFED17F-26A1-4A5F-A1F3-BF2478DA6EAA}"/>
              </a:ext>
            </a:extLst>
          </p:cNvPr>
          <p:cNvCxnSpPr>
            <a:cxnSpLocks/>
          </p:cNvCxnSpPr>
          <p:nvPr/>
        </p:nvCxnSpPr>
        <p:spPr>
          <a:xfrm>
            <a:off x="3505715" y="1641649"/>
            <a:ext cx="76376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0EF809E-E338-49F4-B7CC-D127A18C45B5}"/>
              </a:ext>
            </a:extLst>
          </p:cNvPr>
          <p:cNvCxnSpPr>
            <a:cxnSpLocks/>
          </p:cNvCxnSpPr>
          <p:nvPr/>
        </p:nvCxnSpPr>
        <p:spPr>
          <a:xfrm>
            <a:off x="2741946" y="3293199"/>
            <a:ext cx="76376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C821652-7792-4800-8F7C-CCE3AB25D193}"/>
              </a:ext>
            </a:extLst>
          </p:cNvPr>
          <p:cNvCxnSpPr>
            <a:cxnSpLocks/>
          </p:cNvCxnSpPr>
          <p:nvPr/>
        </p:nvCxnSpPr>
        <p:spPr>
          <a:xfrm>
            <a:off x="7416088" y="956450"/>
            <a:ext cx="59151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6462801-5E33-4999-AE7D-11689C319804}"/>
              </a:ext>
            </a:extLst>
          </p:cNvPr>
          <p:cNvCxnSpPr>
            <a:cxnSpLocks/>
          </p:cNvCxnSpPr>
          <p:nvPr/>
        </p:nvCxnSpPr>
        <p:spPr>
          <a:xfrm>
            <a:off x="6813566" y="1636355"/>
            <a:ext cx="59151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A9BB3BE-7BB3-4B4B-A08F-BF740FEA2BFD}"/>
              </a:ext>
            </a:extLst>
          </p:cNvPr>
          <p:cNvCxnSpPr>
            <a:cxnSpLocks/>
          </p:cNvCxnSpPr>
          <p:nvPr/>
        </p:nvCxnSpPr>
        <p:spPr>
          <a:xfrm>
            <a:off x="7409142" y="948677"/>
            <a:ext cx="0" cy="68767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DD32E20-5D0D-48E4-AB62-B0D1D9459C24}"/>
              </a:ext>
            </a:extLst>
          </p:cNvPr>
          <p:cNvCxnSpPr>
            <a:cxnSpLocks/>
          </p:cNvCxnSpPr>
          <p:nvPr/>
        </p:nvCxnSpPr>
        <p:spPr>
          <a:xfrm>
            <a:off x="7416769" y="3618316"/>
            <a:ext cx="0" cy="115956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8CA9274-4212-4EF3-866D-25717B0282E5}"/>
              </a:ext>
            </a:extLst>
          </p:cNvPr>
          <p:cNvCxnSpPr>
            <a:cxnSpLocks/>
          </p:cNvCxnSpPr>
          <p:nvPr/>
        </p:nvCxnSpPr>
        <p:spPr>
          <a:xfrm>
            <a:off x="6802719" y="4783516"/>
            <a:ext cx="639873" cy="856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0798A49-C02E-455F-877D-C07F9808140A}"/>
              </a:ext>
            </a:extLst>
          </p:cNvPr>
          <p:cNvCxnSpPr>
            <a:cxnSpLocks/>
          </p:cNvCxnSpPr>
          <p:nvPr/>
        </p:nvCxnSpPr>
        <p:spPr>
          <a:xfrm>
            <a:off x="7433833" y="3600200"/>
            <a:ext cx="639873" cy="856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81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60" grpId="0" animBg="1"/>
      <p:bldP spid="71" grpId="0" animBg="1"/>
      <p:bldP spid="74" grpId="0" animBg="1"/>
      <p:bldP spid="76" grpId="0" animBg="1"/>
      <p:bldP spid="8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F10304-1EBB-405A-BE14-CF1355DABFC5}"/>
              </a:ext>
            </a:extLst>
          </p:cNvPr>
          <p:cNvSpPr txBox="1"/>
          <p:nvPr/>
        </p:nvSpPr>
        <p:spPr>
          <a:xfrm>
            <a:off x="530088" y="596348"/>
            <a:ext cx="1106556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vi-VN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Ngôi nhà thông minh được trang bị hệ thống điều khiển thông minh (tự động hoặc bán tự động) bằng các thiết bị điện tử có kết nối internet, đ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</a:t>
            </a:r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3200" b="1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g thời tận dụng gió và ánh sáng tự nhiên nhằm tiết kiệm n</a:t>
            </a:r>
            <a:r>
              <a:rPr lang="vi-VN" sz="3200" b="1" dirty="0">
                <a:solidFill>
                  <a:srgbClr val="0070C0"/>
                </a:solidFill>
                <a:latin typeface="+mj-lt"/>
              </a:rPr>
              <a:t>ăng lượng, đảm bảo sự tiện ích và an toàn cho người sử dụng.</a:t>
            </a:r>
            <a:endParaRPr lang="en-US" sz="3200" b="1" dirty="0">
              <a:solidFill>
                <a:srgbClr val="0070C0"/>
              </a:solidFill>
              <a:latin typeface="+mj-lt"/>
            </a:endParaRPr>
          </a:p>
          <a:p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22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A94CE2-7953-4C63-A562-6E78DD639917}"/>
              </a:ext>
            </a:extLst>
          </p:cNvPr>
          <p:cNvSpPr txBox="1"/>
          <p:nvPr/>
        </p:nvSpPr>
        <p:spPr>
          <a:xfrm>
            <a:off x="4750904" y="397565"/>
            <a:ext cx="2690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456677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4821DFA-8124-40FC-9D8F-14DFC7B7F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939217"/>
              </p:ext>
            </p:extLst>
          </p:nvPr>
        </p:nvGraphicFramePr>
        <p:xfrm>
          <a:off x="281608" y="1176268"/>
          <a:ext cx="11383618" cy="4297680"/>
        </p:xfrm>
        <a:graphic>
          <a:graphicData uri="http://schemas.openxmlformats.org/drawingml/2006/table">
            <a:tbl>
              <a:tblPr firstRow="1" bandRow="1"/>
              <a:tblGrid>
                <a:gridCol w="384313">
                  <a:extLst>
                    <a:ext uri="{9D8B030D-6E8A-4147-A177-3AD203B41FA5}">
                      <a16:colId xmlns:a16="http://schemas.microsoft.com/office/drawing/2014/main" val="1205564316"/>
                    </a:ext>
                  </a:extLst>
                </a:gridCol>
                <a:gridCol w="5860890">
                  <a:extLst>
                    <a:ext uri="{9D8B030D-6E8A-4147-A177-3AD203B41FA5}">
                      <a16:colId xmlns:a16="http://schemas.microsoft.com/office/drawing/2014/main" val="1102713999"/>
                    </a:ext>
                  </a:extLst>
                </a:gridCol>
                <a:gridCol w="1534382">
                  <a:extLst>
                    <a:ext uri="{9D8B030D-6E8A-4147-A177-3AD203B41FA5}">
                      <a16:colId xmlns:a16="http://schemas.microsoft.com/office/drawing/2014/main" val="1143240470"/>
                    </a:ext>
                  </a:extLst>
                </a:gridCol>
                <a:gridCol w="1520922">
                  <a:extLst>
                    <a:ext uri="{9D8B030D-6E8A-4147-A177-3AD203B41FA5}">
                      <a16:colId xmlns:a16="http://schemas.microsoft.com/office/drawing/2014/main" val="2734978997"/>
                    </a:ext>
                  </a:extLst>
                </a:gridCol>
                <a:gridCol w="2083111">
                  <a:extLst>
                    <a:ext uri="{9D8B030D-6E8A-4147-A177-3AD203B41FA5}">
                      <a16:colId xmlns:a16="http://schemas.microsoft.com/office/drawing/2014/main" val="64277755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Dấu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12649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Tiện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ích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ninh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kiệm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</a:t>
                      </a:r>
                      <a:r>
                        <a:rPr lang="vi-VN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ợng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01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 đi đến, đèn tự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 bật lên; khi không có người, đèn tự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 tắt.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0009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 màn hình hiển thị hình ảnh của khách ở cửa ra vào.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0101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 7 giờ sáng, rèm cửa tự động kéo ra để ánh sáng mặt trời chiếu vào nhà.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831940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6D8EA7F-1296-4134-81C0-5116BFF50A3E}"/>
              </a:ext>
            </a:extLst>
          </p:cNvPr>
          <p:cNvSpPr txBox="1"/>
          <p:nvPr/>
        </p:nvSpPr>
        <p:spPr>
          <a:xfrm>
            <a:off x="281608" y="103892"/>
            <a:ext cx="1138361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cho biết các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dưới đây thể hiện đặc điểm nào của ngôi nhà thông minh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03B826-0A9D-455E-A99B-C4A48E0E39E6}"/>
              </a:ext>
            </a:extLst>
          </p:cNvPr>
          <p:cNvSpPr txBox="1"/>
          <p:nvPr/>
        </p:nvSpPr>
        <p:spPr>
          <a:xfrm>
            <a:off x="7116416" y="2792605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01855A-646E-4367-A1E6-C8596D45F25C}"/>
              </a:ext>
            </a:extLst>
          </p:cNvPr>
          <p:cNvSpPr txBox="1"/>
          <p:nvPr/>
        </p:nvSpPr>
        <p:spPr>
          <a:xfrm>
            <a:off x="10330069" y="2792606"/>
            <a:ext cx="556591" cy="80021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63D419-AECA-47E2-B1FD-C10348824395}"/>
              </a:ext>
            </a:extLst>
          </p:cNvPr>
          <p:cNvSpPr txBox="1"/>
          <p:nvPr/>
        </p:nvSpPr>
        <p:spPr>
          <a:xfrm>
            <a:off x="8607286" y="3753387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C84919-3BC7-4262-AEF9-14D3101FB502}"/>
              </a:ext>
            </a:extLst>
          </p:cNvPr>
          <p:cNvSpPr txBox="1"/>
          <p:nvPr/>
        </p:nvSpPr>
        <p:spPr>
          <a:xfrm>
            <a:off x="10369823" y="4650323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0E89BB-8B3A-436F-8436-931DBBD48336}"/>
              </a:ext>
            </a:extLst>
          </p:cNvPr>
          <p:cNvSpPr txBox="1"/>
          <p:nvPr/>
        </p:nvSpPr>
        <p:spPr>
          <a:xfrm>
            <a:off x="7116415" y="4589482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C543FB-6015-420F-8B83-A485A126E4C9}"/>
              </a:ext>
            </a:extLst>
          </p:cNvPr>
          <p:cNvSpPr txBox="1"/>
          <p:nvPr/>
        </p:nvSpPr>
        <p:spPr>
          <a:xfrm>
            <a:off x="7116415" y="3705016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48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4490EC-4C4C-470A-B96D-4882C1102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386692"/>
              </p:ext>
            </p:extLst>
          </p:nvPr>
        </p:nvGraphicFramePr>
        <p:xfrm>
          <a:off x="404191" y="547387"/>
          <a:ext cx="11383618" cy="5242560"/>
        </p:xfrm>
        <a:graphic>
          <a:graphicData uri="http://schemas.openxmlformats.org/drawingml/2006/table">
            <a:tbl>
              <a:tblPr firstRow="1" bandRow="1"/>
              <a:tblGrid>
                <a:gridCol w="384313">
                  <a:extLst>
                    <a:ext uri="{9D8B030D-6E8A-4147-A177-3AD203B41FA5}">
                      <a16:colId xmlns:a16="http://schemas.microsoft.com/office/drawing/2014/main" val="1832920860"/>
                    </a:ext>
                  </a:extLst>
                </a:gridCol>
                <a:gridCol w="5860890">
                  <a:extLst>
                    <a:ext uri="{9D8B030D-6E8A-4147-A177-3AD203B41FA5}">
                      <a16:colId xmlns:a16="http://schemas.microsoft.com/office/drawing/2014/main" val="1447454133"/>
                    </a:ext>
                  </a:extLst>
                </a:gridCol>
                <a:gridCol w="1534382">
                  <a:extLst>
                    <a:ext uri="{9D8B030D-6E8A-4147-A177-3AD203B41FA5}">
                      <a16:colId xmlns:a16="http://schemas.microsoft.com/office/drawing/2014/main" val="775806884"/>
                    </a:ext>
                  </a:extLst>
                </a:gridCol>
                <a:gridCol w="1520922">
                  <a:extLst>
                    <a:ext uri="{9D8B030D-6E8A-4147-A177-3AD203B41FA5}">
                      <a16:colId xmlns:a16="http://schemas.microsoft.com/office/drawing/2014/main" val="845429084"/>
                    </a:ext>
                  </a:extLst>
                </a:gridCol>
                <a:gridCol w="2083111">
                  <a:extLst>
                    <a:ext uri="{9D8B030D-6E8A-4147-A177-3AD203B41FA5}">
                      <a16:colId xmlns:a16="http://schemas.microsoft.com/office/drawing/2014/main" val="294953668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Dấu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6962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Tiện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ích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ninh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kiệm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</a:t>
                      </a:r>
                      <a:r>
                        <a:rPr lang="vi-VN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ợng</a:t>
                      </a:r>
                      <a:endParaRPr lang="en-US" sz="2800" b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362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vi-VN" sz="2800" dirty="0">
                          <a:solidFill>
                            <a:schemeClr val="accent1"/>
                          </a:solidFill>
                          <a:latin typeface="+mj-lt"/>
                        </a:rPr>
                        <a:t>Có hệ thống điều khiển từ xa để cửa tự động mở.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386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vi-VN" sz="2800" dirty="0">
                          <a:solidFill>
                            <a:schemeClr val="accent1"/>
                          </a:solidFill>
                          <a:latin typeface="+mj-lt"/>
                        </a:rPr>
                        <a:t>Khi xuất hiện khói hoặc lửa, tín hiệu báo cháy phát ra.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097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800" dirty="0">
                          <a:solidFill>
                            <a:schemeClr val="accent1"/>
                          </a:solidFill>
                          <a:latin typeface="+mj-lt"/>
                        </a:rPr>
                        <a:t>Tivi tự động mở những chương trình mà chủ nhà yêu thích.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178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dirty="0">
                          <a:solidFill>
                            <a:schemeClr val="accent1"/>
                          </a:solidFill>
                          <a:latin typeface="+mj-lt"/>
                        </a:rPr>
                        <a:t>Cửa tự động mở bằng cảm ứng vân tay.</a:t>
                      </a:r>
                      <a:endParaRPr lang="en-US" sz="2800" dirty="0">
                        <a:solidFill>
                          <a:schemeClr val="accent1"/>
                        </a:solidFill>
                        <a:latin typeface="+mj-lt"/>
                      </a:endParaRPr>
                    </a:p>
                    <a:p>
                      <a:endParaRPr lang="en-US" sz="2800" dirty="0">
                        <a:solidFill>
                          <a:schemeClr val="accent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176036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6EA6153-84AE-40B0-889C-48227A60CEB9}"/>
              </a:ext>
            </a:extLst>
          </p:cNvPr>
          <p:cNvSpPr txBox="1"/>
          <p:nvPr/>
        </p:nvSpPr>
        <p:spPr>
          <a:xfrm>
            <a:off x="8733181" y="3168667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B41E68-6954-4A01-9B63-DEB45B766A85}"/>
              </a:ext>
            </a:extLst>
          </p:cNvPr>
          <p:cNvSpPr txBox="1"/>
          <p:nvPr/>
        </p:nvSpPr>
        <p:spPr>
          <a:xfrm>
            <a:off x="7142917" y="2147824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F70902-CA9B-4137-BD4F-661F4A9961A7}"/>
              </a:ext>
            </a:extLst>
          </p:cNvPr>
          <p:cNvSpPr txBox="1"/>
          <p:nvPr/>
        </p:nvSpPr>
        <p:spPr>
          <a:xfrm>
            <a:off x="7142919" y="4030512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526237-8194-4FFE-A440-7287DE67F08E}"/>
              </a:ext>
            </a:extLst>
          </p:cNvPr>
          <p:cNvSpPr txBox="1"/>
          <p:nvPr/>
        </p:nvSpPr>
        <p:spPr>
          <a:xfrm>
            <a:off x="7142918" y="4970163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882313-ADF6-48F6-B169-8514FF2E7BCC}"/>
              </a:ext>
            </a:extLst>
          </p:cNvPr>
          <p:cNvSpPr txBox="1"/>
          <p:nvPr/>
        </p:nvSpPr>
        <p:spPr>
          <a:xfrm>
            <a:off x="8733180" y="4989728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2948B5-9662-4267-891C-97044967C384}"/>
              </a:ext>
            </a:extLst>
          </p:cNvPr>
          <p:cNvSpPr txBox="1"/>
          <p:nvPr/>
        </p:nvSpPr>
        <p:spPr>
          <a:xfrm>
            <a:off x="8666915" y="2147825"/>
            <a:ext cx="55659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27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7B09EA-2445-47EC-8C2B-9F7FE628DAFC}"/>
              </a:ext>
            </a:extLst>
          </p:cNvPr>
          <p:cNvSpPr txBox="1"/>
          <p:nvPr/>
        </p:nvSpPr>
        <p:spPr>
          <a:xfrm>
            <a:off x="569843" y="238540"/>
            <a:ext cx="112908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video d</a:t>
            </a:r>
            <a:r>
              <a:rPr lang="vi-VN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(do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VSHOME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video: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minh-kênh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VTC</a:t>
            </a:r>
          </a:p>
        </p:txBody>
      </p:sp>
      <p:sp>
        <p:nvSpPr>
          <p:cNvPr id="2" name="Rectangle 1">
            <a:hlinkClick r:id="rId2"/>
            <a:extLst>
              <a:ext uri="{FF2B5EF4-FFF2-40B4-BE49-F238E27FC236}">
                <a16:creationId xmlns:a16="http://schemas.microsoft.com/office/drawing/2014/main" id="{8DBC6A50-21E2-4404-A886-7A3D698496BC}"/>
              </a:ext>
            </a:extLst>
          </p:cNvPr>
          <p:cNvSpPr/>
          <p:nvPr/>
        </p:nvSpPr>
        <p:spPr>
          <a:xfrm>
            <a:off x="689112" y="2300643"/>
            <a:ext cx="108402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 video: https://drive.google.com/file/d/1OWy1JiUsfmOqiRXcdxtitC31QToOjaiq/view?usp=sharing</a:t>
            </a:r>
          </a:p>
        </p:txBody>
      </p:sp>
    </p:spTree>
    <p:extLst>
      <p:ext uri="{BB962C8B-B14F-4D97-AF65-F5344CB8AC3E}">
        <p14:creationId xmlns:p14="http://schemas.microsoft.com/office/powerpoint/2010/main" val="3171108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91939A-C67B-4F33-BEAD-5F5F2A71A78D}"/>
              </a:ext>
            </a:extLst>
          </p:cNvPr>
          <p:cNvSpPr txBox="1"/>
          <p:nvPr/>
        </p:nvSpPr>
        <p:spPr>
          <a:xfrm>
            <a:off x="327546" y="238540"/>
            <a:ext cx="111092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(do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VSHOME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34C91C-1DF6-4A32-AC61-299FF601E49A}"/>
              </a:ext>
            </a:extLst>
          </p:cNvPr>
          <p:cNvSpPr txBox="1"/>
          <p:nvPr/>
        </p:nvSpPr>
        <p:spPr>
          <a:xfrm>
            <a:off x="436728" y="1808200"/>
            <a:ext cx="1110927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(do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VSHOME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 </a:t>
            </a:r>
          </a:p>
          <a:p>
            <a:pPr marL="285750" indent="-285750">
              <a:buFontTx/>
              <a:buChar char="-"/>
            </a:pP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bếp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285750" indent="-285750">
              <a:buFontTx/>
              <a:buChar char="-"/>
            </a:pP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74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1C3159-1F4E-4B79-80E1-37EE050CAF1C}"/>
              </a:ext>
            </a:extLst>
          </p:cNvPr>
          <p:cNvSpPr txBox="1"/>
          <p:nvPr/>
        </p:nvSpPr>
        <p:spPr>
          <a:xfrm rot="10800000" flipV="1">
            <a:off x="741627" y="154753"/>
            <a:ext cx="100849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ể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3DC6CD-F63F-4E8D-983F-CC4CF5FE8F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465" y="2123310"/>
            <a:ext cx="6983109" cy="3895339"/>
          </a:xfrm>
          <a:prstGeom prst="rect">
            <a:avLst/>
          </a:prstGeom>
        </p:spPr>
      </p:pic>
      <p:sp>
        <p:nvSpPr>
          <p:cNvPr id="14" name="Thought Bubble: Cloud 13">
            <a:extLst>
              <a:ext uri="{FF2B5EF4-FFF2-40B4-BE49-F238E27FC236}">
                <a16:creationId xmlns:a16="http://schemas.microsoft.com/office/drawing/2014/main" id="{5F234F67-3791-4AB7-BB70-BA77ABE4D5AE}"/>
              </a:ext>
            </a:extLst>
          </p:cNvPr>
          <p:cNvSpPr/>
          <p:nvPr/>
        </p:nvSpPr>
        <p:spPr>
          <a:xfrm rot="16830500">
            <a:off x="38968" y="1237592"/>
            <a:ext cx="3454433" cy="3535196"/>
          </a:xfrm>
          <a:prstGeom prst="cloudCallout">
            <a:avLst>
              <a:gd name="adj1" fmla="val -31025"/>
              <a:gd name="adj2" fmla="val 85899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id="{57236750-3A38-4566-B164-03EF0C465FB5}"/>
              </a:ext>
            </a:extLst>
          </p:cNvPr>
          <p:cNvSpPr/>
          <p:nvPr/>
        </p:nvSpPr>
        <p:spPr>
          <a:xfrm rot="1477731">
            <a:off x="7388538" y="2303311"/>
            <a:ext cx="4761685" cy="2738559"/>
          </a:xfrm>
          <a:prstGeom prst="cloudCallout">
            <a:avLst>
              <a:gd name="adj1" fmla="val -28380"/>
              <a:gd name="adj2" fmla="val 96235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282EC9-6A87-42CB-9D58-FB2E7DA36AAE}"/>
              </a:ext>
            </a:extLst>
          </p:cNvPr>
          <p:cNvSpPr txBox="1"/>
          <p:nvPr/>
        </p:nvSpPr>
        <p:spPr>
          <a:xfrm>
            <a:off x="8120418" y="2887762"/>
            <a:ext cx="37808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A0EAC6B-926D-4AB4-AC48-74BDE7526E58}"/>
              </a:ext>
            </a:extLst>
          </p:cNvPr>
          <p:cNvSpPr txBox="1"/>
          <p:nvPr/>
        </p:nvSpPr>
        <p:spPr>
          <a:xfrm>
            <a:off x="155643" y="1696909"/>
            <a:ext cx="34922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Mình</a:t>
            </a:r>
            <a:r>
              <a:rPr lang="en-US" sz="3200" dirty="0"/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/>
              <a:t> </a:t>
            </a:r>
            <a:r>
              <a:rPr lang="en-US" sz="3200" dirty="0" err="1"/>
              <a:t>sống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ngôi</a:t>
            </a:r>
            <a:r>
              <a:rPr lang="en-US" sz="3200" dirty="0"/>
              <a:t> </a:t>
            </a:r>
            <a:r>
              <a:rPr lang="en-US" sz="3200" dirty="0" err="1"/>
              <a:t>nhà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đèn</a:t>
            </a:r>
            <a:r>
              <a:rPr lang="en-US" sz="3200" dirty="0"/>
              <a:t> </a:t>
            </a:r>
            <a:r>
              <a:rPr lang="en-US" sz="3200" dirty="0" err="1"/>
              <a:t>tự</a:t>
            </a:r>
            <a:r>
              <a:rPr lang="en-US" sz="3200" dirty="0"/>
              <a:t> </a:t>
            </a:r>
            <a:r>
              <a:rPr lang="en-US" sz="3200" dirty="0" err="1"/>
              <a:t>tắt</a:t>
            </a:r>
            <a:r>
              <a:rPr lang="en-US" sz="3200" dirty="0"/>
              <a:t> </a:t>
            </a:r>
            <a:r>
              <a:rPr lang="en-US" sz="3200" dirty="0" err="1"/>
              <a:t>khi</a:t>
            </a:r>
            <a:r>
              <a:rPr lang="en-US" sz="3200" dirty="0"/>
              <a:t> </a:t>
            </a:r>
            <a:r>
              <a:rPr lang="en-US" sz="3200" dirty="0" err="1"/>
              <a:t>không</a:t>
            </a:r>
            <a:r>
              <a:rPr lang="en-US" sz="3200" dirty="0"/>
              <a:t>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phòng</a:t>
            </a:r>
            <a:r>
              <a:rPr lang="en-US" sz="3200" dirty="0"/>
              <a:t>.</a:t>
            </a:r>
          </a:p>
          <a:p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235EF4-B99F-4ED1-A357-18971BEA42E4}"/>
              </a:ext>
            </a:extLst>
          </p:cNvPr>
          <p:cNvSpPr txBox="1"/>
          <p:nvPr/>
        </p:nvSpPr>
        <p:spPr>
          <a:xfrm>
            <a:off x="663806" y="127249"/>
            <a:ext cx="99003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73962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 animBg="1"/>
      <p:bldP spid="16" grpId="0" animBg="1"/>
      <p:bldP spid="17" grpId="0"/>
      <p:bldP spid="18" grpId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ADE9DF-3364-4D6F-A182-0EED8D14FF8F}"/>
              </a:ext>
            </a:extLst>
          </p:cNvPr>
          <p:cNvSpPr txBox="1"/>
          <p:nvPr/>
        </p:nvSpPr>
        <p:spPr>
          <a:xfrm>
            <a:off x="781878" y="291547"/>
            <a:ext cx="10270436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16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80779C-122C-47BD-90AC-B980F77232FC}"/>
              </a:ext>
            </a:extLst>
          </p:cNvPr>
          <p:cNvSpPr txBox="1"/>
          <p:nvPr/>
        </p:nvSpPr>
        <p:spPr>
          <a:xfrm>
            <a:off x="286603" y="370356"/>
            <a:ext cx="11905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4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 NHÀ THÔNG MINH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2C3F51-69FE-4BBB-8D1B-9D8A8373C12D}"/>
              </a:ext>
            </a:extLst>
          </p:cNvPr>
          <p:cNvSpPr txBox="1"/>
          <p:nvPr/>
        </p:nvSpPr>
        <p:spPr>
          <a:xfrm>
            <a:off x="898577" y="1292474"/>
            <a:ext cx="6883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ngôi nhà thông minh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AA5F71-D24F-4829-9E16-67B0CC94FB9E}"/>
              </a:ext>
            </a:extLst>
          </p:cNvPr>
          <p:cNvSpPr txBox="1"/>
          <p:nvPr/>
        </p:nvSpPr>
        <p:spPr>
          <a:xfrm>
            <a:off x="898577" y="2062298"/>
            <a:ext cx="110390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80779C-122C-47BD-90AC-B980F77232FC}"/>
              </a:ext>
            </a:extLst>
          </p:cNvPr>
          <p:cNvSpPr txBox="1"/>
          <p:nvPr/>
        </p:nvSpPr>
        <p:spPr>
          <a:xfrm>
            <a:off x="130961" y="3055190"/>
            <a:ext cx="11905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BÀI HỌC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2C3F51-69FE-4BBB-8D1B-9D8A8373C12D}"/>
              </a:ext>
            </a:extLst>
          </p:cNvPr>
          <p:cNvSpPr txBox="1"/>
          <p:nvPr/>
        </p:nvSpPr>
        <p:spPr>
          <a:xfrm>
            <a:off x="1248773" y="4035674"/>
            <a:ext cx="99769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</a:p>
        </p:txBody>
      </p:sp>
    </p:spTree>
    <p:extLst>
      <p:ext uri="{BB962C8B-B14F-4D97-AF65-F5344CB8AC3E}">
        <p14:creationId xmlns:p14="http://schemas.microsoft.com/office/powerpoint/2010/main" val="238379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7302FE-05CF-4096-8B0D-210656B08CE1}"/>
              </a:ext>
            </a:extLst>
          </p:cNvPr>
          <p:cNvSpPr txBox="1"/>
          <p:nvPr/>
        </p:nvSpPr>
        <p:spPr>
          <a:xfrm>
            <a:off x="778213" y="770308"/>
            <a:ext cx="108704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3.1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gôi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51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hape 387">
            <a:extLst>
              <a:ext uri="{FF2B5EF4-FFF2-40B4-BE49-F238E27FC236}">
                <a16:creationId xmlns:a16="http://schemas.microsoft.com/office/drawing/2014/main" id="{67B4E32D-F09A-4072-B437-7BC4B55E03E7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793228" y="595895"/>
            <a:ext cx="10264224" cy="52643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6A798C-EC4A-41F8-836E-EACEF1E75FE2}"/>
              </a:ext>
            </a:extLst>
          </p:cNvPr>
          <p:cNvSpPr txBox="1"/>
          <p:nvPr/>
        </p:nvSpPr>
        <p:spPr>
          <a:xfrm>
            <a:off x="9469016" y="4927988"/>
            <a:ext cx="29919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vi-V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điều khiển kết nối với các thiết bị trong nhà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60445B-FC93-4346-8C59-5EE6A8B1D142}"/>
              </a:ext>
            </a:extLst>
          </p:cNvPr>
          <p:cNvSpPr txBox="1"/>
          <p:nvPr/>
        </p:nvSpPr>
        <p:spPr>
          <a:xfrm>
            <a:off x="2156193" y="5862688"/>
            <a:ext cx="689247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2800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Chuông báo và thiết bị nhận diện khuôn mặt để mở cửa tự động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F3A4E-A77F-4C29-94D3-D7725B82A84D}"/>
              </a:ext>
            </a:extLst>
          </p:cNvPr>
          <p:cNvSpPr txBox="1"/>
          <p:nvPr/>
        </p:nvSpPr>
        <p:spPr>
          <a:xfrm>
            <a:off x="9469016" y="2387275"/>
            <a:ext cx="251918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vi-VN" sz="2800" dirty="0">
                <a:solidFill>
                  <a:srgbClr val="00B050"/>
                </a:solidFill>
                <a:latin typeface="+mj-lt"/>
              </a:rPr>
              <a:t>Máy điều hoà nhiệt độ tắt/mở tự động</a:t>
            </a:r>
            <a:endParaRPr lang="en-US" sz="2800" dirty="0">
              <a:solidFill>
                <a:srgbClr val="00B050"/>
              </a:solidFill>
              <a:latin typeface="+mj-lt"/>
            </a:endParaRP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893F9D-163A-4B87-BF7B-E7CD9DF9D26C}"/>
              </a:ext>
            </a:extLst>
          </p:cNvPr>
          <p:cNvSpPr txBox="1"/>
          <p:nvPr/>
        </p:nvSpPr>
        <p:spPr>
          <a:xfrm>
            <a:off x="12949" y="5057834"/>
            <a:ext cx="19056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vi-V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</a:t>
            </a:r>
            <a:r>
              <a:rPr lang="vi-V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dùng nhà bếp tắt mở tự động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41BB73-8039-4D79-8968-EC42DBEAEC0C}"/>
              </a:ext>
            </a:extLst>
          </p:cNvPr>
          <p:cNvSpPr txBox="1"/>
          <p:nvPr/>
        </p:nvSpPr>
        <p:spPr>
          <a:xfrm>
            <a:off x="155712" y="764275"/>
            <a:ext cx="308775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vi-VN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 chiếu sáng tắt/mở tự động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13D243-FBBB-4956-975C-7B0E982A2DF6}"/>
              </a:ext>
            </a:extLst>
          </p:cNvPr>
          <p:cNvSpPr txBox="1"/>
          <p:nvPr/>
        </p:nvSpPr>
        <p:spPr>
          <a:xfrm>
            <a:off x="2367314" y="-19658"/>
            <a:ext cx="346126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vi-V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kiểm soát an ninh tự động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734BC0-9A59-4687-8D0B-73221C037AFF}"/>
              </a:ext>
            </a:extLst>
          </p:cNvPr>
          <p:cNvSpPr txBox="1"/>
          <p:nvPr/>
        </p:nvSpPr>
        <p:spPr>
          <a:xfrm>
            <a:off x="9432589" y="1350466"/>
            <a:ext cx="275645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vi-V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 bị giải trí tắt mở tự động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0142D2B-D9A8-4805-A104-8B0918C007DF}"/>
              </a:ext>
            </a:extLst>
          </p:cNvPr>
          <p:cNvSpPr txBox="1"/>
          <p:nvPr/>
        </p:nvSpPr>
        <p:spPr>
          <a:xfrm>
            <a:off x="7528224" y="-17196"/>
            <a:ext cx="380873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vi-VN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Tận dụng năng lượng mặt trời và gió tự nhiên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825C5A-40F0-4571-AF0A-BFED812EC705}"/>
              </a:ext>
            </a:extLst>
          </p:cNvPr>
          <p:cNvSpPr txBox="1"/>
          <p:nvPr/>
        </p:nvSpPr>
        <p:spPr>
          <a:xfrm>
            <a:off x="94820" y="1618535"/>
            <a:ext cx="243042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vi-V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 khiển các thiết bị trong nhà bằng điện thoại, máy tính bảng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139CF0-66BB-4586-B9D9-EB15276DBC08}"/>
              </a:ext>
            </a:extLst>
          </p:cNvPr>
          <p:cNvCxnSpPr>
            <a:cxnSpLocks/>
          </p:cNvCxnSpPr>
          <p:nvPr/>
        </p:nvCxnSpPr>
        <p:spPr>
          <a:xfrm>
            <a:off x="7211434" y="4320711"/>
            <a:ext cx="2257582" cy="9473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9DF21D2-F8B8-4D51-95B0-5A2E6F7B5A34}"/>
              </a:ext>
            </a:extLst>
          </p:cNvPr>
          <p:cNvCxnSpPr>
            <a:cxnSpLocks/>
          </p:cNvCxnSpPr>
          <p:nvPr/>
        </p:nvCxnSpPr>
        <p:spPr>
          <a:xfrm flipH="1">
            <a:off x="2893325" y="5609230"/>
            <a:ext cx="2241399" cy="40839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2516266-0B94-4981-B8EE-3DD865679535}"/>
              </a:ext>
            </a:extLst>
          </p:cNvPr>
          <p:cNvCxnSpPr>
            <a:cxnSpLocks/>
          </p:cNvCxnSpPr>
          <p:nvPr/>
        </p:nvCxnSpPr>
        <p:spPr>
          <a:xfrm flipV="1">
            <a:off x="5925340" y="2729552"/>
            <a:ext cx="3543676" cy="142747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76DA78F-6EDF-4653-A5B1-BEBB001CC46E}"/>
              </a:ext>
            </a:extLst>
          </p:cNvPr>
          <p:cNvCxnSpPr>
            <a:cxnSpLocks/>
          </p:cNvCxnSpPr>
          <p:nvPr/>
        </p:nvCxnSpPr>
        <p:spPr>
          <a:xfrm flipH="1">
            <a:off x="1626063" y="4044344"/>
            <a:ext cx="2208746" cy="14011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24599D3-DE2C-4A48-BACA-3DA0D6003DEB}"/>
              </a:ext>
            </a:extLst>
          </p:cNvPr>
          <p:cNvCxnSpPr>
            <a:cxnSpLocks/>
          </p:cNvCxnSpPr>
          <p:nvPr/>
        </p:nvCxnSpPr>
        <p:spPr>
          <a:xfrm flipH="1" flipV="1">
            <a:off x="2511864" y="1550398"/>
            <a:ext cx="1814476" cy="6087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BBC8154-5B89-471F-90C9-0CAC622CEA6F}"/>
              </a:ext>
            </a:extLst>
          </p:cNvPr>
          <p:cNvCxnSpPr>
            <a:cxnSpLocks/>
          </p:cNvCxnSpPr>
          <p:nvPr/>
        </p:nvCxnSpPr>
        <p:spPr>
          <a:xfrm flipH="1" flipV="1">
            <a:off x="4753971" y="790108"/>
            <a:ext cx="1183444" cy="120527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E37CF8A-0BCD-4284-93F8-CF26587CD41D}"/>
              </a:ext>
            </a:extLst>
          </p:cNvPr>
          <p:cNvCxnSpPr>
            <a:cxnSpLocks/>
          </p:cNvCxnSpPr>
          <p:nvPr/>
        </p:nvCxnSpPr>
        <p:spPr>
          <a:xfrm flipH="1" flipV="1">
            <a:off x="1501039" y="3821373"/>
            <a:ext cx="198551" cy="4993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9B1C95E-514B-42B0-871C-AA55956DADCD}"/>
              </a:ext>
            </a:extLst>
          </p:cNvPr>
          <p:cNvCxnSpPr>
            <a:cxnSpLocks/>
          </p:cNvCxnSpPr>
          <p:nvPr/>
        </p:nvCxnSpPr>
        <p:spPr>
          <a:xfrm flipV="1">
            <a:off x="7525851" y="1744723"/>
            <a:ext cx="1943165" cy="8227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4A42C10-9F03-4D4E-88B1-C4C523058AC9}"/>
              </a:ext>
            </a:extLst>
          </p:cNvPr>
          <p:cNvCxnSpPr>
            <a:cxnSpLocks/>
          </p:cNvCxnSpPr>
          <p:nvPr/>
        </p:nvCxnSpPr>
        <p:spPr>
          <a:xfrm flipH="1" flipV="1">
            <a:off x="8318830" y="839075"/>
            <a:ext cx="240253" cy="22811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2FA4640-F68F-4D27-91AA-78102AAFDA07}"/>
              </a:ext>
            </a:extLst>
          </p:cNvPr>
          <p:cNvCxnSpPr>
            <a:cxnSpLocks/>
          </p:cNvCxnSpPr>
          <p:nvPr/>
        </p:nvCxnSpPr>
        <p:spPr>
          <a:xfrm flipH="1" flipV="1">
            <a:off x="8320729" y="816496"/>
            <a:ext cx="378105" cy="20766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65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7302FE-05CF-4096-8B0D-210656B08CE1}"/>
              </a:ext>
            </a:extLst>
          </p:cNvPr>
          <p:cNvSpPr txBox="1"/>
          <p:nvPr/>
        </p:nvSpPr>
        <p:spPr>
          <a:xfrm>
            <a:off x="778213" y="566027"/>
            <a:ext cx="10870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3.1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778213" y="2064976"/>
            <a:ext cx="106323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1714" y="4856540"/>
            <a:ext cx="105253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5216" y="3779322"/>
            <a:ext cx="104280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17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1E0D57-CD82-4336-8574-31384C9C4419}"/>
              </a:ext>
            </a:extLst>
          </p:cNvPr>
          <p:cNvSpPr txBox="1"/>
          <p:nvPr/>
        </p:nvSpPr>
        <p:spPr>
          <a:xfrm>
            <a:off x="514264" y="762798"/>
            <a:ext cx="6883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ngôi nhà thông minh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F4DEB0-26C5-4391-A5BF-86D15FDC9DCB}"/>
              </a:ext>
            </a:extLst>
          </p:cNvPr>
          <p:cNvSpPr txBox="1"/>
          <p:nvPr/>
        </p:nvSpPr>
        <p:spPr>
          <a:xfrm>
            <a:off x="514264" y="1366897"/>
            <a:ext cx="1146847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0F2752-ABA7-4C02-8C01-233541A8E908}"/>
              </a:ext>
            </a:extLst>
          </p:cNvPr>
          <p:cNvSpPr txBox="1"/>
          <p:nvPr/>
        </p:nvSpPr>
        <p:spPr>
          <a:xfrm>
            <a:off x="514264" y="164376"/>
            <a:ext cx="11905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 NHÀ THÔNG MINH</a:t>
            </a:r>
          </a:p>
        </p:txBody>
      </p:sp>
      <p:pic>
        <p:nvPicPr>
          <p:cNvPr id="9" name="Picture 2" descr="C:\Users\USER\Desktop\bantay (2).gif">
            <a:extLst>
              <a:ext uri="{FF2B5EF4-FFF2-40B4-BE49-F238E27FC236}">
                <a16:creationId xmlns:a16="http://schemas.microsoft.com/office/drawing/2014/main" id="{6BA15C4C-83FB-41E0-B3A6-3343D6619F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2921" y="185891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48E2232-7F23-4191-8E6D-300FB0522FD1}"/>
              </a:ext>
            </a:extLst>
          </p:cNvPr>
          <p:cNvSpPr txBox="1"/>
          <p:nvPr/>
        </p:nvSpPr>
        <p:spPr>
          <a:xfrm>
            <a:off x="514264" y="2969528"/>
            <a:ext cx="110390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dirty="0">
              <a:solidFill>
                <a:srgbClr val="0000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938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CA7DD3-8E5F-410C-A501-2D86A1AEA47F}"/>
              </a:ext>
            </a:extLst>
          </p:cNvPr>
          <p:cNvSpPr txBox="1"/>
          <p:nvPr/>
        </p:nvSpPr>
        <p:spPr>
          <a:xfrm>
            <a:off x="518616" y="395367"/>
            <a:ext cx="111300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4251BA-6215-4243-BDBB-5F43238C15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460927"/>
              </p:ext>
            </p:extLst>
          </p:nvPr>
        </p:nvGraphicFramePr>
        <p:xfrm>
          <a:off x="518616" y="1726783"/>
          <a:ext cx="11254045" cy="44708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00048">
                  <a:extLst>
                    <a:ext uri="{9D8B030D-6E8A-4147-A177-3AD203B41FA5}">
                      <a16:colId xmlns:a16="http://schemas.microsoft.com/office/drawing/2014/main" val="3105628715"/>
                    </a:ext>
                  </a:extLst>
                </a:gridCol>
                <a:gridCol w="5753997">
                  <a:extLst>
                    <a:ext uri="{9D8B030D-6E8A-4147-A177-3AD203B41FA5}">
                      <a16:colId xmlns:a16="http://schemas.microsoft.com/office/drawing/2014/main" val="192989172"/>
                    </a:ext>
                  </a:extLst>
                </a:gridCol>
              </a:tblGrid>
              <a:tr h="387297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minh</a:t>
                      </a:r>
                      <a:endParaRPr lang="en-US" sz="2800" dirty="0"/>
                    </a:p>
                  </a:txBody>
                  <a:tcPr marL="100584" marR="10058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vi-VN" sz="2800" b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2800" b="1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ờng</a:t>
                      </a:r>
                      <a:endParaRPr lang="en-US" sz="2800" dirty="0"/>
                    </a:p>
                  </a:txBody>
                  <a:tcPr marL="100584" marR="1005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9884516"/>
                  </a:ext>
                </a:extLst>
              </a:tr>
              <a:tr h="39526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ệ thống điều khiển kết nối với các thiết bị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trong nhà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 khiển các thiết bị trong nhà bằng điện thoại, máy tính bảng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 thiết bị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trong nhà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00584" marR="10058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ệ thống điều khiển kết nối với các thiết bị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trong nhà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Điều khiển các thiết bị trong nhà bằng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tắc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nút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tắt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thiết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ác thiết bị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vi-VN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trong nhà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584" marR="1005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46500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58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 391">
            <a:extLst>
              <a:ext uri="{FF2B5EF4-FFF2-40B4-BE49-F238E27FC236}">
                <a16:creationId xmlns:a16="http://schemas.microsoft.com/office/drawing/2014/main" id="{1D3FF7CC-0137-4E0A-89B0-4AC4431307E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710609" y="326529"/>
            <a:ext cx="4295489" cy="289374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7CECF2-3A19-49F4-83E6-7BCF74549228}"/>
              </a:ext>
            </a:extLst>
          </p:cNvPr>
          <p:cNvSpPr txBox="1"/>
          <p:nvPr/>
        </p:nvSpPr>
        <p:spPr>
          <a:xfrm>
            <a:off x="583096" y="4277091"/>
            <a:ext cx="10707756" cy="138499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điều khiển và các đồ dùng điện tự động trong ngôi nhà thông minh gi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tắt/ mở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khoá tự động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mà không cần tác động tr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</a:t>
            </a:r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C62DE9-7FCB-4F8A-925E-3B6DCB70ECF6}"/>
              </a:ext>
            </a:extLst>
          </p:cNvPr>
          <p:cNvSpPr txBox="1"/>
          <p:nvPr/>
        </p:nvSpPr>
        <p:spPr>
          <a:xfrm>
            <a:off x="583096" y="3322984"/>
            <a:ext cx="110125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thống điều khiển và các đồ dùng điện tự động trong ngôi nhà thông minh giúp ích gì cho con người?</a:t>
            </a:r>
            <a:endParaRPr lang="en-US" sz="2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85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1789</TotalTime>
  <Words>1627</Words>
  <Application>Microsoft Office PowerPoint</Application>
  <PresentationFormat>Widescreen</PresentationFormat>
  <Paragraphs>124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Nguyen Hoang Lan</cp:lastModifiedBy>
  <cp:revision>163</cp:revision>
  <dcterms:created xsi:type="dcterms:W3CDTF">2021-08-18T02:09:30Z</dcterms:created>
  <dcterms:modified xsi:type="dcterms:W3CDTF">2022-09-26T15:07:02Z</dcterms:modified>
</cp:coreProperties>
</file>