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4" r:id="rId4"/>
    <p:sldId id="258" r:id="rId5"/>
    <p:sldId id="281" r:id="rId6"/>
    <p:sldId id="289" r:id="rId7"/>
    <p:sldId id="286" r:id="rId8"/>
    <p:sldId id="292" r:id="rId9"/>
    <p:sldId id="293" r:id="rId10"/>
    <p:sldId id="288" r:id="rId11"/>
    <p:sldId id="284" r:id="rId12"/>
    <p:sldId id="277" r:id="rId1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C9E83F-A74F-424A-9F29-207DF615C593}" type="datetimeFigureOut">
              <a:rPr lang="vi-VN" smtClean="0"/>
              <a:pPr/>
              <a:t>27/10/2023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CA0125-0611-4C09-AE09-0A66E3ED52C3}" type="slidenum">
              <a:rPr lang="vi-VN" smtClean="0"/>
              <a:pPr/>
              <a:t>‹#›</a:t>
            </a:fld>
            <a:endParaRPr lang="vi-VN"/>
          </a:p>
        </p:txBody>
      </p:sp>
    </p:spTree>
    <p:extLst>
      <p:ext uri="{BB962C8B-B14F-4D97-AF65-F5344CB8AC3E}">
        <p14:creationId xmlns:p14="http://schemas.microsoft.com/office/powerpoint/2010/main" val="412149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2C2AAC-E91F-4098-A157-87231CD38013}" type="datetimeFigureOut">
              <a:rPr lang="vi-VN" smtClean="0"/>
              <a:pPr/>
              <a:t>27/10/2023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861834E-EC04-474E-B2DE-44DEAE92EAE6}" type="slidenum">
              <a:rPr lang="vi-VN" smtClean="0"/>
              <a:pPr/>
              <a:t>‹#›</a:t>
            </a:fld>
            <a:endParaRPr lang="vi-VN"/>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C2AAC-E91F-4098-A157-87231CD38013}" type="datetimeFigureOut">
              <a:rPr lang="vi-VN" smtClean="0"/>
              <a:pPr/>
              <a:t>27/10/2023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1834E-EC04-474E-B2DE-44DEAE92EAE6}"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28600"/>
            <a:ext cx="7772400" cy="2057400"/>
          </a:xfrm>
        </p:spPr>
        <p:txBody>
          <a:bodyPr>
            <a:normAutofit fontScale="90000"/>
          </a:bodyPr>
          <a:lstStyle/>
          <a:p>
            <a:r>
              <a:rPr lang="en-US" sz="4000" dirty="0">
                <a:solidFill>
                  <a:srgbClr val="FF0000"/>
                </a:solidFill>
                <a:latin typeface="Times New Roman" pitchFamily="18" charset="0"/>
                <a:cs typeface="Times New Roman" pitchFamily="18" charset="0"/>
              </a:rPr>
              <a:t>UBND QUẬN GÒ VẤP</a:t>
            </a:r>
            <a:br>
              <a:rPr lang="en-US" sz="4000" dirty="0">
                <a:solidFill>
                  <a:srgbClr val="FF0000"/>
                </a:solidFill>
                <a:latin typeface="Times New Roman" pitchFamily="18" charset="0"/>
                <a:cs typeface="Times New Roman" pitchFamily="18" charset="0"/>
              </a:rPr>
            </a:br>
            <a:r>
              <a:rPr lang="en-US" sz="4000" dirty="0">
                <a:solidFill>
                  <a:srgbClr val="FF0000"/>
                </a:solidFill>
                <a:latin typeface="Times New Roman" pitchFamily="18" charset="0"/>
                <a:cs typeface="Times New Roman" pitchFamily="18" charset="0"/>
              </a:rPr>
              <a:t>TRƯỜNG THCS PHẠM VĂN CHIÊU</a:t>
            </a:r>
            <a:br>
              <a:rPr lang="en-US" sz="4000" dirty="0">
                <a:solidFill>
                  <a:srgbClr val="FF0000"/>
                </a:solidFill>
                <a:latin typeface="Times New Roman" pitchFamily="18" charset="0"/>
                <a:cs typeface="Times New Roman" pitchFamily="18" charset="0"/>
              </a:rPr>
            </a:br>
            <a:r>
              <a:rPr lang="en-US" sz="4000" dirty="0">
                <a:solidFill>
                  <a:srgbClr val="FF0000"/>
                </a:solidFill>
                <a:latin typeface="Times New Roman" pitchFamily="18" charset="0"/>
                <a:cs typeface="Times New Roman" pitchFamily="18" charset="0"/>
              </a:rPr>
              <a:t>TỔ NĂNG KHIẾU</a:t>
            </a:r>
            <a:endParaRPr lang="vi-VN"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81000" y="2362200"/>
            <a:ext cx="8610600" cy="4038600"/>
          </a:xfrm>
        </p:spPr>
        <p:txBody>
          <a:bodyPr>
            <a:normAutofit/>
          </a:bodyPr>
          <a:lstStyle/>
          <a:p>
            <a:r>
              <a:rPr lang="en-US" sz="3600" b="1" dirty="0">
                <a:solidFill>
                  <a:srgbClr val="FF0000"/>
                </a:solidFill>
                <a:latin typeface="Times New Roman" pitchFamily="18" charset="0"/>
                <a:cs typeface="Times New Roman" pitchFamily="18" charset="0"/>
              </a:rPr>
              <a:t>THỂ DỤC 6</a:t>
            </a:r>
          </a:p>
          <a:p>
            <a:pPr lvl="0"/>
            <a:r>
              <a:rPr lang="en-US" sz="2600" b="1" dirty="0" err="1">
                <a:solidFill>
                  <a:schemeClr val="tx1"/>
                </a:solidFill>
                <a:latin typeface="Times New Roman" pitchFamily="18" charset="0"/>
                <a:cs typeface="Times New Roman" pitchFamily="18" charset="0"/>
              </a:rPr>
              <a:t>Tuần</a:t>
            </a:r>
            <a:r>
              <a:rPr lang="en-US" sz="2600" b="1" dirty="0">
                <a:solidFill>
                  <a:schemeClr val="tx1"/>
                </a:solidFill>
                <a:latin typeface="Times New Roman" pitchFamily="18" charset="0"/>
                <a:cs typeface="Times New Roman" pitchFamily="18" charset="0"/>
              </a:rPr>
              <a:t> 2: </a:t>
            </a:r>
            <a:r>
              <a:rPr lang="en-US" sz="2600" b="1" dirty="0" err="1">
                <a:solidFill>
                  <a:schemeClr val="tx1"/>
                </a:solidFill>
                <a:latin typeface="Times New Roman" pitchFamily="18" charset="0"/>
                <a:cs typeface="Times New Roman" pitchFamily="18" charset="0"/>
              </a:rPr>
              <a:t>Tiết</a:t>
            </a:r>
            <a:r>
              <a:rPr lang="en-US" sz="2600" b="1" dirty="0">
                <a:solidFill>
                  <a:schemeClr val="tx1"/>
                </a:solidFill>
                <a:latin typeface="Times New Roman" pitchFamily="18" charset="0"/>
                <a:cs typeface="Times New Roman" pitchFamily="18" charset="0"/>
              </a:rPr>
              <a:t> 3-4</a:t>
            </a:r>
          </a:p>
          <a:p>
            <a:pPr lvl="0"/>
            <a:endParaRPr lang="vi-VN" sz="2600" b="1" dirty="0">
              <a:solidFill>
                <a:schemeClr val="tx1"/>
              </a:solidFill>
              <a:latin typeface="Times New Roman" pitchFamily="18" charset="0"/>
              <a:cs typeface="Times New Roman" pitchFamily="18" charset="0"/>
            </a:endParaRPr>
          </a:p>
          <a:p>
            <a:pPr marL="742950" lvl="0" indent="-742950" algn="l">
              <a:spcBef>
                <a:spcPts val="0"/>
              </a:spcBef>
              <a:buAutoNum type="arabicPeriod"/>
            </a:pPr>
            <a:r>
              <a:rPr lang="en-US" sz="2400" b="1" dirty="0" err="1">
                <a:solidFill>
                  <a:schemeClr val="tx1"/>
                </a:solidFill>
                <a:latin typeface="Times New Roman" pitchFamily="18" charset="0"/>
                <a:cs typeface="Times New Roman" pitchFamily="18" charset="0"/>
              </a:rPr>
              <a:t>Chế</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a:t>
            </a:r>
            <a:r>
              <a:rPr lang="en-US" sz="2400" b="1" dirty="0">
                <a:solidFill>
                  <a:schemeClr val="tx1"/>
                </a:solidFill>
                <a:latin typeface="Times New Roman" pitchFamily="18" charset="0"/>
                <a:cs typeface="Times New Roman" pitchFamily="18" charset="0"/>
              </a:rPr>
              <a:t> </a:t>
            </a:r>
            <a:r>
              <a:rPr lang="vi-VN" sz="2400" b="1" dirty="0">
                <a:solidFill>
                  <a:schemeClr val="tx1"/>
                </a:solidFill>
                <a:latin typeface="Times New Roman" pitchFamily="18" charset="0"/>
                <a:cs typeface="Times New Roman" pitchFamily="18" charset="0"/>
              </a:rPr>
              <a:t>dinh dưỡng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tập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luyện</a:t>
            </a:r>
            <a:r>
              <a:rPr lang="en-US" sz="2400" b="1" dirty="0">
                <a:solidFill>
                  <a:schemeClr val="tx1"/>
                </a:solidFill>
                <a:latin typeface="Times New Roman" pitchFamily="18" charset="0"/>
                <a:cs typeface="Times New Roman" pitchFamily="18" charset="0"/>
              </a:rPr>
              <a:t> TDTT</a:t>
            </a:r>
          </a:p>
          <a:p>
            <a:pPr algn="l">
              <a:spcBef>
                <a:spcPts val="0"/>
              </a:spcBef>
            </a:pPr>
            <a:r>
              <a:rPr lang="en-US" sz="2400" b="1" dirty="0">
                <a:solidFill>
                  <a:schemeClr val="tx1"/>
                </a:solidFill>
                <a:latin typeface="Times New Roman" pitchFamily="18" charset="0"/>
                <a:cs typeface="Times New Roman" pitchFamily="18" charset="0"/>
              </a:rPr>
              <a:t>3.       </a:t>
            </a:r>
            <a:r>
              <a:rPr lang="en-US" sz="2400" b="1" dirty="0" err="1">
                <a:solidFill>
                  <a:schemeClr val="tx1"/>
                </a:solidFill>
                <a:latin typeface="Times New Roman" pitchFamily="18" charset="0"/>
                <a:cs typeface="Times New Roman" pitchFamily="18" charset="0"/>
              </a:rPr>
              <a:t>Chạy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cự</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ngắn</a:t>
            </a:r>
            <a:endParaRPr lang="vi-VN" sz="2400" b="1" dirty="0">
              <a:solidFill>
                <a:schemeClr val="tx1"/>
              </a:solidFill>
              <a:latin typeface="Times New Roman" pitchFamily="18" charset="0"/>
              <a:cs typeface="Times New Roman" pitchFamily="18" charset="0"/>
            </a:endParaRPr>
          </a:p>
          <a:p>
            <a:pPr lvl="0">
              <a:lnSpc>
                <a:spcPct val="150000"/>
              </a:lnSpc>
              <a:spcBef>
                <a:spcPts val="600"/>
              </a:spcBef>
              <a:spcAft>
                <a:spcPts val="600"/>
              </a:spcAft>
            </a:pPr>
            <a:endParaRPr lang="en-US" sz="3600" b="1" dirty="0">
              <a:solidFill>
                <a:schemeClr val="tx1"/>
              </a:solidFill>
              <a:latin typeface="Times New Roman" pitchFamily="18" charset="0"/>
              <a:cs typeface="Times New Roman" pitchFamily="18" charset="0"/>
            </a:endParaRPr>
          </a:p>
          <a:p>
            <a:pPr lvl="0">
              <a:lnSpc>
                <a:spcPct val="150000"/>
              </a:lnSpc>
              <a:spcBef>
                <a:spcPts val="600"/>
              </a:spcBef>
              <a:spcAft>
                <a:spcPts val="600"/>
              </a:spcAft>
            </a:pPr>
            <a:endParaRPr lang="vi-VN" sz="3600" b="1" dirty="0">
              <a:solidFill>
                <a:schemeClr val="tx1"/>
              </a:solidFill>
              <a:latin typeface="Times New Roman" pitchFamily="18" charset="0"/>
              <a:cs typeface="Times New Roman" pitchFamily="18" charset="0"/>
            </a:endParaRPr>
          </a:p>
          <a:p>
            <a:endParaRPr lang="vi-VN" sz="3600" b="1" dirty="0">
              <a:solidFill>
                <a:schemeClr val="tx1"/>
              </a:solidFill>
              <a:latin typeface="Times New Roman" pitchFamily="18" charset="0"/>
              <a:cs typeface="Times New Roman" pitchFamily="18" charset="0"/>
            </a:endParaRPr>
          </a:p>
        </p:txBody>
      </p:sp>
    </p:spTree>
  </p:cSld>
  <p:clrMapOvr>
    <a:masterClrMapping/>
  </p:clrMapOvr>
  <p:transition spd="med"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par>
                          <p:cTn id="8" fill="hold">
                            <p:stCondLst>
                              <p:cond delay="2000"/>
                            </p:stCondLst>
                            <p:childTnLst>
                              <p:par>
                                <p:cTn id="9" presetID="4"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ox(in)">
                                      <p:cBhvr>
                                        <p:cTn id="11" dur="2000"/>
                                        <p:tgtEl>
                                          <p:spTgt spid="3">
                                            <p:txEl>
                                              <p:pRg st="0" end="0"/>
                                            </p:txEl>
                                          </p:spTgt>
                                        </p:tgtEl>
                                      </p:cBhvr>
                                    </p:animEffect>
                                  </p:childTnLst>
                                </p:cTn>
                              </p:par>
                            </p:childTnLst>
                          </p:cTn>
                        </p:par>
                        <p:par>
                          <p:cTn id="12" fill="hold">
                            <p:stCondLst>
                              <p:cond delay="4000"/>
                            </p:stCondLst>
                            <p:childTnLst>
                              <p:par>
                                <p:cTn id="13" presetID="4" presetClass="entr" presetSubtype="16"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ox(in)">
                                      <p:cBhvr>
                                        <p:cTn id="15" dur="2000"/>
                                        <p:tgtEl>
                                          <p:spTgt spid="3">
                                            <p:txEl>
                                              <p:pRg st="1" end="1"/>
                                            </p:txEl>
                                          </p:spTgt>
                                        </p:tgtEl>
                                      </p:cBhvr>
                                    </p:animEffect>
                                  </p:childTnLst>
                                </p:cTn>
                              </p:par>
                            </p:childTnLst>
                          </p:cTn>
                        </p:par>
                        <p:par>
                          <p:cTn id="16" fill="hold">
                            <p:stCondLst>
                              <p:cond delay="6000"/>
                            </p:stCondLst>
                            <p:childTnLst>
                              <p:par>
                                <p:cTn id="17" presetID="4" presetClass="entr" presetSubtype="16"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ox(in)">
                                      <p:cBhvr>
                                        <p:cTn id="19" dur="2000"/>
                                        <p:tgtEl>
                                          <p:spTgt spid="3">
                                            <p:txEl>
                                              <p:pRg st="3" end="3"/>
                                            </p:txEl>
                                          </p:spTgt>
                                        </p:tgtEl>
                                      </p:cBhvr>
                                    </p:animEffect>
                                  </p:childTnLst>
                                </p:cTn>
                              </p:par>
                            </p:childTnLst>
                          </p:cTn>
                        </p:par>
                        <p:par>
                          <p:cTn id="20" fill="hold">
                            <p:stCondLst>
                              <p:cond delay="8000"/>
                            </p:stCondLst>
                            <p:childTnLst>
                              <p:par>
                                <p:cTn id="21" presetID="4"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ox(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09FE1-601F-42D3-BE54-8DE062497E06}"/>
              </a:ext>
            </a:extLst>
          </p:cNvPr>
          <p:cNvSpPr>
            <a:spLocks noGrp="1"/>
          </p:cNvSpPr>
          <p:nvPr>
            <p:ph type="title"/>
          </p:nvPr>
        </p:nvSpPr>
        <p:spPr/>
        <p:txBody>
          <a:bodyPr>
            <a:normAutofit/>
          </a:bodyPr>
          <a:lstStyle/>
          <a:p>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endParaRPr lang="en-US" sz="2400" dirty="0"/>
          </a:p>
        </p:txBody>
      </p:sp>
      <p:sp>
        <p:nvSpPr>
          <p:cNvPr id="3" name="Content Placeholder 2">
            <a:extLst>
              <a:ext uri="{FF2B5EF4-FFF2-40B4-BE49-F238E27FC236}">
                <a16:creationId xmlns:a16="http://schemas.microsoft.com/office/drawing/2014/main" id="{3ACE38DB-C27C-44F2-8D62-4E7B6C10EC15}"/>
              </a:ext>
            </a:extLst>
          </p:cNvPr>
          <p:cNvSpPr>
            <a:spLocks noGrp="1"/>
          </p:cNvSpPr>
          <p:nvPr>
            <p:ph idx="1"/>
          </p:nvPr>
        </p:nvSpPr>
        <p:spPr/>
        <p:txBody>
          <a:bodyPr/>
          <a:lstStyle/>
          <a:p>
            <a:r>
              <a:rPr lang="nl-NL" sz="2000" dirty="0">
                <a:latin typeface="Times New Roman" panose="02020603050405020304" pitchFamily="18" charset="0"/>
                <a:cs typeface="Times New Roman" panose="02020603050405020304" pitchFamily="18" charset="0"/>
              </a:rPr>
              <a:t>Chạy đá lăng trước: Chân đá lăng ra trước, chú ý thẳng chân, thân trên hơi ngả ra trước. Hai tay hơi co, đánh phối hợp tự nhiên với chân.</a:t>
            </a: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6885FE9A-D766-4D12-8D1B-54B419BB2BC5}"/>
              </a:ext>
            </a:extLst>
          </p:cNvPr>
          <p:cNvPicPr/>
          <p:nvPr/>
        </p:nvPicPr>
        <p:blipFill>
          <a:blip r:embed="rId2"/>
          <a:stretch>
            <a:fillRect/>
          </a:stretch>
        </p:blipFill>
        <p:spPr>
          <a:xfrm>
            <a:off x="2133600" y="2878494"/>
            <a:ext cx="4648200" cy="3430231"/>
          </a:xfrm>
          <a:prstGeom prst="rect">
            <a:avLst/>
          </a:prstGeom>
        </p:spPr>
      </p:pic>
    </p:spTree>
    <p:extLst>
      <p:ext uri="{BB962C8B-B14F-4D97-AF65-F5344CB8AC3E}">
        <p14:creationId xmlns:p14="http://schemas.microsoft.com/office/powerpoint/2010/main" val="253163999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3306762"/>
          </a:xfrm>
        </p:spPr>
        <p:txBody>
          <a:bodyPr>
            <a:normAutofit/>
          </a:bodyPr>
          <a:lstStyle/>
          <a:p>
            <a:endParaRPr lang="vi-VN" dirty="0"/>
          </a:p>
        </p:txBody>
      </p:sp>
      <p:sp>
        <p:nvSpPr>
          <p:cNvPr id="3" name="Content Placeholder 2"/>
          <p:cNvSpPr>
            <a:spLocks noGrp="1"/>
          </p:cNvSpPr>
          <p:nvPr>
            <p:ph idx="1"/>
          </p:nvPr>
        </p:nvSpPr>
        <p:spPr>
          <a:xfrm>
            <a:off x="457200" y="3810000"/>
            <a:ext cx="8229600" cy="2895600"/>
          </a:xfrm>
        </p:spPr>
        <p:txBody>
          <a:bodyPr>
            <a:normAutofit fontScale="70000" lnSpcReduction="20000"/>
          </a:bodyPr>
          <a:lstStyle/>
          <a:p>
            <a:pPr>
              <a:lnSpc>
                <a:spcPct val="120000"/>
              </a:lnSpc>
              <a:spcBef>
                <a:spcPts val="600"/>
              </a:spcBef>
              <a:spcAft>
                <a:spcPts val="600"/>
              </a:spcAft>
            </a:pPr>
            <a:r>
              <a:rPr lang="vi-VN" sz="2600" dirty="0">
                <a:latin typeface="Times New Roman" pitchFamily="18" charset="0"/>
                <a:cs typeface="Times New Roman" pitchFamily="18" charset="0"/>
              </a:rPr>
              <a:t>Trong chạy cự ly trung bình, thực hiện hô hấp nhịp nhàng, tích cực rất quan trọng, đảm bảo cung cấp oxy cho hoạt động căng thẳng</a:t>
            </a:r>
            <a:r>
              <a:rPr lang="en-US" sz="2600" dirty="0">
                <a:latin typeface="Times New Roman" pitchFamily="18" charset="0"/>
                <a:cs typeface="Times New Roman" pitchFamily="18" charset="0"/>
              </a:rPr>
              <a:t>.</a:t>
            </a:r>
          </a:p>
          <a:p>
            <a:pPr>
              <a:lnSpc>
                <a:spcPct val="120000"/>
              </a:lnSpc>
              <a:spcBef>
                <a:spcPts val="600"/>
              </a:spcBef>
              <a:spcAft>
                <a:spcPts val="600"/>
              </a:spcAft>
            </a:pPr>
            <a:r>
              <a:rPr lang="vi-VN" sz="2600" dirty="0">
                <a:latin typeface="Times New Roman" pitchFamily="18" charset="0"/>
                <a:cs typeface="Times New Roman" pitchFamily="18" charset="0"/>
              </a:rPr>
              <a:t>Nhịp thở phụ thuộc vào đặc điểm cá nhân, tốc độ và cự ly chạy. </a:t>
            </a:r>
            <a:endParaRPr lang="en-US" sz="2600" dirty="0">
              <a:latin typeface="Times New Roman" pitchFamily="18" charset="0"/>
              <a:cs typeface="Times New Roman" pitchFamily="18" charset="0"/>
            </a:endParaRPr>
          </a:p>
          <a:p>
            <a:pPr>
              <a:lnSpc>
                <a:spcPct val="120000"/>
              </a:lnSpc>
              <a:spcBef>
                <a:spcPts val="600"/>
              </a:spcBef>
              <a:spcAft>
                <a:spcPts val="600"/>
              </a:spcAft>
            </a:pPr>
            <a:r>
              <a:rPr lang="vi-VN" sz="2600" dirty="0">
                <a:latin typeface="Times New Roman" pitchFamily="18" charset="0"/>
                <a:cs typeface="Times New Roman" pitchFamily="18" charset="0"/>
              </a:rPr>
              <a:t>Thông thường thực hiện hai bước thở ra – hai bước hít vào, khi thở ra thở mạnh bằng miệng và khi hít vào chủ yếu bằng mũi. </a:t>
            </a:r>
            <a:endParaRPr lang="en-US" sz="2600" dirty="0">
              <a:latin typeface="Times New Roman" pitchFamily="18" charset="0"/>
              <a:cs typeface="Times New Roman" pitchFamily="18" charset="0"/>
            </a:endParaRPr>
          </a:p>
          <a:p>
            <a:pPr>
              <a:lnSpc>
                <a:spcPct val="120000"/>
              </a:lnSpc>
              <a:spcBef>
                <a:spcPts val="600"/>
              </a:spcBef>
              <a:spcAft>
                <a:spcPts val="600"/>
              </a:spcAft>
            </a:pPr>
            <a:r>
              <a:rPr lang="vi-VN" sz="2600" dirty="0">
                <a:latin typeface="Times New Roman" pitchFamily="18" charset="0"/>
                <a:cs typeface="Times New Roman" pitchFamily="18" charset="0"/>
              </a:rPr>
              <a:t>Chú ý thở sâu trong</a:t>
            </a:r>
            <a:r>
              <a:rPr lang="en-US" sz="2600" dirty="0">
                <a:latin typeface="Times New Roman" pitchFamily="18" charset="0"/>
                <a:cs typeface="Times New Roman" pitchFamily="18" charset="0"/>
              </a:rPr>
              <a:t> </a:t>
            </a:r>
            <a:r>
              <a:rPr lang="vi-VN" sz="2600" dirty="0">
                <a:latin typeface="Times New Roman" pitchFamily="18" charset="0"/>
                <a:cs typeface="Times New Roman" pitchFamily="18" charset="0"/>
              </a:rPr>
              <a:t>quá trình chạy và cố gắng duy trì nhịp thở trong suốt quá trình chạy</a:t>
            </a:r>
            <a:r>
              <a:rPr lang="vi-VN" dirty="0">
                <a:latin typeface="Times New Roman" pitchFamily="18" charset="0"/>
                <a:cs typeface="Times New Roman" pitchFamily="18" charset="0"/>
              </a:rPr>
              <a:t>.</a:t>
            </a:r>
            <a:br>
              <a:rPr lang="vi-VN" sz="4800" dirty="0">
                <a:latin typeface="Times New Roman" pitchFamily="18" charset="0"/>
                <a:cs typeface="Times New Roman" pitchFamily="18" charset="0"/>
              </a:rPr>
            </a:br>
            <a:endParaRPr lang="vi-VN" dirty="0"/>
          </a:p>
        </p:txBody>
      </p:sp>
      <p:pic>
        <p:nvPicPr>
          <p:cNvPr id="4" name="Picture 3"/>
          <p:cNvPicPr/>
          <p:nvPr/>
        </p:nvPicPr>
        <p:blipFill>
          <a:blip r:embed="rId2"/>
          <a:srcRect/>
          <a:stretch>
            <a:fillRect/>
          </a:stretch>
        </p:blipFill>
        <p:spPr bwMode="auto">
          <a:xfrm>
            <a:off x="1524000" y="381000"/>
            <a:ext cx="5867400" cy="3200400"/>
          </a:xfrm>
          <a:prstGeom prst="rect">
            <a:avLst/>
          </a:prstGeom>
          <a:noFill/>
          <a:ln w="9525">
            <a:noFill/>
            <a:miter lim="800000"/>
            <a:headEnd/>
            <a:tailEnd/>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vi-VN" sz="1900" dirty="0">
                <a:solidFill>
                  <a:srgbClr val="FF0000"/>
                </a:solidFill>
              </a:rPr>
              <a:t>Hoạt động vận dụng</a:t>
            </a:r>
          </a:p>
        </p:txBody>
      </p:sp>
      <p:sp>
        <p:nvSpPr>
          <p:cNvPr id="3" name="Content Placeholder 2"/>
          <p:cNvSpPr>
            <a:spLocks noGrp="1"/>
          </p:cNvSpPr>
          <p:nvPr>
            <p:ph idx="1"/>
          </p:nvPr>
        </p:nvSpPr>
        <p:spPr>
          <a:xfrm>
            <a:off x="228600" y="838200"/>
            <a:ext cx="8763000" cy="5867400"/>
          </a:xfrm>
        </p:spPr>
        <p:txBody>
          <a:bodyPr>
            <a:normAutofit/>
          </a:bodyPr>
          <a:lstStyle/>
          <a:p>
            <a:pPr marL="0" indent="231775">
              <a:buNone/>
            </a:pPr>
            <a:r>
              <a:rPr lang="en-US" sz="2000" b="1" dirty="0">
                <a:solidFill>
                  <a:srgbClr val="FF0000"/>
                </a:solidFill>
                <a:latin typeface="Times New Roman" panose="02020603050405020304" pitchFamily="18" charset="0"/>
                <a:cs typeface="Times New Roman" panose="02020603050405020304" pitchFamily="18" charset="0"/>
              </a:rPr>
              <a:t>   </a:t>
            </a:r>
            <a:r>
              <a:rPr lang="vi-VN" sz="2000" b="1" dirty="0">
                <a:solidFill>
                  <a:srgbClr val="FF0000"/>
                </a:solidFill>
                <a:latin typeface="Times New Roman" panose="02020603050405020304" pitchFamily="18" charset="0"/>
                <a:cs typeface="Times New Roman" panose="02020603050405020304" pitchFamily="18" charset="0"/>
              </a:rPr>
              <a:t>Kết thúc bài học</a:t>
            </a:r>
            <a:endParaRPr lang="en-US" sz="2000" b="1" dirty="0">
              <a:solidFill>
                <a:srgbClr val="FF0000"/>
              </a:solidFill>
              <a:latin typeface="Times New Roman" panose="02020603050405020304" pitchFamily="18" charset="0"/>
              <a:cs typeface="Times New Roman" panose="02020603050405020304" pitchFamily="18" charset="0"/>
            </a:endParaRPr>
          </a:p>
          <a:p>
            <a:pPr marL="0" indent="0">
              <a:buNone/>
            </a:pP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Thả lỏng và căng cơ sau khi tập luyện giúp:</a:t>
            </a:r>
          </a:p>
          <a:p>
            <a:r>
              <a:rPr lang="vi-VN" sz="1900" dirty="0">
                <a:latin typeface="Times New Roman" panose="02020603050405020304" pitchFamily="18" charset="0"/>
                <a:cs typeface="Times New Roman" panose="02020603050405020304" pitchFamily="18" charset="0"/>
              </a:rPr>
              <a:t>Nhịp tim trở lại bình thường.</a:t>
            </a:r>
          </a:p>
          <a:p>
            <a:r>
              <a:rPr lang="vi-VN" sz="1900" dirty="0">
                <a:latin typeface="Times New Roman" panose="02020603050405020304" pitchFamily="18" charset="0"/>
                <a:cs typeface="Times New Roman" panose="02020603050405020304" pitchFamily="18" charset="0"/>
              </a:rPr>
              <a:t>Đưa nhịp thở trở lại bình thường.</a:t>
            </a:r>
          </a:p>
          <a:p>
            <a:r>
              <a:rPr lang="vi-VN" sz="1900" dirty="0">
                <a:latin typeface="Times New Roman" panose="02020603050405020304" pitchFamily="18" charset="0"/>
                <a:cs typeface="Times New Roman" panose="02020603050405020304" pitchFamily="18" charset="0"/>
              </a:rPr>
              <a:t>Tránh làm cơ bắp cứng và đau nhức.</a:t>
            </a:r>
          </a:p>
          <a:p>
            <a:r>
              <a:rPr lang="vi-VN" sz="1900" dirty="0">
                <a:latin typeface="Times New Roman" panose="02020603050405020304" pitchFamily="18" charset="0"/>
                <a:cs typeface="Times New Roman" panose="02020603050405020304" pitchFamily="18" charset="0"/>
              </a:rPr>
              <a:t>Giảm nguy cơ bị chóng mặt.</a:t>
            </a:r>
          </a:p>
          <a:p>
            <a:r>
              <a:rPr lang="vi-VN" sz="1900" dirty="0">
                <a:latin typeface="Times New Roman" panose="02020603050405020304" pitchFamily="18" charset="0"/>
                <a:cs typeface="Times New Roman" panose="02020603050405020304" pitchFamily="18" charset="0"/>
              </a:rPr>
              <a:t>Thư giãn các cơ bắp.</a:t>
            </a:r>
            <a:endParaRPr lang="en-US" sz="2000" dirty="0">
              <a:latin typeface="Times New Roman" panose="02020603050405020304" pitchFamily="18" charset="0"/>
              <a:cs typeface="Times New Roman" panose="02020603050405020304" pitchFamily="18" charset="0"/>
            </a:endParaRPr>
          </a:p>
          <a:p>
            <a:pPr marL="0" indent="0">
              <a:buNone/>
            </a:pP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hỏi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dặn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dò</a:t>
            </a:r>
            <a:r>
              <a:rPr lang="en-US" sz="2000" b="1" dirty="0">
                <a:latin typeface="Times New Roman" panose="02020603050405020304" pitchFamily="18" charset="0"/>
                <a:cs typeface="Times New Roman" panose="02020603050405020304" pitchFamily="18" charset="0"/>
              </a:rPr>
              <a:t>:</a:t>
            </a:r>
          </a:p>
          <a:p>
            <a:pPr marL="0" indent="0">
              <a:buNone/>
            </a:pPr>
            <a:r>
              <a:rPr lang="en-US" sz="2000" b="1"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tên</a:t>
            </a:r>
            <a:r>
              <a:rPr lang="en-US" sz="2000" dirty="0">
                <a:latin typeface="Times New Roman" panose="02020603050405020304" pitchFamily="18" charset="0"/>
                <a:cs typeface="Times New Roman" panose="02020603050405020304" pitchFamily="18" charset="0"/>
              </a:rPr>
              <a:t> 4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 - 1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chia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bữa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a:t>
            </a:r>
          </a:p>
          <a:p>
            <a:pPr marL="0" indent="0">
              <a:buNone/>
            </a:pPr>
            <a:r>
              <a:rPr lang="vi-VN" sz="2000" b="1" dirty="0">
                <a:latin typeface="Times New Roman" panose="02020603050405020304" pitchFamily="18" charset="0"/>
                <a:cs typeface="Times New Roman" panose="02020603050405020304" pitchFamily="18" charset="0"/>
              </a:rPr>
              <a:t>Lưu ý</a:t>
            </a:r>
            <a:r>
              <a:rPr lang="vi-V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pPr>
              <a:spcBef>
                <a:spcPts val="0"/>
              </a:spcBef>
              <a:buFontTx/>
              <a:buChar char="-"/>
            </a:pP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trợ</a:t>
            </a:r>
            <a:r>
              <a:rPr lang="en-US" sz="2000" dirty="0">
                <a:latin typeface="Times New Roman" panose="02020603050405020304" pitchFamily="18" charset="0"/>
                <a:cs typeface="Times New Roman" panose="02020603050405020304" pitchFamily="18" charset="0"/>
              </a:rPr>
              <a:t>.</a:t>
            </a:r>
          </a:p>
          <a:p>
            <a:pPr>
              <a:spcBef>
                <a:spcPts val="0"/>
              </a:spcBef>
              <a:buFontTx/>
              <a:buChar char="-"/>
            </a:pP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chạy</a:t>
            </a:r>
            <a:r>
              <a:rPr lang="en-US" sz="2000" dirty="0">
                <a:latin typeface="Times New Roman" panose="02020603050405020304" pitchFamily="18" charset="0"/>
                <a:cs typeface="Times New Roman" panose="02020603050405020304" pitchFamily="18" charset="0"/>
              </a:rPr>
              <a:t>.</a:t>
            </a:r>
            <a:endParaRPr lang="vi-VN" sz="19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advTm="1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1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10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linds(horizontal)">
                                      <p:cBhvr>
                                        <p:cTn id="52" dur="10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linds(horizontal)">
                                      <p:cBhvr>
                                        <p:cTn id="57" dur="10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linds(horizontal)">
                                      <p:cBhvr>
                                        <p:cTn id="62" dur="1000"/>
                                        <p:tgtEl>
                                          <p:spTgt spid="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blinds(horizontal)">
                                      <p:cBhvr>
                                        <p:cTn id="67" dur="1000"/>
                                        <p:tgtEl>
                                          <p:spTgt spid="3">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blinds(horizontal)">
                                      <p:cBhvr>
                                        <p:cTn id="72"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br>
              <a:rPr lang="en-US" sz="3100" b="1" dirty="0"/>
            </a:br>
            <a:r>
              <a:rPr lang="en-US" sz="2000" b="1" dirty="0" err="1">
                <a:solidFill>
                  <a:srgbClr val="FF0000"/>
                </a:solidFill>
                <a:latin typeface="Times New Roman" pitchFamily="18" charset="0"/>
                <a:cs typeface="Times New Roman" pitchFamily="18" charset="0"/>
              </a:rPr>
              <a:t>PHẦN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MỘT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THỨC</a:t>
            </a:r>
            <a:r>
              <a:rPr lang="en-US" sz="2000" b="1" dirty="0">
                <a:solidFill>
                  <a:srgbClr val="FF0000"/>
                </a:solidFill>
                <a:latin typeface="Times New Roman" pitchFamily="18" charset="0"/>
                <a:cs typeface="Times New Roman" pitchFamily="18" charset="0"/>
              </a:rPr>
              <a:t> CHUNG </a:t>
            </a:r>
            <a:br>
              <a:rPr lang="vi-VN" sz="2000" dirty="0">
                <a:solidFill>
                  <a:srgbClr val="FF0000"/>
                </a:solidFill>
                <a:latin typeface="Times New Roman" pitchFamily="18" charset="0"/>
                <a:cs typeface="Times New Roman" pitchFamily="18" charset="0"/>
              </a:rPr>
            </a:b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Chế</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độ</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dinh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dưỡng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trong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luyện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tập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TDTT</a:t>
            </a:r>
            <a:br>
              <a:rPr lang="vi-VN" dirty="0">
                <a:solidFill>
                  <a:srgbClr val="FF0000"/>
                </a:solidFill>
                <a:latin typeface="Times New Roman" pitchFamily="18" charset="0"/>
                <a:cs typeface="Times New Roman" pitchFamily="18" charset="0"/>
              </a:rPr>
            </a:br>
            <a:endParaRPr lang="vi-VN"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81000" y="1143000"/>
            <a:ext cx="8305800" cy="5410200"/>
          </a:xfrm>
        </p:spPr>
        <p:txBody>
          <a:bodyPr>
            <a:noAutofit/>
          </a:bodyPr>
          <a:lstStyle/>
          <a:p>
            <a:pPr marL="457200" lvl="0" indent="-457200">
              <a:buAutoNum type="arabicPeriod"/>
            </a:pPr>
            <a:r>
              <a:rPr lang="en-US" sz="2000" b="1" dirty="0" err="1">
                <a:latin typeface="Times New Roman" pitchFamily="18" charset="0"/>
                <a:cs typeface="Times New Roman" pitchFamily="18" charset="0"/>
              </a:rPr>
              <a:t>Chế</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độ</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ăn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uống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hợp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lý</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một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ngày</a:t>
            </a:r>
            <a:endParaRPr lang="en-US" sz="2000" b="1" dirty="0">
              <a:latin typeface="Times New Roman" pitchFamily="18" charset="0"/>
              <a:cs typeface="Times New Roman" pitchFamily="18" charset="0"/>
            </a:endParaRPr>
          </a:p>
          <a:p>
            <a:pPr marL="0" lvl="0" indent="0">
              <a:lnSpc>
                <a:spcPct val="150000"/>
              </a:lnSpc>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Chế</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độ</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hợp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lý</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chế</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độ</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cung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cấp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cơ</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lượng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đầy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đủ</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năng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lượng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dưỡng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thiết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yếu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thiện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nâng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cao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sức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khỏe</a:t>
            </a:r>
            <a:r>
              <a:rPr lang="en-US" sz="1800" dirty="0">
                <a:latin typeface="Times New Roman" pitchFamily="18" charset="0"/>
                <a:cs typeface="Times New Roman" pitchFamily="18" charset="0"/>
              </a:rPr>
              <a:t>. </a:t>
            </a:r>
          </a:p>
          <a:p>
            <a:pPr marL="0" lvl="0" indent="0">
              <a:lnSpc>
                <a:spcPct val="150000"/>
              </a:lnSpc>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Bữa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hoạt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động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uống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con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diễn</a:t>
            </a:r>
            <a:r>
              <a:rPr lang="en-US" sz="1800" dirty="0">
                <a:latin typeface="Times New Roman" pitchFamily="18" charset="0"/>
                <a:cs typeface="Times New Roman" pitchFamily="18" charset="0"/>
              </a:rPr>
              <a:t> ra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tập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trung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điểm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định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ngày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thường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chia </a:t>
            </a:r>
            <a:r>
              <a:rPr lang="en-US" sz="1800" dirty="0" err="1">
                <a:latin typeface="Times New Roman" pitchFamily="18" charset="0"/>
                <a:cs typeface="Times New Roman" pitchFamily="18" charset="0"/>
              </a:rPr>
              <a:t>thành</a:t>
            </a:r>
            <a:r>
              <a:rPr lang="en-US" sz="1800" dirty="0">
                <a:latin typeface="Times New Roman" pitchFamily="18" charset="0"/>
                <a:cs typeface="Times New Roman" pitchFamily="18" charset="0"/>
              </a:rPr>
              <a:t> 3 </a:t>
            </a:r>
            <a:r>
              <a:rPr lang="en-US" sz="1800" dirty="0" err="1">
                <a:latin typeface="Times New Roman" pitchFamily="18" charset="0"/>
                <a:cs typeface="Times New Roman" pitchFamily="18" charset="0"/>
              </a:rPr>
              <a:t>bữa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chính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1 </a:t>
            </a:r>
            <a:r>
              <a:rPr lang="en-US" sz="1800" dirty="0" err="1">
                <a:latin typeface="Times New Roman" pitchFamily="18" charset="0"/>
                <a:cs typeface="Times New Roman" pitchFamily="18" charset="0"/>
              </a:rPr>
              <a:t>bữa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phụ</a:t>
            </a:r>
            <a:r>
              <a:rPr lang="en-US" sz="1800" dirty="0">
                <a:latin typeface="Times New Roman" pitchFamily="18" charset="0"/>
                <a:cs typeface="Times New Roman" pitchFamily="18" charset="0"/>
              </a:rPr>
              <a:t>. </a:t>
            </a:r>
          </a:p>
          <a:p>
            <a:pPr marL="0" lvl="0" indent="0">
              <a:lnSpc>
                <a:spcPct val="150000"/>
              </a:lnSpc>
              <a:buNone/>
            </a:pPr>
            <a:r>
              <a:rPr lang="en-US" sz="1800" dirty="0">
                <a:latin typeface="Times New Roman" pitchFamily="18" charset="0"/>
                <a:cs typeface="Times New Roman" pitchFamily="18" charset="0"/>
              </a:rPr>
              <a:t>         Khoa </a:t>
            </a:r>
            <a:r>
              <a:rPr lang="en-US" sz="1800" dirty="0" err="1">
                <a:latin typeface="Times New Roman" pitchFamily="18" charset="0"/>
                <a:cs typeface="Times New Roman" pitchFamily="18" charset="0"/>
              </a:rPr>
              <a:t>học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dinh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dưỡng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chỉ</a:t>
            </a:r>
            <a:r>
              <a:rPr lang="en-US" sz="1800" dirty="0">
                <a:latin typeface="Times New Roman" pitchFamily="18" charset="0"/>
                <a:cs typeface="Times New Roman" pitchFamily="18" charset="0"/>
              </a:rPr>
              <a:t> ra </a:t>
            </a:r>
            <a:r>
              <a:rPr lang="en-US" sz="1800" dirty="0" err="1">
                <a:latin typeface="Times New Roman" pitchFamily="18" charset="0"/>
                <a:cs typeface="Times New Roman" pitchFamily="18" charset="0"/>
              </a:rPr>
              <a:t>rằng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nếu</a:t>
            </a:r>
            <a:r>
              <a:rPr lang="en-US" sz="1800" dirty="0">
                <a:latin typeface="Times New Roman" pitchFamily="18" charset="0"/>
                <a:cs typeface="Times New Roman" pitchFamily="18" charset="0"/>
              </a:rPr>
              <a:t> chia </a:t>
            </a:r>
            <a:r>
              <a:rPr lang="en-US" sz="1800" dirty="0" err="1">
                <a:latin typeface="Times New Roman" pitchFamily="18" charset="0"/>
                <a:cs typeface="Times New Roman" pitchFamily="18" charset="0"/>
              </a:rPr>
              <a:t>làm</a:t>
            </a:r>
            <a:r>
              <a:rPr lang="en-US" sz="1800" dirty="0">
                <a:latin typeface="Times New Roman" pitchFamily="18" charset="0"/>
                <a:cs typeface="Times New Roman" pitchFamily="18" charset="0"/>
              </a:rPr>
              <a:t> 3 </a:t>
            </a:r>
            <a:r>
              <a:rPr lang="en-US" sz="1800" dirty="0" err="1">
                <a:latin typeface="Times New Roman" pitchFamily="18" charset="0"/>
                <a:cs typeface="Times New Roman" pitchFamily="18" charset="0"/>
              </a:rPr>
              <a:t>bữa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chính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vậy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sẽ</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khả</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năng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tiêu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hóa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hấp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thức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cơ</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diễn</a:t>
            </a:r>
            <a:r>
              <a:rPr lang="en-US" sz="1800" dirty="0">
                <a:latin typeface="Times New Roman" pitchFamily="18" charset="0"/>
                <a:cs typeface="Times New Roman" pitchFamily="18" charset="0"/>
              </a:rPr>
              <a:t> ra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tốt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hơn</a:t>
            </a:r>
            <a:r>
              <a:rPr lang="en-US" sz="1800" dirty="0">
                <a:latin typeface="Times New Roman" pitchFamily="18" charset="0"/>
                <a:cs typeface="Times New Roman" pitchFamily="18" charset="0"/>
              </a:rPr>
              <a:t> so </a:t>
            </a:r>
            <a:r>
              <a:rPr lang="en-US" sz="1800" dirty="0" err="1">
                <a:latin typeface="Times New Roman" pitchFamily="18" charset="0"/>
                <a:cs typeface="Times New Roman" pitchFamily="18" charset="0"/>
              </a:rPr>
              <a:t>với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dồn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lượng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thức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vào</a:t>
            </a:r>
            <a:r>
              <a:rPr lang="en-US" sz="1800" dirty="0">
                <a:latin typeface="Times New Roman" pitchFamily="18" charset="0"/>
                <a:cs typeface="Times New Roman" pitchFamily="18" charset="0"/>
              </a:rPr>
              <a:t> 2 </a:t>
            </a:r>
            <a:r>
              <a:rPr lang="en-US" sz="1800" dirty="0" err="1">
                <a:latin typeface="Times New Roman" pitchFamily="18" charset="0"/>
                <a:cs typeface="Times New Roman" pitchFamily="18" charset="0"/>
              </a:rPr>
              <a:t>bữa</a:t>
            </a:r>
            <a:r>
              <a:rPr lang="en-US" sz="1800" dirty="0">
                <a:latin typeface="Times New Roman" pitchFamily="18" charset="0"/>
                <a:cs typeface="Times New Roman" pitchFamily="18" charset="0"/>
              </a:rPr>
              <a:t>.</a:t>
            </a:r>
          </a:p>
          <a:p>
            <a:pPr marL="0" lvl="0" indent="0">
              <a:lnSpc>
                <a:spcPct val="150000"/>
              </a:lnSpc>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bữa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cung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cấp</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thành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phần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cơ</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sau</a:t>
            </a:r>
            <a:r>
              <a:rPr lang="en-US" sz="1800" dirty="0">
                <a:latin typeface="Times New Roman" pitchFamily="18" charset="0"/>
                <a:cs typeface="Times New Roman" pitchFamily="18" charset="0"/>
              </a:rPr>
              <a:t>:</a:t>
            </a:r>
          </a:p>
          <a:p>
            <a:pPr marL="0" lvl="0" indent="0">
              <a:lnSpc>
                <a:spcPct val="150000"/>
              </a:lnSpc>
              <a:buNone/>
            </a:pPr>
            <a:r>
              <a:rPr lang="en-US" sz="1800" dirty="0">
                <a:latin typeface="Times New Roman" pitchFamily="18" charset="0"/>
                <a:cs typeface="Times New Roman" pitchFamily="18" charset="0"/>
              </a:rPr>
              <a:t>         </a:t>
            </a:r>
            <a:r>
              <a:rPr lang="en-US" sz="1800" b="1" i="1" u="sng" dirty="0" err="1">
                <a:latin typeface="Times New Roman" pitchFamily="18" charset="0"/>
                <a:cs typeface="Times New Roman" pitchFamily="18" charset="0"/>
              </a:rPr>
              <a:t>Bữa</a:t>
            </a:r>
            <a:r>
              <a:rPr lang="en-US" sz="1800" b="1" i="1" u="sng" dirty="0">
                <a:latin typeface="Times New Roman" pitchFamily="18" charset="0"/>
                <a:cs typeface="Times New Roman" pitchFamily="18" charset="0"/>
              </a:rPr>
              <a:t> </a:t>
            </a:r>
            <a:r>
              <a:rPr lang="en-US" sz="1800" b="1" i="1" u="sng" dirty="0" err="1">
                <a:latin typeface="Times New Roman" pitchFamily="18" charset="0"/>
                <a:cs typeface="Times New Roman" pitchFamily="18" charset="0"/>
              </a:rPr>
              <a:t>sáng</a:t>
            </a:r>
            <a:r>
              <a:rPr lang="en-US" sz="1800" b="1" i="1" u="sng" dirty="0">
                <a:latin typeface="Times New Roman" pitchFamily="18" charset="0"/>
                <a:cs typeface="Times New Roman" pitchFamily="18" charset="0"/>
              </a:rPr>
              <a: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Cần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đầy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đủ</a:t>
            </a:r>
            <a:r>
              <a:rPr lang="en-US" sz="1800" dirty="0">
                <a:latin typeface="Times New Roman" pitchFamily="18" charset="0"/>
                <a:cs typeface="Times New Roman" pitchFamily="18" charset="0"/>
              </a:rPr>
              <a:t> 3 </a:t>
            </a:r>
            <a:r>
              <a:rPr lang="en-US" sz="1800" dirty="0" err="1">
                <a:latin typeface="Times New Roman" pitchFamily="18" charset="0"/>
                <a:cs typeface="Times New Roman" pitchFamily="18" charset="0"/>
              </a:rPr>
              <a:t>nhóm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bột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bánh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mì</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bún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phở</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Thịt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sữa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đậu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đỗ</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béo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dầu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en-US" sz="1800" dirty="0">
                <a:latin typeface="Times New Roman" pitchFamily="18" charset="0"/>
                <a:cs typeface="Times New Roman" pitchFamily="18" charset="0"/>
              </a:rPr>
              <a:t>, vitamin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muối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khoáng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rau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hoa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quả</a:t>
            </a:r>
            <a:r>
              <a:rPr lang="en-US" sz="1800" dirty="0">
                <a:latin typeface="Times New Roman" pitchFamily="18" charset="0"/>
                <a:cs typeface="Times New Roman" pitchFamily="18" charset="0"/>
              </a:rPr>
              <a:t>..</a:t>
            </a:r>
            <a:endParaRPr lang="vi-VN" sz="1800" dirty="0">
              <a:latin typeface="Times New Roman" pitchFamily="18" charset="0"/>
              <a:cs typeface="Times New Roman" pitchFamily="18" charset="0"/>
            </a:endParaRPr>
          </a:p>
        </p:txBody>
      </p:sp>
    </p:spTree>
  </p:cSld>
  <p:clrMapOvr>
    <a:masterClrMapping/>
  </p:clrMapOvr>
  <p:transition spd="slow" advClick="0" advTm="541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
            <a:ext cx="8229600" cy="6553200"/>
          </a:xfrm>
          <a:noFill/>
        </p:spPr>
        <p:txBody>
          <a:bodyPr>
            <a:normAutofit fontScale="55000" lnSpcReduction="20000"/>
          </a:bodyPr>
          <a:lstStyle/>
          <a:p>
            <a:pPr lvl="0">
              <a:buNone/>
            </a:pPr>
            <a:endParaRPr lang="en-US" sz="2400" b="1" dirty="0">
              <a:latin typeface="Times New Roman" pitchFamily="18" charset="0"/>
              <a:cs typeface="Times New Roman" pitchFamily="18" charset="0"/>
            </a:endParaRPr>
          </a:p>
          <a:p>
            <a:pPr marL="0" lvl="0" indent="0" algn="just">
              <a:lnSpc>
                <a:spcPct val="170000"/>
              </a:lnSpc>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lớn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chúng</a:t>
            </a:r>
            <a:r>
              <a:rPr lang="en-US" dirty="0">
                <a:latin typeface="Times New Roman" pitchFamily="18" charset="0"/>
                <a:cs typeface="Times New Roman" pitchFamily="18" charset="0"/>
              </a:rPr>
              <a:t> ta </a:t>
            </a:r>
            <a:r>
              <a:rPr lang="en-US" dirty="0" err="1">
                <a:latin typeface="Times New Roman" pitchFamily="18" charset="0"/>
                <a:cs typeface="Times New Roman" pitchFamily="18" charset="0"/>
              </a:rPr>
              <a:t>thường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bỏ</a:t>
            </a:r>
            <a:r>
              <a:rPr lang="en-US" dirty="0">
                <a:latin typeface="Times New Roman" pitchFamily="18" charset="0"/>
                <a:cs typeface="Times New Roman" pitchFamily="18" charset="0"/>
              </a:rPr>
              <a:t> qua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bụng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1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acicamin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biệt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não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học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việc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Ngoài</a:t>
            </a:r>
            <a:r>
              <a:rPr lang="en-US" dirty="0">
                <a:latin typeface="Times New Roman" pitchFamily="18" charset="0"/>
                <a:cs typeface="Times New Roman" pitchFamily="18" charset="0"/>
              </a:rPr>
              <a:t> ra </a:t>
            </a:r>
            <a:r>
              <a:rPr lang="en-US" dirty="0" err="1">
                <a:latin typeface="Times New Roman" pitchFamily="18" charset="0"/>
                <a:cs typeface="Times New Roman" pitchFamily="18" charset="0"/>
              </a:rPr>
              <a:t>bổ</a:t>
            </a:r>
            <a:r>
              <a:rPr lang="en-US" dirty="0">
                <a:latin typeface="Times New Roman" pitchFamily="18" charset="0"/>
                <a:cs typeface="Times New Roman" pitchFamily="18" charset="0"/>
              </a:rPr>
              <a:t> sung </a:t>
            </a:r>
            <a:r>
              <a:rPr lang="en-US" dirty="0" err="1">
                <a:latin typeface="Times New Roman" pitchFamily="18" charset="0"/>
                <a:cs typeface="Times New Roman" pitchFamily="18" charset="0"/>
              </a:rPr>
              <a:t>chất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buổi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còn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giúp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khỏe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dẻo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dai</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a:p>
            <a:pPr marL="0" indent="0" algn="just">
              <a:lnSpc>
                <a:spcPct val="170000"/>
              </a:lnSpc>
              <a:buNone/>
            </a:pPr>
            <a:r>
              <a:rPr lang="en-US" dirty="0">
                <a:latin typeface="Times New Roman" pitchFamily="18" charset="0"/>
                <a:cs typeface="Times New Roman" pitchFamily="18" charset="0"/>
              </a:rPr>
              <a:t>       </a:t>
            </a:r>
            <a:r>
              <a:rPr lang="en-US" b="1" i="1" dirty="0" err="1">
                <a:latin typeface="Times New Roman" pitchFamily="18" charset="0"/>
                <a:cs typeface="Times New Roman" pitchFamily="18" charset="0"/>
              </a:rPr>
              <a:t>Bữa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trưa</a:t>
            </a:r>
            <a:r>
              <a:rPr lang="en-US" b="1" i="1"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Nếu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rồi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tuyệt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bỏ</a:t>
            </a:r>
            <a:r>
              <a:rPr lang="en-US" dirty="0">
                <a:latin typeface="Times New Roman" pitchFamily="18" charset="0"/>
                <a:cs typeface="Times New Roman" pitchFamily="18" charset="0"/>
              </a:rPr>
              <a:t>.</a:t>
            </a:r>
          </a:p>
          <a:p>
            <a:pPr marL="0" indent="0" algn="just">
              <a:lnSpc>
                <a:spcPct val="170000"/>
              </a:lnSpc>
              <a:buNone/>
            </a:pPr>
            <a:r>
              <a:rPr lang="en-US" dirty="0">
                <a:latin typeface="Times New Roman" pitchFamily="18" charset="0"/>
                <a:cs typeface="Times New Roman" pitchFamily="18" charset="0"/>
              </a:rPr>
              <a:t>       </a:t>
            </a:r>
            <a:r>
              <a:rPr lang="en-US" b="1" i="1" dirty="0" err="1">
                <a:latin typeface="Times New Roman" pitchFamily="18" charset="0"/>
                <a:cs typeface="Times New Roman" pitchFamily="18" charset="0"/>
              </a:rPr>
              <a:t>Bữa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tối</a:t>
            </a:r>
            <a:r>
              <a:rPr lang="en-US" b="1" i="1"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muộn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vì</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nếu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nghỉ</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Nếu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kéo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a:t>
            </a:r>
            <a:endParaRPr lang="vi-VN" dirty="0">
              <a:latin typeface="Times New Roman" pitchFamily="18" charset="0"/>
              <a:cs typeface="Times New Roman" pitchFamily="18" charset="0"/>
            </a:endParaRPr>
          </a:p>
          <a:p>
            <a:pPr marL="0" lvl="0" indent="0" algn="just">
              <a:buNone/>
            </a:pPr>
            <a:endParaRPr lang="vi-VN" sz="2800" dirty="0">
              <a:latin typeface="Times New Roman" pitchFamily="18" charset="0"/>
              <a:cs typeface="Times New Roman" pitchFamily="18" charset="0"/>
            </a:endParaRPr>
          </a:p>
          <a:p>
            <a:pPr marL="0" lvl="0" indent="0">
              <a:buNone/>
            </a:pPr>
            <a:endParaRPr lang="vi-VN" sz="2400" dirty="0">
              <a:latin typeface="Times New Roman" pitchFamily="18" charset="0"/>
              <a:cs typeface="Times New Roman" pitchFamily="18" charset="0"/>
            </a:endParaRPr>
          </a:p>
          <a:p>
            <a:pPr lvl="0"/>
            <a:endParaRPr lang="vi-VN" sz="2400" dirty="0">
              <a:latin typeface="Times New Roman" pitchFamily="18" charset="0"/>
              <a:cs typeface="Times New Roman" pitchFamily="18" charset="0"/>
            </a:endParaRPr>
          </a:p>
          <a:p>
            <a:pPr lvl="0"/>
            <a:endParaRPr lang="vi-VN" sz="2400" dirty="0">
              <a:latin typeface="Times New Roman" pitchFamily="18" charset="0"/>
              <a:cs typeface="Times New Roman" pitchFamily="18" charset="0"/>
            </a:endParaRPr>
          </a:p>
          <a:p>
            <a:pPr lvl="0"/>
            <a:endParaRPr lang="vi-VN" sz="2400" dirty="0">
              <a:latin typeface="Times New Roman" pitchFamily="18" charset="0"/>
              <a:cs typeface="Times New Roman" pitchFamily="18" charset="0"/>
            </a:endParaRPr>
          </a:p>
          <a:p>
            <a:pPr lvl="0"/>
            <a:endParaRPr lang="vi-VN" sz="2400" dirty="0">
              <a:latin typeface="Times New Roman" pitchFamily="18" charset="0"/>
              <a:cs typeface="Times New Roman" pitchFamily="18" charset="0"/>
            </a:endParaRPr>
          </a:p>
          <a:p>
            <a:pPr lvl="0"/>
            <a:endParaRPr lang="vi-VN" sz="2400" dirty="0">
              <a:latin typeface="Times New Roman" pitchFamily="18" charset="0"/>
              <a:cs typeface="Times New Roman" pitchFamily="18" charset="0"/>
            </a:endParaRPr>
          </a:p>
          <a:p>
            <a:pPr algn="ctr">
              <a:buNone/>
            </a:pPr>
            <a:r>
              <a:rPr lang="vi-VN" sz="2400" i="1" dirty="0">
                <a:latin typeface="Times New Roman" pitchFamily="18" charset="0"/>
                <a:cs typeface="Times New Roman" pitchFamily="18" charset="0"/>
              </a:rPr>
              <a:t>     </a:t>
            </a:r>
            <a:endParaRPr lang="vi-VN" sz="2000" dirty="0">
              <a:latin typeface="Times New Roman" pitchFamily="18" charset="0"/>
              <a:cs typeface="Times New Roman" pitchFamily="18" charset="0"/>
            </a:endParaRPr>
          </a:p>
          <a:p>
            <a:endParaRPr lang="vi-VN" dirty="0">
              <a:latin typeface="+mj-lt"/>
            </a:endParaRPr>
          </a:p>
        </p:txBody>
      </p:sp>
    </p:spTree>
  </p:cSld>
  <p:clrMapOvr>
    <a:masterClrMapping/>
  </p:clrMapOvr>
  <p:transition spd="slow" advClick="0" advTm="228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box(in)">
                                      <p:cBhvr>
                                        <p:cTn id="22"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133600"/>
          </a:xfrm>
        </p:spPr>
        <p:txBody>
          <a:bodyPr>
            <a:noAutofit/>
          </a:bodyPr>
          <a:lstStyle/>
          <a:p>
            <a:pPr algn="l">
              <a:lnSpc>
                <a:spcPct val="150000"/>
              </a:lnSpc>
              <a:spcBef>
                <a:spcPts val="0"/>
              </a:spcBef>
            </a:pPr>
            <a:r>
              <a:rPr lang="en-US" sz="2000" b="1" dirty="0">
                <a:latin typeface="Times New Roman" pitchFamily="18" charset="0"/>
                <a:cs typeface="Times New Roman" pitchFamily="18" charset="0"/>
              </a:rPr>
              <a:t>                              PHẦN HAI: VẬN ĐỘNG CƠ BẢN</a:t>
            </a:r>
            <a:br>
              <a:rPr lang="vi-VN" sz="2000" dirty="0">
                <a:latin typeface="Times New Roman" pitchFamily="18" charset="0"/>
                <a:cs typeface="Times New Roman" pitchFamily="18" charset="0"/>
              </a:rPr>
            </a:br>
            <a:r>
              <a:rPr lang="en-US" sz="2000" dirty="0">
                <a:latin typeface="Times New Roman" pitchFamily="18" charset="0"/>
                <a:cs typeface="Times New Roman" pitchFamily="18" charset="0"/>
              </a:rPr>
              <a:t>                                 </a:t>
            </a:r>
            <a:r>
              <a:rPr lang="vi-VN" sz="2000" b="1" dirty="0">
                <a:latin typeface="Times New Roman" pitchFamily="18" charset="0"/>
                <a:cs typeface="Times New Roman" pitchFamily="18" charset="0"/>
              </a:rPr>
              <a:t>CHỦ ĐỀ : </a:t>
            </a:r>
            <a:r>
              <a:rPr lang="en-US" sz="2000" b="1" dirty="0">
                <a:latin typeface="Times New Roman" pitchFamily="18" charset="0"/>
                <a:cs typeface="Times New Roman" pitchFamily="18" charset="0"/>
              </a:rPr>
              <a:t>CHẠY CỰ LI NGẮN</a:t>
            </a:r>
            <a:br>
              <a:rPr lang="en-US" sz="2000" b="1" dirty="0">
                <a:latin typeface="Times New Roman" pitchFamily="18" charset="0"/>
                <a:cs typeface="Times New Roman" pitchFamily="18" charset="0"/>
              </a:rPr>
            </a:br>
            <a:r>
              <a:rPr lang="en-US" sz="2000" b="1" dirty="0">
                <a:latin typeface="Times New Roman" pitchFamily="18" charset="0"/>
                <a:cs typeface="Times New Roman" pitchFamily="18" charset="0"/>
              </a:rPr>
              <a:t>        </a:t>
            </a:r>
            <a:r>
              <a:rPr lang="en-US" sz="1600" dirty="0" err="1">
                <a:latin typeface="Times New Roman" pitchFamily="18" charset="0"/>
                <a:cs typeface="Times New Roman" pitchFamily="18" charset="0"/>
              </a:rPr>
              <a:t>Hướng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dẫn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làm</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bóng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bằng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r>
              <a:rPr lang="en-US" sz="1600" dirty="0">
                <a:latin typeface="Times New Roman" pitchFamily="18" charset="0"/>
                <a:cs typeface="Times New Roman" pitchFamily="18" charset="0"/>
              </a:rPr>
              <a:t>: Vo </a:t>
            </a:r>
            <a:r>
              <a:rPr lang="en-US" sz="1600" dirty="0" err="1">
                <a:latin typeface="Times New Roman" pitchFamily="18" charset="0"/>
                <a:cs typeface="Times New Roman" pitchFamily="18" charset="0"/>
              </a:rPr>
              <a:t>tròn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dùng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băng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keo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dán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theo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hình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tròn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hoặc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loại</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khác</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như</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nilong</a:t>
            </a:r>
            <a:r>
              <a:rPr lang="en-US" sz="1600" dirty="0">
                <a:latin typeface="Times New Roman" pitchFamily="18" charset="0"/>
                <a:cs typeface="Times New Roman" pitchFamily="18" charset="0"/>
              </a:rPr>
              <a:t> bao </a:t>
            </a:r>
            <a:r>
              <a:rPr lang="en-US" sz="1600" dirty="0" err="1">
                <a:latin typeface="Times New Roman" pitchFamily="18" charset="0"/>
                <a:cs typeface="Times New Roman" pitchFamily="18" charset="0"/>
              </a:rPr>
              <a:t>phủ</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giấy</a:t>
            </a:r>
            <a:r>
              <a:rPr lang="en-US" sz="1600" dirty="0">
                <a:latin typeface="Times New Roman" pitchFamily="18" charset="0"/>
                <a:cs typeface="Times New Roman" pitchFamily="18" charset="0"/>
              </a:rPr>
              <a:t>.</a:t>
            </a:r>
            <a:endParaRPr lang="vi-VN" sz="1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2743200"/>
            <a:ext cx="8229600" cy="3382963"/>
          </a:xfrm>
        </p:spPr>
        <p:txBody>
          <a:bodyPr/>
          <a:lstStyle/>
          <a:p>
            <a:r>
              <a:rPr lang="en-US" sz="2000" dirty="0">
                <a:latin typeface="Times New Roman" panose="02020603050405020304" pitchFamily="18" charset="0"/>
                <a:cs typeface="Times New Roman" panose="02020603050405020304" pitchFamily="18" charset="0"/>
              </a:rPr>
              <a:t>1.Khởi </a:t>
            </a:r>
            <a:r>
              <a:rPr lang="en-US" sz="2000" dirty="0" err="1">
                <a:latin typeface="Times New Roman" panose="02020603050405020304" pitchFamily="18" charset="0"/>
                <a:cs typeface="Times New Roman" panose="02020603050405020304" pitchFamily="18" charset="0"/>
              </a:rPr>
              <a:t>động</a:t>
            </a:r>
            <a:endParaRPr lang="vi-VN" sz="2000" dirty="0">
              <a:latin typeface="Times New Roman" panose="02020603050405020304" pitchFamily="18" charset="0"/>
              <a:cs typeface="Times New Roman" panose="02020603050405020304" pitchFamily="18" charset="0"/>
            </a:endParaRPr>
          </a:p>
        </p:txBody>
      </p:sp>
      <p:pic>
        <p:nvPicPr>
          <p:cNvPr id="4" name="Picture 3"/>
          <p:cNvPicPr/>
          <p:nvPr/>
        </p:nvPicPr>
        <p:blipFill>
          <a:blip r:embed="rId2"/>
          <a:stretch>
            <a:fillRect/>
          </a:stretch>
        </p:blipFill>
        <p:spPr>
          <a:xfrm>
            <a:off x="1371600" y="3733800"/>
            <a:ext cx="6477000" cy="2362200"/>
          </a:xfrm>
          <a:prstGeom prst="rect">
            <a:avLst/>
          </a:prstGeom>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ox(i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vi-VN" sz="2400" b="1" dirty="0">
                <a:solidFill>
                  <a:srgbClr val="FF0000"/>
                </a:solidFill>
              </a:rPr>
              <a:t>3. </a:t>
            </a:r>
            <a:r>
              <a:rPr lang="vi-VN" sz="2400" dirty="0">
                <a:solidFill>
                  <a:srgbClr val="FF0000"/>
                </a:solidFill>
              </a:rPr>
              <a:t>CHẠY CỰ LY</a:t>
            </a:r>
            <a:r>
              <a:rPr lang="en-US" sz="2400" dirty="0">
                <a:solidFill>
                  <a:srgbClr val="FF0000"/>
                </a:solidFill>
              </a:rPr>
              <a:t> NGẮN</a:t>
            </a:r>
            <a:endParaRPr lang="vi-VN" sz="2400" dirty="0"/>
          </a:p>
        </p:txBody>
      </p:sp>
      <p:sp>
        <p:nvSpPr>
          <p:cNvPr id="3" name="Content Placeholder 2"/>
          <p:cNvSpPr>
            <a:spLocks noGrp="1"/>
          </p:cNvSpPr>
          <p:nvPr>
            <p:ph idx="1"/>
          </p:nvPr>
        </p:nvSpPr>
        <p:spPr>
          <a:xfrm>
            <a:off x="457200" y="990600"/>
            <a:ext cx="8229600" cy="5562600"/>
          </a:xfrm>
        </p:spPr>
        <p:txBody>
          <a:bodyPr>
            <a:normAutofit/>
          </a:bodyPr>
          <a:lstStyle/>
          <a:p>
            <a:pPr marL="0" indent="0" algn="ctr">
              <a:buNone/>
            </a:pPr>
            <a:r>
              <a:rPr lang="nl-NL" sz="2200" b="1" dirty="0">
                <a:solidFill>
                  <a:srgbClr val="00B050"/>
                </a:solidFill>
                <a:latin typeface="Times New Roman" pitchFamily="18" charset="0"/>
                <a:cs typeface="Times New Roman" pitchFamily="18" charset="0"/>
              </a:rPr>
              <a:t>Giới thiệu về nội dung chạy cự ly ngắn.</a:t>
            </a:r>
            <a:endParaRPr lang="vi-VN" sz="2200" dirty="0">
              <a:latin typeface="Times New Roman" pitchFamily="18" charset="0"/>
              <a:cs typeface="Times New Roman" pitchFamily="18" charset="0"/>
            </a:endParaRPr>
          </a:p>
          <a:p>
            <a:pPr>
              <a:lnSpc>
                <a:spcPct val="150000"/>
              </a:lnSpc>
              <a:spcBef>
                <a:spcPts val="600"/>
              </a:spcBef>
              <a:spcAft>
                <a:spcPts val="600"/>
              </a:spcAft>
              <a:buFont typeface="Wingdings" pitchFamily="2" charset="2"/>
              <a:buChar char="Ø"/>
            </a:pPr>
            <a:r>
              <a:rPr lang="vi-VN" sz="2200" dirty="0">
                <a:latin typeface="Times New Roman" pitchFamily="18" charset="0"/>
                <a:cs typeface="Times New Roman" pitchFamily="18" charset="0"/>
              </a:rPr>
              <a:t>Chạy cự li </a:t>
            </a:r>
            <a:r>
              <a:rPr lang="en-US" sz="2200" dirty="0" err="1">
                <a:latin typeface="Times New Roman" pitchFamily="18" charset="0"/>
                <a:cs typeface="Times New Roman" pitchFamily="18" charset="0"/>
              </a:rPr>
              <a:t>ngắn</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là một trong những nội dung cơ bản của Điền kinh giúp tăng cường sức </a:t>
            </a:r>
            <a:r>
              <a:rPr lang="en-US" sz="2200" dirty="0" err="1">
                <a:latin typeface="Times New Roman" pitchFamily="18" charset="0"/>
                <a:cs typeface="Times New Roman" pitchFamily="18" charset="0"/>
              </a:rPr>
              <a:t>nhanh</a:t>
            </a:r>
            <a:r>
              <a:rPr lang="vi-VN" sz="2200" dirty="0">
                <a:latin typeface="Times New Roman" pitchFamily="18" charset="0"/>
                <a:cs typeface="Times New Roman" pitchFamily="18" charset="0"/>
              </a:rPr>
              <a:t>, nâng cao sự dẻo dai cho người tập. Tập luyện chạy cự li </a:t>
            </a:r>
            <a:r>
              <a:rPr lang="en-US" sz="2200" dirty="0" err="1">
                <a:latin typeface="Times New Roman" pitchFamily="18" charset="0"/>
                <a:cs typeface="Times New Roman" pitchFamily="18" charset="0"/>
              </a:rPr>
              <a:t>ngắn</a:t>
            </a:r>
            <a:r>
              <a:rPr lang="en-US" sz="2200" dirty="0">
                <a:latin typeface="Times New Roman" pitchFamily="18" charset="0"/>
                <a:cs typeface="Times New Roman" pitchFamily="18" charset="0"/>
              </a:rPr>
              <a:t> </a:t>
            </a:r>
            <a:r>
              <a:rPr lang="vi-VN" sz="2200" dirty="0">
                <a:latin typeface="Times New Roman" pitchFamily="18" charset="0"/>
                <a:cs typeface="Times New Roman" pitchFamily="18" charset="0"/>
              </a:rPr>
              <a:t>sẽ giúp rèn luyện sức bền, ý chí và khả năng vượt qua khó khăn.</a:t>
            </a:r>
            <a:endParaRPr lang="en-US" sz="2200" dirty="0">
              <a:latin typeface="Times New Roman" pitchFamily="18" charset="0"/>
              <a:cs typeface="Times New Roman" pitchFamily="18" charset="0"/>
            </a:endParaRPr>
          </a:p>
          <a:p>
            <a:pPr lvl="0">
              <a:lnSpc>
                <a:spcPct val="150000"/>
              </a:lnSpc>
            </a:pPr>
            <a:r>
              <a:rPr lang="nl-NL" sz="2200" b="1" dirty="0">
                <a:latin typeface="Times New Roman" panose="02020603050405020304" pitchFamily="18" charset="0"/>
                <a:cs typeface="Times New Roman" panose="02020603050405020304" pitchFamily="18" charset="0"/>
              </a:rPr>
              <a:t>Ôn các động tác bổ trợ: </a:t>
            </a:r>
            <a:r>
              <a:rPr lang="nl-NL" sz="2400" dirty="0">
                <a:latin typeface="Times New Roman" panose="02020603050405020304" pitchFamily="18" charset="0"/>
                <a:cs typeface="Times New Roman" panose="02020603050405020304" pitchFamily="18" charset="0"/>
              </a:rPr>
              <a:t>Chạy bước nhỏ; chạy nâng cao đùi; chạy gót chạm mông, chạy đá lăng trước</a:t>
            </a:r>
            <a:endParaRPr lang="en-US" sz="2400" dirty="0">
              <a:latin typeface="Times New Roman" panose="02020603050405020304" pitchFamily="18" charset="0"/>
              <a:cs typeface="Times New Roman" panose="02020603050405020304" pitchFamily="18" charset="0"/>
            </a:endParaRPr>
          </a:p>
          <a:p>
            <a:pPr marL="0" lvl="0" indent="0">
              <a:buNone/>
            </a:pPr>
            <a:r>
              <a:rPr lang="en-US" sz="5500" dirty="0"/>
              <a:t> </a:t>
            </a:r>
          </a:p>
          <a:p>
            <a:pPr>
              <a:lnSpc>
                <a:spcPct val="120000"/>
              </a:lnSpc>
              <a:spcBef>
                <a:spcPts val="600"/>
              </a:spcBef>
              <a:spcAft>
                <a:spcPts val="600"/>
              </a:spcAft>
              <a:buFont typeface="Wingdings" pitchFamily="2" charset="2"/>
              <a:buChar char="Ø"/>
            </a:pPr>
            <a:endParaRPr lang="vi-VN" sz="960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BDA6DFA3-E4F0-4CA0-81D2-D92FA15E7FEE}"/>
              </a:ext>
            </a:extLst>
          </p:cNvPr>
          <p:cNvPicPr/>
          <p:nvPr/>
        </p:nvPicPr>
        <p:blipFill>
          <a:blip r:embed="rId2"/>
          <a:stretch>
            <a:fillRect/>
          </a:stretch>
        </p:blipFill>
        <p:spPr>
          <a:xfrm>
            <a:off x="762000" y="4914900"/>
            <a:ext cx="1752600" cy="1371600"/>
          </a:xfrm>
          <a:prstGeom prst="rect">
            <a:avLst/>
          </a:prstGeom>
        </p:spPr>
      </p:pic>
      <p:pic>
        <p:nvPicPr>
          <p:cNvPr id="6" name="Picture 5">
            <a:extLst>
              <a:ext uri="{FF2B5EF4-FFF2-40B4-BE49-F238E27FC236}">
                <a16:creationId xmlns:a16="http://schemas.microsoft.com/office/drawing/2014/main" id="{A629F25D-9255-4B44-B0B6-44EAB6D7BF81}"/>
              </a:ext>
            </a:extLst>
          </p:cNvPr>
          <p:cNvPicPr/>
          <p:nvPr/>
        </p:nvPicPr>
        <p:blipFill>
          <a:blip r:embed="rId3"/>
          <a:stretch>
            <a:fillRect/>
          </a:stretch>
        </p:blipFill>
        <p:spPr>
          <a:xfrm>
            <a:off x="2823444" y="4910600"/>
            <a:ext cx="1752600" cy="1304730"/>
          </a:xfrm>
          <a:prstGeom prst="rect">
            <a:avLst/>
          </a:prstGeom>
        </p:spPr>
      </p:pic>
      <p:pic>
        <p:nvPicPr>
          <p:cNvPr id="7" name="Picture 6">
            <a:extLst>
              <a:ext uri="{FF2B5EF4-FFF2-40B4-BE49-F238E27FC236}">
                <a16:creationId xmlns:a16="http://schemas.microsoft.com/office/drawing/2014/main" id="{56E7488B-1BD1-4B0D-A555-C6F7C1D16EF6}"/>
              </a:ext>
            </a:extLst>
          </p:cNvPr>
          <p:cNvPicPr/>
          <p:nvPr/>
        </p:nvPicPr>
        <p:blipFill>
          <a:blip r:embed="rId4"/>
          <a:stretch>
            <a:fillRect/>
          </a:stretch>
        </p:blipFill>
        <p:spPr>
          <a:xfrm>
            <a:off x="6854890" y="4892675"/>
            <a:ext cx="1676400" cy="1393825"/>
          </a:xfrm>
          <a:prstGeom prst="rect">
            <a:avLst/>
          </a:prstGeom>
        </p:spPr>
      </p:pic>
      <p:pic>
        <p:nvPicPr>
          <p:cNvPr id="8" name="Content Placeholder 4">
            <a:extLst>
              <a:ext uri="{FF2B5EF4-FFF2-40B4-BE49-F238E27FC236}">
                <a16:creationId xmlns:a16="http://schemas.microsoft.com/office/drawing/2014/main" id="{A4217944-CBB1-4756-9BFD-69BDDEFA3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2116" y="4877529"/>
            <a:ext cx="2006702" cy="133780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1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heckerboard(across)">
                                      <p:cBhvr>
                                        <p:cTn id="2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E2B9-7994-4D7E-938A-B4E86E0BDD79}"/>
              </a:ext>
            </a:extLst>
          </p:cNvPr>
          <p:cNvSpPr>
            <a:spLocks noGrp="1"/>
          </p:cNvSpPr>
          <p:nvPr>
            <p:ph type="title"/>
          </p:nvPr>
        </p:nvSpPr>
        <p:spPr/>
        <p:txBody>
          <a:bodyPr>
            <a:normAutofit/>
          </a:bodyPr>
          <a:lstStyle/>
          <a:p>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endParaRPr lang="en-US" sz="2400" dirty="0"/>
          </a:p>
        </p:txBody>
      </p:sp>
      <p:sp>
        <p:nvSpPr>
          <p:cNvPr id="3" name="Content Placeholder 2">
            <a:extLst>
              <a:ext uri="{FF2B5EF4-FFF2-40B4-BE49-F238E27FC236}">
                <a16:creationId xmlns:a16="http://schemas.microsoft.com/office/drawing/2014/main" id="{30ED3BF5-2480-4E71-9049-53D4B21432E7}"/>
              </a:ext>
            </a:extLst>
          </p:cNvPr>
          <p:cNvSpPr>
            <a:spLocks noGrp="1"/>
          </p:cNvSpPr>
          <p:nvPr>
            <p:ph idx="1"/>
          </p:nvPr>
        </p:nvSpPr>
        <p:spPr>
          <a:xfrm>
            <a:off x="381000" y="1295401"/>
            <a:ext cx="8229600" cy="1981200"/>
          </a:xfrm>
        </p:spPr>
        <p:txBody>
          <a:bodyPr>
            <a:normAutofit fontScale="92500" lnSpcReduction="10000"/>
          </a:bodyPr>
          <a:lstStyle/>
          <a:p>
            <a:pPr marL="0" indent="0">
              <a:buNone/>
            </a:pPr>
            <a:r>
              <a:rPr lang="nl-NL" sz="2400" b="1" dirty="0">
                <a:latin typeface="Times New Roman" panose="02020603050405020304" pitchFamily="18" charset="0"/>
                <a:cs typeface="Times New Roman" panose="02020603050405020304" pitchFamily="18" charset="0"/>
              </a:rPr>
              <a:t>    </a:t>
            </a:r>
            <a:r>
              <a:rPr lang="nl-NL" sz="2000" b="1" dirty="0">
                <a:latin typeface="Times New Roman" panose="02020603050405020304" pitchFamily="18" charset="0"/>
                <a:cs typeface="Times New Roman" panose="02020603050405020304" pitchFamily="18" charset="0"/>
              </a:rPr>
              <a:t>Động tác bước nhỏ</a:t>
            </a:r>
            <a:endParaRPr lang="en-US" sz="2000" dirty="0">
              <a:latin typeface="Times New Roman" panose="02020603050405020304" pitchFamily="18" charset="0"/>
              <a:cs typeface="Times New Roman" panose="02020603050405020304" pitchFamily="18" charset="0"/>
            </a:endParaRPr>
          </a:p>
          <a:p>
            <a:pPr marL="0" indent="0">
              <a:buNone/>
            </a:pPr>
            <a:r>
              <a:rPr lang="nl-NL" sz="2000" dirty="0">
                <a:latin typeface="Times New Roman" panose="02020603050405020304" pitchFamily="18" charset="0"/>
                <a:cs typeface="Times New Roman" panose="02020603050405020304" pitchFamily="18" charset="0"/>
              </a:rPr>
              <a:t>    - Hai chân luân phiên thực hiện tiếp đất bằng nửa trước bàn chân, miết nhẹ. Sau khi kết thúc miết bàn chân, chân duỗi tháng. động tác gần như động tác bước đi. Thân trên thắng, hơi ngả ra trước. Hai tay hơi co, đánh phối hợp tự nhiên. </a:t>
            </a:r>
          </a:p>
          <a:p>
            <a:pPr marL="0" indent="0">
              <a:buNone/>
            </a:pPr>
            <a:r>
              <a:rPr lang="nl-NL" sz="2000" i="1" dirty="0">
                <a:latin typeface="Times New Roman" panose="02020603050405020304" pitchFamily="18" charset="0"/>
                <a:cs typeface="Times New Roman" panose="02020603050405020304" pitchFamily="18" charset="0"/>
              </a:rPr>
              <a:t>Yêu cầu: B</a:t>
            </a:r>
            <a:r>
              <a:rPr lang="vi-VN" sz="2000" i="1" dirty="0">
                <a:latin typeface="Times New Roman" panose="02020603050405020304" pitchFamily="18" charset="0"/>
                <a:cs typeface="Times New Roman" panose="02020603050405020304" pitchFamily="18" charset="0"/>
              </a:rPr>
              <a:t>ư</a:t>
            </a:r>
            <a:r>
              <a:rPr lang="en-US" sz="2000" i="1" dirty="0" err="1">
                <a:latin typeface="Times New Roman" panose="02020603050405020304" pitchFamily="18" charset="0"/>
                <a:cs typeface="Times New Roman" panose="02020603050405020304" pitchFamily="18" charset="0"/>
              </a:rPr>
              <a:t>ớc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chạy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thỏa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đúng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kĩ</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thuật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gò</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gót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chạm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cs typeface="Times New Roman" panose="02020603050405020304" pitchFamily="18" charset="0"/>
              </a:rPr>
              <a:t>.</a:t>
            </a:r>
          </a:p>
          <a:p>
            <a:pPr marL="0" indent="0">
              <a:buNone/>
            </a:pPr>
            <a:endParaRPr lang="en-US" sz="2000" dirty="0">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C4DEE577-19C4-48D3-BE5E-96CD52215FD3}"/>
              </a:ext>
            </a:extLst>
          </p:cNvPr>
          <p:cNvPicPr/>
          <p:nvPr/>
        </p:nvPicPr>
        <p:blipFill>
          <a:blip r:embed="rId2"/>
          <a:stretch>
            <a:fillRect/>
          </a:stretch>
        </p:blipFill>
        <p:spPr>
          <a:xfrm>
            <a:off x="3086100" y="3396343"/>
            <a:ext cx="2971800" cy="3048000"/>
          </a:xfrm>
          <a:prstGeom prst="rect">
            <a:avLst/>
          </a:prstGeom>
        </p:spPr>
      </p:pic>
      <p:pic>
        <p:nvPicPr>
          <p:cNvPr id="5" name="Content Placeholder 4">
            <a:extLst>
              <a:ext uri="{FF2B5EF4-FFF2-40B4-BE49-F238E27FC236}">
                <a16:creationId xmlns:a16="http://schemas.microsoft.com/office/drawing/2014/main" id="{ADCCA16B-E2B8-4FB6-8C32-40FD07FC609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V="1">
            <a:off x="1150142" y="7215981"/>
            <a:ext cx="1406129" cy="937419"/>
          </a:xfrm>
        </p:spPr>
      </p:pic>
    </p:spTree>
    <p:extLst>
      <p:ext uri="{BB962C8B-B14F-4D97-AF65-F5344CB8AC3E}">
        <p14:creationId xmlns:p14="http://schemas.microsoft.com/office/powerpoint/2010/main" val="338050572"/>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lvl="0"/>
            <a:r>
              <a:rPr lang="nl-NL" sz="2000" b="1" dirty="0">
                <a:latin typeface="Times New Roman" panose="02020603050405020304" pitchFamily="18" charset="0"/>
                <a:cs typeface="Times New Roman" panose="02020603050405020304" pitchFamily="18" charset="0"/>
              </a:rPr>
              <a:t>Chạy nâng cao đùi</a:t>
            </a:r>
            <a:r>
              <a:rPr lang="nl-NL" sz="2000" dirty="0">
                <a:latin typeface="Times New Roman" panose="02020603050405020304" pitchFamily="18" charset="0"/>
                <a:cs typeface="Times New Roman" panose="02020603050405020304" pitchFamily="18" charset="0"/>
              </a:rPr>
              <a:t>: </a:t>
            </a:r>
          </a:p>
          <a:p>
            <a:pPr marL="0" lvl="0" indent="0">
              <a:buNone/>
            </a:pPr>
            <a:r>
              <a:rPr lang="nl-NL" sz="2000" dirty="0">
                <a:latin typeface="Times New Roman" panose="02020603050405020304" pitchFamily="18" charset="0"/>
                <a:cs typeface="Times New Roman" panose="02020603050405020304" pitchFamily="18" charset="0"/>
              </a:rPr>
              <a:t>  - Hai chân luân phiên thực hiện nâng sao cho đầu gối cao ngang thắt lưng, đùi gần vuông góc với cẳng chân. Chân trụ thẳng, tiếp đất bằng nửa trước bàn chân. Thân trên thẳng, hơi ngả ra trước. Hai tay hơi co, đánh phối hợp tự nhiên.</a:t>
            </a:r>
          </a:p>
          <a:p>
            <a:endParaRPr lang="en-US" dirty="0"/>
          </a:p>
        </p:txBody>
      </p:sp>
      <p:pic>
        <p:nvPicPr>
          <p:cNvPr id="4" name="Picture 3"/>
          <p:cNvPicPr/>
          <p:nvPr/>
        </p:nvPicPr>
        <p:blipFill>
          <a:blip r:embed="rId2"/>
          <a:stretch>
            <a:fillRect/>
          </a:stretch>
        </p:blipFill>
        <p:spPr>
          <a:xfrm>
            <a:off x="2743200" y="3263219"/>
            <a:ext cx="3352800" cy="3048616"/>
          </a:xfrm>
          <a:prstGeom prst="rect">
            <a:avLst/>
          </a:prstGeom>
        </p:spPr>
      </p:pic>
    </p:spTree>
    <p:extLst>
      <p:ext uri="{BB962C8B-B14F-4D97-AF65-F5344CB8AC3E}">
        <p14:creationId xmlns:p14="http://schemas.microsoft.com/office/powerpoint/2010/main" val="159796052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A53D-4D9C-4F13-9497-0352B6DA1776}"/>
              </a:ext>
            </a:extLst>
          </p:cNvPr>
          <p:cNvSpPr>
            <a:spLocks noGrp="1"/>
          </p:cNvSpPr>
          <p:nvPr>
            <p:ph type="title"/>
          </p:nvPr>
        </p:nvSpPr>
        <p:spPr>
          <a:xfrm>
            <a:off x="457200" y="274637"/>
            <a:ext cx="8229600" cy="3916363"/>
          </a:xfrm>
        </p:spPr>
        <p:txBody>
          <a:bodyPr>
            <a:normAutofit fontScale="90000"/>
          </a:bodyPr>
          <a:lstStyle/>
          <a:p>
            <a:pPr algn="l"/>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br>
              <a:rPr lang="en-US" dirty="0">
                <a:latin typeface="Times New Roman" panose="02020603050405020304" pitchFamily="18" charset="0"/>
                <a:cs typeface="Times New Roman" panose="02020603050405020304" pitchFamily="18" charset="0"/>
              </a:rPr>
            </a:br>
            <a:br>
              <a:rPr lang="en-US" dirty="0">
                <a:latin typeface="Times New Roman" panose="02020603050405020304" pitchFamily="18" charset="0"/>
                <a:cs typeface="Times New Roman" panose="02020603050405020304" pitchFamily="18" charset="0"/>
              </a:rPr>
            </a:br>
            <a:r>
              <a:rPr lang="nl-NL" sz="2200" b="1" dirty="0">
                <a:latin typeface="Times New Roman" panose="02020603050405020304" pitchFamily="18" charset="0"/>
                <a:cs typeface="Times New Roman" panose="02020603050405020304" pitchFamily="18" charset="0"/>
              </a:rPr>
              <a:t>Chạy gót chạm mông</a:t>
            </a:r>
            <a:r>
              <a:rPr lang="nl-NL" sz="2200" dirty="0">
                <a:latin typeface="Times New Roman" panose="02020603050405020304" pitchFamily="18" charset="0"/>
                <a:cs typeface="Times New Roman" panose="02020603050405020304" pitchFamily="18" charset="0"/>
              </a:rPr>
              <a:t>: Thân trên h</a:t>
            </a:r>
            <a:r>
              <a:rPr lang="vi-VN" sz="2200" dirty="0">
                <a:latin typeface="Times New Roman" panose="02020603050405020304" pitchFamily="18" charset="0"/>
                <a:cs typeface="Times New Roman" panose="02020603050405020304" pitchFamily="18" charset="0"/>
              </a:rPr>
              <a:t>ơ</a:t>
            </a:r>
            <a:r>
              <a:rPr lang="en-US" sz="2200" dirty="0" err="1">
                <a:latin typeface="Times New Roman" panose="02020603050405020304" pitchFamily="18" charset="0"/>
                <a:cs typeface="Times New Roman" panose="02020603050405020304" pitchFamily="18" charset="0"/>
              </a:rPr>
              <a:t>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tr</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ớc</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buông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nhiên</a:t>
            </a:r>
            <a:br>
              <a:rPr lang="en-US" sz="2200" dirty="0">
                <a:latin typeface="Times New Roman" panose="02020603050405020304" pitchFamily="18" charset="0"/>
                <a:cs typeface="Times New Roman" panose="02020603050405020304" pitchFamily="18" charset="0"/>
              </a:rPr>
            </a:b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nâng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tay</a:t>
            </a:r>
            <a:r>
              <a:rPr lang="en-US" sz="2200" dirty="0">
                <a:latin typeface="Times New Roman" panose="02020603050405020304" pitchFamily="18" charset="0"/>
                <a:cs typeface="Times New Roman" panose="02020603050405020304" pitchFamily="18" charset="0"/>
              </a:rPr>
              <a:t> h</a:t>
            </a:r>
            <a:r>
              <a:rPr lang="vi-VN" sz="2200" dirty="0">
                <a:latin typeface="Times New Roman" panose="02020603050405020304" pitchFamily="18" charset="0"/>
                <a:cs typeface="Times New Roman" panose="02020603050405020304" pitchFamily="18" charset="0"/>
              </a:rPr>
              <a:t>ơ</a:t>
            </a:r>
            <a:r>
              <a:rPr lang="en-US" sz="2200" dirty="0" err="1">
                <a:latin typeface="Times New Roman" panose="02020603050405020304" pitchFamily="18" charset="0"/>
                <a:cs typeface="Times New Roman" panose="02020603050405020304" pitchFamily="18" charset="0"/>
              </a:rPr>
              <a:t>i</a:t>
            </a:r>
            <a:r>
              <a:rPr lang="en-US" sz="2200" dirty="0">
                <a:latin typeface="Times New Roman" panose="02020603050405020304" pitchFamily="18" charset="0"/>
                <a:cs typeface="Times New Roman" panose="02020603050405020304" pitchFamily="18" charset="0"/>
              </a:rPr>
              <a:t> co </a:t>
            </a:r>
            <a:r>
              <a:rPr lang="en-US" sz="2200" dirty="0" err="1">
                <a:latin typeface="Times New Roman" panose="02020603050405020304" pitchFamily="18" charset="0"/>
                <a:cs typeface="Times New Roman" panose="02020603050405020304" pitchFamily="18" charset="0"/>
              </a:rPr>
              <a:t>đánh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nhiên</a:t>
            </a:r>
            <a:r>
              <a:rPr lang="en-US" sz="2200" dirty="0">
                <a:latin typeface="Times New Roman" panose="02020603050405020304" pitchFamily="18" charset="0"/>
                <a:cs typeface="Times New Roman" panose="02020603050405020304" pitchFamily="18" charset="0"/>
              </a:rPr>
              <a:t> than </a:t>
            </a:r>
            <a:r>
              <a:rPr lang="en-US" sz="2200" dirty="0" err="1">
                <a:latin typeface="Times New Roman" panose="02020603050405020304" pitchFamily="18" charset="0"/>
                <a:cs typeface="Times New Roman" panose="02020603050405020304" pitchFamily="18" charset="0"/>
              </a:rPr>
              <a:t>trên</a:t>
            </a:r>
            <a:r>
              <a:rPr lang="en-US" sz="2200" dirty="0">
                <a:latin typeface="Times New Roman" panose="02020603050405020304" pitchFamily="18" charset="0"/>
                <a:cs typeface="Times New Roman" panose="02020603050405020304" pitchFamily="18" charset="0"/>
              </a:rPr>
              <a:t> h</a:t>
            </a:r>
            <a:r>
              <a:rPr lang="vi-VN" sz="2200" dirty="0">
                <a:latin typeface="Times New Roman" panose="02020603050405020304" pitchFamily="18" charset="0"/>
                <a:cs typeface="Times New Roman" panose="02020603050405020304" pitchFamily="18" charset="0"/>
              </a:rPr>
              <a:t>ơ</a:t>
            </a:r>
            <a:r>
              <a:rPr lang="en-US" sz="2200" dirty="0" err="1">
                <a:latin typeface="Times New Roman" panose="02020603050405020304" pitchFamily="18" charset="0"/>
                <a:cs typeface="Times New Roman" panose="02020603050405020304" pitchFamily="18" charset="0"/>
              </a:rPr>
              <a:t>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tr</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ớc</a:t>
            </a:r>
            <a:r>
              <a:rPr lang="en-US" sz="2200" dirty="0">
                <a:latin typeface="Times New Roman" panose="02020603050405020304" pitchFamily="18" charset="0"/>
                <a:cs typeface="Times New Roman" panose="02020603050405020304" pitchFamily="18" charset="0"/>
              </a:rPr>
              <a:t>.</a:t>
            </a:r>
            <a:br>
              <a:rPr lang="en-US" sz="2200" dirty="0">
                <a:latin typeface="Times New Roman" panose="02020603050405020304" pitchFamily="18" charset="0"/>
                <a:cs typeface="Times New Roman" panose="02020603050405020304" pitchFamily="18" charset="0"/>
              </a:rPr>
            </a:br>
            <a:r>
              <a:rPr lang="en-US" sz="2200" i="1" dirty="0" err="1">
                <a:latin typeface="Times New Roman" panose="02020603050405020304" pitchFamily="18" charset="0"/>
                <a:cs typeface="Times New Roman" panose="02020603050405020304" pitchFamily="18" charset="0"/>
              </a:rPr>
              <a:t>Yêu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cầu</a:t>
            </a:r>
            <a:r>
              <a:rPr lang="en-US" sz="2200" i="1"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B</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nhịp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luân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b</a:t>
            </a:r>
            <a:r>
              <a:rPr lang="vi-VN" sz="2200" dirty="0">
                <a:latin typeface="Times New Roman" panose="02020603050405020304" pitchFamily="18" charset="0"/>
                <a:cs typeface="Times New Roman" panose="02020603050405020304" pitchFamily="18" charset="0"/>
              </a:rPr>
              <a:t>ư</a:t>
            </a:r>
            <a:r>
              <a:rPr lang="en-US" sz="2200" dirty="0" err="1">
                <a:latin typeface="Times New Roman" panose="02020603050405020304" pitchFamily="18" charset="0"/>
                <a:cs typeface="Times New Roman" panose="02020603050405020304" pitchFamily="18" charset="0"/>
              </a:rPr>
              <a:t>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ra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gót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chạm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đất</a:t>
            </a:r>
            <a:br>
              <a:rPr lang="nl-NL" sz="2200" dirty="0">
                <a:latin typeface="Times New Roman" panose="02020603050405020304" pitchFamily="18" charset="0"/>
                <a:cs typeface="Times New Roman" panose="02020603050405020304" pitchFamily="18" charset="0"/>
              </a:rPr>
            </a:br>
            <a:endParaRPr lang="en-US" sz="2200" dirty="0"/>
          </a:p>
        </p:txBody>
      </p:sp>
      <p:pic>
        <p:nvPicPr>
          <p:cNvPr id="5" name="Content Placeholder 4">
            <a:extLst>
              <a:ext uri="{FF2B5EF4-FFF2-40B4-BE49-F238E27FC236}">
                <a16:creationId xmlns:a16="http://schemas.microsoft.com/office/drawing/2014/main" id="{883A67CA-E5AB-4B45-A946-A1E1B095F5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3810000"/>
            <a:ext cx="3623072" cy="2415381"/>
          </a:xfrm>
        </p:spPr>
      </p:pic>
    </p:spTree>
    <p:extLst>
      <p:ext uri="{BB962C8B-B14F-4D97-AF65-F5344CB8AC3E}">
        <p14:creationId xmlns:p14="http://schemas.microsoft.com/office/powerpoint/2010/main" val="284203346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31E-F6B5-46E0-93B5-EC3B8C607308}"/>
              </a:ext>
            </a:extLst>
          </p:cNvPr>
          <p:cNvSpPr>
            <a:spLocks noGrp="1"/>
          </p:cNvSpPr>
          <p:nvPr>
            <p:ph type="title"/>
          </p:nvPr>
        </p:nvSpPr>
        <p:spPr>
          <a:xfrm>
            <a:off x="457200" y="274638"/>
            <a:ext cx="8229600" cy="563562"/>
          </a:xfrm>
        </p:spPr>
        <p:txBody>
          <a:bodyPr>
            <a:normAutofit/>
          </a:bodyPr>
          <a:lstStyle/>
          <a:p>
            <a:r>
              <a:rPr lang="en-US" sz="2000" dirty="0">
                <a:latin typeface="Times New Roman" panose="02020603050405020304" pitchFamily="18" charset="0"/>
                <a:cs typeface="Times New Roman" panose="02020603050405020304" pitchFamily="18" charset="0"/>
              </a:rPr>
              <a:t>CÁC ĐỘNG TÁC BỔ TRỢ</a:t>
            </a:r>
          </a:p>
        </p:txBody>
      </p:sp>
      <p:pic>
        <p:nvPicPr>
          <p:cNvPr id="4" name="Kỹ thuật chạy bước nhỏ, nâng cao đùi, gót chạm mông.">
            <a:hlinkClick r:id="" action="ppaction://media"/>
            <a:extLst>
              <a:ext uri="{FF2B5EF4-FFF2-40B4-BE49-F238E27FC236}">
                <a16:creationId xmlns:a16="http://schemas.microsoft.com/office/drawing/2014/main" id="{8F8AD61C-3491-40EE-949A-B05A0E8301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81300" y="990600"/>
            <a:ext cx="3581400" cy="5181600"/>
          </a:xfrm>
        </p:spPr>
      </p:pic>
    </p:spTree>
    <p:extLst>
      <p:ext uri="{BB962C8B-B14F-4D97-AF65-F5344CB8AC3E}">
        <p14:creationId xmlns:p14="http://schemas.microsoft.com/office/powerpoint/2010/main" val="16486894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2005</TotalTime>
  <Words>928</Words>
  <Application>Microsoft Office PowerPoint</Application>
  <PresentationFormat>On-screen Show (4:3)</PresentationFormat>
  <Paragraphs>62</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Times New Roman</vt:lpstr>
      <vt:lpstr>Wingdings</vt:lpstr>
      <vt:lpstr>Office Theme</vt:lpstr>
      <vt:lpstr>UBND QUẬN GÒ VẤP TRƯỜNG THCS PHẠM VĂN CHIÊU TỔ NĂNG KHIẾU</vt:lpstr>
      <vt:lpstr> PHẦN MỘT: KIẾN THỨC CHUNG   Chế độ dinh dưỡng trong luyện tập TDTT </vt:lpstr>
      <vt:lpstr>PowerPoint Presentation</vt:lpstr>
      <vt:lpstr>                              PHẦN HAI: VẬN ĐỘNG CƠ BẢN                                  CHỦ ĐỀ : CHẠY CỰ LI NGẮN         Hướng dẫn làm bóng bằng giấy: Vo tròn giấy lại và dùng băng keo dán theo hình tròn hoặc các loại khác như nilong bao phủ giấy.</vt:lpstr>
      <vt:lpstr>3. CHẠY CỰ LY NGẮN</vt:lpstr>
      <vt:lpstr>Động tác bổ trợ</vt:lpstr>
      <vt:lpstr>Động tác bổ trợ</vt:lpstr>
      <vt:lpstr>                Động tác bổ trợ  Chạy gót chạm mông: Thân trên hơi ngã về trước, 2 tay buông tự nhiên Động tác: Khi nâng chân sau cần hất gót chạm mông, chân chạm đất bằng nữa bàn chân trên, 2 tay hơi co đánh tự nhiên than trên hơi ngã về trước. Yêu cầu: Bước chạy phải nhịp nhàng luân phiên, không bị giật cục, mỗi bước chạy phải hất cẳng chân ra sau lên cao để gót chạm và mông, gót không chạm đất </vt:lpstr>
      <vt:lpstr>CÁC ĐỘNG TÁC BỔ TRỢ</vt:lpstr>
      <vt:lpstr>Động tác bổ trợ</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QUẬN GÒ VẤP PHÒNG GD&amp;ĐT</dc:title>
  <dc:creator>DELL_OPTIPLEX</dc:creator>
  <cp:lastModifiedBy>84336791293</cp:lastModifiedBy>
  <cp:revision>175</cp:revision>
  <dcterms:created xsi:type="dcterms:W3CDTF">2021-08-20T02:30:21Z</dcterms:created>
  <dcterms:modified xsi:type="dcterms:W3CDTF">2023-10-27T12:10:21Z</dcterms:modified>
</cp:coreProperties>
</file>