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5" r:id="rId1"/>
  </p:sldMasterIdLst>
  <p:notesMasterIdLst>
    <p:notesMasterId r:id="rId33"/>
  </p:notesMasterIdLst>
  <p:sldIdLst>
    <p:sldId id="311" r:id="rId2"/>
    <p:sldId id="346" r:id="rId3"/>
    <p:sldId id="330" r:id="rId4"/>
    <p:sldId id="308" r:id="rId5"/>
    <p:sldId id="329" r:id="rId6"/>
    <p:sldId id="342" r:id="rId7"/>
    <p:sldId id="345" r:id="rId8"/>
    <p:sldId id="343" r:id="rId9"/>
    <p:sldId id="344" r:id="rId10"/>
    <p:sldId id="327" r:id="rId11"/>
    <p:sldId id="319" r:id="rId12"/>
    <p:sldId id="331" r:id="rId13"/>
    <p:sldId id="337" r:id="rId14"/>
    <p:sldId id="332" r:id="rId15"/>
    <p:sldId id="338" r:id="rId16"/>
    <p:sldId id="333" r:id="rId17"/>
    <p:sldId id="339" r:id="rId18"/>
    <p:sldId id="334" r:id="rId19"/>
    <p:sldId id="340" r:id="rId20"/>
    <p:sldId id="335" r:id="rId21"/>
    <p:sldId id="336" r:id="rId22"/>
    <p:sldId id="307" r:id="rId23"/>
    <p:sldId id="321" r:id="rId24"/>
    <p:sldId id="320" r:id="rId25"/>
    <p:sldId id="282" r:id="rId26"/>
    <p:sldId id="310" r:id="rId27"/>
    <p:sldId id="341" r:id="rId28"/>
    <p:sldId id="309" r:id="rId29"/>
    <p:sldId id="296" r:id="rId30"/>
    <p:sldId id="347" r:id="rId31"/>
    <p:sldId id="260" r:id="rId32"/>
  </p:sldIdLst>
  <p:sldSz cx="9144000" cy="6858000" type="screen4x3"/>
  <p:notesSz cx="7010400" cy="92964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CC0000"/>
    <a:srgbClr val="000099"/>
    <a:srgbClr val="00FFCC"/>
    <a:srgbClr val="FFFFFF"/>
    <a:srgbClr val="27B7D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9" autoAdjust="0"/>
    <p:restoredTop sz="87414" autoAdjust="0"/>
  </p:normalViewPr>
  <p:slideViewPr>
    <p:cSldViewPr>
      <p:cViewPr varScale="1">
        <p:scale>
          <a:sx n="89" d="100"/>
          <a:sy n="89" d="100"/>
        </p:scale>
        <p:origin x="-1493" y="-67"/>
      </p:cViewPr>
      <p:guideLst>
        <p:guide orient="horz" pos="2160"/>
        <p:guide pos="2880"/>
      </p:guideLst>
    </p:cSldViewPr>
  </p:slideViewPr>
  <p:outlineViewPr>
    <p:cViewPr>
      <p:scale>
        <a:sx n="33" d="100"/>
        <a:sy n="33" d="100"/>
      </p:scale>
      <p:origin x="0" y="7188"/>
    </p:cViewPr>
    <p:sldLst>
      <p:sld r:id="rId1" collapse="1"/>
    </p:sldLst>
  </p:outlineViewPr>
  <p:notesTextViewPr>
    <p:cViewPr>
      <p:scale>
        <a:sx n="100" d="100"/>
        <a:sy n="100" d="100"/>
      </p:scale>
      <p:origin x="0" y="0"/>
    </p:cViewPr>
  </p:notesTextViewPr>
  <p:sorterViewPr>
    <p:cViewPr>
      <p:scale>
        <a:sx n="100" d="100"/>
        <a:sy n="100" d="100"/>
      </p:scale>
      <p:origin x="0" y="1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3C37FF9-34BC-425E-837D-9FDA97D6020A}"/>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xmlns="" id="{70FD2FBD-D0BF-40CB-B485-173DA96C733C}"/>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10DAED42-8E08-4138-AAD1-FA0B17537AB3}" type="datetimeFigureOut">
              <a:rPr lang="en-US" altLang="en-US"/>
              <a:pPr>
                <a:defRPr/>
              </a:pPr>
              <a:t>16-Oct-23</a:t>
            </a:fld>
            <a:endParaRPr lang="en-US" altLang="en-US"/>
          </a:p>
        </p:txBody>
      </p:sp>
      <p:sp>
        <p:nvSpPr>
          <p:cNvPr id="4" name="Slide Image Placeholder 3">
            <a:extLst>
              <a:ext uri="{FF2B5EF4-FFF2-40B4-BE49-F238E27FC236}">
                <a16:creationId xmlns:a16="http://schemas.microsoft.com/office/drawing/2014/main" xmlns="" id="{5AF616C2-79B2-48BD-875A-AF7A8F747A6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D3A15052-B6D7-4925-A968-D5C1EC5AB9FD}"/>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1C5A934-C870-4B81-94D4-79B9A2FA7566}"/>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xmlns="" id="{6AAFF225-4676-4BAE-AAFD-D35E54D3801A}"/>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937ABED-138A-4BB5-836C-D617C6ED6CB6}" type="slidenum">
              <a:rPr lang="en-US" altLang="en-US"/>
              <a:pPr>
                <a:defRPr/>
              </a:pPr>
              <a:t>‹#›</a:t>
            </a:fld>
            <a:endParaRPr lang="en-US" altLang="en-US"/>
          </a:p>
        </p:txBody>
      </p:sp>
    </p:spTree>
    <p:extLst>
      <p:ext uri="{BB962C8B-B14F-4D97-AF65-F5344CB8AC3E}">
        <p14:creationId xmlns:p14="http://schemas.microsoft.com/office/powerpoint/2010/main" val="2674674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F5BA01D5-C4BE-4780-9347-716FB0E62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BE00101F-D8DA-4023-A01E-D86D8C4782B0}" type="slidenum">
              <a:rPr lang="en-US" altLang="en-US" smtClean="0">
                <a:latin typeface="Arial" panose="020B0604020202020204" pitchFamily="34" charset="0"/>
              </a:rPr>
              <a:pPr/>
              <a:t>28</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xmlns="" id="{69BF72D8-76FC-41F8-BB42-6261CF7A9A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xmlns="" id="{5CC4C185-49EC-4138-87AA-59B03CC885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latin typeface="#9Slide05 Brannboll Ny" panose="02000000000000000000" pitchFamily="2" charset="0"/>
            </a:endParaRPr>
          </a:p>
        </p:txBody>
      </p:sp>
      <p:sp>
        <p:nvSpPr>
          <p:cNvPr id="4" name="Slide Number Placeholder 3"/>
          <p:cNvSpPr>
            <a:spLocks noGrp="1"/>
          </p:cNvSpPr>
          <p:nvPr>
            <p:ph type="sldNum" sz="quarter" idx="10"/>
          </p:nvPr>
        </p:nvSpPr>
        <p:spPr/>
        <p:txBody>
          <a:bodyPr/>
          <a:lstStyle/>
          <a:p>
            <a:pPr defTabSz="931774" eaLnBrk="1" fontAlgn="auto" hangingPunct="1">
              <a:spcBef>
                <a:spcPts val="0"/>
              </a:spcBef>
              <a:spcAft>
                <a:spcPts val="0"/>
              </a:spcAft>
              <a:defRPr/>
            </a:pPr>
            <a:fld id="{E4F2F2A6-EEC6-4997-86FC-5EA95893F8EA}" type="slidenum">
              <a:rPr lang="en-US">
                <a:solidFill>
                  <a:prstClr val="black"/>
                </a:solidFill>
                <a:latin typeface="Calibri" panose="020F0502020204030204"/>
              </a:rPr>
              <a:pPr defTabSz="931774" eaLnBrk="1" fontAlgn="auto" hangingPunct="1">
                <a:spcBef>
                  <a:spcPts val="0"/>
                </a:spcBef>
                <a:spcAft>
                  <a:spcPts val="0"/>
                </a:spcAft>
                <a:defRPr/>
              </a:pPr>
              <a:t>30</a:t>
            </a:fld>
            <a:endParaRPr lang="en-US">
              <a:solidFill>
                <a:prstClr val="black"/>
              </a:solidFill>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B2C390A-AFE3-41E4-A75A-D70509158DB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5C35508C-451A-4442-A9F2-8985FD3E57A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8DA8CC5-9F13-4F0E-993D-5CCB41B940EC}"/>
              </a:ext>
            </a:extLst>
          </p:cNvPr>
          <p:cNvSpPr>
            <a:spLocks noGrp="1"/>
          </p:cNvSpPr>
          <p:nvPr>
            <p:ph type="sldNum" sz="quarter" idx="12"/>
          </p:nvPr>
        </p:nvSpPr>
        <p:spPr/>
        <p:txBody>
          <a:bodyPr/>
          <a:lstStyle>
            <a:lvl1pPr>
              <a:defRPr/>
            </a:lvl1pPr>
          </a:lstStyle>
          <a:p>
            <a:pPr>
              <a:defRPr/>
            </a:pPr>
            <a:fld id="{E1E47A0B-2B3D-4BA4-BE4E-8D9FCFB27B20}" type="slidenum">
              <a:rPr lang="en-US" altLang="en-US"/>
              <a:pPr>
                <a:defRPr/>
              </a:pPr>
              <a:t>‹#›</a:t>
            </a:fld>
            <a:endParaRPr lang="en-US" altLang="en-US"/>
          </a:p>
        </p:txBody>
      </p:sp>
    </p:spTree>
    <p:extLst>
      <p:ext uri="{BB962C8B-B14F-4D97-AF65-F5344CB8AC3E}">
        <p14:creationId xmlns:p14="http://schemas.microsoft.com/office/powerpoint/2010/main" val="57226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A1BE46-C4C2-4C83-AFFC-805E261AF11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0A8B666B-54D2-4FC9-840E-11FEAB904A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F2907D54-CB7E-41D2-902F-14B49CCD0B39}"/>
              </a:ext>
            </a:extLst>
          </p:cNvPr>
          <p:cNvSpPr>
            <a:spLocks noGrp="1"/>
          </p:cNvSpPr>
          <p:nvPr>
            <p:ph type="sldNum" sz="quarter" idx="12"/>
          </p:nvPr>
        </p:nvSpPr>
        <p:spPr/>
        <p:txBody>
          <a:bodyPr/>
          <a:lstStyle>
            <a:lvl1pPr>
              <a:defRPr/>
            </a:lvl1pPr>
          </a:lstStyle>
          <a:p>
            <a:pPr>
              <a:defRPr/>
            </a:pPr>
            <a:fld id="{030F3E85-BEAD-4670-9D1E-8A51D0099C6A}" type="slidenum">
              <a:rPr lang="en-US" altLang="en-US"/>
              <a:pPr>
                <a:defRPr/>
              </a:pPr>
              <a:t>‹#›</a:t>
            </a:fld>
            <a:endParaRPr lang="en-US" altLang="en-US"/>
          </a:p>
        </p:txBody>
      </p:sp>
    </p:spTree>
    <p:extLst>
      <p:ext uri="{BB962C8B-B14F-4D97-AF65-F5344CB8AC3E}">
        <p14:creationId xmlns:p14="http://schemas.microsoft.com/office/powerpoint/2010/main" val="92219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03540A-D95E-4073-AB01-19AD2396A87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CCE9690A-4652-4E4A-AD8F-4ECED950A19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57E31F61-9F30-425C-A9BE-47FC08688F9B}"/>
              </a:ext>
            </a:extLst>
          </p:cNvPr>
          <p:cNvSpPr>
            <a:spLocks noGrp="1"/>
          </p:cNvSpPr>
          <p:nvPr>
            <p:ph type="sldNum" sz="quarter" idx="12"/>
          </p:nvPr>
        </p:nvSpPr>
        <p:spPr/>
        <p:txBody>
          <a:bodyPr/>
          <a:lstStyle>
            <a:lvl1pPr>
              <a:defRPr/>
            </a:lvl1pPr>
          </a:lstStyle>
          <a:p>
            <a:pPr>
              <a:defRPr/>
            </a:pPr>
            <a:fld id="{258D445A-8EB1-485B-BFCF-5091D4962143}" type="slidenum">
              <a:rPr lang="en-US" altLang="en-US"/>
              <a:pPr>
                <a:defRPr/>
              </a:pPr>
              <a:t>‹#›</a:t>
            </a:fld>
            <a:endParaRPr lang="en-US" altLang="en-US"/>
          </a:p>
        </p:txBody>
      </p:sp>
    </p:spTree>
    <p:extLst>
      <p:ext uri="{BB962C8B-B14F-4D97-AF65-F5344CB8AC3E}">
        <p14:creationId xmlns:p14="http://schemas.microsoft.com/office/powerpoint/2010/main" val="214908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CA4B714-71B2-41DB-800E-897A659E956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0F69B3AE-DA60-403C-8621-40D102D783F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B5C25A45-367B-4A3D-9CBC-2B3B97F30E46}"/>
              </a:ext>
            </a:extLst>
          </p:cNvPr>
          <p:cNvSpPr>
            <a:spLocks noGrp="1"/>
          </p:cNvSpPr>
          <p:nvPr>
            <p:ph type="sldNum" sz="quarter" idx="12"/>
          </p:nvPr>
        </p:nvSpPr>
        <p:spPr/>
        <p:txBody>
          <a:bodyPr/>
          <a:lstStyle>
            <a:lvl1pPr>
              <a:defRPr/>
            </a:lvl1pPr>
          </a:lstStyle>
          <a:p>
            <a:pPr>
              <a:defRPr/>
            </a:pPr>
            <a:fld id="{E4AFBCED-7969-41E5-995D-C68E1BE5DDA6}" type="slidenum">
              <a:rPr lang="en-US" altLang="en-US"/>
              <a:pPr>
                <a:defRPr/>
              </a:pPr>
              <a:t>‹#›</a:t>
            </a:fld>
            <a:endParaRPr lang="en-US" altLang="en-US"/>
          </a:p>
        </p:txBody>
      </p:sp>
    </p:spTree>
    <p:extLst>
      <p:ext uri="{BB962C8B-B14F-4D97-AF65-F5344CB8AC3E}">
        <p14:creationId xmlns:p14="http://schemas.microsoft.com/office/powerpoint/2010/main" val="28517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92A578E7-2564-44E8-9C3A-642AE10EDA7E}"/>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xmlns="" id="{A1F168FB-189D-4050-A231-49517F3A6EC5}"/>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xmlns="" id="{62114469-38CB-442A-854F-069C21FC9D87}"/>
              </a:ext>
            </a:extLst>
          </p:cNvPr>
          <p:cNvSpPr>
            <a:spLocks noGrp="1"/>
          </p:cNvSpPr>
          <p:nvPr>
            <p:ph type="sldNum" sz="quarter" idx="12"/>
          </p:nvPr>
        </p:nvSpPr>
        <p:spPr/>
        <p:txBody>
          <a:bodyPr/>
          <a:lstStyle>
            <a:lvl1pPr>
              <a:defRPr/>
            </a:lvl1pPr>
          </a:lstStyle>
          <a:p>
            <a:pPr>
              <a:defRPr/>
            </a:pPr>
            <a:fld id="{4B3A6709-2A28-4636-A76F-2C5B230D31CB}" type="slidenum">
              <a:rPr lang="en-US" altLang="en-US"/>
              <a:pPr>
                <a:defRPr/>
              </a:pPr>
              <a:t>‹#›</a:t>
            </a:fld>
            <a:endParaRPr lang="en-US" altLang="en-US"/>
          </a:p>
        </p:txBody>
      </p:sp>
    </p:spTree>
    <p:extLst>
      <p:ext uri="{BB962C8B-B14F-4D97-AF65-F5344CB8AC3E}">
        <p14:creationId xmlns:p14="http://schemas.microsoft.com/office/powerpoint/2010/main" val="332622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t>16-Oct-23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C3C63-A1CA-4335-8ACB-AD24364123C2}" type="slidenum">
              <a:rPr lang="en-US" smtClean="0"/>
              <a:t>‹#›</a:t>
            </a:fld>
            <a:endParaRPr lang="en-US"/>
          </a:p>
        </p:txBody>
      </p:sp>
    </p:spTree>
    <p:extLst>
      <p:ext uri="{BB962C8B-B14F-4D97-AF65-F5344CB8AC3E}">
        <p14:creationId xmlns:p14="http://schemas.microsoft.com/office/powerpoint/2010/main" val="40943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09009D-0F5E-4A5C-AAB8-36939C7BB35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F745A576-CED8-41FD-916E-66BAEC5339D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6B06F4C9-8059-4A3F-9F51-D233BC104187}"/>
              </a:ext>
            </a:extLst>
          </p:cNvPr>
          <p:cNvSpPr>
            <a:spLocks noGrp="1"/>
          </p:cNvSpPr>
          <p:nvPr>
            <p:ph type="sldNum" sz="quarter" idx="12"/>
          </p:nvPr>
        </p:nvSpPr>
        <p:spPr/>
        <p:txBody>
          <a:bodyPr/>
          <a:lstStyle>
            <a:lvl1pPr>
              <a:defRPr/>
            </a:lvl1pPr>
          </a:lstStyle>
          <a:p>
            <a:pPr>
              <a:defRPr/>
            </a:pPr>
            <a:fld id="{B692B20D-0F2D-4B35-B091-CAE7E1529F38}" type="slidenum">
              <a:rPr lang="en-US" altLang="en-US"/>
              <a:pPr>
                <a:defRPr/>
              </a:pPr>
              <a:t>‹#›</a:t>
            </a:fld>
            <a:endParaRPr lang="en-US" altLang="en-US"/>
          </a:p>
        </p:txBody>
      </p:sp>
    </p:spTree>
    <p:extLst>
      <p:ext uri="{BB962C8B-B14F-4D97-AF65-F5344CB8AC3E}">
        <p14:creationId xmlns:p14="http://schemas.microsoft.com/office/powerpoint/2010/main" val="28587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E10C860-9872-4160-98D3-FE81127AAC6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D45C0732-43EB-429B-9228-F43D1C355BE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8AD68754-360A-46A9-AE40-18C6969F3A74}"/>
              </a:ext>
            </a:extLst>
          </p:cNvPr>
          <p:cNvSpPr>
            <a:spLocks noGrp="1"/>
          </p:cNvSpPr>
          <p:nvPr>
            <p:ph type="sldNum" sz="quarter" idx="12"/>
          </p:nvPr>
        </p:nvSpPr>
        <p:spPr/>
        <p:txBody>
          <a:bodyPr/>
          <a:lstStyle>
            <a:lvl1pPr>
              <a:defRPr/>
            </a:lvl1pPr>
          </a:lstStyle>
          <a:p>
            <a:pPr>
              <a:defRPr/>
            </a:pPr>
            <a:fld id="{7D003A81-ED14-44E2-8713-7DD637505CEC}" type="slidenum">
              <a:rPr lang="en-US" altLang="en-US"/>
              <a:pPr>
                <a:defRPr/>
              </a:pPr>
              <a:t>‹#›</a:t>
            </a:fld>
            <a:endParaRPr lang="en-US" altLang="en-US"/>
          </a:p>
        </p:txBody>
      </p:sp>
    </p:spTree>
    <p:extLst>
      <p:ext uri="{BB962C8B-B14F-4D97-AF65-F5344CB8AC3E}">
        <p14:creationId xmlns:p14="http://schemas.microsoft.com/office/powerpoint/2010/main" val="302797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41E3EB4-F8CB-4ECA-9652-5A2A941F819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B814E3C4-E0C4-4382-A272-588E7A88AFC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CE9F31D3-25DB-4CED-A197-1F5EC1D52138}"/>
              </a:ext>
            </a:extLst>
          </p:cNvPr>
          <p:cNvSpPr>
            <a:spLocks noGrp="1"/>
          </p:cNvSpPr>
          <p:nvPr>
            <p:ph type="sldNum" sz="quarter" idx="12"/>
          </p:nvPr>
        </p:nvSpPr>
        <p:spPr/>
        <p:txBody>
          <a:bodyPr/>
          <a:lstStyle>
            <a:lvl1pPr>
              <a:defRPr/>
            </a:lvl1pPr>
          </a:lstStyle>
          <a:p>
            <a:pPr>
              <a:defRPr/>
            </a:pPr>
            <a:fld id="{6C5988F2-A79C-43D8-965D-6DCB2979C790}" type="slidenum">
              <a:rPr lang="en-US" altLang="en-US"/>
              <a:pPr>
                <a:defRPr/>
              </a:pPr>
              <a:t>‹#›</a:t>
            </a:fld>
            <a:endParaRPr lang="en-US" altLang="en-US"/>
          </a:p>
        </p:txBody>
      </p:sp>
    </p:spTree>
    <p:extLst>
      <p:ext uri="{BB962C8B-B14F-4D97-AF65-F5344CB8AC3E}">
        <p14:creationId xmlns:p14="http://schemas.microsoft.com/office/powerpoint/2010/main" val="63590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BAE9A3C-1AFD-4A72-936C-D50387024C73}"/>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96B9E598-04BE-4DD0-AFD4-3ECFA8A37BF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0EEF2526-97A9-4146-987E-6C38BCC807BD}"/>
              </a:ext>
            </a:extLst>
          </p:cNvPr>
          <p:cNvSpPr>
            <a:spLocks noGrp="1"/>
          </p:cNvSpPr>
          <p:nvPr>
            <p:ph type="sldNum" sz="quarter" idx="12"/>
          </p:nvPr>
        </p:nvSpPr>
        <p:spPr/>
        <p:txBody>
          <a:bodyPr/>
          <a:lstStyle>
            <a:lvl1pPr>
              <a:defRPr/>
            </a:lvl1pPr>
          </a:lstStyle>
          <a:p>
            <a:pPr>
              <a:defRPr/>
            </a:pPr>
            <a:fld id="{C9AAF442-DBBA-4B61-9B96-7A817BCC2B2F}" type="slidenum">
              <a:rPr lang="en-US" altLang="en-US"/>
              <a:pPr>
                <a:defRPr/>
              </a:pPr>
              <a:t>‹#›</a:t>
            </a:fld>
            <a:endParaRPr lang="en-US" altLang="en-US"/>
          </a:p>
        </p:txBody>
      </p:sp>
    </p:spTree>
    <p:extLst>
      <p:ext uri="{BB962C8B-B14F-4D97-AF65-F5344CB8AC3E}">
        <p14:creationId xmlns:p14="http://schemas.microsoft.com/office/powerpoint/2010/main" val="286197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E8ABD85-5127-445C-90B5-60C532A9C7A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15C4A46F-5666-44BC-966A-4137AFD4FA3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A884A68C-D7B1-4BDB-91BC-A1228E648699}"/>
              </a:ext>
            </a:extLst>
          </p:cNvPr>
          <p:cNvSpPr>
            <a:spLocks noGrp="1"/>
          </p:cNvSpPr>
          <p:nvPr>
            <p:ph type="sldNum" sz="quarter" idx="12"/>
          </p:nvPr>
        </p:nvSpPr>
        <p:spPr/>
        <p:txBody>
          <a:bodyPr/>
          <a:lstStyle>
            <a:lvl1pPr>
              <a:defRPr/>
            </a:lvl1pPr>
          </a:lstStyle>
          <a:p>
            <a:pPr>
              <a:defRPr/>
            </a:pPr>
            <a:fld id="{AD2AC2B1-A56A-444D-8FAF-4B90292582C3}" type="slidenum">
              <a:rPr lang="en-US" altLang="en-US"/>
              <a:pPr>
                <a:defRPr/>
              </a:pPr>
              <a:t>‹#›</a:t>
            </a:fld>
            <a:endParaRPr lang="en-US" altLang="en-US"/>
          </a:p>
        </p:txBody>
      </p:sp>
    </p:spTree>
    <p:extLst>
      <p:ext uri="{BB962C8B-B14F-4D97-AF65-F5344CB8AC3E}">
        <p14:creationId xmlns:p14="http://schemas.microsoft.com/office/powerpoint/2010/main" val="423085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A9469A4-6F78-40B7-8815-0FC59FBF5A85}"/>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08AC902B-0AE1-46D7-82E5-41EFBE4FF45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21C9DFBD-F50C-42CE-B11F-91281DE97067}"/>
              </a:ext>
            </a:extLst>
          </p:cNvPr>
          <p:cNvSpPr>
            <a:spLocks noGrp="1"/>
          </p:cNvSpPr>
          <p:nvPr>
            <p:ph type="sldNum" sz="quarter" idx="12"/>
          </p:nvPr>
        </p:nvSpPr>
        <p:spPr/>
        <p:txBody>
          <a:bodyPr/>
          <a:lstStyle>
            <a:lvl1pPr>
              <a:defRPr/>
            </a:lvl1pPr>
          </a:lstStyle>
          <a:p>
            <a:pPr>
              <a:defRPr/>
            </a:pPr>
            <a:fld id="{ABF72AFE-A389-43A8-94C0-C2AD211DA8FA}" type="slidenum">
              <a:rPr lang="en-US" altLang="en-US"/>
              <a:pPr>
                <a:defRPr/>
              </a:pPr>
              <a:t>‹#›</a:t>
            </a:fld>
            <a:endParaRPr lang="en-US" altLang="en-US"/>
          </a:p>
        </p:txBody>
      </p:sp>
    </p:spTree>
    <p:extLst>
      <p:ext uri="{BB962C8B-B14F-4D97-AF65-F5344CB8AC3E}">
        <p14:creationId xmlns:p14="http://schemas.microsoft.com/office/powerpoint/2010/main" val="155961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775451F-587C-497C-8585-5950667AD92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374847CD-4E33-4903-A269-A73F26A6A51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FA590A09-BEBB-4016-A52C-C600F369F6C0}"/>
              </a:ext>
            </a:extLst>
          </p:cNvPr>
          <p:cNvSpPr>
            <a:spLocks noGrp="1"/>
          </p:cNvSpPr>
          <p:nvPr>
            <p:ph type="sldNum" sz="quarter" idx="12"/>
          </p:nvPr>
        </p:nvSpPr>
        <p:spPr/>
        <p:txBody>
          <a:bodyPr/>
          <a:lstStyle>
            <a:lvl1pPr>
              <a:defRPr/>
            </a:lvl1pPr>
          </a:lstStyle>
          <a:p>
            <a:pPr>
              <a:defRPr/>
            </a:pPr>
            <a:fld id="{A2DC017E-8CD3-4ED0-939C-56BCA7C71721}" type="slidenum">
              <a:rPr lang="en-US" altLang="en-US"/>
              <a:pPr>
                <a:defRPr/>
              </a:pPr>
              <a:t>‹#›</a:t>
            </a:fld>
            <a:endParaRPr lang="en-US" altLang="en-US"/>
          </a:p>
        </p:txBody>
      </p:sp>
    </p:spTree>
    <p:extLst>
      <p:ext uri="{BB962C8B-B14F-4D97-AF65-F5344CB8AC3E}">
        <p14:creationId xmlns:p14="http://schemas.microsoft.com/office/powerpoint/2010/main" val="328243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635E2DA-0F49-49BD-AB44-6C606A9D502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ABD33944-3AB8-4881-89FB-A299EC67752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ADDA788D-2F43-49D4-83F3-B025D91004B1}"/>
              </a:ext>
            </a:extLst>
          </p:cNvPr>
          <p:cNvSpPr>
            <a:spLocks noGrp="1"/>
          </p:cNvSpPr>
          <p:nvPr>
            <p:ph type="sldNum" sz="quarter" idx="12"/>
          </p:nvPr>
        </p:nvSpPr>
        <p:spPr/>
        <p:txBody>
          <a:bodyPr/>
          <a:lstStyle>
            <a:lvl1pPr>
              <a:defRPr/>
            </a:lvl1pPr>
          </a:lstStyle>
          <a:p>
            <a:pPr>
              <a:defRPr/>
            </a:pPr>
            <a:fld id="{0C74EF1A-19B0-4068-8BAC-7FFA4467DA74}" type="slidenum">
              <a:rPr lang="en-US" altLang="en-US"/>
              <a:pPr>
                <a:defRPr/>
              </a:pPr>
              <a:t>‹#›</a:t>
            </a:fld>
            <a:endParaRPr lang="en-US" altLang="en-US"/>
          </a:p>
        </p:txBody>
      </p:sp>
    </p:spTree>
    <p:extLst>
      <p:ext uri="{BB962C8B-B14F-4D97-AF65-F5344CB8AC3E}">
        <p14:creationId xmlns:p14="http://schemas.microsoft.com/office/powerpoint/2010/main" val="383018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BB87561-3886-4857-8897-80D1111FB29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BDBF103-588C-48E7-960F-FE9BE936FE2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94A59C7-F48E-4C45-B32C-60846E4C7AE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0B66D262-49EC-4306-9E96-483B1350AE1B}"/>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8810BDBB-C8FA-44E0-87F8-A7A138C791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C14069A-25E3-4823-965E-D3CE7E5A8B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2.gif"/><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audio" Target="file:///D:\Gi&#225;o%20&#225;n\Th&#7847;y%20An\Love%20Story%20(Guitar).wav" TargetMode="External"/><Relationship Id="rId6" Type="http://schemas.openxmlformats.org/officeDocument/2006/relationships/image" Target="../media/image27.gif"/><Relationship Id="rId5" Type="http://schemas.openxmlformats.org/officeDocument/2006/relationships/slide" Target="slide1.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Downloads\%5bKARAOKE%5d%20VUI%20&#272;&#7870;N%20TR&#431;&#7900;NG%20-%20L&#7898;P%203%20K&#7870;T%20N&#7888;I%20TRI%20TH&#7912;C%20(online-video-cutter.com).mp3" TargetMode="External"/><Relationship Id="rId1" Type="http://schemas.microsoft.com/office/2007/relationships/media" Target="file:///C:\Users\ADMIN\Downloads\%5bKARAOKE%5d%20VUI%20&#272;&#7870;N%20TR&#431;&#7900;NG%20-%20L&#7898;P%203%20K&#7870;T%20N&#7888;I%20TRI%20TH&#7912;C%20(online-video-cutter.com).mp3"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C:\Users\ADMIN\Downloads\Karaoke%20-%20L&#7899;p%20Ch&#250;ng%20Ta%20&#272;o&#224;n%20K&#7871;t%20-%20&#194;m%20Nh&#7841;c%20L&#7899;p%203%20--%20L&#7899;p%20Nh&#7841;c%20doremi.mp3" TargetMode="External"/><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C:\Users\ADMIN\Downloads\%5bKARAOKE%5d%20VUI%20&#272;&#7870;N%20TR&#431;&#7900;NG%20-%20L&#7898;P%203%20K&#7870;T%20N&#7888;I%20TRI%20TH&#7912;C.mp3" TargetMode="External"/><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C:\Users\ADMIN\Downloads\%5bKARAOKE%5d%20C&#212;%20GI&#193;O%20EM%20(BEAT%20CHU&#7848;N)%20L&#7898;P%201%20-%20Ch&#226;n%20Tr&#7901;i%20S&#225;ng%20T&#7841;o.mp3" TargetMode="External"/><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EDEVAL">
            <a:extLst>
              <a:ext uri="{FF2B5EF4-FFF2-40B4-BE49-F238E27FC236}">
                <a16:creationId xmlns:a16="http://schemas.microsoft.com/office/drawing/2014/main" xmlns="" id="{C34158E8-84C1-4CED-A950-5EA402F39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xmlns="" id="{3AEFB06F-4E83-4AEA-9ABD-5E86DA30FF19}"/>
              </a:ext>
            </a:extLst>
          </p:cNvPr>
          <p:cNvSpPr txBox="1">
            <a:spLocks noChangeArrowheads="1"/>
          </p:cNvSpPr>
          <p:nvPr/>
        </p:nvSpPr>
        <p:spPr bwMode="auto">
          <a:xfrm>
            <a:off x="2667000" y="2819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pic>
        <p:nvPicPr>
          <p:cNvPr id="3076" name="Picture 4" descr="BOOKS">
            <a:extLst>
              <a:ext uri="{FF2B5EF4-FFF2-40B4-BE49-F238E27FC236}">
                <a16:creationId xmlns:a16="http://schemas.microsoft.com/office/drawing/2014/main" xmlns="" id="{2DBAB2DB-939B-497D-B4FE-29FE48A56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229600" cy="1828800"/>
          </a:xfrm>
          <a:prstGeom prst="rect">
            <a:avLst/>
          </a:prstGeom>
          <a:blipFill dpi="0" rotWithShape="1">
            <a:blip r:embed="rId4">
              <a:alphaModFix amt="37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xmlns="" id="{4831CA7E-A791-4D3D-BD98-D850B583AEEF}"/>
              </a:ext>
            </a:extLst>
          </p:cNvPr>
          <p:cNvSpPr txBox="1">
            <a:spLocks noChangeArrowheads="1"/>
          </p:cNvSpPr>
          <p:nvPr/>
        </p:nvSpPr>
        <p:spPr bwMode="auto">
          <a:xfrm>
            <a:off x="3657600" y="31750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a:solidFill>
                  <a:srgbClr val="FF0066"/>
                </a:solidFill>
                <a:latin typeface="Times New Roman" panose="02020603050405020304" pitchFamily="18" charset="0"/>
              </a:rPr>
              <a:t>Chân Trời</a:t>
            </a:r>
          </a:p>
        </p:txBody>
      </p:sp>
      <p:sp>
        <p:nvSpPr>
          <p:cNvPr id="3078" name="Text Box 6">
            <a:extLst>
              <a:ext uri="{FF2B5EF4-FFF2-40B4-BE49-F238E27FC236}">
                <a16:creationId xmlns:a16="http://schemas.microsoft.com/office/drawing/2014/main" xmlns="" id="{F25F9817-117D-4275-ADC6-3504ABE8519B}"/>
              </a:ext>
            </a:extLst>
          </p:cNvPr>
          <p:cNvSpPr txBox="1">
            <a:spLocks noChangeArrowheads="1"/>
          </p:cNvSpPr>
          <p:nvPr/>
        </p:nvSpPr>
        <p:spPr bwMode="auto">
          <a:xfrm>
            <a:off x="5410200" y="3009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200" b="1">
                <a:solidFill>
                  <a:srgbClr val="FF0066"/>
                </a:solidFill>
                <a:latin typeface="Times New Roman" panose="02020603050405020304" pitchFamily="18" charset="0"/>
              </a:rPr>
              <a:t>Tri Thức</a:t>
            </a:r>
          </a:p>
        </p:txBody>
      </p:sp>
      <p:pic>
        <p:nvPicPr>
          <p:cNvPr id="3079" name="Picture 7" descr="thugian">
            <a:extLst>
              <a:ext uri="{FF2B5EF4-FFF2-40B4-BE49-F238E27FC236}">
                <a16:creationId xmlns:a16="http://schemas.microsoft.com/office/drawing/2014/main" xmlns="" id="{6D3E5B68-6949-441D-98B5-EEA5B88E7C79}"/>
              </a:ext>
            </a:extLst>
          </p:cNvPr>
          <p:cNvPicPr>
            <a:picLocks noGrp="1" noChangeAspect="1" noChangeArrowheads="1" noCrop="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0" y="5334000"/>
            <a:ext cx="9144000" cy="1524000"/>
          </a:xfrm>
          <a:noFill/>
        </p:spPr>
      </p:pic>
      <p:pic>
        <p:nvPicPr>
          <p:cNvPr id="3080" name="Picture 8" descr="8">
            <a:extLst>
              <a:ext uri="{FF2B5EF4-FFF2-40B4-BE49-F238E27FC236}">
                <a16:creationId xmlns:a16="http://schemas.microsoft.com/office/drawing/2014/main" xmlns="" id="{7C9F6C92-3AF6-4083-B08E-66182E885241}"/>
              </a:ext>
            </a:extLst>
          </p:cNvPr>
          <p:cNvPicPr>
            <a:picLocks noGrp="1" noChangeAspect="1" noChangeArrowheads="1" noCrop="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0"/>
            <a:ext cx="1752600" cy="1905000"/>
          </a:xfrm>
          <a:noFill/>
        </p:spPr>
      </p:pic>
      <p:sp>
        <p:nvSpPr>
          <p:cNvPr id="3081" name="Text Box 10">
            <a:extLst>
              <a:ext uri="{FF2B5EF4-FFF2-40B4-BE49-F238E27FC236}">
                <a16:creationId xmlns:a16="http://schemas.microsoft.com/office/drawing/2014/main" xmlns="" id="{63C01D46-A64D-4886-B4BA-AB42BD2E393B}"/>
              </a:ext>
            </a:extLst>
          </p:cNvPr>
          <p:cNvSpPr txBox="1">
            <a:spLocks noChangeArrowheads="1"/>
          </p:cNvSpPr>
          <p:nvPr/>
        </p:nvSpPr>
        <p:spPr bwMode="auto">
          <a:xfrm>
            <a:off x="685800" y="7620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FF0000"/>
                </a:solidFill>
                <a:latin typeface="Times New Roman" panose="02020603050405020304" pitchFamily="18" charset="0"/>
              </a:rPr>
              <a:t>    </a:t>
            </a:r>
            <a:endParaRPr lang="en-US" altLang="en-US" sz="4800" b="1">
              <a:solidFill>
                <a:srgbClr val="FF0000"/>
              </a:solidFill>
              <a:latin typeface="Times New Roman" panose="02020603050405020304" pitchFamily="18" charset="0"/>
            </a:endParaRPr>
          </a:p>
        </p:txBody>
      </p:sp>
      <p:sp>
        <p:nvSpPr>
          <p:cNvPr id="45067" name="WordArt 11">
            <a:extLst>
              <a:ext uri="{FF2B5EF4-FFF2-40B4-BE49-F238E27FC236}">
                <a16:creationId xmlns:a16="http://schemas.microsoft.com/office/drawing/2014/main" xmlns="" id="{89BF709F-B422-4762-B713-3D78405C30A0}"/>
              </a:ext>
            </a:extLst>
          </p:cNvPr>
          <p:cNvSpPr>
            <a:spLocks noChangeArrowheads="1" noChangeShapeType="1" noTextEdit="1"/>
          </p:cNvSpPr>
          <p:nvPr/>
        </p:nvSpPr>
        <p:spPr bwMode="auto">
          <a:xfrm>
            <a:off x="381000" y="685800"/>
            <a:ext cx="8382000" cy="1905000"/>
          </a:xfrm>
          <a:prstGeom prst="rect">
            <a:avLst/>
          </a:prstGeom>
        </p:spPr>
        <p:txBody>
          <a:bodyPr wrap="none" fromWordArt="1">
            <a:prstTxWarp prst="textPlain">
              <a:avLst>
                <a:gd name="adj" fmla="val 50000"/>
              </a:avLst>
            </a:prstTxWarp>
          </a:bodyPr>
          <a:lstStyle/>
          <a:p>
            <a:pPr algn="ctr">
              <a:defRPr/>
            </a:pP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CHÀO MỪNG QUÝ THẦY CÔ</a:t>
            </a:r>
          </a:p>
          <a:p>
            <a:pPr algn="ctr">
              <a:defRPr/>
            </a:pP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VỀ DỰ </a:t>
            </a: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cs typeface="Times New Roman" pitchFamily="18" charset="0"/>
              </a:rPr>
              <a:t>GIỜ THĂM  LỚP </a:t>
            </a:r>
            <a:r>
              <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VNI Times" pitchFamily="2" charset="0"/>
                <a:cs typeface="Times New Roman"/>
              </a:rPr>
              <a:t>8/7</a:t>
            </a:r>
          </a:p>
        </p:txBody>
      </p:sp>
      <p:pic>
        <p:nvPicPr>
          <p:cNvPr id="3083" name="Picture 12" descr="0830js5b15daddi012pz8">
            <a:extLst>
              <a:ext uri="{FF2B5EF4-FFF2-40B4-BE49-F238E27FC236}">
                <a16:creationId xmlns:a16="http://schemas.microsoft.com/office/drawing/2014/main" xmlns="" id="{928AF990-F3F6-4825-9C89-00EEEBEC6BE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2133600"/>
            <a:ext cx="76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0830js5b15daddi012pz8">
            <a:extLst>
              <a:ext uri="{FF2B5EF4-FFF2-40B4-BE49-F238E27FC236}">
                <a16:creationId xmlns:a16="http://schemas.microsoft.com/office/drawing/2014/main" xmlns="" id="{6F788F37-8DB0-49AC-82AB-1FAF8A91996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752600"/>
            <a:ext cx="76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81CC59C8-E8EA-4106-BE8F-5D0B2BDC591C}"/>
              </a:ext>
            </a:extLst>
          </p:cNvPr>
          <p:cNvSpPr>
            <a:spLocks noChangeArrowheads="1"/>
          </p:cNvSpPr>
          <p:nvPr/>
        </p:nvSpPr>
        <p:spPr bwMode="auto">
          <a:xfrm>
            <a:off x="4302125" y="4741863"/>
            <a:ext cx="5757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400" b="1">
                <a:solidFill>
                  <a:srgbClr val="FF0066"/>
                </a:solidFill>
                <a:latin typeface=".VnTime" panose="020B7200000000000000" pitchFamily="34" charset="0"/>
              </a:rPr>
              <a:t>GVTH: </a:t>
            </a:r>
            <a:r>
              <a:rPr lang="en-US" altLang="en-US" sz="2400" b="1"/>
              <a:t>Nguyễn Thị Thu Hiền</a:t>
            </a:r>
          </a:p>
          <a:p>
            <a:pPr>
              <a:spcBef>
                <a:spcPct val="50000"/>
              </a:spcBef>
              <a:buFontTx/>
              <a:buNone/>
            </a:pPr>
            <a:r>
              <a:rPr lang="en-US" altLang="en-US" sz="2400" b="1">
                <a:solidFill>
                  <a:srgbClr val="FF0066"/>
                </a:solidFill>
                <a:latin typeface="Times New Roman" panose="02020603050405020304" pitchFamily="18" charset="0"/>
                <a:cs typeface="Times New Roman" panose="02020603050405020304" pitchFamily="18" charset="0"/>
              </a:rPr>
              <a:t>               Ngày 09/10/2023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diamond(in)">
                                      <p:cBhvr>
                                        <p:cTn id="7" dur="3000"/>
                                        <p:tgtEl>
                                          <p:spTgt spid="45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xmlns="" id="{7A973B4A-5B1B-4C7C-9D44-AE340C60E0CC}"/>
              </a:ext>
            </a:extLst>
          </p:cNvPr>
          <p:cNvSpPr>
            <a:spLocks noChangeArrowheads="1"/>
          </p:cNvSpPr>
          <p:nvPr/>
        </p:nvSpPr>
        <p:spPr bwMode="auto">
          <a:xfrm>
            <a:off x="914400" y="52352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Khi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viết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đoạn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văn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câu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p>
        </p:txBody>
      </p:sp>
      <p:sp>
        <p:nvSpPr>
          <p:cNvPr id="7174" name="Rectangle 6">
            <a:extLst>
              <a:ext uri="{FF2B5EF4-FFF2-40B4-BE49-F238E27FC236}">
                <a16:creationId xmlns:a16="http://schemas.microsoft.com/office/drawing/2014/main" xmlns="" id="{96708870-BFB6-44CC-95F5-C6345A779540}"/>
              </a:ext>
            </a:extLst>
          </p:cNvPr>
          <p:cNvSpPr>
            <a:spLocks noChangeArrowheads="1"/>
          </p:cNvSpPr>
          <p:nvPr/>
        </p:nvSpPr>
        <p:spPr bwMode="auto">
          <a:xfrm>
            <a:off x="990600" y="1295400"/>
            <a:ext cx="640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Nếu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đặt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câu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a:t>
            </a:r>
            <a:r>
              <a:rPr lang="en-US" altLang="en-US" sz="2400" dirty="0">
                <a:solidFill>
                  <a:srgbClr val="0000CC"/>
                </a:solidFill>
                <a:latin typeface="Times New Roman" panose="02020603050405020304" pitchFamily="18" charset="0"/>
                <a:cs typeface="Times New Roman" panose="02020603050405020304" pitchFamily="18" charset="0"/>
              </a:rPr>
              <a:t> ở </a:t>
            </a:r>
            <a:r>
              <a:rPr lang="en-US" altLang="en-US" sz="2400" dirty="0" err="1">
                <a:solidFill>
                  <a:srgbClr val="0000CC"/>
                </a:solidFill>
                <a:latin typeface="Times New Roman" panose="02020603050405020304" pitchFamily="18" charset="0"/>
                <a:cs typeface="Times New Roman" panose="02020603050405020304" pitchFamily="18" charset="0"/>
              </a:rPr>
              <a:t>vị</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Tại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lại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đặt</a:t>
            </a:r>
            <a:r>
              <a:rPr lang="en-US" altLang="en-US" sz="2400" dirty="0">
                <a:solidFill>
                  <a:srgbClr val="0000CC"/>
                </a:solidFill>
                <a:latin typeface="Times New Roman" panose="02020603050405020304" pitchFamily="18" charset="0"/>
                <a:cs typeface="Times New Roman" panose="02020603050405020304" pitchFamily="18" charset="0"/>
              </a:rPr>
              <a:t> ở </a:t>
            </a:r>
            <a:r>
              <a:rPr lang="en-US" altLang="en-US" sz="2400" dirty="0" err="1">
                <a:solidFill>
                  <a:srgbClr val="0000CC"/>
                </a:solidFill>
                <a:latin typeface="Times New Roman" panose="02020603050405020304" pitchFamily="18" charset="0"/>
                <a:cs typeface="Times New Roman" panose="02020603050405020304" pitchFamily="18" charset="0"/>
              </a:rPr>
              <a:t>vị</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 </a:t>
            </a:r>
          </a:p>
        </p:txBody>
      </p:sp>
      <p:pic>
        <p:nvPicPr>
          <p:cNvPr id="8" name="Picture 2" descr="Hình ảnh Học Sinh Trường Tiểu Học Sinh Trong Mùa Trong Ngày Khai Trường  Tích Cực Phát Biểu Một Nữ Sinh Trong Lớp Giơ Tay Phát Biểu PNG , Vẽ Ta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6" y="2284412"/>
            <a:ext cx="8899849" cy="5791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a:extLst>
              <a:ext uri="{FF2B5EF4-FFF2-40B4-BE49-F238E27FC236}">
                <a16:creationId xmlns:a16="http://schemas.microsoft.com/office/drawing/2014/main" xmlns="" id="{835862F7-0C30-4A6A-A7EA-3385E181C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2463" y="12700"/>
            <a:ext cx="5943600" cy="65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7">
            <a:extLst>
              <a:ext uri="{FF2B5EF4-FFF2-40B4-BE49-F238E27FC236}">
                <a16:creationId xmlns:a16="http://schemas.microsoft.com/office/drawing/2014/main" xmlns="" id="{4A0F9973-973A-49BB-B0A0-AE0141AE56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3886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Hộp Văn bản 1">
            <a:extLst>
              <a:ext uri="{FF2B5EF4-FFF2-40B4-BE49-F238E27FC236}">
                <a16:creationId xmlns:a16="http://schemas.microsoft.com/office/drawing/2014/main" xmlns="" id="{C0013712-A855-4FCD-92B6-32CDF8D4C00F}"/>
              </a:ext>
            </a:extLst>
          </p:cNvPr>
          <p:cNvSpPr txBox="1">
            <a:spLocks noChangeArrowheads="1"/>
          </p:cNvSpPr>
          <p:nvPr/>
        </p:nvSpPr>
        <p:spPr bwMode="auto">
          <a:xfrm>
            <a:off x="5334000" y="2362200"/>
            <a:ext cx="3130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5400">
                <a:solidFill>
                  <a:srgbClr val="000000"/>
                </a:solidFill>
                <a:latin typeface="Times New Roman" panose="02020603050405020304" pitchFamily="18" charset="0"/>
              </a:rPr>
              <a:t>TRI THỨC TIẾNG VIỆT</a:t>
            </a:r>
            <a:endParaRPr lang="en-US" altLang="en-US" sz="5400">
              <a:solidFill>
                <a:srgbClr val="000000"/>
              </a:solidFill>
              <a:latin typeface="等线 Light" panose="02010600030101010101" pitchFamily="2" charset="-122"/>
            </a:endParaRPr>
          </a:p>
        </p:txBody>
      </p:sp>
      <p:sp>
        <p:nvSpPr>
          <p:cNvPr id="11269" name="Hộp Văn bản 3">
            <a:extLst>
              <a:ext uri="{FF2B5EF4-FFF2-40B4-BE49-F238E27FC236}">
                <a16:creationId xmlns:a16="http://schemas.microsoft.com/office/drawing/2014/main" xmlns="" id="{ACE2D9FD-BB9C-4797-AF6C-72C730214312}"/>
              </a:ext>
            </a:extLst>
          </p:cNvPr>
          <p:cNvSpPr txBox="1">
            <a:spLocks noChangeArrowheads="1"/>
          </p:cNvSpPr>
          <p:nvPr/>
        </p:nvSpPr>
        <p:spPr bwMode="auto">
          <a:xfrm>
            <a:off x="6164263" y="933450"/>
            <a:ext cx="504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000">
                <a:latin typeface=".VnTime" panose="020B7200000000000000" pitchFamily="34" charset="0"/>
              </a:rPr>
              <a:t>I</a:t>
            </a:r>
            <a:endParaRPr lang="en-US" altLang="en-US" sz="4000">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7"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2">
            <a:extLst>
              <a:ext uri="{FF2B5EF4-FFF2-40B4-BE49-F238E27FC236}">
                <a16:creationId xmlns:a16="http://schemas.microsoft.com/office/drawing/2014/main" xmlns="" id="{7FA66231-4985-4A68-82C5-3067ACA03B7D}"/>
              </a:ext>
            </a:extLst>
          </p:cNvPr>
          <p:cNvGraphicFramePr>
            <a:graphicFrameLocks noGrp="1"/>
          </p:cNvGraphicFramePr>
          <p:nvPr/>
        </p:nvGraphicFramePr>
        <p:xfrm>
          <a:off x="0" y="76200"/>
          <a:ext cx="90678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9286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1</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12306" name="Hộp Văn bản 4">
            <a:extLst>
              <a:ext uri="{FF2B5EF4-FFF2-40B4-BE49-F238E27FC236}">
                <a16:creationId xmlns:a16="http://schemas.microsoft.com/office/drawing/2014/main" xmlns="" id="{D8DDF9F1-33EE-4CF0-A76B-E804BDB8CB15}"/>
              </a:ext>
            </a:extLst>
          </p:cNvPr>
          <p:cNvSpPr txBox="1">
            <a:spLocks noChangeArrowheads="1"/>
          </p:cNvSpPr>
          <p:nvPr/>
        </p:nvSpPr>
        <p:spPr bwMode="auto">
          <a:xfrm>
            <a:off x="838200" y="1814513"/>
            <a:ext cx="73152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200">
                <a:solidFill>
                  <a:srgbClr val="000000"/>
                </a:solidFill>
                <a:latin typeface="Times New Roman" panose="02020603050405020304" pitchFamily="18" charset="0"/>
                <a:cs typeface="Times New Roman" panose="02020603050405020304" pitchFamily="18" charset="0"/>
              </a:rPr>
              <a:t>Quan trọng hơn cả, tự học còn là một thú vui rất thanh nhã, nó nâng cao tâm hồn ta lên. Ta vui vì thấy khả năng của ta đã thăng tiến và ta giúp đời nhiều hơn trước. Một thầy kí, một bác nông phu, bất kì hạng người nào, nếu chịu học hỏi tìm kiếm, cũng có thể cải thiện phương pháp làm việc của mình, và giảng giải những kinh nghiệm của mình cho người khác. Sau cùng, còn gì vui bằng tìm tòi và khám phá: Pát-xơ-tơ (Pasteur), Anh-xơ-tanh (Einstein), hai vợ chồng Kiu-ri (Curie) và hàng trăm nhà bác học khác, suốt đời nghèo nàn mà lúc nào cũng mãn nguyện hơn những vua chúa trên ngai vàng; cả tháng cả năm tự giam trong phòng thí nghiệm, không hề biết những tiêu khiển của người đời mà thấy thời giờ trôi qua vẫn quá mau, là nhờ thú tự học tìm tòi của họ. </a:t>
            </a:r>
            <a:endParaRPr lang="en-US" altLang="en-US" sz="22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200">
                <a:solidFill>
                  <a:srgbClr val="000000"/>
                </a:solidFill>
                <a:latin typeface="Times New Roman" panose="02020603050405020304" pitchFamily="18" charset="0"/>
                <a:cs typeface="Times New Roman" panose="02020603050405020304" pitchFamily="18" charset="0"/>
              </a:rPr>
              <a:t>                         </a:t>
            </a:r>
            <a:r>
              <a:rPr lang="vi-VN" altLang="en-US" sz="2200">
                <a:solidFill>
                  <a:srgbClr val="000000"/>
                </a:solidFill>
                <a:latin typeface="Times New Roman" panose="02020603050405020304" pitchFamily="18" charset="0"/>
                <a:cs typeface="Times New Roman" panose="02020603050405020304" pitchFamily="18" charset="0"/>
              </a:rPr>
              <a:t> </a:t>
            </a:r>
            <a:r>
              <a:rPr lang="vi-VN" altLang="en-US" sz="2200" i="1">
                <a:solidFill>
                  <a:srgbClr val="000000"/>
                </a:solidFill>
                <a:latin typeface="Times New Roman" panose="02020603050405020304" pitchFamily="18" charset="0"/>
                <a:cs typeface="Times New Roman" panose="02020603050405020304" pitchFamily="18" charset="0"/>
              </a:rPr>
              <a:t>(Nguyễn Hiến Lê, Tự học – một thú vui bổ ích) </a:t>
            </a:r>
            <a:endParaRPr lang="en-US" altLang="en-US" sz="2200">
              <a:solidFill>
                <a:srgbClr val="00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FB722BB1-3F58-45EB-9793-4E0A236F6C46}"/>
              </a:ext>
            </a:extLst>
          </p:cNvPr>
          <p:cNvCxnSpPr/>
          <p:nvPr/>
        </p:nvCxnSpPr>
        <p:spPr>
          <a:xfrm>
            <a:off x="1295400" y="2209800"/>
            <a:ext cx="6705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99F341E3-3C52-415D-B0B0-3F5AD95E6FF3}"/>
              </a:ext>
            </a:extLst>
          </p:cNvPr>
          <p:cNvCxnSpPr/>
          <p:nvPr/>
        </p:nvCxnSpPr>
        <p:spPr>
          <a:xfrm>
            <a:off x="936625" y="2544763"/>
            <a:ext cx="3124200"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ctangle 4">
            <a:extLst>
              <a:ext uri="{FF2B5EF4-FFF2-40B4-BE49-F238E27FC236}">
                <a16:creationId xmlns:a16="http://schemas.microsoft.com/office/drawing/2014/main" xmlns="" id="{E20E849E-432D-44EC-9A83-68679FF389FB}"/>
              </a:ext>
            </a:extLst>
          </p:cNvPr>
          <p:cNvSpPr>
            <a:spLocks noChangeArrowheads="1"/>
          </p:cNvSpPr>
          <p:nvPr/>
        </p:nvSpPr>
        <p:spPr bwMode="auto">
          <a:xfrm>
            <a:off x="8229600" y="2228850"/>
            <a:ext cx="83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dirty="0" err="1">
                <a:solidFill>
                  <a:srgbClr val="0000CC"/>
                </a:solidFill>
                <a:latin typeface="Times New Roman" panose="02020603050405020304" pitchFamily="18" charset="0"/>
                <a:cs typeface="Times New Roman" panose="02020603050405020304" pitchFamily="18" charset="0"/>
              </a:rPr>
              <a:t>Câu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chủ</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đề</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đặt</a:t>
            </a:r>
            <a:r>
              <a:rPr lang="en-US" altLang="en-US" sz="2000" dirty="0">
                <a:solidFill>
                  <a:srgbClr val="0000CC"/>
                </a:solidFill>
                <a:latin typeface="Times New Roman" panose="02020603050405020304" pitchFamily="18" charset="0"/>
                <a:cs typeface="Times New Roman" panose="02020603050405020304" pitchFamily="18" charset="0"/>
              </a:rPr>
              <a:t> ở </a:t>
            </a:r>
            <a:r>
              <a:rPr lang="en-US" altLang="en-US" sz="2000" dirty="0" err="1">
                <a:solidFill>
                  <a:srgbClr val="0000CC"/>
                </a:solidFill>
                <a:latin typeface="Times New Roman" panose="02020603050405020304" pitchFamily="18" charset="0"/>
                <a:cs typeface="Times New Roman" panose="02020603050405020304" pitchFamily="18" charset="0"/>
              </a:rPr>
              <a:t>đầu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đoạn</a:t>
            </a:r>
            <a:r>
              <a:rPr lang="en-US" altLang="en-US" sz="2000" dirty="0">
                <a:solidFill>
                  <a:srgbClr val="0000CC"/>
                </a:solidFill>
                <a:latin typeface="Times New Roman" panose="02020603050405020304" pitchFamily="18" charset="0"/>
                <a:cs typeface="Times New Roman" panose="02020603050405020304" pitchFamily="18" charset="0"/>
              </a:rPr>
              <a:t>.</a:t>
            </a: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000" dirty="0" err="1" smtClean="0">
                <a:solidFill>
                  <a:srgbClr val="0000CC"/>
                </a:solidFill>
                <a:latin typeface="Times New Roman" panose="02020603050405020304" pitchFamily="18" charset="0"/>
                <a:cs typeface="Times New Roman" panose="02020603050405020304" pitchFamily="18" charset="0"/>
              </a:rPr>
              <a:t>Đoạn</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2000" dirty="0" err="1" smtClean="0">
                <a:solidFill>
                  <a:srgbClr val="0000CC"/>
                </a:solidFill>
                <a:latin typeface="Times New Roman" panose="02020603050405020304" pitchFamily="18" charset="0"/>
                <a:cs typeface="Times New Roman" panose="02020603050405020304" pitchFamily="18" charset="0"/>
              </a:rPr>
              <a:t>văn</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2000" dirty="0" err="1" smtClean="0">
                <a:solidFill>
                  <a:srgbClr val="0000CC"/>
                </a:solidFill>
                <a:latin typeface="Times New Roman" panose="02020603050405020304" pitchFamily="18" charset="0"/>
                <a:cs typeface="Times New Roman" panose="02020603050405020304" pitchFamily="18" charset="0"/>
              </a:rPr>
              <a:t>diễn</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dịch</a:t>
            </a:r>
            <a:endParaRPr lang="en-US" altLang="en-US" sz="20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B3713973-521A-4861-A79B-10EEB83564BB}"/>
              </a:ext>
            </a:extLst>
          </p:cNvPr>
          <p:cNvSpPr/>
          <p:nvPr/>
        </p:nvSpPr>
        <p:spPr>
          <a:xfrm>
            <a:off x="3235325" y="1219200"/>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sp>
        <p:nvSpPr>
          <p:cNvPr id="16" name="Oval 15">
            <a:extLst>
              <a:ext uri="{FF2B5EF4-FFF2-40B4-BE49-F238E27FC236}">
                <a16:creationId xmlns:a16="http://schemas.microsoft.com/office/drawing/2014/main" xmlns="" id="{DD4AE9C7-0AF4-419B-AE8A-E1A21359E096}"/>
              </a:ext>
            </a:extLst>
          </p:cNvPr>
          <p:cNvSpPr/>
          <p:nvPr/>
        </p:nvSpPr>
        <p:spPr>
          <a:xfrm>
            <a:off x="1447800" y="3641725"/>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17" name="Oval 16">
            <a:extLst>
              <a:ext uri="{FF2B5EF4-FFF2-40B4-BE49-F238E27FC236}">
                <a16:creationId xmlns:a16="http://schemas.microsoft.com/office/drawing/2014/main" xmlns="" id="{D9AD8C94-4BB6-4D45-9779-2CDFFA77B80B}"/>
              </a:ext>
            </a:extLst>
          </p:cNvPr>
          <p:cNvSpPr/>
          <p:nvPr/>
        </p:nvSpPr>
        <p:spPr>
          <a:xfrm>
            <a:off x="3733800" y="3641725"/>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3</a:t>
            </a:r>
          </a:p>
        </p:txBody>
      </p:sp>
      <p:sp>
        <p:nvSpPr>
          <p:cNvPr id="18" name="Oval 17">
            <a:extLst>
              <a:ext uri="{FF2B5EF4-FFF2-40B4-BE49-F238E27FC236}">
                <a16:creationId xmlns:a16="http://schemas.microsoft.com/office/drawing/2014/main" xmlns="" id="{4B9224A4-7BB3-4EF4-ADF1-5006A4306091}"/>
              </a:ext>
            </a:extLst>
          </p:cNvPr>
          <p:cNvSpPr/>
          <p:nvPr/>
        </p:nvSpPr>
        <p:spPr>
          <a:xfrm>
            <a:off x="6019800" y="3641725"/>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a:t>
            </a:r>
          </a:p>
        </p:txBody>
      </p:sp>
      <p:sp>
        <p:nvSpPr>
          <p:cNvPr id="26" name="Rectangle 25">
            <a:extLst>
              <a:ext uri="{FF2B5EF4-FFF2-40B4-BE49-F238E27FC236}">
                <a16:creationId xmlns:a16="http://schemas.microsoft.com/office/drawing/2014/main" xmlns="" id="{733C094A-924F-463C-8807-E6497A61FBA1}"/>
              </a:ext>
            </a:extLst>
          </p:cNvPr>
          <p:cNvSpPr>
            <a:spLocks noChangeArrowheads="1"/>
          </p:cNvSpPr>
          <p:nvPr/>
        </p:nvSpPr>
        <p:spPr bwMode="auto">
          <a:xfrm>
            <a:off x="1760659" y="5029200"/>
            <a:ext cx="4538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smtClean="0">
                <a:solidFill>
                  <a:srgbClr val="0000CC"/>
                </a:solidFill>
                <a:latin typeface="Times New Roman" panose="02020603050405020304" pitchFamily="18" charset="0"/>
                <a:cs typeface="Times New Roman" panose="02020603050405020304" pitchFamily="18" charset="0"/>
              </a:rPr>
              <a:t>Đoạn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văn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diễn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dịch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xmlns="" id="{0843A858-FFC4-4CF6-91CD-A4D9F484D730}"/>
              </a:ext>
            </a:extLst>
          </p:cNvPr>
          <p:cNvCxnSpPr>
            <a:stCxn id="4" idx="3"/>
            <a:endCxn id="16" idx="0"/>
          </p:cNvCxnSpPr>
          <p:nvPr/>
        </p:nvCxnSpPr>
        <p:spPr>
          <a:xfrm flipH="1">
            <a:off x="2019300" y="2454275"/>
            <a:ext cx="1506538" cy="1187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0025BB8D-F742-42D1-BC87-CC2B8F7B4E7B}"/>
              </a:ext>
            </a:extLst>
          </p:cNvPr>
          <p:cNvCxnSpPr>
            <a:stCxn id="4" idx="5"/>
            <a:endCxn id="18" idx="0"/>
          </p:cNvCxnSpPr>
          <p:nvPr/>
        </p:nvCxnSpPr>
        <p:spPr>
          <a:xfrm>
            <a:off x="4926013" y="2454275"/>
            <a:ext cx="1665287" cy="1187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586C5103-1784-4F29-A508-71097E7D1938}"/>
              </a:ext>
            </a:extLst>
          </p:cNvPr>
          <p:cNvCxnSpPr>
            <a:stCxn id="4" idx="4"/>
            <a:endCxn id="17" idx="0"/>
          </p:cNvCxnSpPr>
          <p:nvPr/>
        </p:nvCxnSpPr>
        <p:spPr>
          <a:xfrm>
            <a:off x="4225925" y="2667000"/>
            <a:ext cx="79375" cy="974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C4D3A7F7-4581-4428-BD3A-BFD24609E017}"/>
              </a:ext>
            </a:extLst>
          </p:cNvPr>
          <p:cNvCxnSpPr>
            <a:stCxn id="16" idx="6"/>
            <a:endCxn id="17" idx="2"/>
          </p:cNvCxnSpPr>
          <p:nvPr/>
        </p:nvCxnSpPr>
        <p:spPr>
          <a:xfrm>
            <a:off x="2590800" y="4175125"/>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E3A0696C-6030-4028-9B0B-E905EA01FAFA}"/>
              </a:ext>
            </a:extLst>
          </p:cNvPr>
          <p:cNvCxnSpPr>
            <a:stCxn id="17" idx="6"/>
            <a:endCxn id="18" idx="2"/>
          </p:cNvCxnSpPr>
          <p:nvPr/>
        </p:nvCxnSpPr>
        <p:spPr>
          <a:xfrm>
            <a:off x="4876800" y="4175125"/>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24" name="Picture 5" descr="columbine_drips_sm_clr">
            <a:extLst>
              <a:ext uri="{FF2B5EF4-FFF2-40B4-BE49-F238E27FC236}">
                <a16:creationId xmlns:a16="http://schemas.microsoft.com/office/drawing/2014/main" xmlns="" id="{C14DCB23-81F3-45ED-BDBF-5933524DAA9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2">
            <a:extLst>
              <a:ext uri="{FF2B5EF4-FFF2-40B4-BE49-F238E27FC236}">
                <a16:creationId xmlns:a16="http://schemas.microsoft.com/office/drawing/2014/main" xmlns="" id="{DF6FE2ED-8CF7-40C2-B6E6-C241967A068C}"/>
              </a:ext>
            </a:extLst>
          </p:cNvPr>
          <p:cNvGraphicFramePr>
            <a:graphicFrameLocks noGrp="1"/>
          </p:cNvGraphicFramePr>
          <p:nvPr/>
        </p:nvGraphicFramePr>
        <p:xfrm>
          <a:off x="0" y="76200"/>
          <a:ext cx="91440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10048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2</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14354" name="Hộp Văn bản 4">
            <a:extLst>
              <a:ext uri="{FF2B5EF4-FFF2-40B4-BE49-F238E27FC236}">
                <a16:creationId xmlns:a16="http://schemas.microsoft.com/office/drawing/2014/main" xmlns="" id="{76CC247A-A595-4505-A05F-DF526DBD615F}"/>
              </a:ext>
            </a:extLst>
          </p:cNvPr>
          <p:cNvSpPr txBox="1">
            <a:spLocks noChangeArrowheads="1"/>
          </p:cNvSpPr>
          <p:nvPr/>
        </p:nvSpPr>
        <p:spPr bwMode="auto">
          <a:xfrm>
            <a:off x="838200" y="1814513"/>
            <a:ext cx="73152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indent="57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en-US" altLang="en-US" sz="2400">
                <a:latin typeface="Times New Roman" panose="02020603050405020304" pitchFamily="18" charset="0"/>
                <a:cs typeface="Times New Roman" panose="02020603050405020304" pitchFamily="18" charset="0"/>
              </a:rPr>
              <a:t>     Hiện nay, tại một số địa phương, người dân đã hưởng ứng “lối sống xanh” bằng những hành động thiết thực như tiết kiệm điện, nước, chăm sóc và bảo vệ cây xanh. Bên cạnh những hoạt động đó, việc buôn bán và sử dụng thực phẩm an toàn, nâng cao ý thức giữ gìn vệ sinh nơi công cộng, ngăn chặn những hành vi làm ô nhiễm môi trường,... cũng dần được mọi người chú ý thực hiện tích cực hơn. Tóm lại, “lối sống xanh” góp phần 75 nâng cao chất lượng sống, bảo vệ môi trường xung quanh và ngày càng được nhiều người lựa chọn.</a:t>
            </a:r>
            <a:r>
              <a:rPr lang="en-US" altLang="en-US" sz="2400" i="1">
                <a:latin typeface="Times New Roman" panose="02020603050405020304" pitchFamily="18" charset="0"/>
                <a:cs typeface="Times New Roman" panose="02020603050405020304" pitchFamily="18" charset="0"/>
              </a:rPr>
              <a:t> </a:t>
            </a:r>
          </a:p>
          <a:p>
            <a:pPr algn="just">
              <a:lnSpc>
                <a:spcPct val="107000"/>
              </a:lnSpc>
              <a:spcBef>
                <a:spcPct val="0"/>
              </a:spcBef>
              <a:buFontTx/>
              <a:buNone/>
            </a:pPr>
            <a:r>
              <a:rPr lang="en-US" altLang="en-US" sz="2400" i="1">
                <a:latin typeface="Times New Roman" panose="02020603050405020304" pitchFamily="18" charset="0"/>
                <a:cs typeface="Times New Roman" panose="02020603050405020304" pitchFamily="18" charset="0"/>
              </a:rPr>
              <a:t>              (Theo Lê Phi Hùng, Xây dựng “lối sống xanh” trong cộng đồng, https://www.qdnd.vn, ngày 09/9/2022) </a:t>
            </a:r>
            <a:endParaRPr lang="en-US" altLang="en-US" sz="2400" i="1">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C2B8A0D1-2203-4346-9D93-C597B307C81D}"/>
              </a:ext>
            </a:extLst>
          </p:cNvPr>
          <p:cNvCxnSpPr/>
          <p:nvPr/>
        </p:nvCxnSpPr>
        <p:spPr>
          <a:xfrm>
            <a:off x="2209800" y="4953000"/>
            <a:ext cx="5867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494D4420-36E1-4288-AC49-45B1C9B8B68C}"/>
              </a:ext>
            </a:extLst>
          </p:cNvPr>
          <p:cNvCxnSpPr/>
          <p:nvPr/>
        </p:nvCxnSpPr>
        <p:spPr>
          <a:xfrm>
            <a:off x="990600" y="5334000"/>
            <a:ext cx="701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xmlns="" id="{34125644-E672-4B40-9C42-73751AB0BEEC}"/>
              </a:ext>
            </a:extLst>
          </p:cNvPr>
          <p:cNvCxnSpPr/>
          <p:nvPr/>
        </p:nvCxnSpPr>
        <p:spPr>
          <a:xfrm>
            <a:off x="990600" y="5715000"/>
            <a:ext cx="39624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olumbine_drips_sm_clr">
            <a:extLst>
              <a:ext uri="{FF2B5EF4-FFF2-40B4-BE49-F238E27FC236}">
                <a16:creationId xmlns:a16="http://schemas.microsoft.com/office/drawing/2014/main" xmlns="" id="{D4F5E78C-100D-4A36-8D03-3A4B80C17D4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xmlns="" id="{9CDFF2BB-AA8D-4839-AC8B-FFCA9E1C273E}"/>
              </a:ext>
            </a:extLst>
          </p:cNvPr>
          <p:cNvSpPr/>
          <p:nvPr/>
        </p:nvSpPr>
        <p:spPr>
          <a:xfrm>
            <a:off x="3352800" y="3429000"/>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sp>
        <p:nvSpPr>
          <p:cNvPr id="6" name="Oval 5">
            <a:extLst>
              <a:ext uri="{FF2B5EF4-FFF2-40B4-BE49-F238E27FC236}">
                <a16:creationId xmlns:a16="http://schemas.microsoft.com/office/drawing/2014/main" xmlns="" id="{6B6FF7B1-4660-40D1-8E66-8F6F6E073BDC}"/>
              </a:ext>
            </a:extLst>
          </p:cNvPr>
          <p:cNvSpPr/>
          <p:nvPr/>
        </p:nvSpPr>
        <p:spPr>
          <a:xfrm>
            <a:off x="1905000" y="12192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1</a:t>
            </a:r>
          </a:p>
        </p:txBody>
      </p:sp>
      <p:sp>
        <p:nvSpPr>
          <p:cNvPr id="7" name="Oval 6">
            <a:extLst>
              <a:ext uri="{FF2B5EF4-FFF2-40B4-BE49-F238E27FC236}">
                <a16:creationId xmlns:a16="http://schemas.microsoft.com/office/drawing/2014/main" xmlns="" id="{F821A2B8-2898-439C-BE7F-DC9735B35EBF}"/>
              </a:ext>
            </a:extLst>
          </p:cNvPr>
          <p:cNvSpPr/>
          <p:nvPr/>
        </p:nvSpPr>
        <p:spPr>
          <a:xfrm>
            <a:off x="3771900" y="1211263"/>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8" name="Oval 7">
            <a:extLst>
              <a:ext uri="{FF2B5EF4-FFF2-40B4-BE49-F238E27FC236}">
                <a16:creationId xmlns:a16="http://schemas.microsoft.com/office/drawing/2014/main" xmlns="" id="{FF90A5EE-14CD-4D9F-A50C-859223897E08}"/>
              </a:ext>
            </a:extLst>
          </p:cNvPr>
          <p:cNvSpPr/>
          <p:nvPr/>
        </p:nvSpPr>
        <p:spPr>
          <a:xfrm>
            <a:off x="5791200" y="12192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a:t>
            </a:r>
          </a:p>
        </p:txBody>
      </p:sp>
      <p:cxnSp>
        <p:nvCxnSpPr>
          <p:cNvPr id="10" name="Straight Connector 9">
            <a:extLst>
              <a:ext uri="{FF2B5EF4-FFF2-40B4-BE49-F238E27FC236}">
                <a16:creationId xmlns:a16="http://schemas.microsoft.com/office/drawing/2014/main" xmlns="" id="{2CD2CEEF-169D-4B3C-B7A0-6DACAE526E88}"/>
              </a:ext>
            </a:extLst>
          </p:cNvPr>
          <p:cNvCxnSpPr>
            <a:stCxn id="6" idx="4"/>
            <a:endCxn id="5" idx="1"/>
          </p:cNvCxnSpPr>
          <p:nvPr/>
        </p:nvCxnSpPr>
        <p:spPr>
          <a:xfrm>
            <a:off x="2476500" y="2286000"/>
            <a:ext cx="1166813" cy="135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2CA66F-D881-40EE-A341-C4FA80FD498E}"/>
              </a:ext>
            </a:extLst>
          </p:cNvPr>
          <p:cNvCxnSpPr>
            <a:stCxn id="8" idx="4"/>
            <a:endCxn id="5" idx="7"/>
          </p:cNvCxnSpPr>
          <p:nvPr/>
        </p:nvCxnSpPr>
        <p:spPr>
          <a:xfrm flipH="1">
            <a:off x="5043488" y="2286000"/>
            <a:ext cx="1319212" cy="135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F81ED0-FEE2-419B-9BC0-2BF62B27E50A}"/>
              </a:ext>
            </a:extLst>
          </p:cNvPr>
          <p:cNvCxnSpPr>
            <a:stCxn id="7" idx="4"/>
            <a:endCxn id="5" idx="0"/>
          </p:cNvCxnSpPr>
          <p:nvPr/>
        </p:nvCxnSpPr>
        <p:spPr>
          <a:xfrm>
            <a:off x="4343400" y="2278063"/>
            <a:ext cx="0" cy="115093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00E4551F-6A62-4A84-9EBC-4726BB1FB0C6}"/>
              </a:ext>
            </a:extLst>
          </p:cNvPr>
          <p:cNvSpPr>
            <a:spLocks noChangeArrowheads="1"/>
          </p:cNvSpPr>
          <p:nvPr/>
        </p:nvSpPr>
        <p:spPr bwMode="auto">
          <a:xfrm>
            <a:off x="1889125" y="5029200"/>
            <a:ext cx="4281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a:solidFill>
                  <a:srgbClr val="0000CC"/>
                </a:solidFill>
                <a:latin typeface="Times New Roman" panose="02020603050405020304" pitchFamily="18" charset="0"/>
                <a:cs typeface="Times New Roman" panose="02020603050405020304" pitchFamily="18" charset="0"/>
              </a:rPr>
              <a:t>Đoạn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quy</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nạp</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D1D39D22-0074-40DA-BC32-3C6A30B490D8}"/>
              </a:ext>
            </a:extLst>
          </p:cNvPr>
          <p:cNvCxnSpPr>
            <a:stCxn id="6" idx="6"/>
            <a:endCxn id="7" idx="2"/>
          </p:cNvCxnSpPr>
          <p:nvPr/>
        </p:nvCxnSpPr>
        <p:spPr>
          <a:xfrm flipV="1">
            <a:off x="3048000" y="1744663"/>
            <a:ext cx="7239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F4408AE4-0A0F-4B09-9A43-4EDBE537CF11}"/>
              </a:ext>
            </a:extLst>
          </p:cNvPr>
          <p:cNvCxnSpPr>
            <a:stCxn id="7" idx="6"/>
            <a:endCxn id="8" idx="2"/>
          </p:cNvCxnSpPr>
          <p:nvPr/>
        </p:nvCxnSpPr>
        <p:spPr>
          <a:xfrm>
            <a:off x="4914900" y="1744663"/>
            <a:ext cx="8763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2">
            <a:extLst>
              <a:ext uri="{FF2B5EF4-FFF2-40B4-BE49-F238E27FC236}">
                <a16:creationId xmlns:a16="http://schemas.microsoft.com/office/drawing/2014/main" xmlns="" id="{C1246C33-EADA-4FFE-A55C-F3A753E76E2F}"/>
              </a:ext>
            </a:extLst>
          </p:cNvPr>
          <p:cNvGraphicFramePr>
            <a:graphicFrameLocks noGrp="1"/>
          </p:cNvGraphicFramePr>
          <p:nvPr/>
        </p:nvGraphicFramePr>
        <p:xfrm>
          <a:off x="0" y="76200"/>
          <a:ext cx="91440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10048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dirty="0" err="1">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dirty="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dirty="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dirty="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dirty="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3</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6" name="Hộp Văn bản 4">
            <a:extLst>
              <a:ext uri="{FF2B5EF4-FFF2-40B4-BE49-F238E27FC236}">
                <a16:creationId xmlns:a16="http://schemas.microsoft.com/office/drawing/2014/main" xmlns="" id="{0192770B-5DCA-4B37-B373-E26A41804E3E}"/>
              </a:ext>
            </a:extLst>
          </p:cNvPr>
          <p:cNvSpPr txBox="1">
            <a:spLocks noChangeArrowheads="1"/>
          </p:cNvSpPr>
          <p:nvPr/>
        </p:nvSpPr>
        <p:spPr bwMode="auto">
          <a:xfrm>
            <a:off x="838200" y="1814513"/>
            <a:ext cx="7315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Thế đấy, biển luôn luôn thay đổi màu tùy theo sắc mây trời. Trời xanh thẳm, biển cũng xanh thẳm,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a:t>
            </a:r>
            <a:r>
              <a:rPr lang="vi-VN" altLang="en-US" sz="2800">
                <a:latin typeface="Times New Roman" panose="02020603050405020304" pitchFamily="18" charset="0"/>
                <a:cs typeface="Times New Roman" panose="02020603050405020304" pitchFamily="18" charset="0"/>
              </a:rPr>
              <a:t>lù</a:t>
            </a:r>
            <a:r>
              <a:rPr lang="en-US" altLang="en-US" sz="2800">
                <a:latin typeface="Times New Roman" panose="02020603050405020304" pitchFamily="18" charset="0"/>
                <a:cs typeface="Times New Roman" panose="02020603050405020304" pitchFamily="18" charset="0"/>
              </a:rPr>
              <a:t>ng, lúc sôi nổi, hả hê, lúc đăm chiêu, gắt gỏng.</a:t>
            </a:r>
          </a:p>
          <a:p>
            <a:pPr algn="just">
              <a:spcBef>
                <a:spcPct val="0"/>
              </a:spcBef>
              <a:buFontTx/>
              <a:buNone/>
            </a:pPr>
            <a:r>
              <a:rPr lang="en-US" altLang="en-US" sz="2800" i="1">
                <a:latin typeface="Times New Roman" panose="02020603050405020304" pitchFamily="18" charset="0"/>
                <a:cs typeface="Times New Roman" panose="02020603050405020304" pitchFamily="18" charset="0"/>
              </a:rPr>
              <a:t>                                                         (Vũ Tú Nam)</a:t>
            </a:r>
          </a:p>
          <a:p>
            <a:pPr algn="just">
              <a:spcBef>
                <a:spcPct val="0"/>
              </a:spcBef>
              <a:buFontTx/>
              <a:buNone/>
            </a:pPr>
            <a:r>
              <a:rPr lang="vi-VN" altLang="en-US" sz="2800" i="1">
                <a:solidFill>
                  <a:srgbClr val="000000"/>
                </a:solidFill>
                <a:latin typeface="Times New Roman" panose="02020603050405020304" pitchFamily="18" charset="0"/>
                <a:cs typeface="Times New Roman" panose="02020603050405020304" pitchFamily="18" charset="0"/>
              </a:rPr>
              <a:t> </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4AF0B6B8-C4D3-4BB9-83A4-62420B28F20A}"/>
              </a:ext>
            </a:extLst>
          </p:cNvPr>
          <p:cNvCxnSpPr/>
          <p:nvPr/>
        </p:nvCxnSpPr>
        <p:spPr>
          <a:xfrm>
            <a:off x="1447800" y="2286000"/>
            <a:ext cx="6553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BA05ED51-258E-4759-B620-BB94F7C599EC}"/>
              </a:ext>
            </a:extLst>
          </p:cNvPr>
          <p:cNvCxnSpPr/>
          <p:nvPr/>
        </p:nvCxnSpPr>
        <p:spPr>
          <a:xfrm>
            <a:off x="914400" y="2667000"/>
            <a:ext cx="1981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xmlns="" id="{2F4811A0-C2B2-4422-A247-19CAA5CB3B1E}"/>
              </a:ext>
            </a:extLst>
          </p:cNvPr>
          <p:cNvCxnSpPr/>
          <p:nvPr/>
        </p:nvCxnSpPr>
        <p:spPr>
          <a:xfrm>
            <a:off x="6172200" y="4419600"/>
            <a:ext cx="1981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xmlns="" id="{8593D454-D09E-4C89-8F79-8337FFAF11D1}"/>
              </a:ext>
            </a:extLst>
          </p:cNvPr>
          <p:cNvCxnSpPr/>
          <p:nvPr/>
        </p:nvCxnSpPr>
        <p:spPr>
          <a:xfrm>
            <a:off x="914400" y="4800600"/>
            <a:ext cx="7086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xmlns="" id="{DA31BB8B-0D21-4238-B77F-B6141EF99DFB}"/>
              </a:ext>
            </a:extLst>
          </p:cNvPr>
          <p:cNvCxnSpPr/>
          <p:nvPr/>
        </p:nvCxnSpPr>
        <p:spPr>
          <a:xfrm>
            <a:off x="914400" y="5257800"/>
            <a:ext cx="60198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olumbine_drips_sm_clr">
            <a:extLst>
              <a:ext uri="{FF2B5EF4-FFF2-40B4-BE49-F238E27FC236}">
                <a16:creationId xmlns:a16="http://schemas.microsoft.com/office/drawing/2014/main" xmlns="" id="{A06D0EE1-E319-4560-BD4C-A9F428D0A26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xmlns="" id="{74117281-882C-4BBD-9145-0C244D3F8B77}"/>
              </a:ext>
            </a:extLst>
          </p:cNvPr>
          <p:cNvSpPr/>
          <p:nvPr/>
        </p:nvSpPr>
        <p:spPr>
          <a:xfrm>
            <a:off x="3352800" y="4535488"/>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sp>
        <p:nvSpPr>
          <p:cNvPr id="15" name="Oval 14">
            <a:extLst>
              <a:ext uri="{FF2B5EF4-FFF2-40B4-BE49-F238E27FC236}">
                <a16:creationId xmlns:a16="http://schemas.microsoft.com/office/drawing/2014/main" xmlns="" id="{80F5E1FF-CD01-4DE2-ACD2-3C8312A3CB07}"/>
              </a:ext>
            </a:extLst>
          </p:cNvPr>
          <p:cNvSpPr/>
          <p:nvPr/>
        </p:nvSpPr>
        <p:spPr>
          <a:xfrm>
            <a:off x="19050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16" name="Oval 15">
            <a:extLst>
              <a:ext uri="{FF2B5EF4-FFF2-40B4-BE49-F238E27FC236}">
                <a16:creationId xmlns:a16="http://schemas.microsoft.com/office/drawing/2014/main" xmlns="" id="{22702DE3-70CA-49EF-9834-4D10DC11C00B}"/>
              </a:ext>
            </a:extLst>
          </p:cNvPr>
          <p:cNvSpPr/>
          <p:nvPr/>
        </p:nvSpPr>
        <p:spPr>
          <a:xfrm>
            <a:off x="3771900" y="2506663"/>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3</a:t>
            </a:r>
          </a:p>
        </p:txBody>
      </p:sp>
      <p:sp>
        <p:nvSpPr>
          <p:cNvPr id="17" name="Oval 16">
            <a:extLst>
              <a:ext uri="{FF2B5EF4-FFF2-40B4-BE49-F238E27FC236}">
                <a16:creationId xmlns:a16="http://schemas.microsoft.com/office/drawing/2014/main" xmlns="" id="{43CB6CEE-432E-4C48-B1C4-59CF86E11F2C}"/>
              </a:ext>
            </a:extLst>
          </p:cNvPr>
          <p:cNvSpPr/>
          <p:nvPr/>
        </p:nvSpPr>
        <p:spPr>
          <a:xfrm>
            <a:off x="57912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a:t>
            </a:r>
          </a:p>
        </p:txBody>
      </p:sp>
      <p:sp>
        <p:nvSpPr>
          <p:cNvPr id="17415" name="Rectangle 20">
            <a:extLst>
              <a:ext uri="{FF2B5EF4-FFF2-40B4-BE49-F238E27FC236}">
                <a16:creationId xmlns:a16="http://schemas.microsoft.com/office/drawing/2014/main" xmlns="" id="{570ACB61-F774-4962-A3F6-B3BF6717E6D3}"/>
              </a:ext>
            </a:extLst>
          </p:cNvPr>
          <p:cNvSpPr>
            <a:spLocks noChangeArrowheads="1"/>
          </p:cNvSpPr>
          <p:nvPr/>
        </p:nvSpPr>
        <p:spPr bwMode="auto">
          <a:xfrm>
            <a:off x="2163958" y="5983288"/>
            <a:ext cx="43588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a:solidFill>
                  <a:srgbClr val="0000CC"/>
                </a:solidFill>
                <a:latin typeface="Times New Roman" panose="02020603050405020304" pitchFamily="18" charset="0"/>
                <a:cs typeface="Times New Roman" panose="02020603050405020304" pitchFamily="18" charset="0"/>
              </a:rPr>
              <a:t>Đoạn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phối</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hợp</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9B27F584-5316-4024-B802-E1117158F038}"/>
              </a:ext>
            </a:extLst>
          </p:cNvPr>
          <p:cNvSpPr/>
          <p:nvPr/>
        </p:nvSpPr>
        <p:spPr>
          <a:xfrm>
            <a:off x="3273425" y="212725"/>
            <a:ext cx="1981200" cy="14478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rPr>
              <a:t>Câu chủ đề </a:t>
            </a:r>
          </a:p>
        </p:txBody>
      </p:sp>
      <p:cxnSp>
        <p:nvCxnSpPr>
          <p:cNvPr id="24" name="Straight Arrow Connector 23">
            <a:extLst>
              <a:ext uri="{FF2B5EF4-FFF2-40B4-BE49-F238E27FC236}">
                <a16:creationId xmlns:a16="http://schemas.microsoft.com/office/drawing/2014/main" xmlns="" id="{9F28FE3E-8B78-4DD3-9299-FC6D5596F106}"/>
              </a:ext>
            </a:extLst>
          </p:cNvPr>
          <p:cNvCxnSpPr>
            <a:stCxn id="22" idx="4"/>
            <a:endCxn id="15" idx="0"/>
          </p:cNvCxnSpPr>
          <p:nvPr/>
        </p:nvCxnSpPr>
        <p:spPr>
          <a:xfrm flipH="1">
            <a:off x="2476500" y="1660525"/>
            <a:ext cx="1787525" cy="854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7842DAD-80BE-488F-985C-3FB39790923F}"/>
              </a:ext>
            </a:extLst>
          </p:cNvPr>
          <p:cNvCxnSpPr>
            <a:stCxn id="22" idx="4"/>
            <a:endCxn id="17" idx="0"/>
          </p:cNvCxnSpPr>
          <p:nvPr/>
        </p:nvCxnSpPr>
        <p:spPr>
          <a:xfrm>
            <a:off x="4264025" y="1660525"/>
            <a:ext cx="2098675" cy="854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C71DA660-86B9-4A12-963C-D079DB80812B}"/>
              </a:ext>
            </a:extLst>
          </p:cNvPr>
          <p:cNvCxnSpPr>
            <a:stCxn id="22" idx="4"/>
            <a:endCxn id="16" idx="0"/>
          </p:cNvCxnSpPr>
          <p:nvPr/>
        </p:nvCxnSpPr>
        <p:spPr>
          <a:xfrm>
            <a:off x="4264025" y="1660525"/>
            <a:ext cx="79375" cy="846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3685686E-0F5D-4857-9496-CF9A95589A61}"/>
              </a:ext>
            </a:extLst>
          </p:cNvPr>
          <p:cNvCxnSpPr>
            <a:stCxn id="15" idx="4"/>
            <a:endCxn id="14" idx="0"/>
          </p:cNvCxnSpPr>
          <p:nvPr/>
        </p:nvCxnSpPr>
        <p:spPr>
          <a:xfrm>
            <a:off x="2476500" y="3581400"/>
            <a:ext cx="1866900" cy="954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5CE23CFF-EA2E-4E78-B8FA-831ABB1ED635}"/>
              </a:ext>
            </a:extLst>
          </p:cNvPr>
          <p:cNvCxnSpPr>
            <a:stCxn id="17" idx="4"/>
            <a:endCxn id="14" idx="0"/>
          </p:cNvCxnSpPr>
          <p:nvPr/>
        </p:nvCxnSpPr>
        <p:spPr>
          <a:xfrm flipH="1">
            <a:off x="4343400" y="3581400"/>
            <a:ext cx="2019300" cy="954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D4F9080C-BF41-4B79-90B7-D00B1AD6BD80}"/>
              </a:ext>
            </a:extLst>
          </p:cNvPr>
          <p:cNvCxnSpPr>
            <a:stCxn id="16" idx="4"/>
            <a:endCxn id="14" idx="0"/>
          </p:cNvCxnSpPr>
          <p:nvPr/>
        </p:nvCxnSpPr>
        <p:spPr>
          <a:xfrm>
            <a:off x="4343400" y="3573463"/>
            <a:ext cx="0" cy="962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578772CB-D660-4551-BF11-EDB9E6A918FB}"/>
              </a:ext>
            </a:extLst>
          </p:cNvPr>
          <p:cNvCxnSpPr>
            <a:stCxn id="15" idx="6"/>
            <a:endCxn id="16" idx="2"/>
          </p:cNvCxnSpPr>
          <p:nvPr/>
        </p:nvCxnSpPr>
        <p:spPr>
          <a:xfrm flipV="1">
            <a:off x="3048000" y="3040063"/>
            <a:ext cx="7239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D2BF2897-4E85-4504-9694-A1AE2506F915}"/>
              </a:ext>
            </a:extLst>
          </p:cNvPr>
          <p:cNvCxnSpPr>
            <a:stCxn id="16" idx="6"/>
            <a:endCxn id="17" idx="2"/>
          </p:cNvCxnSpPr>
          <p:nvPr/>
        </p:nvCxnSpPr>
        <p:spPr>
          <a:xfrm>
            <a:off x="4914900" y="3040063"/>
            <a:ext cx="8763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arn(inVertical)">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2">
            <a:extLst>
              <a:ext uri="{FF2B5EF4-FFF2-40B4-BE49-F238E27FC236}">
                <a16:creationId xmlns:a16="http://schemas.microsoft.com/office/drawing/2014/main" xmlns="" id="{2E7F8BFB-09EB-43C0-A621-157D714561DE}"/>
              </a:ext>
            </a:extLst>
          </p:cNvPr>
          <p:cNvGraphicFramePr>
            <a:graphicFrameLocks noGrp="1"/>
          </p:cNvGraphicFramePr>
          <p:nvPr/>
        </p:nvGraphicFramePr>
        <p:xfrm>
          <a:off x="0" y="76200"/>
          <a:ext cx="9144000" cy="6629400"/>
        </p:xfrm>
        <a:graphic>
          <a:graphicData uri="http://schemas.openxmlformats.org/drawingml/2006/table">
            <a:tbl>
              <a:tblPr/>
              <a:tblGrid>
                <a:gridCol w="788988">
                  <a:extLst>
                    <a:ext uri="{9D8B030D-6E8A-4147-A177-3AD203B41FA5}">
                      <a16:colId xmlns:a16="http://schemas.microsoft.com/office/drawing/2014/main" xmlns="" val="20000"/>
                    </a:ext>
                  </a:extLst>
                </a:gridCol>
                <a:gridCol w="7350125">
                  <a:extLst>
                    <a:ext uri="{9D8B030D-6E8A-4147-A177-3AD203B41FA5}">
                      <a16:colId xmlns:a16="http://schemas.microsoft.com/office/drawing/2014/main" xmlns="" val="20001"/>
                    </a:ext>
                  </a:extLst>
                </a:gridCol>
                <a:gridCol w="1004887">
                  <a:extLst>
                    <a:ext uri="{9D8B030D-6E8A-4147-A177-3AD203B41FA5}">
                      <a16:colId xmlns:a16="http://schemas.microsoft.com/office/drawing/2014/main" xmlns="" val="20002"/>
                    </a:ext>
                  </a:extLst>
                </a:gridCol>
              </a:tblGrid>
              <a:tr h="785813">
                <a:tc gridSpan="3">
                  <a:txBody>
                    <a:bodyPr/>
                    <a:lstStyle/>
                    <a:p>
                      <a:pPr marL="704850" marR="0" lvl="0" indent="0" algn="ctr" defTabSz="914400" rtl="0" eaLnBrk="1" fontAlgn="base" latinLnBrk="0" hangingPunct="1">
                        <a:lnSpc>
                          <a:spcPct val="107000"/>
                        </a:lnSpc>
                        <a:spcBef>
                          <a:spcPts val="38"/>
                        </a:spcBef>
                        <a:spcAft>
                          <a:spcPct val="0"/>
                        </a:spcAft>
                        <a:buClrTx/>
                        <a:buSzTx/>
                        <a:buFontTx/>
                        <a:buNone/>
                        <a:tabLst/>
                      </a:pPr>
                      <a:r>
                        <a:rPr kumimoji="0" lang="en-US" sz="2400" b="1" i="0" u="none" strike="noStrike" cap="none" normalizeH="0" baseline="0">
                          <a:ln>
                            <a:noFill/>
                          </a:ln>
                          <a:solidFill>
                            <a:srgbClr val="FFFFFF"/>
                          </a:solidFill>
                          <a:effectLst/>
                          <a:latin typeface="Times New Roman" pitchFamily="18" charset="0"/>
                          <a:cs typeface="Times New Roman" pitchFamily="18" charset="0"/>
                        </a:rPr>
                        <a:t>Đoạn</a:t>
                      </a:r>
                      <a:r>
                        <a:rPr kumimoji="0" lang="vi-VN" sz="2400" b="1" i="0" u="none" strike="noStrike" cap="none" normalizeH="0" baseline="0">
                          <a:ln>
                            <a:noFill/>
                          </a:ln>
                          <a:solidFill>
                            <a:srgbClr val="FFFFFF"/>
                          </a:solidFill>
                          <a:effectLst/>
                          <a:latin typeface="Times New Roman" pitchFamily="18" charset="0"/>
                          <a:cs typeface="Times New Roman" pitchFamily="18" charset="0"/>
                        </a:rPr>
                        <a:t> văn:…..</a:t>
                      </a:r>
                      <a:endParaRPr kumimoji="0" lang="en-US" sz="2400" b="1" i="0" u="none" strike="noStrike" cap="none" normalizeH="0" baseline="0">
                        <a:ln>
                          <a:noFill/>
                        </a:ln>
                        <a:solidFill>
                          <a:srgbClr val="FFFFFF"/>
                        </a:solidFill>
                        <a:effectLst/>
                        <a:latin typeface="Times New Roman" pitchFamily="18" charset="0"/>
                        <a:cs typeface="Times New Roman" pitchFamily="18" charset="0"/>
                      </a:endParaRPr>
                    </a:p>
                    <a:p>
                      <a:pPr marL="704850" marR="0" lvl="0" indent="0" algn="ctr" defTabSz="914400" rtl="0" eaLnBrk="1" fontAlgn="base" latinLnBrk="0" hangingPunct="1">
                        <a:lnSpc>
                          <a:spcPct val="107000"/>
                        </a:lnSpc>
                        <a:spcBef>
                          <a:spcPts val="38"/>
                        </a:spcBef>
                        <a:spcAft>
                          <a:spcPct val="0"/>
                        </a:spcAft>
                        <a:buClrTx/>
                        <a:buSzTx/>
                        <a:buFontTx/>
                        <a:buNone/>
                        <a:tabLst/>
                      </a:pPr>
                      <a:r>
                        <a:rPr kumimoji="0" lang="vi-VN" sz="2400" b="1" i="0" u="none" strike="noStrike" cap="none" normalizeH="0" baseline="0">
                          <a:ln>
                            <a:noFill/>
                          </a:ln>
                          <a:solidFill>
                            <a:srgbClr val="FFFFFF"/>
                          </a:solidFill>
                          <a:effectLst/>
                          <a:latin typeface="Times New Roman" pitchFamily="18" charset="0"/>
                          <a:cs typeface="Times New Roman" pitchFamily="18" charset="0"/>
                        </a:rPr>
                        <a:t>Câu chủ đề: ...</a:t>
                      </a:r>
                      <a:endParaRPr kumimoji="0" lang="en-US" sz="2400" b="1" i="0" u="none" strike="noStrike" cap="none" normalizeH="0" baseline="0">
                        <a:ln>
                          <a:noFill/>
                        </a:ln>
                        <a:solidFill>
                          <a:srgbClr val="FFFFFF"/>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63613">
                <a:tc>
                  <a:txBody>
                    <a:bodyPr/>
                    <a:lstStyle/>
                    <a:p>
                      <a:pPr marL="0" marR="0" lvl="0" indent="3810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Ví dụ</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263525" marR="0" lvl="0" indent="0" algn="ctr" defTabSz="914400" rtl="0" eaLnBrk="1" fontAlgn="base" latinLnBrk="0" hangingPunct="1">
                        <a:lnSpc>
                          <a:spcPts val="1375"/>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Nội dung</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900" b="1" i="0" u="none" strike="noStrike" cap="none" normalizeH="0" baseline="0">
                          <a:ln>
                            <a:noFill/>
                          </a:ln>
                          <a:solidFill>
                            <a:srgbClr val="000000"/>
                          </a:solidFill>
                          <a:effectLst/>
                          <a:latin typeface="Times New Roman" pitchFamily="18" charset="0"/>
                          <a:cs typeface="Times New Roman" pitchFamily="18" charset="0"/>
                        </a:rPr>
                        <a:t>Kiểu đoạn văn:</a:t>
                      </a:r>
                      <a:endParaRPr kumimoji="0" lang="en-US" sz="19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1"/>
                  </a:ext>
                </a:extLst>
              </a:tr>
              <a:tr h="4879974">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cs typeface="Times New Roman" pitchFamily="18" charset="0"/>
                        </a:rPr>
                        <a:t>4</a:t>
                      </a:r>
                      <a:endParaRPr kumimoji="0" lang="en-US" sz="2400" b="1"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just" defTabSz="914400" rtl="0" eaLnBrk="1" fontAlgn="base" latinLnBrk="0" hangingPunct="1">
                        <a:lnSpc>
                          <a:spcPct val="107000"/>
                        </a:lnSpc>
                        <a:spcBef>
                          <a:spcPct val="0"/>
                        </a:spcBef>
                        <a:spcAft>
                          <a:spcPct val="0"/>
                        </a:spcAft>
                        <a:buClrTx/>
                        <a:buSzTx/>
                        <a:buFontTx/>
                        <a:buNone/>
                        <a:tabLst/>
                      </a:pPr>
                      <a:r>
                        <a:rPr kumimoji="0" lang="vi-VN" sz="18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800"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400" b="1"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31549" marR="315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18450" name="Hộp Văn bản 4">
            <a:extLst>
              <a:ext uri="{FF2B5EF4-FFF2-40B4-BE49-F238E27FC236}">
                <a16:creationId xmlns:a16="http://schemas.microsoft.com/office/drawing/2014/main" xmlns="" id="{D86B0FAB-3BD1-464E-A187-8362D39D501D}"/>
              </a:ext>
            </a:extLst>
          </p:cNvPr>
          <p:cNvSpPr txBox="1">
            <a:spLocks noChangeArrowheads="1"/>
          </p:cNvSpPr>
          <p:nvPr/>
        </p:nvSpPr>
        <p:spPr bwMode="auto">
          <a:xfrm>
            <a:off x="761999" y="1732191"/>
            <a:ext cx="7315200" cy="421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a:t>
            </a:r>
            <a:r>
              <a:rPr lang="en-US" altLang="en-US" sz="2800" dirty="0">
                <a:latin typeface="Times New Roman" panose="02020603050405020304" pitchFamily="18" charset="0"/>
                <a:cs typeface="Times New Roman" panose="02020603050405020304" pitchFamily="18" charset="0"/>
              </a:rPr>
              <a:t> Minh),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đậm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thảm</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thêu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trầm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sắc</a:t>
            </a:r>
            <a:r>
              <a:rPr lang="en-US" altLang="en-US" sz="2800" dirty="0" smtClean="0">
                <a:latin typeface="Times New Roman" panose="02020603050405020304" pitchFamily="18" charset="0"/>
                <a:cs typeface="Times New Roman" panose="02020603050405020304" pitchFamily="18" charset="0"/>
              </a:rPr>
              <a:t>.                   </a:t>
            </a:r>
            <a:r>
              <a:rPr lang="en-US" altLang="en-US" sz="2800" i="1" dirty="0" smtClean="0">
                <a:latin typeface="Times New Roman" panose="02020603050405020304" pitchFamily="18" charset="0"/>
                <a:cs typeface="Times New Roman" panose="02020603050405020304" pitchFamily="18" charset="0"/>
              </a:rPr>
              <a:t>(</a:t>
            </a:r>
            <a:r>
              <a:rPr lang="en-US" altLang="en-US" sz="2800" i="1" dirty="0" err="1">
                <a:latin typeface="Times New Roman" panose="02020603050405020304" pitchFamily="18" charset="0"/>
                <a:cs typeface="Times New Roman" panose="02020603050405020304" pitchFamily="18" charset="0"/>
              </a:rPr>
              <a:t>Lê</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Thị</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Tú</a:t>
            </a:r>
            <a:r>
              <a:rPr lang="en-US" altLang="en-US" sz="2800" i="1" dirty="0">
                <a:latin typeface="Times New Roman" panose="02020603050405020304" pitchFamily="18" charset="0"/>
                <a:cs typeface="Times New Roman" panose="02020603050405020304" pitchFamily="18" charset="0"/>
              </a:rPr>
              <a:t> An)</a:t>
            </a:r>
          </a:p>
          <a:p>
            <a:pPr algn="just">
              <a:spcBef>
                <a:spcPct val="0"/>
              </a:spcBef>
              <a:buFontTx/>
              <a:buNone/>
            </a:pPr>
            <a:r>
              <a:rPr lang="vi-VN" altLang="en-US" sz="2800" i="1" dirty="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94CF74B1-74CE-4C4F-A9B7-ECE0A8A60457}"/>
              </a:ext>
            </a:extLst>
          </p:cNvPr>
          <p:cNvSpPr>
            <a:spLocks noChangeArrowheads="1"/>
          </p:cNvSpPr>
          <p:nvPr/>
        </p:nvSpPr>
        <p:spPr bwMode="auto">
          <a:xfrm>
            <a:off x="228600" y="5429071"/>
            <a:ext cx="77724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algn="just">
              <a:spcBef>
                <a:spcPct val="0"/>
              </a:spcBef>
              <a:buFont typeface="Symbol" panose="05050102010706020507" pitchFamily="18" charset="2"/>
              <a:buChar char="Þ"/>
            </a:pPr>
            <a:r>
              <a:rPr lang="en-US" altLang="en-US" sz="3600" dirty="0" err="1" smtClean="0">
                <a:solidFill>
                  <a:srgbClr val="0000CC"/>
                </a:solidFill>
                <a:latin typeface="Times New Roman" panose="02020603050405020304" pitchFamily="18" charset="0"/>
                <a:cs typeface="Times New Roman" panose="02020603050405020304" pitchFamily="18" charset="0"/>
              </a:rPr>
              <a:t>Không</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có</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câu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chủ</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đề</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các</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câu</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triển</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khai</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nội</a:t>
            </a:r>
            <a:r>
              <a:rPr lang="en-US" altLang="en-US" sz="3600" dirty="0" smtClean="0">
                <a:solidFill>
                  <a:srgbClr val="0000CC"/>
                </a:solidFill>
                <a:latin typeface="Times New Roman" panose="02020603050405020304" pitchFamily="18" charset="0"/>
                <a:cs typeface="Times New Roman" panose="02020603050405020304" pitchFamily="18" charset="0"/>
              </a:rPr>
              <a:t> dung song </a:t>
            </a:r>
            <a:r>
              <a:rPr lang="en-US" altLang="en-US" sz="3600" dirty="0" err="1" smtClean="0">
                <a:solidFill>
                  <a:srgbClr val="0000CC"/>
                </a:solidFill>
                <a:latin typeface="Times New Roman" panose="02020603050405020304" pitchFamily="18" charset="0"/>
                <a:cs typeface="Times New Roman" panose="02020603050405020304" pitchFamily="18" charset="0"/>
              </a:rPr>
              <a:t>song</a:t>
            </a:r>
            <a:r>
              <a:rPr lang="en-US" altLang="en-US" sz="3600" dirty="0" smtClean="0">
                <a:solidFill>
                  <a:srgbClr val="0000CC"/>
                </a:solidFill>
                <a:latin typeface="Times New Roman" panose="02020603050405020304" pitchFamily="18" charset="0"/>
                <a:cs typeface="Times New Roman" panose="02020603050405020304" pitchFamily="18" charset="0"/>
              </a:rPr>
              <a:t> </a:t>
            </a:r>
            <a:r>
              <a:rPr lang="en-US" altLang="en-US" sz="3600" dirty="0" err="1" smtClean="0">
                <a:solidFill>
                  <a:srgbClr val="0000CC"/>
                </a:solidFill>
                <a:latin typeface="Times New Roman" panose="02020603050405020304" pitchFamily="18" charset="0"/>
                <a:cs typeface="Times New Roman" panose="02020603050405020304" pitchFamily="18" charset="0"/>
              </a:rPr>
              <a:t>nhau</a:t>
            </a:r>
            <a:r>
              <a:rPr lang="en-US" altLang="en-US" sz="3600" dirty="0" smtClean="0">
                <a:solidFill>
                  <a:srgbClr val="0000CC"/>
                </a:solidFill>
                <a:latin typeface="Times New Roman" panose="02020603050405020304" pitchFamily="18" charset="0"/>
                <a:cs typeface="Times New Roman" panose="02020603050405020304" pitchFamily="18" charset="0"/>
              </a:rPr>
              <a:t>. </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EF76D40E-577C-4B31-B432-3749FB933AD7}"/>
              </a:ext>
            </a:extLst>
          </p:cNvPr>
          <p:cNvSpPr/>
          <p:nvPr/>
        </p:nvSpPr>
        <p:spPr>
          <a:xfrm>
            <a:off x="19050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1</a:t>
            </a:r>
          </a:p>
        </p:txBody>
      </p:sp>
      <p:sp>
        <p:nvSpPr>
          <p:cNvPr id="5" name="Oval 4">
            <a:extLst>
              <a:ext uri="{FF2B5EF4-FFF2-40B4-BE49-F238E27FC236}">
                <a16:creationId xmlns:a16="http://schemas.microsoft.com/office/drawing/2014/main" xmlns="" id="{0AA38E0C-A927-4B8C-81B6-2451C2C9CC99}"/>
              </a:ext>
            </a:extLst>
          </p:cNvPr>
          <p:cNvSpPr/>
          <p:nvPr/>
        </p:nvSpPr>
        <p:spPr>
          <a:xfrm>
            <a:off x="3771900" y="2506663"/>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2</a:t>
            </a:r>
          </a:p>
        </p:txBody>
      </p:sp>
      <p:sp>
        <p:nvSpPr>
          <p:cNvPr id="6" name="Oval 5">
            <a:extLst>
              <a:ext uri="{FF2B5EF4-FFF2-40B4-BE49-F238E27FC236}">
                <a16:creationId xmlns:a16="http://schemas.microsoft.com/office/drawing/2014/main" xmlns="" id="{F1BE2C09-0941-4299-B81E-226C6FCC90D5}"/>
              </a:ext>
            </a:extLst>
          </p:cNvPr>
          <p:cNvSpPr/>
          <p:nvPr/>
        </p:nvSpPr>
        <p:spPr>
          <a:xfrm>
            <a:off x="5791200" y="2514600"/>
            <a:ext cx="1143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Câu 3....</a:t>
            </a:r>
          </a:p>
        </p:txBody>
      </p:sp>
      <p:cxnSp>
        <p:nvCxnSpPr>
          <p:cNvPr id="7" name="Straight Arrow Connector 6">
            <a:extLst>
              <a:ext uri="{FF2B5EF4-FFF2-40B4-BE49-F238E27FC236}">
                <a16:creationId xmlns:a16="http://schemas.microsoft.com/office/drawing/2014/main" xmlns="" id="{AB711E07-E9CF-42F7-A966-FB03DB6096AA}"/>
              </a:ext>
            </a:extLst>
          </p:cNvPr>
          <p:cNvCxnSpPr>
            <a:stCxn id="4" idx="6"/>
            <a:endCxn id="5" idx="2"/>
          </p:cNvCxnSpPr>
          <p:nvPr/>
        </p:nvCxnSpPr>
        <p:spPr>
          <a:xfrm flipV="1">
            <a:off x="3048000" y="3040063"/>
            <a:ext cx="7239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7443C099-B92F-4146-9015-10276C94513F}"/>
              </a:ext>
            </a:extLst>
          </p:cNvPr>
          <p:cNvCxnSpPr>
            <a:stCxn id="5" idx="6"/>
            <a:endCxn id="6" idx="2"/>
          </p:cNvCxnSpPr>
          <p:nvPr/>
        </p:nvCxnSpPr>
        <p:spPr>
          <a:xfrm>
            <a:off x="4914900" y="3040063"/>
            <a:ext cx="876300"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63" name="Picture 5" descr="columbine_drips_sm_clr">
            <a:extLst>
              <a:ext uri="{FF2B5EF4-FFF2-40B4-BE49-F238E27FC236}">
                <a16:creationId xmlns:a16="http://schemas.microsoft.com/office/drawing/2014/main" xmlns="" id="{11C01C06-0065-4845-AA6E-97B978BA90C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449585CE-422E-4794-8E42-45021385502A}"/>
              </a:ext>
            </a:extLst>
          </p:cNvPr>
          <p:cNvSpPr>
            <a:spLocks noChangeArrowheads="1"/>
          </p:cNvSpPr>
          <p:nvPr/>
        </p:nvSpPr>
        <p:spPr bwMode="auto">
          <a:xfrm>
            <a:off x="2265363" y="4419600"/>
            <a:ext cx="466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=&gt; </a:t>
            </a:r>
            <a:r>
              <a:rPr lang="en-US" altLang="en-US" sz="3600" dirty="0" err="1">
                <a:solidFill>
                  <a:srgbClr val="0000CC"/>
                </a:solidFill>
                <a:latin typeface="Times New Roman" panose="02020603050405020304" pitchFamily="18" charset="0"/>
                <a:cs typeface="Times New Roman" panose="02020603050405020304" pitchFamily="18" charset="0"/>
              </a:rPr>
              <a:t>Đoạn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song </a:t>
            </a:r>
            <a:r>
              <a:rPr lang="en-US" altLang="en-US" sz="3600" dirty="0" err="1">
                <a:solidFill>
                  <a:srgbClr val="0000CC"/>
                </a:solidFill>
                <a:latin typeface="Times New Roman" panose="02020603050405020304" pitchFamily="18" charset="0"/>
                <a:cs typeface="Times New Roman" panose="02020603050405020304" pitchFamily="18" charset="0"/>
              </a:rPr>
              <a:t>song</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794220" y="363915"/>
            <a:ext cx="7517130" cy="6494085"/>
          </a:xfrm>
          <a:prstGeom prst="rect">
            <a:avLst/>
          </a:prstGeom>
          <a:noFill/>
        </p:spPr>
        <p:txBody>
          <a:bodyPr wrap="square" rtlCol="0" anchor="t">
            <a:spAutoFit/>
          </a:bodyPr>
          <a:lstStyle/>
          <a:p>
            <a:pPr algn="l"/>
            <a:r>
              <a:rPr lang="vi-VN" altLang="en-US" sz="3200" dirty="0">
                <a:solidFill>
                  <a:srgbClr val="0033CC"/>
                </a:solidFill>
                <a:latin typeface="Times New Roman" panose="02020603050405020304" pitchFamily="18" charset="0"/>
                <a:sym typeface="+mn-ea"/>
              </a:rPr>
              <a:t> </a:t>
            </a:r>
            <a:r>
              <a:rPr lang="vi-VN" altLang="en-US" sz="3200" dirty="0">
                <a:solidFill>
                  <a:srgbClr val="FF0000"/>
                </a:solidFill>
                <a:latin typeface="Times New Roman" panose="02020603050405020304" pitchFamily="18" charset="0"/>
                <a:cs typeface="Times New Roman" panose="02020603050405020304" pitchFamily="18" charset="0"/>
                <a:sym typeface="+mn-ea"/>
              </a:rPr>
              <a:t>F1: HƯỚNG DẪN HỌC SINH CHUẨN BỊ Ở NHÀ</a:t>
            </a:r>
            <a:endParaRPr lang="vi-VN" altLang="en-US" sz="3200" dirty="0">
              <a:solidFill>
                <a:srgbClr val="FF0000"/>
              </a:solidFill>
              <a:latin typeface="Times New Roman" panose="02020603050405020304" pitchFamily="18" charset="0"/>
              <a:cs typeface="Times New Roman" panose="02020603050405020304" pitchFamily="18" charset="0"/>
            </a:endParaRPr>
          </a:p>
          <a:p>
            <a:pPr algn="l"/>
            <a:r>
              <a:rPr lang="vi-VN" altLang="en-US" sz="3200" dirty="0">
                <a:solidFill>
                  <a:schemeClr val="tx1"/>
                </a:solidFill>
                <a:latin typeface="Times New Roman" panose="02020603050405020304" pitchFamily="18" charset="0"/>
                <a:cs typeface="Times New Roman" panose="02020603050405020304" pitchFamily="18" charset="0"/>
                <a:sym typeface="+mn-ea"/>
              </a:rPr>
              <a:t>1.Ôn lại kiến thức đoạn văn, đoạn văn diễn dich, đoạn văn quy nạp, đoạn văn song song, đoạn văn phối hợp</a:t>
            </a:r>
            <a:endParaRPr lang="vi-VN" altLang="en-US" sz="3200" dirty="0">
              <a:solidFill>
                <a:schemeClr val="tx1"/>
              </a:solidFill>
              <a:latin typeface="Times New Roman" panose="02020603050405020304" pitchFamily="18" charset="0"/>
              <a:cs typeface="Times New Roman" panose="02020603050405020304" pitchFamily="18" charset="0"/>
            </a:endParaRPr>
          </a:p>
          <a:p>
            <a:pPr algn="l"/>
            <a:r>
              <a:rPr lang="vi-VN" altLang="en-US" sz="3200" dirty="0">
                <a:solidFill>
                  <a:schemeClr val="tx1"/>
                </a:solidFill>
                <a:latin typeface="Times New Roman" panose="02020603050405020304" pitchFamily="18" charset="0"/>
                <a:cs typeface="Times New Roman" panose="02020603050405020304" pitchFamily="18" charset="0"/>
                <a:sym typeface="+mn-ea"/>
              </a:rPr>
              <a:t>2. Làm các  bài tập trong SGK trang 41,42 Ngữ văn 8 CTST</a:t>
            </a:r>
            <a:endParaRPr lang="vi-VN" altLang="en-US" sz="3200" dirty="0">
              <a:solidFill>
                <a:schemeClr val="tx1"/>
              </a:solidFill>
              <a:latin typeface="Times New Roman" panose="02020603050405020304" pitchFamily="18" charset="0"/>
              <a:cs typeface="Times New Roman" panose="02020603050405020304" pitchFamily="18" charset="0"/>
            </a:endParaRPr>
          </a:p>
          <a:p>
            <a:pPr algn="l"/>
            <a:r>
              <a:rPr lang="vi-VN" altLang="en-US" sz="3200" dirty="0">
                <a:solidFill>
                  <a:schemeClr val="tx1"/>
                </a:solidFill>
                <a:latin typeface="Times New Roman" panose="02020603050405020304" pitchFamily="18" charset="0"/>
                <a:cs typeface="Times New Roman" panose="02020603050405020304" pitchFamily="18" charset="0"/>
                <a:sym typeface="+mn-ea"/>
              </a:rPr>
              <a:t>3. So sánh sự giống nhau và khác nhau 4 kiểu đoạn văn trên.</a:t>
            </a:r>
          </a:p>
          <a:p>
            <a:pPr algn="l"/>
            <a:r>
              <a:rPr lang="vi-VN" altLang="en-US" sz="3200" dirty="0">
                <a:solidFill>
                  <a:schemeClr val="tx1"/>
                </a:solidFill>
                <a:latin typeface="Times New Roman" panose="02020603050405020304" pitchFamily="18" charset="0"/>
                <a:cs typeface="Times New Roman" panose="02020603050405020304" pitchFamily="18" charset="0"/>
                <a:sym typeface="+mn-ea"/>
              </a:rPr>
              <a:t>4. Tập viết đoạn văn thuyết minh giải thích một hiện tượng tự nhiên (Sử dụng 1 trong 4 kiểu đoạn văn trên).</a:t>
            </a:r>
            <a:endParaRPr lang="vi-VN" altLang="en-US" sz="3200" dirty="0">
              <a:solidFill>
                <a:schemeClr val="tx1"/>
              </a:solidFill>
              <a:latin typeface="Times New Roman" panose="02020603050405020304" pitchFamily="18" charset="0"/>
              <a:cs typeface="Times New Roman" panose="02020603050405020304" pitchFamily="18" charset="0"/>
            </a:endParaRPr>
          </a:p>
          <a:p>
            <a:pPr algn="l"/>
            <a:endParaRPr lang="vi-VN" altLang="en-US" sz="3200" dirty="0">
              <a:solidFill>
                <a:schemeClr val="tx1"/>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83171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1">
            <a:extLst>
              <a:ext uri="{FF2B5EF4-FFF2-40B4-BE49-F238E27FC236}">
                <a16:creationId xmlns:a16="http://schemas.microsoft.com/office/drawing/2014/main" xmlns="" id="{3B948062-32FA-4C0C-95CA-01C8F8FF9A72}"/>
              </a:ext>
            </a:extLst>
          </p:cNvPr>
          <p:cNvGraphicFramePr>
            <a:graphicFrameLocks noGrp="1"/>
          </p:cNvGraphicFramePr>
          <p:nvPr>
            <p:extLst>
              <p:ext uri="{D42A27DB-BD31-4B8C-83A1-F6EECF244321}">
                <p14:modId xmlns:p14="http://schemas.microsoft.com/office/powerpoint/2010/main" val="2271557181"/>
              </p:ext>
            </p:extLst>
          </p:nvPr>
        </p:nvGraphicFramePr>
        <p:xfrm>
          <a:off x="-63500" y="304800"/>
          <a:ext cx="9134475" cy="6362701"/>
        </p:xfrm>
        <a:graphic>
          <a:graphicData uri="http://schemas.openxmlformats.org/drawingml/2006/table">
            <a:tbl>
              <a:tblPr/>
              <a:tblGrid>
                <a:gridCol w="2454275">
                  <a:extLst>
                    <a:ext uri="{9D8B030D-6E8A-4147-A177-3AD203B41FA5}">
                      <a16:colId xmlns:a16="http://schemas.microsoft.com/office/drawing/2014/main" xmlns="" val="20000"/>
                    </a:ext>
                  </a:extLst>
                </a:gridCol>
                <a:gridCol w="2181225">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1831975">
                  <a:extLst>
                    <a:ext uri="{9D8B030D-6E8A-4147-A177-3AD203B41FA5}">
                      <a16:colId xmlns:a16="http://schemas.microsoft.com/office/drawing/2014/main" xmlns="" val="20003"/>
                    </a:ext>
                  </a:extLst>
                </a:gridCol>
              </a:tblGrid>
              <a:tr h="487363">
                <a:tc gridSpan="4">
                  <a:txBody>
                    <a:bodyPr/>
                    <a:lstStyle/>
                    <a:p>
                      <a:pPr marL="0" marR="0" lvl="0" indent="292100" algn="ctr" defTabSz="914400" rtl="0" eaLnBrk="1" fontAlgn="base" latinLnBrk="0" hangingPunct="1">
                        <a:lnSpc>
                          <a:spcPct val="150000"/>
                        </a:lnSpc>
                        <a:spcBef>
                          <a:spcPct val="0"/>
                        </a:spcBef>
                        <a:spcAft>
                          <a:spcPts val="500"/>
                        </a:spcAft>
                        <a:buClrTx/>
                        <a:buSzTx/>
                        <a:buFontTx/>
                        <a:buNone/>
                        <a:tabLst/>
                      </a:pP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09625">
                <a:tc gridSpan="4">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3200" b="1" i="0" u="none" strike="noStrike" cap="none" normalizeH="0" baseline="0">
                          <a:ln>
                            <a:noFill/>
                          </a:ln>
                          <a:solidFill>
                            <a:srgbClr val="000000"/>
                          </a:solidFill>
                          <a:effectLst/>
                          <a:latin typeface="Times New Roman" pitchFamily="18" charset="0"/>
                          <a:cs typeface="Times New Roman" pitchFamily="18" charset="0"/>
                        </a:rPr>
                        <a:t>Dấu hiệu nhận biết</a:t>
                      </a:r>
                      <a:endParaRPr kumimoji="0" lang="en-US" sz="32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33475">
                <a:tc>
                  <a:txBody>
                    <a:bodyPr/>
                    <a:lstStyle/>
                    <a:p>
                      <a:pPr marL="261938" marR="0" lvl="0" indent="0" algn="ctr" defTabSz="914400" rtl="0" eaLnBrk="1" fontAlgn="base" latinLnBrk="0" hangingPunct="1">
                        <a:lnSpc>
                          <a:spcPts val="1375"/>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500"/>
                        </a:spcAft>
                        <a:buClrTx/>
                        <a:buSzTx/>
                        <a:buFontTx/>
                        <a:buNone/>
                        <a:tabLst/>
                      </a:pP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22388">
                <a:tc>
                  <a:txBody>
                    <a:bodyPr/>
                    <a:lstStyle/>
                    <a:p>
                      <a:pPr marL="0" marR="0" lvl="0" indent="261938" algn="just" defTabSz="914400" rtl="0" eaLnBrk="1" fontAlgn="base" latinLnBrk="0" hangingPunct="1">
                        <a:lnSpc>
                          <a:spcPts val="1375"/>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44450" algn="ctr" defTabSz="914400" rtl="0" eaLnBrk="1" fontAlgn="base" latinLnBrk="0" hangingPunct="1">
                        <a:lnSpc>
                          <a:spcPct val="147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vi-VN" sz="13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09850">
                <a:tc>
                  <a:txBody>
                    <a:bodyPr/>
                    <a:lstStyle/>
                    <a:p>
                      <a:pPr marL="261938" marR="0" lvl="0" indent="0" algn="just" defTabSz="914400" rtl="0" eaLnBrk="1" fontAlgn="base" latinLnBrk="0" hangingPunct="1">
                        <a:lnSpc>
                          <a:spcPts val="1375"/>
                        </a:lnSpc>
                        <a:spcBef>
                          <a:spcPct val="0"/>
                        </a:spcBef>
                        <a:spcAft>
                          <a:spcPct val="0"/>
                        </a:spcAft>
                        <a:buClrTx/>
                        <a:buSzTx/>
                        <a:buFontTx/>
                        <a:buNone/>
                        <a:tabLst/>
                      </a:pPr>
                      <a:r>
                        <a:rPr kumimoji="0" lang="vi-VN"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84138" algn="just" defTabSz="914400" rtl="0" eaLnBrk="1" fontAlgn="base" latinLnBrk="0" hangingPunct="1">
                        <a:lnSpc>
                          <a:spcPct val="147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62124" marR="62124" marT="0" marB="0" anchor="ctr" horzOverflow="overflow">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7" name="Hộp Văn bản 4">
            <a:extLst>
              <a:ext uri="{FF2B5EF4-FFF2-40B4-BE49-F238E27FC236}">
                <a16:creationId xmlns:a16="http://schemas.microsoft.com/office/drawing/2014/main" xmlns="" id="{929CE11C-8F7F-447B-9B36-18506E666F38}"/>
              </a:ext>
            </a:extLst>
          </p:cNvPr>
          <p:cNvSpPr txBox="1">
            <a:spLocks noChangeArrowheads="1"/>
          </p:cNvSpPr>
          <p:nvPr/>
        </p:nvSpPr>
        <p:spPr bwMode="auto">
          <a:xfrm>
            <a:off x="-68263" y="1728788"/>
            <a:ext cx="220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smtClean="0">
                <a:solidFill>
                  <a:srgbClr val="385623"/>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i="1" dirty="0" smtClean="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diễn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dịch</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5">
            <a:extLst>
              <a:ext uri="{FF2B5EF4-FFF2-40B4-BE49-F238E27FC236}">
                <a16:creationId xmlns:a16="http://schemas.microsoft.com/office/drawing/2014/main" xmlns="" id="{B6493B2B-7725-4899-B57D-D86F109FE292}"/>
              </a:ext>
            </a:extLst>
          </p:cNvPr>
          <p:cNvSpPr txBox="1">
            <a:spLocks noChangeArrowheads="1"/>
          </p:cNvSpPr>
          <p:nvPr/>
        </p:nvSpPr>
        <p:spPr bwMode="auto">
          <a:xfrm>
            <a:off x="2590800" y="1603375"/>
            <a:ext cx="1981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a:solidFill>
                  <a:srgbClr val="385623"/>
                </a:solidFill>
                <a:latin typeface="Times New Roman" panose="02020603050405020304" pitchFamily="18" charset="0"/>
                <a:cs typeface="Times New Roman" panose="02020603050405020304" pitchFamily="18" charset="0"/>
              </a:rPr>
              <a:t>Đoạn văn quy nạp</a:t>
            </a:r>
            <a:endParaRPr lang="en-US" altLang="en-US" sz="2400">
              <a:latin typeface="Times New Roman" panose="02020603050405020304" pitchFamily="18" charset="0"/>
              <a:cs typeface="Times New Roman" panose="02020603050405020304" pitchFamily="18" charset="0"/>
            </a:endParaRPr>
          </a:p>
        </p:txBody>
      </p:sp>
      <p:sp>
        <p:nvSpPr>
          <p:cNvPr id="9" name="Hộp Văn bản 6">
            <a:extLst>
              <a:ext uri="{FF2B5EF4-FFF2-40B4-BE49-F238E27FC236}">
                <a16:creationId xmlns:a16="http://schemas.microsoft.com/office/drawing/2014/main" xmlns="" id="{027E1404-AF90-4A7A-AAE4-3363ED2A8BBA}"/>
              </a:ext>
            </a:extLst>
          </p:cNvPr>
          <p:cNvSpPr txBox="1">
            <a:spLocks noChangeArrowheads="1"/>
          </p:cNvSpPr>
          <p:nvPr/>
        </p:nvSpPr>
        <p:spPr bwMode="auto">
          <a:xfrm>
            <a:off x="4975225" y="159385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b="1" i="1"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 song </a:t>
            </a:r>
            <a:r>
              <a:rPr lang="en-US" altLang="en-US" sz="2400" b="1" i="1" dirty="0" err="1">
                <a:solidFill>
                  <a:srgbClr val="385623"/>
                </a:solidFill>
                <a:latin typeface="Times New Roman" panose="02020603050405020304" pitchFamily="18" charset="0"/>
                <a:ea typeface="Calibri" panose="020F0502020204030204" pitchFamily="34" charset="0"/>
                <a:cs typeface="Times New Roman" panose="02020603050405020304" pitchFamily="18" charset="0"/>
              </a:rPr>
              <a:t>song</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7">
            <a:extLst>
              <a:ext uri="{FF2B5EF4-FFF2-40B4-BE49-F238E27FC236}">
                <a16:creationId xmlns:a16="http://schemas.microsoft.com/office/drawing/2014/main" xmlns="" id="{C1C1E632-5411-4917-A607-CFEF02EBA324}"/>
              </a:ext>
            </a:extLst>
          </p:cNvPr>
          <p:cNvSpPr txBox="1">
            <a:spLocks noChangeArrowheads="1"/>
          </p:cNvSpPr>
          <p:nvPr/>
        </p:nvSpPr>
        <p:spPr bwMode="auto">
          <a:xfrm>
            <a:off x="7413625" y="1666875"/>
            <a:ext cx="1643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i="1">
                <a:solidFill>
                  <a:srgbClr val="385623"/>
                </a:solidFill>
                <a:latin typeface="Times New Roman" panose="02020603050405020304" pitchFamily="18" charset="0"/>
                <a:ea typeface="Calibri" panose="020F0502020204030204" pitchFamily="34" charset="0"/>
                <a:cs typeface="Times New Roman" panose="02020603050405020304" pitchFamily="18" charset="0"/>
              </a:rPr>
              <a:t>Đoạn văn phối hợp</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8">
            <a:extLst>
              <a:ext uri="{FF2B5EF4-FFF2-40B4-BE49-F238E27FC236}">
                <a16:creationId xmlns:a16="http://schemas.microsoft.com/office/drawing/2014/main" xmlns="" id="{87DBED8E-CBD1-483F-ABC3-77D31A44A07F}"/>
              </a:ext>
            </a:extLst>
          </p:cNvPr>
          <p:cNvSpPr txBox="1">
            <a:spLocks noChangeArrowheads="1"/>
          </p:cNvSpPr>
          <p:nvPr/>
        </p:nvSpPr>
        <p:spPr bwMode="auto">
          <a:xfrm>
            <a:off x="-36513" y="2947988"/>
            <a:ext cx="25146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Câu chủ đề ở đầu </a:t>
            </a:r>
            <a:r>
              <a:rPr lang="vi-VN" altLang="en-US" sz="2400" dirty="0" smtClean="0">
                <a:latin typeface="Times New Roman" panose="02020603050405020304" pitchFamily="18" charset="0"/>
                <a:ea typeface="Calibri" panose="020F0502020204030204" pitchFamily="34" charset="0"/>
                <a:cs typeface="Times New Roman" panose="02020603050405020304" pitchFamily="18" charset="0"/>
              </a:rPr>
              <a:t>đoạn</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9">
            <a:extLst>
              <a:ext uri="{FF2B5EF4-FFF2-40B4-BE49-F238E27FC236}">
                <a16:creationId xmlns:a16="http://schemas.microsoft.com/office/drawing/2014/main" xmlns="" id="{894E1226-6B79-436F-9A57-3D43032982FF}"/>
              </a:ext>
            </a:extLst>
          </p:cNvPr>
          <p:cNvSpPr txBox="1">
            <a:spLocks noChangeArrowheads="1"/>
          </p:cNvSpPr>
          <p:nvPr/>
        </p:nvSpPr>
        <p:spPr bwMode="auto">
          <a:xfrm>
            <a:off x="2561253" y="296789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Câu chủ đề ở cuối đoạn</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0">
            <a:extLst>
              <a:ext uri="{FF2B5EF4-FFF2-40B4-BE49-F238E27FC236}">
                <a16:creationId xmlns:a16="http://schemas.microsoft.com/office/drawing/2014/main" xmlns="" id="{1C8B1C6C-20CC-4D6D-BFDC-465168E9B2AD}"/>
              </a:ext>
            </a:extLst>
          </p:cNvPr>
          <p:cNvSpPr txBox="1">
            <a:spLocks noChangeArrowheads="1"/>
          </p:cNvSpPr>
          <p:nvPr/>
        </p:nvSpPr>
        <p:spPr bwMode="auto">
          <a:xfrm>
            <a:off x="4846638" y="2905125"/>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 có câu chủ đề</a:t>
            </a:r>
            <a:endParaRPr lang="en-US" alt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en-US" altLang="en-US" sz="2400" dirty="0">
              <a:latin typeface=".VnTime" panose="020B7200000000000000" pitchFamily="34" charset="0"/>
              <a:ea typeface="Calibri" panose="020F0502020204030204" pitchFamily="34" charset="0"/>
              <a:cs typeface="Times New Roman" panose="02020603050405020304" pitchFamily="18" charset="0"/>
            </a:endParaRPr>
          </a:p>
        </p:txBody>
      </p:sp>
      <p:sp>
        <p:nvSpPr>
          <p:cNvPr id="14" name="Hộp Văn bản 11">
            <a:extLst>
              <a:ext uri="{FF2B5EF4-FFF2-40B4-BE49-F238E27FC236}">
                <a16:creationId xmlns:a16="http://schemas.microsoft.com/office/drawing/2014/main" xmlns="" id="{28DBA8B9-78F1-4FDB-970D-94DD37A18C0C}"/>
              </a:ext>
            </a:extLst>
          </p:cNvPr>
          <p:cNvSpPr txBox="1">
            <a:spLocks noChangeArrowheads="1"/>
          </p:cNvSpPr>
          <p:nvPr/>
        </p:nvSpPr>
        <p:spPr bwMode="auto">
          <a:xfrm>
            <a:off x="7390298" y="2797645"/>
            <a:ext cx="166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Câu chủ đề ở đầu và cuối đoạn</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Hộp Văn bản 12">
            <a:extLst>
              <a:ext uri="{FF2B5EF4-FFF2-40B4-BE49-F238E27FC236}">
                <a16:creationId xmlns:a16="http://schemas.microsoft.com/office/drawing/2014/main" xmlns="" id="{EBF4554F-B086-4505-994F-EB7E7962E1E4}"/>
              </a:ext>
            </a:extLst>
          </p:cNvPr>
          <p:cNvSpPr txBox="1">
            <a:spLocks noChangeArrowheads="1"/>
          </p:cNvSpPr>
          <p:nvPr/>
        </p:nvSpPr>
        <p:spPr bwMode="auto">
          <a:xfrm>
            <a:off x="-68263" y="4387850"/>
            <a:ext cx="23542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a:solidFill>
                  <a:srgbClr val="000000"/>
                </a:solidFill>
                <a:latin typeface="Times New Roman" panose="02020603050405020304" pitchFamily="18" charset="0"/>
                <a:cs typeface="Times New Roman" panose="02020603050405020304" pitchFamily="18" charset="0"/>
              </a:rPr>
              <a:t>các câu còn lại triển khai cụ thể ý của câu chủ đề, bổ sung, làm rõ cho câu chủ đề.</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Hộp Văn bản 13">
            <a:extLst>
              <a:ext uri="{FF2B5EF4-FFF2-40B4-BE49-F238E27FC236}">
                <a16:creationId xmlns:a16="http://schemas.microsoft.com/office/drawing/2014/main" xmlns="" id="{59F8CEB9-B10C-498E-A5A2-D570FD931E71}"/>
              </a:ext>
            </a:extLst>
          </p:cNvPr>
          <p:cNvSpPr txBox="1">
            <a:spLocks noChangeArrowheads="1"/>
          </p:cNvSpPr>
          <p:nvPr/>
        </p:nvSpPr>
        <p:spPr bwMode="auto">
          <a:xfrm>
            <a:off x="2460625" y="4311650"/>
            <a:ext cx="2111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altLang="en-US" sz="2400" dirty="0" smtClean="0">
                <a:latin typeface="Times New Roman" panose="02020603050405020304" pitchFamily="18" charset="0"/>
                <a:ea typeface="Calibri" panose="020F0502020204030204" pitchFamily="34" charset="0"/>
                <a:cs typeface="Times New Roman" panose="02020603050405020304" pitchFamily="18" charset="0"/>
              </a:rPr>
              <a:t>được </a:t>
            </a: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trình bày đi từ các ý nh</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ỏ</a:t>
            </a:r>
            <a:r>
              <a:rPr lang="vi-VN" altLang="en-US" sz="2400" dirty="0">
                <a:latin typeface="Times New Roman" panose="02020603050405020304" pitchFamily="18" charset="0"/>
                <a:ea typeface="Calibri" panose="020F0502020204030204" pitchFamily="34" charset="0"/>
                <a:cs typeface="Times New Roman" panose="02020603050405020304" pitchFamily="18" charset="0"/>
              </a:rPr>
              <a:t> đến ý lớn, từ các ý chi tiết đến ý khái quát.</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4">
            <a:extLst>
              <a:ext uri="{FF2B5EF4-FFF2-40B4-BE49-F238E27FC236}">
                <a16:creationId xmlns:a16="http://schemas.microsoft.com/office/drawing/2014/main" xmlns="" id="{E9640402-BFF1-4EDA-B4D8-947CF9B391C2}"/>
              </a:ext>
            </a:extLst>
          </p:cNvPr>
          <p:cNvSpPr txBox="1">
            <a:spLocks noChangeArrowheads="1"/>
          </p:cNvSpPr>
          <p:nvPr/>
        </p:nvSpPr>
        <p:spPr bwMode="auto">
          <a:xfrm>
            <a:off x="4729163" y="4311650"/>
            <a:ext cx="2124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dirty="0">
                <a:latin typeface="Times New Roman" panose="02020603050405020304" pitchFamily="18" charset="0"/>
                <a:ea typeface="Calibri" panose="020F0502020204030204" pitchFamily="34" charset="0"/>
                <a:cs typeface="Times New Roman" panose="02020603050405020304" pitchFamily="18" charset="0"/>
              </a:rPr>
              <a:t>các câu triển khai nội dung song song nhau. Mỗi câu trong đoạn văn nêu một khía cạnh của chủ đề đoạn văn, làm rõ cho nội dung đoạn văn.</a:t>
            </a:r>
            <a:endParaRPr lang="en-US" alt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en-US" altLang="en-US" sz="1800" dirty="0">
              <a:latin typeface=".VnTime" panose="020B7200000000000000"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a:extLst>
              <a:ext uri="{FF2B5EF4-FFF2-40B4-BE49-F238E27FC236}">
                <a16:creationId xmlns:a16="http://schemas.microsoft.com/office/drawing/2014/main" xmlns="" id="{EC86EB22-652E-4BA0-B892-2C923B4F53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
            <a:ext cx="650875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37">
            <a:extLst>
              <a:ext uri="{FF2B5EF4-FFF2-40B4-BE49-F238E27FC236}">
                <a16:creationId xmlns:a16="http://schemas.microsoft.com/office/drawing/2014/main" xmlns="" id="{2A5F4378-4B9F-43D2-8C8B-7F913E1D2E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17713"/>
            <a:ext cx="3810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 Văn bản 1">
            <a:extLst>
              <a:ext uri="{FF2B5EF4-FFF2-40B4-BE49-F238E27FC236}">
                <a16:creationId xmlns:a16="http://schemas.microsoft.com/office/drawing/2014/main" xmlns="" id="{ABA57076-2D58-48B0-9EAD-6D5422AEA9EA}"/>
              </a:ext>
            </a:extLst>
          </p:cNvPr>
          <p:cNvSpPr txBox="1">
            <a:spLocks noChangeArrowheads="1"/>
          </p:cNvSpPr>
          <p:nvPr/>
        </p:nvSpPr>
        <p:spPr bwMode="auto">
          <a:xfrm>
            <a:off x="4452938" y="2795588"/>
            <a:ext cx="42322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000000"/>
                </a:solidFill>
                <a:latin typeface="Times New Roman" panose="02020603050405020304" pitchFamily="18" charset="0"/>
              </a:rPr>
              <a:t>THỰC HÀNH TIẾNG VIỆT</a:t>
            </a:r>
            <a:endParaRPr lang="en-US" altLang="en-US" sz="5400">
              <a:solidFill>
                <a:srgbClr val="000000"/>
              </a:solidFill>
              <a:latin typeface="等线 Light" panose="02010600030101010101" pitchFamily="2" charset="-122"/>
            </a:endParaRPr>
          </a:p>
        </p:txBody>
      </p:sp>
      <p:sp>
        <p:nvSpPr>
          <p:cNvPr id="22533" name="Hộp Văn bản 3">
            <a:extLst>
              <a:ext uri="{FF2B5EF4-FFF2-40B4-BE49-F238E27FC236}">
                <a16:creationId xmlns:a16="http://schemas.microsoft.com/office/drawing/2014/main" xmlns="" id="{B2743478-6839-41EB-886E-F39F77E249AA}"/>
              </a:ext>
            </a:extLst>
          </p:cNvPr>
          <p:cNvSpPr txBox="1">
            <a:spLocks noChangeArrowheads="1"/>
          </p:cNvSpPr>
          <p:nvPr/>
        </p:nvSpPr>
        <p:spPr bwMode="auto">
          <a:xfrm>
            <a:off x="6142038" y="800100"/>
            <a:ext cx="654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4400">
                <a:solidFill>
                  <a:srgbClr val="000000"/>
                </a:solidFill>
                <a:latin typeface="Arial" panose="020B0604020202020204" pitchFamily="34" charset="0"/>
              </a:rPr>
              <a:t>II</a:t>
            </a:r>
            <a:endParaRPr lang="en-US" altLang="en-US" sz="4400">
              <a:solidFill>
                <a:srgbClr val="000000"/>
              </a:solidFill>
              <a:latin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Bảng 1">
            <a:extLst>
              <a:ext uri="{FF2B5EF4-FFF2-40B4-BE49-F238E27FC236}">
                <a16:creationId xmlns:a16="http://schemas.microsoft.com/office/drawing/2014/main" xmlns="" id="{21A2B055-1BC3-49AC-98AB-821911FE5CC9}"/>
              </a:ext>
            </a:extLst>
          </p:cNvPr>
          <p:cNvGraphicFramePr>
            <a:graphicFrameLocks noGrp="1"/>
          </p:cNvGraphicFramePr>
          <p:nvPr>
            <p:extLst>
              <p:ext uri="{D42A27DB-BD31-4B8C-83A1-F6EECF244321}">
                <p14:modId xmlns:p14="http://schemas.microsoft.com/office/powerpoint/2010/main" val="2688548500"/>
              </p:ext>
            </p:extLst>
          </p:nvPr>
        </p:nvGraphicFramePr>
        <p:xfrm>
          <a:off x="76200" y="1600200"/>
          <a:ext cx="8736013" cy="4710113"/>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48352">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41617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b="1" dirty="0">
                          <a:ln>
                            <a:noFill/>
                          </a:ln>
                          <a:solidFill>
                            <a:schemeClr val="accent5">
                              <a:lumMod val="50000"/>
                            </a:schemeClr>
                          </a:solidFill>
                          <a:effectLst/>
                          <a:latin typeface="+mj-lt"/>
                        </a:rPr>
                        <a:t>a. </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có</a:t>
                      </a:r>
                      <a:r>
                        <a:rPr lang="en-US" sz="2000" b="1" kern="1200" dirty="0">
                          <a:ln>
                            <a:noFill/>
                          </a:ln>
                          <a:solidFill>
                            <a:schemeClr val="accent5">
                              <a:lumMod val="50000"/>
                            </a:schemeClr>
                          </a:solidFill>
                          <a:effectLst/>
                          <a:latin typeface="+mj-lt"/>
                          <a:ea typeface="+mn-ea"/>
                          <a:cs typeface="+mn-cs"/>
                        </a:rPr>
                        <a:t> ý </a:t>
                      </a:r>
                      <a:r>
                        <a:rPr lang="en-US" sz="2000" b="1" kern="1200" dirty="0" err="1">
                          <a:ln>
                            <a:noFill/>
                          </a:ln>
                          <a:solidFill>
                            <a:schemeClr val="accent5">
                              <a:lumMod val="50000"/>
                            </a:schemeClr>
                          </a:solidFill>
                          <a:effectLst/>
                          <a:latin typeface="+mj-lt"/>
                          <a:ea typeface="+mn-ea"/>
                          <a:cs typeface="+mn-cs"/>
                        </a:rPr>
                        <a:t>nghĩa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quan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trọng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trong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giao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tiếp</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giữa</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với</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thường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được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sử</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dụng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cả</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những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thân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quen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hoặc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xa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lạ</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số</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đều</a:t>
                      </a:r>
                      <a:r>
                        <a:rPr lang="en-US" sz="2000" b="1" kern="1200" dirty="0">
                          <a:ln>
                            <a:noFill/>
                          </a:ln>
                          <a:solidFill>
                            <a:schemeClr val="accent5">
                              <a:lumMod val="50000"/>
                            </a:schemeClr>
                          </a:solidFill>
                          <a:effectLst/>
                          <a:latin typeface="+mj-lt"/>
                          <a:ea typeface="+mn-ea"/>
                          <a:cs typeface="+mn-cs"/>
                        </a:rPr>
                        <a:t> do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nhỏ</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tuổi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lớn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tuổi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trước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hỏi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trước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hết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thể</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hiện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được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sự</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tôn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trọng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đối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với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nhận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được</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Đồng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nó</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còn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thấy</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tình</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cảm</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quý</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mến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quan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tâm</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của</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nói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với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nhận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chào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cũng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giống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như</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cảm</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ơn</a:t>
                      </a:r>
                      <a:r>
                        <a:rPr lang="en-US" sz="2000" b="1" kern="1200" dirty="0">
                          <a:ln>
                            <a:noFill/>
                          </a:ln>
                          <a:solidFill>
                            <a:schemeClr val="accent5">
                              <a:lumMod val="50000"/>
                            </a:schemeClr>
                          </a:solidFill>
                          <a:effectLst/>
                          <a:latin typeface="+mj-lt"/>
                          <a:ea typeface="+mn-ea"/>
                          <a:cs typeface="+mn-cs"/>
                        </a:rPr>
                        <a:t> hay </a:t>
                      </a:r>
                      <a:r>
                        <a:rPr lang="en-US" sz="2000" b="1" kern="1200" dirty="0" err="1">
                          <a:ln>
                            <a:noFill/>
                          </a:ln>
                          <a:solidFill>
                            <a:schemeClr val="accent5">
                              <a:lumMod val="50000"/>
                            </a:schemeClr>
                          </a:solidFill>
                          <a:effectLst/>
                          <a:latin typeface="+mj-lt"/>
                          <a:ea typeface="+mn-ea"/>
                          <a:cs typeface="+mn-cs"/>
                        </a:rPr>
                        <a:t>xin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lỗi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không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làm</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nghèo</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đi</a:t>
                      </a:r>
                      <a:r>
                        <a:rPr lang="en-US" sz="2000" b="1" kern="1200" dirty="0">
                          <a:ln>
                            <a:noFill/>
                          </a:ln>
                          <a:solidFill>
                            <a:schemeClr val="accent5">
                              <a:lumMod val="50000"/>
                            </a:schemeClr>
                          </a:solidFill>
                          <a:effectLst/>
                          <a:latin typeface="+mj-lt"/>
                          <a:ea typeface="+mn-ea"/>
                          <a:cs typeface="+mn-cs"/>
                        </a:rPr>
                        <a:t> hay </a:t>
                      </a:r>
                      <a:r>
                        <a:rPr lang="en-US" sz="2000" b="1" kern="1200" dirty="0" err="1">
                          <a:ln>
                            <a:noFill/>
                          </a:ln>
                          <a:solidFill>
                            <a:schemeClr val="accent5">
                              <a:lumMod val="50000"/>
                            </a:schemeClr>
                          </a:solidFill>
                          <a:effectLst/>
                          <a:latin typeface="+mj-lt"/>
                          <a:ea typeface="+mn-ea"/>
                          <a:cs typeface="+mn-cs"/>
                        </a:rPr>
                        <a:t>giàu</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lên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Nhưng</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nó</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góp</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phần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thể</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hiện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một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nhân</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cách</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tốt</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đẹp</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trình</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độ</a:t>
                      </a:r>
                      <a:r>
                        <a:rPr lang="en-US" sz="2000" b="1" kern="1200" dirty="0">
                          <a:ln>
                            <a:noFill/>
                          </a:ln>
                          <a:solidFill>
                            <a:schemeClr val="accent5">
                              <a:lumMod val="50000"/>
                            </a:schemeClr>
                          </a:solidFill>
                          <a:effectLst/>
                          <a:latin typeface="+mj-lt"/>
                          <a:ea typeface="+mn-ea"/>
                          <a:cs typeface="+mn-cs"/>
                        </a:rPr>
                        <a:t> </a:t>
                      </a:r>
                      <a:r>
                        <a:rPr lang="en-US" sz="2000" b="1" kern="1200" dirty="0" err="1">
                          <a:ln>
                            <a:noFill/>
                          </a:ln>
                          <a:solidFill>
                            <a:schemeClr val="accent5">
                              <a:lumMod val="50000"/>
                            </a:schemeClr>
                          </a:solidFill>
                          <a:effectLst/>
                          <a:latin typeface="+mj-lt"/>
                          <a:ea typeface="+mn-ea"/>
                          <a:cs typeface="+mn-cs"/>
                        </a:rPr>
                        <a:t>văn</a:t>
                      </a:r>
                      <a:r>
                        <a:rPr lang="en-US" sz="2000" b="1" kern="1200" dirty="0">
                          <a:ln>
                            <a:noFill/>
                          </a:ln>
                          <a:solidFill>
                            <a:schemeClr val="accent5">
                              <a:lumMod val="50000"/>
                            </a:schemeClr>
                          </a:solidFill>
                          <a:effectLst/>
                          <a:latin typeface="+mj-lt"/>
                          <a:ea typeface="+mn-ea"/>
                          <a:cs typeface="+mn-cs"/>
                        </a:rPr>
                        <a:t> minh </a:t>
                      </a:r>
                      <a:r>
                        <a:rPr lang="en-US" sz="2000" b="1" kern="1200" dirty="0" err="1">
                          <a:ln>
                            <a:noFill/>
                          </a:ln>
                          <a:solidFill>
                            <a:schemeClr val="accent5">
                              <a:lumMod val="50000"/>
                            </a:schemeClr>
                          </a:solidFill>
                          <a:effectLst/>
                          <a:latin typeface="+mj-lt"/>
                          <a:ea typeface="+mn-ea"/>
                          <a:cs typeface="+mn-cs"/>
                        </a:rPr>
                        <a:t>của</a:t>
                      </a:r>
                      <a:r>
                        <a:rPr lang="en-US" sz="2000" b="1" kern="1200" dirty="0">
                          <a:ln>
                            <a:noFill/>
                          </a:ln>
                          <a:solidFill>
                            <a:schemeClr val="accent5">
                              <a:lumMod val="50000"/>
                            </a:schemeClr>
                          </a:solidFill>
                          <a:effectLst/>
                          <a:latin typeface="+mj-lt"/>
                          <a:ea typeface="+mn-ea"/>
                          <a:cs typeface="+mn-cs"/>
                        </a:rPr>
                        <a:t> con </a:t>
                      </a:r>
                      <a:r>
                        <a:rPr lang="en-US" sz="2000" b="1" kern="1200" dirty="0" err="1">
                          <a:ln>
                            <a:noFill/>
                          </a:ln>
                          <a:solidFill>
                            <a:schemeClr val="accent5">
                              <a:lumMod val="50000"/>
                            </a:schemeClr>
                          </a:solidFill>
                          <a:effectLst/>
                          <a:latin typeface="+mj-lt"/>
                          <a:ea typeface="+mn-ea"/>
                          <a:cs typeface="+mn-cs"/>
                        </a:rPr>
                        <a:t>người</a:t>
                      </a:r>
                      <a:r>
                        <a:rPr lang="en-US" sz="2000" b="1" kern="1200" dirty="0">
                          <a:ln>
                            <a:noFill/>
                          </a:ln>
                          <a:solidFill>
                            <a:schemeClr val="accent5">
                              <a:lumMod val="50000"/>
                            </a:schemeClr>
                          </a:solidFill>
                          <a:effectLst/>
                          <a:latin typeface="+mj-lt"/>
                          <a:ea typeface="+mn-ea"/>
                          <a:cs typeface="+mn-cs"/>
                        </a:rPr>
                        <a:t>. </a:t>
                      </a: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400" b="1" kern="1200" dirty="0">
                        <a:solidFill>
                          <a:srgbClr val="0000CC"/>
                        </a:solidFill>
                        <a:latin typeface="Times New Roman" panose="02020603050405020304" pitchFamily="18" charset="0"/>
                        <a:ea typeface="+mn-ea"/>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3565" name="Rectangle 5">
            <a:extLst>
              <a:ext uri="{FF2B5EF4-FFF2-40B4-BE49-F238E27FC236}">
                <a16:creationId xmlns:a16="http://schemas.microsoft.com/office/drawing/2014/main" xmlns="" id="{8E59D04F-BEE2-4D1E-AC2D-80BAC7289BBC}"/>
              </a:ext>
            </a:extLst>
          </p:cNvPr>
          <p:cNvSpPr>
            <a:spLocks noChangeArrowheads="1"/>
          </p:cNvSpPr>
          <p:nvPr/>
        </p:nvSpPr>
        <p:spPr bwMode="auto">
          <a:xfrm>
            <a:off x="-3175" y="990600"/>
            <a:ext cx="84613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388"/>
              </a:lnSpc>
              <a:spcBef>
                <a:spcPct val="0"/>
              </a:spcBef>
              <a:buFontTx/>
              <a:buNone/>
            </a:pPr>
            <a:r>
              <a:rPr lang="en-US" altLang="en-US" sz="1800" b="1">
                <a:solidFill>
                  <a:srgbClr val="00B050"/>
                </a:solidFill>
                <a:latin typeface=".VnTime" panose="020B7200000000000000" pitchFamily="34" charset="0"/>
              </a:rPr>
              <a:t>1. </a:t>
            </a:r>
            <a:r>
              <a:rPr lang="en-US" altLang="en-US" sz="1800" b="1">
                <a:solidFill>
                  <a:srgbClr val="00B050"/>
                </a:solidFill>
                <a:latin typeface="Times New Roman" panose="02020603050405020304" pitchFamily="18" charset="0"/>
                <a:cs typeface="Times New Roman" panose="02020603050405020304" pitchFamily="18" charset="0"/>
              </a:rPr>
              <a:t>Bài tâp 1:Xác định kiểu đoạn văn trong các trường hợp sau. Dựa vào dấu hiệu nào để em xác định như vậy ? </a:t>
            </a:r>
            <a:endParaRPr lang="en-US" altLang="en-US" sz="1800" b="1">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8593D454-D09E-4C89-8F79-8337FFAF11D1}"/>
              </a:ext>
            </a:extLst>
          </p:cNvPr>
          <p:cNvCxnSpPr/>
          <p:nvPr/>
        </p:nvCxnSpPr>
        <p:spPr>
          <a:xfrm>
            <a:off x="381000" y="2438400"/>
            <a:ext cx="7239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8593D454-D09E-4C89-8F79-8337FFAF11D1}"/>
              </a:ext>
            </a:extLst>
          </p:cNvPr>
          <p:cNvCxnSpPr/>
          <p:nvPr/>
        </p:nvCxnSpPr>
        <p:spPr>
          <a:xfrm>
            <a:off x="76200" y="2743200"/>
            <a:ext cx="1524000"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Rectangle 4">
            <a:extLst>
              <a:ext uri="{FF2B5EF4-FFF2-40B4-BE49-F238E27FC236}">
                <a16:creationId xmlns:a16="http://schemas.microsoft.com/office/drawing/2014/main" xmlns="" id="{AEA80A01-136C-4224-9845-8630369EB2EF}"/>
              </a:ext>
            </a:extLst>
          </p:cNvPr>
          <p:cNvSpPr>
            <a:spLocks noChangeArrowheads="1"/>
          </p:cNvSpPr>
          <p:nvPr/>
        </p:nvSpPr>
        <p:spPr bwMode="auto">
          <a:xfrm>
            <a:off x="7821613" y="3200400"/>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a:solidFill>
                  <a:srgbClr val="0000CC"/>
                </a:solidFill>
                <a:latin typeface="Times New Roman" panose="02020603050405020304" pitchFamily="18" charset="0"/>
                <a:cs typeface="Times New Roman" panose="02020603050405020304" pitchFamily="18" charset="0"/>
              </a:rPr>
              <a:t>Đoạn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diễn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dịch</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Bảng 1">
            <a:extLst>
              <a:ext uri="{FF2B5EF4-FFF2-40B4-BE49-F238E27FC236}">
                <a16:creationId xmlns:a16="http://schemas.microsoft.com/office/drawing/2014/main" xmlns="" id="{CB577B16-9E32-4CA4-BE83-B88A14D77F61}"/>
              </a:ext>
            </a:extLst>
          </p:cNvPr>
          <p:cNvGraphicFramePr>
            <a:graphicFrameLocks noGrp="1"/>
          </p:cNvGraphicFramePr>
          <p:nvPr/>
        </p:nvGraphicFramePr>
        <p:xfrm>
          <a:off x="76200" y="914400"/>
          <a:ext cx="8736013" cy="4038600"/>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47680">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3490920">
                <a:tc>
                  <a:txBody>
                    <a:bodyPr/>
                    <a:lstStyle/>
                    <a:p>
                      <a:r>
                        <a:rPr lang="en-US" sz="2400" b="1" kern="1200" dirty="0">
                          <a:solidFill>
                            <a:schemeClr val="accent5">
                              <a:lumMod val="75000"/>
                            </a:schemeClr>
                          </a:solidFill>
                          <a:effectLst/>
                          <a:latin typeface="+mn-lt"/>
                          <a:ea typeface="+mn-ea"/>
                          <a:cs typeface="+mn-cs"/>
                        </a:rPr>
                        <a:t>b.</a:t>
                      </a:r>
                      <a:r>
                        <a:rPr lang="en-US" sz="2400" b="1" kern="1200" baseline="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nguồn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vô</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hạn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Bởi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không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chỉ</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cung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cấp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văn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hóa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chính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trị</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tôn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giáo</a:t>
                      </a:r>
                      <a:r>
                        <a:rPr lang="en-US" sz="2400" b="1" kern="1200" dirty="0">
                          <a:solidFill>
                            <a:schemeClr val="accent5">
                              <a:lumMod val="75000"/>
                            </a:schemeClr>
                          </a:solidFill>
                          <a:effectLst/>
                          <a:latin typeface="+mn-lt"/>
                          <a:ea typeface="+mn-ea"/>
                          <a:cs typeface="+mn-cs"/>
                        </a:rPr>
                        <a:t>, ... </a:t>
                      </a:r>
                      <a:r>
                        <a:rPr lang="en-US" sz="2400" b="1" kern="1200" dirty="0" err="1">
                          <a:solidFill>
                            <a:schemeClr val="accent5">
                              <a:lumMod val="75000"/>
                            </a:schemeClr>
                          </a:solidFill>
                          <a:effectLst/>
                          <a:latin typeface="+mn-lt"/>
                          <a:ea typeface="+mn-ea"/>
                          <a:cs typeface="+mn-cs"/>
                        </a:rPr>
                        <a:t>mà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còn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chiêm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nghiệm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xã</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hội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xưa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qua </a:t>
                      </a:r>
                      <a:r>
                        <a:rPr lang="en-US" sz="2400" b="1" kern="1200" dirty="0" err="1">
                          <a:solidFill>
                            <a:schemeClr val="accent5">
                              <a:lumMod val="75000"/>
                            </a:schemeClr>
                          </a:solidFill>
                          <a:effectLst/>
                          <a:latin typeface="+mn-lt"/>
                          <a:ea typeface="+mn-ea"/>
                          <a:cs typeface="+mn-cs"/>
                        </a:rPr>
                        <a:t>các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phẩm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văn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học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lịch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sử</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được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sống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đời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mở</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chân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trời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Đọc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người</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thấu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hiểu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nền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văn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hóa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Vì</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vậy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thể</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chính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tàng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của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cả</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nhân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loại</a:t>
                      </a:r>
                      <a:r>
                        <a:rPr lang="en-US" sz="2400" b="1" kern="1200" dirty="0">
                          <a:solidFill>
                            <a:schemeClr val="accent5">
                              <a:lumMod val="75000"/>
                            </a:schemeClr>
                          </a:solidFill>
                          <a:effectLst/>
                          <a:latin typeface="+mn-lt"/>
                          <a:ea typeface="+mn-ea"/>
                          <a:cs typeface="+mn-cs"/>
                        </a:rPr>
                        <a:t>.</a:t>
                      </a:r>
                      <a:endParaRPr lang="en-US" sz="2400" dirty="0">
                        <a:solidFill>
                          <a:schemeClr val="accent5">
                            <a:lumMod val="75000"/>
                          </a:schemeClr>
                        </a:solidFill>
                        <a:effectLst/>
                      </a:endParaRPr>
                    </a:p>
                    <a:p>
                      <a:pPr marL="0" marR="0">
                        <a:lnSpc>
                          <a:spcPts val="1390"/>
                        </a:lnSpc>
                        <a:spcBef>
                          <a:spcPts val="0"/>
                        </a:spcBef>
                        <a:spcAft>
                          <a:spcPts val="0"/>
                        </a:spcAft>
                      </a:pPr>
                      <a:r>
                        <a:rPr lang="vi-VN" sz="2000" b="0" dirty="0">
                          <a:ln>
                            <a:noFill/>
                          </a:ln>
                          <a:solidFill>
                            <a:schemeClr val="accent5">
                              <a:lumMod val="75000"/>
                            </a:schemeClr>
                          </a:solidFill>
                          <a:effectLst/>
                          <a:latin typeface="+mj-lt"/>
                        </a:rPr>
                        <a:t> </a:t>
                      </a:r>
                      <a:endParaRPr lang="en-US" sz="2000" b="0" dirty="0">
                        <a:ln>
                          <a:noFill/>
                        </a:ln>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Rectangle 4">
            <a:extLst>
              <a:ext uri="{FF2B5EF4-FFF2-40B4-BE49-F238E27FC236}">
                <a16:creationId xmlns:a16="http://schemas.microsoft.com/office/drawing/2014/main" xmlns="" id="{560BCF31-0E44-49D2-8D9F-409C655CD963}"/>
              </a:ext>
            </a:extLst>
          </p:cNvPr>
          <p:cNvSpPr>
            <a:spLocks noChangeArrowheads="1"/>
          </p:cNvSpPr>
          <p:nvPr/>
        </p:nvSpPr>
        <p:spPr bwMode="auto">
          <a:xfrm>
            <a:off x="7821613" y="1687513"/>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a:solidFill>
                  <a:srgbClr val="0000CC"/>
                </a:solidFill>
                <a:latin typeface="Times New Roman" panose="02020603050405020304" pitchFamily="18" charset="0"/>
                <a:cs typeface="Times New Roman" panose="02020603050405020304" pitchFamily="18" charset="0"/>
              </a:rPr>
              <a:t>Đoạn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phối</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hợp</a:t>
            </a:r>
            <a:r>
              <a:rPr lang="en-US" altLang="en-US" sz="2400" b="1" dirty="0">
                <a:solidFill>
                  <a:srgbClr val="0000CC"/>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xmlns="" id="{8593D454-D09E-4C89-8F79-8337FFAF11D1}"/>
              </a:ext>
            </a:extLst>
          </p:cNvPr>
          <p:cNvCxnSpPr/>
          <p:nvPr/>
        </p:nvCxnSpPr>
        <p:spPr>
          <a:xfrm>
            <a:off x="457200" y="1828800"/>
            <a:ext cx="6477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xmlns="" id="{8593D454-D09E-4C89-8F79-8337FFAF11D1}"/>
              </a:ext>
            </a:extLst>
          </p:cNvPr>
          <p:cNvCxnSpPr/>
          <p:nvPr/>
        </p:nvCxnSpPr>
        <p:spPr>
          <a:xfrm>
            <a:off x="1573213" y="4343400"/>
            <a:ext cx="566578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xmlns="" id="{8593D454-D09E-4C89-8F79-8337FFAF11D1}"/>
              </a:ext>
            </a:extLst>
          </p:cNvPr>
          <p:cNvCxnSpPr/>
          <p:nvPr/>
        </p:nvCxnSpPr>
        <p:spPr>
          <a:xfrm>
            <a:off x="152400" y="4724400"/>
            <a:ext cx="2667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Bảng 1">
            <a:extLst>
              <a:ext uri="{FF2B5EF4-FFF2-40B4-BE49-F238E27FC236}">
                <a16:creationId xmlns:a16="http://schemas.microsoft.com/office/drawing/2014/main" xmlns="" id="{5397E02E-E278-4A65-B948-9F794644522F}"/>
              </a:ext>
            </a:extLst>
          </p:cNvPr>
          <p:cNvGraphicFramePr>
            <a:graphicFrameLocks noGrp="1"/>
          </p:cNvGraphicFramePr>
          <p:nvPr/>
        </p:nvGraphicFramePr>
        <p:xfrm>
          <a:off x="76200" y="914400"/>
          <a:ext cx="8736013" cy="2684463"/>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50707">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2133756">
                <a:tc>
                  <a:txBody>
                    <a:bodyPr/>
                    <a:lstStyle/>
                    <a:p>
                      <a:r>
                        <a:rPr lang="en-US" sz="2400" b="1" kern="1200" dirty="0">
                          <a:solidFill>
                            <a:schemeClr val="accent5">
                              <a:lumMod val="75000"/>
                            </a:schemeClr>
                          </a:solidFill>
                          <a:effectLst/>
                          <a:latin typeface="+mn-lt"/>
                          <a:ea typeface="+mn-ea"/>
                          <a:cs typeface="+mn-cs"/>
                        </a:rPr>
                        <a:t>c.</a:t>
                      </a:r>
                      <a:r>
                        <a:rPr lang="en-US" sz="2400" b="1" kern="1200" baseline="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người</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rằng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nhìn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lên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bầu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trời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thấy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sao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băng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nếu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chóng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ước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một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gì</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chắc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chắn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sẽ</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trở</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thành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thật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Một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số</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quan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điểm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rằng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sao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băng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một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hình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tượng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đẹp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thường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gắn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liền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câu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chuyện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về</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tình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yêu</a:t>
                      </a:r>
                      <a:r>
                        <a:rPr lang="en-US" sz="2400" b="1" kern="1200" dirty="0">
                          <a:solidFill>
                            <a:schemeClr val="accent5">
                              <a:lumMod val="75000"/>
                            </a:schemeClr>
                          </a:solidFill>
                          <a:effectLst/>
                          <a:latin typeface="+mn-lt"/>
                          <a:ea typeface="+mn-ea"/>
                          <a:cs typeface="+mn-cs"/>
                        </a:rPr>
                        <a:t>. </a:t>
                      </a:r>
                      <a:r>
                        <a:rPr lang="vi-VN" sz="2000" b="0" dirty="0">
                          <a:ln>
                            <a:noFill/>
                          </a:ln>
                          <a:solidFill>
                            <a:schemeClr val="accent5">
                              <a:lumMod val="75000"/>
                            </a:schemeClr>
                          </a:solidFill>
                          <a:effectLst/>
                          <a:latin typeface="+mj-lt"/>
                        </a:rPr>
                        <a:t> </a:t>
                      </a:r>
                      <a:endParaRPr lang="en-US" sz="2000" b="0" dirty="0">
                        <a:ln>
                          <a:noFill/>
                        </a:ln>
                        <a:solidFill>
                          <a:schemeClr val="accent5">
                            <a:lumMod val="75000"/>
                          </a:schemeClr>
                        </a:solidFill>
                        <a:effectLst/>
                        <a:latin typeface="+mj-lt"/>
                      </a:endParaRPr>
                    </a:p>
                    <a:p>
                      <a:endParaRPr lang="en-US" sz="2000" b="0" dirty="0">
                        <a:ln>
                          <a:noFill/>
                        </a:ln>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Rectangle 4">
            <a:extLst>
              <a:ext uri="{FF2B5EF4-FFF2-40B4-BE49-F238E27FC236}">
                <a16:creationId xmlns:a16="http://schemas.microsoft.com/office/drawing/2014/main" xmlns="" id="{28D56CD0-2AE9-4A19-A153-F852B0544AEF}"/>
              </a:ext>
            </a:extLst>
          </p:cNvPr>
          <p:cNvSpPr>
            <a:spLocks noChangeArrowheads="1"/>
          </p:cNvSpPr>
          <p:nvPr/>
        </p:nvSpPr>
        <p:spPr bwMode="auto">
          <a:xfrm>
            <a:off x="7818438" y="1133475"/>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a:solidFill>
                  <a:srgbClr val="0000CC"/>
                </a:solidFill>
                <a:latin typeface="Times New Roman" panose="02020603050405020304" pitchFamily="18" charset="0"/>
                <a:cs typeface="Times New Roman" panose="02020603050405020304" pitchFamily="18" charset="0"/>
              </a:rPr>
              <a:t>Đoạn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văn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smtClean="0">
                <a:solidFill>
                  <a:srgbClr val="0000CC"/>
                </a:solidFill>
                <a:latin typeface="Times New Roman" panose="02020603050405020304" pitchFamily="18" charset="0"/>
                <a:cs typeface="Times New Roman" panose="02020603050405020304" pitchFamily="18" charset="0"/>
              </a:rPr>
              <a:t>song </a:t>
            </a:r>
            <a:r>
              <a:rPr lang="en-US" altLang="en-US" sz="2400" b="1" dirty="0" err="1">
                <a:solidFill>
                  <a:srgbClr val="0000CC"/>
                </a:solidFill>
                <a:latin typeface="Times New Roman" panose="02020603050405020304" pitchFamily="18" charset="0"/>
                <a:cs typeface="Times New Roman" panose="02020603050405020304" pitchFamily="18" charset="0"/>
              </a:rPr>
              <a:t>hành</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ảng 1">
            <a:extLst>
              <a:ext uri="{FF2B5EF4-FFF2-40B4-BE49-F238E27FC236}">
                <a16:creationId xmlns:a16="http://schemas.microsoft.com/office/drawing/2014/main" xmlns="" id="{0F8BB3F7-089E-4EAF-99A9-FF27774C1515}"/>
              </a:ext>
            </a:extLst>
          </p:cNvPr>
          <p:cNvGraphicFramePr>
            <a:graphicFrameLocks noGrp="1"/>
          </p:cNvGraphicFramePr>
          <p:nvPr/>
        </p:nvGraphicFramePr>
        <p:xfrm>
          <a:off x="76200" y="914400"/>
          <a:ext cx="8736013" cy="4800600"/>
        </p:xfrm>
        <a:graphic>
          <a:graphicData uri="http://schemas.openxmlformats.org/drawingml/2006/table">
            <a:tbl>
              <a:tblPr firstRow="1" firstCol="1" bandRow="1">
                <a:tableStyleId>{912C8C85-51F0-491E-9774-3900AFEF0FD7}</a:tableStyleId>
              </a:tblPr>
              <a:tblGrid>
                <a:gridCol w="7610382">
                  <a:extLst>
                    <a:ext uri="{9D8B030D-6E8A-4147-A177-3AD203B41FA5}">
                      <a16:colId xmlns:a16="http://schemas.microsoft.com/office/drawing/2014/main" xmlns="" val="20000"/>
                    </a:ext>
                  </a:extLst>
                </a:gridCol>
                <a:gridCol w="1125631">
                  <a:extLst>
                    <a:ext uri="{9D8B030D-6E8A-4147-A177-3AD203B41FA5}">
                      <a16:colId xmlns:a16="http://schemas.microsoft.com/office/drawing/2014/main" xmlns="" val="20001"/>
                    </a:ext>
                  </a:extLst>
                </a:gridCol>
              </a:tblGrid>
              <a:tr h="577759">
                <a:tc>
                  <a:txBody>
                    <a:bodyPr/>
                    <a:lstStyle/>
                    <a:p>
                      <a:pPr marL="0" marR="0" algn="ctr">
                        <a:lnSpc>
                          <a:spcPts val="1390"/>
                        </a:lnSpc>
                        <a:spcBef>
                          <a:spcPts val="0"/>
                        </a:spcBef>
                        <a:spcAft>
                          <a:spcPts val="0"/>
                        </a:spcAft>
                      </a:pPr>
                      <a:r>
                        <a:rPr lang="vi-VN" sz="2000" b="1" dirty="0">
                          <a:ln>
                            <a:noFill/>
                          </a:ln>
                          <a:solidFill>
                            <a:schemeClr val="accent5">
                              <a:lumMod val="50000"/>
                            </a:schemeClr>
                          </a:solidFill>
                          <a:effectLst/>
                          <a:latin typeface="+mj-lt"/>
                        </a:rPr>
                        <a:t>ĐOẠN VĂN</a:t>
                      </a:r>
                      <a:endParaRPr lang="en-US" sz="20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r>
                        <a:rPr lang="vi-VN" sz="1400" b="1" dirty="0">
                          <a:ln>
                            <a:noFill/>
                          </a:ln>
                          <a:solidFill>
                            <a:schemeClr val="accent5">
                              <a:lumMod val="50000"/>
                            </a:schemeClr>
                          </a:solidFill>
                          <a:effectLst/>
                          <a:latin typeface="+mj-lt"/>
                        </a:rPr>
                        <a:t>KIỂU ĐOẠN VĂN</a:t>
                      </a:r>
                      <a:endParaRPr lang="en-US" sz="1400" b="1"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4222841">
                <a:tc>
                  <a:txBody>
                    <a:bodyPr/>
                    <a:lstStyle/>
                    <a:p>
                      <a:r>
                        <a:rPr lang="en-US" sz="2400" b="1" kern="1200" dirty="0">
                          <a:solidFill>
                            <a:schemeClr val="accent5">
                              <a:lumMod val="75000"/>
                            </a:schemeClr>
                          </a:solidFill>
                          <a:effectLst/>
                          <a:latin typeface="+mn-lt"/>
                          <a:ea typeface="+mn-ea"/>
                          <a:cs typeface="+mn-cs"/>
                        </a:rPr>
                        <a:t>d. </a:t>
                      </a:r>
                      <a:r>
                        <a:rPr lang="en-US" sz="2400" b="1" kern="1200" dirty="0" err="1">
                          <a:solidFill>
                            <a:schemeClr val="accent5">
                              <a:lumMod val="75000"/>
                            </a:schemeClr>
                          </a:solidFill>
                          <a:effectLst/>
                          <a:latin typeface="+mn-lt"/>
                          <a:ea typeface="+mn-ea"/>
                          <a:cs typeface="+mn-cs"/>
                        </a:rPr>
                        <a:t>Những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chiếc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minh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ích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rất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trong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sống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không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chỉ</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có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thể</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liên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nhau</a:t>
                      </a:r>
                      <a:r>
                        <a:rPr lang="en-US" sz="2400" b="1" kern="1200" dirty="0">
                          <a:solidFill>
                            <a:schemeClr val="accent5">
                              <a:lumMod val="75000"/>
                            </a:schemeClr>
                          </a:solidFill>
                          <a:effectLst/>
                          <a:latin typeface="+mn-lt"/>
                          <a:ea typeface="+mn-ea"/>
                          <a:cs typeface="+mn-cs"/>
                        </a:rPr>
                        <a:t> ở </a:t>
                      </a:r>
                      <a:r>
                        <a:rPr lang="en-US" sz="2400" b="1" kern="1200" dirty="0" err="1">
                          <a:solidFill>
                            <a:schemeClr val="accent5">
                              <a:lumMod val="75000"/>
                            </a:schemeClr>
                          </a:solidFill>
                          <a:effectLst/>
                          <a:latin typeface="+mn-lt"/>
                          <a:ea typeface="+mn-ea"/>
                          <a:cs typeface="+mn-cs"/>
                        </a:rPr>
                        <a:t>khoảng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cách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xôi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kết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nối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trên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toàn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thế</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mà</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còn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giúp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tiếp</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cận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những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kiến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thức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của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toàn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nhân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Thế</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cũng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đem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chúng</a:t>
                      </a:r>
                      <a:r>
                        <a:rPr lang="en-US" sz="2400" b="1" kern="1200" dirty="0">
                          <a:solidFill>
                            <a:schemeClr val="accent5">
                              <a:lumMod val="75000"/>
                            </a:schemeClr>
                          </a:solidFill>
                          <a:effectLst/>
                          <a:latin typeface="+mn-lt"/>
                          <a:ea typeface="+mn-ea"/>
                          <a:cs typeface="+mn-cs"/>
                        </a:rPr>
                        <a:t> ta </a:t>
                      </a:r>
                      <a:r>
                        <a:rPr lang="en-US" sz="2400" b="1" kern="1200" dirty="0" err="1">
                          <a:solidFill>
                            <a:schemeClr val="accent5">
                              <a:lumMod val="75000"/>
                            </a:schemeClr>
                          </a:solidFill>
                          <a:effectLst/>
                          <a:latin typeface="+mn-lt"/>
                          <a:ea typeface="+mn-ea"/>
                          <a:cs typeface="+mn-cs"/>
                        </a:rPr>
                        <a:t>rất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phiền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toái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sự</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trói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buộc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lệ</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thuộc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vào</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những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hệ</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lụy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con </a:t>
                      </a:r>
                      <a:r>
                        <a:rPr lang="en-US" sz="2400" b="1" kern="1200" dirty="0" err="1">
                          <a:solidFill>
                            <a:schemeClr val="accent5">
                              <a:lumMod val="75000"/>
                            </a:schemeClr>
                          </a:solidFill>
                          <a:effectLst/>
                          <a:latin typeface="+mn-lt"/>
                          <a:ea typeface="+mn-ea"/>
                          <a:cs typeface="+mn-cs"/>
                        </a:rPr>
                        <a:t>trẻ</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nghiện</a:t>
                      </a:r>
                      <a:r>
                        <a:rPr lang="en-US" sz="2400" b="1" kern="1200" dirty="0">
                          <a:solidFill>
                            <a:schemeClr val="accent5">
                              <a:lumMod val="75000"/>
                            </a:schemeClr>
                          </a:solidFill>
                          <a:effectLst/>
                          <a:latin typeface="+mn-lt"/>
                          <a:ea typeface="+mn-ea"/>
                          <a:cs typeface="+mn-cs"/>
                        </a:rPr>
                        <a:t> game hay internet, </a:t>
                      </a:r>
                      <a:r>
                        <a:rPr lang="en-US" sz="2400" b="1" kern="1200" dirty="0" err="1">
                          <a:solidFill>
                            <a:schemeClr val="accent5">
                              <a:lumMod val="75000"/>
                            </a:schemeClr>
                          </a:solidFill>
                          <a:effectLst/>
                          <a:latin typeface="+mn-lt"/>
                          <a:ea typeface="+mn-ea"/>
                          <a:cs typeface="+mn-cs"/>
                        </a:rPr>
                        <a:t>các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tin </a:t>
                      </a:r>
                      <a:r>
                        <a:rPr lang="en-US" sz="2400" b="1" kern="1200" dirty="0" err="1">
                          <a:solidFill>
                            <a:schemeClr val="accent5">
                              <a:lumMod val="75000"/>
                            </a:schemeClr>
                          </a:solidFill>
                          <a:effectLst/>
                          <a:latin typeface="+mn-lt"/>
                          <a:ea typeface="+mn-ea"/>
                          <a:cs typeface="+mn-cs"/>
                        </a:rPr>
                        <a:t>đồi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trụy</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chưa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được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kiểm</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duyệt</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Có</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thể</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nói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điện</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thoại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thông</a:t>
                      </a:r>
                      <a:r>
                        <a:rPr lang="en-US" sz="2400" b="1" kern="1200" dirty="0">
                          <a:solidFill>
                            <a:schemeClr val="accent5">
                              <a:lumMod val="75000"/>
                            </a:schemeClr>
                          </a:solidFill>
                          <a:effectLst/>
                          <a:latin typeface="+mn-lt"/>
                          <a:ea typeface="+mn-ea"/>
                          <a:cs typeface="+mn-cs"/>
                        </a:rPr>
                        <a:t> minh </a:t>
                      </a:r>
                      <a:r>
                        <a:rPr lang="en-US" sz="2400" b="1" kern="1200" dirty="0" err="1">
                          <a:solidFill>
                            <a:schemeClr val="accent5">
                              <a:lumMod val="75000"/>
                            </a:schemeClr>
                          </a:solidFill>
                          <a:effectLst/>
                          <a:latin typeface="+mn-lt"/>
                          <a:ea typeface="+mn-ea"/>
                          <a:cs typeface="+mn-cs"/>
                        </a:rPr>
                        <a:t>vừa</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lợi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ích</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nhưng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cũng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mang</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tới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nhiều</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tác</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hại</a:t>
                      </a:r>
                      <a:r>
                        <a:rPr lang="en-US" sz="2400" b="1" kern="1200" dirty="0">
                          <a:solidFill>
                            <a:schemeClr val="accent5">
                              <a:lumMod val="75000"/>
                            </a:schemeClr>
                          </a:solidFill>
                          <a:effectLst/>
                          <a:latin typeface="+mn-lt"/>
                          <a:ea typeface="+mn-ea"/>
                          <a:cs typeface="+mn-cs"/>
                        </a:rPr>
                        <a:t> </a:t>
                      </a:r>
                      <a:r>
                        <a:rPr lang="en-US" sz="2400" b="1" kern="1200" dirty="0" err="1">
                          <a:solidFill>
                            <a:schemeClr val="accent5">
                              <a:lumMod val="75000"/>
                            </a:schemeClr>
                          </a:solidFill>
                          <a:effectLst/>
                          <a:latin typeface="+mn-lt"/>
                          <a:ea typeface="+mn-ea"/>
                          <a:cs typeface="+mn-cs"/>
                        </a:rPr>
                        <a:t>cho</a:t>
                      </a:r>
                      <a:r>
                        <a:rPr lang="en-US" sz="2400" b="1" kern="1200" dirty="0">
                          <a:solidFill>
                            <a:schemeClr val="accent5">
                              <a:lumMod val="75000"/>
                            </a:schemeClr>
                          </a:solidFill>
                          <a:effectLst/>
                          <a:latin typeface="+mn-lt"/>
                          <a:ea typeface="+mn-ea"/>
                          <a:cs typeface="+mn-cs"/>
                        </a:rPr>
                        <a:t> con </a:t>
                      </a:r>
                      <a:r>
                        <a:rPr lang="en-US" sz="2400" b="1" kern="1200" dirty="0" err="1">
                          <a:solidFill>
                            <a:schemeClr val="accent5">
                              <a:lumMod val="75000"/>
                            </a:schemeClr>
                          </a:solidFill>
                          <a:effectLst/>
                          <a:latin typeface="+mn-lt"/>
                          <a:ea typeface="+mn-ea"/>
                          <a:cs typeface="+mn-cs"/>
                        </a:rPr>
                        <a:t>người</a:t>
                      </a:r>
                      <a:r>
                        <a:rPr lang="en-US" sz="2400" b="1" kern="1200" dirty="0">
                          <a:solidFill>
                            <a:schemeClr val="accent5">
                              <a:lumMod val="75000"/>
                            </a:schemeClr>
                          </a:solidFill>
                          <a:effectLst/>
                          <a:latin typeface="+mn-lt"/>
                          <a:ea typeface="+mn-ea"/>
                          <a:cs typeface="+mn-cs"/>
                        </a:rPr>
                        <a:t>.</a:t>
                      </a:r>
                    </a:p>
                  </a:txBody>
                  <a:tcPr marL="26763" marR="267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algn="ctr">
                        <a:lnSpc>
                          <a:spcPts val="1390"/>
                        </a:lnSpc>
                        <a:spcBef>
                          <a:spcPts val="0"/>
                        </a:spcBef>
                        <a:spcAft>
                          <a:spcPts val="0"/>
                        </a:spcAft>
                      </a:pPr>
                      <a:endParaRPr lang="en-US" sz="2000" b="0" dirty="0">
                        <a:ln>
                          <a:noFill/>
                        </a:ln>
                        <a:solidFill>
                          <a:schemeClr val="accent5">
                            <a:lumMod val="50000"/>
                          </a:schemeClr>
                        </a:solidFill>
                        <a:effectLst/>
                        <a:latin typeface="+mj-lt"/>
                        <a:ea typeface="Calibri" panose="020F0502020204030204" pitchFamily="34" charset="0"/>
                        <a:cs typeface="Times New Roman" panose="02020603050405020304" pitchFamily="18" charset="0"/>
                      </a:endParaRPr>
                    </a:p>
                  </a:txBody>
                  <a:tcPr marL="26763" marR="26763"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3" name="Straight Connector 2">
            <a:extLst>
              <a:ext uri="{FF2B5EF4-FFF2-40B4-BE49-F238E27FC236}">
                <a16:creationId xmlns:a16="http://schemas.microsoft.com/office/drawing/2014/main" xmlns="" id="{8593D454-D09E-4C89-8F79-8337FFAF11D1}"/>
              </a:ext>
            </a:extLst>
          </p:cNvPr>
          <p:cNvCxnSpPr/>
          <p:nvPr/>
        </p:nvCxnSpPr>
        <p:spPr>
          <a:xfrm>
            <a:off x="2438400" y="4724400"/>
            <a:ext cx="4800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xmlns="" id="{8593D454-D09E-4C89-8F79-8337FFAF11D1}"/>
              </a:ext>
            </a:extLst>
          </p:cNvPr>
          <p:cNvCxnSpPr/>
          <p:nvPr/>
        </p:nvCxnSpPr>
        <p:spPr>
          <a:xfrm>
            <a:off x="76200" y="5105400"/>
            <a:ext cx="7467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8593D454-D09E-4C89-8F79-8337FFAF11D1}"/>
              </a:ext>
            </a:extLst>
          </p:cNvPr>
          <p:cNvCxnSpPr/>
          <p:nvPr/>
        </p:nvCxnSpPr>
        <p:spPr>
          <a:xfrm>
            <a:off x="76200" y="5500688"/>
            <a:ext cx="8382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Rectangle 4">
            <a:extLst>
              <a:ext uri="{FF2B5EF4-FFF2-40B4-BE49-F238E27FC236}">
                <a16:creationId xmlns:a16="http://schemas.microsoft.com/office/drawing/2014/main" xmlns="" id="{1912B8D2-7647-458B-8E58-3C1CDE347C52}"/>
              </a:ext>
            </a:extLst>
          </p:cNvPr>
          <p:cNvSpPr>
            <a:spLocks noChangeArrowheads="1"/>
          </p:cNvSpPr>
          <p:nvPr/>
        </p:nvSpPr>
        <p:spPr bwMode="auto">
          <a:xfrm>
            <a:off x="7789863" y="3124200"/>
            <a:ext cx="99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=&gt;  </a:t>
            </a:r>
            <a:r>
              <a:rPr lang="en-US" altLang="en-US" sz="2400" b="1" dirty="0" err="1" smtClean="0">
                <a:solidFill>
                  <a:srgbClr val="0000CC"/>
                </a:solidFill>
                <a:latin typeface="Times New Roman" panose="02020603050405020304" pitchFamily="18" charset="0"/>
                <a:cs typeface="Times New Roman" panose="02020603050405020304" pitchFamily="18" charset="0"/>
              </a:rPr>
              <a:t>Đoạn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văn</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smtClean="0">
                <a:solidFill>
                  <a:srgbClr val="0000CC"/>
                </a:solidFill>
                <a:latin typeface="Times New Roman" panose="02020603050405020304" pitchFamily="18" charset="0"/>
                <a:cs typeface="Times New Roman" panose="02020603050405020304" pitchFamily="18" charset="0"/>
              </a:rPr>
              <a:t>quy</a:t>
            </a:r>
            <a:r>
              <a:rPr lang="en-US" altLang="en-US" sz="2400" b="1" dirty="0" smtClean="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nạp</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1058B57-B297-424C-8001-9A2EE88B602A}"/>
              </a:ext>
            </a:extLst>
          </p:cNvPr>
          <p:cNvSpPr>
            <a:spLocks noChangeArrowheads="1"/>
          </p:cNvSpPr>
          <p:nvPr/>
        </p:nvSpPr>
        <p:spPr bwMode="auto">
          <a:xfrm>
            <a:off x="196850" y="533400"/>
            <a:ext cx="817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solidFill>
                  <a:srgbClr val="00B050"/>
                </a:solidFill>
              </a:rPr>
              <a:t>Bài tập 2: Viết câu chủ đề cho đoạn văn sau :</a:t>
            </a:r>
          </a:p>
        </p:txBody>
      </p:sp>
      <p:sp>
        <p:nvSpPr>
          <p:cNvPr id="12" name="Rectangle 4">
            <a:extLst>
              <a:ext uri="{FF2B5EF4-FFF2-40B4-BE49-F238E27FC236}">
                <a16:creationId xmlns:a16="http://schemas.microsoft.com/office/drawing/2014/main" xmlns="" id="{EA0CE13A-D9A1-4479-898C-5AECC1D05979}"/>
              </a:ext>
            </a:extLst>
          </p:cNvPr>
          <p:cNvSpPr>
            <a:spLocks noChangeArrowheads="1"/>
          </p:cNvSpPr>
          <p:nvPr/>
        </p:nvSpPr>
        <p:spPr bwMode="auto">
          <a:xfrm>
            <a:off x="196850" y="3505200"/>
            <a:ext cx="82613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a:solidFill>
                  <a:srgbClr val="0000CC"/>
                </a:solidFill>
                <a:latin typeface="Times New Roman" panose="02020603050405020304" pitchFamily="18" charset="0"/>
                <a:cs typeface="Times New Roman" panose="02020603050405020304" pitchFamily="18" charset="0"/>
              </a:rPr>
              <a:t>       </a:t>
            </a:r>
            <a:r>
              <a:rPr lang="vi-VN" altLang="en-US" sz="2000">
                <a:solidFill>
                  <a:srgbClr val="0000CC"/>
                </a:solidFill>
                <a:latin typeface="Times New Roman" panose="02020603050405020304" pitchFamily="18" charset="0"/>
                <a:cs typeface="Times New Roman" panose="02020603050405020304" pitchFamily="18" charset="0"/>
              </a:rPr>
              <a:t>Khi tiếp xúc với không khí ô nhiễm trong một thời gian dài, làn da của chủng ta có nguy cơ bị lão hoá. Dấ</a:t>
            </a:r>
            <a:r>
              <a:rPr lang="en-US" altLang="en-US" sz="2000">
                <a:solidFill>
                  <a:srgbClr val="0000CC"/>
                </a:solidFill>
                <a:latin typeface="Times New Roman" panose="02020603050405020304" pitchFamily="18" charset="0"/>
                <a:cs typeface="Times New Roman" panose="02020603050405020304" pitchFamily="18" charset="0"/>
              </a:rPr>
              <a:t>u </a:t>
            </a:r>
            <a:r>
              <a:rPr lang="vi-VN" altLang="en-US" sz="2000">
                <a:solidFill>
                  <a:srgbClr val="0000CC"/>
                </a:solidFill>
                <a:latin typeface="Times New Roman" panose="02020603050405020304" pitchFamily="18" charset="0"/>
                <a:cs typeface="Times New Roman" panose="02020603050405020304" pitchFamily="18" charset="0"/>
              </a:rPr>
              <a:t>hiệu nhận biết rõ nhất là sự xuất hiện của các đốm sắc tố và nế</a:t>
            </a:r>
            <a:r>
              <a:rPr lang="en-US" altLang="en-US" sz="2000">
                <a:solidFill>
                  <a:srgbClr val="0000CC"/>
                </a:solidFill>
                <a:latin typeface="Times New Roman" panose="02020603050405020304" pitchFamily="18" charset="0"/>
                <a:cs typeface="Times New Roman" panose="02020603050405020304" pitchFamily="18" charset="0"/>
              </a:rPr>
              <a:t>p </a:t>
            </a:r>
            <a:r>
              <a:rPr lang="vi-VN" altLang="en-US" sz="2000">
                <a:solidFill>
                  <a:srgbClr val="0000CC"/>
                </a:solidFill>
                <a:latin typeface="Times New Roman" panose="02020603050405020304" pitchFamily="18" charset="0"/>
                <a:cs typeface="Times New Roman" panose="02020603050405020304" pitchFamily="18" charset="0"/>
              </a:rPr>
              <a:t>nhăn trên da. Ngoài ra, ô nhiễm không khí còn là nguyên nhân gây khởi phát hoặc tăng nặng một số bệnh lí về da như viêm da dị ứng, viêm da cơ địa, mụn trứng cá, mề đay,... Không chỉ vậy, ô nhiễm không khí còn làm cho một số bệnh về da kém đáp ứng điều trị, dễ tái phát, kéo dài và khó điều trị hơn.</a:t>
            </a:r>
            <a:endParaRPr lang="en-US" altLang="en-US" sz="2000">
              <a:solidFill>
                <a:srgbClr val="0000CC"/>
              </a:solidFill>
              <a:latin typeface="Times New Roman" panose="02020603050405020304" pitchFamily="18" charset="0"/>
              <a:cs typeface="Times New Roman" panose="02020603050405020304" pitchFamily="18" charset="0"/>
            </a:endParaRPr>
          </a:p>
        </p:txBody>
      </p:sp>
      <p:sp>
        <p:nvSpPr>
          <p:cNvPr id="27652" name="AutoShape 8" descr="Ô NHIỄM KHÔNG KHÍ ẢNH HƯỞNG NHƯ THẾ NÀO ĐẾN LÀN DA CỦA BẠN? ảnh 1">
            <a:extLst>
              <a:ext uri="{FF2B5EF4-FFF2-40B4-BE49-F238E27FC236}">
                <a16:creationId xmlns:a16="http://schemas.microsoft.com/office/drawing/2014/main" xmlns="" id="{6A151C09-7A19-4B90-A6F8-D10DF63217B2}"/>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sp>
        <p:nvSpPr>
          <p:cNvPr id="27653" name="AutoShape 10" descr="Ô NHIỄM KHÔNG KHÍ ẢNH HƯỞNG NHƯ THẾ NÀO ĐẾN LÀN DA CỦA BẠN? ảnh 1">
            <a:extLst>
              <a:ext uri="{FF2B5EF4-FFF2-40B4-BE49-F238E27FC236}">
                <a16:creationId xmlns:a16="http://schemas.microsoft.com/office/drawing/2014/main" xmlns="" id="{2B833111-60D9-4BE2-9634-5C29FB650003}"/>
              </a:ext>
            </a:extLst>
          </p:cNvPr>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sp>
        <p:nvSpPr>
          <p:cNvPr id="27654" name="AutoShape 12" descr="Ô NHIỄM KHÔNG KHÍ ẢNH HƯỞNG NHƯ THẾ NÀO ĐẾN LÀN DA CỦA BẠN? ảnh 2">
            <a:extLst>
              <a:ext uri="{FF2B5EF4-FFF2-40B4-BE49-F238E27FC236}">
                <a16:creationId xmlns:a16="http://schemas.microsoft.com/office/drawing/2014/main" xmlns="" id="{38323C21-8AFE-450B-9F42-793E8FB4A367}"/>
              </a:ext>
            </a:extLst>
          </p:cNvPr>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pic>
        <p:nvPicPr>
          <p:cNvPr id="27655" name="Picture 4">
            <a:extLst>
              <a:ext uri="{FF2B5EF4-FFF2-40B4-BE49-F238E27FC236}">
                <a16:creationId xmlns:a16="http://schemas.microsoft.com/office/drawing/2014/main" xmlns="" id="{02956317-38F9-4ED6-8BAA-2FA25574A3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071563"/>
            <a:ext cx="2819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2">
            <a:extLst>
              <a:ext uri="{FF2B5EF4-FFF2-40B4-BE49-F238E27FC236}">
                <a16:creationId xmlns:a16="http://schemas.microsoft.com/office/drawing/2014/main" xmlns="" id="{B832A810-A023-432C-9C4E-7831678ED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825" y="1057275"/>
            <a:ext cx="396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xmlns="" id="{E0362374-A705-4719-9E3B-59ED414FDB90}"/>
              </a:ext>
            </a:extLst>
          </p:cNvPr>
          <p:cNvSpPr>
            <a:spLocks noChangeArrowheads="1"/>
          </p:cNvSpPr>
          <p:nvPr/>
        </p:nvSpPr>
        <p:spPr bwMode="auto">
          <a:xfrm>
            <a:off x="606425" y="58674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a:solidFill>
                  <a:srgbClr val="FF0000"/>
                </a:solidFill>
                <a:latin typeface="Times New Roman" panose="02020603050405020304" pitchFamily="18" charset="0"/>
                <a:cs typeface="Times New Roman" panose="02020603050405020304" pitchFamily="18" charset="0"/>
              </a:rPr>
              <a:t>Gợi ý: Ô nhiễm không khí làm tăng các bệnh về da.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 grpId="0" autoUpdateAnimBg="0"/>
      <p:bldP spid="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2F91AD-0AF5-4A52-868C-626C6D62B5E5}"/>
              </a:ext>
            </a:extLst>
          </p:cNvPr>
          <p:cNvSpPr>
            <a:spLocks noChangeArrowheads="1"/>
          </p:cNvSpPr>
          <p:nvPr/>
        </p:nvSpPr>
        <p:spPr bwMode="auto">
          <a:xfrm>
            <a:off x="196850" y="533400"/>
            <a:ext cx="817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solidFill>
                  <a:srgbClr val="00B050"/>
                </a:solidFill>
                <a:latin typeface="Times New Roman" panose="02020603050405020304" pitchFamily="18" charset="0"/>
                <a:cs typeface="Times New Roman" panose="02020603050405020304" pitchFamily="18" charset="0"/>
              </a:rPr>
              <a:t>* Khi viết câu chủ đề, em cần lưu ý điều gì?</a:t>
            </a:r>
          </a:p>
        </p:txBody>
      </p:sp>
      <p:sp>
        <p:nvSpPr>
          <p:cNvPr id="3" name="Rectangle 4">
            <a:extLst>
              <a:ext uri="{FF2B5EF4-FFF2-40B4-BE49-F238E27FC236}">
                <a16:creationId xmlns:a16="http://schemas.microsoft.com/office/drawing/2014/main" xmlns="" id="{215D2983-181F-48D6-A341-5C71DCFCEC67}"/>
              </a:ext>
            </a:extLst>
          </p:cNvPr>
          <p:cNvSpPr>
            <a:spLocks noChangeArrowheads="1"/>
          </p:cNvSpPr>
          <p:nvPr/>
        </p:nvSpPr>
        <p:spPr bwMode="auto">
          <a:xfrm>
            <a:off x="381000" y="1905000"/>
            <a:ext cx="82613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Câu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chủ</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đề</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phải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khái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quát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được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nội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dụng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của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toàn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đoạn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văn</a:t>
            </a:r>
            <a:r>
              <a:rPr lang="en-US" altLang="en-US" sz="2000" dirty="0">
                <a:solidFill>
                  <a:srgbClr val="0000CC"/>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Diễn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đạt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rõ</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ràng</a:t>
            </a:r>
            <a:r>
              <a:rPr lang="en-US" altLang="en-US" sz="2000" dirty="0">
                <a:solidFill>
                  <a:srgbClr val="0000CC"/>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Viết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đúng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chính</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tả</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ngữ</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pháp</a:t>
            </a:r>
            <a:r>
              <a:rPr lang="en-US" altLang="en-US" sz="2000" dirty="0">
                <a:solidFill>
                  <a:srgbClr val="0000CC"/>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 </a:t>
            </a:r>
            <a:r>
              <a:rPr lang="vi-VN" altLang="en-US" sz="2000" dirty="0">
                <a:solidFill>
                  <a:srgbClr val="0000CC"/>
                </a:solidFill>
                <a:latin typeface="Times New Roman" panose="02020603050405020304" pitchFamily="18" charset="0"/>
                <a:cs typeface="Times New Roman" panose="02020603050405020304" pitchFamily="18" charset="0"/>
              </a:rPr>
              <a:t>Hãy nghĩ những câu này như một chiếc “cầu nối” giữa ý chính của đoạn trước và ý chính của đoạn tiếp theo.</a:t>
            </a:r>
            <a:r>
              <a:rPr lang="en-US" altLang="en-US" sz="2000" dirty="0">
                <a:solidFill>
                  <a:srgbClr val="0000CC"/>
                </a:solidFill>
                <a:latin typeface="Times New Roman" panose="02020603050405020304" pitchFamily="18" charset="0"/>
                <a:cs typeface="Times New Roman" panose="02020603050405020304" pitchFamily="18" charset="0"/>
              </a:rPr>
              <a:t> </a:t>
            </a:r>
            <a:r>
              <a:rPr lang="vi-VN" altLang="en-US" sz="2000" dirty="0">
                <a:solidFill>
                  <a:srgbClr val="0000CC"/>
                </a:solidFill>
                <a:latin typeface="Times New Roman" panose="02020603050405020304" pitchFamily="18" charset="0"/>
                <a:cs typeface="Times New Roman" panose="02020603050405020304" pitchFamily="18" charset="0"/>
              </a:rPr>
              <a:t>Sử </a:t>
            </a:r>
            <a:r>
              <a:rPr lang="vi-VN" altLang="en-US" sz="2000" dirty="0" smtClean="0">
                <a:solidFill>
                  <a:srgbClr val="0000CC"/>
                </a:solidFill>
                <a:latin typeface="Times New Roman" panose="02020603050405020304" pitchFamily="18" charset="0"/>
                <a:cs typeface="Times New Roman" panose="02020603050405020304" pitchFamily="18" charset="0"/>
              </a:rPr>
              <a:t>dụng</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vi-VN" altLang="en-US" sz="2000" dirty="0" smtClean="0">
                <a:solidFill>
                  <a:srgbClr val="0000CC"/>
                </a:solidFill>
                <a:latin typeface="Times New Roman" panose="02020603050405020304" pitchFamily="18" charset="0"/>
                <a:cs typeface="Times New Roman" panose="02020603050405020304" pitchFamily="18" charset="0"/>
              </a:rPr>
              <a:t>các </a:t>
            </a:r>
            <a:r>
              <a:rPr lang="vi-VN" altLang="en-US" sz="2000" dirty="0">
                <a:solidFill>
                  <a:srgbClr val="0000CC"/>
                </a:solidFill>
                <a:latin typeface="Times New Roman" panose="02020603050405020304" pitchFamily="18" charset="0"/>
                <a:cs typeface="Times New Roman" panose="02020603050405020304" pitchFamily="18" charset="0"/>
              </a:rPr>
              <a:t>từ chuyển ý như “Ngoài ra”, hay “Trái lại”, là một cách hay để thể hiện sự liên hệ giữa các ý </a:t>
            </a:r>
            <a:r>
              <a:rPr lang="en-US" altLang="en-US" sz="2000" dirty="0">
                <a:solidFill>
                  <a:srgbClr val="0000CC"/>
                </a:solidFill>
                <a:latin typeface="Times New Roman" panose="02020603050405020304" pitchFamily="18" charset="0"/>
                <a:cs typeface="Times New Roman" panose="02020603050405020304" pitchFamily="18" charset="0"/>
              </a:rPr>
              <a:t>.</a:t>
            </a:r>
            <a:endParaRPr lang="vi-VN" altLang="en-US" sz="2000" dirty="0">
              <a:solidFill>
                <a:srgbClr val="0000CC"/>
              </a:solidFill>
              <a:latin typeface="Times New Roman" panose="02020603050405020304" pitchFamily="18" charset="0"/>
              <a:cs typeface="Times New Roman" panose="02020603050405020304" pitchFamily="18" charset="0"/>
            </a:endParaRPr>
          </a:p>
          <a:p>
            <a:pPr algn="just">
              <a:spcBef>
                <a:spcPct val="0"/>
              </a:spcBef>
              <a:buFontTx/>
              <a:buNone/>
            </a:pPr>
            <a:endParaRPr lang="en-US" altLang="en-US" sz="20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E9562AAF-A446-48D5-A6BB-FA01ED213E7B}"/>
              </a:ext>
            </a:extLst>
          </p:cNvPr>
          <p:cNvSpPr>
            <a:spLocks noGrp="1" noChangeArrowheads="1"/>
          </p:cNvSpPr>
          <p:nvPr>
            <p:ph type="title"/>
          </p:nvPr>
        </p:nvSpPr>
        <p:spPr>
          <a:xfrm>
            <a:off x="1600200" y="228600"/>
            <a:ext cx="6700838" cy="1143000"/>
          </a:xfrm>
        </p:spPr>
        <p:txBody>
          <a:bodyPr/>
          <a:lstStyle/>
          <a:p>
            <a:pPr algn="l" eaLnBrk="1" hangingPunct="1">
              <a:defRPr/>
            </a:pPr>
            <a:r>
              <a:rPr lang="en-US" altLang="en-US" sz="4800" b="1" dirty="0" err="1">
                <a:solidFill>
                  <a:srgbClr val="FF0066"/>
                </a:solidFill>
                <a:effectLst>
                  <a:outerShdw blurRad="38100" dist="38100" dir="2700000" algn="tl">
                    <a:srgbClr val="C0C0C0"/>
                  </a:outerShdw>
                </a:effectLst>
                <a:latin typeface="VNI-Duff" pitchFamily="2" charset="0"/>
              </a:rPr>
              <a:t>THAÛO</a:t>
            </a:r>
            <a:r>
              <a:rPr lang="en-US" altLang="en-US" sz="4800" b="1">
                <a:solidFill>
                  <a:srgbClr val="FF0066"/>
                </a:solidFill>
                <a:effectLst>
                  <a:outerShdw blurRad="38100" dist="38100" dir="2700000" algn="tl">
                    <a:srgbClr val="C0C0C0"/>
                  </a:outerShdw>
                </a:effectLst>
                <a:latin typeface="VNI-Duff" pitchFamily="2" charset="0"/>
              </a:rPr>
              <a:t> LUAÄN NHOÙM</a:t>
            </a:r>
            <a:r>
              <a:rPr lang="vi-VN" altLang="en-US" sz="4800" b="1">
                <a:solidFill>
                  <a:srgbClr val="FF0066"/>
                </a:solidFill>
                <a:effectLst>
                  <a:outerShdw blurRad="38100" dist="38100" dir="2700000" algn="tl">
                    <a:srgbClr val="C0C0C0"/>
                  </a:outerShdw>
                </a:effectLst>
                <a:latin typeface="VNI-Duff" pitchFamily="2" charset="0"/>
              </a:rPr>
              <a:t>(</a:t>
            </a:r>
            <a:r>
              <a:rPr lang="en-US" altLang="en-US" sz="4800" b="1">
                <a:solidFill>
                  <a:srgbClr val="FF0066"/>
                </a:solidFill>
                <a:effectLst>
                  <a:outerShdw blurRad="38100" dist="38100" dir="2700000" algn="tl">
                    <a:srgbClr val="C0C0C0"/>
                  </a:outerShdw>
                </a:effectLst>
                <a:latin typeface="VNI-Duff" pitchFamily="2" charset="0"/>
              </a:rPr>
              <a:t>5</a:t>
            </a:r>
            <a:r>
              <a:rPr lang="vi-VN" altLang="en-US" sz="4800" b="1">
                <a:solidFill>
                  <a:srgbClr val="FF0066"/>
                </a:solidFill>
                <a:effectLst>
                  <a:outerShdw blurRad="38100" dist="38100" dir="2700000" algn="tl">
                    <a:srgbClr val="C0C0C0"/>
                  </a:outerShdw>
                </a:effectLst>
                <a:latin typeface="VNI-Duff" pitchFamily="2" charset="0"/>
              </a:rPr>
              <a:t>’)</a:t>
            </a:r>
            <a:endParaRPr lang="en-US" altLang="en-US" sz="4800" b="1">
              <a:solidFill>
                <a:srgbClr val="FF0066"/>
              </a:solidFill>
              <a:effectLst>
                <a:outerShdw blurRad="38100" dist="38100" dir="2700000" algn="tl">
                  <a:srgbClr val="C0C0C0"/>
                </a:outerShdw>
              </a:effectLst>
              <a:latin typeface="VNI-Duff" pitchFamily="2" charset="0"/>
            </a:endParaRPr>
          </a:p>
        </p:txBody>
      </p:sp>
      <p:pic>
        <p:nvPicPr>
          <p:cNvPr id="29699" name="Picture 5" descr="columbine_drips_sm_clr">
            <a:extLst>
              <a:ext uri="{FF2B5EF4-FFF2-40B4-BE49-F238E27FC236}">
                <a16:creationId xmlns:a16="http://schemas.microsoft.com/office/drawing/2014/main" xmlns="" id="{F477A97F-A079-4D7A-909E-D8A2F4A8A331}"/>
              </a:ext>
            </a:extLst>
          </p:cNvPr>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0"/>
            <a:ext cx="1676400" cy="1676400"/>
          </a:xfrm>
          <a:noFill/>
        </p:spPr>
      </p:pic>
      <p:sp>
        <p:nvSpPr>
          <p:cNvPr id="9302" name="Oval 86">
            <a:extLst>
              <a:ext uri="{FF2B5EF4-FFF2-40B4-BE49-F238E27FC236}">
                <a16:creationId xmlns:a16="http://schemas.microsoft.com/office/drawing/2014/main" xmlns="" id="{474C6434-460B-4A85-AD2B-206F16D89B42}"/>
              </a:ext>
            </a:extLst>
          </p:cNvPr>
          <p:cNvSpPr>
            <a:spLocks noChangeArrowheads="1"/>
          </p:cNvSpPr>
          <p:nvPr/>
        </p:nvSpPr>
        <p:spPr bwMode="auto">
          <a:xfrm>
            <a:off x="4257675" y="4572000"/>
            <a:ext cx="2279650" cy="2262188"/>
          </a:xfrm>
          <a:prstGeom prst="ellipse">
            <a:avLst/>
          </a:prstGeom>
          <a:gradFill rotWithShape="1">
            <a:gsLst>
              <a:gs pos="0">
                <a:srgbClr val="DEF1F2"/>
              </a:gs>
              <a:gs pos="100000">
                <a:schemeClr val="bg1"/>
              </a:gs>
            </a:gsLst>
            <a:path path="shape">
              <a:fillToRect l="50000" t="50000" r="50000" b="50000"/>
            </a:path>
          </a:gradFill>
          <a:ln w="2857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pic>
        <p:nvPicPr>
          <p:cNvPr id="9303" name="Picture 87" descr="h6">
            <a:extLst>
              <a:ext uri="{FF2B5EF4-FFF2-40B4-BE49-F238E27FC236}">
                <a16:creationId xmlns:a16="http://schemas.microsoft.com/office/drawing/2014/main" xmlns="" id="{544C6E90-15DD-49DB-A14F-04A53E7B7B1F}"/>
              </a:ext>
            </a:extLst>
          </p:cNvPr>
          <p:cNvPicPr preferRelativeResize="0">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508952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8">
            <a:extLst>
              <a:ext uri="{FF2B5EF4-FFF2-40B4-BE49-F238E27FC236}">
                <a16:creationId xmlns:a16="http://schemas.microsoft.com/office/drawing/2014/main" xmlns="" id="{15C720FC-358F-4950-A109-9E46F86164E4}"/>
              </a:ext>
            </a:extLst>
          </p:cNvPr>
          <p:cNvGrpSpPr>
            <a:grpSpLocks/>
          </p:cNvGrpSpPr>
          <p:nvPr/>
        </p:nvGrpSpPr>
        <p:grpSpPr bwMode="auto">
          <a:xfrm>
            <a:off x="5392738" y="4937125"/>
            <a:ext cx="3175" cy="1452563"/>
            <a:chOff x="3693" y="360"/>
            <a:chExt cx="0" cy="610"/>
          </a:xfrm>
        </p:grpSpPr>
        <p:sp>
          <p:nvSpPr>
            <p:cNvPr id="29712" name="Line 89">
              <a:extLst>
                <a:ext uri="{FF2B5EF4-FFF2-40B4-BE49-F238E27FC236}">
                  <a16:creationId xmlns:a16="http://schemas.microsoft.com/office/drawing/2014/main" xmlns="" id="{783C63F2-293E-4239-805D-7BE197F20E66}"/>
                </a:ext>
              </a:extLst>
            </p:cNvPr>
            <p:cNvSpPr>
              <a:spLocks noChangeShapeType="1"/>
            </p:cNvSpPr>
            <p:nvPr/>
          </p:nvSpPr>
          <p:spPr bwMode="auto">
            <a:xfrm rot="10800000">
              <a:off x="3693" y="665"/>
              <a:ext cx="0" cy="305"/>
            </a:xfrm>
            <a:prstGeom prst="line">
              <a:avLst/>
            </a:prstGeom>
            <a:noFill/>
            <a:ln w="22225">
              <a:solidFill>
                <a:schemeClr val="bg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13" name="Line 90">
              <a:extLst>
                <a:ext uri="{FF2B5EF4-FFF2-40B4-BE49-F238E27FC236}">
                  <a16:creationId xmlns:a16="http://schemas.microsoft.com/office/drawing/2014/main" xmlns="" id="{3E2AC28D-4AA3-48B9-8517-29F529612BB0}"/>
                </a:ext>
              </a:extLst>
            </p:cNvPr>
            <p:cNvSpPr>
              <a:spLocks noChangeShapeType="1"/>
            </p:cNvSpPr>
            <p:nvPr/>
          </p:nvSpPr>
          <p:spPr bwMode="auto">
            <a:xfrm>
              <a:off x="3693" y="360"/>
              <a:ext cx="0" cy="305"/>
            </a:xfrm>
            <a:prstGeom prst="line">
              <a:avLst/>
            </a:prstGeom>
            <a:noFill/>
            <a:ln w="2222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9307" name="WordArt 91">
            <a:extLst>
              <a:ext uri="{FF2B5EF4-FFF2-40B4-BE49-F238E27FC236}">
                <a16:creationId xmlns:a16="http://schemas.microsoft.com/office/drawing/2014/main" xmlns="" id="{22B3A36C-9BB7-4A23-938A-4CFF05813C4A}"/>
              </a:ext>
            </a:extLst>
          </p:cNvPr>
          <p:cNvSpPr>
            <a:spLocks noChangeArrowheads="1" noChangeShapeType="1" noTextEdit="1"/>
          </p:cNvSpPr>
          <p:nvPr/>
        </p:nvSpPr>
        <p:spPr bwMode="auto">
          <a:xfrm>
            <a:off x="5243513" y="4632325"/>
            <a:ext cx="3429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12</a:t>
            </a:r>
          </a:p>
        </p:txBody>
      </p:sp>
      <p:sp>
        <p:nvSpPr>
          <p:cNvPr id="9308" name="WordArt 92">
            <a:extLst>
              <a:ext uri="{FF2B5EF4-FFF2-40B4-BE49-F238E27FC236}">
                <a16:creationId xmlns:a16="http://schemas.microsoft.com/office/drawing/2014/main" xmlns="" id="{270A699D-B72D-42BE-B943-944D0DBAD15F}"/>
              </a:ext>
            </a:extLst>
          </p:cNvPr>
          <p:cNvSpPr>
            <a:spLocks noChangeArrowheads="1" noChangeShapeType="1" noTextEdit="1"/>
          </p:cNvSpPr>
          <p:nvPr/>
        </p:nvSpPr>
        <p:spPr bwMode="auto">
          <a:xfrm>
            <a:off x="6253163" y="5584825"/>
            <a:ext cx="2286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3</a:t>
            </a:r>
          </a:p>
        </p:txBody>
      </p:sp>
      <p:sp>
        <p:nvSpPr>
          <p:cNvPr id="9309" name="WordArt 93">
            <a:extLst>
              <a:ext uri="{FF2B5EF4-FFF2-40B4-BE49-F238E27FC236}">
                <a16:creationId xmlns:a16="http://schemas.microsoft.com/office/drawing/2014/main" xmlns="" id="{2B723832-BB6C-4D89-B5F2-D02E72CD7D0C}"/>
              </a:ext>
            </a:extLst>
          </p:cNvPr>
          <p:cNvSpPr>
            <a:spLocks noChangeArrowheads="1" noChangeShapeType="1" noTextEdit="1"/>
          </p:cNvSpPr>
          <p:nvPr/>
        </p:nvSpPr>
        <p:spPr bwMode="auto">
          <a:xfrm>
            <a:off x="5262563" y="6556375"/>
            <a:ext cx="2286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6</a:t>
            </a:r>
          </a:p>
        </p:txBody>
      </p:sp>
      <p:sp>
        <p:nvSpPr>
          <p:cNvPr id="9310" name="WordArt 94">
            <a:extLst>
              <a:ext uri="{FF2B5EF4-FFF2-40B4-BE49-F238E27FC236}">
                <a16:creationId xmlns:a16="http://schemas.microsoft.com/office/drawing/2014/main" xmlns="" id="{EDFB1180-B564-4DD9-844D-CE6EDB0388F6}"/>
              </a:ext>
            </a:extLst>
          </p:cNvPr>
          <p:cNvSpPr>
            <a:spLocks noChangeArrowheads="1" noChangeShapeType="1" noTextEdit="1"/>
          </p:cNvSpPr>
          <p:nvPr/>
        </p:nvSpPr>
        <p:spPr bwMode="auto">
          <a:xfrm>
            <a:off x="4305300" y="5622925"/>
            <a:ext cx="228600" cy="228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chemeClr val="hlink">
                    <a:alpha val="32156"/>
                  </a:schemeClr>
                </a:solidFill>
                <a:latin typeface="Arial Black" panose="020B0A04020102020204" pitchFamily="34" charset="0"/>
              </a:rPr>
              <a:t>9</a:t>
            </a:r>
          </a:p>
        </p:txBody>
      </p:sp>
      <p:grpSp>
        <p:nvGrpSpPr>
          <p:cNvPr id="3" name="Group 95">
            <a:extLst>
              <a:ext uri="{FF2B5EF4-FFF2-40B4-BE49-F238E27FC236}">
                <a16:creationId xmlns:a16="http://schemas.microsoft.com/office/drawing/2014/main" xmlns="" id="{4B69E28B-3B06-452E-90C6-F5B11F02D7B4}"/>
              </a:ext>
            </a:extLst>
          </p:cNvPr>
          <p:cNvGrpSpPr>
            <a:grpSpLocks/>
          </p:cNvGrpSpPr>
          <p:nvPr/>
        </p:nvGrpSpPr>
        <p:grpSpPr bwMode="auto">
          <a:xfrm>
            <a:off x="5391150" y="5137150"/>
            <a:ext cx="3175" cy="1014413"/>
            <a:chOff x="3692" y="450"/>
            <a:chExt cx="0" cy="426"/>
          </a:xfrm>
        </p:grpSpPr>
        <p:sp>
          <p:nvSpPr>
            <p:cNvPr id="29710" name="Line 96">
              <a:extLst>
                <a:ext uri="{FF2B5EF4-FFF2-40B4-BE49-F238E27FC236}">
                  <a16:creationId xmlns:a16="http://schemas.microsoft.com/office/drawing/2014/main" xmlns="" id="{6EB156E1-8956-4CFB-8CF4-55B95F6FFD2F}"/>
                </a:ext>
              </a:extLst>
            </p:cNvPr>
            <p:cNvSpPr>
              <a:spLocks noChangeShapeType="1"/>
            </p:cNvSpPr>
            <p:nvPr/>
          </p:nvSpPr>
          <p:spPr bwMode="auto">
            <a:xfrm rot="10800000">
              <a:off x="3692" y="663"/>
              <a:ext cx="0" cy="213"/>
            </a:xfrm>
            <a:prstGeom prst="line">
              <a:avLst/>
            </a:prstGeom>
            <a:noFill/>
            <a:ln w="31750">
              <a:solidFill>
                <a:schemeClr val="bg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11" name="Line 97">
              <a:extLst>
                <a:ext uri="{FF2B5EF4-FFF2-40B4-BE49-F238E27FC236}">
                  <a16:creationId xmlns:a16="http://schemas.microsoft.com/office/drawing/2014/main" xmlns="" id="{4783C953-0EBF-4A7E-A678-C171DA6C002A}"/>
                </a:ext>
              </a:extLst>
            </p:cNvPr>
            <p:cNvSpPr>
              <a:spLocks noChangeShapeType="1"/>
            </p:cNvSpPr>
            <p:nvPr/>
          </p:nvSpPr>
          <p:spPr bwMode="auto">
            <a:xfrm>
              <a:off x="3692" y="450"/>
              <a:ext cx="0" cy="213"/>
            </a:xfrm>
            <a:prstGeom prst="line">
              <a:avLst/>
            </a:prstGeom>
            <a:noFill/>
            <a:ln w="3175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9314" name="AutoShape 98">
            <a:extLst>
              <a:ext uri="{FF2B5EF4-FFF2-40B4-BE49-F238E27FC236}">
                <a16:creationId xmlns:a16="http://schemas.microsoft.com/office/drawing/2014/main" xmlns="" id="{141764A7-0656-4BF7-9E49-1A46160109A9}"/>
              </a:ext>
            </a:extLst>
          </p:cNvPr>
          <p:cNvSpPr>
            <a:spLocks noChangeArrowheads="1"/>
          </p:cNvSpPr>
          <p:nvPr/>
        </p:nvSpPr>
        <p:spPr bwMode="auto">
          <a:xfrm>
            <a:off x="3733800" y="4137025"/>
            <a:ext cx="4114800" cy="3048000"/>
          </a:xfrm>
          <a:prstGeom prst="irregularSeal1">
            <a:avLst/>
          </a:prstGeom>
          <a:gradFill rotWithShape="1">
            <a:gsLst>
              <a:gs pos="0">
                <a:srgbClr val="EDB1CF"/>
              </a:gs>
              <a:gs pos="50000">
                <a:schemeClr val="bg1"/>
              </a:gs>
              <a:gs pos="100000">
                <a:srgbClr val="EDB1CF"/>
              </a:gs>
            </a:gsLst>
            <a:lin ang="5400000" scaled="1"/>
          </a:gradFill>
          <a:ln w="57150" algn="ctr">
            <a:solidFill>
              <a:srgbClr val="99CC00"/>
            </a:solidFill>
            <a:miter lim="800000"/>
            <a:headEnd/>
            <a:tailEnd/>
          </a:ln>
          <a:effectLst/>
        </p:spPr>
        <p:txBody>
          <a:bodyPr wrap="none" anchor="ct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defRPr/>
            </a:pPr>
            <a:r>
              <a:rPr lang="en-US" altLang="en-US" sz="3600">
                <a:solidFill>
                  <a:srgbClr val="FF0000"/>
                </a:solidFill>
                <a:latin typeface="VNI-Cooper" pitchFamily="2" charset="0"/>
              </a:rPr>
              <a:t>Heát giôø </a:t>
            </a:r>
          </a:p>
          <a:p>
            <a:pPr algn="ctr" eaLnBrk="1" hangingPunct="1">
              <a:defRPr/>
            </a:pPr>
            <a:r>
              <a:rPr lang="en-US" altLang="en-US" sz="3600">
                <a:solidFill>
                  <a:srgbClr val="FF0000"/>
                </a:solidFill>
                <a:latin typeface="VNI-Cooper" pitchFamily="2" charset="0"/>
              </a:rPr>
              <a:t>thaûo luaän</a:t>
            </a:r>
            <a:r>
              <a:rPr lang="en-US" altLang="en-US" sz="3600">
                <a:latin typeface="VNI-Cooper" pitchFamily="2" charset="0"/>
              </a:rPr>
              <a:t> </a:t>
            </a:r>
          </a:p>
        </p:txBody>
      </p:sp>
      <p:sp>
        <p:nvSpPr>
          <p:cNvPr id="20" name="Rectangle 4">
            <a:extLst>
              <a:ext uri="{FF2B5EF4-FFF2-40B4-BE49-F238E27FC236}">
                <a16:creationId xmlns:a16="http://schemas.microsoft.com/office/drawing/2014/main" xmlns="" id="{C14CBD70-E349-4472-9051-E1D45567767A}"/>
              </a:ext>
            </a:extLst>
          </p:cNvPr>
          <p:cNvSpPr>
            <a:spLocks noChangeArrowheads="1"/>
          </p:cNvSpPr>
          <p:nvPr/>
        </p:nvSpPr>
        <p:spPr bwMode="auto">
          <a:xfrm>
            <a:off x="196850" y="1497013"/>
            <a:ext cx="84137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accent1"/>
              </a:buClr>
              <a:buFontTx/>
              <a:buNone/>
            </a:pPr>
            <a:r>
              <a:rPr lang="en-US" altLang="en-US" sz="2800">
                <a:solidFill>
                  <a:srgbClr val="000099"/>
                </a:solidFill>
                <a:latin typeface="Times New Roman" panose="02020603050405020304" pitchFamily="18" charset="0"/>
                <a:cs typeface="Times New Roman" panose="02020603050405020304" pitchFamily="18" charset="0"/>
              </a:rPr>
              <a:t>    Viết đoạn văn (khoảng sáu đến tám câu) nêu tác hại của một hiện tượng thiên tai mà em biết. Xác định cấu trúc của đoạn văn đó.</a:t>
            </a:r>
          </a:p>
          <a:p>
            <a:pPr eaLnBrk="1" hangingPunct="1">
              <a:lnSpc>
                <a:spcPct val="80000"/>
              </a:lnSpc>
              <a:buClr>
                <a:schemeClr val="accent1"/>
              </a:buClr>
              <a:buFontTx/>
              <a:buNone/>
            </a:pPr>
            <a:endParaRPr lang="en-US" altLang="en-US" sz="2400" b="1">
              <a:solidFill>
                <a:srgbClr val="FFFFFF"/>
              </a:solidFill>
              <a:latin typeface=".VnTime" panose="020B7200000000000000"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ipe(left)">
                                      <p:cBhvr>
                                        <p:cTn id="13" dur="1000"/>
                                        <p:tgtEl>
                                          <p:spTgt spid="92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9307"/>
                                        </p:tgtEl>
                                        <p:attrNameLst>
                                          <p:attrName>style.visibility</p:attrName>
                                        </p:attrNameLst>
                                      </p:cBhvr>
                                      <p:to>
                                        <p:strVal val="visible"/>
                                      </p:to>
                                    </p:set>
                                    <p:animEffect transition="in" filter="blinds(horizontal)">
                                      <p:cBhvr>
                                        <p:cTn id="24" dur="500"/>
                                        <p:tgtEl>
                                          <p:spTgt spid="9307"/>
                                        </p:tgtEl>
                                      </p:cBhvr>
                                    </p:animEffect>
                                  </p:childTnLst>
                                </p:cTn>
                              </p:par>
                              <p:par>
                                <p:cTn id="25" presetID="3" presetClass="entr" presetSubtype="10" fill="hold" nodeType="withEffect">
                                  <p:stCondLst>
                                    <p:cond delay="0"/>
                                  </p:stCondLst>
                                  <p:childTnLst>
                                    <p:set>
                                      <p:cBhvr>
                                        <p:cTn id="26" dur="1" fill="hold">
                                          <p:stCondLst>
                                            <p:cond delay="0"/>
                                          </p:stCondLst>
                                        </p:cTn>
                                        <p:tgtEl>
                                          <p:spTgt spid="9308"/>
                                        </p:tgtEl>
                                        <p:attrNameLst>
                                          <p:attrName>style.visibility</p:attrName>
                                        </p:attrNameLst>
                                      </p:cBhvr>
                                      <p:to>
                                        <p:strVal val="visible"/>
                                      </p:to>
                                    </p:set>
                                    <p:animEffect transition="in" filter="blinds(horizontal)">
                                      <p:cBhvr>
                                        <p:cTn id="27" dur="500"/>
                                        <p:tgtEl>
                                          <p:spTgt spid="9308"/>
                                        </p:tgtEl>
                                      </p:cBhvr>
                                    </p:animEffect>
                                  </p:childTnLst>
                                </p:cTn>
                              </p:par>
                              <p:par>
                                <p:cTn id="28" presetID="3" presetClass="entr" presetSubtype="10" fill="hold" nodeType="withEffect">
                                  <p:stCondLst>
                                    <p:cond delay="0"/>
                                  </p:stCondLst>
                                  <p:childTnLst>
                                    <p:set>
                                      <p:cBhvr>
                                        <p:cTn id="29" dur="1" fill="hold">
                                          <p:stCondLst>
                                            <p:cond delay="0"/>
                                          </p:stCondLst>
                                        </p:cTn>
                                        <p:tgtEl>
                                          <p:spTgt spid="9309"/>
                                        </p:tgtEl>
                                        <p:attrNameLst>
                                          <p:attrName>style.visibility</p:attrName>
                                        </p:attrNameLst>
                                      </p:cBhvr>
                                      <p:to>
                                        <p:strVal val="visible"/>
                                      </p:to>
                                    </p:set>
                                    <p:animEffect transition="in" filter="blinds(horizontal)">
                                      <p:cBhvr>
                                        <p:cTn id="30" dur="500"/>
                                        <p:tgtEl>
                                          <p:spTgt spid="9309"/>
                                        </p:tgtEl>
                                      </p:cBhvr>
                                    </p:animEffect>
                                  </p:childTnLst>
                                </p:cTn>
                              </p:par>
                              <p:par>
                                <p:cTn id="31" presetID="3" presetClass="entr" presetSubtype="10" fill="hold" nodeType="withEffect">
                                  <p:stCondLst>
                                    <p:cond delay="0"/>
                                  </p:stCondLst>
                                  <p:childTnLst>
                                    <p:set>
                                      <p:cBhvr>
                                        <p:cTn id="32" dur="1" fill="hold">
                                          <p:stCondLst>
                                            <p:cond delay="0"/>
                                          </p:stCondLst>
                                        </p:cTn>
                                        <p:tgtEl>
                                          <p:spTgt spid="9303"/>
                                        </p:tgtEl>
                                        <p:attrNameLst>
                                          <p:attrName>style.visibility</p:attrName>
                                        </p:attrNameLst>
                                      </p:cBhvr>
                                      <p:to>
                                        <p:strVal val="visible"/>
                                      </p:to>
                                    </p:set>
                                    <p:animEffect transition="in" filter="blinds(horizontal)">
                                      <p:cBhvr>
                                        <p:cTn id="33" dur="500"/>
                                        <p:tgtEl>
                                          <p:spTgt spid="9303"/>
                                        </p:tgtEl>
                                      </p:cBhvr>
                                    </p:animEffect>
                                  </p:childTnLst>
                                </p:cTn>
                              </p:par>
                              <p:par>
                                <p:cTn id="34" presetID="3" presetClass="entr" presetSubtype="10" fill="hold" nodeType="withEffect">
                                  <p:stCondLst>
                                    <p:cond delay="0"/>
                                  </p:stCondLst>
                                  <p:childTnLst>
                                    <p:set>
                                      <p:cBhvr>
                                        <p:cTn id="35" dur="1" fill="hold">
                                          <p:stCondLst>
                                            <p:cond delay="0"/>
                                          </p:stCondLst>
                                        </p:cTn>
                                        <p:tgtEl>
                                          <p:spTgt spid="9310"/>
                                        </p:tgtEl>
                                        <p:attrNameLst>
                                          <p:attrName>style.visibility</p:attrName>
                                        </p:attrNameLst>
                                      </p:cBhvr>
                                      <p:to>
                                        <p:strVal val="visible"/>
                                      </p:to>
                                    </p:set>
                                    <p:animEffect transition="in" filter="blinds(horizontal)">
                                      <p:cBhvr>
                                        <p:cTn id="36" dur="500"/>
                                        <p:tgtEl>
                                          <p:spTgt spid="93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302"/>
                                        </p:tgtEl>
                                        <p:attrNameLst>
                                          <p:attrName>style.visibility</p:attrName>
                                        </p:attrNameLst>
                                      </p:cBhvr>
                                      <p:to>
                                        <p:strVal val="visible"/>
                                      </p:to>
                                    </p:set>
                                    <p:animEffect transition="in" filter="blinds(horizontal)">
                                      <p:cBhvr>
                                        <p:cTn id="39" dur="500"/>
                                        <p:tgtEl>
                                          <p:spTgt spid="93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repeatCount="2000" fill="hold" nodeType="clickEffect">
                                  <p:stCondLst>
                                    <p:cond delay="0"/>
                                  </p:stCondLst>
                                  <p:childTnLst>
                                    <p:animRot by="21600000">
                                      <p:cBhvr>
                                        <p:cTn id="43" dur="60000" fill="hold"/>
                                        <p:tgtEl>
                                          <p:spTgt spid="2"/>
                                        </p:tgtEl>
                                        <p:attrNameLst>
                                          <p:attrName>r</p:attrName>
                                        </p:attrNameLst>
                                      </p:cBhvr>
                                    </p:animRot>
                                  </p:childTnLst>
                                </p:cTn>
                              </p:par>
                              <p:par>
                                <p:cTn id="44" presetID="8" presetClass="emph" presetSubtype="0" fill="hold" nodeType="withEffect">
                                  <p:stCondLst>
                                    <p:cond delay="0"/>
                                  </p:stCondLst>
                                  <p:childTnLst>
                                    <p:animRot by="3600000">
                                      <p:cBhvr>
                                        <p:cTn id="45" dur="120000" fill="hold"/>
                                        <p:tgtEl>
                                          <p:spTgt spid="3"/>
                                        </p:tgtEl>
                                        <p:attrNameLst>
                                          <p:attrName>r</p:attrName>
                                        </p:attrNameLst>
                                      </p:cBhvr>
                                    </p:animRot>
                                  </p:childTnLst>
                                </p:cTn>
                              </p:par>
                            </p:childTnLst>
                          </p:cTn>
                        </p:par>
                        <p:par>
                          <p:cTn id="46" fill="hold" nodeType="afterGroup">
                            <p:stCondLst>
                              <p:cond delay="120000"/>
                            </p:stCondLst>
                            <p:childTnLst>
                              <p:par>
                                <p:cTn id="47" presetID="5" presetClass="entr" presetSubtype="10" fill="hold" grpId="0" nodeType="afterEffect">
                                  <p:stCondLst>
                                    <p:cond delay="0"/>
                                  </p:stCondLst>
                                  <p:childTnLst>
                                    <p:set>
                                      <p:cBhvr>
                                        <p:cTn id="48" dur="1" fill="hold">
                                          <p:stCondLst>
                                            <p:cond delay="0"/>
                                          </p:stCondLst>
                                        </p:cTn>
                                        <p:tgtEl>
                                          <p:spTgt spid="9314"/>
                                        </p:tgtEl>
                                        <p:attrNameLst>
                                          <p:attrName>style.visibility</p:attrName>
                                        </p:attrNameLst>
                                      </p:cBhvr>
                                      <p:to>
                                        <p:strVal val="visible"/>
                                      </p:to>
                                    </p:set>
                                    <p:animEffect transition="in" filter="checkerboard(across)">
                                      <p:cBhvr>
                                        <p:cTn id="49" dur="500"/>
                                        <p:tgtEl>
                                          <p:spTgt spid="9314"/>
                                        </p:tgtEl>
                                      </p:cBhvr>
                                    </p:animEffect>
                                  </p:childTnLst>
                                  <p:subTnLst>
                                    <p:audio>
                                      <p:cMediaNode>
                                        <p:cTn display="0" masterRel="sameClick">
                                          <p:stCondLst>
                                            <p:cond evt="begin" delay="0">
                                              <p:tn val="47"/>
                                            </p:cond>
                                          </p:stCondLst>
                                          <p:endCondLst>
                                            <p:cond evt="onStopAudio" delay="0">
                                              <p:tgtEl>
                                                <p:sldTgt/>
                                              </p:tgtEl>
                                            </p:cond>
                                          </p:endCondLst>
                                        </p:cTn>
                                        <p:tgtEl>
                                          <p:sndTgt r:embed="rId3" name="drumroll.wav"/>
                                        </p:tgtEl>
                                      </p:cMediaNode>
                                    </p:audio>
                                  </p:subTnLst>
                                </p:cTn>
                              </p:par>
                            </p:childTnLst>
                          </p:cTn>
                        </p:par>
                        <p:par>
                          <p:cTn id="50" fill="hold" nodeType="afterGroup">
                            <p:stCondLst>
                              <p:cond delay="120500"/>
                            </p:stCondLst>
                            <p:childTnLst>
                              <p:par>
                                <p:cTn id="51" presetID="8" presetClass="emph" presetSubtype="0" fill="hold" grpId="1" nodeType="afterEffect">
                                  <p:stCondLst>
                                    <p:cond delay="0"/>
                                  </p:stCondLst>
                                  <p:childTnLst>
                                    <p:animRot by="21600000">
                                      <p:cBhvr>
                                        <p:cTn id="52" dur="2000" fill="hold"/>
                                        <p:tgtEl>
                                          <p:spTgt spid="9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302" grpId="0" animBg="1"/>
      <p:bldP spid="9314" grpId="0" animBg="1"/>
      <p:bldP spid="9314" grpId="1"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a:extLst>
              <a:ext uri="{FF2B5EF4-FFF2-40B4-BE49-F238E27FC236}">
                <a16:creationId xmlns:a16="http://schemas.microsoft.com/office/drawing/2014/main" xmlns="" id="{6D55A3BD-F4E3-42A5-8B3A-DE8D7B99A051}"/>
              </a:ext>
            </a:extLst>
          </p:cNvPr>
          <p:cNvSpPr txBox="1">
            <a:spLocks noChangeArrowheads="1"/>
          </p:cNvSpPr>
          <p:nvPr/>
        </p:nvSpPr>
        <p:spPr bwMode="auto">
          <a:xfrm>
            <a:off x="228600" y="571500"/>
            <a:ext cx="8836025"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b="1" u="sng" dirty="0">
                <a:latin typeface="Times New Roman" panose="02020603050405020304" pitchFamily="18" charset="0"/>
              </a:rPr>
              <a:t>HƯỚNG DẪN VỀ NHÀ</a:t>
            </a:r>
          </a:p>
          <a:p>
            <a:pPr eaLnBrk="1" hangingPunct="1">
              <a:spcBef>
                <a:spcPct val="50000"/>
              </a:spcBef>
              <a:buFontTx/>
              <a:buNone/>
            </a:pPr>
            <a:endParaRPr lang="en-US" altLang="vi-VN" sz="2000" dirty="0">
              <a:latin typeface="Times New Roman" panose="02020603050405020304" pitchFamily="18" charset="0"/>
            </a:endParaRPr>
          </a:p>
          <a:p>
            <a:pPr eaLnBrk="1" hangingPunct="1">
              <a:spcBef>
                <a:spcPct val="50000"/>
              </a:spcBef>
              <a:buFontTx/>
              <a:buNone/>
            </a:pPr>
            <a:r>
              <a:rPr lang="en-US" altLang="vi-VN" sz="2000" dirty="0">
                <a:latin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niệm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gặp</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41, 42.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tám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song </a:t>
            </a:r>
            <a:r>
              <a:rPr lang="en-US" altLang="en-US" sz="2400" dirty="0" err="1">
                <a:latin typeface="Times New Roman" panose="02020603050405020304" pitchFamily="18" charset="0"/>
                <a:cs typeface="Times New Roman" panose="02020603050405020304" pitchFamily="18" charset="0"/>
              </a:rPr>
              <a:t>song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tổ</a:t>
            </a:r>
            <a:r>
              <a:rPr lang="en-US" altLang="en-US" sz="2400" dirty="0">
                <a:latin typeface="Times New Roman" panose="02020603050405020304" pitchFamily="18" charset="0"/>
                <a:cs typeface="Times New Roman" panose="02020603050405020304" pitchFamily="18" charset="0"/>
              </a:rPr>
              <a:t> 1, 2),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tổ</a:t>
            </a:r>
            <a:r>
              <a:rPr lang="en-US" altLang="en-US" sz="2400" dirty="0">
                <a:latin typeface="Times New Roman" panose="02020603050405020304" pitchFamily="18" charset="0"/>
                <a:cs typeface="Times New Roman" panose="02020603050405020304" pitchFamily="18" charset="0"/>
              </a:rPr>
              <a:t> 3, 4) </a:t>
            </a:r>
          </a:p>
          <a:p>
            <a:pPr eaLnBrk="1" hangingPunct="1">
              <a:spcBef>
                <a:spcPct val="50000"/>
              </a:spcBef>
              <a:buFontTx/>
              <a:buNone/>
            </a:pPr>
            <a:endParaRPr lang="en-US" altLang="vi-VN" sz="2000" dirty="0">
              <a:latin typeface="Times New Roman" panose="02020603050405020304" pitchFamily="18" charset="0"/>
            </a:endParaRPr>
          </a:p>
        </p:txBody>
      </p:sp>
      <p:pic>
        <p:nvPicPr>
          <p:cNvPr id="31747" name="Picture 4" descr="bar_green">
            <a:extLst>
              <a:ext uri="{FF2B5EF4-FFF2-40B4-BE49-F238E27FC236}">
                <a16:creationId xmlns:a16="http://schemas.microsoft.com/office/drawing/2014/main" xmlns="" id="{8AFDE981-5A3E-4E17-8AE1-11B60F94681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19800"/>
            <a:ext cx="52578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9922"/>
                                        </p:tgtEl>
                                        <p:attrNameLst>
                                          <p:attrName>style.visibility</p:attrName>
                                        </p:attrNameLst>
                                      </p:cBhvr>
                                      <p:to>
                                        <p:strVal val="visible"/>
                                      </p:to>
                                    </p:set>
                                    <p:animScale>
                                      <p:cBhvr>
                                        <p:cTn id="7" dur="1000" decel="50000" fill="hold">
                                          <p:stCondLst>
                                            <p:cond delay="0"/>
                                          </p:stCondLst>
                                        </p:cTn>
                                        <p:tgtEl>
                                          <p:spTgt spid="20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9922"/>
                                        </p:tgtEl>
                                        <p:attrNameLst>
                                          <p:attrName>ppt_x</p:attrName>
                                          <p:attrName>ppt_y</p:attrName>
                                        </p:attrNameLst>
                                      </p:cBhvr>
                                    </p:animMotion>
                                    <p:animEffect transition="in" filter="fade">
                                      <p:cBhvr>
                                        <p:cTn id="9" dur="1000"/>
                                        <p:tgtEl>
                                          <p:spTgt spid="20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a:extLst>
              <a:ext uri="{FF2B5EF4-FFF2-40B4-BE49-F238E27FC236}">
                <a16:creationId xmlns:a16="http://schemas.microsoft.com/office/drawing/2014/main" xmlns="" id="{69DD6EFA-44CE-438B-A26A-7A39862432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50825"/>
            <a:ext cx="860107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6" descr="图片包含 玩具&#10;&#10;已生成高可信度的说明">
            <a:extLst>
              <a:ext uri="{FF2B5EF4-FFF2-40B4-BE49-F238E27FC236}">
                <a16:creationId xmlns:a16="http://schemas.microsoft.com/office/drawing/2014/main" xmlns="" id="{F701693F-48E5-4740-8C59-B79F4DF35E0C}"/>
              </a:ext>
            </a:extLst>
          </p:cNvPr>
          <p:cNvPicPr>
            <a:picLocks noChangeAspect="1"/>
          </p:cNvPicPr>
          <p:nvPr/>
        </p:nvPicPr>
        <p:blipFill>
          <a:blip r:embed="rId3">
            <a:extLst>
              <a:ext uri="{28A0092B-C50C-407E-A947-70E740481C1C}">
                <a14:useLocalDpi xmlns:a14="http://schemas.microsoft.com/office/drawing/2010/main" val="0"/>
              </a:ext>
            </a:extLst>
          </a:blip>
          <a:srcRect l="4839" t="25951" r="29929" b="22008"/>
          <a:stretch>
            <a:fillRect/>
          </a:stretch>
        </p:blipFill>
        <p:spPr bwMode="auto">
          <a:xfrm>
            <a:off x="169863" y="2071688"/>
            <a:ext cx="29543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24" descr="图片包含 文字&#10;&#10;已生成高可信度的说明">
            <a:extLst>
              <a:ext uri="{FF2B5EF4-FFF2-40B4-BE49-F238E27FC236}">
                <a16:creationId xmlns:a16="http://schemas.microsoft.com/office/drawing/2014/main" xmlns="" id="{6EC7F171-AC7C-4193-AB5C-7952A096D208}"/>
              </a:ext>
            </a:extLst>
          </p:cNvPr>
          <p:cNvPicPr>
            <a:picLocks noChangeAspect="1"/>
          </p:cNvPicPr>
          <p:nvPr/>
        </p:nvPicPr>
        <p:blipFill>
          <a:blip r:embed="rId4">
            <a:extLst>
              <a:ext uri="{28A0092B-C50C-407E-A947-70E740481C1C}">
                <a14:useLocalDpi xmlns:a14="http://schemas.microsoft.com/office/drawing/2010/main" val="0"/>
              </a:ext>
            </a:extLst>
          </a:blip>
          <a:srcRect l="48047" t="32516" r="29504" b="51285"/>
          <a:stretch>
            <a:fillRect/>
          </a:stretch>
        </p:blipFill>
        <p:spPr bwMode="auto">
          <a:xfrm>
            <a:off x="612775" y="601663"/>
            <a:ext cx="7889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5">
            <a:extLst>
              <a:ext uri="{FF2B5EF4-FFF2-40B4-BE49-F238E27FC236}">
                <a16:creationId xmlns:a16="http://schemas.microsoft.com/office/drawing/2014/main" xmlns="" id="{C6DCF4F0-C282-48B6-B257-988B33130C56}"/>
              </a:ext>
            </a:extLst>
          </p:cNvPr>
          <p:cNvSpPr/>
          <p:nvPr/>
        </p:nvSpPr>
        <p:spPr>
          <a:xfrm>
            <a:off x="3163888" y="411163"/>
            <a:ext cx="2862262" cy="293687"/>
          </a:xfrm>
          <a:prstGeom prst="rect">
            <a:avLst/>
          </a:prstGeom>
          <a:solidFill>
            <a:srgbClr val="FED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26">
            <a:extLst>
              <a:ext uri="{FF2B5EF4-FFF2-40B4-BE49-F238E27FC236}">
                <a16:creationId xmlns:a16="http://schemas.microsoft.com/office/drawing/2014/main" xmlns="" id="{89AAF25D-7E50-4780-AA6B-33E27772ED76}"/>
              </a:ext>
            </a:extLst>
          </p:cNvPr>
          <p:cNvSpPr/>
          <p:nvPr/>
        </p:nvSpPr>
        <p:spPr>
          <a:xfrm>
            <a:off x="2551113" y="5897563"/>
            <a:ext cx="4087812" cy="263525"/>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103" name="媒体1  嘟嘟嘟">
            <a:hlinkClick r:id="" action="ppaction://media"/>
            <a:extLst>
              <a:ext uri="{FF2B5EF4-FFF2-40B4-BE49-F238E27FC236}">
                <a16:creationId xmlns:a16="http://schemas.microsoft.com/office/drawing/2014/main" xmlns="" id="{8BE96DCB-B88D-4419-8443-88E769622C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642938"/>
            <a:ext cx="3698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13">
            <a:extLst>
              <a:ext uri="{FF2B5EF4-FFF2-40B4-BE49-F238E27FC236}">
                <a16:creationId xmlns:a16="http://schemas.microsoft.com/office/drawing/2014/main" xmlns="" id="{F751DEAE-813E-4BA2-8C45-018F5601E3D3}"/>
              </a:ext>
            </a:extLst>
          </p:cNvPr>
          <p:cNvSpPr>
            <a:spLocks noChangeArrowheads="1"/>
          </p:cNvSpPr>
          <p:nvPr/>
        </p:nvSpPr>
        <p:spPr bwMode="auto">
          <a:xfrm>
            <a:off x="2209800" y="914400"/>
            <a:ext cx="6934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buFontTx/>
              <a:buNone/>
            </a:pPr>
            <a:r>
              <a:rPr lang="vi-VN" altLang="en-US" sz="4000" b="1">
                <a:latin typeface="Times New Roman" panose="02020603050405020304" pitchFamily="18" charset="0"/>
                <a:cs typeface="Times New Roman" panose="02020603050405020304" pitchFamily="18" charset="0"/>
              </a:rPr>
              <a:t>THỰC HÀNH TIẾNG VIỆT</a:t>
            </a:r>
            <a:r>
              <a:rPr lang="nl-NL" altLang="en-US" sz="4000" b="1">
                <a:latin typeface="Times New Roman" panose="02020603050405020304" pitchFamily="18" charset="0"/>
                <a:cs typeface="Times New Roman" panose="02020603050405020304" pitchFamily="18" charset="0"/>
              </a:rPr>
              <a:t>:</a:t>
            </a:r>
            <a:endParaRPr lang="en-US" altLang="en-US" sz="4000">
              <a:ea typeface="Calibri" panose="020F0502020204030204" pitchFamily="34" charset="0"/>
              <a:cs typeface="Times New Roman" panose="02020603050405020304" pitchFamily="18" charset="0"/>
            </a:endParaRPr>
          </a:p>
        </p:txBody>
      </p:sp>
      <p:sp>
        <p:nvSpPr>
          <p:cNvPr id="4105" name="Rectangle 14">
            <a:extLst>
              <a:ext uri="{FF2B5EF4-FFF2-40B4-BE49-F238E27FC236}">
                <a16:creationId xmlns:a16="http://schemas.microsoft.com/office/drawing/2014/main" xmlns="" id="{C00F95EA-10FA-4E8E-8C62-7E904159CB3D}"/>
              </a:ext>
            </a:extLst>
          </p:cNvPr>
          <p:cNvSpPr>
            <a:spLocks noChangeArrowheads="1"/>
          </p:cNvSpPr>
          <p:nvPr/>
        </p:nvSpPr>
        <p:spPr bwMode="auto">
          <a:xfrm>
            <a:off x="3576638" y="2314575"/>
            <a:ext cx="4565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5000"/>
              </a:lnSpc>
              <a:spcBef>
                <a:spcPct val="0"/>
              </a:spcBef>
              <a:spcAft>
                <a:spcPts val="800"/>
              </a:spcAft>
              <a:buFontTx/>
              <a:buNone/>
            </a:pPr>
            <a:r>
              <a:rPr lang="vi-VN" altLang="en-US" sz="4000" b="1">
                <a:solidFill>
                  <a:srgbClr val="CA2027"/>
                </a:solidFill>
                <a:latin typeface="Times New Roman" panose="02020603050405020304" pitchFamily="18" charset="0"/>
                <a:cs typeface="Arial" panose="020B0604020202020204" pitchFamily="34" charset="0"/>
              </a:rPr>
              <a:t>ĐOẠN VĂN DIỄN DỊCH, QUY NẠP, SONG SONG, PHỐI HỢP</a:t>
            </a:r>
            <a:endParaRPr lang="en-US" altLang="en-US" sz="400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2"/>
          <p:cNvSpPr/>
          <p:nvPr/>
        </p:nvSpPr>
        <p:spPr>
          <a:xfrm>
            <a:off x="3922978" y="1926507"/>
            <a:ext cx="5067431" cy="2948796"/>
          </a:xfrm>
          <a:prstGeom prst="rect">
            <a:avLst/>
          </a:prstGeom>
          <a:solidFill>
            <a:srgbClr val="5B9BD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6" name="淘宝网chenying0907出品 4"/>
          <p:cNvSpPr/>
          <p:nvPr/>
        </p:nvSpPr>
        <p:spPr>
          <a:xfrm>
            <a:off x="4404360" y="861695"/>
            <a:ext cx="4586288" cy="5600700"/>
          </a:xfrm>
          <a:prstGeom prst="rect">
            <a:avLst/>
          </a:prstGeom>
          <a:noFill/>
          <a:ln w="127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pic>
        <p:nvPicPr>
          <p:cNvPr id="7" name="图片 1"/>
          <p:cNvPicPr>
            <a:picLocks noChangeAspect="1"/>
          </p:cNvPicPr>
          <p:nvPr/>
        </p:nvPicPr>
        <p:blipFill rotWithShape="1">
          <a:blip r:embed="rId4" cstate="screen"/>
          <a:srcRect/>
          <a:stretch>
            <a:fillRect/>
          </a:stretch>
        </p:blipFill>
        <p:spPr>
          <a:xfrm>
            <a:off x="2200818" y="2438400"/>
            <a:ext cx="2256271" cy="5092229"/>
          </a:xfrm>
          <a:prstGeom prst="rect">
            <a:avLst/>
          </a:prstGeom>
        </p:spPr>
      </p:pic>
      <p:sp>
        <p:nvSpPr>
          <p:cNvPr id="8" name="淘宝网chenying0907出品 3"/>
          <p:cNvSpPr/>
          <p:nvPr/>
        </p:nvSpPr>
        <p:spPr>
          <a:xfrm>
            <a:off x="4489848" y="2110155"/>
            <a:ext cx="4318775" cy="2546251"/>
          </a:xfrm>
          <a:prstGeom prst="rect">
            <a:avLst/>
          </a:prstGeom>
          <a:solidFill>
            <a:sysClr val="window" lastClr="FFFFFF"/>
          </a:solidFill>
          <a:ln w="12700" cap="flat" cmpd="sng" algn="ctr">
            <a:solidFill>
              <a:srgbClr val="ED7D3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pic>
        <p:nvPicPr>
          <p:cNvPr id="10" name="Google Shape;164;p9"/>
          <p:cNvPicPr preferRelativeResize="0"/>
          <p:nvPr/>
        </p:nvPicPr>
        <p:blipFill rotWithShape="1">
          <a:blip r:embed="rId5"/>
          <a:srcRect l="15285" t="10430" r="46645" b="11190"/>
          <a:stretch>
            <a:fillRect/>
          </a:stretch>
        </p:blipFill>
        <p:spPr>
          <a:xfrm>
            <a:off x="0" y="862345"/>
            <a:ext cx="3811946" cy="4729478"/>
          </a:xfrm>
          <a:prstGeom prst="rect">
            <a:avLst/>
          </a:prstGeom>
          <a:noFill/>
          <a:ln>
            <a:noFill/>
          </a:ln>
        </p:spPr>
      </p:pic>
      <p:sp>
        <p:nvSpPr>
          <p:cNvPr id="16" name="PA_菱形 1"/>
          <p:cNvSpPr/>
          <p:nvPr>
            <p:custDataLst>
              <p:tags r:id="rId1"/>
            </p:custDataLst>
          </p:nvPr>
        </p:nvSpPr>
        <p:spPr>
          <a:xfrm>
            <a:off x="500424" y="1111589"/>
            <a:ext cx="2875976" cy="4044752"/>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Lato Light"/>
              <a:ea typeface="SimSun" panose="02010600030101010101" pitchFamily="2" charset="-122"/>
              <a:cs typeface="+mn-cs"/>
            </a:endParaRPr>
          </a:p>
        </p:txBody>
      </p:sp>
      <p:sp>
        <p:nvSpPr>
          <p:cNvPr id="18" name="淘宝网chenying0907出品 14"/>
          <p:cNvSpPr txBox="1"/>
          <p:nvPr/>
        </p:nvSpPr>
        <p:spPr>
          <a:xfrm>
            <a:off x="711883" y="2692634"/>
            <a:ext cx="2453879"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4400" b="0" i="0" u="none" strike="noStrike" kern="1200" cap="none" spc="0" normalizeH="0" baseline="0" noProof="0" dirty="0">
                <a:ln>
                  <a:noFill/>
                </a:ln>
                <a:solidFill>
                  <a:srgbClr val="44546A"/>
                </a:solidFill>
                <a:effectLst/>
                <a:uLnTx/>
                <a:uFillTx/>
                <a:latin typeface="Times New Roman" panose="02020603050405020304" pitchFamily="18" charset="0"/>
                <a:ea typeface="方正清刻本悦宋简体" panose="02000000000000000000" pitchFamily="2" charset="-122"/>
                <a:cs typeface="Times New Roman" panose="02020603050405020304" pitchFamily="18" charset="0"/>
              </a:rPr>
              <a:t>F3</a:t>
            </a:r>
          </a:p>
        </p:txBody>
      </p:sp>
      <p:sp>
        <p:nvSpPr>
          <p:cNvPr id="11" name="Rectangle 3"/>
          <p:cNvSpPr>
            <a:spLocks noGrp="1" noChangeArrowheads="1"/>
          </p:cNvSpPr>
          <p:nvPr>
            <p:ph idx="1"/>
          </p:nvPr>
        </p:nvSpPr>
        <p:spPr>
          <a:xfrm>
            <a:off x="4267200" y="1783768"/>
            <a:ext cx="6172200" cy="4631055"/>
          </a:xfrm>
        </p:spPr>
        <p:txBody>
          <a:bodyPr>
            <a:normAutofit lnSpcReduction="10000"/>
          </a:bodyPr>
          <a:lstStyle/>
          <a:p>
            <a:pPr marL="0" indent="0" eaLnBrk="1" hangingPunct="1">
              <a:lnSpc>
                <a:spcPct val="90000"/>
              </a:lnSpc>
              <a:buFontTx/>
              <a:buNone/>
            </a:pPr>
            <a:r>
              <a:rPr lang="vi-VN" altLang="en-US" sz="2400" b="1" dirty="0">
                <a:solidFill>
                  <a:srgbClr val="6600CC"/>
                </a:solidFill>
                <a:latin typeface="Times New Roman" panose="02020603050405020304" pitchFamily="18" charset="0"/>
              </a:rPr>
              <a:t>1. Làm Bt vận dụng.</a:t>
            </a:r>
          </a:p>
          <a:p>
            <a:pPr marL="0" indent="0" eaLnBrk="1" hangingPunct="1">
              <a:lnSpc>
                <a:spcPct val="90000"/>
              </a:lnSpc>
              <a:buFontTx/>
              <a:buNone/>
            </a:pPr>
            <a:r>
              <a:rPr lang="vi-VN" altLang="en-US" sz="2400" b="1" dirty="0">
                <a:solidFill>
                  <a:srgbClr val="6600CC"/>
                </a:solidFill>
                <a:latin typeface="Times New Roman" panose="02020603050405020304" pitchFamily="18" charset="0"/>
              </a:rPr>
              <a:t>2.Xem lại hai kiểu đoạn văn song song,</a:t>
            </a:r>
          </a:p>
          <a:p>
            <a:pPr marL="0" indent="0" eaLnBrk="1" hangingPunct="1">
              <a:lnSpc>
                <a:spcPct val="90000"/>
              </a:lnSpc>
              <a:buFontTx/>
              <a:buNone/>
            </a:pPr>
            <a:r>
              <a:rPr lang="vi-VN" altLang="en-US" sz="2400" b="1" dirty="0">
                <a:solidFill>
                  <a:srgbClr val="6600CC"/>
                </a:solidFill>
                <a:latin typeface="Times New Roman" panose="02020603050405020304" pitchFamily="18" charset="0"/>
              </a:rPr>
              <a:t> đoạn văn phối hợp.</a:t>
            </a:r>
            <a:endParaRPr lang="en-US" altLang="en-US" sz="2400" b="1" dirty="0">
              <a:solidFill>
                <a:srgbClr val="6600CC"/>
              </a:solidFill>
              <a:latin typeface="Times New Roman" panose="02020603050405020304" pitchFamily="18" charset="0"/>
            </a:endParaRPr>
          </a:p>
          <a:p>
            <a:pPr marL="0" indent="0" eaLnBrk="1" hangingPunct="1">
              <a:lnSpc>
                <a:spcPct val="90000"/>
              </a:lnSpc>
              <a:buFontTx/>
              <a:buNone/>
            </a:pPr>
            <a:r>
              <a:rPr lang="vi-VN" altLang="en-US" sz="2400" b="1" dirty="0" err="1">
                <a:solidFill>
                  <a:srgbClr val="6600CC"/>
                </a:solidFill>
                <a:latin typeface="Times New Roman" panose="02020603050405020304" pitchFamily="18" charset="0"/>
              </a:rPr>
              <a:t>3. </a:t>
            </a:r>
            <a:r>
              <a:rPr lang="en-US" altLang="en-US" sz="2400" b="1" dirty="0" err="1">
                <a:solidFill>
                  <a:srgbClr val="6600CC"/>
                </a:solidFill>
                <a:latin typeface="Times New Roman" panose="02020603050405020304" pitchFamily="18" charset="0"/>
              </a:rPr>
              <a:t>Hoàn</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chỉnh</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bài</a:t>
            </a:r>
            <a:r>
              <a:rPr lang="en-US" altLang="en-US" sz="2400" b="1" dirty="0">
                <a:solidFill>
                  <a:srgbClr val="6600CC"/>
                </a:solidFill>
                <a:latin typeface="Times New Roman" panose="02020603050405020304" pitchFamily="18" charset="0"/>
              </a:rPr>
              <a:t> </a:t>
            </a:r>
            <a:r>
              <a:rPr lang="en-US" altLang="en-US" sz="2400" b="1" dirty="0" err="1">
                <a:solidFill>
                  <a:srgbClr val="6600CC"/>
                </a:solidFill>
                <a:latin typeface="Times New Roman" panose="02020603050405020304" pitchFamily="18" charset="0"/>
              </a:rPr>
              <a:t>tập</a:t>
            </a:r>
            <a:r>
              <a:rPr lang="vi-VN" altLang="en-US" sz="2400" b="1" dirty="0" err="1">
                <a:solidFill>
                  <a:srgbClr val="6600CC"/>
                </a:solidFill>
                <a:latin typeface="Times New Roman" panose="02020603050405020304" pitchFamily="18" charset="0"/>
              </a:rPr>
              <a:t> SGK</a:t>
            </a:r>
            <a:r>
              <a:rPr lang="en-US" altLang="en-US" sz="2400" b="1" dirty="0">
                <a:solidFill>
                  <a:srgbClr val="6600CC"/>
                </a:solidFill>
                <a:latin typeface="Times New Roman" panose="02020603050405020304" pitchFamily="18" charset="0"/>
              </a:rPr>
              <a:t>.</a:t>
            </a:r>
          </a:p>
          <a:p>
            <a:pPr marL="0" indent="0" eaLnBrk="1" hangingPunct="1">
              <a:lnSpc>
                <a:spcPct val="90000"/>
              </a:lnSpc>
              <a:buFontTx/>
              <a:buNone/>
            </a:pPr>
            <a:r>
              <a:rPr lang="vi-VN" altLang="en-US" sz="2400" b="1" dirty="0">
                <a:solidFill>
                  <a:srgbClr val="6600CC"/>
                </a:solidFill>
                <a:latin typeface="Times New Roman" panose="02020603050405020304" pitchFamily="18" charset="0"/>
              </a:rPr>
              <a:t>4.Soạn bài:Những điều bí ẩn trong tập </a:t>
            </a:r>
          </a:p>
          <a:p>
            <a:pPr marL="0" indent="0" eaLnBrk="1" hangingPunct="1">
              <a:lnSpc>
                <a:spcPct val="90000"/>
              </a:lnSpc>
              <a:buFontTx/>
              <a:buNone/>
            </a:pPr>
            <a:r>
              <a:rPr lang="vi-VN" altLang="en-US" sz="2400" b="1" dirty="0">
                <a:solidFill>
                  <a:srgbClr val="6600CC"/>
                </a:solidFill>
                <a:latin typeface="Times New Roman" panose="02020603050405020304" pitchFamily="18" charset="0"/>
              </a:rPr>
              <a:t>tính di cư của loài chim (Soạn câu hỏi để</a:t>
            </a:r>
          </a:p>
          <a:p>
            <a:pPr marL="0" indent="0" eaLnBrk="1" hangingPunct="1">
              <a:lnSpc>
                <a:spcPct val="90000"/>
              </a:lnSpc>
              <a:buFontTx/>
              <a:buNone/>
            </a:pPr>
            <a:r>
              <a:rPr lang="vi-VN" altLang="en-US" sz="2400" b="1" dirty="0">
                <a:solidFill>
                  <a:srgbClr val="6600CC"/>
                </a:solidFill>
                <a:latin typeface="Times New Roman" panose="02020603050405020304" pitchFamily="18" charset="0"/>
              </a:rPr>
              <a:t> tiết sau báo cáo).</a:t>
            </a:r>
          </a:p>
          <a:p>
            <a:pPr marL="0" indent="0" eaLnBrk="1" hangingPunct="1">
              <a:lnSpc>
                <a:spcPct val="90000"/>
              </a:lnSpc>
              <a:buFontTx/>
              <a:buNone/>
            </a:pPr>
            <a:endParaRPr lang="vi-VN" altLang="en-US" sz="2400" b="1" i="1" dirty="0">
              <a:solidFill>
                <a:schemeClr val="tx1"/>
              </a:solidFill>
              <a:latin typeface="Times New Roman" panose="02020603050405020304" pitchFamily="18" charset="0"/>
            </a:endParaRPr>
          </a:p>
          <a:p>
            <a:pPr marL="0" indent="0" eaLnBrk="1" hangingPunct="1">
              <a:lnSpc>
                <a:spcPct val="90000"/>
              </a:lnSpc>
              <a:buFontTx/>
              <a:buNone/>
            </a:pPr>
            <a:r>
              <a:rPr lang="vi-VN" altLang="en-US" sz="2400" b="1" i="1" dirty="0">
                <a:solidFill>
                  <a:schemeClr val="tx1"/>
                </a:solidFill>
                <a:latin typeface="Times New Roman" panose="02020603050405020304" pitchFamily="18" charset="0"/>
              </a:rPr>
              <a:t>NHÓM 1,2: BÁO CÁO CÂU HỎI 1,2</a:t>
            </a:r>
          </a:p>
          <a:p>
            <a:pPr marL="0" indent="0" eaLnBrk="1" hangingPunct="1">
              <a:lnSpc>
                <a:spcPct val="90000"/>
              </a:lnSpc>
              <a:buFontTx/>
              <a:buNone/>
            </a:pPr>
            <a:r>
              <a:rPr lang="vi-VN" altLang="en-US" sz="2400" b="1" i="1" dirty="0">
                <a:solidFill>
                  <a:schemeClr val="tx1"/>
                </a:solidFill>
                <a:latin typeface="Times New Roman" panose="02020603050405020304" pitchFamily="18" charset="0"/>
              </a:rPr>
              <a:t>NHÓM 3,4: BÁO CÁO CÂU HỎI 3,4</a:t>
            </a:r>
          </a:p>
          <a:p>
            <a:pPr marL="0" indent="0" eaLnBrk="1" hangingPunct="1">
              <a:lnSpc>
                <a:spcPct val="90000"/>
              </a:lnSpc>
              <a:buFontTx/>
              <a:buNone/>
            </a:pPr>
            <a:r>
              <a:rPr lang="vi-VN" altLang="en-US" sz="2400" b="1" i="1" dirty="0">
                <a:solidFill>
                  <a:schemeClr val="tx1"/>
                </a:solidFill>
                <a:latin typeface="Times New Roman" panose="02020603050405020304" pitchFamily="18" charset="0"/>
              </a:rPr>
              <a:t>NHÓM 5: BÁO CÁO CÂU HỎI 5</a:t>
            </a:r>
            <a:endParaRPr lang="en-US" altLang="en-US" sz="2400" b="1" i="1" dirty="0">
              <a:solidFill>
                <a:schemeClr val="tx1"/>
              </a:solidFill>
              <a:latin typeface="Times New Roman" panose="02020603050405020304" pitchFamily="18" charset="0"/>
            </a:endParaRPr>
          </a:p>
          <a:p>
            <a:pPr marL="609600" indent="-609600" eaLnBrk="1" hangingPunct="1">
              <a:lnSpc>
                <a:spcPct val="90000"/>
              </a:lnSpc>
              <a:buFontTx/>
              <a:buNone/>
            </a:pPr>
            <a:r>
              <a:rPr lang="en-US" altLang="en-US" sz="2400" b="1" dirty="0">
                <a:solidFill>
                  <a:srgbClr val="6600CC"/>
                </a:solidFill>
                <a:latin typeface="Times New Roman" panose="02020603050405020304" pitchFamily="18" charset="0"/>
              </a:rPr>
              <a:t> </a:t>
            </a:r>
          </a:p>
        </p:txBody>
      </p:sp>
    </p:spTree>
    <p:extLst>
      <p:ext uri="{BB962C8B-B14F-4D97-AF65-F5344CB8AC3E}">
        <p14:creationId xmlns:p14="http://schemas.microsoft.com/office/powerpoint/2010/main" val="2440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10" presetClass="entr" presetSubtype="0" fill="hold"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additive="base">
                                        <p:cTn id="4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 calcmode="lin" valueType="num">
                                      <p:cBhvr additive="base">
                                        <p:cTn id="5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 calcmode="lin" valueType="num">
                                      <p:cBhvr additive="base">
                                        <p:cTn id="5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xEl>
                                              <p:pRg st="8" end="8"/>
                                            </p:txEl>
                                          </p:spTgt>
                                        </p:tgtEl>
                                        <p:attrNameLst>
                                          <p:attrName>style.visibility</p:attrName>
                                        </p:attrNameLst>
                                      </p:cBhvr>
                                      <p:to>
                                        <p:strVal val="visible"/>
                                      </p:to>
                                    </p:set>
                                    <p:anim calcmode="lin" valueType="num">
                                      <p:cBhvr additive="base">
                                        <p:cTn id="63"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 calcmode="lin" valueType="num">
                                      <p:cBhvr additive="base">
                                        <p:cTn id="69"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xEl>
                                              <p:pRg st="10" end="10"/>
                                            </p:txEl>
                                          </p:spTgt>
                                        </p:tgtEl>
                                        <p:attrNameLst>
                                          <p:attrName>style.visibility</p:attrName>
                                        </p:attrNameLst>
                                      </p:cBhvr>
                                      <p:to>
                                        <p:strVal val="visible"/>
                                      </p:to>
                                    </p:set>
                                    <p:anim calcmode="lin" valueType="num">
                                      <p:cBhvr additive="base">
                                        <p:cTn id="7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xEl>
                                              <p:pRg st="11" end="11"/>
                                            </p:txEl>
                                          </p:spTgt>
                                        </p:tgtEl>
                                        <p:attrNameLst>
                                          <p:attrName>style.visibility</p:attrName>
                                        </p:attrNameLst>
                                      </p:cBhvr>
                                      <p:to>
                                        <p:strVal val="visible"/>
                                      </p:to>
                                    </p:set>
                                    <p:anim calcmode="lin" valueType="num">
                                      <p:cBhvr additive="base">
                                        <p:cTn id="81"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NH11">
            <a:extLst>
              <a:ext uri="{FF2B5EF4-FFF2-40B4-BE49-F238E27FC236}">
                <a16:creationId xmlns:a16="http://schemas.microsoft.com/office/drawing/2014/main" xmlns="" id="{CB5A67CD-1F14-4828-B378-FF9065E32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xmlns="" id="{08DBBD93-533C-4BC3-B693-13F2F3561290}"/>
              </a:ext>
            </a:extLst>
          </p:cNvPr>
          <p:cNvSpPr>
            <a:spLocks noChangeArrowheads="1"/>
          </p:cNvSpPr>
          <p:nvPr/>
        </p:nvSpPr>
        <p:spPr bwMode="auto">
          <a:xfrm>
            <a:off x="0" y="0"/>
            <a:ext cx="9144000" cy="2362200"/>
          </a:xfrm>
          <a:prstGeom prst="rect">
            <a:avLst/>
          </a:prstGeom>
          <a:solidFill>
            <a:schemeClr val="hlink"/>
          </a:solidFill>
          <a:ln w="12700">
            <a:solidFill>
              <a:srgbClr val="FFFF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a:latin typeface=".VnTime" panose="020B7200000000000000" pitchFamily="34" charset="0"/>
            </a:endParaRPr>
          </a:p>
        </p:txBody>
      </p:sp>
      <p:sp>
        <p:nvSpPr>
          <p:cNvPr id="32772" name="AutoShape 4">
            <a:hlinkClick r:id="rId5" action="ppaction://hlinksldjump" highlightClick="1"/>
            <a:extLst>
              <a:ext uri="{FF2B5EF4-FFF2-40B4-BE49-F238E27FC236}">
                <a16:creationId xmlns:a16="http://schemas.microsoft.com/office/drawing/2014/main" xmlns="" id="{3F0C4336-2358-4EE8-8D7F-E1FC4BD5C20C}"/>
              </a:ext>
            </a:extLst>
          </p:cNvPr>
          <p:cNvSpPr>
            <a:spLocks noChangeArrowheads="1"/>
          </p:cNvSpPr>
          <p:nvPr/>
        </p:nvSpPr>
        <p:spPr bwMode="auto">
          <a:xfrm>
            <a:off x="8763000" y="6553200"/>
            <a:ext cx="381000" cy="304800"/>
          </a:xfrm>
          <a:prstGeom prst="actionButtonBackPrevious">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a:latin typeface=".VnTime" panose="020B7200000000000000" pitchFamily="34" charset="0"/>
            </a:endParaRPr>
          </a:p>
        </p:txBody>
      </p:sp>
      <p:pic>
        <p:nvPicPr>
          <p:cNvPr id="32773" name="Picture 5" descr="kien thuc">
            <a:extLst>
              <a:ext uri="{FF2B5EF4-FFF2-40B4-BE49-F238E27FC236}">
                <a16:creationId xmlns:a16="http://schemas.microsoft.com/office/drawing/2014/main" xmlns="" id="{0E5681BC-8056-454B-AE74-A48302F4154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76200"/>
            <a:ext cx="9144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Love Story (Guitar).wav">
            <a:hlinkClick r:id="" action="ppaction://media"/>
            <a:extLst>
              <a:ext uri="{FF2B5EF4-FFF2-40B4-BE49-F238E27FC236}">
                <a16:creationId xmlns:a16="http://schemas.microsoft.com/office/drawing/2014/main" xmlns="" id="{94F95C56-59B4-4EEA-A5F7-6E38C1E26A2B}"/>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8486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sndAc>
      <p:stSnd>
        <p:snd r:embed="rId3" name="applause.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92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0CC522CB-826D-44BB-9F97-3152AFBB2850}"/>
              </a:ext>
            </a:extLst>
          </p:cNvPr>
          <p:cNvSpPr txBox="1">
            <a:spLocks/>
          </p:cNvSpPr>
          <p:nvPr/>
        </p:nvSpPr>
        <p:spPr bwMode="auto">
          <a:xfrm>
            <a:off x="381000" y="1058863"/>
            <a:ext cx="818356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rgbClr val="0000CC"/>
                </a:solidFill>
                <a:latin typeface="Times New Roman" panose="02020603050405020304" pitchFamily="18" charset="0"/>
                <a:cs typeface="Times New Roman" panose="02020603050405020304" pitchFamily="18" charset="0"/>
              </a:rPr>
              <a:t>KHỞI ĐỘNG</a:t>
            </a:r>
          </a:p>
        </p:txBody>
      </p:sp>
      <p:sp>
        <p:nvSpPr>
          <p:cNvPr id="5123" name="Content Placeholder 2">
            <a:extLst>
              <a:ext uri="{FF2B5EF4-FFF2-40B4-BE49-F238E27FC236}">
                <a16:creationId xmlns:a16="http://schemas.microsoft.com/office/drawing/2014/main" xmlns="" id="{D7555164-4856-4C3E-9382-1F8B29BE1660}"/>
              </a:ext>
            </a:extLst>
          </p:cNvPr>
          <p:cNvSpPr>
            <a:spLocks noGrp="1"/>
          </p:cNvSpPr>
          <p:nvPr>
            <p:ph idx="1"/>
          </p:nvPr>
        </p:nvSpPr>
        <p:spPr>
          <a:xfrm>
            <a:off x="457200" y="1905000"/>
            <a:ext cx="8183563" cy="4187825"/>
          </a:xfrm>
        </p:spPr>
        <p:txBody>
          <a:bodyPr/>
          <a:lstStyle/>
          <a:p>
            <a:pPr marL="0" indent="0">
              <a:buFont typeface="Arial" panose="020B0604020202020204" pitchFamily="34" charset="0"/>
              <a:buNone/>
            </a:pPr>
            <a:r>
              <a:rPr lang="en-US" altLang="en-US" sz="2500" b="1">
                <a:latin typeface="Times New Roman" panose="02020603050405020304" pitchFamily="18" charset="0"/>
                <a:cs typeface="Times New Roman" panose="02020603050405020304" pitchFamily="18" charset="0"/>
              </a:rPr>
              <a:t>	</a:t>
            </a:r>
            <a:endParaRPr lang="en-US" altLang="en-US" sz="2500">
              <a:latin typeface="Times New Roman" panose="02020603050405020304" pitchFamily="18" charset="0"/>
              <a:cs typeface="Times New Roman" panose="02020603050405020304" pitchFamily="18" charset="0"/>
            </a:endParaRPr>
          </a:p>
        </p:txBody>
      </p:sp>
      <p:pic>
        <p:nvPicPr>
          <p:cNvPr id="5124" name="Picture 6" descr="columbine_drips_sm_clr">
            <a:extLst>
              <a:ext uri="{FF2B5EF4-FFF2-40B4-BE49-F238E27FC236}">
                <a16:creationId xmlns:a16="http://schemas.microsoft.com/office/drawing/2014/main" xmlns="" id="{F9414E9B-614E-4F8C-9532-72C7C8B83B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20">
            <a:extLst>
              <a:ext uri="{FF2B5EF4-FFF2-40B4-BE49-F238E27FC236}">
                <a16:creationId xmlns:a16="http://schemas.microsoft.com/office/drawing/2014/main" xmlns="" id="{9E208561-C9BD-4F33-BB03-29510472C6A4}"/>
              </a:ext>
            </a:extLst>
          </p:cNvPr>
          <p:cNvSpPr>
            <a:spLocks noChangeArrowheads="1"/>
          </p:cNvSpPr>
          <p:nvPr/>
        </p:nvSpPr>
        <p:spPr bwMode="auto">
          <a:xfrm>
            <a:off x="2209800" y="0"/>
            <a:ext cx="6781800" cy="3962400"/>
          </a:xfrm>
          <a:prstGeom prst="cloudCallout">
            <a:avLst>
              <a:gd name="adj1" fmla="val -36019"/>
              <a:gd name="adj2" fmla="val 95708"/>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126" name="WordArt 21">
            <a:extLst>
              <a:ext uri="{FF2B5EF4-FFF2-40B4-BE49-F238E27FC236}">
                <a16:creationId xmlns:a16="http://schemas.microsoft.com/office/drawing/2014/main" xmlns="" id="{68B8C4BE-7EC6-44AB-BEA2-68FD20C0F2D0}"/>
              </a:ext>
            </a:extLst>
          </p:cNvPr>
          <p:cNvSpPr>
            <a:spLocks noChangeArrowheads="1" noChangeShapeType="1" noTextEdit="1"/>
          </p:cNvSpPr>
          <p:nvPr/>
        </p:nvSpPr>
        <p:spPr bwMode="auto">
          <a:xfrm>
            <a:off x="2838450" y="1058863"/>
            <a:ext cx="5522913" cy="1998662"/>
          </a:xfrm>
          <a:prstGeom prst="rect">
            <a:avLst/>
          </a:prstGeom>
        </p:spPr>
        <p:txBody>
          <a:bodyPr wrap="none" fromWordArt="1">
            <a:prstTxWarp prst="textPlain">
              <a:avLst>
                <a:gd name="adj" fmla="val 50000"/>
              </a:avLst>
            </a:prstTxWarp>
          </a:bodyPr>
          <a:lstStyle/>
          <a:p>
            <a:r>
              <a:rPr lang="en-US" sz="4400" b="1" i="1" kern="10">
                <a:ln w="12700">
                  <a:solidFill>
                    <a:srgbClr val="FF0000"/>
                  </a:solidFill>
                  <a:round/>
                  <a:headEnd/>
                  <a:tailEnd/>
                </a:ln>
                <a:solidFill>
                  <a:srgbClr val="FF0000">
                    <a:alpha val="50195"/>
                  </a:srgbClr>
                </a:solidFill>
                <a:effectLst>
                  <a:outerShdw dist="45791" dir="2021404" algn="ctr" rotWithShape="0">
                    <a:srgbClr val="9999FF"/>
                  </a:outerShdw>
                </a:effectLst>
                <a:latin typeface="VNI-Commerce" pitchFamily="2" charset="0"/>
              </a:rPr>
              <a:t>Goùc chia seû</a:t>
            </a:r>
          </a:p>
        </p:txBody>
      </p:sp>
      <p:pic>
        <p:nvPicPr>
          <p:cNvPr id="5127" name="图片 6" descr="图片包含 玩具&#10;&#10;已生成高可信度的说明">
            <a:extLst>
              <a:ext uri="{FF2B5EF4-FFF2-40B4-BE49-F238E27FC236}">
                <a16:creationId xmlns:a16="http://schemas.microsoft.com/office/drawing/2014/main" xmlns="" id="{5381E926-CED8-4382-9362-771C1FFE0739}"/>
              </a:ext>
            </a:extLst>
          </p:cNvPr>
          <p:cNvPicPr>
            <a:picLocks noChangeAspect="1"/>
          </p:cNvPicPr>
          <p:nvPr/>
        </p:nvPicPr>
        <p:blipFill>
          <a:blip r:embed="rId3">
            <a:extLst>
              <a:ext uri="{28A0092B-C50C-407E-A947-70E740481C1C}">
                <a14:useLocalDpi xmlns:a14="http://schemas.microsoft.com/office/drawing/2010/main" val="0"/>
              </a:ext>
            </a:extLst>
          </a:blip>
          <a:srcRect l="4839" t="25951" r="29929" b="22008"/>
          <a:stretch>
            <a:fillRect/>
          </a:stretch>
        </p:blipFill>
        <p:spPr bwMode="auto">
          <a:xfrm>
            <a:off x="169863" y="2071688"/>
            <a:ext cx="29543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descr="📣📣📣TRƯỜNG ĐẠI HỌC CỬU LONG (Mã... - Trường Đại học Cửu Long | Facebook">
            <a:extLst>
              <a:ext uri="{FF2B5EF4-FFF2-40B4-BE49-F238E27FC236}">
                <a16:creationId xmlns:a16="http://schemas.microsoft.com/office/drawing/2014/main" xmlns="" id="{9E7CA7C0-963A-44FF-BE62-A40ED50472FC}"/>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sp>
        <p:nvSpPr>
          <p:cNvPr id="6147" name="AutoShape 6" descr="📣📣📣TRƯỜNG ĐẠI HỌC CỬU LONG (Mã... - Trường Đại học Cửu Long | Facebook">
            <a:extLst>
              <a:ext uri="{FF2B5EF4-FFF2-40B4-BE49-F238E27FC236}">
                <a16:creationId xmlns:a16="http://schemas.microsoft.com/office/drawing/2014/main" xmlns="" id="{539044A7-3C30-47FA-835F-A7A3EF6ED03A}"/>
              </a:ext>
            </a:extLst>
          </p:cNvPr>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anose="020B7200000000000000" pitchFamily="34" charset="0"/>
            </a:endParaRPr>
          </a:p>
        </p:txBody>
      </p:sp>
      <p:pic>
        <p:nvPicPr>
          <p:cNvPr id="6148" name="Picture 3">
            <a:extLst>
              <a:ext uri="{FF2B5EF4-FFF2-40B4-BE49-F238E27FC236}">
                <a16:creationId xmlns:a16="http://schemas.microsoft.com/office/drawing/2014/main" xmlns="" id="{FA562B84-7745-4307-BD54-5788AE106C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338"/>
            <a:ext cx="8077200"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VUI ĐẾN TRƯỜNG - LỚP 3 KẾT NỐI TRI THỨC (online-video-cutter.com).mp3">
            <a:hlinkClick r:id="" action="ppaction://media"/>
            <a:extLst>
              <a:ext uri="{FF2B5EF4-FFF2-40B4-BE49-F238E27FC236}">
                <a16:creationId xmlns:a16="http://schemas.microsoft.com/office/drawing/2014/main" xmlns="" id="{441BC3A1-316C-48AE-8853-546DC9F2ECB5}"/>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305800" y="3200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ớp Chúng Ta Đoàn Kết | Bé Bảo An">
            <a:extLst>
              <a:ext uri="{FF2B5EF4-FFF2-40B4-BE49-F238E27FC236}">
                <a16:creationId xmlns:a16="http://schemas.microsoft.com/office/drawing/2014/main" xmlns="" id="{C6365377-D99E-4C10-BAA5-761555223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8610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 Lớp Chúng Ta Đoàn Kết - Âm Nhạc Lớp 3 -- Lớp Nhạc doremi">
            <a:hlinkClick r:id="" action="ppaction://media"/>
            <a:extLst>
              <a:ext uri="{FF2B5EF4-FFF2-40B4-BE49-F238E27FC236}">
                <a16:creationId xmlns:a16="http://schemas.microsoft.com/office/drawing/2014/main" xmlns="" id="{877CAEEC-1910-44BA-A6A6-B9AFA0E8DCC1}"/>
              </a:ext>
            </a:extLst>
          </p:cNvPr>
          <p:cNvPicPr>
            <a:picLocks noChangeAspect="1"/>
          </p:cNvPicPr>
          <p:nvPr>
            <a:audioFile r:link="rId1"/>
            <p:extLst>
              <p:ext uri="{DAA4B4D4-6D71-4841-9C94-3DE7FCFB9230}">
                <p14:media xmlns:p14="http://schemas.microsoft.com/office/powerpoint/2010/main" r:link="rId2">
                  <p14:trim st="23163" end="66569.25"/>
                </p14:media>
              </p:ext>
            </p:extLst>
          </p:nvPr>
        </p:nvPicPr>
        <p:blipFill>
          <a:blip r:embed="rId5"/>
          <a:stretch>
            <a:fillRect/>
          </a:stretch>
        </p:blipFill>
        <p:spPr>
          <a:xfrm>
            <a:off x="0" y="6324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Học Sinh Trường Tiểu Học Sinh Trong Mùa Trong Ngày Khai Trường  Tích Cực Phát Biểu Một Nữ Sinh Trong Lớp Giơ Tay Phát Biểu PNG , Vẽ Ta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1" y="990600"/>
            <a:ext cx="9144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 id="{49FB4A06-EC66-4F17-AFA8-1555FFA79F47}"/>
              </a:ext>
            </a:extLst>
          </p:cNvPr>
          <p:cNvSpPr>
            <a:spLocks noChangeArrowheads="1"/>
          </p:cNvSpPr>
          <p:nvPr/>
        </p:nvSpPr>
        <p:spPr bwMode="auto">
          <a:xfrm>
            <a:off x="990600" y="457200"/>
            <a:ext cx="8374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nào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là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đoạn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văn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Câu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trong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đoạn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văn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gì</a:t>
            </a:r>
            <a:r>
              <a:rPr lang="en-US" altLang="en-US" sz="2400" dirty="0">
                <a:solidFill>
                  <a:srgbClr val="0000CC"/>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23112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ời bài hát Vui đến trường, múa, MP3, nhạc Beat - META.vn">
            <a:extLst>
              <a:ext uri="{FF2B5EF4-FFF2-40B4-BE49-F238E27FC236}">
                <a16:creationId xmlns:a16="http://schemas.microsoft.com/office/drawing/2014/main" xmlns="" id="{A41096C7-97AC-4C41-B085-01AB5363C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5275"/>
            <a:ext cx="8458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VUI ĐẾN TRƯỜNG - LỚP 3 KẾT NỐI TRI THỨC">
            <a:hlinkClick r:id="" action="ppaction://media"/>
            <a:extLst>
              <a:ext uri="{FF2B5EF4-FFF2-40B4-BE49-F238E27FC236}">
                <a16:creationId xmlns:a16="http://schemas.microsoft.com/office/drawing/2014/main" xmlns="" id="{169B4C8F-9C27-490E-B133-242F8588F824}"/>
              </a:ext>
            </a:extLst>
          </p:cNvPr>
          <p:cNvPicPr>
            <a:picLocks noChangeAspect="1"/>
          </p:cNvPicPr>
          <p:nvPr>
            <a:audioFile r:link="rId1"/>
            <p:extLst>
              <p:ext uri="{DAA4B4D4-6D71-4841-9C94-3DE7FCFB9230}">
                <p14:media xmlns:p14="http://schemas.microsoft.com/office/powerpoint/2010/main" r:link="rId2">
                  <p14:trim st="18577" end="196562"/>
                </p14:media>
              </p:ext>
            </p:extLst>
          </p:nvPr>
        </p:nvPicPr>
        <p:blipFill>
          <a:blip r:embed="rId5"/>
          <a:stretch>
            <a:fillRect/>
          </a:stretch>
        </p:blipFill>
        <p:spPr>
          <a:xfrm>
            <a:off x="0" y="625833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xmlns="" id="{2063F41D-A9B1-4AAD-8CB1-4690B4D05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82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ARAOKE] CÔ GIÁO EM (BEAT CHUẨN) LỚP 1 - Chân Trời Sáng Tạo">
            <a:hlinkClick r:id="" action="ppaction://media"/>
            <a:extLst>
              <a:ext uri="{FF2B5EF4-FFF2-40B4-BE49-F238E27FC236}">
                <a16:creationId xmlns:a16="http://schemas.microsoft.com/office/drawing/2014/main" xmlns="" id="{413E4BC5-FC50-4982-9B93-7720CA8328A0}"/>
              </a:ext>
            </a:extLst>
          </p:cNvPr>
          <p:cNvPicPr>
            <a:picLocks noChangeAspect="1"/>
          </p:cNvPicPr>
          <p:nvPr>
            <a:audioFile r:link="rId1"/>
            <p:extLst>
              <p:ext uri="{DAA4B4D4-6D71-4841-9C94-3DE7FCFB9230}">
                <p14:media xmlns:p14="http://schemas.microsoft.com/office/powerpoint/2010/main" r:link="rId2">
                  <p14:trim st="19553" end="120337.75"/>
                </p14:media>
              </p:ext>
            </p:extLst>
          </p:nvPr>
        </p:nvPicPr>
        <p:blipFill>
          <a:blip r:embed="rId5"/>
          <a:stretch>
            <a:fillRect/>
          </a:stretch>
        </p:blipFill>
        <p:spPr>
          <a:xfrm>
            <a:off x="0" y="62503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e56666be3a0d8fa1788d3941801b9d22462136"/>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3191</TotalTime>
  <Words>1835</Words>
  <Application>Microsoft Office PowerPoint</Application>
  <PresentationFormat>On-screen Show (4:3)</PresentationFormat>
  <Paragraphs>168</Paragraphs>
  <Slides>31</Slides>
  <Notes>2</Notes>
  <HiddenSlides>0</HiddenSlides>
  <MMClips>5</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THAÛO LUAÄN NHOÙM(5’)</vt:lpstr>
      <vt:lpstr>PowerPoint Presentation</vt:lpstr>
      <vt:lpstr>PowerPoint Presentation</vt:lpstr>
      <vt:lpstr>PowerPoint Presentation</vt:lpstr>
    </vt:vector>
  </TitlesOfParts>
  <Company>Hoa Phong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Luong Cong Tam</dc:creator>
  <cp:lastModifiedBy>Computer</cp:lastModifiedBy>
  <cp:revision>230</cp:revision>
  <cp:lastPrinted>2018-10-28T14:19:49Z</cp:lastPrinted>
  <dcterms:created xsi:type="dcterms:W3CDTF">2006-11-10T05:49:21Z</dcterms:created>
  <dcterms:modified xsi:type="dcterms:W3CDTF">2023-10-16T13:57:05Z</dcterms:modified>
</cp:coreProperties>
</file>