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2" r:id="rId6"/>
    <p:sldId id="268" r:id="rId7"/>
    <p:sldId id="264"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9B025-E354-45DE-8E36-28C0D6DDF67E}"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CB3EC-A394-4087-BBB9-8BC35D5AD964}" type="slidenum">
              <a:rPr lang="en-US" smtClean="0"/>
              <a:t>‹#›</a:t>
            </a:fld>
            <a:endParaRPr lang="en-US"/>
          </a:p>
        </p:txBody>
      </p:sp>
    </p:spTree>
    <p:extLst>
      <p:ext uri="{BB962C8B-B14F-4D97-AF65-F5344CB8AC3E}">
        <p14:creationId xmlns:p14="http://schemas.microsoft.com/office/powerpoint/2010/main" val="32434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a:t>
            </a:fld>
            <a:endParaRPr lang="zh-CN" altLang="en-US">
              <a:solidFill>
                <a:prstClr val="black"/>
              </a:solidFill>
            </a:endParaRPr>
          </a:p>
        </p:txBody>
      </p:sp>
    </p:spTree>
    <p:extLst>
      <p:ext uri="{BB962C8B-B14F-4D97-AF65-F5344CB8AC3E}">
        <p14:creationId xmlns:p14="http://schemas.microsoft.com/office/powerpoint/2010/main" val="206569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54282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219395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185505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256485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t>6</a:t>
            </a:fld>
            <a:endParaRPr lang="zh-CN" altLang="en-US"/>
          </a:p>
        </p:txBody>
      </p:sp>
    </p:spTree>
    <p:extLst>
      <p:ext uri="{BB962C8B-B14F-4D97-AF65-F5344CB8AC3E}">
        <p14:creationId xmlns:p14="http://schemas.microsoft.com/office/powerpoint/2010/main" val="80478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376086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t>8</a:t>
            </a:fld>
            <a:endParaRPr lang="zh-CN" altLang="en-US"/>
          </a:p>
        </p:txBody>
      </p:sp>
    </p:spTree>
    <p:extLst>
      <p:ext uri="{BB962C8B-B14F-4D97-AF65-F5344CB8AC3E}">
        <p14:creationId xmlns:p14="http://schemas.microsoft.com/office/powerpoint/2010/main" val="305421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3C60C6-6CF1-419E-8B72-86E6578DBB7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124606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C60C6-6CF1-419E-8B72-86E6578DBB7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277497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C60C6-6CF1-419E-8B72-86E6578DBB7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2450036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25"/>
        <p:cNvGrpSpPr/>
        <p:nvPr/>
      </p:nvGrpSpPr>
      <p:grpSpPr>
        <a:xfrm>
          <a:off x="0" y="0"/>
          <a:ext cx="0" cy="0"/>
          <a:chOff x="0" y="0"/>
          <a:chExt cx="0" cy="0"/>
        </a:xfrm>
      </p:grpSpPr>
      <p:pic>
        <p:nvPicPr>
          <p:cNvPr id="26" name="Google Shape;26;p31"/>
          <p:cNvPicPr preferRelativeResize="0"/>
          <p:nvPr/>
        </p:nvPicPr>
        <p:blipFill rotWithShape="1">
          <a:blip r:embed="rId2">
            <a:alphaModFix/>
          </a:blip>
          <a:srcRect/>
          <a:stretch/>
        </p:blipFill>
        <p:spPr>
          <a:xfrm>
            <a:off x="1061730" y="407207"/>
            <a:ext cx="8347089" cy="6095237"/>
          </a:xfrm>
          <a:prstGeom prst="rect">
            <a:avLst/>
          </a:prstGeom>
          <a:noFill/>
          <a:ln>
            <a:noFill/>
          </a:ln>
        </p:spPr>
      </p:pic>
      <p:pic>
        <p:nvPicPr>
          <p:cNvPr id="27" name="Google Shape;27;p31"/>
          <p:cNvPicPr preferRelativeResize="0"/>
          <p:nvPr/>
        </p:nvPicPr>
        <p:blipFill rotWithShape="1">
          <a:blip r:embed="rId3">
            <a:alphaModFix/>
          </a:blip>
          <a:srcRect/>
          <a:stretch/>
        </p:blipFill>
        <p:spPr>
          <a:xfrm>
            <a:off x="505329" y="4372713"/>
            <a:ext cx="2779024" cy="280809"/>
          </a:xfrm>
          <a:prstGeom prst="rect">
            <a:avLst/>
          </a:prstGeom>
          <a:noFill/>
          <a:ln>
            <a:noFill/>
          </a:ln>
        </p:spPr>
      </p:pic>
      <p:pic>
        <p:nvPicPr>
          <p:cNvPr id="28" name="Google Shape;28;p31"/>
          <p:cNvPicPr preferRelativeResize="0"/>
          <p:nvPr/>
        </p:nvPicPr>
        <p:blipFill rotWithShape="1">
          <a:blip r:embed="rId4">
            <a:alphaModFix/>
          </a:blip>
          <a:srcRect/>
          <a:stretch/>
        </p:blipFill>
        <p:spPr>
          <a:xfrm>
            <a:off x="6717813" y="2072753"/>
            <a:ext cx="3016355" cy="815231"/>
          </a:xfrm>
          <a:prstGeom prst="rect">
            <a:avLst/>
          </a:prstGeom>
          <a:noFill/>
          <a:ln>
            <a:noFill/>
          </a:ln>
        </p:spPr>
      </p:pic>
      <p:pic>
        <p:nvPicPr>
          <p:cNvPr id="29" name="Google Shape;29;p31"/>
          <p:cNvPicPr preferRelativeResize="0"/>
          <p:nvPr/>
        </p:nvPicPr>
        <p:blipFill rotWithShape="1">
          <a:blip r:embed="rId5">
            <a:alphaModFix/>
          </a:blip>
          <a:srcRect/>
          <a:stretch/>
        </p:blipFill>
        <p:spPr>
          <a:xfrm>
            <a:off x="3849268" y="51651"/>
            <a:ext cx="8262433" cy="6806349"/>
          </a:xfrm>
          <a:prstGeom prst="rect">
            <a:avLst/>
          </a:prstGeom>
          <a:noFill/>
          <a:ln>
            <a:noFill/>
          </a:ln>
        </p:spPr>
      </p:pic>
      <p:pic>
        <p:nvPicPr>
          <p:cNvPr id="30" name="Google Shape;30;p31"/>
          <p:cNvPicPr preferRelativeResize="0"/>
          <p:nvPr/>
        </p:nvPicPr>
        <p:blipFill rotWithShape="1">
          <a:blip r:embed="rId6">
            <a:alphaModFix/>
          </a:blip>
          <a:srcRect/>
          <a:stretch/>
        </p:blipFill>
        <p:spPr>
          <a:xfrm>
            <a:off x="6914911" y="3327699"/>
            <a:ext cx="1232683" cy="1619045"/>
          </a:xfrm>
          <a:prstGeom prst="rect">
            <a:avLst/>
          </a:prstGeom>
          <a:noFill/>
          <a:ln>
            <a:noFill/>
          </a:ln>
        </p:spPr>
      </p:pic>
      <p:pic>
        <p:nvPicPr>
          <p:cNvPr id="31" name="Google Shape;31;p31"/>
          <p:cNvPicPr preferRelativeResize="0"/>
          <p:nvPr/>
        </p:nvPicPr>
        <p:blipFill rotWithShape="1">
          <a:blip r:embed="rId7">
            <a:alphaModFix/>
          </a:blip>
          <a:srcRect/>
          <a:stretch/>
        </p:blipFill>
        <p:spPr>
          <a:xfrm>
            <a:off x="8004262" y="2376463"/>
            <a:ext cx="1568105" cy="3521517"/>
          </a:xfrm>
          <a:prstGeom prst="rect">
            <a:avLst/>
          </a:prstGeom>
          <a:noFill/>
          <a:ln>
            <a:noFill/>
          </a:ln>
        </p:spPr>
      </p:pic>
      <p:pic>
        <p:nvPicPr>
          <p:cNvPr id="32" name="Google Shape;32;p31"/>
          <p:cNvPicPr preferRelativeResize="0"/>
          <p:nvPr/>
        </p:nvPicPr>
        <p:blipFill rotWithShape="1">
          <a:blip r:embed="rId8">
            <a:alphaModFix/>
          </a:blip>
          <a:srcRect/>
          <a:stretch/>
        </p:blipFill>
        <p:spPr>
          <a:xfrm>
            <a:off x="4858011" y="5343261"/>
            <a:ext cx="2773600" cy="1109439"/>
          </a:xfrm>
          <a:prstGeom prst="rect">
            <a:avLst/>
          </a:prstGeom>
          <a:noFill/>
          <a:ln>
            <a:noFill/>
          </a:ln>
        </p:spPr>
      </p:pic>
      <p:sp>
        <p:nvSpPr>
          <p:cNvPr id="33" name="Google Shape;33;p31"/>
          <p:cNvSpPr/>
          <p:nvPr/>
        </p:nvSpPr>
        <p:spPr>
          <a:xfrm>
            <a:off x="11177787" y="6570741"/>
            <a:ext cx="1069480" cy="256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67" b="0" i="0">
                <a:solidFill>
                  <a:srgbClr val="BFBFBF"/>
                </a:solidFill>
                <a:latin typeface="Quattrocento Sans"/>
                <a:ea typeface="Quattrocento Sans"/>
                <a:cs typeface="Quattrocento Sans"/>
                <a:sym typeface="Quattrocento Sans"/>
              </a:rPr>
              <a:t>vietlanglit.com</a:t>
            </a:r>
            <a:endParaRPr sz="1067">
              <a:solidFill>
                <a:srgbClr val="BFBFBF"/>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338413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4000"/>
                                        <p:tgtEl>
                                          <p:spTgt spid="2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0"/>
                                        <p:tgtEl>
                                          <p:spTgt spid="27"/>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4000"/>
                                        <p:tgtEl>
                                          <p:spTgt spid="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C60C6-6CF1-419E-8B72-86E6578DBB7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193999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3C60C6-6CF1-419E-8B72-86E6578DBB7D}"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38479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3C60C6-6CF1-419E-8B72-86E6578DBB7D}"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186331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3C60C6-6CF1-419E-8B72-86E6578DBB7D}"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115882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3C60C6-6CF1-419E-8B72-86E6578DBB7D}"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280892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C60C6-6CF1-419E-8B72-86E6578DBB7D}"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41195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3C60C6-6CF1-419E-8B72-86E6578DBB7D}"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286056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3C60C6-6CF1-419E-8B72-86E6578DBB7D}"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16EDA-0932-48FA-AB95-0751BFE55C6F}" type="slidenum">
              <a:rPr lang="en-US" smtClean="0"/>
              <a:t>‹#›</a:t>
            </a:fld>
            <a:endParaRPr lang="en-US"/>
          </a:p>
        </p:txBody>
      </p:sp>
    </p:spTree>
    <p:extLst>
      <p:ext uri="{BB962C8B-B14F-4D97-AF65-F5344CB8AC3E}">
        <p14:creationId xmlns:p14="http://schemas.microsoft.com/office/powerpoint/2010/main" val="228812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C60C6-6CF1-419E-8B72-86E6578DBB7D}" type="datetimeFigureOut">
              <a:rPr lang="en-US" smtClean="0"/>
              <a:t>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16EDA-0932-48FA-AB95-0751BFE55C6F}" type="slidenum">
              <a:rPr lang="en-US" smtClean="0"/>
              <a:t>‹#›</a:t>
            </a:fld>
            <a:endParaRPr lang="en-US"/>
          </a:p>
        </p:txBody>
      </p:sp>
    </p:spTree>
    <p:extLst>
      <p:ext uri="{BB962C8B-B14F-4D97-AF65-F5344CB8AC3E}">
        <p14:creationId xmlns:p14="http://schemas.microsoft.com/office/powerpoint/2010/main" val="112560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10544" y="2636912"/>
            <a:ext cx="12188825" cy="3219040"/>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63" name="图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4" name="Picture 3">
            <a:extLst>
              <a:ext uri="{FF2B5EF4-FFF2-40B4-BE49-F238E27FC236}">
                <a16:creationId xmlns:a16="http://schemas.microsoft.com/office/drawing/2014/main" id="{9EAEA7A9-3CED-4097-AC74-320E7957D25B}"/>
              </a:ext>
            </a:extLst>
          </p:cNvPr>
          <p:cNvPicPr>
            <a:picLocks noChangeAspect="1"/>
          </p:cNvPicPr>
          <p:nvPr/>
        </p:nvPicPr>
        <p:blipFill>
          <a:blip r:embed="rId5"/>
          <a:stretch>
            <a:fillRect/>
          </a:stretch>
        </p:blipFill>
        <p:spPr>
          <a:xfrm>
            <a:off x="4757020" y="-417893"/>
            <a:ext cx="2322777" cy="1963082"/>
          </a:xfrm>
          <a:prstGeom prst="rect">
            <a:avLst/>
          </a:prstGeom>
        </p:spPr>
      </p:pic>
      <p:sp>
        <p:nvSpPr>
          <p:cNvPr id="13" name="Google Shape;79;p1">
            <a:extLst>
              <a:ext uri="{FF2B5EF4-FFF2-40B4-BE49-F238E27FC236}">
                <a16:creationId xmlns:a16="http://schemas.microsoft.com/office/drawing/2014/main" id="{6F4ED7DD-2778-441A-9B44-C50B75D9F108}"/>
              </a:ext>
            </a:extLst>
          </p:cNvPr>
          <p:cNvSpPr txBox="1"/>
          <p:nvPr/>
        </p:nvSpPr>
        <p:spPr>
          <a:xfrm>
            <a:off x="457090" y="1352761"/>
            <a:ext cx="11449272" cy="1754286"/>
          </a:xfrm>
          <a:prstGeom prst="rect">
            <a:avLst/>
          </a:prstGeom>
          <a:solidFill>
            <a:srgbClr val="DAE5F1"/>
          </a:solidFill>
          <a:ln w="28575" cap="flat" cmpd="sng">
            <a:solidFill>
              <a:srgbClr val="538CD5"/>
            </a:solidFill>
            <a:prstDash val="dash"/>
            <a:round/>
            <a:headEnd type="none" w="sm" len="sm"/>
            <a:tailEnd type="none" w="sm" len="sm"/>
          </a:ln>
        </p:spPr>
        <p:txBody>
          <a:bodyPr spcFirstLastPara="1" wrap="square" lIns="91425" tIns="45700" rIns="91425" bIns="45700" anchor="t" anchorCtr="0">
            <a:spAutoFit/>
          </a:bodyPr>
          <a:lstStyle/>
          <a:p>
            <a:pPr lvl="0" algn="ctr"/>
            <a:r>
              <a:rPr lang="en-US" sz="3600" b="1" dirty="0" smtClean="0">
                <a:solidFill>
                  <a:srgbClr val="FF0000"/>
                </a:solidFill>
                <a:latin typeface="Times New Roman" pitchFamily="18" charset="0"/>
                <a:ea typeface="Arial"/>
                <a:cs typeface="Times New Roman" pitchFamily="18" charset="0"/>
                <a:sym typeface="Arial"/>
              </a:rPr>
              <a:t>B. PHẦN </a:t>
            </a:r>
            <a:r>
              <a:rPr lang="en-US" sz="3600" b="1" dirty="0">
                <a:solidFill>
                  <a:srgbClr val="FF0000"/>
                </a:solidFill>
                <a:latin typeface="Times New Roman" pitchFamily="18" charset="0"/>
                <a:ea typeface="Arial"/>
                <a:cs typeface="Times New Roman" pitchFamily="18" charset="0"/>
                <a:sym typeface="Arial"/>
              </a:rPr>
              <a:t>VIẾT</a:t>
            </a:r>
          </a:p>
          <a:p>
            <a:pPr lvl="0" algn="ctr"/>
            <a:r>
              <a:rPr lang="en-US" sz="3600" b="1" dirty="0">
                <a:solidFill>
                  <a:srgbClr val="FF0000"/>
                </a:solidFill>
                <a:latin typeface="Times New Roman" pitchFamily="18" charset="0"/>
                <a:ea typeface="Arial"/>
                <a:cs typeface="Times New Roman" pitchFamily="18" charset="0"/>
                <a:sym typeface="Arial"/>
              </a:rPr>
              <a:t>VIẾT BÀI VĂN PHÂN TÍCH ĐẶC ĐIỂM NHÂN VẬT TRONG MỘT TÁC PHẨM VĂN </a:t>
            </a:r>
            <a:r>
              <a:rPr lang="en-US" sz="3600" b="1" dirty="0" smtClean="0">
                <a:solidFill>
                  <a:srgbClr val="FF0000"/>
                </a:solidFill>
                <a:latin typeface="Times New Roman" pitchFamily="18" charset="0"/>
                <a:ea typeface="Arial"/>
                <a:cs typeface="Times New Roman" pitchFamily="18" charset="0"/>
                <a:sym typeface="Arial"/>
              </a:rPr>
              <a:t>HỌC (</a:t>
            </a:r>
            <a:r>
              <a:rPr lang="en-US" sz="3600" b="1" dirty="0" err="1" smtClean="0">
                <a:solidFill>
                  <a:srgbClr val="FF0000"/>
                </a:solidFill>
                <a:latin typeface="Times New Roman" pitchFamily="18" charset="0"/>
                <a:ea typeface="Arial"/>
                <a:cs typeface="Times New Roman" pitchFamily="18" charset="0"/>
                <a:sym typeface="Arial"/>
              </a:rPr>
              <a:t>Tiết</a:t>
            </a:r>
            <a:r>
              <a:rPr lang="en-US" sz="3600" b="1" dirty="0" smtClean="0">
                <a:solidFill>
                  <a:srgbClr val="FF0000"/>
                </a:solidFill>
                <a:latin typeface="Times New Roman" pitchFamily="18" charset="0"/>
                <a:ea typeface="Arial"/>
                <a:cs typeface="Times New Roman" pitchFamily="18" charset="0"/>
                <a:sym typeface="Arial"/>
              </a:rPr>
              <a:t> 2)</a:t>
            </a:r>
            <a:endParaRPr lang="en-US" sz="3600" b="1" dirty="0">
              <a:solidFill>
                <a:srgbClr val="FF0000"/>
              </a:solidFill>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val="35609933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2" presetClass="entr" presetSubtype="2" fill="hold" nodeType="withEffect">
                                  <p:stCondLst>
                                    <p:cond delay="50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3000"/>
                                        <p:tgtEl>
                                          <p:spTgt spid="63"/>
                                        </p:tgtEl>
                                        <p:attrNameLst>
                                          <p:attrName>ppt_x</p:attrName>
                                        </p:attrNameLst>
                                      </p:cBhvr>
                                      <p:tavLst>
                                        <p:tav tm="0">
                                          <p:val>
                                            <p:strVal val="#ppt_x+#ppt_w*1.125000"/>
                                          </p:val>
                                        </p:tav>
                                        <p:tav tm="100000">
                                          <p:val>
                                            <p:strVal val="#ppt_x"/>
                                          </p:val>
                                        </p:tav>
                                      </p:tavLst>
                                    </p:anim>
                                    <p:animEffect transition="in" filter="wipe(left)">
                                      <p:cBhvr>
                                        <p:cTn id="15" dur="30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24"/>
          <p:cNvSpPr/>
          <p:nvPr/>
        </p:nvSpPr>
        <p:spPr>
          <a:xfrm>
            <a:off x="1587312" y="1955304"/>
            <a:ext cx="5553061" cy="2308284"/>
          </a:xfrm>
          <a:prstGeom prst="rect">
            <a:avLst/>
          </a:prstGeom>
          <a:noFill/>
          <a:ln>
            <a:noFill/>
          </a:ln>
        </p:spPr>
        <p:txBody>
          <a:bodyPr spcFirstLastPara="1" wrap="square" lIns="91425" tIns="45700" rIns="91425" bIns="45700" anchor="t" anchorCtr="0">
            <a:spAutoFit/>
          </a:bodyPr>
          <a:lstStyle/>
          <a:p>
            <a:pPr lvl="0" algn="ctr"/>
            <a:r>
              <a:rPr lang="en-US" sz="3600" b="1" i="1" dirty="0" err="1" smtClean="0">
                <a:solidFill>
                  <a:srgbClr val="FF0000"/>
                </a:solidFill>
                <a:latin typeface="Times New Roman"/>
                <a:ea typeface="Times New Roman"/>
                <a:cs typeface="Times New Roman"/>
                <a:sym typeface="Times New Roman"/>
              </a:rPr>
              <a:t>Đề</a:t>
            </a:r>
            <a:r>
              <a:rPr lang="en-US" sz="3600" b="1" i="1" dirty="0" smtClean="0">
                <a:solidFill>
                  <a:srgbClr val="FF0000"/>
                </a:solidFill>
                <a:latin typeface="Times New Roman"/>
                <a:ea typeface="Times New Roman"/>
                <a:cs typeface="Times New Roman"/>
                <a:sym typeface="Times New Roman"/>
              </a:rPr>
              <a:t> </a:t>
            </a:r>
            <a:r>
              <a:rPr lang="en-US" sz="3600" b="1" i="1" dirty="0" err="1" smtClean="0">
                <a:solidFill>
                  <a:srgbClr val="FF0000"/>
                </a:solidFill>
                <a:latin typeface="Times New Roman"/>
                <a:ea typeface="Times New Roman"/>
                <a:cs typeface="Times New Roman"/>
                <a:sym typeface="Times New Roman"/>
              </a:rPr>
              <a:t>bài</a:t>
            </a:r>
            <a:r>
              <a:rPr lang="en-US" sz="3600" b="1" i="1" dirty="0" smtClean="0">
                <a:solidFill>
                  <a:srgbClr val="FF0000"/>
                </a:solidFill>
                <a:latin typeface="Times New Roman"/>
                <a:ea typeface="Times New Roman"/>
                <a:cs typeface="Times New Roman"/>
                <a:sym typeface="Times New Roman"/>
              </a:rPr>
              <a:t>: </a:t>
            </a:r>
            <a:r>
              <a:rPr lang="en-US" sz="3600" b="1" i="1" dirty="0" err="1" smtClean="0">
                <a:solidFill>
                  <a:srgbClr val="00B050"/>
                </a:solidFill>
                <a:latin typeface="Times New Roman"/>
                <a:ea typeface="Times New Roman"/>
                <a:cs typeface="Times New Roman"/>
                <a:sym typeface="Times New Roman"/>
              </a:rPr>
              <a:t>Em</a:t>
            </a:r>
            <a:r>
              <a:rPr lang="en-US" sz="3600" b="1" i="1" dirty="0" smtClean="0">
                <a:solidFill>
                  <a:srgbClr val="00B050"/>
                </a:solidFill>
                <a:latin typeface="Times New Roman"/>
                <a:ea typeface="Times New Roman"/>
                <a:cs typeface="Times New Roman"/>
                <a:sym typeface="Times New Roman"/>
              </a:rPr>
              <a:t> </a:t>
            </a:r>
            <a:r>
              <a:rPr lang="en-US" sz="3600" b="1" i="1" dirty="0" err="1" smtClean="0">
                <a:solidFill>
                  <a:srgbClr val="00B050"/>
                </a:solidFill>
                <a:latin typeface="Times New Roman"/>
                <a:ea typeface="Times New Roman"/>
                <a:cs typeface="Times New Roman"/>
                <a:sym typeface="Times New Roman"/>
              </a:rPr>
              <a:t>hãy</a:t>
            </a:r>
            <a:r>
              <a:rPr lang="en-US" sz="3600" b="1" i="1" dirty="0" smtClean="0">
                <a:solidFill>
                  <a:srgbClr val="00B050"/>
                </a:solidFill>
                <a:latin typeface="Times New Roman"/>
                <a:ea typeface="Times New Roman"/>
                <a:cs typeface="Times New Roman"/>
                <a:sym typeface="Times New Roman"/>
              </a:rPr>
              <a:t> v</a:t>
            </a:r>
            <a:r>
              <a:rPr lang="vi-VN" sz="3600" b="1" i="1" dirty="0" smtClean="0">
                <a:solidFill>
                  <a:srgbClr val="00B050"/>
                </a:solidFill>
                <a:latin typeface="Times New Roman"/>
                <a:ea typeface="Times New Roman"/>
                <a:cs typeface="Times New Roman"/>
                <a:sym typeface="Times New Roman"/>
              </a:rPr>
              <a:t>iết </a:t>
            </a:r>
            <a:r>
              <a:rPr lang="vi-VN" sz="3600" b="1" i="1" dirty="0">
                <a:solidFill>
                  <a:srgbClr val="00B050"/>
                </a:solidFill>
                <a:latin typeface="Times New Roman"/>
                <a:ea typeface="Times New Roman"/>
                <a:cs typeface="Times New Roman"/>
                <a:sym typeface="Times New Roman"/>
              </a:rPr>
              <a:t>bài văn (400-500 chữ) phân tích đặc điểm một nhân vật văn học mà em có ấn tượng sâu sắc.</a:t>
            </a:r>
            <a:endParaRPr sz="3600" b="1" i="1" dirty="0">
              <a:solidFill>
                <a:srgbClr val="00B050"/>
              </a:solidFill>
              <a:latin typeface="Times New Roman"/>
              <a:ea typeface="Times New Roman"/>
              <a:cs typeface="Times New Roman"/>
              <a:sym typeface="Times New Roman"/>
            </a:endParaRPr>
          </a:p>
        </p:txBody>
      </p:sp>
      <p:pic>
        <p:nvPicPr>
          <p:cNvPr id="4" name="Google Shape;282;p16">
            <a:extLst>
              <a:ext uri="{FF2B5EF4-FFF2-40B4-BE49-F238E27FC236}">
                <a16:creationId xmlns:a16="http://schemas.microsoft.com/office/drawing/2014/main" id="{DDD3F715-CEA0-4BDE-AD9B-C47C1982BCF4}"/>
              </a:ext>
            </a:extLst>
          </p:cNvPr>
          <p:cNvPicPr preferRelativeResize="0"/>
          <p:nvPr/>
        </p:nvPicPr>
        <p:blipFill rotWithShape="1">
          <a:blip r:embed="rId3">
            <a:alphaModFix/>
          </a:blip>
          <a:srcRect b="66674"/>
          <a:stretch/>
        </p:blipFill>
        <p:spPr>
          <a:xfrm>
            <a:off x="487680" y="155104"/>
            <a:ext cx="3575720" cy="1800200"/>
          </a:xfrm>
          <a:prstGeom prst="rect">
            <a:avLst/>
          </a:prstGeom>
          <a:noFill/>
          <a:ln>
            <a:noFill/>
          </a:ln>
        </p:spPr>
      </p:pic>
      <p:sp>
        <p:nvSpPr>
          <p:cNvPr id="5" name="Google Shape;283;p16">
            <a:extLst>
              <a:ext uri="{FF2B5EF4-FFF2-40B4-BE49-F238E27FC236}">
                <a16:creationId xmlns:a16="http://schemas.microsoft.com/office/drawing/2014/main" id="{F11C020B-C358-48CD-904B-ECAB071867D2}"/>
              </a:ext>
            </a:extLst>
          </p:cNvPr>
          <p:cNvSpPr txBox="1"/>
          <p:nvPr/>
        </p:nvSpPr>
        <p:spPr>
          <a:xfrm>
            <a:off x="563432" y="682787"/>
            <a:ext cx="327757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2000"/>
              <a:buFont typeface="Arial"/>
              <a:buNone/>
            </a:pPr>
            <a:r>
              <a:rPr lang="en-US" sz="3200" b="1" dirty="0" smtClean="0">
                <a:solidFill>
                  <a:srgbClr val="002060"/>
                </a:solidFill>
                <a:latin typeface="Times New Roman" panose="02020603050405020304" pitchFamily="18" charset="0"/>
                <a:ea typeface="Arial"/>
                <a:cs typeface="Times New Roman" panose="02020603050405020304" pitchFamily="18" charset="0"/>
                <a:sym typeface="Arial"/>
              </a:rPr>
              <a:t>LẬP DÀN Ý</a:t>
            </a:r>
            <a:endParaRPr sz="3200" b="1" dirty="0">
              <a:solidFill>
                <a:srgbClr val="00206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31043025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1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48" y="133159"/>
            <a:ext cx="11817531" cy="6093976"/>
          </a:xfrm>
          <a:prstGeom prst="rect">
            <a:avLst/>
          </a:prstGeom>
        </p:spPr>
        <p:txBody>
          <a:bodyPr wrap="square">
            <a:spAutoFit/>
          </a:bodyPr>
          <a:lstStyle/>
          <a:p>
            <a:pPr algn="ctr">
              <a:lnSpc>
                <a:spcPct val="125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Mẫu </a:t>
            </a:r>
            <a:r>
              <a:rPr lang="en-US" sz="2400" b="1" dirty="0">
                <a:latin typeface="Times New Roman" panose="02020603050405020304" pitchFamily="18" charset="0"/>
                <a:ea typeface="Calibri" panose="020F0502020204030204" pitchFamily="34" charset="0"/>
                <a:cs typeface="Times New Roman" panose="02020603050405020304" pitchFamily="18" charset="0"/>
              </a:rPr>
              <a:t>d</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àn </a:t>
            </a:r>
            <a:r>
              <a:rPr lang="vi-VN" sz="2400" b="1" dirty="0">
                <a:latin typeface="Times New Roman" panose="02020603050405020304" pitchFamily="18" charset="0"/>
                <a:ea typeface="Calibri" panose="020F0502020204030204" pitchFamily="34" charset="0"/>
                <a:cs typeface="Times New Roman" panose="02020603050405020304" pitchFamily="18" charset="0"/>
              </a:rPr>
              <a:t>ý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1: P</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hân </a:t>
            </a:r>
            <a:r>
              <a:rPr lang="vi-VN" sz="2400" b="1" dirty="0">
                <a:latin typeface="Times New Roman" panose="02020603050405020304" pitchFamily="18" charset="0"/>
                <a:ea typeface="Calibri" panose="020F0502020204030204" pitchFamily="34" charset="0"/>
                <a:cs typeface="Times New Roman" panose="02020603050405020304" pitchFamily="18" charset="0"/>
              </a:rPr>
              <a:t>tích nhân vật Sọ Dừa</a:t>
            </a:r>
            <a:endParaRPr lang="en-US" sz="2400" dirty="0">
              <a:latin typeface="Times New Roman" panose="02020603050405020304" pitchFamily="18" charset="0"/>
              <a:ea typeface="Malgun Gothic" panose="020B0503020000020004" pitchFamily="34" charset="-127"/>
              <a:cs typeface="Times New Roman" panose="02020603050405020304" pitchFamily="18" charset="0"/>
            </a:endParaRPr>
          </a:p>
          <a:p>
            <a:pPr algn="just">
              <a:lnSpc>
                <a:spcPct val="125000"/>
              </a:lnSpc>
              <a:spcAft>
                <a:spcPts val="0"/>
              </a:spcAft>
            </a:pP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Mở 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spcAft>
                <a:spcPts val="0"/>
              </a:spcAft>
            </a:pP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Giới thiệu nhân vật </a:t>
            </a:r>
            <a:r>
              <a:rPr lang="vi-VN"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Sọ Dừa trong truyện cổ tích Sọ Dừa</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spcAft>
                <a:spcPts val="0"/>
              </a:spcAft>
            </a:pPr>
            <a:r>
              <a:rPr lang="vi-VN"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Nêu </a:t>
            </a: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kiến của người viết về đặc điểm của nhân vật</a:t>
            </a:r>
            <a:r>
              <a:rPr lang="vi-VN"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Sọ </a:t>
            </a:r>
            <a:r>
              <a:rPr lang="vi-VN"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Dừa dù có ngoại hình đội lốt vật xấu xí, dị dạng nhưng lại mang những phẩm chất tốt đẹp của một con </a:t>
            </a:r>
            <a:r>
              <a:rPr lang="vi-VN"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b. Thân bài:</a:t>
            </a:r>
          </a:p>
          <a:p>
            <a:pPr algn="just">
              <a:lnSpc>
                <a:spcPct val="125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Phân tích đặc điểm thứ nhất của nhân vật:</a:t>
            </a:r>
          </a:p>
          <a:p>
            <a:pPr algn="just">
              <a:lnSpc>
                <a:spcPct val="125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Ý kiến: Sọ Dừa có một ngoại hình xấu xí, dị dạng.</a:t>
            </a:r>
          </a:p>
          <a:p>
            <a:pPr algn="just">
              <a:lnSpc>
                <a:spcPct val="125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Lí lẽ: Sọ Dừa sinh ra đã không may mắn với những điểm khác thường về ngoại hình. Tác giả dân gian đã sử dụng yếu tố kì ảo để nói về sự ra đời kì lạ của nhân vật.</a:t>
            </a:r>
          </a:p>
          <a:p>
            <a:pPr algn="just">
              <a:lnSpc>
                <a:spcPct val="125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Bằng chứng: </a:t>
            </a:r>
          </a:p>
          <a:p>
            <a:pPr algn="just">
              <a:lnSpc>
                <a:spcPct val="125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Bà mẹ uống nước từ một cái sọ dừa, rồi mang thai và sinh ra Sọ Dừa</a:t>
            </a:r>
          </a:p>
          <a:p>
            <a:pPr algn="just">
              <a:lnSpc>
                <a:spcPct val="125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Sọ Dừa không chân, không tay, tròn như một quả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7122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547" y="322220"/>
            <a:ext cx="11782697" cy="6632585"/>
          </a:xfrm>
          <a:prstGeom prst="rect">
            <a:avLst/>
          </a:prstGeom>
        </p:spPr>
        <p:txBody>
          <a:bodyPr wrap="square">
            <a:spAutoFit/>
          </a:bodyPr>
          <a:lstStyle/>
          <a:p>
            <a:pPr>
              <a:lnSpc>
                <a:spcPct val="125000"/>
              </a:lnSpc>
            </a:pPr>
            <a:r>
              <a:rPr lang="vi-VN" sz="2000" b="1" i="1" dirty="0">
                <a:solidFill>
                  <a:srgbClr val="FF0000"/>
                </a:solidFill>
                <a:latin typeface="+mj-lt"/>
                <a:ea typeface="Malgun Gothic" panose="020B0503020000020004" pitchFamily="34" charset="-127"/>
                <a:cs typeface="Times New Roman" panose="02020603050405020304" pitchFamily="18" charset="0"/>
              </a:rPr>
              <a:t>* Phân tích đặc điểm thứ hai của nhân vật:</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latin typeface="+mj-lt"/>
                <a:ea typeface="Malgun Gothic" panose="020B0503020000020004" pitchFamily="34" charset="-127"/>
                <a:cs typeface="Times New Roman" panose="02020603050405020304" pitchFamily="18" charset="0"/>
              </a:rPr>
              <a:t>- Ý kiến: </a:t>
            </a:r>
            <a:r>
              <a:rPr lang="vi-VN" sz="2000" dirty="0">
                <a:solidFill>
                  <a:srgbClr val="FF0000"/>
                </a:solidFill>
                <a:latin typeface="+mj-lt"/>
                <a:ea typeface="Malgun Gothic" panose="020B0503020000020004" pitchFamily="34" charset="-127"/>
                <a:cs typeface="Times New Roman" panose="02020603050405020304" pitchFamily="18" charset="0"/>
              </a:rPr>
              <a:t>Sọ Dừa có những phẩm chất tốt đẹp của một con người.</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solidFill>
                  <a:srgbClr val="0D0D0D"/>
                </a:solidFill>
                <a:latin typeface="+mj-lt"/>
                <a:ea typeface="Malgun Gothic" panose="020B0503020000020004" pitchFamily="34" charset="-127"/>
                <a:cs typeface="Times New Roman" panose="02020603050405020304" pitchFamily="18" charset="0"/>
              </a:rPr>
              <a:t>- Lí lẽ 1: Sọ Dừa là một người chăm chỉ, tự lập và hiếu thảo. Cậu không ỷ lại, sống dựa dẫm vào người khác</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solidFill>
                  <a:srgbClr val="0D0D0D"/>
                </a:solidFill>
                <a:latin typeface="+mj-lt"/>
                <a:ea typeface="Malgun Gothic" panose="020B0503020000020004" pitchFamily="34" charset="-127"/>
                <a:cs typeface="Times New Roman" panose="02020603050405020304" pitchFamily="18" charset="0"/>
              </a:rPr>
              <a:t>- Bằng chứng: </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solidFill>
                  <a:srgbClr val="0D0D0D"/>
                </a:solidFill>
                <a:latin typeface="+mj-lt"/>
                <a:ea typeface="Malgun Gothic" panose="020B0503020000020004" pitchFamily="34" charset="-127"/>
                <a:cs typeface="Times New Roman" panose="02020603050405020304" pitchFamily="18" charset="0"/>
              </a:rPr>
              <a:t>+ Sọ Dừa xin mẹ đi chăn bò cho nhà phú ông.</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solidFill>
                  <a:srgbClr val="0D0D0D"/>
                </a:solidFill>
                <a:latin typeface="+mj-lt"/>
                <a:ea typeface="Malgun Gothic" panose="020B0503020000020004" pitchFamily="34" charset="-127"/>
                <a:cs typeface="Times New Roman" panose="02020603050405020304" pitchFamily="18" charset="0"/>
              </a:rPr>
              <a:t>+ Hằng ngày, Sọ Dừa lăn sau đàn bò ra đồng, tối đến lại lăn sau đàn bò về chuồng. Bò con nào con nấy bụng no căng.</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solidFill>
                  <a:srgbClr val="0D0D0D"/>
                </a:solidFill>
                <a:latin typeface="+mj-lt"/>
                <a:ea typeface="Malgun Gothic" panose="020B0503020000020004" pitchFamily="34" charset="-127"/>
                <a:cs typeface="Times New Roman" panose="02020603050405020304" pitchFamily="18" charset="0"/>
              </a:rPr>
              <a:t>+ Sọ Dừa miệt mài đèn sách và đỗ Trạng nguyên</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solidFill>
                  <a:srgbClr val="0D0D0D"/>
                </a:solidFill>
                <a:latin typeface="+mj-lt"/>
                <a:ea typeface="Malgun Gothic" panose="020B0503020000020004" pitchFamily="34" charset="-127"/>
                <a:cs typeface="Times New Roman" panose="02020603050405020304" pitchFamily="18" charset="0"/>
              </a:rPr>
              <a:t>- Lí lẽ 2: Sọ Dừa luôn khát khao hạnh phúc, đã can đảm tìm tới tình yêu. </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solidFill>
                  <a:srgbClr val="0D0D0D"/>
                </a:solidFill>
                <a:latin typeface="+mj-lt"/>
                <a:ea typeface="Malgun Gothic" panose="020B0503020000020004" pitchFamily="34" charset="-127"/>
                <a:cs typeface="Times New Roman" panose="02020603050405020304" pitchFamily="18" charset="0"/>
              </a:rPr>
              <a:t>- Bằng chứng: </a:t>
            </a:r>
            <a:r>
              <a:rPr lang="vi-VN" sz="2000" dirty="0">
                <a:latin typeface="+mj-lt"/>
                <a:ea typeface="Malgun Gothic" panose="020B0503020000020004" pitchFamily="34" charset="-127"/>
                <a:cs typeface="Times New Roman" panose="02020603050405020304" pitchFamily="18" charset="0"/>
              </a:rPr>
              <a:t>Anh nhờ mẹ hỏi cưới con gái phú ông và đáp ứng tất cả điều kiện thách cưới.</a:t>
            </a:r>
            <a:endParaRPr lang="en-US" sz="2000" dirty="0">
              <a:latin typeface="+mj-lt"/>
              <a:ea typeface="Malgun Gothic" panose="020B0503020000020004" pitchFamily="34" charset="-127"/>
              <a:cs typeface="Times New Roman" panose="02020603050405020304" pitchFamily="18" charset="0"/>
            </a:endParaRPr>
          </a:p>
          <a:p>
            <a:pPr>
              <a:lnSpc>
                <a:spcPct val="125000"/>
              </a:lnSpc>
            </a:pPr>
            <a:r>
              <a:rPr lang="vi-VN" sz="2000" dirty="0">
                <a:solidFill>
                  <a:srgbClr val="0D0D0D"/>
                </a:solidFill>
                <a:latin typeface="+mj-lt"/>
                <a:ea typeface="Malgun Gothic" panose="020B0503020000020004" pitchFamily="34" charset="-127"/>
                <a:cs typeface="Times New Roman" panose="02020603050405020304" pitchFamily="18" charset="0"/>
              </a:rPr>
              <a:t>+ Anh đón được vợ từ đảo hoang về và vợ chồng đoàn tụ</a:t>
            </a:r>
            <a:r>
              <a:rPr lang="vi-VN" sz="2000" dirty="0" smtClean="0">
                <a:solidFill>
                  <a:srgbClr val="0D0D0D"/>
                </a:solidFill>
                <a:latin typeface="+mj-lt"/>
                <a:ea typeface="Malgun Gothic" panose="020B0503020000020004" pitchFamily="34" charset="-127"/>
                <a:cs typeface="Times New Roman" panose="02020603050405020304" pitchFamily="18" charset="0"/>
              </a:rPr>
              <a:t>.</a:t>
            </a:r>
            <a:endParaRPr lang="en-US" sz="2000" dirty="0" smtClean="0">
              <a:solidFill>
                <a:srgbClr val="0D0D0D"/>
              </a:solidFill>
              <a:latin typeface="+mj-lt"/>
              <a:ea typeface="Malgun Gothic" panose="020B0503020000020004" pitchFamily="34" charset="-127"/>
              <a:cs typeface="Times New Roman" panose="02020603050405020304" pitchFamily="18" charset="0"/>
            </a:endParaRPr>
          </a:p>
          <a:p>
            <a:pPr>
              <a:lnSpc>
                <a:spcPct val="125000"/>
              </a:lnSpc>
            </a:pPr>
            <a:r>
              <a:rPr lang="vi-VN" sz="2000" b="1" dirty="0">
                <a:solidFill>
                  <a:srgbClr val="FF0000"/>
                </a:solidFill>
                <a:latin typeface="+mj-lt"/>
              </a:rPr>
              <a:t>c. Kết bài</a:t>
            </a:r>
          </a:p>
          <a:p>
            <a:pPr>
              <a:lnSpc>
                <a:spcPct val="125000"/>
              </a:lnSpc>
            </a:pPr>
            <a:r>
              <a:rPr lang="vi-VN" sz="2000" dirty="0">
                <a:latin typeface="+mj-lt"/>
              </a:rPr>
              <a:t>- Khẳng định lại ý kiến của người viết: Sọ Dừa là một nhân vật đặc biệt, tổng hợp các phẩm chất tốt đẹp của con người như lòng hiếu thảo, thông minh, kiên nhẫn, chăm chỉ và tốt bụng. </a:t>
            </a:r>
          </a:p>
          <a:p>
            <a:pPr>
              <a:lnSpc>
                <a:spcPct val="125000"/>
              </a:lnSpc>
            </a:pPr>
            <a:r>
              <a:rPr lang="vi-VN" sz="2000" dirty="0">
                <a:latin typeface="+mj-lt"/>
              </a:rPr>
              <a:t>- Nêu cảm nghĩ về nhân vật: Với nhân vật Sọ Dừa, tác giả dân gian truyền tải mong ước và hy vọng về một cuộc sống an lành, hạnh phúc. Đồng thời, nó cũng khẳng định khát vọng về một xã hội công bằng, nơi mọi người đều có cơ hội để thay đổi cuộc sống của mình trở nên tốt đẹp hơn.</a:t>
            </a:r>
            <a:endParaRPr lang="en-US" sz="2000" dirty="0">
              <a:latin typeface="+mj-lt"/>
            </a:endParaRPr>
          </a:p>
        </p:txBody>
      </p:sp>
    </p:spTree>
    <p:extLst>
      <p:ext uri="{BB962C8B-B14F-4D97-AF65-F5344CB8AC3E}">
        <p14:creationId xmlns:p14="http://schemas.microsoft.com/office/powerpoint/2010/main" val="369024965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589" y="69669"/>
            <a:ext cx="11817531" cy="2400657"/>
          </a:xfrm>
          <a:prstGeom prst="rect">
            <a:avLst/>
          </a:prstGeom>
        </p:spPr>
        <p:txBody>
          <a:bodyPr wrap="square">
            <a:spAutoFit/>
          </a:bodyPr>
          <a:lstStyle/>
          <a:p>
            <a:pPr algn="ctr">
              <a:lnSpc>
                <a:spcPct val="125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Mẫu </a:t>
            </a:r>
            <a:r>
              <a:rPr lang="en-US" sz="2400" b="1" dirty="0">
                <a:latin typeface="Times New Roman" panose="02020603050405020304" pitchFamily="18" charset="0"/>
                <a:ea typeface="Calibri" panose="020F0502020204030204" pitchFamily="34" charset="0"/>
                <a:cs typeface="Times New Roman" panose="02020603050405020304" pitchFamily="18" charset="0"/>
              </a:rPr>
              <a:t>d</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àn ý</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2:</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P</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hân </a:t>
            </a:r>
            <a:r>
              <a:rPr lang="vi-VN" sz="2400" b="1" dirty="0">
                <a:latin typeface="Times New Roman" panose="02020603050405020304" pitchFamily="18" charset="0"/>
                <a:ea typeface="Calibri" panose="020F0502020204030204" pitchFamily="34" charset="0"/>
                <a:cs typeface="Times New Roman" panose="02020603050405020304" pitchFamily="18" charset="0"/>
              </a:rPr>
              <a:t>tích nhân vật Sơn</a:t>
            </a:r>
            <a:endParaRPr lang="en-US" sz="2400" dirty="0">
              <a:latin typeface="Times New Roman" panose="02020603050405020304" pitchFamily="18" charset="0"/>
              <a:ea typeface="Malgun Gothic" panose="020B0503020000020004" pitchFamily="34" charset="-127"/>
              <a:cs typeface="Times New Roman" panose="02020603050405020304" pitchFamily="18" charset="0"/>
            </a:endParaRPr>
          </a:p>
          <a:p>
            <a:pPr algn="just">
              <a:lnSpc>
                <a:spcPct val="125000"/>
              </a:lnSpc>
              <a:spcAft>
                <a:spcPts val="0"/>
              </a:spcAft>
            </a:pP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Mở 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spcAft>
                <a:spcPts val="0"/>
              </a:spcAft>
            </a:pP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Giới thiệu nhân vật </a:t>
            </a:r>
            <a:r>
              <a:rPr lang="vi-VN"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Sơn trong tác phẩm “Gió lạnh đầu mùa” của nhà văn Thạch Lam.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spcAft>
                <a:spcPts val="0"/>
              </a:spcAft>
            </a:pP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Nêu ý kiến của người viết về đặc điểm của nhân vật</a:t>
            </a:r>
            <a:r>
              <a:rPr lang="vi-VN"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Đó là một cậu bé dù được sinh ra trong gia đình khá giả, đủ đầy nhưng biết cảm thông, thân thiện và giàu tình yêu thương</a:t>
            </a:r>
            <a:r>
              <a:rPr lang="vi-VN"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Gió lạnh đầu mùa - Báo Nam Định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542" y="3679689"/>
            <a:ext cx="5224578" cy="2938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091" y="2360023"/>
            <a:ext cx="6322423" cy="4247317"/>
          </a:xfrm>
          <a:prstGeom prst="rect">
            <a:avLst/>
          </a:prstGeom>
          <a:noFill/>
        </p:spPr>
        <p:txBody>
          <a:bodyPr wrap="square" rtlCol="0">
            <a:spAutoFit/>
          </a:bodyPr>
          <a:lstStyle/>
          <a:p>
            <a:pPr algn="just">
              <a:lnSpc>
                <a:spcPct val="125000"/>
              </a:lnSpc>
              <a:spcAft>
                <a:spcPts val="0"/>
              </a:spcAft>
            </a:pPr>
            <a:r>
              <a:rPr lang="vi-VN"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Thân 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spcAft>
                <a:spcPts val="0"/>
              </a:spcAft>
            </a:pP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Giới thiệu về tác giả, tác phẩm.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spcAft>
                <a:spcPts val="0"/>
              </a:spcAft>
            </a:pPr>
            <a:r>
              <a:rPr lang="vi-VN"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Thạch Lam là một trong gương mặt tiêu biểu của nền văn xuôi hiện đại Việt Nam.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5000"/>
              </a:lnSpc>
              <a:spcAft>
                <a:spcPts val="0"/>
              </a:spcAft>
            </a:pPr>
            <a:r>
              <a:rPr lang="vi-VN" sz="2400" dirty="0">
                <a:latin typeface="Times New Roman" panose="02020603050405020304" pitchFamily="18" charset="0"/>
                <a:ea typeface="Malgun Gothic" panose="020B0503020000020004" pitchFamily="34" charset="-127"/>
                <a:cs typeface="Times New Roman" panose="02020603050405020304" pitchFamily="18" charset="0"/>
              </a:rPr>
              <a:t>- Truyện ngắn Gió lạnh đầu mùa là một truyện ngắn xuất sắc viết về đề tài trẻ em của Thạch Lam.</a:t>
            </a:r>
            <a:endParaRPr lang="en-US" sz="2400" dirty="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25000"/>
              </a:lnSpc>
              <a:spcAft>
                <a:spcPts val="0"/>
              </a:spcAft>
            </a:pPr>
            <a:r>
              <a:rPr lang="vi-VN" sz="2400" dirty="0">
                <a:latin typeface="Times New Roman" panose="02020603050405020304" pitchFamily="18" charset="0"/>
                <a:ea typeface="Malgun Gothic" panose="020B0503020000020004" pitchFamily="34" charset="-127"/>
                <a:cs typeface="Times New Roman" panose="02020603050405020304" pitchFamily="18" charset="0"/>
              </a:rPr>
              <a:t>- Nổi bật trong truyện là nhân vật Sơn- được nhà văn xây dựng đầy chân thực</a:t>
            </a:r>
            <a:r>
              <a:rPr lang="vi-VN" sz="2400" dirty="0" smtClean="0">
                <a:latin typeface="Times New Roman" panose="02020603050405020304" pitchFamily="18" charset="0"/>
                <a:ea typeface="Malgun Gothic" panose="020B0503020000020004" pitchFamily="34" charset="-127"/>
                <a:cs typeface="Times New Roman" panose="02020603050405020304" pitchFamily="18" charset="0"/>
              </a:rPr>
              <a:t>.</a:t>
            </a:r>
            <a:endParaRPr lang="en-US" sz="2400" dirty="0">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7574977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1479" y="-310617"/>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26" name="图片 22">
            <a:extLst>
              <a:ext uri="{FF2B5EF4-FFF2-40B4-BE49-F238E27FC236}">
                <a16:creationId xmlns:a16="http://schemas.microsoft.com/office/drawing/2014/main" id="{C6B177F6-39FA-48D3-896B-28B0C7EEDC0A}"/>
              </a:ext>
            </a:extLst>
          </p:cNvPr>
          <p:cNvPicPr>
            <a:picLocks noChangeAspect="1"/>
          </p:cNvPicPr>
          <p:nvPr/>
        </p:nvPicPr>
        <p:blipFill>
          <a:blip r:embed="rId9" cstate="print"/>
          <a:stretch>
            <a:fillRect/>
          </a:stretch>
        </p:blipFill>
        <p:spPr>
          <a:xfrm>
            <a:off x="10325660" y="742903"/>
            <a:ext cx="1502823" cy="3819429"/>
          </a:xfrm>
          <a:prstGeom prst="rect">
            <a:avLst/>
          </a:prstGeom>
        </p:spPr>
      </p:pic>
      <p:sp>
        <p:nvSpPr>
          <p:cNvPr id="21" name="文本框 13">
            <a:extLst>
              <a:ext uri="{FF2B5EF4-FFF2-40B4-BE49-F238E27FC236}">
                <a16:creationId xmlns:a16="http://schemas.microsoft.com/office/drawing/2014/main" id="{BFC4C805-DC77-464C-BD01-C6DF0DE03518}"/>
              </a:ext>
            </a:extLst>
          </p:cNvPr>
          <p:cNvSpPr txBox="1"/>
          <p:nvPr/>
        </p:nvSpPr>
        <p:spPr>
          <a:xfrm>
            <a:off x="1803451" y="1204325"/>
            <a:ext cx="745862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en-US" sz="2400" i="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pic>
        <p:nvPicPr>
          <p:cNvPr id="15" name="图片 11">
            <a:extLst>
              <a:ext uri="{FF2B5EF4-FFF2-40B4-BE49-F238E27FC236}">
                <a16:creationId xmlns:a16="http://schemas.microsoft.com/office/drawing/2014/main" id="{6D123ECB-15FB-A815-F68B-598D18CA46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282" y="4354497"/>
            <a:ext cx="2725646" cy="2060595"/>
          </a:xfrm>
          <a:prstGeom prst="rect">
            <a:avLst/>
          </a:prstGeom>
        </p:spPr>
      </p:pic>
      <p:pic>
        <p:nvPicPr>
          <p:cNvPr id="16" name="图片 10">
            <a:extLst>
              <a:ext uri="{FF2B5EF4-FFF2-40B4-BE49-F238E27FC236}">
                <a16:creationId xmlns:a16="http://schemas.microsoft.com/office/drawing/2014/main" id="{DCBC0228-E7FB-EDF7-FA26-2B3B71DB35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4588" y="0"/>
            <a:ext cx="1257300" cy="1733550"/>
          </a:xfrm>
          <a:prstGeom prst="rect">
            <a:avLst/>
          </a:prstGeom>
        </p:spPr>
      </p:pic>
      <p:sp>
        <p:nvSpPr>
          <p:cNvPr id="5" name="Rectangle 4"/>
          <p:cNvSpPr/>
          <p:nvPr/>
        </p:nvSpPr>
        <p:spPr>
          <a:xfrm>
            <a:off x="1470763" y="1063269"/>
            <a:ext cx="8838762" cy="3785652"/>
          </a:xfrm>
          <a:prstGeom prst="rect">
            <a:avLst/>
          </a:prstGeom>
        </p:spPr>
        <p:txBody>
          <a:bodyPr wrap="square">
            <a:spAutoFit/>
          </a:bodyPr>
          <a:lstStyle/>
          <a:p>
            <a:pPr>
              <a:lnSpc>
                <a:spcPct val="125000"/>
              </a:lnSpc>
              <a:spcAft>
                <a:spcPts val="0"/>
              </a:spcAft>
            </a:pPr>
            <a:r>
              <a:rPr lang="vi-VN" sz="2400" b="1" i="1" dirty="0">
                <a:solidFill>
                  <a:srgbClr val="FF0000"/>
                </a:solidFill>
                <a:latin typeface="+mj-lt"/>
                <a:ea typeface="Malgun Gothic" panose="020B0503020000020004" pitchFamily="34" charset="-127"/>
                <a:cs typeface="Times New Roman" panose="02020603050405020304" pitchFamily="18" charset="0"/>
              </a:rPr>
              <a:t>* Phân tích đặc điểm thứ nhất của nhân vật:</a:t>
            </a:r>
            <a:endParaRPr lang="en-US" sz="2400" dirty="0">
              <a:latin typeface="+mj-lt"/>
              <a:ea typeface="Malgun Gothic" panose="020B0503020000020004" pitchFamily="34" charset="-127"/>
              <a:cs typeface="Times New Roman" panose="02020603050405020304" pitchFamily="18" charset="0"/>
            </a:endParaRPr>
          </a:p>
          <a:p>
            <a:pPr>
              <a:lnSpc>
                <a:spcPct val="125000"/>
              </a:lnSpc>
              <a:spcAft>
                <a:spcPts val="0"/>
              </a:spcAft>
            </a:pPr>
            <a:r>
              <a:rPr lang="vi-VN" sz="2400" dirty="0">
                <a:latin typeface="+mj-lt"/>
                <a:ea typeface="Malgun Gothic" panose="020B0503020000020004" pitchFamily="34" charset="-127"/>
                <a:cs typeface="Times New Roman" panose="02020603050405020304" pitchFamily="18" charset="0"/>
              </a:rPr>
              <a:t>- Ý kiến: </a:t>
            </a:r>
            <a:r>
              <a:rPr lang="vi-VN" sz="2400" dirty="0">
                <a:solidFill>
                  <a:srgbClr val="FF0000"/>
                </a:solidFill>
                <a:latin typeface="+mj-lt"/>
                <a:ea typeface="Malgun Gothic" panose="020B0503020000020004" pitchFamily="34" charset="-127"/>
                <a:cs typeface="Times New Roman" panose="02020603050405020304" pitchFamily="18" charset="0"/>
              </a:rPr>
              <a:t>Sơn là một đứa trẻ được sinh ra trong một gia đình khá giả, hạnh phúc và đủ đầy</a:t>
            </a:r>
            <a:endParaRPr lang="en-US" sz="2400" dirty="0">
              <a:latin typeface="+mj-lt"/>
              <a:ea typeface="Malgun Gothic" panose="020B0503020000020004" pitchFamily="34" charset="-127"/>
              <a:cs typeface="Times New Roman" panose="02020603050405020304" pitchFamily="18" charset="0"/>
            </a:endParaRPr>
          </a:p>
          <a:p>
            <a:pPr>
              <a:lnSpc>
                <a:spcPct val="125000"/>
              </a:lnSpc>
              <a:spcAft>
                <a:spcPts val="0"/>
              </a:spcAft>
            </a:pPr>
            <a:r>
              <a:rPr lang="vi-VN" sz="2400" dirty="0">
                <a:latin typeface="+mj-lt"/>
                <a:ea typeface="Malgun Gothic" panose="020B0503020000020004" pitchFamily="34" charset="-127"/>
                <a:cs typeface="Times New Roman" panose="02020603050405020304" pitchFamily="18" charset="0"/>
              </a:rPr>
              <a:t>- Lí lẽ: Cậu được mẹ quan tâm, chăm sóc rất chu đáo ngay từ cách ăn mặc. Đối với những đứa trẻ nghèo trong xóm thì những bộ quần áo Sơn mặc là cả một niềm mơ ước của chúng.</a:t>
            </a:r>
            <a:endParaRPr lang="en-US" sz="2400" dirty="0">
              <a:latin typeface="+mj-lt"/>
              <a:ea typeface="Malgun Gothic" panose="020B0503020000020004" pitchFamily="34" charset="-127"/>
              <a:cs typeface="Times New Roman" panose="02020603050405020304" pitchFamily="18" charset="0"/>
            </a:endParaRPr>
          </a:p>
          <a:p>
            <a:pPr>
              <a:lnSpc>
                <a:spcPct val="125000"/>
              </a:lnSpc>
              <a:spcAft>
                <a:spcPts val="0"/>
              </a:spcAft>
            </a:pPr>
            <a:r>
              <a:rPr lang="vi-VN" sz="2400" dirty="0">
                <a:solidFill>
                  <a:srgbClr val="0D0D0D"/>
                </a:solidFill>
                <a:latin typeface="+mj-lt"/>
                <a:ea typeface="Malgun Gothic" panose="020B0503020000020004" pitchFamily="34" charset="-127"/>
                <a:cs typeface="Times New Roman" panose="02020603050405020304" pitchFamily="18" charset="0"/>
              </a:rPr>
              <a:t>- Bằng chứng: Sơn được mặc </a:t>
            </a:r>
            <a:r>
              <a:rPr lang="vi-VN" sz="2400" dirty="0">
                <a:latin typeface="+mj-lt"/>
                <a:ea typeface="Times New Roman" panose="02020603050405020304" pitchFamily="18" charset="0"/>
                <a:cs typeface="Times New Roman" panose="02020603050405020304" pitchFamily="18" charset="0"/>
              </a:rPr>
              <a:t>chiếc áo dạ chỉ đỏ lẫn áo vệ sinh</a:t>
            </a:r>
            <a:r>
              <a:rPr lang="vi-VN" sz="2400" dirty="0">
                <a:solidFill>
                  <a:srgbClr val="0D0D0D"/>
                </a:solidFill>
                <a:latin typeface="+mj-lt"/>
                <a:ea typeface="Malgun Gothic" panose="020B0503020000020004" pitchFamily="34" charset="-127"/>
                <a:cs typeface="Times New Roman" panose="02020603050405020304" pitchFamily="18" charset="0"/>
              </a:rPr>
              <a:t>, ngoài lại mặc phủ cái áo vải thâm…</a:t>
            </a:r>
            <a:endParaRPr lang="en-US" sz="2400" dirty="0">
              <a:latin typeface="+mj-lt"/>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101345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046" y="0"/>
            <a:ext cx="11791406" cy="5478423"/>
          </a:xfrm>
          <a:prstGeom prst="rect">
            <a:avLst/>
          </a:prstGeom>
        </p:spPr>
        <p:txBody>
          <a:bodyPr wrap="square">
            <a:spAutoFit/>
          </a:bodyPr>
          <a:lstStyle/>
          <a:p>
            <a:pPr>
              <a:lnSpc>
                <a:spcPct val="125000"/>
              </a:lnSpc>
              <a:spcAft>
                <a:spcPts val="0"/>
              </a:spcAft>
            </a:pPr>
            <a:r>
              <a:rPr lang="vi-VN" sz="2000" b="1" i="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Phân tích đặc điểm thứ hai của nhân vật:</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25000"/>
              </a:lnSpc>
              <a:spcAft>
                <a:spcPts val="0"/>
              </a:spcAft>
            </a:pPr>
            <a:r>
              <a:rPr lang="vi-VN" sz="2000" dirty="0">
                <a:latin typeface="Times New Roman" panose="02020603050405020304" pitchFamily="18" charset="0"/>
                <a:ea typeface="Malgun Gothic" panose="020B0503020000020004" pitchFamily="34" charset="-127"/>
                <a:cs typeface="Times New Roman" panose="02020603050405020304" pitchFamily="18" charset="0"/>
              </a:rPr>
              <a:t>- Ý kiến: </a:t>
            </a:r>
            <a:r>
              <a:rPr lang="vi-VN" sz="2000"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Sơn là một đứa trẻ biết cảm thông, thân thiện và giàu tình yêu thương.</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25000"/>
              </a:lnSpc>
              <a:spcAft>
                <a:spcPts val="0"/>
              </a:spcAft>
            </a:pPr>
            <a:r>
              <a:rPr lang="vi-VN" sz="2000" dirty="0">
                <a:latin typeface="Times New Roman" panose="02020603050405020304" pitchFamily="18" charset="0"/>
                <a:ea typeface="Times New Roman" panose="02020603050405020304" pitchFamily="18" charset="0"/>
              </a:rPr>
              <a:t>- Lí lẽ 1: </a:t>
            </a:r>
            <a:r>
              <a:rPr lang="vi-VN" sz="2000" dirty="0">
                <a:solidFill>
                  <a:srgbClr val="0D0D0D"/>
                </a:solidFill>
                <a:latin typeface="Times New Roman" panose="02020603050405020304" pitchFamily="18" charset="0"/>
                <a:ea typeface="Times New Roman" panose="02020603050405020304" pitchFamily="18" charset="0"/>
              </a:rPr>
              <a:t>Trong mối quan hệ với các bạn đồng trang lứa, Sơn không hề tỏ ra xem thường, coi khinh những bạn nghèo trong xóm. Điều đó cho thấy Sơn là một cậu bé có một tâm hồn rất đẹp, rất trong sáng, giàu tình cảm.</a:t>
            </a:r>
            <a:endParaRPr lang="en-US" sz="2000" dirty="0">
              <a:latin typeface="Times New Roman" panose="02020603050405020304" pitchFamily="18" charset="0"/>
              <a:ea typeface="Times New Roman" panose="02020603050405020304" pitchFamily="18" charset="0"/>
            </a:endParaRPr>
          </a:p>
          <a:p>
            <a:pPr>
              <a:lnSpc>
                <a:spcPct val="125000"/>
              </a:lnSpc>
              <a:spcAft>
                <a:spcPts val="0"/>
              </a:spcAft>
            </a:pPr>
            <a:r>
              <a:rPr lang="vi-VN" sz="2000" dirty="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 Bằng chứng: Trong lúc mấy đứa em họ của Sơn thì “kiêu kì và khinh khỉnh” với lũ bạn con nhà nghèo trong xóm, trái lại Sơn và chị Lan rất chan hòa với chúng.</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25000"/>
              </a:lnSpc>
              <a:spcAft>
                <a:spcPts val="0"/>
              </a:spcAft>
            </a:pPr>
            <a:r>
              <a:rPr lang="vi-VN" sz="2000" dirty="0">
                <a:latin typeface="Times New Roman" panose="02020603050405020304" pitchFamily="18" charset="0"/>
                <a:ea typeface="Malgun Gothic" panose="020B0503020000020004" pitchFamily="34" charset="-127"/>
                <a:cs typeface="Times New Roman" panose="02020603050405020304" pitchFamily="18" charset="0"/>
              </a:rPr>
              <a:t>- Lí lẽ 2: Tưởng chừng một đứa trẻ như Sơn được sống trong nhung lụa thật khó để nhận thức và hiểu được những thiếu thốn của người khác. Nhưng Sơn lại có những hành động san sẻ thể hiện một trái tim yêu thương tuyệt vời.</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25000"/>
              </a:lnSpc>
              <a:spcAft>
                <a:spcPts val="0"/>
              </a:spcAft>
            </a:pPr>
            <a:r>
              <a:rPr lang="vi-VN" sz="2000" dirty="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 Bằng chứng: </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25000"/>
              </a:lnSpc>
              <a:spcAft>
                <a:spcPts val="0"/>
              </a:spcAft>
            </a:pPr>
            <a:r>
              <a:rPr lang="vi-VN" sz="2000" dirty="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 Khi mọi người nhắc đến </a:t>
            </a:r>
            <a:r>
              <a:rPr lang="vi-VN" sz="2000" dirty="0" smtClean="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Duyên</a:t>
            </a:r>
            <a:r>
              <a:rPr lang="en-US" sz="2000" dirty="0" smtClean="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 </a:t>
            </a:r>
            <a:r>
              <a:rPr lang="vi-VN" sz="2000" dirty="0" smtClean="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Sơn </a:t>
            </a:r>
            <a:r>
              <a:rPr lang="vi-VN" sz="2000" dirty="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cũng cảm thấy “nhớ em, cảm động và thương em quá”. </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25000"/>
              </a:lnSpc>
              <a:spcAft>
                <a:spcPts val="0"/>
              </a:spcAft>
            </a:pPr>
            <a:r>
              <a:rPr lang="vi-VN" sz="2000" dirty="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 Sơn cảm thông với cảnh nghèo của các bạn. Trời lạnh mà chúng nó vẫn “ăn mặc không khác ngày thường, vẫn những bộ quần áo nâu bạc đã rách vá nhiều chỗ”.</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a:p>
            <a:pPr>
              <a:lnSpc>
                <a:spcPct val="125000"/>
              </a:lnSpc>
              <a:spcAft>
                <a:spcPts val="0"/>
              </a:spcAft>
            </a:pPr>
            <a:r>
              <a:rPr lang="vi-VN" sz="2000" dirty="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 Khi thấy Hiên đang đứng “co ro” bên cột quán, trong gió lạnh chỉ mặc có manh áo “rách tả tơi”, “hở cả lưng và tay”. Sơn cảm thấy thương xót cho con bé. Rồi 2 chị em Sơn Lan lấy cái áo bông cũ của em Duyên cho </a:t>
            </a:r>
            <a:r>
              <a:rPr lang="vi-VN" sz="2000" dirty="0" smtClean="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Hiên</a:t>
            </a:r>
            <a:r>
              <a:rPr lang="en-US" sz="2000" dirty="0" smtClean="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a:t>
            </a:r>
            <a:endParaRPr lang="en-US" sz="20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3"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 y="5913119"/>
            <a:ext cx="12196868" cy="949819"/>
          </a:xfrm>
          <a:prstGeom prst="rect">
            <a:avLst/>
          </a:prstGeom>
        </p:spPr>
      </p:pic>
    </p:spTree>
    <p:extLst>
      <p:ext uri="{BB962C8B-B14F-4D97-AF65-F5344CB8AC3E}">
        <p14:creationId xmlns:p14="http://schemas.microsoft.com/office/powerpoint/2010/main" val="31118141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1479" y="-310617"/>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26" name="图片 22">
            <a:extLst>
              <a:ext uri="{FF2B5EF4-FFF2-40B4-BE49-F238E27FC236}">
                <a16:creationId xmlns:a16="http://schemas.microsoft.com/office/drawing/2014/main" id="{C6B177F6-39FA-48D3-896B-28B0C7EEDC0A}"/>
              </a:ext>
            </a:extLst>
          </p:cNvPr>
          <p:cNvPicPr>
            <a:picLocks noChangeAspect="1"/>
          </p:cNvPicPr>
          <p:nvPr/>
        </p:nvPicPr>
        <p:blipFill>
          <a:blip r:embed="rId9" cstate="print"/>
          <a:stretch>
            <a:fillRect/>
          </a:stretch>
        </p:blipFill>
        <p:spPr>
          <a:xfrm>
            <a:off x="10325660" y="742903"/>
            <a:ext cx="1502823" cy="3819429"/>
          </a:xfrm>
          <a:prstGeom prst="rect">
            <a:avLst/>
          </a:prstGeom>
        </p:spPr>
      </p:pic>
      <p:sp>
        <p:nvSpPr>
          <p:cNvPr id="21" name="文本框 13">
            <a:extLst>
              <a:ext uri="{FF2B5EF4-FFF2-40B4-BE49-F238E27FC236}">
                <a16:creationId xmlns:a16="http://schemas.microsoft.com/office/drawing/2014/main" id="{BFC4C805-DC77-464C-BD01-C6DF0DE03518}"/>
              </a:ext>
            </a:extLst>
          </p:cNvPr>
          <p:cNvSpPr txBox="1"/>
          <p:nvPr/>
        </p:nvSpPr>
        <p:spPr>
          <a:xfrm>
            <a:off x="1803451" y="1204325"/>
            <a:ext cx="745862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en-US" sz="2400" i="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pic>
        <p:nvPicPr>
          <p:cNvPr id="15" name="图片 11">
            <a:extLst>
              <a:ext uri="{FF2B5EF4-FFF2-40B4-BE49-F238E27FC236}">
                <a16:creationId xmlns:a16="http://schemas.microsoft.com/office/drawing/2014/main" id="{6D123ECB-15FB-A815-F68B-598D18CA46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282" y="4354497"/>
            <a:ext cx="2725646" cy="2060595"/>
          </a:xfrm>
          <a:prstGeom prst="rect">
            <a:avLst/>
          </a:prstGeom>
        </p:spPr>
      </p:pic>
      <p:pic>
        <p:nvPicPr>
          <p:cNvPr id="16" name="图片 10">
            <a:extLst>
              <a:ext uri="{FF2B5EF4-FFF2-40B4-BE49-F238E27FC236}">
                <a16:creationId xmlns:a16="http://schemas.microsoft.com/office/drawing/2014/main" id="{DCBC0228-E7FB-EDF7-FA26-2B3B71DB35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4588" y="0"/>
            <a:ext cx="1257300" cy="1733550"/>
          </a:xfrm>
          <a:prstGeom prst="rect">
            <a:avLst/>
          </a:prstGeom>
        </p:spPr>
      </p:pic>
      <p:sp>
        <p:nvSpPr>
          <p:cNvPr id="5" name="Rectangle 4"/>
          <p:cNvSpPr/>
          <p:nvPr/>
        </p:nvSpPr>
        <p:spPr>
          <a:xfrm>
            <a:off x="1567105" y="1334837"/>
            <a:ext cx="8638903" cy="2862322"/>
          </a:xfrm>
          <a:prstGeom prst="rect">
            <a:avLst/>
          </a:prstGeom>
        </p:spPr>
        <p:txBody>
          <a:bodyPr wrap="square">
            <a:spAutoFit/>
          </a:bodyPr>
          <a:lstStyle/>
          <a:p>
            <a:pPr lvl="0">
              <a:lnSpc>
                <a:spcPct val="125000"/>
              </a:lnSpc>
            </a:pPr>
            <a:r>
              <a:rPr lang="vi-VN" sz="2400" b="1" i="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c. Kết bài</a:t>
            </a:r>
            <a:endParaRPr lang="en-US" sz="2400" dirty="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endParaRPr>
          </a:p>
          <a:p>
            <a:pPr lvl="0" algn="just">
              <a:lnSpc>
                <a:spcPct val="125000"/>
              </a:lnSpc>
            </a:pP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Khẳng định lại ý kiến của người viết: </a:t>
            </a:r>
            <a:r>
              <a:rPr lang="vi-VN"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Sơn là một bạn nhỏ trong sáng, tâm hồn nhân hậu, biết quan tâm tới mọi người, biết san sẻ, cảm thông với bạn bè.</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25000"/>
              </a:lnSpc>
            </a:pPr>
            <a:r>
              <a:rPr lang="vi-VN" sz="2400"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Nêu cảm nghĩ về nhân vật</a:t>
            </a:r>
            <a:r>
              <a:rPr lang="vi-VN" sz="2400" dirty="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 </a:t>
            </a:r>
            <a:r>
              <a:rPr lang="vi-VN" sz="2400" dirty="0">
                <a:solidFill>
                  <a:srgbClr val="0D0D0D"/>
                </a:solidFill>
                <a:latin typeface="Times New Roman" panose="02020603050405020304" pitchFamily="18" charset="0"/>
                <a:ea typeface="Malgun Gothic" panose="020B0503020000020004" pitchFamily="34" charset="-127"/>
                <a:cs typeface="Times New Roman" panose="02020603050405020304" pitchFamily="18" charset="0"/>
              </a:rPr>
              <a:t>Với nhân vật Sơn, nhà văn đã gửi gắm bài học giá trị về tình yêu thương con người trong cuộc sống.</a:t>
            </a:r>
            <a:endParaRPr lang="en-US" sz="2400" dirty="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828323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1193</Words>
  <Application>Microsoft Office PowerPoint</Application>
  <PresentationFormat>Widescreen</PresentationFormat>
  <Paragraphs>63</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等线</vt:lpstr>
      <vt:lpstr>Malgun Gothic</vt:lpstr>
      <vt:lpstr>Microsoft Yahei</vt:lpstr>
      <vt:lpstr>Quattrocento Sans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19</cp:revision>
  <dcterms:created xsi:type="dcterms:W3CDTF">2023-11-05T07:19:11Z</dcterms:created>
  <dcterms:modified xsi:type="dcterms:W3CDTF">2023-11-05T08:17:07Z</dcterms:modified>
</cp:coreProperties>
</file>