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gif" ContentType="image/gi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</p:sldMasterIdLst>
  <p:sldIdLst>
    <p:sldId id="331" r:id="rId5"/>
    <p:sldId id="332" r:id="rId6"/>
    <p:sldId id="333" r:id="rId7"/>
    <p:sldId id="334" r:id="rId8"/>
    <p:sldId id="378" r:id="rId9"/>
    <p:sldId id="379" r:id="rId10"/>
    <p:sldId id="380" r:id="rId11"/>
    <p:sldId id="381" r:id="rId12"/>
    <p:sldId id="382" r:id="rId13"/>
    <p:sldId id="383" r:id="rId14"/>
    <p:sldId id="384" r:id="rId15"/>
    <p:sldId id="385" r:id="rId16"/>
    <p:sldId id="358" r:id="rId17"/>
    <p:sldId id="386" r:id="rId18"/>
    <p:sldId id="350" r:id="rId19"/>
    <p:sldId id="359" r:id="rId20"/>
    <p:sldId id="342" r:id="rId21"/>
    <p:sldId id="343" r:id="rId22"/>
    <p:sldId id="296" r:id="rId23"/>
    <p:sldId id="347" r:id="rId24"/>
    <p:sldId id="348" r:id="rId25"/>
    <p:sldId id="344" r:id="rId26"/>
    <p:sldId id="345" r:id="rId27"/>
    <p:sldId id="324" r:id="rId2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FFCC"/>
    <a:srgbClr val="FF99FF"/>
    <a:srgbClr val="66FF66"/>
    <a:srgbClr val="990000"/>
    <a:srgbClr val="0000FF"/>
    <a:srgbClr val="FF00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214"/>
    <p:restoredTop sz="94660"/>
  </p:normalViewPr>
  <p:slideViewPr>
    <p:cSldViewPr showGuides="1">
      <p:cViewPr>
        <p:scale>
          <a:sx n="75" d="100"/>
          <a:sy n="75" d="100"/>
        </p:scale>
        <p:origin x="-1170" y="-48"/>
      </p:cViewPr>
      <p:guideLst>
        <p:guide orient="horz" pos="2121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vi-VN" altLang="x-none" dirty="0">
                <a:cs typeface="Arial" panose="020B0604020202020204" pitchFamily="34" charset="0"/>
              </a:rPr>
            </a:fld>
            <a:endParaRPr lang="vi-VN" altLang="x-none" dirty="0">
              <a:latin typeface=".VnTime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vi-VN" altLang="x-none" dirty="0">
                <a:cs typeface="Arial" panose="020B0604020202020204" pitchFamily="34" charset="0"/>
              </a:rPr>
            </a:fld>
            <a:endParaRPr lang="vi-VN" altLang="x-none" dirty="0">
              <a:latin typeface=".VnTime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vi-VN" altLang="x-none" dirty="0">
                <a:cs typeface="Arial" panose="020B0604020202020204" pitchFamily="34" charset="0"/>
              </a:rPr>
            </a:fld>
            <a:endParaRPr lang="vi-VN" altLang="x-none" dirty="0">
              <a:latin typeface=".VnTime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vi-VN" altLang="x-none" dirty="0">
                <a:cs typeface="Arial" panose="020B0604020202020204" pitchFamily="34" charset="0"/>
              </a:rPr>
            </a:fld>
            <a:endParaRPr lang="vi-VN" altLang="x-none" dirty="0">
              <a:latin typeface=".VnTime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vi-VN" altLang="x-none" dirty="0">
                <a:cs typeface="Arial" panose="020B0604020202020204" pitchFamily="34" charset="0"/>
              </a:rPr>
            </a:fld>
            <a:endParaRPr lang="vi-VN" altLang="x-none" dirty="0">
              <a:latin typeface=".VnTime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vi-VN" altLang="x-none" dirty="0">
                <a:cs typeface="Arial" panose="020B0604020202020204" pitchFamily="34" charset="0"/>
              </a:rPr>
            </a:fld>
            <a:endParaRPr lang="vi-VN" altLang="x-none" dirty="0">
              <a:latin typeface=".VnTime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vi-VN" altLang="x-none" dirty="0">
                <a:cs typeface="Arial" panose="020B0604020202020204" pitchFamily="34" charset="0"/>
              </a:rPr>
            </a:fld>
            <a:endParaRPr lang="vi-VN" altLang="x-none" dirty="0">
              <a:latin typeface=".VnTime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vi-VN" altLang="x-none" dirty="0">
                <a:cs typeface="Arial" panose="020B0604020202020204" pitchFamily="34" charset="0"/>
              </a:rPr>
            </a:fld>
            <a:endParaRPr lang="vi-VN" altLang="x-none" dirty="0">
              <a:latin typeface=".VnTime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26" tIns="45714" rIns="91426" bIns="45714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vi-VN" altLang="x-none" dirty="0">
                <a:cs typeface="Arial" panose="020B0604020202020204" pitchFamily="34" charset="0"/>
              </a:rPr>
            </a:fld>
            <a:endParaRPr lang="vi-VN" altLang="x-none" dirty="0">
              <a:latin typeface=".VnTime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vi-VN" altLang="x-none" dirty="0">
                <a:cs typeface="Arial" panose="020B0604020202020204" pitchFamily="34" charset="0"/>
              </a:rPr>
            </a:fld>
            <a:endParaRPr lang="vi-VN" altLang="x-none" dirty="0">
              <a:latin typeface=".VnTime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vi-VN" altLang="x-none" dirty="0">
                <a:cs typeface="Arial" panose="020B0604020202020204" pitchFamily="34" charset="0"/>
              </a:rPr>
            </a:fld>
            <a:endParaRPr lang="vi-VN" altLang="x-none" dirty="0">
              <a:latin typeface=".VnTime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vi-VN" altLang="x-none" dirty="0">
                <a:cs typeface="Arial" panose="020B0604020202020204" pitchFamily="34" charset="0"/>
              </a:rPr>
            </a:fld>
            <a:endParaRPr lang="vi-VN" altLang="x-none" dirty="0">
              <a:latin typeface=".VnTime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26" tIns="45714" rIns="91426" bIns="45714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26" tIns="45714" rIns="91426" bIns="45714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91426" tIns="45714" rIns="91426" bIns="45714"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lIns="91426" tIns="45714" rIns="91426" bIns="45714"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4" rIns="91426" bIns="45714" numCol="1" anchor="t" anchorCtr="0" compatLnSpc="1"/>
          <a:lstStyle>
            <a:lvl1pPr>
              <a:defRPr sz="1400" b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4" rIns="91426" bIns="45714" numCol="1" anchor="t" anchorCtr="0" compatLnSpc="1"/>
          <a:lstStyle>
            <a:lvl1pPr algn="ctr">
              <a:defRPr sz="1400" b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4" rIns="91426" bIns="45714" numCol="1" anchor="t" anchorCtr="0" compatLnSpc="1"/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91426" tIns="45714" rIns="91426" bIns="45714" anchor="ctr"/>
          <a:p>
            <a:pPr lvl="0"/>
            <a:r>
              <a:rPr lang="vi-VN" altLang="x-none" dirty="0"/>
              <a:t>Click to edit Master title style</a:t>
            </a:r>
            <a:endParaRPr lang="vi-VN" altLang="x-none"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lIns="91426" tIns="45714" rIns="91426" bIns="45714"/>
          <a:p>
            <a:pPr lvl="0"/>
            <a:r>
              <a:rPr lang="vi-VN" altLang="x-none" dirty="0"/>
              <a:t>Click to edit Master text styles</a:t>
            </a:r>
            <a:endParaRPr lang="vi-VN" altLang="x-none" dirty="0"/>
          </a:p>
          <a:p>
            <a:pPr lvl="1"/>
            <a:r>
              <a:rPr lang="vi-VN" altLang="x-none" dirty="0"/>
              <a:t>Second level</a:t>
            </a:r>
            <a:endParaRPr lang="vi-VN" altLang="x-none" dirty="0"/>
          </a:p>
          <a:p>
            <a:pPr lvl="2"/>
            <a:r>
              <a:rPr lang="vi-VN" altLang="x-none" dirty="0"/>
              <a:t>Third level</a:t>
            </a:r>
            <a:endParaRPr lang="vi-VN" altLang="x-none" dirty="0"/>
          </a:p>
          <a:p>
            <a:pPr lvl="3"/>
            <a:r>
              <a:rPr lang="vi-VN" altLang="x-none" dirty="0"/>
              <a:t>Fourth level</a:t>
            </a:r>
            <a:endParaRPr lang="vi-VN" altLang="x-none" dirty="0"/>
          </a:p>
          <a:p>
            <a:pPr lvl="4"/>
            <a:r>
              <a:rPr lang="vi-VN" altLang="x-none" dirty="0"/>
              <a:t>Fifth level</a:t>
            </a:r>
            <a:endParaRPr lang="vi-VN" altLang="x-none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4" rIns="91426" bIns="45714" numCol="1" anchor="t" anchorCtr="0" compatLnSpc="1"/>
          <a:lstStyle>
            <a:lvl1pPr>
              <a:defRPr sz="1400" b="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4" rIns="91426" bIns="45714" numCol="1" anchor="t" anchorCtr="0" compatLnSpc="1"/>
          <a:lstStyle>
            <a:lvl1pPr algn="ctr">
              <a:defRPr sz="1400" b="0"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4" rIns="91426" bIns="45714" numCol="1" anchor="t" anchorCtr="0" compatLnSpc="1"/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vi-VN" altLang="x-none" dirty="0">
                <a:cs typeface="Arial" panose="020B0604020202020204" pitchFamily="34" charset="0"/>
              </a:rPr>
            </a:fld>
            <a:endParaRPr lang="vi-VN" altLang="x-none" dirty="0">
              <a:latin typeface=".VnTime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panose="020B0604020202020204" pitchFamily="34" charset="0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91426" tIns="45714" rIns="91426" bIns="45714"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lIns="91426" tIns="45714" rIns="91426" bIns="45714"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4" rIns="91426" bIns="45714" numCol="1" anchor="t" anchorCtr="0" compatLnSpc="1"/>
          <a:lstStyle>
            <a:lvl1pPr>
              <a:defRPr sz="1400" b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4" rIns="91426" bIns="45714" numCol="1" anchor="t" anchorCtr="0" compatLnSpc="1"/>
          <a:lstStyle>
            <a:lvl1pPr algn="ctr">
              <a:defRPr sz="1400" b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4" rIns="91426" bIns="45714" numCol="1" anchor="t" anchorCtr="0" compatLnSpc="1"/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30.xml"/><Relationship Id="rId2" Type="http://schemas.openxmlformats.org/officeDocument/2006/relationships/image" Target="../media/image8.wmf"/><Relationship Id="rId1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4.vml"/><Relationship Id="rId6" Type="http://schemas.openxmlformats.org/officeDocument/2006/relationships/slideLayout" Target="../slideLayouts/slideLayout4.xml"/><Relationship Id="rId5" Type="http://schemas.openxmlformats.org/officeDocument/2006/relationships/audio" Target="../media/audio2.wav"/><Relationship Id="rId4" Type="http://schemas.openxmlformats.org/officeDocument/2006/relationships/image" Target="../media/image14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13.wmf"/><Relationship Id="rId1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audio" Target="../media/audio7.wav"/><Relationship Id="rId8" Type="http://schemas.openxmlformats.org/officeDocument/2006/relationships/audio" Target="../media/audio6.wav"/><Relationship Id="rId7" Type="http://schemas.openxmlformats.org/officeDocument/2006/relationships/audio" Target="../media/audio5.wav"/><Relationship Id="rId6" Type="http://schemas.openxmlformats.org/officeDocument/2006/relationships/audio" Target="../media/audio4.wav"/><Relationship Id="rId5" Type="http://schemas.openxmlformats.org/officeDocument/2006/relationships/image" Target="../media/image18.GIF"/><Relationship Id="rId4" Type="http://schemas.openxmlformats.org/officeDocument/2006/relationships/image" Target="../media/image17.GIF"/><Relationship Id="rId3" Type="http://schemas.openxmlformats.org/officeDocument/2006/relationships/image" Target="../media/image16.wmf"/><Relationship Id="rId2" Type="http://schemas.openxmlformats.org/officeDocument/2006/relationships/oleObject" Target="../embeddings/oleObject6.bin"/><Relationship Id="rId11" Type="http://schemas.openxmlformats.org/officeDocument/2006/relationships/vmlDrawing" Target="../drawings/vmlDrawing5.vml"/><Relationship Id="rId10" Type="http://schemas.openxmlformats.org/officeDocument/2006/relationships/slideLayout" Target="../slideLayouts/slideLayout23.xml"/><Relationship Id="rId1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wmf"/><Relationship Id="rId1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png"/><Relationship Id="rId3" Type="http://schemas.microsoft.com/office/2007/relationships/media" Target="file:///E:\ca%20nhac\sorry.mp3" TargetMode="External"/><Relationship Id="rId2" Type="http://schemas.openxmlformats.org/officeDocument/2006/relationships/audio" Target="file:///E:\ca%20nhac\sorry.mp3" TargetMode="External"/><Relationship Id="rId1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wmf"/><Relationship Id="rId1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63" name="AutoShape 115"/>
          <p:cNvSpPr/>
          <p:nvPr/>
        </p:nvSpPr>
        <p:spPr>
          <a:xfrm>
            <a:off x="1905000" y="6643688"/>
            <a:ext cx="228600" cy="2286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  <a:tileRect/>
          </a:gra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26" tIns="45714" rIns="91426" bIns="45714" anchor="ctr"/>
          <a:p>
            <a:pPr eaLnBrk="0" hangingPunct="0"/>
            <a:endParaRPr sz="2400" b="0" dirty="0">
              <a:latin typeface="Times New Roman" panose="02020603050405020304" pitchFamily="18" charset="0"/>
            </a:endParaRPr>
          </a:p>
        </p:txBody>
      </p:sp>
      <p:sp>
        <p:nvSpPr>
          <p:cNvPr id="2164" name="AutoShape 116"/>
          <p:cNvSpPr/>
          <p:nvPr/>
        </p:nvSpPr>
        <p:spPr>
          <a:xfrm>
            <a:off x="4114800" y="6643688"/>
            <a:ext cx="228600" cy="2286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  <a:tileRect/>
          </a:gra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26" tIns="45714" rIns="91426" bIns="45714" anchor="ctr"/>
          <a:p>
            <a:pPr eaLnBrk="0" hangingPunct="0"/>
            <a:endParaRPr sz="2400" b="0" dirty="0">
              <a:latin typeface="Times New Roman" panose="02020603050405020304" pitchFamily="18" charset="0"/>
            </a:endParaRPr>
          </a:p>
        </p:txBody>
      </p:sp>
      <p:sp>
        <p:nvSpPr>
          <p:cNvPr id="2165" name="AutoShape 117"/>
          <p:cNvSpPr/>
          <p:nvPr/>
        </p:nvSpPr>
        <p:spPr>
          <a:xfrm>
            <a:off x="2667000" y="6643688"/>
            <a:ext cx="228600" cy="2286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  <a:tileRect/>
          </a:gra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26" tIns="45714" rIns="91426" bIns="45714" anchor="ctr"/>
          <a:p>
            <a:pPr eaLnBrk="0" hangingPunct="0"/>
            <a:endParaRPr sz="2400" b="0" dirty="0">
              <a:latin typeface="Times New Roman" panose="02020603050405020304" pitchFamily="18" charset="0"/>
            </a:endParaRPr>
          </a:p>
        </p:txBody>
      </p:sp>
      <p:sp>
        <p:nvSpPr>
          <p:cNvPr id="2166" name="AutoShape 118"/>
          <p:cNvSpPr/>
          <p:nvPr/>
        </p:nvSpPr>
        <p:spPr>
          <a:xfrm>
            <a:off x="4876800" y="6643688"/>
            <a:ext cx="228600" cy="2286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  <a:tileRect/>
          </a:gra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26" tIns="45714" rIns="91426" bIns="45714" anchor="ctr"/>
          <a:p>
            <a:pPr eaLnBrk="0" hangingPunct="0"/>
            <a:endParaRPr sz="2400" b="0" dirty="0">
              <a:latin typeface="Times New Roman" panose="02020603050405020304" pitchFamily="18" charset="0"/>
            </a:endParaRPr>
          </a:p>
        </p:txBody>
      </p:sp>
      <p:sp>
        <p:nvSpPr>
          <p:cNvPr id="2167" name="AutoShape 119"/>
          <p:cNvSpPr/>
          <p:nvPr/>
        </p:nvSpPr>
        <p:spPr>
          <a:xfrm>
            <a:off x="3429000" y="6643688"/>
            <a:ext cx="228600" cy="2286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  <a:tileRect/>
          </a:gra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26" tIns="45714" rIns="91426" bIns="45714" anchor="ctr"/>
          <a:p>
            <a:pPr eaLnBrk="0" hangingPunct="0"/>
            <a:endParaRPr sz="2400" b="0" dirty="0">
              <a:latin typeface="Times New Roman" panose="02020603050405020304" pitchFamily="18" charset="0"/>
            </a:endParaRPr>
          </a:p>
        </p:txBody>
      </p:sp>
      <p:sp>
        <p:nvSpPr>
          <p:cNvPr id="2168" name="AutoShape 120"/>
          <p:cNvSpPr/>
          <p:nvPr/>
        </p:nvSpPr>
        <p:spPr>
          <a:xfrm>
            <a:off x="5715000" y="6643688"/>
            <a:ext cx="228600" cy="2286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  <a:tileRect/>
          </a:gra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26" tIns="45714" rIns="91426" bIns="45714" anchor="ctr"/>
          <a:p>
            <a:pPr eaLnBrk="0" hangingPunct="0"/>
            <a:endParaRPr sz="2400" b="0" dirty="0">
              <a:latin typeface="Times New Roman" panose="02020603050405020304" pitchFamily="18" charset="0"/>
            </a:endParaRPr>
          </a:p>
        </p:txBody>
      </p:sp>
      <p:sp>
        <p:nvSpPr>
          <p:cNvPr id="2169" name="AutoShape 121"/>
          <p:cNvSpPr/>
          <p:nvPr/>
        </p:nvSpPr>
        <p:spPr>
          <a:xfrm>
            <a:off x="6477000" y="6643688"/>
            <a:ext cx="228600" cy="2286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  <a:tileRect/>
          </a:gra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26" tIns="45714" rIns="91426" bIns="45714" anchor="ctr"/>
          <a:p>
            <a:pPr eaLnBrk="0" hangingPunct="0"/>
            <a:endParaRPr sz="2400" b="0" dirty="0">
              <a:latin typeface="Times New Roman" panose="02020603050405020304" pitchFamily="18" charset="0"/>
            </a:endParaRPr>
          </a:p>
        </p:txBody>
      </p:sp>
      <p:sp>
        <p:nvSpPr>
          <p:cNvPr id="2170" name="AutoShape 122"/>
          <p:cNvSpPr/>
          <p:nvPr/>
        </p:nvSpPr>
        <p:spPr>
          <a:xfrm>
            <a:off x="7239000" y="6643688"/>
            <a:ext cx="228600" cy="2286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  <a:tileRect/>
          </a:gra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26" tIns="45714" rIns="91426" bIns="45714" anchor="ctr"/>
          <a:p>
            <a:pPr eaLnBrk="0" hangingPunct="0"/>
            <a:endParaRPr sz="2400" b="0" dirty="0">
              <a:latin typeface="Times New Roman" panose="02020603050405020304" pitchFamily="18" charset="0"/>
            </a:endParaRPr>
          </a:p>
        </p:txBody>
      </p:sp>
      <p:pic>
        <p:nvPicPr>
          <p:cNvPr id="4109" name="Picture 125" descr="Bouque_of_pink_rosse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5575" y="1524000"/>
            <a:ext cx="1368425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Picture 126" descr="bluline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11" name="WordArt 128" descr="Small checker board"/>
          <p:cNvSpPr>
            <a:spLocks noTextEdit="1"/>
          </p:cNvSpPr>
          <p:nvPr/>
        </p:nvSpPr>
        <p:spPr>
          <a:xfrm>
            <a:off x="2590800" y="2209800"/>
            <a:ext cx="3810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l" eaLnBrk="0" hangingPunct="0"/>
            <a:r>
              <a:rPr lang="en-US" sz="3600" b="1">
                <a:ln w="38100" cap="flat" cmpd="sng">
                  <a:solidFill>
                    <a:schemeClr val="bg2"/>
                  </a:solidFill>
                  <a:prstDash val="solid"/>
                  <a:headEnd type="none" w="med" len="med"/>
                  <a:tailEnd type="none" w="med" len="med"/>
                </a:ln>
                <a:pattFill prst="smCheck">
                  <a:fgClr>
                    <a:srgbClr val="FFFF00"/>
                  </a:fgClr>
                  <a:bgClr>
                    <a:srgbClr val="CC0000"/>
                  </a:bgClr>
                </a:patt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.VnHelvetInsH" charset="0"/>
                <a:ea typeface=".VnHelvetInsH" charset="0"/>
              </a:rPr>
              <a:t>VÂT LÝ 8</a:t>
            </a:r>
            <a:endParaRPr lang="en-US" sz="3600" b="1">
              <a:ln w="38100" cap="flat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  <a:pattFill prst="smCheck">
                <a:fgClr>
                  <a:srgbClr val="FFFF00"/>
                </a:fgClr>
                <a:bgClr>
                  <a:srgbClr val="CC0000"/>
                </a:bgClr>
              </a:patt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.VnHelvetInsH" charset="0"/>
              <a:ea typeface=".VnHelvetInsH" charset="0"/>
            </a:endParaRPr>
          </a:p>
        </p:txBody>
      </p:sp>
      <p:sp>
        <p:nvSpPr>
          <p:cNvPr id="4112" name="AutoShape 129"/>
          <p:cNvSpPr/>
          <p:nvPr/>
        </p:nvSpPr>
        <p:spPr>
          <a:xfrm>
            <a:off x="2209800" y="11430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  <a:tileRect/>
          </a:gra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26" tIns="45714" rIns="91426" bIns="45714" anchor="ctr"/>
          <a:p>
            <a:pPr eaLnBrk="0" hangingPunct="0"/>
            <a:endParaRPr sz="2400" b="0" dirty="0">
              <a:latin typeface="Times New Roman" panose="02020603050405020304" pitchFamily="18" charset="0"/>
            </a:endParaRPr>
          </a:p>
        </p:txBody>
      </p:sp>
      <p:sp>
        <p:nvSpPr>
          <p:cNvPr id="2178" name="AutoShape 130"/>
          <p:cNvSpPr/>
          <p:nvPr/>
        </p:nvSpPr>
        <p:spPr>
          <a:xfrm>
            <a:off x="1752600" y="11430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  <a:tileRect/>
          </a:gra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26" tIns="45714" rIns="91426" bIns="45714" anchor="ctr"/>
          <a:p>
            <a:pPr eaLnBrk="0" hangingPunct="0"/>
            <a:endParaRPr sz="2400" b="0" dirty="0">
              <a:latin typeface="Times New Roman" panose="02020603050405020304" pitchFamily="18" charset="0"/>
            </a:endParaRPr>
          </a:p>
        </p:txBody>
      </p:sp>
      <p:sp>
        <p:nvSpPr>
          <p:cNvPr id="2179" name="AutoShape 131"/>
          <p:cNvSpPr/>
          <p:nvPr/>
        </p:nvSpPr>
        <p:spPr>
          <a:xfrm>
            <a:off x="0" y="11430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  <a:tileRect/>
          </a:gra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26" tIns="45714" rIns="91426" bIns="45714" anchor="ctr"/>
          <a:p>
            <a:pPr eaLnBrk="0" hangingPunct="0"/>
            <a:endParaRPr sz="2400" b="0" dirty="0">
              <a:latin typeface="Times New Roman" panose="02020603050405020304" pitchFamily="18" charset="0"/>
            </a:endParaRPr>
          </a:p>
        </p:txBody>
      </p:sp>
      <p:sp>
        <p:nvSpPr>
          <p:cNvPr id="4115" name="AutoShape 132"/>
          <p:cNvSpPr/>
          <p:nvPr/>
        </p:nvSpPr>
        <p:spPr>
          <a:xfrm>
            <a:off x="381000" y="11430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  <a:tileRect/>
          </a:gra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26" tIns="45714" rIns="91426" bIns="45714" anchor="ctr"/>
          <a:p>
            <a:pPr eaLnBrk="0" hangingPunct="0"/>
            <a:endParaRPr sz="2400" b="0" dirty="0">
              <a:latin typeface="Times New Roman" panose="02020603050405020304" pitchFamily="18" charset="0"/>
            </a:endParaRPr>
          </a:p>
        </p:txBody>
      </p:sp>
      <p:sp>
        <p:nvSpPr>
          <p:cNvPr id="2181" name="AutoShape 133"/>
          <p:cNvSpPr/>
          <p:nvPr/>
        </p:nvSpPr>
        <p:spPr>
          <a:xfrm>
            <a:off x="762000" y="11430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  <a:tileRect/>
          </a:gra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26" tIns="45714" rIns="91426" bIns="45714" anchor="ctr"/>
          <a:p>
            <a:pPr eaLnBrk="0" hangingPunct="0"/>
            <a:endParaRPr sz="2400" b="0" dirty="0">
              <a:latin typeface="Times New Roman" panose="02020603050405020304" pitchFamily="18" charset="0"/>
            </a:endParaRPr>
          </a:p>
        </p:txBody>
      </p:sp>
      <p:sp>
        <p:nvSpPr>
          <p:cNvPr id="4117" name="AutoShape 134"/>
          <p:cNvSpPr/>
          <p:nvPr/>
        </p:nvSpPr>
        <p:spPr>
          <a:xfrm>
            <a:off x="1219200" y="11430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  <a:tileRect/>
          </a:gra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26" tIns="45714" rIns="91426" bIns="45714" anchor="ctr"/>
          <a:p>
            <a:pPr eaLnBrk="0" hangingPunct="0"/>
            <a:endParaRPr sz="2400" b="0" dirty="0">
              <a:latin typeface="Times New Roman" panose="02020603050405020304" pitchFamily="18" charset="0"/>
            </a:endParaRPr>
          </a:p>
        </p:txBody>
      </p:sp>
      <p:pic>
        <p:nvPicPr>
          <p:cNvPr id="2185" name="Picture 13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24000" cy="1143000"/>
          </a:xfrm>
          <a:prstGeom prst="rect">
            <a:avLst/>
          </a:prstGeom>
          <a:effectLst>
            <a:outerShdw blurRad="63500"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121" name="AutoShape 139"/>
          <p:cNvSpPr/>
          <p:nvPr/>
        </p:nvSpPr>
        <p:spPr>
          <a:xfrm>
            <a:off x="4876800" y="11430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  <a:tileRect/>
          </a:gra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26" tIns="45714" rIns="91426" bIns="45714" anchor="ctr"/>
          <a:p>
            <a:pPr eaLnBrk="0" hangingPunct="0"/>
            <a:endParaRPr sz="2400" b="0" dirty="0">
              <a:latin typeface="Times New Roman" panose="02020603050405020304" pitchFamily="18" charset="0"/>
            </a:endParaRPr>
          </a:p>
        </p:txBody>
      </p:sp>
      <p:sp>
        <p:nvSpPr>
          <p:cNvPr id="2188" name="AutoShape 140"/>
          <p:cNvSpPr/>
          <p:nvPr/>
        </p:nvSpPr>
        <p:spPr>
          <a:xfrm>
            <a:off x="4419600" y="11430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  <a:tileRect/>
          </a:gra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26" tIns="45714" rIns="91426" bIns="45714" anchor="ctr"/>
          <a:p>
            <a:pPr eaLnBrk="0" hangingPunct="0"/>
            <a:endParaRPr sz="2400" b="0" dirty="0">
              <a:latin typeface="Times New Roman" panose="02020603050405020304" pitchFamily="18" charset="0"/>
            </a:endParaRPr>
          </a:p>
        </p:txBody>
      </p:sp>
      <p:sp>
        <p:nvSpPr>
          <p:cNvPr id="2189" name="AutoShape 141"/>
          <p:cNvSpPr/>
          <p:nvPr/>
        </p:nvSpPr>
        <p:spPr>
          <a:xfrm>
            <a:off x="2667000" y="11430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  <a:tileRect/>
          </a:gra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26" tIns="45714" rIns="91426" bIns="45714" anchor="ctr"/>
          <a:p>
            <a:pPr eaLnBrk="0" hangingPunct="0"/>
            <a:endParaRPr sz="2400" b="0" dirty="0">
              <a:latin typeface="Times New Roman" panose="02020603050405020304" pitchFamily="18" charset="0"/>
            </a:endParaRPr>
          </a:p>
        </p:txBody>
      </p:sp>
      <p:sp>
        <p:nvSpPr>
          <p:cNvPr id="4124" name="AutoShape 142"/>
          <p:cNvSpPr/>
          <p:nvPr/>
        </p:nvSpPr>
        <p:spPr>
          <a:xfrm>
            <a:off x="3048000" y="11430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  <a:tileRect/>
          </a:gra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26" tIns="45714" rIns="91426" bIns="45714" anchor="ctr"/>
          <a:p>
            <a:pPr eaLnBrk="0" hangingPunct="0"/>
            <a:endParaRPr sz="2400" b="0" dirty="0">
              <a:latin typeface="Times New Roman" panose="02020603050405020304" pitchFamily="18" charset="0"/>
            </a:endParaRPr>
          </a:p>
        </p:txBody>
      </p:sp>
      <p:sp>
        <p:nvSpPr>
          <p:cNvPr id="2191" name="AutoShape 143"/>
          <p:cNvSpPr/>
          <p:nvPr/>
        </p:nvSpPr>
        <p:spPr>
          <a:xfrm>
            <a:off x="3429000" y="11430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  <a:tileRect/>
          </a:gra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26" tIns="45714" rIns="91426" bIns="45714" anchor="ctr"/>
          <a:p>
            <a:pPr eaLnBrk="0" hangingPunct="0"/>
            <a:endParaRPr sz="2400" b="0" dirty="0">
              <a:latin typeface="Times New Roman" panose="02020603050405020304" pitchFamily="18" charset="0"/>
            </a:endParaRPr>
          </a:p>
        </p:txBody>
      </p:sp>
      <p:sp>
        <p:nvSpPr>
          <p:cNvPr id="4126" name="AutoShape 144"/>
          <p:cNvSpPr/>
          <p:nvPr/>
        </p:nvSpPr>
        <p:spPr>
          <a:xfrm>
            <a:off x="3886200" y="11430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  <a:tileRect/>
          </a:gra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26" tIns="45714" rIns="91426" bIns="45714" anchor="ctr"/>
          <a:p>
            <a:pPr eaLnBrk="0" hangingPunct="0"/>
            <a:endParaRPr sz="2400" b="0" dirty="0">
              <a:latin typeface="Times New Roman" panose="02020603050405020304" pitchFamily="18" charset="0"/>
            </a:endParaRPr>
          </a:p>
        </p:txBody>
      </p:sp>
      <p:sp>
        <p:nvSpPr>
          <p:cNvPr id="4127" name="AutoShape 145"/>
          <p:cNvSpPr/>
          <p:nvPr/>
        </p:nvSpPr>
        <p:spPr>
          <a:xfrm>
            <a:off x="7543800" y="11430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  <a:tileRect/>
          </a:gra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26" tIns="45714" rIns="91426" bIns="45714" anchor="ctr"/>
          <a:p>
            <a:pPr eaLnBrk="0" hangingPunct="0"/>
            <a:endParaRPr sz="2400" b="0" dirty="0">
              <a:latin typeface="Times New Roman" panose="02020603050405020304" pitchFamily="18" charset="0"/>
            </a:endParaRPr>
          </a:p>
        </p:txBody>
      </p:sp>
      <p:sp>
        <p:nvSpPr>
          <p:cNvPr id="2194" name="AutoShape 146"/>
          <p:cNvSpPr/>
          <p:nvPr/>
        </p:nvSpPr>
        <p:spPr>
          <a:xfrm>
            <a:off x="7086600" y="11430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  <a:tileRect/>
          </a:gra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26" tIns="45714" rIns="91426" bIns="45714" anchor="ctr"/>
          <a:p>
            <a:pPr eaLnBrk="0" hangingPunct="0"/>
            <a:endParaRPr sz="2400" b="0" dirty="0">
              <a:latin typeface="Times New Roman" panose="02020603050405020304" pitchFamily="18" charset="0"/>
            </a:endParaRPr>
          </a:p>
        </p:txBody>
      </p:sp>
      <p:sp>
        <p:nvSpPr>
          <p:cNvPr id="2195" name="AutoShape 147"/>
          <p:cNvSpPr/>
          <p:nvPr/>
        </p:nvSpPr>
        <p:spPr>
          <a:xfrm>
            <a:off x="5334000" y="11430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  <a:tileRect/>
          </a:gra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26" tIns="45714" rIns="91426" bIns="45714" anchor="ctr"/>
          <a:p>
            <a:pPr eaLnBrk="0" hangingPunct="0"/>
            <a:endParaRPr sz="2400" b="0" dirty="0">
              <a:latin typeface="Times New Roman" panose="02020603050405020304" pitchFamily="18" charset="0"/>
            </a:endParaRPr>
          </a:p>
        </p:txBody>
      </p:sp>
      <p:sp>
        <p:nvSpPr>
          <p:cNvPr id="4130" name="AutoShape 148"/>
          <p:cNvSpPr/>
          <p:nvPr/>
        </p:nvSpPr>
        <p:spPr>
          <a:xfrm>
            <a:off x="5715000" y="11430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  <a:tileRect/>
          </a:gra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26" tIns="45714" rIns="91426" bIns="45714" anchor="ctr"/>
          <a:p>
            <a:pPr eaLnBrk="0" hangingPunct="0"/>
            <a:endParaRPr sz="2400" b="0" dirty="0">
              <a:latin typeface="Times New Roman" panose="02020603050405020304" pitchFamily="18" charset="0"/>
            </a:endParaRPr>
          </a:p>
        </p:txBody>
      </p:sp>
      <p:sp>
        <p:nvSpPr>
          <p:cNvPr id="2197" name="AutoShape 149"/>
          <p:cNvSpPr/>
          <p:nvPr/>
        </p:nvSpPr>
        <p:spPr>
          <a:xfrm>
            <a:off x="6096000" y="11430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  <a:tileRect/>
          </a:gra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26" tIns="45714" rIns="91426" bIns="45714" anchor="ctr"/>
          <a:p>
            <a:pPr eaLnBrk="0" hangingPunct="0"/>
            <a:endParaRPr sz="2400" b="0" dirty="0">
              <a:latin typeface="Times New Roman" panose="02020603050405020304" pitchFamily="18" charset="0"/>
            </a:endParaRPr>
          </a:p>
        </p:txBody>
      </p:sp>
      <p:sp>
        <p:nvSpPr>
          <p:cNvPr id="4132" name="AutoShape 150"/>
          <p:cNvSpPr/>
          <p:nvPr/>
        </p:nvSpPr>
        <p:spPr>
          <a:xfrm>
            <a:off x="6553200" y="11430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  <a:tileRect/>
          </a:gra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26" tIns="45714" rIns="91426" bIns="45714" anchor="ctr"/>
          <a:p>
            <a:pPr eaLnBrk="0" hangingPunct="0"/>
            <a:endParaRPr sz="2400" b="0" dirty="0">
              <a:latin typeface="Times New Roman" panose="02020603050405020304" pitchFamily="18" charset="0"/>
            </a:endParaRPr>
          </a:p>
        </p:txBody>
      </p:sp>
      <p:sp>
        <p:nvSpPr>
          <p:cNvPr id="2199" name="AutoShape 151"/>
          <p:cNvSpPr/>
          <p:nvPr/>
        </p:nvSpPr>
        <p:spPr>
          <a:xfrm>
            <a:off x="8001000" y="11430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  <a:tileRect/>
          </a:gra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26" tIns="45714" rIns="91426" bIns="45714" anchor="ctr"/>
          <a:p>
            <a:pPr eaLnBrk="0" hangingPunct="0"/>
            <a:endParaRPr sz="2400" b="0" dirty="0">
              <a:latin typeface="Times New Roman" panose="02020603050405020304" pitchFamily="18" charset="0"/>
            </a:endParaRPr>
          </a:p>
        </p:txBody>
      </p:sp>
      <p:sp>
        <p:nvSpPr>
          <p:cNvPr id="4134" name="AutoShape 152"/>
          <p:cNvSpPr/>
          <p:nvPr/>
        </p:nvSpPr>
        <p:spPr>
          <a:xfrm>
            <a:off x="8382000" y="11430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  <a:tileRect/>
          </a:gra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26" tIns="45714" rIns="91426" bIns="45714" anchor="ctr"/>
          <a:p>
            <a:pPr eaLnBrk="0" hangingPunct="0"/>
            <a:endParaRPr sz="2400" b="0" dirty="0">
              <a:latin typeface="Times New Roman" panose="02020603050405020304" pitchFamily="18" charset="0"/>
            </a:endParaRPr>
          </a:p>
        </p:txBody>
      </p:sp>
      <p:sp>
        <p:nvSpPr>
          <p:cNvPr id="2201" name="AutoShape 153"/>
          <p:cNvSpPr/>
          <p:nvPr/>
        </p:nvSpPr>
        <p:spPr>
          <a:xfrm>
            <a:off x="8763000" y="11430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  <a:tileRect/>
          </a:gra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26" tIns="45714" rIns="91426" bIns="45714" anchor="ctr"/>
          <a:p>
            <a:pPr eaLnBrk="0" hangingPunct="0"/>
            <a:endParaRPr sz="2400" b="0" dirty="0">
              <a:latin typeface="Times New Roman" panose="02020603050405020304" pitchFamily="18" charset="0"/>
            </a:endParaRPr>
          </a:p>
        </p:txBody>
      </p:sp>
      <p:pic>
        <p:nvPicPr>
          <p:cNvPr id="4137" name="Picture 155" descr="bluline[1]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0" y="6781800"/>
            <a:ext cx="914400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38" name="WordArt 156" descr="60%"/>
          <p:cNvSpPr>
            <a:spLocks noTextEdit="1"/>
          </p:cNvSpPr>
          <p:nvPr/>
        </p:nvSpPr>
        <p:spPr>
          <a:xfrm rot="10800000" flipH="1" flipV="1">
            <a:off x="2667000" y="2247900"/>
            <a:ext cx="3733800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44"/>
              </a:avLst>
            </a:prstTxWarp>
            <a:normAutofit/>
          </a:bodyPr>
          <a:p>
            <a:pPr algn="l" eaLnBrk="0" hangingPunct="0"/>
            <a:r>
              <a:rPr lang="en-US" sz="3600" b="1">
                <a:ln w="381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pattFill prst="pct60">
                  <a:fgClr>
                    <a:srgbClr val="0066FF"/>
                  </a:fgClr>
                  <a:bgClr>
                    <a:schemeClr val="tx1"/>
                  </a:bgClr>
                </a:patt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.VnHelvetInsH" charset="0"/>
                <a:ea typeface=".VnHelvetInsH" charset="0"/>
              </a:rPr>
              <a:t>VẬT LÝ 8</a:t>
            </a:r>
            <a:endParaRPr lang="en-US" sz="3600" b="1">
              <a:ln w="38100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  <a:pattFill prst="pct60">
                <a:fgClr>
                  <a:srgbClr val="0066FF"/>
                </a:fgClr>
                <a:bgClr>
                  <a:schemeClr val="tx1"/>
                </a:bgClr>
              </a:patt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.VnHelvetInsH" charset="0"/>
              <a:ea typeface=".VnHelvetInsH" charset="0"/>
            </a:endParaRPr>
          </a:p>
        </p:txBody>
      </p:sp>
      <p:sp>
        <p:nvSpPr>
          <p:cNvPr id="4139" name="Line 157"/>
          <p:cNvSpPr/>
          <p:nvPr/>
        </p:nvSpPr>
        <p:spPr>
          <a:xfrm>
            <a:off x="0" y="1447800"/>
            <a:ext cx="9144000" cy="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40" name="Line 158"/>
          <p:cNvSpPr/>
          <p:nvPr/>
        </p:nvSpPr>
        <p:spPr>
          <a:xfrm>
            <a:off x="0" y="1495425"/>
            <a:ext cx="9144000" cy="0"/>
          </a:xfrm>
          <a:prstGeom prst="line">
            <a:avLst/>
          </a:prstGeom>
          <a:ln w="28575" cap="rnd" cmpd="sng">
            <a:solidFill>
              <a:srgbClr val="00FFFF"/>
            </a:solidFill>
            <a:prstDash val="sysDot"/>
            <a:headEnd type="none" w="med" len="med"/>
            <a:tailEnd type="none" w="med" len="med"/>
          </a:ln>
        </p:spPr>
      </p:sp>
      <p:pic>
        <p:nvPicPr>
          <p:cNvPr id="4141" name="Picture 159" descr="bluline[1]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0" y="0"/>
            <a:ext cx="914400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42" name="Line 161"/>
          <p:cNvSpPr/>
          <p:nvPr/>
        </p:nvSpPr>
        <p:spPr>
          <a:xfrm>
            <a:off x="2209800" y="6705600"/>
            <a:ext cx="381000" cy="0"/>
          </a:xfrm>
          <a:prstGeom prst="line">
            <a:avLst/>
          </a:prstGeom>
          <a:ln w="19050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4143" name="Line 162"/>
          <p:cNvSpPr/>
          <p:nvPr/>
        </p:nvSpPr>
        <p:spPr>
          <a:xfrm>
            <a:off x="2971800" y="6705600"/>
            <a:ext cx="381000" cy="0"/>
          </a:xfrm>
          <a:prstGeom prst="line">
            <a:avLst/>
          </a:prstGeom>
          <a:ln w="19050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4144" name="Line 163"/>
          <p:cNvSpPr/>
          <p:nvPr/>
        </p:nvSpPr>
        <p:spPr>
          <a:xfrm>
            <a:off x="3657600" y="6705600"/>
            <a:ext cx="381000" cy="0"/>
          </a:xfrm>
          <a:prstGeom prst="line">
            <a:avLst/>
          </a:prstGeom>
          <a:ln w="19050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4145" name="Line 164"/>
          <p:cNvSpPr/>
          <p:nvPr/>
        </p:nvSpPr>
        <p:spPr>
          <a:xfrm>
            <a:off x="4419600" y="6705600"/>
            <a:ext cx="381000" cy="0"/>
          </a:xfrm>
          <a:prstGeom prst="line">
            <a:avLst/>
          </a:prstGeom>
          <a:ln w="19050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4146" name="Line 165"/>
          <p:cNvSpPr/>
          <p:nvPr/>
        </p:nvSpPr>
        <p:spPr>
          <a:xfrm>
            <a:off x="5181600" y="6705600"/>
            <a:ext cx="381000" cy="0"/>
          </a:xfrm>
          <a:prstGeom prst="line">
            <a:avLst/>
          </a:prstGeom>
          <a:ln w="19050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4147" name="Line 166"/>
          <p:cNvSpPr/>
          <p:nvPr/>
        </p:nvSpPr>
        <p:spPr>
          <a:xfrm>
            <a:off x="6019800" y="6705600"/>
            <a:ext cx="381000" cy="0"/>
          </a:xfrm>
          <a:prstGeom prst="line">
            <a:avLst/>
          </a:prstGeom>
          <a:ln w="19050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4148" name="Line 167"/>
          <p:cNvSpPr/>
          <p:nvPr/>
        </p:nvSpPr>
        <p:spPr>
          <a:xfrm>
            <a:off x="6781800" y="6705600"/>
            <a:ext cx="381000" cy="0"/>
          </a:xfrm>
          <a:prstGeom prst="line">
            <a:avLst/>
          </a:prstGeom>
          <a:ln w="19050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4149" name="Oval 168"/>
          <p:cNvSpPr/>
          <p:nvPr/>
        </p:nvSpPr>
        <p:spPr>
          <a:xfrm>
            <a:off x="600075" y="952500"/>
            <a:ext cx="184150" cy="60801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lIns="91426" tIns="45714" rIns="91426" bIns="45714" anchor="ctr">
            <a:spAutoFit/>
          </a:bodyPr>
          <a:p>
            <a:pPr eaLnBrk="0" hangingPunct="0"/>
            <a:endParaRPr sz="2400" b="0" dirty="0">
              <a:latin typeface="Times New Roman" panose="02020603050405020304" pitchFamily="18" charset="0"/>
            </a:endParaRPr>
          </a:p>
        </p:txBody>
      </p:sp>
      <p:sp>
        <p:nvSpPr>
          <p:cNvPr id="4150" name="Oval 169"/>
          <p:cNvSpPr/>
          <p:nvPr/>
        </p:nvSpPr>
        <p:spPr>
          <a:xfrm>
            <a:off x="1012825" y="952500"/>
            <a:ext cx="184150" cy="60801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lIns="91426" tIns="45714" rIns="91426" bIns="45714" anchor="ctr">
            <a:spAutoFit/>
          </a:bodyPr>
          <a:p>
            <a:pPr eaLnBrk="0" hangingPunct="0"/>
            <a:endParaRPr sz="2400" b="0" dirty="0">
              <a:latin typeface="Times New Roman" panose="02020603050405020304" pitchFamily="18" charset="0"/>
            </a:endParaRPr>
          </a:p>
        </p:txBody>
      </p:sp>
      <p:sp>
        <p:nvSpPr>
          <p:cNvPr id="4151" name="Oval 170"/>
          <p:cNvSpPr/>
          <p:nvPr/>
        </p:nvSpPr>
        <p:spPr>
          <a:xfrm>
            <a:off x="1470025" y="952500"/>
            <a:ext cx="184150" cy="60801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lIns="91426" tIns="45714" rIns="91426" bIns="45714" anchor="ctr">
            <a:spAutoFit/>
          </a:bodyPr>
          <a:p>
            <a:pPr eaLnBrk="0" hangingPunct="0"/>
            <a:endParaRPr sz="2400" b="0" dirty="0">
              <a:latin typeface="Times New Roman" panose="02020603050405020304" pitchFamily="18" charset="0"/>
            </a:endParaRPr>
          </a:p>
        </p:txBody>
      </p:sp>
      <p:sp>
        <p:nvSpPr>
          <p:cNvPr id="4152" name="Oval 171"/>
          <p:cNvSpPr/>
          <p:nvPr/>
        </p:nvSpPr>
        <p:spPr>
          <a:xfrm>
            <a:off x="2003425" y="952500"/>
            <a:ext cx="184150" cy="60801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lIns="91426" tIns="45714" rIns="91426" bIns="45714" anchor="ctr">
            <a:spAutoFit/>
          </a:bodyPr>
          <a:p>
            <a:pPr eaLnBrk="0" hangingPunct="0"/>
            <a:endParaRPr sz="2400" b="0" dirty="0">
              <a:latin typeface="Times New Roman" panose="02020603050405020304" pitchFamily="18" charset="0"/>
            </a:endParaRPr>
          </a:p>
        </p:txBody>
      </p:sp>
      <p:sp>
        <p:nvSpPr>
          <p:cNvPr id="4153" name="Oval 172"/>
          <p:cNvSpPr/>
          <p:nvPr/>
        </p:nvSpPr>
        <p:spPr>
          <a:xfrm>
            <a:off x="2460625" y="952500"/>
            <a:ext cx="184150" cy="60801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lIns="91426" tIns="45714" rIns="91426" bIns="45714" anchor="ctr">
            <a:spAutoFit/>
          </a:bodyPr>
          <a:p>
            <a:pPr eaLnBrk="0" hangingPunct="0"/>
            <a:endParaRPr sz="2400" b="0" dirty="0">
              <a:latin typeface="Times New Roman" panose="02020603050405020304" pitchFamily="18" charset="0"/>
            </a:endParaRPr>
          </a:p>
        </p:txBody>
      </p:sp>
      <p:sp>
        <p:nvSpPr>
          <p:cNvPr id="4154" name="Oval 173"/>
          <p:cNvSpPr/>
          <p:nvPr/>
        </p:nvSpPr>
        <p:spPr>
          <a:xfrm>
            <a:off x="2841625" y="952500"/>
            <a:ext cx="184150" cy="60801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lIns="91426" tIns="45714" rIns="91426" bIns="45714" anchor="ctr">
            <a:spAutoFit/>
          </a:bodyPr>
          <a:p>
            <a:pPr eaLnBrk="0" hangingPunct="0"/>
            <a:endParaRPr sz="2400" b="0" dirty="0">
              <a:latin typeface="Times New Roman" panose="02020603050405020304" pitchFamily="18" charset="0"/>
            </a:endParaRPr>
          </a:p>
        </p:txBody>
      </p:sp>
      <p:sp>
        <p:nvSpPr>
          <p:cNvPr id="4155" name="Oval 174"/>
          <p:cNvSpPr/>
          <p:nvPr/>
        </p:nvSpPr>
        <p:spPr>
          <a:xfrm>
            <a:off x="3238500" y="952500"/>
            <a:ext cx="184150" cy="60801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lIns="91426" tIns="45714" rIns="91426" bIns="45714" anchor="ctr">
            <a:spAutoFit/>
          </a:bodyPr>
          <a:p>
            <a:pPr eaLnBrk="0" hangingPunct="0"/>
            <a:endParaRPr sz="2400" b="0" dirty="0">
              <a:latin typeface="Times New Roman" panose="02020603050405020304" pitchFamily="18" charset="0"/>
            </a:endParaRPr>
          </a:p>
        </p:txBody>
      </p:sp>
      <p:sp>
        <p:nvSpPr>
          <p:cNvPr id="4156" name="Oval 175"/>
          <p:cNvSpPr/>
          <p:nvPr/>
        </p:nvSpPr>
        <p:spPr>
          <a:xfrm>
            <a:off x="3679825" y="952500"/>
            <a:ext cx="184150" cy="60801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lIns="91426" tIns="45714" rIns="91426" bIns="45714" anchor="ctr">
            <a:spAutoFit/>
          </a:bodyPr>
          <a:p>
            <a:pPr eaLnBrk="0" hangingPunct="0"/>
            <a:endParaRPr sz="2400" b="0" dirty="0">
              <a:latin typeface="Times New Roman" panose="02020603050405020304" pitchFamily="18" charset="0"/>
            </a:endParaRPr>
          </a:p>
        </p:txBody>
      </p:sp>
      <p:sp>
        <p:nvSpPr>
          <p:cNvPr id="4157" name="Oval 176"/>
          <p:cNvSpPr/>
          <p:nvPr/>
        </p:nvSpPr>
        <p:spPr>
          <a:xfrm>
            <a:off x="4137025" y="952500"/>
            <a:ext cx="184150" cy="60801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lIns="91426" tIns="45714" rIns="91426" bIns="45714" anchor="ctr">
            <a:spAutoFit/>
          </a:bodyPr>
          <a:p>
            <a:pPr eaLnBrk="0" hangingPunct="0"/>
            <a:endParaRPr sz="2400" b="0" dirty="0">
              <a:latin typeface="Times New Roman" panose="02020603050405020304" pitchFamily="18" charset="0"/>
            </a:endParaRPr>
          </a:p>
        </p:txBody>
      </p:sp>
      <p:sp>
        <p:nvSpPr>
          <p:cNvPr id="4158" name="Oval 177"/>
          <p:cNvSpPr/>
          <p:nvPr/>
        </p:nvSpPr>
        <p:spPr>
          <a:xfrm>
            <a:off x="4670425" y="952500"/>
            <a:ext cx="184150" cy="60801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lIns="91426" tIns="45714" rIns="91426" bIns="45714" anchor="ctr">
            <a:spAutoFit/>
          </a:bodyPr>
          <a:p>
            <a:pPr eaLnBrk="0" hangingPunct="0"/>
            <a:endParaRPr sz="2400" b="0" dirty="0">
              <a:latin typeface="Times New Roman" panose="02020603050405020304" pitchFamily="18" charset="0"/>
            </a:endParaRPr>
          </a:p>
        </p:txBody>
      </p:sp>
      <p:sp>
        <p:nvSpPr>
          <p:cNvPr id="4159" name="Oval 178"/>
          <p:cNvSpPr/>
          <p:nvPr/>
        </p:nvSpPr>
        <p:spPr>
          <a:xfrm>
            <a:off x="5127625" y="952500"/>
            <a:ext cx="184150" cy="60801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lIns="91426" tIns="45714" rIns="91426" bIns="45714" anchor="ctr">
            <a:spAutoFit/>
          </a:bodyPr>
          <a:p>
            <a:pPr eaLnBrk="0" hangingPunct="0"/>
            <a:endParaRPr sz="2400" b="0" dirty="0">
              <a:latin typeface="Times New Roman" panose="02020603050405020304" pitchFamily="18" charset="0"/>
            </a:endParaRPr>
          </a:p>
        </p:txBody>
      </p:sp>
      <p:sp>
        <p:nvSpPr>
          <p:cNvPr id="4160" name="Oval 179"/>
          <p:cNvSpPr/>
          <p:nvPr/>
        </p:nvSpPr>
        <p:spPr>
          <a:xfrm>
            <a:off x="5553075" y="952500"/>
            <a:ext cx="184150" cy="60801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lIns="91426" tIns="45714" rIns="91426" bIns="45714" anchor="ctr">
            <a:spAutoFit/>
          </a:bodyPr>
          <a:p>
            <a:pPr eaLnBrk="0" hangingPunct="0"/>
            <a:endParaRPr sz="2400" b="0" dirty="0">
              <a:latin typeface="Times New Roman" panose="02020603050405020304" pitchFamily="18" charset="0"/>
            </a:endParaRPr>
          </a:p>
        </p:txBody>
      </p:sp>
      <p:sp>
        <p:nvSpPr>
          <p:cNvPr id="4161" name="Oval 180"/>
          <p:cNvSpPr/>
          <p:nvPr/>
        </p:nvSpPr>
        <p:spPr>
          <a:xfrm>
            <a:off x="5911850" y="952500"/>
            <a:ext cx="184150" cy="60801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lIns="91426" tIns="45714" rIns="91426" bIns="45714" anchor="ctr">
            <a:spAutoFit/>
          </a:bodyPr>
          <a:p>
            <a:pPr eaLnBrk="0" hangingPunct="0"/>
            <a:endParaRPr sz="2400" b="0" dirty="0">
              <a:latin typeface="Times New Roman" panose="02020603050405020304" pitchFamily="18" charset="0"/>
            </a:endParaRPr>
          </a:p>
        </p:txBody>
      </p:sp>
      <p:sp>
        <p:nvSpPr>
          <p:cNvPr id="4162" name="Oval 181"/>
          <p:cNvSpPr/>
          <p:nvPr/>
        </p:nvSpPr>
        <p:spPr>
          <a:xfrm>
            <a:off x="6346825" y="952500"/>
            <a:ext cx="184150" cy="60801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lIns="91426" tIns="45714" rIns="91426" bIns="45714" anchor="ctr">
            <a:spAutoFit/>
          </a:bodyPr>
          <a:p>
            <a:pPr eaLnBrk="0" hangingPunct="0"/>
            <a:endParaRPr sz="2400" b="0" dirty="0">
              <a:latin typeface="Times New Roman" panose="02020603050405020304" pitchFamily="18" charset="0"/>
            </a:endParaRPr>
          </a:p>
        </p:txBody>
      </p:sp>
      <p:sp>
        <p:nvSpPr>
          <p:cNvPr id="4163" name="Oval 182"/>
          <p:cNvSpPr/>
          <p:nvPr/>
        </p:nvSpPr>
        <p:spPr>
          <a:xfrm>
            <a:off x="6804025" y="952500"/>
            <a:ext cx="184150" cy="60801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lIns="91426" tIns="45714" rIns="91426" bIns="45714" anchor="ctr">
            <a:spAutoFit/>
          </a:bodyPr>
          <a:p>
            <a:pPr eaLnBrk="0" hangingPunct="0"/>
            <a:endParaRPr sz="2400" b="0" dirty="0">
              <a:latin typeface="Times New Roman" panose="02020603050405020304" pitchFamily="18" charset="0"/>
            </a:endParaRPr>
          </a:p>
        </p:txBody>
      </p:sp>
      <p:sp>
        <p:nvSpPr>
          <p:cNvPr id="4164" name="Oval 183"/>
          <p:cNvSpPr/>
          <p:nvPr/>
        </p:nvSpPr>
        <p:spPr>
          <a:xfrm>
            <a:off x="7337425" y="952500"/>
            <a:ext cx="184150" cy="60801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lIns="91426" tIns="45714" rIns="91426" bIns="45714" anchor="ctr">
            <a:spAutoFit/>
          </a:bodyPr>
          <a:p>
            <a:pPr eaLnBrk="0" hangingPunct="0"/>
            <a:endParaRPr sz="2400" b="0" dirty="0">
              <a:latin typeface="Times New Roman" panose="02020603050405020304" pitchFamily="18" charset="0"/>
            </a:endParaRPr>
          </a:p>
        </p:txBody>
      </p:sp>
      <p:sp>
        <p:nvSpPr>
          <p:cNvPr id="4165" name="Oval 184"/>
          <p:cNvSpPr/>
          <p:nvPr/>
        </p:nvSpPr>
        <p:spPr>
          <a:xfrm>
            <a:off x="7794625" y="952500"/>
            <a:ext cx="184150" cy="60801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lIns="91426" tIns="45714" rIns="91426" bIns="45714" anchor="ctr">
            <a:spAutoFit/>
          </a:bodyPr>
          <a:p>
            <a:pPr eaLnBrk="0" hangingPunct="0"/>
            <a:endParaRPr sz="2400" b="0" dirty="0">
              <a:latin typeface="Times New Roman" panose="02020603050405020304" pitchFamily="18" charset="0"/>
            </a:endParaRPr>
          </a:p>
        </p:txBody>
      </p:sp>
      <p:sp>
        <p:nvSpPr>
          <p:cNvPr id="4166" name="Oval 185"/>
          <p:cNvSpPr/>
          <p:nvPr/>
        </p:nvSpPr>
        <p:spPr>
          <a:xfrm>
            <a:off x="8220075" y="952500"/>
            <a:ext cx="184150" cy="60801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lIns="91426" tIns="45714" rIns="91426" bIns="45714" anchor="ctr">
            <a:spAutoFit/>
          </a:bodyPr>
          <a:p>
            <a:pPr eaLnBrk="0" hangingPunct="0"/>
            <a:endParaRPr sz="2400" b="0" dirty="0">
              <a:latin typeface="Times New Roman" panose="02020603050405020304" pitchFamily="18" charset="0"/>
            </a:endParaRPr>
          </a:p>
        </p:txBody>
      </p:sp>
      <p:sp>
        <p:nvSpPr>
          <p:cNvPr id="4167" name="Oval 186"/>
          <p:cNvSpPr/>
          <p:nvPr/>
        </p:nvSpPr>
        <p:spPr>
          <a:xfrm>
            <a:off x="8601075" y="952500"/>
            <a:ext cx="184150" cy="60801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lIns="91426" tIns="45714" rIns="91426" bIns="45714" anchor="ctr">
            <a:spAutoFit/>
          </a:bodyPr>
          <a:p>
            <a:pPr eaLnBrk="0" hangingPunct="0"/>
            <a:endParaRPr sz="2400" b="0" dirty="0">
              <a:latin typeface="Times New Roman" panose="02020603050405020304" pitchFamily="18" charset="0"/>
            </a:endParaRPr>
          </a:p>
        </p:txBody>
      </p:sp>
      <p:sp>
        <p:nvSpPr>
          <p:cNvPr id="4168" name="Oval 187"/>
          <p:cNvSpPr/>
          <p:nvPr/>
        </p:nvSpPr>
        <p:spPr>
          <a:xfrm>
            <a:off x="8937625" y="952500"/>
            <a:ext cx="184150" cy="60801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lIns="91426" tIns="45714" rIns="91426" bIns="45714" anchor="ctr">
            <a:spAutoFit/>
          </a:bodyPr>
          <a:p>
            <a:pPr eaLnBrk="0" hangingPunct="0"/>
            <a:endParaRPr sz="2400" b="0" dirty="0">
              <a:latin typeface="Times New Roman" panose="02020603050405020304" pitchFamily="18" charset="0"/>
            </a:endParaRPr>
          </a:p>
        </p:txBody>
      </p:sp>
      <p:sp>
        <p:nvSpPr>
          <p:cNvPr id="4169" name="Oval 188"/>
          <p:cNvSpPr/>
          <p:nvPr/>
        </p:nvSpPr>
        <p:spPr>
          <a:xfrm>
            <a:off x="206375" y="952500"/>
            <a:ext cx="184150" cy="60801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lIns="91426" tIns="45714" rIns="91426" bIns="45714" anchor="ctr">
            <a:spAutoFit/>
          </a:bodyPr>
          <a:p>
            <a:pPr eaLnBrk="0" hangingPunct="0"/>
            <a:endParaRPr sz="2400" b="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2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2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21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2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1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7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1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2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1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2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1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0"/>
                            </p:stCondLst>
                            <p:childTnLst>
                              <p:par>
                                <p:cTn id="51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2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1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1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500"/>
                            </p:stCondLst>
                            <p:childTnLst>
                              <p:par>
                                <p:cTn id="63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2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1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2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1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500"/>
                            </p:stCondLst>
                            <p:childTnLst>
                              <p:par>
                                <p:cTn id="7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2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2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21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2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2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500"/>
                            </p:stCondLst>
                            <p:childTnLst>
                              <p:par>
                                <p:cTn id="87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2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2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21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2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2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21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6500"/>
                            </p:stCondLst>
                            <p:childTnLst>
                              <p:par>
                                <p:cTn id="99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0" dur="500" fill="hold"/>
                                        <p:tgtEl>
                                          <p:spTgt spid="2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21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2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2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1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1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2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2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21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7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2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2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21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3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4" dur="500" fill="hold"/>
                                        <p:tgtEl>
                                          <p:spTgt spid="2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2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21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2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9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0" dur="500" fill="hold"/>
                                        <p:tgtEl>
                                          <p:spTgt spid="2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2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21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3" grpId="0" animBg="1"/>
      <p:bldP spid="2164" grpId="0" animBg="1"/>
      <p:bldP spid="2165" grpId="0" animBg="1"/>
      <p:bldP spid="2166" grpId="0" animBg="1"/>
      <p:bldP spid="2167" grpId="0" animBg="1"/>
      <p:bldP spid="2168" grpId="0" animBg="1"/>
      <p:bldP spid="2169" grpId="0" animBg="1"/>
      <p:bldP spid="2170" grpId="0" animBg="1"/>
      <p:bldP spid="2178" grpId="0" animBg="1"/>
      <p:bldP spid="2179" grpId="0" animBg="1"/>
      <p:bldP spid="2181" grpId="0" animBg="1"/>
      <p:bldP spid="2188" grpId="0" animBg="1"/>
      <p:bldP spid="2189" grpId="0" animBg="1"/>
      <p:bldP spid="2191" grpId="0" animBg="1"/>
      <p:bldP spid="2194" grpId="0" animBg="1"/>
      <p:bldP spid="2195" grpId="0" animBg="1"/>
      <p:bldP spid="2197" grpId="0" animBg="1"/>
      <p:bldP spid="2199" grpId="0" animBg="1"/>
      <p:bldP spid="220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Table 3"/>
          <p:cNvGraphicFramePr/>
          <p:nvPr/>
        </p:nvGraphicFramePr>
        <p:xfrm>
          <a:off x="828040" y="3646805"/>
          <a:ext cx="7487920" cy="2834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1980"/>
                <a:gridCol w="1881505"/>
                <a:gridCol w="1862455"/>
                <a:gridCol w="1871980"/>
              </a:tblGrid>
              <a:tr h="12255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rgbClr val="C00000"/>
                          </a:solidFill>
                        </a:rPr>
                        <a:t>Máy bơm</a:t>
                      </a:r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rgbClr val="C00000"/>
                          </a:solidFill>
                        </a:rPr>
                        <a:t>Trọng lượng nước được đưa lên cao</a:t>
                      </a:r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rgbClr val="C00000"/>
                          </a:solidFill>
                        </a:rPr>
                        <a:t>Công thực hiện</a:t>
                      </a:r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rgbClr val="C00000"/>
                          </a:solidFill>
                        </a:rPr>
                        <a:t>Thời gian thực hiện</a:t>
                      </a:r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359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P</a:t>
                      </a:r>
                      <a:r>
                        <a:rPr lang="en-US" baseline="-25000"/>
                        <a:t>1</a:t>
                      </a:r>
                      <a:r>
                        <a:rPr lang="en-US"/>
                        <a:t> =5000N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A</a:t>
                      </a:r>
                      <a:r>
                        <a:rPr lang="en-US" baseline="-25000"/>
                        <a:t>1</a:t>
                      </a:r>
                      <a:r>
                        <a:rPr lang="en-US"/>
                        <a:t> =30000J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t</a:t>
                      </a:r>
                      <a:r>
                        <a:rPr lang="en-US" baseline="-25000"/>
                        <a:t>1</a:t>
                      </a:r>
                      <a:r>
                        <a:rPr lang="en-US"/>
                        <a:t>=150s</a:t>
                      </a:r>
                      <a:endParaRPr lang="en-US"/>
                    </a:p>
                  </a:txBody>
                  <a:tcPr/>
                </a:tc>
              </a:tr>
              <a:tr h="5365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B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P</a:t>
                      </a:r>
                      <a:r>
                        <a:rPr lang="en-US" sz="1800" baseline="-25000">
                          <a:sym typeface="+mn-ea"/>
                        </a:rPr>
                        <a:t>2</a:t>
                      </a:r>
                      <a:r>
                        <a:rPr lang="en-US" sz="1800">
                          <a:sym typeface="+mn-ea"/>
                        </a:rPr>
                        <a:t> =5000N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A</a:t>
                      </a:r>
                      <a:r>
                        <a:rPr lang="en-US" sz="1800" baseline="-25000">
                          <a:sym typeface="+mn-ea"/>
                        </a:rPr>
                        <a:t>2</a:t>
                      </a:r>
                      <a:r>
                        <a:rPr lang="en-US" sz="1800">
                          <a:sym typeface="+mn-ea"/>
                        </a:rPr>
                        <a:t> =30000J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t</a:t>
                      </a:r>
                      <a:r>
                        <a:rPr lang="en-US" sz="1800" baseline="-25000">
                          <a:sym typeface="+mn-ea"/>
                        </a:rPr>
                        <a:t>2</a:t>
                      </a:r>
                      <a:r>
                        <a:rPr lang="en-US" sz="1800">
                          <a:sym typeface="+mn-ea"/>
                        </a:rPr>
                        <a:t>=100s</a:t>
                      </a:r>
                      <a:endParaRPr lang="en-US"/>
                    </a:p>
                  </a:txBody>
                  <a:tcPr/>
                </a:tc>
              </a:tr>
              <a:tr h="5359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C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aseline="-25000">
                          <a:sym typeface="+mn-ea"/>
                        </a:rPr>
                        <a:t> </a:t>
                      </a:r>
                      <a:r>
                        <a:rPr lang="en-US" sz="1800">
                          <a:sym typeface="+mn-ea"/>
                        </a:rPr>
                        <a:t>P</a:t>
                      </a:r>
                      <a:r>
                        <a:rPr lang="en-US" sz="1800" baseline="-25000">
                          <a:sym typeface="+mn-ea"/>
                        </a:rPr>
                        <a:t>3 </a:t>
                      </a:r>
                      <a:r>
                        <a:rPr lang="en-US" sz="1800">
                          <a:sym typeface="+mn-ea"/>
                        </a:rPr>
                        <a:t>= 5000N</a:t>
                      </a:r>
                      <a:endParaRPr lang="en-US" sz="18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A</a:t>
                      </a:r>
                      <a:r>
                        <a:rPr lang="en-US" sz="1800" baseline="-25000">
                          <a:sym typeface="+mn-ea"/>
                        </a:rPr>
                        <a:t>3</a:t>
                      </a:r>
                      <a:r>
                        <a:rPr lang="en-US" sz="1800">
                          <a:sym typeface="+mn-ea"/>
                        </a:rPr>
                        <a:t> =30000J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t</a:t>
                      </a:r>
                      <a:r>
                        <a:rPr lang="en-US" sz="1800" baseline="-25000">
                          <a:sym typeface="+mn-ea"/>
                        </a:rPr>
                        <a:t>3</a:t>
                      </a:r>
                      <a:r>
                        <a:rPr lang="en-US" sz="1800">
                          <a:sym typeface="+mn-ea"/>
                        </a:rPr>
                        <a:t>=125s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 Box 1"/>
          <p:cNvSpPr txBox="1"/>
          <p:nvPr/>
        </p:nvSpPr>
        <p:spPr>
          <a:xfrm>
            <a:off x="571500" y="353060"/>
            <a:ext cx="812990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Tính công A = P.h với h = 6m</a:t>
            </a:r>
            <a:endParaRPr lang="en-US"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Tính thời gian t:</a:t>
            </a:r>
            <a:endParaRPr lang="en-US"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Ví dụ: Tính t</a:t>
            </a:r>
            <a:r>
              <a:rPr lang="en-US" sz="2400" b="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=?</a:t>
            </a:r>
            <a:endParaRPr lang="en-US"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Máy bơm B thực hiện một công là 45000J trong150s</a:t>
            </a:r>
            <a:endParaRPr lang="en-US"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Vậy máy bơm B thực hiện một công là 30000J trong thời gian là?</a:t>
            </a:r>
            <a:endParaRPr lang="en-US"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Tương tự HS tính t</a:t>
            </a:r>
            <a:r>
              <a:rPr lang="en-US" sz="2400" b="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078480" y="2315210"/>
          <a:ext cx="2430145" cy="678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1409700" imgH="393700" progId="Equation.KSEE3">
                  <p:embed/>
                </p:oleObj>
              </mc:Choice>
              <mc:Fallback>
                <p:oleObj name="" r:id="rId1" imgW="1409700" imgH="393700" progId="Equation.KSEE3">
                  <p:embed/>
                  <p:pic>
                    <p:nvPicPr>
                      <p:cNvPr id="0" name="Picture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078480" y="2315210"/>
                        <a:ext cx="2430145" cy="678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Table 3"/>
          <p:cNvGraphicFramePr/>
          <p:nvPr/>
        </p:nvGraphicFramePr>
        <p:xfrm>
          <a:off x="1097280" y="896620"/>
          <a:ext cx="7487920" cy="2834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1980"/>
                <a:gridCol w="1881505"/>
                <a:gridCol w="1862455"/>
                <a:gridCol w="1871980"/>
              </a:tblGrid>
              <a:tr h="12255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rgbClr val="C00000"/>
                          </a:solidFill>
                        </a:rPr>
                        <a:t>Máy bơm</a:t>
                      </a:r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rgbClr val="C00000"/>
                          </a:solidFill>
                        </a:rPr>
                        <a:t>Trọng lượng nước được đưa lên cao</a:t>
                      </a:r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rgbClr val="C00000"/>
                          </a:solidFill>
                        </a:rPr>
                        <a:t>Công thực hiện</a:t>
                      </a:r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rgbClr val="C00000"/>
                          </a:solidFill>
                        </a:rPr>
                        <a:t>Thời gian thực hiện</a:t>
                      </a:r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359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P</a:t>
                      </a:r>
                      <a:r>
                        <a:rPr lang="en-US" baseline="-25000"/>
                        <a:t>1</a:t>
                      </a:r>
                      <a:r>
                        <a:rPr lang="en-US"/>
                        <a:t> =5000N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A</a:t>
                      </a:r>
                      <a:r>
                        <a:rPr lang="en-US" baseline="-25000"/>
                        <a:t>1</a:t>
                      </a:r>
                      <a:r>
                        <a:rPr lang="en-US"/>
                        <a:t> =30000J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t</a:t>
                      </a:r>
                      <a:r>
                        <a:rPr lang="en-US" baseline="-25000"/>
                        <a:t>1</a:t>
                      </a:r>
                      <a:r>
                        <a:rPr lang="en-US"/>
                        <a:t>=150s</a:t>
                      </a:r>
                      <a:endParaRPr lang="en-US"/>
                    </a:p>
                  </a:txBody>
                  <a:tcPr/>
                </a:tc>
              </a:tr>
              <a:tr h="5365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B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P</a:t>
                      </a:r>
                      <a:r>
                        <a:rPr lang="en-US" sz="1800" baseline="-25000">
                          <a:sym typeface="+mn-ea"/>
                        </a:rPr>
                        <a:t>2</a:t>
                      </a:r>
                      <a:r>
                        <a:rPr lang="en-US" sz="1800">
                          <a:sym typeface="+mn-ea"/>
                        </a:rPr>
                        <a:t> =5000N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A</a:t>
                      </a:r>
                      <a:r>
                        <a:rPr lang="en-US" sz="1800" baseline="-25000">
                          <a:sym typeface="+mn-ea"/>
                        </a:rPr>
                        <a:t>2</a:t>
                      </a:r>
                      <a:r>
                        <a:rPr lang="en-US" sz="1800">
                          <a:sym typeface="+mn-ea"/>
                        </a:rPr>
                        <a:t> =30000J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t</a:t>
                      </a:r>
                      <a:r>
                        <a:rPr lang="en-US" sz="1800" baseline="-25000">
                          <a:sym typeface="+mn-ea"/>
                        </a:rPr>
                        <a:t>2</a:t>
                      </a:r>
                      <a:r>
                        <a:rPr lang="en-US" sz="1800">
                          <a:sym typeface="+mn-ea"/>
                        </a:rPr>
                        <a:t>=100s</a:t>
                      </a:r>
                      <a:endParaRPr lang="en-US"/>
                    </a:p>
                  </a:txBody>
                  <a:tcPr/>
                </a:tc>
              </a:tr>
              <a:tr h="5359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C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aseline="-25000">
                          <a:sym typeface="+mn-ea"/>
                        </a:rPr>
                        <a:t> </a:t>
                      </a:r>
                      <a:r>
                        <a:rPr lang="en-US" sz="1800">
                          <a:sym typeface="+mn-ea"/>
                        </a:rPr>
                        <a:t>P</a:t>
                      </a:r>
                      <a:r>
                        <a:rPr lang="en-US" sz="1800" baseline="-25000">
                          <a:sym typeface="+mn-ea"/>
                        </a:rPr>
                        <a:t>3 </a:t>
                      </a:r>
                      <a:r>
                        <a:rPr lang="en-US" sz="1800">
                          <a:sym typeface="+mn-ea"/>
                        </a:rPr>
                        <a:t>= 5000N</a:t>
                      </a:r>
                      <a:endParaRPr lang="en-US" sz="18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A</a:t>
                      </a:r>
                      <a:r>
                        <a:rPr lang="en-US" sz="1800" baseline="-25000">
                          <a:sym typeface="+mn-ea"/>
                        </a:rPr>
                        <a:t>3</a:t>
                      </a:r>
                      <a:r>
                        <a:rPr lang="en-US" sz="1800">
                          <a:sym typeface="+mn-ea"/>
                        </a:rPr>
                        <a:t> =30000J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t</a:t>
                      </a:r>
                      <a:r>
                        <a:rPr lang="en-US" sz="1800" baseline="-25000">
                          <a:sym typeface="+mn-ea"/>
                        </a:rPr>
                        <a:t>3</a:t>
                      </a:r>
                      <a:r>
                        <a:rPr lang="en-US" sz="1800">
                          <a:sym typeface="+mn-ea"/>
                        </a:rPr>
                        <a:t>=125s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 Box 1"/>
          <p:cNvSpPr txBox="1"/>
          <p:nvPr/>
        </p:nvSpPr>
        <p:spPr>
          <a:xfrm>
            <a:off x="403225" y="3968115"/>
            <a:ext cx="79057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Từ kết quả trên em hãy cho biết máy bơm nào mạnh nhất, vì sao?</a:t>
            </a:r>
            <a:endParaRPr lang="en-US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403225" y="5033645"/>
            <a:ext cx="79057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==&gt; Máy bơm B mạnh nhất, vì cùng một công tạo ra nhưng thực hiện trong thời gian ngắn nhất.</a:t>
            </a:r>
            <a:endParaRPr lang="en-US" b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00" name="Line 17"/>
          <p:cNvSpPr/>
          <p:nvPr/>
        </p:nvSpPr>
        <p:spPr>
          <a:xfrm>
            <a:off x="8304213" y="1381125"/>
            <a:ext cx="1587" cy="15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07" name="Line 33"/>
          <p:cNvSpPr/>
          <p:nvPr/>
        </p:nvSpPr>
        <p:spPr>
          <a:xfrm>
            <a:off x="2360613" y="1371600"/>
            <a:ext cx="1587" cy="15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4973" name="Text Box 45"/>
          <p:cNvSpPr txBox="1"/>
          <p:nvPr/>
        </p:nvSpPr>
        <p:spPr>
          <a:xfrm>
            <a:off x="2590800" y="76200"/>
            <a:ext cx="4690745" cy="459105"/>
          </a:xfrm>
          <a:prstGeom prst="rect">
            <a:avLst/>
          </a:prstGeom>
          <a:noFill/>
          <a:ln w="9525">
            <a:noFill/>
          </a:ln>
        </p:spPr>
        <p:txBody>
          <a:bodyPr wrap="square" lIns="91426" tIns="45714" rIns="91426" bIns="45714">
            <a:spAutoFit/>
          </a:bodyPr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15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CÔNG SUẤT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975" name="Text Box 47"/>
          <p:cNvSpPr txBox="1"/>
          <p:nvPr/>
        </p:nvSpPr>
        <p:spPr>
          <a:xfrm>
            <a:off x="18415" y="504190"/>
            <a:ext cx="5943600" cy="367030"/>
          </a:xfrm>
          <a:prstGeom prst="rect">
            <a:avLst/>
          </a:prstGeom>
          <a:noFill/>
          <a:ln w="9525">
            <a:noFill/>
          </a:ln>
        </p:spPr>
        <p:txBody>
          <a:bodyPr lIns="91426" tIns="45714" rIns="91426" bIns="45714">
            <a:spAutoFit/>
          </a:bodyPr>
          <a:p>
            <a:pPr>
              <a:spcBef>
                <a:spcPct val="50000"/>
              </a:spcBef>
            </a:pPr>
            <a:r>
              <a:rPr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NÀO MẠNH HƠN</a:t>
            </a:r>
            <a:r>
              <a:rPr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1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46"/>
          <p:cNvSpPr txBox="1"/>
          <p:nvPr/>
        </p:nvSpPr>
        <p:spPr>
          <a:xfrm>
            <a:off x="215265" y="2162810"/>
            <a:ext cx="8559165" cy="82867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square" lIns="91426" tIns="45714" rIns="91426" bIns="45714">
            <a:spAutoFit/>
          </a:bodyPr>
          <a:p>
            <a:pPr algn="just" eaLnBrk="0" hangingPunct="0"/>
            <a:endParaRPr lang="en-US" sz="2400" b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0" hangingPunct="0"/>
            <a:endParaRPr lang="en-US" sz="2400" b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 Box 46"/>
          <p:cNvSpPr txBox="1"/>
          <p:nvPr/>
        </p:nvSpPr>
        <p:spPr>
          <a:xfrm>
            <a:off x="283845" y="1213485"/>
            <a:ext cx="8206105" cy="310642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square" lIns="91426" tIns="45714" rIns="91426" bIns="45714">
            <a:spAutoFit/>
          </a:bodyPr>
          <a:p>
            <a:pPr algn="just" eaLnBrk="0" hangingPunct="0"/>
            <a:r>
              <a:rPr lang="en-US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Vậy để đánh giá một máy mạnh hay yếu phụ thuộc vào những yếu tố nào?</a:t>
            </a:r>
            <a:endParaRPr lang="en-US" b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0" hangingPunct="0"/>
            <a:r>
              <a:rPr lang="en-US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Phụ thuộc hai yếu tố là: </a:t>
            </a:r>
            <a:endParaRPr lang="en-US" b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0" hangingPunct="0"/>
            <a:r>
              <a:rPr lang="en-US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Công được tạo ra</a:t>
            </a:r>
            <a:endParaRPr lang="en-US" b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0" hangingPunct="0"/>
            <a:r>
              <a:rPr lang="en-US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Thời gian thực hiện</a:t>
            </a:r>
            <a:endParaRPr lang="en-US" b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0" hangingPunct="0"/>
            <a:r>
              <a:rPr lang="en-US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Để dễ dàng đánh giá máy nào mạnh hơn, người ta thường dùng đại lượng công suất.</a:t>
            </a:r>
            <a:endParaRPr lang="en-US" b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4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200"/>
                                        <p:tgtEl>
                                          <p:spTgt spid="1249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66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200"/>
                                        <p:tgtEl>
                                          <p:spTgt spid="1249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200"/>
                                        <p:tgtEl>
                                          <p:spTgt spid="1249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73" grpId="0"/>
      <p:bldP spid="124975" grpId="0"/>
      <p:bldP spid="2" grpId="0" bldLvl="0" animBg="1"/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/>
          </p:cNvSpPr>
          <p:nvPr>
            <p:ph idx="1"/>
          </p:nvPr>
        </p:nvSpPr>
        <p:spPr>
          <a:xfrm>
            <a:off x="152400" y="762000"/>
            <a:ext cx="2416175" cy="381000"/>
          </a:xfrm>
          <a:ln/>
        </p:spPr>
        <p:txBody>
          <a:bodyPr vert="horz" wrap="square" lIns="91426" tIns="45714" rIns="91426" bIns="45714" anchor="t"/>
          <a:p>
            <a:pPr eaLnBrk="1" hangingPunct="1">
              <a:buNone/>
            </a:pP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sym typeface="Webdings" panose="05030102010509060703" pitchFamily="18" charset="2"/>
              </a:rPr>
              <a:t>II 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sym typeface="Webdings" panose="05030102010509060703" pitchFamily="18" charset="2"/>
              </a:rPr>
              <a:t>.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sym typeface="Webdings" panose="05030102010509060703" pitchFamily="18" charset="2"/>
              </a:rPr>
              <a:t> CÔNG SUẤT</a:t>
            </a:r>
            <a:endParaRPr sz="1800" dirty="0">
              <a:latin typeface="Times New Roman" panose="02020603050405020304" pitchFamily="18" charset="0"/>
              <a:sym typeface="Webdings" panose="05030102010509060703" pitchFamily="18" charset="2"/>
            </a:endParaRPr>
          </a:p>
        </p:txBody>
      </p:sp>
      <p:grpSp>
        <p:nvGrpSpPr>
          <p:cNvPr id="18435" name="Group 3"/>
          <p:cNvGrpSpPr/>
          <p:nvPr/>
        </p:nvGrpSpPr>
        <p:grpSpPr>
          <a:xfrm>
            <a:off x="929005" y="2692400"/>
            <a:ext cx="1506220" cy="837872"/>
            <a:chOff x="1429" y="2731"/>
            <a:chExt cx="662" cy="569"/>
          </a:xfrm>
        </p:grpSpPr>
        <p:grpSp>
          <p:nvGrpSpPr>
            <p:cNvPr id="18446" name="Group 4"/>
            <p:cNvGrpSpPr/>
            <p:nvPr/>
          </p:nvGrpSpPr>
          <p:grpSpPr>
            <a:xfrm>
              <a:off x="1819" y="2731"/>
              <a:ext cx="272" cy="569"/>
              <a:chOff x="1819" y="2568"/>
              <a:chExt cx="272" cy="569"/>
            </a:xfrm>
          </p:grpSpPr>
          <p:grpSp>
            <p:nvGrpSpPr>
              <p:cNvPr id="18448" name="Group 5"/>
              <p:cNvGrpSpPr/>
              <p:nvPr/>
            </p:nvGrpSpPr>
            <p:grpSpPr>
              <a:xfrm>
                <a:off x="1819" y="2568"/>
                <a:ext cx="272" cy="312"/>
                <a:chOff x="1819" y="2568"/>
                <a:chExt cx="272" cy="312"/>
              </a:xfrm>
            </p:grpSpPr>
            <p:sp>
              <p:nvSpPr>
                <p:cNvPr id="18450" name="Line 6"/>
                <p:cNvSpPr/>
                <p:nvPr/>
              </p:nvSpPr>
              <p:spPr>
                <a:xfrm>
                  <a:off x="1819" y="2840"/>
                  <a:ext cx="272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8451" name="Text Box 7"/>
                <p:cNvSpPr txBox="1"/>
                <p:nvPr/>
              </p:nvSpPr>
              <p:spPr>
                <a:xfrm>
                  <a:off x="1837" y="2568"/>
                  <a:ext cx="227" cy="3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91426" tIns="45714" rIns="91426" bIns="45714"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sz="2400" dirty="0">
                      <a:solidFill>
                        <a:srgbClr val="FF3300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A</a:t>
                  </a:r>
                  <a:endParaRPr sz="2400" dirty="0">
                    <a:solidFill>
                      <a:srgbClr val="FF33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8449" name="Text Box 8"/>
              <p:cNvSpPr txBox="1"/>
              <p:nvPr/>
            </p:nvSpPr>
            <p:spPr>
              <a:xfrm>
                <a:off x="1873" y="2825"/>
                <a:ext cx="181" cy="3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1426" tIns="45714" rIns="91426" bIns="45714">
                <a:spAutoFit/>
              </a:bodyPr>
              <a:p>
                <a:pPr>
                  <a:spcBef>
                    <a:spcPct val="50000"/>
                  </a:spcBef>
                </a:pPr>
                <a:r>
                  <a:rPr sz="2400" dirty="0">
                    <a:solidFill>
                      <a:srgbClr val="FF33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t</a:t>
                </a:r>
                <a:endParaRPr sz="2400" dirty="0">
                  <a:solidFill>
                    <a:srgbClr val="FF3300"/>
                  </a:solidFill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8447" name="Text Box 9"/>
            <p:cNvSpPr txBox="1"/>
            <p:nvPr/>
          </p:nvSpPr>
          <p:spPr>
            <a:xfrm>
              <a:off x="1429" y="2858"/>
              <a:ext cx="454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26" tIns="45714" rIns="91426" bIns="45714">
              <a:spAutoFit/>
            </a:bodyPr>
            <a:p>
              <a:pPr>
                <a:spcBef>
                  <a:spcPct val="20000"/>
                </a:spcBef>
              </a:pPr>
              <a:r>
                <a:rPr sz="2400" b="0" dirty="0">
                  <a:solidFill>
                    <a:srgbClr val="FF3300"/>
                  </a:solidFill>
                  <a:latin typeface="VNI-Commerce" pitchFamily="2" charset="0"/>
                  <a:cs typeface="Times New Roman" panose="02020603050405020304" pitchFamily="18" charset="0"/>
                  <a:sym typeface="Webdings" panose="05030102010509060703" pitchFamily="18" charset="2"/>
                </a:rPr>
                <a:t> </a:t>
              </a:r>
              <a:r>
                <a:rPr sz="2400" dirty="0">
                  <a:solidFill>
                    <a:srgbClr val="FF3300"/>
                  </a:solidFill>
                  <a:latin typeface="Blackadder ITC" panose="04020505051007020D02" pitchFamily="82" charset="0"/>
                  <a:cs typeface="Times New Roman" panose="02020603050405020304" pitchFamily="18" charset="0"/>
                  <a:sym typeface="+mn-ea"/>
                </a:rPr>
                <a:t>P</a:t>
              </a:r>
              <a:r>
                <a:rPr sz="2400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 </a:t>
              </a:r>
              <a:r>
                <a:rPr sz="2400" b="0" dirty="0">
                  <a:solidFill>
                    <a:srgbClr val="0066FF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Webdings" panose="05030102010509060703" pitchFamily="18" charset="2"/>
                </a:rPr>
                <a:t>=</a:t>
              </a:r>
              <a:endParaRPr sz="2400" b="0" dirty="0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8437" name="Text Box 11"/>
          <p:cNvSpPr txBox="1"/>
          <p:nvPr/>
        </p:nvSpPr>
        <p:spPr>
          <a:xfrm>
            <a:off x="304800" y="1143000"/>
            <a:ext cx="8458200" cy="951865"/>
          </a:xfrm>
          <a:prstGeom prst="rect">
            <a:avLst/>
          </a:prstGeom>
          <a:noFill/>
          <a:ln w="9525">
            <a:noFill/>
          </a:ln>
        </p:spPr>
        <p:txBody>
          <a:bodyPr wrap="square" lIns="91426" tIns="45714" rIns="91426" bIns="45714">
            <a:spAutoFit/>
          </a:bodyPr>
          <a:p>
            <a:pPr eaLnBrk="0" hangingPunct="0">
              <a:spcBef>
                <a:spcPct val="50000"/>
              </a:spcBef>
            </a:pPr>
            <a:r>
              <a:rPr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Công </a:t>
            </a: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s</a:t>
            </a: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uất được tính bằng công</a:t>
            </a:r>
            <a:r>
              <a:rPr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thực hiện được trong một đơn vị thời gian.</a:t>
            </a:r>
            <a:endParaRPr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Webdings" panose="05030102010509060703" pitchFamily="18" charset="2"/>
            </a:endParaRPr>
          </a:p>
        </p:txBody>
      </p:sp>
      <p:sp>
        <p:nvSpPr>
          <p:cNvPr id="18438" name="Text Box 12"/>
          <p:cNvSpPr txBox="1"/>
          <p:nvPr/>
        </p:nvSpPr>
        <p:spPr>
          <a:xfrm>
            <a:off x="304800" y="2094865"/>
            <a:ext cx="3600450" cy="397510"/>
          </a:xfrm>
          <a:prstGeom prst="rect">
            <a:avLst/>
          </a:prstGeom>
          <a:noFill/>
          <a:ln w="9525">
            <a:noFill/>
          </a:ln>
        </p:spPr>
        <p:txBody>
          <a:bodyPr lIns="91426" tIns="45714" rIns="91426" bIns="45714">
            <a:spAutoFit/>
          </a:bodyPr>
          <a:p>
            <a:pPr eaLnBrk="0" hangingPunct="0"/>
            <a:r>
              <a:rPr sz="2000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Công thức tính công suất:</a:t>
            </a:r>
            <a:endParaRPr sz="2000" b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9" name="Text Box 13"/>
          <p:cNvSpPr txBox="1"/>
          <p:nvPr/>
        </p:nvSpPr>
        <p:spPr>
          <a:xfrm>
            <a:off x="2667000" y="2590800"/>
            <a:ext cx="6096000" cy="1567180"/>
          </a:xfrm>
          <a:prstGeom prst="rect">
            <a:avLst/>
          </a:prstGeom>
          <a:noFill/>
          <a:ln w="9525">
            <a:noFill/>
          </a:ln>
        </p:spPr>
        <p:txBody>
          <a:bodyPr lIns="91426" tIns="45714" rIns="91426" bIns="45714">
            <a:spAutoFit/>
          </a:bodyPr>
          <a:p>
            <a:pPr>
              <a:spcBef>
                <a:spcPct val="50000"/>
              </a:spcBef>
            </a:pPr>
            <a:r>
              <a:rPr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đó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0" dirty="0">
                <a:solidFill>
                  <a:schemeClr val="tx1"/>
                </a:solidFill>
                <a:latin typeface="Blackadder ITC" panose="04020505051007020D02" pitchFamily="82" charset="0"/>
                <a:cs typeface="Times New Roman" panose="02020603050405020304" pitchFamily="18" charset="0"/>
              </a:rPr>
              <a:t>P</a:t>
            </a:r>
            <a:r>
              <a:rPr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l</a:t>
            </a:r>
            <a:r>
              <a:rPr sz="2400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công suất</a:t>
            </a:r>
            <a:endParaRPr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A: l</a:t>
            </a:r>
            <a:r>
              <a:rPr sz="2400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công ( J )</a:t>
            </a:r>
            <a:endParaRPr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t: l</a:t>
            </a:r>
            <a:r>
              <a:rPr sz="2400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thời gian thực hiện công. ( s )</a:t>
            </a:r>
            <a:endParaRPr sz="24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1" name="Text Box 15"/>
          <p:cNvSpPr txBox="1"/>
          <p:nvPr/>
        </p:nvSpPr>
        <p:spPr>
          <a:xfrm>
            <a:off x="598170" y="4324985"/>
            <a:ext cx="8382000" cy="520700"/>
          </a:xfrm>
          <a:prstGeom prst="rect">
            <a:avLst/>
          </a:prstGeom>
          <a:noFill/>
          <a:ln w="9525">
            <a:noFill/>
          </a:ln>
        </p:spPr>
        <p:txBody>
          <a:bodyPr lIns="91426" tIns="45714" rIns="91426" bIns="45714">
            <a:spAutoFit/>
          </a:bodyPr>
          <a:p>
            <a:pPr>
              <a:spcBef>
                <a:spcPct val="50000"/>
              </a:spcBef>
            </a:pPr>
            <a:r>
              <a:rPr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công suất l</a:t>
            </a:r>
            <a:r>
              <a:rPr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oát</a:t>
            </a:r>
            <a:r>
              <a:rPr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kí hiệu l</a:t>
            </a:r>
            <a:r>
              <a:rPr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W.</a:t>
            </a:r>
            <a:endParaRPr lang="en-US" b="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16" name="Text Box 16"/>
          <p:cNvSpPr txBox="1"/>
          <p:nvPr/>
        </p:nvSpPr>
        <p:spPr>
          <a:xfrm>
            <a:off x="1584643" y="4927600"/>
            <a:ext cx="6840537" cy="1801813"/>
          </a:xfrm>
          <a:prstGeom prst="rect">
            <a:avLst/>
          </a:prstGeom>
          <a:noFill/>
          <a:ln w="9525">
            <a:noFill/>
          </a:ln>
        </p:spPr>
        <p:txBody>
          <a:bodyPr lIns="91426" tIns="45714" rIns="91426" bIns="45714">
            <a:spAutoFit/>
          </a:bodyPr>
          <a:p>
            <a:pPr>
              <a:spcBef>
                <a:spcPct val="50000"/>
              </a:spcBef>
            </a:pPr>
            <a:r>
              <a:rPr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r>
              <a:rPr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J/s</a:t>
            </a:r>
            <a:r>
              <a:rPr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kW</a:t>
            </a:r>
            <a:r>
              <a:rPr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kilôoát</a:t>
            </a:r>
            <a:r>
              <a:rPr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1000</a:t>
            </a:r>
            <a:r>
              <a:rPr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MW</a:t>
            </a:r>
            <a:r>
              <a:rPr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mêgaoát</a:t>
            </a:r>
            <a:r>
              <a:rPr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1000000</a:t>
            </a:r>
            <a:r>
              <a:rPr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b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44" name="Text Box 18"/>
          <p:cNvSpPr txBox="1"/>
          <p:nvPr/>
        </p:nvSpPr>
        <p:spPr>
          <a:xfrm>
            <a:off x="2590800" y="76200"/>
            <a:ext cx="4058920" cy="459105"/>
          </a:xfrm>
          <a:prstGeom prst="rect">
            <a:avLst/>
          </a:prstGeom>
          <a:noFill/>
          <a:ln w="9525">
            <a:noFill/>
          </a:ln>
        </p:spPr>
        <p:txBody>
          <a:bodyPr wrap="square" lIns="91426" tIns="45714" rIns="91426" bIns="45714">
            <a:spAutoFit/>
          </a:bodyPr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15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CÔNG SUẤT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45" name="Text Box 19"/>
          <p:cNvSpPr txBox="1"/>
          <p:nvPr/>
        </p:nvSpPr>
        <p:spPr>
          <a:xfrm>
            <a:off x="152400" y="471488"/>
            <a:ext cx="3429000" cy="367030"/>
          </a:xfrm>
          <a:prstGeom prst="rect">
            <a:avLst/>
          </a:prstGeom>
          <a:noFill/>
          <a:ln w="9525">
            <a:noFill/>
          </a:ln>
        </p:spPr>
        <p:txBody>
          <a:bodyPr lIns="91426" tIns="45714" rIns="91426" bIns="45714">
            <a:spAutoFit/>
          </a:bodyPr>
          <a:p>
            <a:pPr>
              <a:spcBef>
                <a:spcPct val="50000"/>
              </a:spcBef>
            </a:pPr>
            <a:r>
              <a:rPr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NÀO MẠNH HƠN</a:t>
            </a:r>
            <a:r>
              <a:rPr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1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"/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  <p:bldP spid="18434" grpId="1" build="p"/>
      <p:bldP spid="18437" grpId="0"/>
      <p:bldP spid="18437" grpId="1"/>
      <p:bldP spid="18438" grpId="0"/>
      <p:bldP spid="18438" grpId="1"/>
      <p:bldP spid="18439" grpId="0"/>
      <p:bldP spid="18439" grpId="1"/>
      <p:bldP spid="18441" grpId="0"/>
      <p:bldP spid="18441" grpId="1"/>
      <p:bldP spid="153616" grpId="0"/>
      <p:bldP spid="15361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1314" name="Picture 2" descr="3"/>
          <p:cNvPicPr>
            <a:picLocks noChangeAspect="1"/>
          </p:cNvPicPr>
          <p:nvPr/>
        </p:nvPicPr>
        <p:blipFill>
          <a:blip r:embed="rId1"/>
          <a:srcRect l="-4303" t="-337" r="37170"/>
          <a:stretch>
            <a:fillRect/>
          </a:stretch>
        </p:blipFill>
        <p:spPr>
          <a:xfrm>
            <a:off x="3048000" y="228600"/>
            <a:ext cx="3962400" cy="449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Text Box 5"/>
          <p:cNvSpPr txBox="1"/>
          <p:nvPr/>
        </p:nvSpPr>
        <p:spPr>
          <a:xfrm>
            <a:off x="304800" y="4800600"/>
            <a:ext cx="8839200" cy="1813560"/>
          </a:xfrm>
          <a:prstGeom prst="rect">
            <a:avLst/>
          </a:prstGeom>
          <a:noFill/>
          <a:ln w="9525">
            <a:noFill/>
          </a:ln>
        </p:spPr>
        <p:txBody>
          <a:bodyPr lIns="91435" tIns="45718" rIns="91435" bIns="45718">
            <a:spAutoFit/>
          </a:bodyPr>
          <a:p>
            <a:pPr algn="just">
              <a:spcBef>
                <a:spcPct val="50000"/>
              </a:spcBef>
            </a:pPr>
            <a:r>
              <a:rPr b="0" dirty="0">
                <a:solidFill>
                  <a:schemeClr val="tx1"/>
                </a:solidFill>
                <a:latin typeface=".VnTime" pitchFamily="34" charset="0"/>
              </a:rPr>
              <a:t>  </a:t>
            </a:r>
            <a:r>
              <a:rPr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James </a:t>
            </a: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Watt </a:t>
            </a:r>
            <a:r>
              <a:rPr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(1736-1819) là nhà phát minh và là nhà kĩ sư người Scotland đã có nhữ</a:t>
            </a:r>
            <a:r>
              <a:rPr b="0" dirty="0">
                <a:solidFill>
                  <a:schemeClr val="tx1"/>
                </a:solidFill>
                <a:latin typeface="Times New Roman" panose="02020603050405020304" pitchFamily="18" charset="0"/>
              </a:rPr>
              <a:t>ng cải tiến cho máy hơi nước. Ông đưa ra khái niệm mã lực. Tên của ông được đặt cho đơn vị đo công suất.  </a:t>
            </a:r>
            <a:endParaRPr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9" name="Text Box 7"/>
          <p:cNvSpPr txBox="1"/>
          <p:nvPr/>
        </p:nvSpPr>
        <p:spPr>
          <a:xfrm>
            <a:off x="626745" y="4286250"/>
            <a:ext cx="8212455" cy="2416175"/>
          </a:xfrm>
          <a:prstGeom prst="rect">
            <a:avLst/>
          </a:prstGeom>
          <a:noFill/>
          <a:ln w="9525">
            <a:noFill/>
          </a:ln>
        </p:spPr>
        <p:txBody>
          <a:bodyPr wrap="square" lIns="91435" tIns="45718" rIns="91435" bIns="45718">
            <a:spAutoFit/>
          </a:bodyPr>
          <a:p>
            <a:pPr>
              <a:lnSpc>
                <a:spcPct val="110000"/>
              </a:lnSpc>
              <a:spcBef>
                <a:spcPct val="50000"/>
              </a:spcBef>
            </a:pPr>
            <a:r>
              <a:rPr b="0" dirty="0">
                <a:solidFill>
                  <a:schemeClr val="tx1"/>
                </a:solidFill>
                <a:latin typeface="Times New Roman" panose="02020603050405020304" pitchFamily="18" charset="0"/>
              </a:rPr>
              <a:t>Ngoài đơn vị Oát, công suất còn có đơn vị là mã lực (sức ngựa). </a:t>
            </a:r>
            <a:endParaRPr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</a:rPr>
              <a:t>1hp = 745,7 W (theo hệ đơn vị Anh)</a:t>
            </a:r>
            <a:endParaRPr lang="en-US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</a:rPr>
              <a:t>1cv = 735,5W (theo hệ đơn vị mét)</a:t>
            </a:r>
            <a:endParaRPr lang="en-US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0" name="Text Box 8"/>
          <p:cNvSpPr txBox="1"/>
          <p:nvPr/>
        </p:nvSpPr>
        <p:spPr>
          <a:xfrm>
            <a:off x="2971800" y="304800"/>
            <a:ext cx="3810000" cy="579438"/>
          </a:xfrm>
          <a:prstGeom prst="rect">
            <a:avLst/>
          </a:prstGeom>
          <a:noFill/>
          <a:ln w="9525">
            <a:noFill/>
          </a:ln>
        </p:spPr>
        <p:txBody>
          <a:bodyPr lIns="91435" tIns="45718" rIns="91435" bIns="45718">
            <a:spAutoFit/>
          </a:bodyPr>
          <a:p>
            <a:pPr>
              <a:spcBef>
                <a:spcPct val="50000"/>
              </a:spcBef>
            </a:pPr>
            <a:r>
              <a:rPr sz="3200" b="0" i="1" dirty="0">
                <a:solidFill>
                  <a:srgbClr val="FF0066"/>
                </a:solidFill>
                <a:latin typeface="Times New Roman" panose="02020603050405020304" pitchFamily="18" charset="0"/>
              </a:rPr>
              <a:t>Có thể em chưa biết</a:t>
            </a:r>
            <a:endParaRPr sz="3200" b="0" i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Content Placeholder 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62200" y="1339215"/>
            <a:ext cx="4419600" cy="294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" y="635000"/>
            <a:ext cx="3867150" cy="3028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2000250" y="889000"/>
            <a:ext cx="4429125" cy="4826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20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008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6075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79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36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9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51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08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457200" y="4648200"/>
            <a:ext cx="7858125" cy="9175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20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008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6075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79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36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9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51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08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Máy bơm có công suất 700W nghĩa là máy có khả năng thực hiện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công trong 1 giây là ………..</a:t>
            </a: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4629" name="Oval 5"/>
          <p:cNvSpPr/>
          <p:nvPr/>
        </p:nvSpPr>
        <p:spPr>
          <a:xfrm>
            <a:off x="1095375" y="1397000"/>
            <a:ext cx="1714500" cy="1143000"/>
          </a:xfrm>
          <a:prstGeom prst="ellipse">
            <a:avLst/>
          </a:prstGeom>
          <a:noFill/>
          <a:ln w="57150" cap="flat" cmpd="sng">
            <a:solidFill>
              <a:srgbClr val="990000"/>
            </a:solidFill>
            <a:prstDash val="solid"/>
            <a:headEnd type="none" w="med" len="med"/>
            <a:tailEnd type="none" w="med" len="med"/>
          </a:ln>
          <a:effectLst>
            <a:prstShdw prst="shdw17" dist="17961" dir="2699999">
              <a:srgbClr val="5C0000"/>
            </a:prstShdw>
          </a:effectLst>
        </p:spPr>
        <p:txBody>
          <a:bodyPr wrap="none" anchor="ctr"/>
          <a:p>
            <a:endParaRPr dirty="0">
              <a:latin typeface=".VnTime" pitchFamily="34" charset="0"/>
            </a:endParaRPr>
          </a:p>
        </p:txBody>
      </p:sp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5791200" y="5029200"/>
            <a:ext cx="1095375" cy="4905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20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008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6075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79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36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9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51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08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700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J</a:t>
            </a: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048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5" y="635000"/>
            <a:ext cx="3867150" cy="3028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4632" name="Text Box 8"/>
          <p:cNvSpPr txBox="1">
            <a:spLocks noChangeArrowheads="1"/>
          </p:cNvSpPr>
          <p:nvPr/>
        </p:nvSpPr>
        <p:spPr bwMode="auto">
          <a:xfrm>
            <a:off x="1619250" y="3810000"/>
            <a:ext cx="6457950" cy="4905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20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008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6075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79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36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9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51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08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So sánh khả năng làm việc của hai máy</a:t>
            </a: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8" grpId="0"/>
      <p:bldP spid="154628" grpId="1"/>
      <p:bldP spid="154629" grpId="0" animBg="1"/>
      <p:bldP spid="154629" grpId="1" animBg="1"/>
      <p:bldP spid="154630" grpId="0"/>
      <p:bldP spid="15463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34153" name="Line 9"/>
          <p:cNvSpPr/>
          <p:nvPr/>
        </p:nvSpPr>
        <p:spPr>
          <a:xfrm>
            <a:off x="3601720" y="2176145"/>
            <a:ext cx="0" cy="3092450"/>
          </a:xfrm>
          <a:prstGeom prst="line">
            <a:avLst/>
          </a:prstGeom>
          <a:ln w="127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4154" name="Text Box 10"/>
          <p:cNvSpPr txBox="1"/>
          <p:nvPr/>
        </p:nvSpPr>
        <p:spPr>
          <a:xfrm>
            <a:off x="981710" y="2362200"/>
            <a:ext cx="1905000" cy="1920875"/>
          </a:xfrm>
          <a:prstGeom prst="rect">
            <a:avLst/>
          </a:prstGeom>
          <a:noFill/>
          <a:ln w="9525">
            <a:noFill/>
          </a:ln>
        </p:spPr>
        <p:txBody>
          <a:bodyPr lIns="91426" tIns="45714" rIns="91426" bIns="45714">
            <a:spAutoFit/>
          </a:bodyPr>
          <a:p>
            <a:r>
              <a:rPr sz="20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r>
              <a:rPr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sz="2000" b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sz="2000" b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=A     </a:t>
            </a:r>
            <a:r>
              <a:rPr sz="2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000" b="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 h=120 phút                    </a:t>
            </a:r>
            <a:endParaRPr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000" b="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20 phút</a:t>
            </a:r>
            <a:endParaRPr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0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</a:t>
            </a:r>
            <a:r>
              <a:rPr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dirty="0">
                <a:solidFill>
                  <a:srgbClr val="0000FF"/>
                </a:solidFill>
                <a:latin typeface="Blackadder ITC" panose="04020505051007020D02" pitchFamily="82" charset="0"/>
                <a:cs typeface="Times New Roman" panose="02020603050405020304" pitchFamily="18" charset="0"/>
              </a:rPr>
              <a:t>P</a:t>
            </a:r>
            <a:r>
              <a:rPr sz="2000" b="0" baseline="-25000" dirty="0">
                <a:solidFill>
                  <a:srgbClr val="0000FF"/>
                </a:solidFill>
                <a:latin typeface="Blackadder ITC" panose="04020505051007020D02" pitchFamily="82" charset="0"/>
                <a:cs typeface="Times New Roman" panose="02020603050405020304" pitchFamily="18" charset="0"/>
              </a:rPr>
              <a:t>1</a:t>
            </a:r>
            <a:r>
              <a:rPr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sz="20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dirty="0">
                <a:solidFill>
                  <a:srgbClr val="0000FF"/>
                </a:solidFill>
                <a:latin typeface="Blackadder ITC" panose="04020505051007020D02" pitchFamily="82" charset="0"/>
                <a:cs typeface="Times New Roman" panose="02020603050405020304" pitchFamily="18" charset="0"/>
              </a:rPr>
              <a:t>P</a:t>
            </a:r>
            <a:r>
              <a:rPr sz="2000" b="0" baseline="-25000" dirty="0">
                <a:solidFill>
                  <a:srgbClr val="0000FF"/>
                </a:solidFill>
                <a:latin typeface="Blackadder ITC" panose="04020505051007020D02" pitchFamily="82" charset="0"/>
                <a:cs typeface="Times New Roman" panose="02020603050405020304" pitchFamily="18" charset="0"/>
              </a:rPr>
              <a:t>2</a:t>
            </a:r>
            <a:endParaRPr sz="2000" b="0" dirty="0">
              <a:solidFill>
                <a:srgbClr val="0000FF"/>
              </a:solidFill>
              <a:latin typeface="Blackadder ITC" panose="04020505051007020D02" pitchFamily="82" charset="0"/>
              <a:ea typeface="Times New Roman" panose="02020603050405020304" pitchFamily="18" charset="0"/>
            </a:endParaRPr>
          </a:p>
        </p:txBody>
      </p:sp>
      <p:grpSp>
        <p:nvGrpSpPr>
          <p:cNvPr id="134155" name="Group 11"/>
          <p:cNvGrpSpPr/>
          <p:nvPr/>
        </p:nvGrpSpPr>
        <p:grpSpPr>
          <a:xfrm>
            <a:off x="4416425" y="5270500"/>
            <a:ext cx="762000" cy="777875"/>
            <a:chOff x="2736" y="3168"/>
            <a:chExt cx="480" cy="490"/>
          </a:xfrm>
        </p:grpSpPr>
        <p:sp>
          <p:nvSpPr>
            <p:cNvPr id="22551" name="Line 12"/>
            <p:cNvSpPr/>
            <p:nvPr/>
          </p:nvSpPr>
          <p:spPr>
            <a:xfrm>
              <a:off x="2736" y="3408"/>
              <a:ext cx="38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52" name="Text Box 13"/>
            <p:cNvSpPr txBox="1"/>
            <p:nvPr/>
          </p:nvSpPr>
          <p:spPr>
            <a:xfrm>
              <a:off x="2806" y="3168"/>
              <a:ext cx="410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26" tIns="45714" rIns="91426" bIns="45714">
              <a:spAutoFit/>
            </a:bodyPr>
            <a:p>
              <a:pPr>
                <a:spcBef>
                  <a:spcPct val="50000"/>
                </a:spcBef>
              </a:pPr>
              <a:r>
                <a:rPr sz="2000" b="0" dirty="0">
                  <a:solidFill>
                    <a:schemeClr val="tx1"/>
                  </a:solidFill>
                  <a:latin typeface="Blackadder ITC" panose="04020505051007020D02" pitchFamily="82" charset="0"/>
                  <a:cs typeface="Times New Roman" panose="02020603050405020304" pitchFamily="18" charset="0"/>
                  <a:sym typeface="+mn-ea"/>
                </a:rPr>
                <a:t>P</a:t>
              </a:r>
              <a:r>
                <a:rPr sz="2000" b="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2</a:t>
              </a:r>
              <a:r>
                <a:rPr sz="20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endParaRPr sz="2000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22553" name="Text Box 14"/>
            <p:cNvSpPr txBox="1"/>
            <p:nvPr/>
          </p:nvSpPr>
          <p:spPr>
            <a:xfrm>
              <a:off x="2832" y="3408"/>
              <a:ext cx="33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26" tIns="45714" rIns="91426" bIns="45714">
              <a:spAutoFit/>
            </a:bodyPr>
            <a:p>
              <a:pPr>
                <a:spcBef>
                  <a:spcPct val="50000"/>
                </a:spcBef>
              </a:pPr>
              <a:r>
                <a:rPr sz="2000" b="0" dirty="0">
                  <a:solidFill>
                    <a:schemeClr val="tx1"/>
                  </a:solidFill>
                  <a:latin typeface="Blackadder ITC" panose="04020505051007020D02" pitchFamily="82" charset="0"/>
                  <a:cs typeface="Times New Roman" panose="02020603050405020304" pitchFamily="18" charset="0"/>
                  <a:sym typeface="+mn-ea"/>
                </a:rPr>
                <a:t>P</a:t>
              </a:r>
              <a:r>
                <a:rPr sz="2000" b="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1</a:t>
              </a:r>
              <a:endParaRPr sz="2000" b="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grpSp>
        <p:nvGrpSpPr>
          <p:cNvPr id="134159" name="Group 15"/>
          <p:cNvGrpSpPr/>
          <p:nvPr/>
        </p:nvGrpSpPr>
        <p:grpSpPr>
          <a:xfrm>
            <a:off x="5724525" y="5289550"/>
            <a:ext cx="744538" cy="722313"/>
            <a:chOff x="3500" y="3180"/>
            <a:chExt cx="469" cy="455"/>
          </a:xfrm>
        </p:grpSpPr>
        <p:sp>
          <p:nvSpPr>
            <p:cNvPr id="22547" name="Text Box 16"/>
            <p:cNvSpPr txBox="1"/>
            <p:nvPr/>
          </p:nvSpPr>
          <p:spPr>
            <a:xfrm>
              <a:off x="3515" y="3180"/>
              <a:ext cx="38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26" tIns="45714" rIns="91426" bIns="45714">
              <a:spAutoFit/>
            </a:bodyPr>
            <a:p>
              <a:pPr>
                <a:spcBef>
                  <a:spcPct val="50000"/>
                </a:spcBef>
              </a:pPr>
              <a:r>
                <a:rPr sz="2000" dirty="0">
                  <a:latin typeface="Arial" panose="020B0604020202020204" pitchFamily="34" charset="0"/>
                  <a:cs typeface="Times New Roman" panose="02020603050405020304" pitchFamily="18" charset="0"/>
                </a:rPr>
                <a:t>120</a:t>
              </a:r>
              <a:endParaRPr sz="2000" dirty="0"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22548" name="Group 17"/>
            <p:cNvGrpSpPr/>
            <p:nvPr/>
          </p:nvGrpSpPr>
          <p:grpSpPr>
            <a:xfrm>
              <a:off x="3500" y="3385"/>
              <a:ext cx="469" cy="250"/>
              <a:chOff x="3500" y="3385"/>
              <a:chExt cx="469" cy="250"/>
            </a:xfrm>
          </p:grpSpPr>
          <p:sp>
            <p:nvSpPr>
              <p:cNvPr id="22549" name="Line 18"/>
              <p:cNvSpPr/>
              <p:nvPr/>
            </p:nvSpPr>
            <p:spPr>
              <a:xfrm>
                <a:off x="3500" y="3409"/>
                <a:ext cx="469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50" name="Text Box 19"/>
              <p:cNvSpPr txBox="1"/>
              <p:nvPr/>
            </p:nvSpPr>
            <p:spPr>
              <a:xfrm>
                <a:off x="3560" y="3385"/>
                <a:ext cx="318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1426" tIns="45714" rIns="91426" bIns="45714">
                <a:spAutoFit/>
              </a:bodyPr>
              <a:p>
                <a:pPr>
                  <a:spcBef>
                    <a:spcPct val="50000"/>
                  </a:spcBef>
                </a:pPr>
                <a:r>
                  <a:rPr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20</a:t>
                </a:r>
                <a:endParaRPr sz="2000" dirty="0"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</p:grpSp>
      </p:grpSp>
      <p:sp>
        <p:nvSpPr>
          <p:cNvPr id="134164" name="Text Box 20"/>
          <p:cNvSpPr txBox="1"/>
          <p:nvPr/>
        </p:nvSpPr>
        <p:spPr>
          <a:xfrm>
            <a:off x="5292725" y="5540375"/>
            <a:ext cx="288925" cy="397510"/>
          </a:xfrm>
          <a:prstGeom prst="rect">
            <a:avLst/>
          </a:prstGeom>
          <a:noFill/>
          <a:ln w="9525">
            <a:noFill/>
          </a:ln>
        </p:spPr>
        <p:txBody>
          <a:bodyPr wrap="square" lIns="91426" tIns="45714" rIns="91426" bIns="45714">
            <a:spAutoFit/>
          </a:bodyPr>
          <a:p>
            <a:pPr>
              <a:spcBef>
                <a:spcPct val="50000"/>
              </a:spcBef>
            </a:pPr>
            <a:r>
              <a:rPr sz="2000" b="0" dirty="0">
                <a:latin typeface="Arial" panose="020B0604020202020204" pitchFamily="34" charset="0"/>
                <a:cs typeface="Times New Roman" panose="02020603050405020304" pitchFamily="18" charset="0"/>
              </a:rPr>
              <a:t>=</a:t>
            </a:r>
            <a:endParaRPr sz="2000" b="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34165" name="Text Box 21"/>
          <p:cNvSpPr txBox="1"/>
          <p:nvPr/>
        </p:nvSpPr>
        <p:spPr>
          <a:xfrm>
            <a:off x="6445250" y="5615305"/>
            <a:ext cx="288925" cy="397510"/>
          </a:xfrm>
          <a:prstGeom prst="rect">
            <a:avLst/>
          </a:prstGeom>
          <a:noFill/>
          <a:ln w="9525">
            <a:noFill/>
          </a:ln>
        </p:spPr>
        <p:txBody>
          <a:bodyPr wrap="square" lIns="91426" tIns="45714" rIns="91426" bIns="45714">
            <a:spAutoFit/>
          </a:bodyPr>
          <a:p>
            <a:pPr>
              <a:spcBef>
                <a:spcPct val="50000"/>
              </a:spcBef>
            </a:pPr>
            <a:r>
              <a:rPr sz="2000" b="0" dirty="0">
                <a:latin typeface="Arial" panose="020B0604020202020204" pitchFamily="34" charset="0"/>
                <a:cs typeface="Times New Roman" panose="02020603050405020304" pitchFamily="18" charset="0"/>
              </a:rPr>
              <a:t>=</a:t>
            </a:r>
            <a:endParaRPr sz="2000" b="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34166" name="Text Box 22"/>
          <p:cNvSpPr txBox="1"/>
          <p:nvPr/>
        </p:nvSpPr>
        <p:spPr>
          <a:xfrm>
            <a:off x="6808470" y="5454968"/>
            <a:ext cx="1006475" cy="396875"/>
          </a:xfrm>
          <a:prstGeom prst="rect">
            <a:avLst/>
          </a:prstGeom>
          <a:noFill/>
          <a:ln w="9525">
            <a:noFill/>
          </a:ln>
        </p:spPr>
        <p:txBody>
          <a:bodyPr lIns="91426" tIns="45714" rIns="91426" bIns="45714">
            <a:spAutoFit/>
          </a:bodyPr>
          <a:p>
            <a:pPr>
              <a:spcBef>
                <a:spcPct val="50000"/>
              </a:spcBef>
            </a:pP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6 lần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167" name="Text Box 23"/>
          <p:cNvSpPr txBox="1"/>
          <p:nvPr/>
        </p:nvSpPr>
        <p:spPr>
          <a:xfrm>
            <a:off x="4325938" y="6048375"/>
            <a:ext cx="4032250" cy="701675"/>
          </a:xfrm>
          <a:prstGeom prst="rect">
            <a:avLst/>
          </a:prstGeom>
          <a:noFill/>
          <a:ln w="9525">
            <a:noFill/>
          </a:ln>
        </p:spPr>
        <p:txBody>
          <a:bodyPr lIns="91426" tIns="45714" rIns="91426" bIns="45714">
            <a:spAutoFit/>
          </a:bodyPr>
          <a:p>
            <a:pPr algn="just">
              <a:spcBef>
                <a:spcPct val="50000"/>
              </a:spcBef>
            </a:pPr>
            <a:r>
              <a:rPr sz="2000" dirty="0">
                <a:solidFill>
                  <a:schemeClr val="tx1"/>
                </a:solidFill>
                <a:latin typeface="Blackadder ITC" panose="04020505051007020D02" pitchFamily="82" charset="0"/>
                <a:cs typeface="Times New Roman" panose="02020603050405020304" pitchFamily="18" charset="0"/>
              </a:rPr>
              <a:t>P</a:t>
            </a:r>
            <a:r>
              <a:rPr sz="20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</a:t>
            </a:r>
            <a:r>
              <a:rPr sz="2000" dirty="0">
                <a:solidFill>
                  <a:schemeClr val="tx1"/>
                </a:solidFill>
                <a:latin typeface="Blackadder ITC" panose="04020505051007020D02" pitchFamily="82" charset="0"/>
                <a:cs typeface="Times New Roman" panose="02020603050405020304" pitchFamily="18" charset="0"/>
              </a:rPr>
              <a:t>P</a:t>
            </a:r>
            <a:r>
              <a:rPr sz="20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máy c</a:t>
            </a:r>
            <a:r>
              <a:rPr sz="2000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có công suất lớn hơn v</a:t>
            </a:r>
            <a:r>
              <a:rPr sz="2000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lớn hơn 6 lần.</a:t>
            </a:r>
            <a:endParaRPr sz="20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168" name="Text Box 24"/>
          <p:cNvSpPr txBox="1"/>
          <p:nvPr/>
        </p:nvSpPr>
        <p:spPr>
          <a:xfrm>
            <a:off x="4825365" y="4719320"/>
            <a:ext cx="2667000" cy="396875"/>
          </a:xfrm>
          <a:prstGeom prst="rect">
            <a:avLst/>
          </a:prstGeom>
          <a:noFill/>
          <a:ln w="9525">
            <a:noFill/>
          </a:ln>
        </p:spPr>
        <p:txBody>
          <a:bodyPr lIns="91426" tIns="45714" rIns="91426" bIns="45714">
            <a:spAutoFit/>
          </a:bodyPr>
          <a:p>
            <a:pPr>
              <a:spcBef>
                <a:spcPct val="50000"/>
              </a:spcBef>
            </a:pPr>
            <a:r>
              <a:rPr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(1) v</a:t>
            </a:r>
            <a:r>
              <a:rPr sz="20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 ta có</a:t>
            </a:r>
            <a:endParaRPr sz="2000" b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42" name="Text Box 26"/>
          <p:cNvSpPr txBox="1"/>
          <p:nvPr/>
        </p:nvSpPr>
        <p:spPr>
          <a:xfrm>
            <a:off x="2590800" y="76200"/>
            <a:ext cx="3733800" cy="459105"/>
          </a:xfrm>
          <a:prstGeom prst="rect">
            <a:avLst/>
          </a:prstGeom>
          <a:noFill/>
          <a:ln w="9525">
            <a:noFill/>
          </a:ln>
        </p:spPr>
        <p:txBody>
          <a:bodyPr lIns="91426" tIns="45714" rIns="91426" bIns="45714">
            <a:spAutoFit/>
          </a:bodyPr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SUẤT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174" name="Text Box 30"/>
          <p:cNvSpPr txBox="1">
            <a:spLocks noChangeArrowheads="1"/>
          </p:cNvSpPr>
          <p:nvPr/>
        </p:nvSpPr>
        <p:spPr bwMode="auto">
          <a:xfrm>
            <a:off x="518160" y="637540"/>
            <a:ext cx="7840345" cy="11449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16" tIns="65308" rIns="130616" bIns="65308">
            <a:spAutoFit/>
          </a:bodyPr>
          <a:lstStyle>
            <a:lvl1pPr defTabSz="130683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780" defTabSz="130683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830" defTabSz="130683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defTabSz="130683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defTabSz="130683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defTabSz="13068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defTabSz="13068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defTabSz="13068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defTabSz="13068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130683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1: Để cày một sào đất, người ta dùng trâu cày thì mất 2 giờ, nhưng nếu dùng máy cày Bông Sen thì chỉ mất 20 phút. Hỏi trâu hay máy cày có công suất lớn hơn và lớn hơn bao nhiêu lần ?</a:t>
            </a:r>
            <a:endParaRPr kumimoji="0" lang="en-US" sz="2200" b="0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3" name="Content Placeholder 2">
            <a:hlinkClick r:id="" action="ppaction://ole?verb="/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2019300" y="3755232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Picture 409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19300" y="3755232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ontent Placeholder 4">
            <a:hlinkClick r:id="" action="ppaction://ole?verb="/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6210300" y="3755232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" r:id="rId3" imgW="914400" imgH="215900" progId="Equation.KSEE3">
                  <p:embed/>
                </p:oleObj>
              </mc:Choice>
              <mc:Fallback>
                <p:oleObj name="" r:id="rId3" imgW="914400" imgH="215900" progId="Equation.KSEE3">
                  <p:embed/>
                  <p:pic>
                    <p:nvPicPr>
                      <p:cNvPr id="0" name="Picture 409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10300" y="3755232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46" name="Text Box 2"/>
          <p:cNvSpPr txBox="1"/>
          <p:nvPr/>
        </p:nvSpPr>
        <p:spPr>
          <a:xfrm>
            <a:off x="4038600" y="2315845"/>
            <a:ext cx="4956175" cy="2225675"/>
          </a:xfrm>
          <a:prstGeom prst="rect">
            <a:avLst/>
          </a:prstGeom>
          <a:noFill/>
          <a:ln w="9525">
            <a:noFill/>
          </a:ln>
        </p:spPr>
        <p:txBody>
          <a:bodyPr lIns="91426" tIns="45714" rIns="91426" bIns="45714">
            <a:spAutoFit/>
          </a:bodyPr>
          <a:p>
            <a:pPr algn="ctr"/>
            <a:r>
              <a:rPr sz="20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000" b="0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giải</a:t>
            </a:r>
            <a:endParaRPr sz="2000" b="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Cùng c</a:t>
            </a:r>
            <a:r>
              <a:rPr sz="20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một s</a:t>
            </a:r>
            <a:r>
              <a:rPr sz="20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đất, nghĩa l</a:t>
            </a:r>
            <a:r>
              <a:rPr sz="20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công thực hiện của trâu v</a:t>
            </a:r>
            <a:r>
              <a:rPr sz="20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máy c</a:t>
            </a:r>
            <a:r>
              <a:rPr sz="20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l</a:t>
            </a:r>
            <a:r>
              <a:rPr sz="20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nhau.</a:t>
            </a:r>
            <a:endParaRPr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suất của trâu c</a:t>
            </a:r>
            <a:r>
              <a:rPr sz="20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l</a:t>
            </a:r>
            <a:r>
              <a:rPr sz="20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endParaRPr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2000" b="0" dirty="0">
                <a:solidFill>
                  <a:srgbClr val="FF3300"/>
                </a:solidFill>
                <a:latin typeface="Blackadder ITC" panose="04020505051007020D02" pitchFamily="82" charset="0"/>
                <a:cs typeface="Times New Roman" panose="02020603050405020304" pitchFamily="18" charset="0"/>
              </a:rPr>
              <a:t>P</a:t>
            </a:r>
            <a:r>
              <a:rPr sz="2000" b="0" baseline="-25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20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A/t</a:t>
            </a:r>
            <a:r>
              <a:rPr sz="2000" b="0" baseline="-25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sz="20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A/120  (1)</a:t>
            </a:r>
            <a:endParaRPr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suất của máy c</a:t>
            </a:r>
            <a:r>
              <a:rPr sz="20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l</a:t>
            </a:r>
            <a:r>
              <a:rPr sz="20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2000" b="0" dirty="0">
                <a:solidFill>
                  <a:srgbClr val="FF3300"/>
                </a:solidFill>
                <a:latin typeface="Blackadder ITC" panose="04020505051007020D02" pitchFamily="82" charset="0"/>
                <a:cs typeface="Times New Roman" panose="02020603050405020304" pitchFamily="18" charset="0"/>
              </a:rPr>
              <a:t>P</a:t>
            </a:r>
            <a:r>
              <a:rPr sz="2000" b="0" baseline="-25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0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A/t</a:t>
            </a:r>
            <a:r>
              <a:rPr sz="2000" b="0" baseline="-25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0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A/20  (2)</a:t>
            </a:r>
            <a:endParaRPr sz="2000" b="0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  <p:sndAc>
      <p:stSnd>
        <p:snd r:embed="rId5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4146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4146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charRg st="9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4146">
                                            <p:txEl>
                                              <p:charRg st="9" end="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charRg st="88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4146">
                                            <p:txEl>
                                              <p:charRg st="88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charRg st="114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4146">
                                            <p:txEl>
                                              <p:charRg st="114" end="1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charRg st="137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4146">
                                            <p:txEl>
                                              <p:charRg st="137" end="1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charRg st="163" end="1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34146">
                                            <p:txEl>
                                              <p:charRg st="163" end="1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3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3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3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3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3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build="allAtOnce"/>
      <p:bldP spid="134154" grpId="0"/>
      <p:bldP spid="134164" grpId="0"/>
      <p:bldP spid="134165" grpId="0"/>
      <p:bldP spid="134166" grpId="0"/>
      <p:bldP spid="134167" grpId="0"/>
      <p:bldP spid="134168" grpId="0"/>
      <p:bldP spid="13417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5170" name="Text Box 2"/>
          <p:cNvSpPr txBox="1"/>
          <p:nvPr/>
        </p:nvSpPr>
        <p:spPr>
          <a:xfrm>
            <a:off x="3721100" y="2665730"/>
            <a:ext cx="5229225" cy="3783330"/>
          </a:xfrm>
          <a:prstGeom prst="rect">
            <a:avLst/>
          </a:prstGeom>
          <a:noFill/>
          <a:ln w="9525">
            <a:noFill/>
          </a:ln>
        </p:spPr>
        <p:txBody>
          <a:bodyPr lIns="91426" tIns="45714" rIns="91426" bIns="45714">
            <a:spAutoFit/>
          </a:bodyPr>
          <a:p>
            <a:pPr marL="342900" indent="-342900" algn="ctr"/>
            <a:r>
              <a:rPr sz="1400" b="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  </a:t>
            </a:r>
            <a:r>
              <a:rPr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000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giải</a:t>
            </a:r>
            <a:endParaRPr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1 giờ (3600s) con ngựa kéo xe đi được đoạn đường s = 9km = 9000m.</a:t>
            </a:r>
            <a:endParaRPr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của lực kéo của ngựa trên đoạn đường s l</a:t>
            </a:r>
            <a:r>
              <a:rPr sz="2000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F.s = 200.9000 = 1800000 (J)</a:t>
            </a:r>
            <a:endParaRPr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suất của ngựa :</a:t>
            </a:r>
            <a:endParaRPr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endParaRPr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endParaRPr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endParaRPr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Công suất :</a:t>
            </a:r>
            <a:endParaRPr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endParaRPr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          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sz="half" idx="2"/>
          </p:nvPr>
        </p:nvSpPr>
        <p:spPr>
          <a:xfrm>
            <a:off x="600710" y="821690"/>
            <a:ext cx="8322945" cy="5817235"/>
          </a:xfrm>
          <a:ln>
            <a:solidFill>
              <a:schemeClr val="bg1">
                <a:alpha val="100000"/>
              </a:schemeClr>
            </a:solidFill>
            <a:miter lim="800000"/>
          </a:ln>
        </p:spPr>
        <p:txBody>
          <a:bodyPr vert="horz" wrap="square" lIns="91426" tIns="45714" rIns="91426" bIns="45714" anchor="t"/>
          <a:p>
            <a:pPr marL="609600" indent="-609600" algn="just" eaLnBrk="1" hangingPunct="1">
              <a:buClrTx/>
              <a:buSzTx/>
              <a:buFontTx/>
              <a:buNone/>
            </a:pPr>
            <a:r>
              <a:rPr b="1" dirty="0">
                <a:latin typeface="+mn-lt"/>
                <a:ea typeface="+mn-ea"/>
                <a:cs typeface="+mn-cs"/>
              </a:rPr>
              <a:t>   </a:t>
            </a:r>
            <a:r>
              <a: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2:</a:t>
            </a:r>
            <a:r>
              <a:rPr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ea typeface="+mn-ea"/>
                <a:cs typeface="+mn-cs"/>
              </a:rPr>
              <a:t>Một con ngựa kéo một cái xe đi đều với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vận tốc 9km/h</a:t>
            </a:r>
            <a:r>
              <a:rPr sz="2400" dirty="0"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Lực kéo</a:t>
            </a:r>
            <a:r>
              <a:rPr sz="2400" dirty="0">
                <a:latin typeface="Times New Roman" panose="02020603050405020304" pitchFamily="18" charset="0"/>
                <a:ea typeface="+mn-ea"/>
                <a:cs typeface="+mn-cs"/>
              </a:rPr>
              <a:t> của ngựa là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200N</a:t>
            </a:r>
            <a:r>
              <a:rPr sz="2400" dirty="0"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sz="2400" dirty="0">
              <a:latin typeface="Times New Roman" panose="02020603050405020304" pitchFamily="18" charset="0"/>
              <a:ea typeface="+mn-ea"/>
              <a:cs typeface="+mn-cs"/>
            </a:endParaRPr>
          </a:p>
          <a:p>
            <a:pPr marL="609600" indent="-609600" algn="just" eaLnBrk="1" hangingPunct="1">
              <a:buClrTx/>
              <a:buSzTx/>
              <a:buFontTx/>
              <a:buAutoNum type="alphaLcParenR"/>
            </a:pPr>
            <a:r>
              <a:rPr sz="2400" dirty="0">
                <a:latin typeface="Times New Roman" panose="02020603050405020304" pitchFamily="18" charset="0"/>
                <a:ea typeface="+mn-ea"/>
                <a:cs typeface="+mn-cs"/>
              </a:rPr>
              <a:t>Tính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công suất</a:t>
            </a:r>
            <a:r>
              <a:rPr sz="2400" dirty="0">
                <a:latin typeface="Times New Roman" panose="02020603050405020304" pitchFamily="18" charset="0"/>
                <a:ea typeface="+mn-ea"/>
                <a:cs typeface="+mn-cs"/>
              </a:rPr>
              <a:t> của ngựa.     </a:t>
            </a:r>
            <a:endParaRPr sz="2400" dirty="0">
              <a:latin typeface="Times New Roman" panose="02020603050405020304" pitchFamily="18" charset="0"/>
              <a:ea typeface="+mn-ea"/>
              <a:cs typeface="+mn-cs"/>
            </a:endParaRPr>
          </a:p>
          <a:p>
            <a:pPr marL="609600" indent="-609600" algn="just" eaLnBrk="1" hangingPunct="1">
              <a:buClrTx/>
              <a:buSzTx/>
              <a:buFontTx/>
              <a:buAutoNum type="alphaLcParenR"/>
            </a:pPr>
            <a:r>
              <a:rPr sz="2400" dirty="0">
                <a:latin typeface="Times New Roman" panose="02020603050405020304" pitchFamily="18" charset="0"/>
                <a:ea typeface="+mn-ea"/>
                <a:cs typeface="+mn-cs"/>
              </a:rPr>
              <a:t>Chứng minh rằng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sz="2400" dirty="0"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F</a:t>
            </a:r>
            <a:r>
              <a:rPr sz="2400" dirty="0"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v</a:t>
            </a:r>
            <a:r>
              <a:rPr sz="2400" dirty="0"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r>
              <a:rPr sz="2000" b="1" dirty="0">
                <a:latin typeface="+mn-lt"/>
                <a:ea typeface="+mn-ea"/>
                <a:cs typeface="+mn-cs"/>
              </a:rPr>
              <a:t>                 </a:t>
            </a:r>
            <a:endParaRPr sz="2000" b="1" dirty="0">
              <a:latin typeface="+mn-lt"/>
              <a:ea typeface="+mn-ea"/>
              <a:cs typeface="+mn-cs"/>
            </a:endParaRPr>
          </a:p>
        </p:txBody>
      </p:sp>
      <p:sp>
        <p:nvSpPr>
          <p:cNvPr id="135177" name="Line 9"/>
          <p:cNvSpPr/>
          <p:nvPr/>
        </p:nvSpPr>
        <p:spPr>
          <a:xfrm>
            <a:off x="3358515" y="2606675"/>
            <a:ext cx="0" cy="403225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5178" name="Text Box 10"/>
          <p:cNvSpPr txBox="1"/>
          <p:nvPr/>
        </p:nvSpPr>
        <p:spPr>
          <a:xfrm>
            <a:off x="1229995" y="2905125"/>
            <a:ext cx="1511300" cy="2552065"/>
          </a:xfrm>
          <a:prstGeom prst="rect">
            <a:avLst/>
          </a:prstGeom>
          <a:noFill/>
          <a:ln w="9525">
            <a:noFill/>
          </a:ln>
        </p:spPr>
        <p:txBody>
          <a:bodyPr lIns="91426" tIns="45714" rIns="91426" bIns="45714">
            <a:spAutoFit/>
          </a:bodyPr>
          <a:p>
            <a:r>
              <a:rPr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9km/h      </a:t>
            </a:r>
            <a:endParaRPr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200N                     </a:t>
            </a:r>
            <a:endParaRPr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endParaRPr sz="2000" b="0" i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sz="2000" b="0" dirty="0">
                <a:solidFill>
                  <a:srgbClr val="0000FF"/>
                </a:solidFill>
                <a:latin typeface="Blackadder ITC" panose="04020505051007020D02" pitchFamily="82" charset="0"/>
                <a:cs typeface="Times New Roman" panose="02020603050405020304" pitchFamily="18" charset="0"/>
              </a:rPr>
              <a:t>P</a:t>
            </a:r>
            <a:r>
              <a:rPr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? W</a:t>
            </a:r>
            <a:endParaRPr sz="2000" b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Chứng minh rằng </a:t>
            </a:r>
            <a:endParaRPr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000" b="0" dirty="0">
                <a:solidFill>
                  <a:srgbClr val="0000FF"/>
                </a:solidFill>
                <a:latin typeface="Blackadder ITC" panose="04020505051007020D02" pitchFamily="82" charset="0"/>
                <a:cs typeface="Times New Roman" panose="02020603050405020304" pitchFamily="18" charset="0"/>
              </a:rPr>
              <a:t>P</a:t>
            </a:r>
            <a:r>
              <a:rPr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sz="2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000" b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35179" name="Group 11"/>
          <p:cNvGrpSpPr/>
          <p:nvPr/>
        </p:nvGrpSpPr>
        <p:grpSpPr>
          <a:xfrm>
            <a:off x="4686300" y="4652963"/>
            <a:ext cx="533400" cy="700087"/>
            <a:chOff x="1020" y="2922"/>
            <a:chExt cx="336" cy="441"/>
          </a:xfrm>
        </p:grpSpPr>
        <p:sp>
          <p:nvSpPr>
            <p:cNvPr id="23596" name="Line 12"/>
            <p:cNvSpPr/>
            <p:nvPr/>
          </p:nvSpPr>
          <p:spPr>
            <a:xfrm>
              <a:off x="1020" y="3147"/>
              <a:ext cx="31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597" name="Text Box 13"/>
            <p:cNvSpPr txBox="1"/>
            <p:nvPr/>
          </p:nvSpPr>
          <p:spPr>
            <a:xfrm>
              <a:off x="1057" y="2922"/>
              <a:ext cx="299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26" tIns="45714" rIns="91426" bIns="45714">
              <a:spAutoFit/>
            </a:bodyPr>
            <a:p>
              <a:pPr>
                <a:spcBef>
                  <a:spcPct val="50000"/>
                </a:spcBef>
              </a:pPr>
              <a:r>
                <a:rPr sz="2000" b="0" dirty="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A</a:t>
              </a:r>
              <a:endParaRPr sz="2000" b="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98" name="Text Box 14"/>
            <p:cNvSpPr txBox="1"/>
            <p:nvPr/>
          </p:nvSpPr>
          <p:spPr>
            <a:xfrm>
              <a:off x="1083" y="3113"/>
              <a:ext cx="200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26" tIns="45714" rIns="91426" bIns="45714">
              <a:spAutoFit/>
            </a:bodyPr>
            <a:p>
              <a:pPr>
                <a:spcBef>
                  <a:spcPct val="50000"/>
                </a:spcBef>
              </a:pPr>
              <a:r>
                <a:rPr sz="2000" b="0" dirty="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t</a:t>
              </a:r>
              <a:endParaRPr sz="2000" b="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5183" name="Group 15"/>
          <p:cNvGrpSpPr/>
          <p:nvPr/>
        </p:nvGrpSpPr>
        <p:grpSpPr>
          <a:xfrm>
            <a:off x="5562600" y="4648200"/>
            <a:ext cx="1522413" cy="719138"/>
            <a:chOff x="521" y="2568"/>
            <a:chExt cx="959" cy="453"/>
          </a:xfrm>
        </p:grpSpPr>
        <p:sp>
          <p:nvSpPr>
            <p:cNvPr id="23593" name="Line 16"/>
            <p:cNvSpPr/>
            <p:nvPr/>
          </p:nvSpPr>
          <p:spPr>
            <a:xfrm>
              <a:off x="531" y="2795"/>
              <a:ext cx="89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594" name="Text Box 17"/>
            <p:cNvSpPr txBox="1"/>
            <p:nvPr/>
          </p:nvSpPr>
          <p:spPr>
            <a:xfrm>
              <a:off x="521" y="2568"/>
              <a:ext cx="959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26" tIns="45714" rIns="91426" bIns="45714">
              <a:spAutoFit/>
            </a:bodyPr>
            <a:p>
              <a:pPr>
                <a:spcBef>
                  <a:spcPct val="50000"/>
                </a:spcBef>
              </a:pPr>
              <a:r>
                <a:rPr sz="20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1800000</a:t>
              </a:r>
              <a:endParaRPr sz="2000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95" name="Text Box 18"/>
            <p:cNvSpPr txBox="1"/>
            <p:nvPr/>
          </p:nvSpPr>
          <p:spPr>
            <a:xfrm>
              <a:off x="628" y="2771"/>
              <a:ext cx="49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26" tIns="45714" rIns="91426" bIns="45714">
              <a:spAutoFit/>
            </a:bodyPr>
            <a:p>
              <a:pPr>
                <a:spcBef>
                  <a:spcPct val="50000"/>
                </a:spcBef>
              </a:pPr>
              <a:r>
                <a:rPr sz="20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3600</a:t>
              </a:r>
              <a:endParaRPr sz="2000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5187" name="Text Box 19"/>
          <p:cNvSpPr txBox="1"/>
          <p:nvPr/>
        </p:nvSpPr>
        <p:spPr>
          <a:xfrm>
            <a:off x="7337425" y="4789488"/>
            <a:ext cx="936625" cy="396875"/>
          </a:xfrm>
          <a:prstGeom prst="rect">
            <a:avLst/>
          </a:prstGeom>
          <a:noFill/>
          <a:ln w="9525">
            <a:noFill/>
          </a:ln>
        </p:spPr>
        <p:txBody>
          <a:bodyPr lIns="91426" tIns="45714" rIns="91426" bIns="45714">
            <a:spAutoFit/>
          </a:bodyPr>
          <a:p>
            <a:pPr>
              <a:spcBef>
                <a:spcPct val="50000"/>
              </a:spcBef>
            </a:pPr>
            <a:r>
              <a:rPr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500W.</a:t>
            </a:r>
            <a:endParaRPr sz="2000" b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188" name="Text Box 20"/>
          <p:cNvSpPr txBox="1"/>
          <p:nvPr/>
        </p:nvSpPr>
        <p:spPr>
          <a:xfrm>
            <a:off x="4140200" y="4797425"/>
            <a:ext cx="719138" cy="397510"/>
          </a:xfrm>
          <a:prstGeom prst="rect">
            <a:avLst/>
          </a:prstGeom>
          <a:noFill/>
          <a:ln w="9525">
            <a:noFill/>
          </a:ln>
        </p:spPr>
        <p:txBody>
          <a:bodyPr lIns="91426" tIns="45714" rIns="91426" bIns="45714">
            <a:spAutoFit/>
          </a:bodyPr>
          <a:p>
            <a:pPr>
              <a:spcBef>
                <a:spcPct val="50000"/>
              </a:spcBef>
            </a:pPr>
            <a:r>
              <a:rPr sz="2000" b="0" dirty="0">
                <a:solidFill>
                  <a:schemeClr val="tx1"/>
                </a:solidFill>
                <a:latin typeface="Blackadder ITC" panose="04020505051007020D02" pitchFamily="82" charset="0"/>
                <a:cs typeface="Times New Roman" panose="02020603050405020304" pitchFamily="18" charset="0"/>
                <a:sym typeface="+mn-ea"/>
              </a:rPr>
              <a:t>P</a:t>
            </a:r>
            <a:r>
              <a:rPr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000" b="0" dirty="0">
                <a:solidFill>
                  <a:schemeClr val="tx1"/>
                </a:solidFill>
                <a:latin typeface=".VnPark" pitchFamily="34" charset="0"/>
                <a:cs typeface="Times New Roman" panose="02020603050405020304" pitchFamily="18" charset="0"/>
              </a:rPr>
              <a:t> </a:t>
            </a:r>
            <a:r>
              <a:rPr sz="2000" b="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=</a:t>
            </a:r>
            <a:endParaRPr sz="2000" b="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189" name="Text Box 21"/>
          <p:cNvSpPr txBox="1"/>
          <p:nvPr/>
        </p:nvSpPr>
        <p:spPr>
          <a:xfrm>
            <a:off x="5219700" y="4803775"/>
            <a:ext cx="331788" cy="396875"/>
          </a:xfrm>
          <a:prstGeom prst="rect">
            <a:avLst/>
          </a:prstGeom>
          <a:noFill/>
          <a:ln w="9525">
            <a:noFill/>
          </a:ln>
        </p:spPr>
        <p:txBody>
          <a:bodyPr wrap="none" lIns="91426" tIns="45714" rIns="91426" bIns="45714">
            <a:spAutoFit/>
          </a:bodyPr>
          <a:p>
            <a:r>
              <a:rPr sz="2000" dirty="0">
                <a:latin typeface="Arial" panose="020B0604020202020204" pitchFamily="34" charset="0"/>
                <a:cs typeface="Times New Roman" panose="02020603050405020304" pitchFamily="18" charset="0"/>
              </a:rPr>
              <a:t>=</a:t>
            </a:r>
            <a:endParaRPr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35190" name="Text Box 22"/>
          <p:cNvSpPr txBox="1"/>
          <p:nvPr/>
        </p:nvSpPr>
        <p:spPr>
          <a:xfrm>
            <a:off x="7092950" y="4795838"/>
            <a:ext cx="331788" cy="396875"/>
          </a:xfrm>
          <a:prstGeom prst="rect">
            <a:avLst/>
          </a:prstGeom>
          <a:noFill/>
          <a:ln w="9525">
            <a:noFill/>
          </a:ln>
        </p:spPr>
        <p:txBody>
          <a:bodyPr wrap="none" lIns="91426" tIns="45714" rIns="91426" bIns="45714">
            <a:spAutoFit/>
          </a:bodyPr>
          <a:p>
            <a:r>
              <a:rPr sz="2000" dirty="0">
                <a:latin typeface="Arial" panose="020B0604020202020204" pitchFamily="34" charset="0"/>
                <a:cs typeface="Times New Roman" panose="02020603050405020304" pitchFamily="18" charset="0"/>
              </a:rPr>
              <a:t>=</a:t>
            </a:r>
            <a:endParaRPr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35191" name="Text Box 23"/>
          <p:cNvSpPr txBox="1"/>
          <p:nvPr/>
        </p:nvSpPr>
        <p:spPr>
          <a:xfrm>
            <a:off x="4133850" y="5869940"/>
            <a:ext cx="647700" cy="397510"/>
          </a:xfrm>
          <a:prstGeom prst="rect">
            <a:avLst/>
          </a:prstGeom>
          <a:noFill/>
          <a:ln w="9525">
            <a:noFill/>
          </a:ln>
        </p:spPr>
        <p:txBody>
          <a:bodyPr lIns="91426" tIns="45714" rIns="91426" bIns="45714">
            <a:spAutoFit/>
          </a:bodyPr>
          <a:p>
            <a:pPr>
              <a:spcBef>
                <a:spcPct val="50000"/>
              </a:spcBef>
            </a:pPr>
            <a:r>
              <a:rPr sz="2000" b="0" dirty="0">
                <a:solidFill>
                  <a:schemeClr val="tx1"/>
                </a:solidFill>
                <a:latin typeface="Blackadder ITC" panose="04020505051007020D02" pitchFamily="82" charset="0"/>
                <a:cs typeface="Times New Roman" panose="02020603050405020304" pitchFamily="18" charset="0"/>
                <a:sym typeface="+mn-ea"/>
              </a:rPr>
              <a:t>P</a:t>
            </a:r>
            <a:r>
              <a:rPr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=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192" name="Text Box 24"/>
          <p:cNvSpPr txBox="1"/>
          <p:nvPr/>
        </p:nvSpPr>
        <p:spPr>
          <a:xfrm>
            <a:off x="6934200" y="5897563"/>
            <a:ext cx="331788" cy="396875"/>
          </a:xfrm>
          <a:prstGeom prst="rect">
            <a:avLst/>
          </a:prstGeom>
          <a:noFill/>
          <a:ln w="9525">
            <a:noFill/>
          </a:ln>
        </p:spPr>
        <p:txBody>
          <a:bodyPr wrap="none" lIns="91426" tIns="45714" rIns="91426" bIns="45714">
            <a:spAutoFit/>
          </a:bodyPr>
          <a:p>
            <a:r>
              <a:rPr sz="2000" dirty="0">
                <a:latin typeface="Arial" panose="020B0604020202020204" pitchFamily="34" charset="0"/>
                <a:cs typeface="Times New Roman" panose="02020603050405020304" pitchFamily="18" charset="0"/>
              </a:rPr>
              <a:t>=</a:t>
            </a:r>
            <a:endParaRPr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135193" name="Group 25"/>
          <p:cNvGrpSpPr/>
          <p:nvPr/>
        </p:nvGrpSpPr>
        <p:grpSpPr>
          <a:xfrm>
            <a:off x="5349875" y="5949950"/>
            <a:ext cx="287338" cy="236538"/>
            <a:chOff x="658" y="3624"/>
            <a:chExt cx="226" cy="182"/>
          </a:xfrm>
        </p:grpSpPr>
        <p:sp>
          <p:nvSpPr>
            <p:cNvPr id="23588" name="Line 26"/>
            <p:cNvSpPr/>
            <p:nvPr/>
          </p:nvSpPr>
          <p:spPr>
            <a:xfrm>
              <a:off x="658" y="3748"/>
              <a:ext cx="18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589" name="Line 27"/>
            <p:cNvSpPr/>
            <p:nvPr/>
          </p:nvSpPr>
          <p:spPr>
            <a:xfrm>
              <a:off x="658" y="3679"/>
              <a:ext cx="18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23590" name="Group 28"/>
            <p:cNvGrpSpPr/>
            <p:nvPr/>
          </p:nvGrpSpPr>
          <p:grpSpPr>
            <a:xfrm>
              <a:off x="793" y="3624"/>
              <a:ext cx="91" cy="182"/>
              <a:chOff x="839" y="2795"/>
              <a:chExt cx="91" cy="182"/>
            </a:xfrm>
          </p:grpSpPr>
          <p:sp>
            <p:nvSpPr>
              <p:cNvPr id="23591" name="Line 29"/>
              <p:cNvSpPr/>
              <p:nvPr/>
            </p:nvSpPr>
            <p:spPr>
              <a:xfrm>
                <a:off x="839" y="2795"/>
                <a:ext cx="91" cy="91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592" name="Line 30"/>
              <p:cNvSpPr/>
              <p:nvPr/>
            </p:nvSpPr>
            <p:spPr>
              <a:xfrm flipH="1">
                <a:off x="839" y="2886"/>
                <a:ext cx="91" cy="91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135199" name="Text Box 31"/>
          <p:cNvSpPr txBox="1"/>
          <p:nvPr/>
        </p:nvSpPr>
        <p:spPr>
          <a:xfrm>
            <a:off x="5676900" y="5876925"/>
            <a:ext cx="647700" cy="397510"/>
          </a:xfrm>
          <a:prstGeom prst="rect">
            <a:avLst/>
          </a:prstGeom>
          <a:noFill/>
          <a:ln w="9525">
            <a:noFill/>
          </a:ln>
        </p:spPr>
        <p:txBody>
          <a:bodyPr lIns="91426" tIns="45714" rIns="91426" bIns="45714">
            <a:spAutoFit/>
          </a:bodyPr>
          <a:p>
            <a:pPr>
              <a:spcBef>
                <a:spcPct val="50000"/>
              </a:spcBef>
            </a:pPr>
            <a:r>
              <a:rPr sz="2000" b="0" dirty="0">
                <a:solidFill>
                  <a:schemeClr val="tx1"/>
                </a:solidFill>
                <a:latin typeface="Blackadder ITC" panose="04020505051007020D02" pitchFamily="82" charset="0"/>
                <a:cs typeface="Times New Roman" panose="02020603050405020304" pitchFamily="18" charset="0"/>
                <a:sym typeface="+mn-ea"/>
              </a:rPr>
              <a:t>P</a:t>
            </a:r>
            <a:r>
              <a:rPr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=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5200" name="Group 32"/>
          <p:cNvGrpSpPr/>
          <p:nvPr/>
        </p:nvGrpSpPr>
        <p:grpSpPr>
          <a:xfrm>
            <a:off x="6227763" y="5734050"/>
            <a:ext cx="642937" cy="750888"/>
            <a:chOff x="4970" y="3748"/>
            <a:chExt cx="405" cy="473"/>
          </a:xfrm>
        </p:grpSpPr>
        <p:sp>
          <p:nvSpPr>
            <p:cNvPr id="23585" name="Line 33"/>
            <p:cNvSpPr/>
            <p:nvPr/>
          </p:nvSpPr>
          <p:spPr>
            <a:xfrm>
              <a:off x="4970" y="3983"/>
              <a:ext cx="405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586" name="Text Box 34"/>
            <p:cNvSpPr txBox="1"/>
            <p:nvPr/>
          </p:nvSpPr>
          <p:spPr>
            <a:xfrm>
              <a:off x="5003" y="3748"/>
              <a:ext cx="37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26" tIns="45714" rIns="91426" bIns="45714">
              <a:spAutoFit/>
            </a:bodyPr>
            <a:p>
              <a:pPr>
                <a:spcBef>
                  <a:spcPct val="50000"/>
                </a:spcBef>
              </a:pPr>
              <a:r>
                <a:rPr sz="2000" dirty="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F.s</a:t>
              </a:r>
              <a:endParaRPr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87" name="Text Box 35"/>
            <p:cNvSpPr txBox="1"/>
            <p:nvPr/>
          </p:nvSpPr>
          <p:spPr>
            <a:xfrm>
              <a:off x="5073" y="3971"/>
              <a:ext cx="239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26" tIns="45714" rIns="91426" bIns="45714">
              <a:spAutoFit/>
            </a:bodyPr>
            <a:p>
              <a:pPr>
                <a:spcBef>
                  <a:spcPct val="50000"/>
                </a:spcBef>
              </a:pPr>
              <a:r>
                <a:rPr sz="2000" dirty="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t</a:t>
              </a:r>
              <a:endParaRPr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5204" name="Text Box 36"/>
          <p:cNvSpPr txBox="1"/>
          <p:nvPr/>
        </p:nvSpPr>
        <p:spPr>
          <a:xfrm>
            <a:off x="8158163" y="5876925"/>
            <a:ext cx="792162" cy="396875"/>
          </a:xfrm>
          <a:prstGeom prst="rect">
            <a:avLst/>
          </a:prstGeom>
          <a:noFill/>
          <a:ln w="9525">
            <a:noFill/>
          </a:ln>
        </p:spPr>
        <p:txBody>
          <a:bodyPr lIns="91426" tIns="45714" rIns="91426" bIns="45714">
            <a:spAutoFit/>
          </a:bodyPr>
          <a:p>
            <a:pPr>
              <a:spcBef>
                <a:spcPct val="50000"/>
              </a:spcBef>
            </a:pP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F.v.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205" name="Text Box 37"/>
          <p:cNvSpPr txBox="1"/>
          <p:nvPr/>
        </p:nvSpPr>
        <p:spPr>
          <a:xfrm>
            <a:off x="7150100" y="5870575"/>
            <a:ext cx="431800" cy="396875"/>
          </a:xfrm>
          <a:prstGeom prst="rect">
            <a:avLst/>
          </a:prstGeom>
          <a:noFill/>
          <a:ln w="9525">
            <a:noFill/>
          </a:ln>
        </p:spPr>
        <p:txBody>
          <a:bodyPr lIns="91426" tIns="45714" rIns="91426" bIns="45714">
            <a:spAutoFit/>
          </a:bodyPr>
          <a:p>
            <a:pPr>
              <a:spcBef>
                <a:spcPct val="50000"/>
              </a:spcBef>
            </a:pP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F.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5206" name="Group 38"/>
          <p:cNvGrpSpPr/>
          <p:nvPr/>
        </p:nvGrpSpPr>
        <p:grpSpPr>
          <a:xfrm>
            <a:off x="7510463" y="5740400"/>
            <a:ext cx="431800" cy="712788"/>
            <a:chOff x="476" y="2759"/>
            <a:chExt cx="272" cy="449"/>
          </a:xfrm>
        </p:grpSpPr>
        <p:sp>
          <p:nvSpPr>
            <p:cNvPr id="23581" name="Text Box 39"/>
            <p:cNvSpPr txBox="1"/>
            <p:nvPr/>
          </p:nvSpPr>
          <p:spPr>
            <a:xfrm>
              <a:off x="512" y="2958"/>
              <a:ext cx="214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26" tIns="45714" rIns="91426" bIns="45714">
              <a:spAutoFit/>
            </a:bodyPr>
            <a:p>
              <a:pPr>
                <a:spcBef>
                  <a:spcPct val="50000"/>
                </a:spcBef>
              </a:pPr>
              <a:r>
                <a:rPr sz="2000" b="0" dirty="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t</a:t>
              </a:r>
              <a:endParaRPr sz="2000" b="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3582" name="Group 40"/>
            <p:cNvGrpSpPr/>
            <p:nvPr/>
          </p:nvGrpSpPr>
          <p:grpSpPr>
            <a:xfrm>
              <a:off x="476" y="2759"/>
              <a:ext cx="272" cy="250"/>
              <a:chOff x="476" y="2759"/>
              <a:chExt cx="272" cy="250"/>
            </a:xfrm>
          </p:grpSpPr>
          <p:sp>
            <p:nvSpPr>
              <p:cNvPr id="23583" name="Line 41"/>
              <p:cNvSpPr/>
              <p:nvPr/>
            </p:nvSpPr>
            <p:spPr>
              <a:xfrm>
                <a:off x="476" y="2985"/>
                <a:ext cx="272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584" name="Text Box 42"/>
              <p:cNvSpPr txBox="1"/>
              <p:nvPr/>
            </p:nvSpPr>
            <p:spPr>
              <a:xfrm>
                <a:off x="485" y="2759"/>
                <a:ext cx="214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1426" tIns="45714" rIns="91426" bIns="45714">
                <a:spAutoFit/>
              </a:bodyPr>
              <a:p>
                <a:pPr>
                  <a:spcBef>
                    <a:spcPct val="50000"/>
                  </a:spcBef>
                </a:pPr>
                <a:r>
                  <a:rPr sz="20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s</a:t>
                </a:r>
                <a:endParaRPr sz="2000" b="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5211" name="Text Box 43"/>
          <p:cNvSpPr txBox="1"/>
          <p:nvPr/>
        </p:nvSpPr>
        <p:spPr>
          <a:xfrm>
            <a:off x="7942263" y="5911850"/>
            <a:ext cx="331787" cy="396875"/>
          </a:xfrm>
          <a:prstGeom prst="rect">
            <a:avLst/>
          </a:prstGeom>
          <a:noFill/>
          <a:ln w="9525">
            <a:noFill/>
          </a:ln>
        </p:spPr>
        <p:txBody>
          <a:bodyPr wrap="none" lIns="91426" tIns="45714" rIns="91426" bIns="45714">
            <a:spAutoFit/>
          </a:bodyPr>
          <a:p>
            <a:r>
              <a:rPr sz="2000" dirty="0">
                <a:latin typeface="Arial" panose="020B0604020202020204" pitchFamily="34" charset="0"/>
                <a:cs typeface="Times New Roman" panose="02020603050405020304" pitchFamily="18" charset="0"/>
              </a:rPr>
              <a:t>=</a:t>
            </a:r>
            <a:endParaRPr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135212" name="Group 44"/>
          <p:cNvGrpSpPr/>
          <p:nvPr/>
        </p:nvGrpSpPr>
        <p:grpSpPr>
          <a:xfrm>
            <a:off x="4641850" y="5702300"/>
            <a:ext cx="533400" cy="700088"/>
            <a:chOff x="1020" y="2922"/>
            <a:chExt cx="336" cy="441"/>
          </a:xfrm>
        </p:grpSpPr>
        <p:sp>
          <p:nvSpPr>
            <p:cNvPr id="23578" name="Line 45"/>
            <p:cNvSpPr/>
            <p:nvPr/>
          </p:nvSpPr>
          <p:spPr>
            <a:xfrm>
              <a:off x="1020" y="3147"/>
              <a:ext cx="31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579" name="Text Box 46"/>
            <p:cNvSpPr txBox="1"/>
            <p:nvPr/>
          </p:nvSpPr>
          <p:spPr>
            <a:xfrm>
              <a:off x="1057" y="2922"/>
              <a:ext cx="299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26" tIns="45714" rIns="91426" bIns="45714">
              <a:spAutoFit/>
            </a:bodyPr>
            <a:p>
              <a:pPr>
                <a:spcBef>
                  <a:spcPct val="50000"/>
                </a:spcBef>
              </a:pPr>
              <a:r>
                <a:rPr sz="2000" dirty="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A</a:t>
              </a:r>
              <a:endParaRPr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80" name="Text Box 47"/>
            <p:cNvSpPr txBox="1"/>
            <p:nvPr/>
          </p:nvSpPr>
          <p:spPr>
            <a:xfrm>
              <a:off x="1083" y="3113"/>
              <a:ext cx="200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26" tIns="45714" rIns="91426" bIns="45714">
              <a:spAutoFit/>
            </a:bodyPr>
            <a:p>
              <a:pPr>
                <a:spcBef>
                  <a:spcPct val="50000"/>
                </a:spcBef>
              </a:pPr>
              <a:r>
                <a:rPr sz="2000" dirty="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t</a:t>
              </a:r>
              <a:endParaRPr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576" name="Text Box 49"/>
          <p:cNvSpPr txBox="1"/>
          <p:nvPr/>
        </p:nvSpPr>
        <p:spPr>
          <a:xfrm>
            <a:off x="2590800" y="76200"/>
            <a:ext cx="3733800" cy="459105"/>
          </a:xfrm>
          <a:prstGeom prst="rect">
            <a:avLst/>
          </a:prstGeom>
          <a:noFill/>
          <a:ln w="9525">
            <a:noFill/>
          </a:ln>
        </p:spPr>
        <p:txBody>
          <a:bodyPr lIns="91426" tIns="45714" rIns="91426" bIns="45714">
            <a:spAutoFit/>
          </a:bodyPr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SUẤT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  <p:sndAc>
      <p:stSnd>
        <p:snd r:embed="rId1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5170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charRg st="26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5170">
                                            <p:txEl>
                                              <p:charRg st="26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5170">
                                            <p:txEl>
                                              <p:charRg st="26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5170">
                                            <p:txEl>
                                              <p:charRg st="26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5170">
                                            <p:txEl>
                                              <p:charRg st="26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35170">
                                            <p:txEl>
                                              <p:charRg st="26" end="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charRg st="98" end="1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5170">
                                            <p:txEl>
                                              <p:charRg st="98" end="1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5170">
                                            <p:txEl>
                                              <p:charRg st="98" end="1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5170">
                                            <p:txEl>
                                              <p:charRg st="98" end="14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5170">
                                            <p:txEl>
                                              <p:charRg st="98" end="14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35170">
                                            <p:txEl>
                                              <p:charRg st="98" end="1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charRg st="147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5170">
                                            <p:txEl>
                                              <p:charRg st="147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5170">
                                            <p:txEl>
                                              <p:charRg st="147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5170">
                                            <p:txEl>
                                              <p:charRg st="147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5170">
                                            <p:txEl>
                                              <p:charRg st="147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35170">
                                            <p:txEl>
                                              <p:charRg st="147" end="1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charRg st="181" end="2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5170">
                                            <p:txEl>
                                              <p:charRg st="181" end="20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5170">
                                            <p:txEl>
                                              <p:charRg st="181" end="20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5170">
                                            <p:txEl>
                                              <p:charRg st="181" end="20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5170">
                                            <p:txEl>
                                              <p:charRg st="181" end="20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35170">
                                            <p:txEl>
                                              <p:charRg st="181" end="2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3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3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3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3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3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charRg st="242" end="2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5170">
                                            <p:txEl>
                                              <p:charRg st="242" end="25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5170">
                                            <p:txEl>
                                              <p:charRg st="242" end="25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5170">
                                            <p:txEl>
                                              <p:charRg st="242" end="25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5170">
                                            <p:txEl>
                                              <p:charRg st="242" end="25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135170">
                                            <p:txEl>
                                              <p:charRg st="242" end="2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35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35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35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135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35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3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135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135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135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13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8" grpId="0"/>
      <p:bldP spid="135187" grpId="0"/>
      <p:bldP spid="135188" grpId="0"/>
      <p:bldP spid="135189" grpId="0"/>
      <p:bldP spid="135190" grpId="0"/>
      <p:bldP spid="135191" grpId="0"/>
      <p:bldP spid="135192" grpId="0"/>
      <p:bldP spid="135199" grpId="0"/>
      <p:bldP spid="135204" grpId="0"/>
      <p:bldP spid="135205" grpId="0"/>
      <p:bldP spid="1352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Freeform 59"/>
          <p:cNvSpPr/>
          <p:nvPr/>
        </p:nvSpPr>
        <p:spPr>
          <a:xfrm>
            <a:off x="1185863" y="6053138"/>
            <a:ext cx="768350" cy="312737"/>
          </a:xfrm>
          <a:custGeom>
            <a:avLst/>
            <a:gdLst/>
            <a:ahLst/>
            <a:cxnLst>
              <a:cxn ang="0">
                <a:pos x="152123" y="0"/>
              </a:cxn>
              <a:cxn ang="0">
                <a:pos x="0" y="61711"/>
              </a:cxn>
              <a:cxn ang="0">
                <a:pos x="0" y="308030"/>
              </a:cxn>
              <a:cxn ang="0">
                <a:pos x="207558" y="90997"/>
              </a:cxn>
              <a:cxn ang="0">
                <a:pos x="759326" y="0"/>
              </a:cxn>
              <a:cxn ang="0">
                <a:pos x="152123" y="0"/>
              </a:cxn>
            </a:cxnLst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solidFill>
            <a:srgbClr val="FFFF99">
              <a:alpha val="0"/>
            </a:srgbClr>
          </a:solidFill>
          <a:ln w="0">
            <a:noFill/>
          </a:ln>
        </p:spPr>
        <p:txBody>
          <a:bodyPr/>
          <a:p>
            <a:endParaRPr lang="en-US"/>
          </a:p>
        </p:txBody>
      </p:sp>
      <p:sp>
        <p:nvSpPr>
          <p:cNvPr id="65583" name="Freeform 47"/>
          <p:cNvSpPr/>
          <p:nvPr/>
        </p:nvSpPr>
        <p:spPr bwMode="gray">
          <a:xfrm>
            <a:off x="882650" y="3495675"/>
            <a:ext cx="776288" cy="406400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grpSp>
        <p:nvGrpSpPr>
          <p:cNvPr id="65714" name="Group 178"/>
          <p:cNvGrpSpPr/>
          <p:nvPr/>
        </p:nvGrpSpPr>
        <p:grpSpPr>
          <a:xfrm>
            <a:off x="685800" y="3352800"/>
            <a:ext cx="8458200" cy="990600"/>
            <a:chOff x="528" y="2112"/>
            <a:chExt cx="5088" cy="624"/>
          </a:xfrm>
        </p:grpSpPr>
        <p:sp>
          <p:nvSpPr>
            <p:cNvPr id="24682" name="AutoShape 45"/>
            <p:cNvSpPr/>
            <p:nvPr/>
          </p:nvSpPr>
          <p:spPr>
            <a:xfrm>
              <a:off x="528" y="2112"/>
              <a:ext cx="5088" cy="624"/>
            </a:xfrm>
            <a:prstGeom prst="roundRect">
              <a:avLst>
                <a:gd name="adj" fmla="val 10889"/>
              </a:avLst>
            </a:prstGeom>
            <a:solidFill>
              <a:srgbClr val="FFFF99"/>
            </a:solidFill>
            <a:ln w="38100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lIns="91426" tIns="45714" rIns="91426" bIns="45714" anchor="ctr"/>
            <a:p>
              <a:pPr algn="r">
                <a:spcBef>
                  <a:spcPct val="50000"/>
                </a:spcBef>
              </a:pPr>
              <a:r>
                <a:rPr sz="2400" b="0" dirty="0">
                  <a:latin typeface=".VnTime" pitchFamily="34" charset="0"/>
                  <a:cs typeface="Arial" panose="020B0604020202020204" pitchFamily="34" charset="0"/>
                </a:rPr>
                <a:t>                   </a:t>
              </a:r>
              <a:r>
                <a:rPr sz="2400" b="0" dirty="0">
                  <a:latin typeface="Times New Roman" panose="02020603050405020304" pitchFamily="18" charset="0"/>
                  <a:cs typeface="Arial" panose="020B0604020202020204" pitchFamily="34" charset="0"/>
                </a:rPr>
                <a:t>Công suất được xác định bằng lực tác dụng trong 1 giây. </a:t>
              </a:r>
              <a:r>
                <a:rPr sz="2400" b="0" dirty="0">
                  <a:latin typeface=".VnTime" pitchFamily="34" charset="0"/>
                  <a:cs typeface="Arial" panose="020B0604020202020204" pitchFamily="34" charset="0"/>
                </a:rPr>
                <a:t> </a:t>
              </a:r>
              <a:endParaRPr sz="2400" b="0" dirty="0">
                <a:latin typeface=".VnTime" pitchFamily="34" charset="0"/>
                <a:cs typeface="Arial" panose="020B0604020202020204" pitchFamily="34" charset="0"/>
              </a:endParaRPr>
            </a:p>
            <a:p>
              <a:pPr algn="r"/>
              <a:endParaRPr sz="2400" b="0" dirty="0">
                <a:latin typeface=".VnTime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5582" name="AutoShape 46"/>
            <p:cNvSpPr>
              <a:spLocks noChangeArrowheads="1"/>
            </p:cNvSpPr>
            <p:nvPr/>
          </p:nvSpPr>
          <p:spPr bwMode="gray">
            <a:xfrm>
              <a:off x="576" y="2160"/>
              <a:ext cx="609" cy="511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65584" name="Text Box 48"/>
            <p:cNvSpPr txBox="1">
              <a:spLocks noChangeArrowheads="1"/>
            </p:cNvSpPr>
            <p:nvPr/>
          </p:nvSpPr>
          <p:spPr bwMode="gray">
            <a:xfrm>
              <a:off x="736" y="2218"/>
              <a:ext cx="266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6" tIns="45714" rIns="91426" bIns="45714">
              <a:spAutoFit/>
            </a:bodyPr>
            <a:lstStyle/>
            <a:p>
              <a:pPr marR="0" algn="ctr" defTabSz="914400" eaLnBrk="0" hangingPunct="0">
                <a:buClrTx/>
                <a:buSzTx/>
                <a:buFontTx/>
                <a:defRPr/>
              </a:pPr>
              <a:r>
                <a:rPr kumimoji="0" lang="en-US" kern="1200" cap="none" spc="0" normalizeH="0" baseline="0" noProof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rPr>
                <a:t>B</a:t>
              </a:r>
              <a:endParaRPr kumimoji="0" lang="en-US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581" name="Text Box 49"/>
          <p:cNvSpPr txBox="1"/>
          <p:nvPr/>
        </p:nvSpPr>
        <p:spPr>
          <a:xfrm>
            <a:off x="2555875" y="3508375"/>
            <a:ext cx="5935663" cy="579438"/>
          </a:xfrm>
          <a:prstGeom prst="rect">
            <a:avLst/>
          </a:prstGeom>
          <a:noFill/>
          <a:ln w="9525">
            <a:noFill/>
          </a:ln>
        </p:spPr>
        <p:txBody>
          <a:bodyPr lIns="91426" tIns="45714" rIns="91426" bIns="45714">
            <a:spAutoFit/>
          </a:bodyPr>
          <a:p>
            <a:pPr algn="ctr" eaLnBrk="0" hangingPunct="0"/>
            <a:endParaRPr sz="3200" b="0" dirty="0">
              <a:solidFill>
                <a:srgbClr val="0000FF"/>
              </a:solidFill>
              <a:latin typeface=".VnTime" pitchFamily="34" charset="0"/>
              <a:ea typeface="Arial" panose="020B0604020202020204" pitchFamily="34" charset="0"/>
            </a:endParaRPr>
          </a:p>
        </p:txBody>
      </p:sp>
      <p:grpSp>
        <p:nvGrpSpPr>
          <p:cNvPr id="65538" name="Group 2"/>
          <p:cNvGrpSpPr/>
          <p:nvPr/>
        </p:nvGrpSpPr>
        <p:grpSpPr>
          <a:xfrm>
            <a:off x="423863" y="1066800"/>
            <a:ext cx="261937" cy="5486400"/>
            <a:chOff x="48" y="768"/>
            <a:chExt cx="182" cy="2075"/>
          </a:xfrm>
        </p:grpSpPr>
        <p:grpSp>
          <p:nvGrpSpPr>
            <p:cNvPr id="24659" name="Group 3"/>
            <p:cNvGrpSpPr/>
            <p:nvPr/>
          </p:nvGrpSpPr>
          <p:grpSpPr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24680" name="Rectangle 4"/>
              <p:cNvSpPr/>
              <p:nvPr/>
            </p:nvSpPr>
            <p:spPr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dirty="0">
                  <a:latin typeface=".VnTime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24681" name="Rectangle 5"/>
              <p:cNvSpPr/>
              <p:nvPr/>
            </p:nvSpPr>
            <p:spPr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dirty="0">
                  <a:latin typeface=".VnTime" pitchFamily="34" charset="0"/>
                  <a:ea typeface="Arial" panose="020B0604020202020204" pitchFamily="34" charset="0"/>
                </a:endParaRPr>
              </a:p>
            </p:txBody>
          </p:sp>
        </p:grpSp>
        <p:grpSp>
          <p:nvGrpSpPr>
            <p:cNvPr id="24660" name="Group 6"/>
            <p:cNvGrpSpPr/>
            <p:nvPr/>
          </p:nvGrpSpPr>
          <p:grpSpPr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65543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21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5544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29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5545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674" name="Oval 10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dirty="0">
                  <a:latin typeface=".VnTime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24675" name="Oval 11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dirty="0">
                  <a:latin typeface=".VnTime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65548" name="Oval 12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677" name="Oval 13"/>
              <p:cNvSpPr/>
              <p:nvPr/>
            </p:nvSpPr>
            <p:spPr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>
                <a:spAutoFit/>
              </a:bodyPr>
              <a:p>
                <a:endParaRPr dirty="0">
                  <a:latin typeface=".VnTime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65550" name="Oval 14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679" name="Oval 15"/>
              <p:cNvSpPr/>
              <p:nvPr/>
            </p:nvSpPr>
            <p:spPr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>
                <a:spAutoFit/>
              </a:bodyPr>
              <a:p>
                <a:endParaRPr dirty="0">
                  <a:latin typeface=".VnTime" pitchFamily="34" charset="0"/>
                  <a:ea typeface="Arial" panose="020B0604020202020204" pitchFamily="34" charset="0"/>
                </a:endParaRPr>
              </a:p>
            </p:txBody>
          </p:sp>
        </p:grpSp>
        <p:grpSp>
          <p:nvGrpSpPr>
            <p:cNvPr id="24661" name="Group 16"/>
            <p:cNvGrpSpPr/>
            <p:nvPr/>
          </p:nvGrpSpPr>
          <p:grpSpPr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65553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21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5554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29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5555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665" name="Oval 20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dirty="0">
                  <a:latin typeface=".VnTime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24666" name="Oval 21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dirty="0">
                  <a:latin typeface=".VnTime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65558" name="Oval 22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668" name="Oval 23"/>
              <p:cNvSpPr/>
              <p:nvPr/>
            </p:nvSpPr>
            <p:spPr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>
                <a:spAutoFit/>
              </a:bodyPr>
              <a:p>
                <a:endParaRPr dirty="0">
                  <a:latin typeface=".VnTime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65560" name="Oval 24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670" name="Oval 25"/>
              <p:cNvSpPr/>
              <p:nvPr/>
            </p:nvSpPr>
            <p:spPr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>
                <a:spAutoFit/>
              </a:bodyPr>
              <a:p>
                <a:endParaRPr dirty="0">
                  <a:latin typeface=".VnTime" pitchFamily="34" charset="0"/>
                  <a:ea typeface="Arial" panose="020B0604020202020204" pitchFamily="34" charset="0"/>
                </a:endParaRPr>
              </a:p>
            </p:txBody>
          </p:sp>
        </p:grpSp>
      </p:grpSp>
      <p:sp>
        <p:nvSpPr>
          <p:cNvPr id="65562" name="AutoShape 26"/>
          <p:cNvSpPr/>
          <p:nvPr/>
        </p:nvSpPr>
        <p:spPr>
          <a:xfrm>
            <a:off x="33338" y="76200"/>
            <a:ext cx="8958262" cy="152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91426" tIns="45714" rIns="91426" bIns="45714" anchor="ctr"/>
          <a:p>
            <a:pPr algn="ctr"/>
            <a:endParaRPr dirty="0">
              <a:latin typeface=".VnTime" pitchFamily="34" charset="0"/>
              <a:cs typeface="Arial" panose="020B0604020202020204" pitchFamily="34" charset="0"/>
            </a:endParaRPr>
          </a:p>
          <a:p>
            <a:pPr algn="ctr"/>
            <a:endParaRPr dirty="0">
              <a:latin typeface=".VnTime" pitchFamily="34" charset="0"/>
              <a:cs typeface="Arial" panose="020B0604020202020204" pitchFamily="34" charset="0"/>
            </a:endParaRPr>
          </a:p>
          <a:p>
            <a:pPr algn="ctr"/>
            <a:r>
              <a:rPr b="0" dirty="0">
                <a:solidFill>
                  <a:srgbClr val="99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 1</a:t>
            </a:r>
            <a:r>
              <a:rPr b="0" dirty="0">
                <a:latin typeface="Times New Roman" panose="02020603050405020304" pitchFamily="18" charset="0"/>
                <a:cs typeface="Arial" panose="020B0604020202020204" pitchFamily="34" charset="0"/>
              </a:rPr>
              <a:t>. Điều n</a:t>
            </a:r>
            <a:r>
              <a:rPr b="0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b="0" dirty="0">
                <a:latin typeface="Times New Roman" panose="02020603050405020304" pitchFamily="18" charset="0"/>
                <a:cs typeface="Arial" panose="020B0604020202020204" pitchFamily="34" charset="0"/>
              </a:rPr>
              <a:t>o sau đậy </a:t>
            </a:r>
            <a:r>
              <a:rPr b="0" u="sng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không đúng</a:t>
            </a:r>
            <a:r>
              <a:rPr b="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b="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b="0" dirty="0">
                <a:latin typeface="Times New Roman" panose="02020603050405020304" pitchFamily="18" charset="0"/>
                <a:cs typeface="Arial" panose="020B0604020202020204" pitchFamily="34" charset="0"/>
              </a:rPr>
              <a:t>khi nói về công suất. </a:t>
            </a:r>
            <a:r>
              <a:rPr b="0" dirty="0">
                <a:latin typeface=".VnTime" pitchFamily="34" charset="0"/>
                <a:cs typeface="Arial" panose="020B0604020202020204" pitchFamily="34" charset="0"/>
              </a:rPr>
              <a:t> </a:t>
            </a:r>
            <a:endParaRPr b="0" dirty="0">
              <a:latin typeface=".VnTime" pitchFamily="34" charset="0"/>
              <a:cs typeface="Arial" panose="020B0604020202020204" pitchFamily="34" charset="0"/>
            </a:endParaRPr>
          </a:p>
          <a:p>
            <a:pPr algn="ctr"/>
            <a:endParaRPr sz="2400" b="0" dirty="0">
              <a:solidFill>
                <a:srgbClr val="FF3300"/>
              </a:solidFill>
              <a:latin typeface=".VnTime" pitchFamily="34" charset="0"/>
              <a:ea typeface="Arial" panose="020B0604020202020204" pitchFamily="34" charset="0"/>
            </a:endParaRPr>
          </a:p>
        </p:txBody>
      </p:sp>
      <p:sp>
        <p:nvSpPr>
          <p:cNvPr id="65564" name="Freeform 28"/>
          <p:cNvSpPr/>
          <p:nvPr/>
        </p:nvSpPr>
        <p:spPr bwMode="gray">
          <a:xfrm>
            <a:off x="1055688" y="1982788"/>
            <a:ext cx="768350" cy="374650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5567" name="Freeform 31"/>
          <p:cNvSpPr/>
          <p:nvPr/>
        </p:nvSpPr>
        <p:spPr bwMode="gray">
          <a:xfrm>
            <a:off x="1033463" y="1960563"/>
            <a:ext cx="768350" cy="374650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24586" name="Text Box 33"/>
          <p:cNvSpPr txBox="1"/>
          <p:nvPr/>
        </p:nvSpPr>
        <p:spPr>
          <a:xfrm>
            <a:off x="2689225" y="1973263"/>
            <a:ext cx="5881688" cy="581025"/>
          </a:xfrm>
          <a:prstGeom prst="rect">
            <a:avLst/>
          </a:prstGeom>
          <a:noFill/>
          <a:ln w="9525">
            <a:noFill/>
          </a:ln>
        </p:spPr>
        <p:txBody>
          <a:bodyPr lIns="91426" tIns="45714" rIns="91426" bIns="45714">
            <a:spAutoFit/>
          </a:bodyPr>
          <a:p>
            <a:pPr algn="ctr" eaLnBrk="0" hangingPunct="0"/>
            <a:endParaRPr sz="3200" b="0" dirty="0">
              <a:latin typeface=".VnTime" pitchFamily="34" charset="0"/>
              <a:ea typeface="Arial" panose="020B0604020202020204" pitchFamily="34" charset="0"/>
            </a:endParaRPr>
          </a:p>
        </p:txBody>
      </p:sp>
      <p:grpSp>
        <p:nvGrpSpPr>
          <p:cNvPr id="65614" name="Group 78"/>
          <p:cNvGrpSpPr/>
          <p:nvPr/>
        </p:nvGrpSpPr>
        <p:grpSpPr>
          <a:xfrm rot="5400000">
            <a:off x="0" y="3352800"/>
            <a:ext cx="1066800" cy="914400"/>
            <a:chOff x="1872" y="1824"/>
            <a:chExt cx="2014" cy="1821"/>
          </a:xfrm>
        </p:grpSpPr>
        <p:sp>
          <p:nvSpPr>
            <p:cNvPr id="65615" name="AutoShape 79"/>
            <p:cNvSpPr>
              <a:spLocks noChangeArrowheads="1"/>
            </p:cNvSpPr>
            <p:nvPr/>
          </p:nvSpPr>
          <p:spPr bwMode="gray">
            <a:xfrm rot="16200000" flipH="1">
              <a:off x="1821" y="2528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65616" name="AutoShape 80"/>
            <p:cNvSpPr>
              <a:spLocks noChangeArrowheads="1"/>
            </p:cNvSpPr>
            <p:nvPr/>
          </p:nvSpPr>
          <p:spPr bwMode="gray">
            <a:xfrm rot="5400000" flipH="1">
              <a:off x="3629" y="2494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65617" name="AutoShape 81"/>
            <p:cNvSpPr>
              <a:spLocks noChangeArrowheads="1"/>
            </p:cNvSpPr>
            <p:nvPr/>
          </p:nvSpPr>
          <p:spPr bwMode="gray">
            <a:xfrm rot="10800000" flipH="1">
              <a:off x="2725" y="343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24653" name="Oval 82"/>
            <p:cNvSpPr/>
            <p:nvPr/>
          </p:nvSpPr>
          <p:spPr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dirty="0">
                <a:latin typeface=".VnTime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4654" name="Oval 83"/>
            <p:cNvSpPr/>
            <p:nvPr/>
          </p:nvSpPr>
          <p:spPr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dirty="0">
                <a:latin typeface=".VnTime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5620" name="Oval 84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24656" name="Oval 85"/>
            <p:cNvSpPr/>
            <p:nvPr/>
          </p:nvSpPr>
          <p:spPr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>
              <a:spAutoFit/>
            </a:bodyPr>
            <a:p>
              <a:endParaRPr dirty="0">
                <a:latin typeface=".VnTime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5622" name="Oval 86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24658" name="Oval 87"/>
            <p:cNvSpPr/>
            <p:nvPr/>
          </p:nvSpPr>
          <p:spPr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>
              <a:spAutoFit/>
            </a:bodyPr>
            <a:p>
              <a:endParaRPr dirty="0">
                <a:latin typeface=".VnTime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24588" name="Picture 100" descr="dongh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500" y="0"/>
            <a:ext cx="1079500" cy="1266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637" name="Oval 101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91426" tIns="45714" rIns="91426" bIns="45714" anchor="ctr"/>
          <a:p>
            <a:pPr algn="ctr"/>
            <a:r>
              <a:rPr sz="900" b="0" dirty="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HÕt giê</a:t>
            </a:r>
            <a:endParaRPr sz="900" b="0" dirty="0">
              <a:solidFill>
                <a:srgbClr val="FF3300"/>
              </a:solidFill>
              <a:latin typeface=".VnBodoniH" pitchFamily="34" charset="0"/>
              <a:ea typeface="Arial" panose="020B0604020202020204" pitchFamily="34" charset="0"/>
            </a:endParaRPr>
          </a:p>
        </p:txBody>
      </p:sp>
      <p:sp>
        <p:nvSpPr>
          <p:cNvPr id="65638" name="Oval 102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91426" tIns="45714" rIns="91426" bIns="45714" anchor="ctr"/>
          <a:p>
            <a:pPr algn="ctr"/>
            <a:r>
              <a:rPr sz="2400" b="0" dirty="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</a:t>
            </a:r>
            <a:endParaRPr sz="2400" b="0" dirty="0">
              <a:solidFill>
                <a:srgbClr val="FF3300"/>
              </a:solidFill>
              <a:latin typeface=".VnBodoniH" pitchFamily="34" charset="0"/>
              <a:ea typeface="Arial" panose="020B0604020202020204" pitchFamily="34" charset="0"/>
            </a:endParaRPr>
          </a:p>
        </p:txBody>
      </p:sp>
      <p:sp>
        <p:nvSpPr>
          <p:cNvPr id="65639" name="Oval 103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91426" tIns="45714" rIns="91426" bIns="45714" anchor="ctr"/>
          <a:p>
            <a:pPr algn="ctr"/>
            <a:r>
              <a:rPr b="0" dirty="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2</a:t>
            </a:r>
            <a:endParaRPr b="0" dirty="0">
              <a:solidFill>
                <a:srgbClr val="FF3300"/>
              </a:solidFill>
              <a:latin typeface=".VnBodoniH" pitchFamily="34" charset="0"/>
              <a:ea typeface="Arial" panose="020B0604020202020204" pitchFamily="34" charset="0"/>
            </a:endParaRPr>
          </a:p>
        </p:txBody>
      </p:sp>
      <p:sp>
        <p:nvSpPr>
          <p:cNvPr id="65640" name="Oval 104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91426" tIns="45714" rIns="91426" bIns="45714" anchor="ctr"/>
          <a:p>
            <a:pPr algn="ctr"/>
            <a:r>
              <a:rPr b="0" dirty="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3</a:t>
            </a:r>
            <a:endParaRPr b="0" dirty="0">
              <a:solidFill>
                <a:srgbClr val="FF3300"/>
              </a:solidFill>
              <a:latin typeface=".VnBodoniH" pitchFamily="34" charset="0"/>
              <a:ea typeface="Arial" panose="020B0604020202020204" pitchFamily="34" charset="0"/>
            </a:endParaRPr>
          </a:p>
        </p:txBody>
      </p:sp>
      <p:sp>
        <p:nvSpPr>
          <p:cNvPr id="65641" name="Oval 105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91426" tIns="45714" rIns="91426" bIns="45714" anchor="ctr"/>
          <a:p>
            <a:pPr algn="ctr"/>
            <a:r>
              <a:rPr b="0" dirty="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4</a:t>
            </a:r>
            <a:endParaRPr b="0" dirty="0">
              <a:solidFill>
                <a:srgbClr val="FF3300"/>
              </a:solidFill>
              <a:latin typeface=".VnBodoniH" pitchFamily="34" charset="0"/>
              <a:ea typeface="Arial" panose="020B0604020202020204" pitchFamily="34" charset="0"/>
            </a:endParaRPr>
          </a:p>
        </p:txBody>
      </p:sp>
      <p:sp>
        <p:nvSpPr>
          <p:cNvPr id="65642" name="Oval 106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91426" tIns="45714" rIns="91426" bIns="45714" anchor="ctr"/>
          <a:p>
            <a:pPr algn="ctr"/>
            <a:r>
              <a:rPr b="0" dirty="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5</a:t>
            </a:r>
            <a:endParaRPr b="0" dirty="0">
              <a:solidFill>
                <a:srgbClr val="FF3300"/>
              </a:solidFill>
              <a:latin typeface=".VnBodoniH" pitchFamily="34" charset="0"/>
              <a:ea typeface="Arial" panose="020B0604020202020204" pitchFamily="34" charset="0"/>
            </a:endParaRPr>
          </a:p>
        </p:txBody>
      </p:sp>
      <p:sp>
        <p:nvSpPr>
          <p:cNvPr id="65643" name="Oval 107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91426" tIns="45714" rIns="91426" bIns="45714" anchor="ctr"/>
          <a:p>
            <a:pPr algn="ctr"/>
            <a:r>
              <a:rPr b="0" dirty="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6</a:t>
            </a:r>
            <a:endParaRPr b="0" dirty="0">
              <a:solidFill>
                <a:srgbClr val="FF3300"/>
              </a:solidFill>
              <a:latin typeface=".VnBodoniH" pitchFamily="34" charset="0"/>
              <a:ea typeface="Arial" panose="020B0604020202020204" pitchFamily="34" charset="0"/>
            </a:endParaRPr>
          </a:p>
        </p:txBody>
      </p:sp>
      <p:sp>
        <p:nvSpPr>
          <p:cNvPr id="65644" name="Oval 108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91426" tIns="45714" rIns="91426" bIns="45714" anchor="ctr"/>
          <a:p>
            <a:pPr algn="ctr"/>
            <a:r>
              <a:rPr b="0" dirty="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7</a:t>
            </a:r>
            <a:endParaRPr b="0" dirty="0">
              <a:solidFill>
                <a:srgbClr val="FF3300"/>
              </a:solidFill>
              <a:latin typeface=".VnBodoniH" pitchFamily="34" charset="0"/>
              <a:ea typeface="Arial" panose="020B0604020202020204" pitchFamily="34" charset="0"/>
            </a:endParaRPr>
          </a:p>
        </p:txBody>
      </p:sp>
      <p:sp>
        <p:nvSpPr>
          <p:cNvPr id="65645" name="Oval 109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91426" tIns="45714" rIns="91426" bIns="45714" anchor="ctr"/>
          <a:p>
            <a:pPr algn="ctr"/>
            <a:r>
              <a:rPr b="0" dirty="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8</a:t>
            </a:r>
            <a:endParaRPr b="0" dirty="0">
              <a:solidFill>
                <a:srgbClr val="FF3300"/>
              </a:solidFill>
              <a:latin typeface=".VnBodoniH" pitchFamily="34" charset="0"/>
              <a:ea typeface="Arial" panose="020B0604020202020204" pitchFamily="34" charset="0"/>
            </a:endParaRPr>
          </a:p>
        </p:txBody>
      </p:sp>
      <p:sp>
        <p:nvSpPr>
          <p:cNvPr id="65646" name="Oval 110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91426" tIns="45714" rIns="91426" bIns="45714" anchor="ctr"/>
          <a:p>
            <a:pPr algn="ctr"/>
            <a:r>
              <a:rPr b="0" dirty="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9</a:t>
            </a:r>
            <a:endParaRPr b="0" dirty="0">
              <a:solidFill>
                <a:srgbClr val="FF3300"/>
              </a:solidFill>
              <a:latin typeface=".VnBodoniH" pitchFamily="34" charset="0"/>
              <a:ea typeface="Arial" panose="020B0604020202020204" pitchFamily="34" charset="0"/>
            </a:endParaRPr>
          </a:p>
        </p:txBody>
      </p:sp>
      <p:sp>
        <p:nvSpPr>
          <p:cNvPr id="65647" name="Oval 111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91426" tIns="45714" rIns="91426" bIns="45714" anchor="ctr"/>
          <a:p>
            <a:pPr algn="ctr"/>
            <a:r>
              <a:rPr sz="2400" b="0" dirty="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10</a:t>
            </a:r>
            <a:endParaRPr sz="2400" b="0" dirty="0">
              <a:solidFill>
                <a:srgbClr val="FF3300"/>
              </a:solidFill>
              <a:latin typeface=".VnBodoniH" pitchFamily="34" charset="0"/>
              <a:ea typeface="Arial" panose="020B0604020202020204" pitchFamily="34" charset="0"/>
            </a:endParaRPr>
          </a:p>
        </p:txBody>
      </p:sp>
      <p:sp>
        <p:nvSpPr>
          <p:cNvPr id="65648" name="Oval 112"/>
          <p:cNvSpPr/>
          <p:nvPr/>
        </p:nvSpPr>
        <p:spPr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91426" tIns="45714" rIns="91426" bIns="45714" anchor="ctr"/>
          <a:p>
            <a:pPr algn="ctr"/>
            <a:endParaRPr sz="4800" b="0" dirty="0">
              <a:latin typeface=".VnBodoniH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24601" name="Object 128"/>
          <p:cNvGraphicFramePr>
            <a:graphicFrameLocks noChangeAspect="1"/>
          </p:cNvGraphicFramePr>
          <p:nvPr>
            <p:ph sz="half" idx="1"/>
          </p:nvPr>
        </p:nvGraphicFramePr>
        <p:xfrm>
          <a:off x="2451100" y="3824288"/>
          <a:ext cx="49213" cy="7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2" imgW="114300" imgH="177800" progId="Equation.DSMT4">
                  <p:embed/>
                </p:oleObj>
              </mc:Choice>
              <mc:Fallback>
                <p:oleObj name="" r:id="rId2" imgW="114300" imgH="177800" progId="Equation.DSMT4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>
                      <a:xfrm>
                        <a:off x="2451100" y="3824288"/>
                        <a:ext cx="49213" cy="762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611" name="Freeform 75"/>
          <p:cNvSpPr/>
          <p:nvPr/>
        </p:nvSpPr>
        <p:spPr bwMode="gray">
          <a:xfrm>
            <a:off x="1333500" y="7175500"/>
            <a:ext cx="752475" cy="468313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>
                  <a:alpha val="0"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5670" name="Rectangle 134"/>
          <p:cNvSpPr/>
          <p:nvPr/>
        </p:nvSpPr>
        <p:spPr>
          <a:xfrm>
            <a:off x="304800" y="3429000"/>
            <a:ext cx="609600" cy="685800"/>
          </a:xfrm>
          <a:prstGeom prst="rect">
            <a:avLst/>
          </a:prstGeom>
          <a:noFill/>
          <a:ln w="9525">
            <a:noFill/>
          </a:ln>
        </p:spPr>
        <p:txBody>
          <a:bodyPr wrap="none" lIns="91426" tIns="45714" rIns="91426" bIns="45714" anchor="ctr"/>
          <a:p>
            <a:pPr algn="ctr"/>
            <a:r>
              <a:rPr sz="6000" b="0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sz="6000" b="0" dirty="0">
              <a:solidFill>
                <a:srgbClr val="FF0066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65675" name="Freeform 139"/>
          <p:cNvSpPr/>
          <p:nvPr/>
        </p:nvSpPr>
        <p:spPr bwMode="gray">
          <a:xfrm>
            <a:off x="1187450" y="4802188"/>
            <a:ext cx="776288" cy="436563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pic>
        <p:nvPicPr>
          <p:cNvPr id="65697" name="Picture 161" descr="asan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0"/>
            <a:ext cx="968375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698" name="Picture 162" descr="Hoa chuo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457200"/>
            <a:ext cx="990600" cy="990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5704" name="Group 168"/>
          <p:cNvGrpSpPr/>
          <p:nvPr/>
        </p:nvGrpSpPr>
        <p:grpSpPr>
          <a:xfrm>
            <a:off x="838200" y="1981200"/>
            <a:ext cx="8001000" cy="1066800"/>
            <a:chOff x="528" y="1248"/>
            <a:chExt cx="5040" cy="672"/>
          </a:xfrm>
        </p:grpSpPr>
        <p:sp>
          <p:nvSpPr>
            <p:cNvPr id="24647" name="AutoShape 29"/>
            <p:cNvSpPr/>
            <p:nvPr/>
          </p:nvSpPr>
          <p:spPr>
            <a:xfrm>
              <a:off x="528" y="1248"/>
              <a:ext cx="5040" cy="672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lIns="91426" tIns="45714" rIns="91426" bIns="45714" anchor="ctr"/>
            <a:p>
              <a:pPr algn="ctr">
                <a:spcBef>
                  <a:spcPct val="50000"/>
                </a:spcBef>
              </a:pPr>
              <a:endParaRPr sz="2400" dirty="0">
                <a:latin typeface=".VnTime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sz="2400" b="0" dirty="0">
                  <a:latin typeface="Times New Roman" panose="02020603050405020304" pitchFamily="18" charset="0"/>
                  <a:cs typeface="Arial" panose="020B0604020202020204" pitchFamily="34" charset="0"/>
                </a:rPr>
                <a:t>Công suất được xác định bằng </a:t>
              </a:r>
              <a:endParaRPr sz="2400" b="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sz="2400" b="0" dirty="0">
                  <a:latin typeface="Times New Roman" panose="02020603050405020304" pitchFamily="18" charset="0"/>
                  <a:cs typeface="Arial" panose="020B0604020202020204" pitchFamily="34" charset="0"/>
                </a:rPr>
                <a:t>công thực hiện được trong 1 giây</a:t>
              </a:r>
              <a:endParaRPr sz="2400" b="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>
                <a:spcBef>
                  <a:spcPct val="50000"/>
                </a:spcBef>
              </a:pPr>
              <a:endParaRPr sz="2400" b="0"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65703" name="AutoShape 167"/>
            <p:cNvSpPr>
              <a:spLocks noChangeArrowheads="1"/>
            </p:cNvSpPr>
            <p:nvPr/>
          </p:nvSpPr>
          <p:spPr bwMode="gray">
            <a:xfrm>
              <a:off x="624" y="1344"/>
              <a:ext cx="609" cy="511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65568" name="Text Box 32"/>
            <p:cNvSpPr txBox="1">
              <a:spLocks noChangeArrowheads="1"/>
            </p:cNvSpPr>
            <p:nvPr/>
          </p:nvSpPr>
          <p:spPr bwMode="gray">
            <a:xfrm>
              <a:off x="778" y="1450"/>
              <a:ext cx="278" cy="32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6" tIns="45714" rIns="91426" bIns="45714">
              <a:spAutoFit/>
            </a:bodyPr>
            <a:lstStyle/>
            <a:p>
              <a:pPr marR="0" algn="ctr" defTabSz="914400" eaLnBrk="0" hangingPunct="0">
                <a:buClrTx/>
                <a:buSzTx/>
                <a:buFontTx/>
                <a:defRPr/>
              </a:pPr>
              <a:r>
                <a:rPr kumimoji="0" lang="en-US" kern="1200" cap="none" spc="0" normalizeH="0" baseline="0" noProof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rPr>
                <a:t>A</a:t>
              </a:r>
              <a:endParaRPr kumimoji="0" lang="en-US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5570" name="Group 34"/>
          <p:cNvGrpSpPr/>
          <p:nvPr/>
        </p:nvGrpSpPr>
        <p:grpSpPr>
          <a:xfrm>
            <a:off x="111125" y="1905000"/>
            <a:ext cx="879475" cy="992188"/>
            <a:chOff x="250" y="1291"/>
            <a:chExt cx="586" cy="625"/>
          </a:xfrm>
        </p:grpSpPr>
        <p:sp>
          <p:nvSpPr>
            <p:cNvPr id="65571" name="AutoShape 35"/>
            <p:cNvSpPr>
              <a:spLocks noChangeArrowheads="1"/>
            </p:cNvSpPr>
            <p:nvPr/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65572" name="AutoShape 36"/>
            <p:cNvSpPr>
              <a:spLocks noChangeArrowheads="1"/>
            </p:cNvSpPr>
            <p:nvPr/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65573" name="AutoShape 37"/>
            <p:cNvSpPr>
              <a:spLocks noChangeArrowheads="1"/>
            </p:cNvSpPr>
            <p:nvPr/>
          </p:nvSpPr>
          <p:spPr bwMode="gray">
            <a:xfrm rot="16200000" flipH="1">
              <a:off x="236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24641" name="Oval 38"/>
            <p:cNvSpPr/>
            <p:nvPr/>
          </p:nvSpPr>
          <p:spPr>
            <a:xfrm rot="5400000">
              <a:off x="325" y="1345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dirty="0">
                <a:latin typeface=".VnTime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4642" name="Oval 39"/>
            <p:cNvSpPr/>
            <p:nvPr/>
          </p:nvSpPr>
          <p:spPr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dirty="0">
                <a:latin typeface=".VnTime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5576" name="Oval 40"/>
            <p:cNvSpPr>
              <a:spLocks noChangeArrowheads="1"/>
            </p:cNvSpPr>
            <p:nvPr/>
          </p:nvSpPr>
          <p:spPr bwMode="gray">
            <a:xfrm rot="5400000">
              <a:off x="381" y="1403"/>
              <a:ext cx="391" cy="40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24644" name="Oval 41"/>
            <p:cNvSpPr/>
            <p:nvPr/>
          </p:nvSpPr>
          <p:spPr>
            <a:xfrm rot="5400000">
              <a:off x="380" y="1402"/>
              <a:ext cx="391" cy="40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>
              <a:spAutoFit/>
            </a:bodyPr>
            <a:p>
              <a:endParaRPr dirty="0">
                <a:latin typeface=".VnTime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5578" name="Oval 42"/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24646" name="Oval 43"/>
            <p:cNvSpPr/>
            <p:nvPr/>
          </p:nvSpPr>
          <p:spPr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>
              <a:spAutoFit/>
            </a:bodyPr>
            <a:p>
              <a:endParaRPr dirty="0">
                <a:latin typeface=".VnTime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65712" name="Group 176"/>
          <p:cNvGrpSpPr/>
          <p:nvPr/>
        </p:nvGrpSpPr>
        <p:grpSpPr>
          <a:xfrm>
            <a:off x="838200" y="5791200"/>
            <a:ext cx="6019800" cy="914400"/>
            <a:chOff x="528" y="3744"/>
            <a:chExt cx="5040" cy="480"/>
          </a:xfrm>
        </p:grpSpPr>
        <p:sp>
          <p:nvSpPr>
            <p:cNvPr id="24635" name="AutoShape 57"/>
            <p:cNvSpPr/>
            <p:nvPr/>
          </p:nvSpPr>
          <p:spPr>
            <a:xfrm>
              <a:off x="528" y="3744"/>
              <a:ext cx="5040" cy="480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lIns="91426" tIns="45714" rIns="91426" bIns="45714" anchor="ctr"/>
            <a:p>
              <a:pPr algn="r" eaLnBrk="0" hangingPunct="0"/>
              <a:r>
                <a:rPr sz="2400" b="0" dirty="0">
                  <a:latin typeface="Times New Roman" panose="02020603050405020304" pitchFamily="18" charset="0"/>
                  <a:cs typeface="Arial" panose="020B0604020202020204" pitchFamily="34" charset="0"/>
                </a:rPr>
                <a:t>Đơn vị công suất l</a:t>
              </a:r>
              <a:r>
                <a:rPr sz="2400" b="0" dirty="0">
                  <a:latin typeface="Times New Roman" panose="02020603050405020304" pitchFamily="18" charset="0"/>
                  <a:ea typeface="Arial" panose="020B0604020202020204" pitchFamily="34" charset="0"/>
                </a:rPr>
                <a:t>à</a:t>
              </a:r>
              <a:r>
                <a:rPr sz="2400" b="0" dirty="0">
                  <a:latin typeface="Times New Roman" panose="02020603050405020304" pitchFamily="18" charset="0"/>
                  <a:cs typeface="Arial" panose="020B0604020202020204" pitchFamily="34" charset="0"/>
                </a:rPr>
                <a:t> Jun trên giây (J/s)</a:t>
              </a:r>
              <a:endParaRPr sz="2400" b="0"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65710" name="AutoShape 174"/>
            <p:cNvSpPr>
              <a:spLocks noChangeArrowheads="1"/>
            </p:cNvSpPr>
            <p:nvPr/>
          </p:nvSpPr>
          <p:spPr bwMode="gray">
            <a:xfrm>
              <a:off x="576" y="3792"/>
              <a:ext cx="610" cy="416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65711" name="Text Box 175"/>
            <p:cNvSpPr txBox="1">
              <a:spLocks noChangeArrowheads="1"/>
            </p:cNvSpPr>
            <p:nvPr/>
          </p:nvSpPr>
          <p:spPr bwMode="gray">
            <a:xfrm>
              <a:off x="686" y="3802"/>
              <a:ext cx="370" cy="27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6" tIns="45714" rIns="91426" bIns="45714">
              <a:spAutoFit/>
            </a:bodyPr>
            <a:lstStyle/>
            <a:p>
              <a:pPr marR="0" algn="ctr" defTabSz="914400" eaLnBrk="0" hangingPunct="0">
                <a:buClrTx/>
                <a:buSzTx/>
                <a:buFontTx/>
                <a:defRPr/>
              </a:pPr>
              <a:r>
                <a:rPr kumimoji="0" lang="en-US" kern="1200" cap="none" spc="0" normalizeH="0" baseline="0" noProof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rPr>
                <a:t>D</a:t>
              </a:r>
              <a:endParaRPr kumimoji="0" lang="en-US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5598" name="Group 62"/>
          <p:cNvGrpSpPr/>
          <p:nvPr/>
        </p:nvGrpSpPr>
        <p:grpSpPr>
          <a:xfrm rot="5400000">
            <a:off x="52388" y="5845175"/>
            <a:ext cx="992187" cy="879475"/>
            <a:chOff x="1872" y="1824"/>
            <a:chExt cx="2014" cy="1821"/>
          </a:xfrm>
        </p:grpSpPr>
        <p:sp>
          <p:nvSpPr>
            <p:cNvPr id="65599" name="AutoShape 63"/>
            <p:cNvSpPr>
              <a:spLocks noChangeArrowheads="1"/>
            </p:cNvSpPr>
            <p:nvPr/>
          </p:nvSpPr>
          <p:spPr bwMode="gray">
            <a:xfrm rot="16200000" flipH="1">
              <a:off x="1821" y="2528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65600" name="AutoShape 64"/>
            <p:cNvSpPr>
              <a:spLocks noChangeArrowheads="1"/>
            </p:cNvSpPr>
            <p:nvPr/>
          </p:nvSpPr>
          <p:spPr bwMode="gray">
            <a:xfrm rot="5400000" flipH="1">
              <a:off x="3629" y="2494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65601" name="AutoShape 65"/>
            <p:cNvSpPr>
              <a:spLocks noChangeArrowheads="1"/>
            </p:cNvSpPr>
            <p:nvPr/>
          </p:nvSpPr>
          <p:spPr bwMode="gray">
            <a:xfrm rot="10800000" flipH="1">
              <a:off x="2725" y="343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24629" name="Oval 66"/>
            <p:cNvSpPr/>
            <p:nvPr/>
          </p:nvSpPr>
          <p:spPr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dirty="0">
                <a:latin typeface=".VnTime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4630" name="Oval 67"/>
            <p:cNvSpPr/>
            <p:nvPr/>
          </p:nvSpPr>
          <p:spPr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dirty="0">
                <a:latin typeface=".VnTime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5604" name="Oval 68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24632" name="Oval 69"/>
            <p:cNvSpPr/>
            <p:nvPr/>
          </p:nvSpPr>
          <p:spPr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>
              <a:spAutoFit/>
            </a:bodyPr>
            <a:p>
              <a:endParaRPr dirty="0">
                <a:latin typeface=".VnTime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5606" name="Oval 70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24634" name="Oval 71"/>
            <p:cNvSpPr/>
            <p:nvPr/>
          </p:nvSpPr>
          <p:spPr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>
              <a:spAutoFit/>
            </a:bodyPr>
            <a:p>
              <a:endParaRPr dirty="0">
                <a:latin typeface=".VnTime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65649" name="Group 113"/>
          <p:cNvGrpSpPr/>
          <p:nvPr/>
        </p:nvGrpSpPr>
        <p:grpSpPr>
          <a:xfrm rot="5400000">
            <a:off x="52388" y="4549775"/>
            <a:ext cx="992187" cy="879475"/>
            <a:chOff x="1872" y="1824"/>
            <a:chExt cx="2014" cy="1821"/>
          </a:xfrm>
        </p:grpSpPr>
        <p:sp>
          <p:nvSpPr>
            <p:cNvPr id="65650" name="AutoShape 114"/>
            <p:cNvSpPr>
              <a:spLocks noChangeArrowheads="1"/>
            </p:cNvSpPr>
            <p:nvPr/>
          </p:nvSpPr>
          <p:spPr bwMode="gray">
            <a:xfrm rot="16200000" flipH="1">
              <a:off x="1821" y="2528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65651" name="AutoShape 115"/>
            <p:cNvSpPr>
              <a:spLocks noChangeArrowheads="1"/>
            </p:cNvSpPr>
            <p:nvPr/>
          </p:nvSpPr>
          <p:spPr bwMode="gray">
            <a:xfrm rot="5400000" flipH="1">
              <a:off x="3629" y="2494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65652" name="AutoShape 116"/>
            <p:cNvSpPr>
              <a:spLocks noChangeArrowheads="1"/>
            </p:cNvSpPr>
            <p:nvPr/>
          </p:nvSpPr>
          <p:spPr bwMode="gray">
            <a:xfrm rot="10800000" flipH="1">
              <a:off x="2725" y="343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24620" name="Oval 117"/>
            <p:cNvSpPr/>
            <p:nvPr/>
          </p:nvSpPr>
          <p:spPr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dirty="0">
                <a:latin typeface=".VnTime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4621" name="Oval 118"/>
            <p:cNvSpPr/>
            <p:nvPr/>
          </p:nvSpPr>
          <p:spPr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dirty="0">
                <a:latin typeface=".VnTime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5655" name="Oval 119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24623" name="Oval 120"/>
            <p:cNvSpPr/>
            <p:nvPr/>
          </p:nvSpPr>
          <p:spPr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>
              <a:spAutoFit/>
            </a:bodyPr>
            <a:p>
              <a:endParaRPr dirty="0">
                <a:latin typeface=".VnTime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5657" name="Oval 121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24625" name="Oval 122"/>
            <p:cNvSpPr/>
            <p:nvPr/>
          </p:nvSpPr>
          <p:spPr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>
              <a:spAutoFit/>
            </a:bodyPr>
            <a:p>
              <a:endParaRPr dirty="0">
                <a:latin typeface=".VnTime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65729" name="Group 193"/>
          <p:cNvGrpSpPr/>
          <p:nvPr/>
        </p:nvGrpSpPr>
        <p:grpSpPr>
          <a:xfrm>
            <a:off x="838200" y="4495800"/>
            <a:ext cx="7620000" cy="990600"/>
            <a:chOff x="528" y="2112"/>
            <a:chExt cx="5088" cy="624"/>
          </a:xfrm>
        </p:grpSpPr>
        <p:sp>
          <p:nvSpPr>
            <p:cNvPr id="24614" name="AutoShape 194"/>
            <p:cNvSpPr/>
            <p:nvPr/>
          </p:nvSpPr>
          <p:spPr>
            <a:xfrm>
              <a:off x="528" y="2112"/>
              <a:ext cx="5088" cy="624"/>
            </a:xfrm>
            <a:prstGeom prst="roundRect">
              <a:avLst>
                <a:gd name="adj" fmla="val 10889"/>
              </a:avLst>
            </a:prstGeom>
            <a:solidFill>
              <a:srgbClr val="FFFF99"/>
            </a:solidFill>
            <a:ln w="38100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lIns="91426" tIns="45714" rIns="91426" bIns="45714" anchor="ctr"/>
            <a:p>
              <a:pPr algn="r">
                <a:spcBef>
                  <a:spcPct val="50000"/>
                </a:spcBef>
              </a:pPr>
              <a:r>
                <a:rPr sz="2400" b="0" dirty="0">
                  <a:latin typeface=".VnTime" pitchFamily="34" charset="0"/>
                  <a:cs typeface="Arial" panose="020B0604020202020204" pitchFamily="34" charset="0"/>
                </a:rPr>
                <a:t>   </a:t>
              </a:r>
              <a:r>
                <a:rPr sz="2400" b="0" dirty="0">
                  <a:latin typeface="Times New Roman" panose="02020603050405020304" pitchFamily="18" charset="0"/>
                  <a:cs typeface="Arial" panose="020B0604020202020204" pitchFamily="34" charset="0"/>
                </a:rPr>
                <a:t>Công suất được xác định bằng  công thức: </a:t>
              </a:r>
              <a:r>
                <a:rPr sz="2400" b="0" dirty="0">
                  <a:latin typeface="Blackadder ITC" panose="04020505051007020D02" pitchFamily="82" charset="0"/>
                  <a:cs typeface="Arial" panose="020B0604020202020204" pitchFamily="34" charset="0"/>
                </a:rPr>
                <a:t>P</a:t>
              </a:r>
              <a:r>
                <a:rPr sz="2400" b="0" dirty="0">
                  <a:latin typeface="Times New Roman" panose="02020603050405020304" pitchFamily="18" charset="0"/>
                  <a:cs typeface="Arial" panose="020B0604020202020204" pitchFamily="34" charset="0"/>
                </a:rPr>
                <a:t> = A/t </a:t>
              </a:r>
              <a:r>
                <a:rPr sz="2400" b="0" dirty="0">
                  <a:latin typeface=".VnTime" pitchFamily="34" charset="0"/>
                  <a:cs typeface="Arial" panose="020B0604020202020204" pitchFamily="34" charset="0"/>
                </a:rPr>
                <a:t> </a:t>
              </a:r>
              <a:endParaRPr sz="2400" b="0" dirty="0">
                <a:latin typeface=".VnTime" pitchFamily="34" charset="0"/>
                <a:cs typeface="Arial" panose="020B0604020202020204" pitchFamily="34" charset="0"/>
              </a:endParaRPr>
            </a:p>
            <a:p>
              <a:pPr algn="r"/>
              <a:endParaRPr sz="2400" b="0" dirty="0">
                <a:latin typeface=".VnTime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5731" name="AutoShape 195"/>
            <p:cNvSpPr>
              <a:spLocks noChangeArrowheads="1"/>
            </p:cNvSpPr>
            <p:nvPr/>
          </p:nvSpPr>
          <p:spPr bwMode="gray">
            <a:xfrm>
              <a:off x="576" y="2160"/>
              <a:ext cx="609" cy="511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65732" name="Text Box 196"/>
            <p:cNvSpPr txBox="1">
              <a:spLocks noChangeArrowheads="1"/>
            </p:cNvSpPr>
            <p:nvPr/>
          </p:nvSpPr>
          <p:spPr bwMode="gray">
            <a:xfrm>
              <a:off x="722" y="2218"/>
              <a:ext cx="295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6" tIns="45714" rIns="91426" bIns="45714">
              <a:spAutoFit/>
            </a:bodyPr>
            <a:lstStyle/>
            <a:p>
              <a:pPr marR="0" algn="ctr" defTabSz="914400" eaLnBrk="0" hangingPunct="0">
                <a:buClrTx/>
                <a:buSzTx/>
                <a:buFontTx/>
                <a:defRPr/>
              </a:pPr>
              <a:r>
                <a:rPr kumimoji="0" lang="en-US" kern="1200" cap="none" spc="0" normalizeH="0" baseline="0" noProof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rPr>
                <a:t>C</a:t>
              </a:r>
              <a:endParaRPr kumimoji="0" lang="en-US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613" name="Text Box 197"/>
          <p:cNvSpPr txBox="1"/>
          <p:nvPr/>
        </p:nvSpPr>
        <p:spPr>
          <a:xfrm>
            <a:off x="2590800" y="228600"/>
            <a:ext cx="2895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CỦNG CỐ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>
                                            <p:txEl>
                                              <p:charRg st="2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5562">
                                            <p:txEl>
                                              <p:charRg st="2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5562">
                                            <p:txEl>
                                              <p:charRg st="2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5562">
                                            <p:txEl>
                                              <p:charRg st="2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>
                                            <p:txEl>
                                              <p:charRg st="38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5562">
                                            <p:txEl>
                                              <p:charRg st="38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5562">
                                            <p:txEl>
                                              <p:charRg st="38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5562">
                                            <p:txEl>
                                              <p:charRg st="38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9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9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79"/>
                            </p:stCondLst>
                            <p:childTnLst>
                              <p:par>
                                <p:cTn id="3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5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79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6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79"/>
                            </p:stCondLst>
                            <p:childTnLst>
                              <p:par>
                                <p:cTn id="4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5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5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6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56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5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5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5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55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5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5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5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5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5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65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65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65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65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5" dur="500"/>
                                        <p:tgtEl>
                                          <p:spTgt spid="65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65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65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65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65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65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500"/>
                                        <p:tgtEl>
                                          <p:spTgt spid="65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53" presetClass="entr" presetSubtype="16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7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5637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5637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5637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7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500"/>
                            </p:stCondLst>
                            <p:childTnLst>
                              <p:par>
                                <p:cTn id="124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65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tay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656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6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97"/>
                  </p:tgtEl>
                </p:cond>
              </p:nextCondLst>
            </p:seq>
          </p:childTnLst>
        </p:cTn>
      </p:par>
    </p:tnLst>
    <p:bldLst>
      <p:bldP spid="65562" grpId="0" animBg="1" build="allAtOnce"/>
      <p:bldP spid="65637" grpId="0" animBg="1" build="allAtOnce"/>
      <p:bldP spid="65648" grpId="0" animBg="1"/>
      <p:bldP spid="656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82" name="Text Box 2"/>
          <p:cNvSpPr txBox="1"/>
          <p:nvPr/>
        </p:nvSpPr>
        <p:spPr>
          <a:xfrm>
            <a:off x="457200" y="228600"/>
            <a:ext cx="8305800" cy="2228850"/>
          </a:xfrm>
          <a:prstGeom prst="rect">
            <a:avLst/>
          </a:prstGeom>
          <a:noFill/>
          <a:ln w="9525">
            <a:noFill/>
          </a:ln>
        </p:spPr>
        <p:txBody>
          <a:bodyPr lIns="91426" tIns="45714" rIns="91426" bIns="45714">
            <a:spAutoFit/>
          </a:bodyPr>
          <a:p>
            <a:pPr algn="ctr">
              <a:spcBef>
                <a:spcPct val="50000"/>
              </a:spcBef>
            </a:pP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CŨ.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Em hãy phát biểu định luật về công? </a:t>
            </a:r>
            <a:endParaRPr b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Viết công thức tính công? Giải thích các kí hiệu v</a:t>
            </a:r>
            <a:r>
              <a:rPr b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đơn vị của từng đại lượng có trong công thức?</a:t>
            </a:r>
            <a:endParaRPr b="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883" name="Text Box 3"/>
          <p:cNvSpPr txBox="1"/>
          <p:nvPr/>
        </p:nvSpPr>
        <p:spPr>
          <a:xfrm>
            <a:off x="457200" y="2362200"/>
            <a:ext cx="8458200" cy="2014538"/>
          </a:xfrm>
          <a:prstGeom prst="rect">
            <a:avLst/>
          </a:prstGeom>
          <a:noFill/>
          <a:ln w="9525">
            <a:noFill/>
          </a:ln>
        </p:spPr>
        <p:txBody>
          <a:bodyPr lIns="91426" tIns="45714" rIns="91426" bIns="45714">
            <a:spAutoFit/>
          </a:bodyPr>
          <a:p>
            <a:pPr algn="ctr">
              <a:spcBef>
                <a:spcPct val="30000"/>
              </a:spcBef>
            </a:pPr>
            <a:r>
              <a:rPr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endParaRPr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Định luật về công: </a:t>
            </a:r>
            <a:r>
              <a:rPr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một máy cơ đơn giản n</a:t>
            </a:r>
            <a:r>
              <a:rPr b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cho ta lợi về công. Được lợi bao nhiêu lần về lực thì thiệt bấy nhiêu lần về đường đi v</a:t>
            </a:r>
            <a:r>
              <a:rPr b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ngược lại.</a:t>
            </a:r>
            <a:endParaRPr b="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884" name="Text Box 4"/>
          <p:cNvSpPr txBox="1"/>
          <p:nvPr/>
        </p:nvSpPr>
        <p:spPr>
          <a:xfrm>
            <a:off x="762000" y="5121275"/>
            <a:ext cx="1524000" cy="557213"/>
          </a:xfrm>
          <a:prstGeom prst="rect">
            <a:avLst/>
          </a:prstGeom>
          <a:noFill/>
          <a:ln w="38100" cap="flat" cmpd="sng">
            <a:solidFill>
              <a:srgbClr val="66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6" tIns="45714" rIns="91426" bIns="45714">
            <a:spAutoFit/>
          </a:bodyPr>
          <a:p>
            <a:pPr algn="ctr">
              <a:spcBef>
                <a:spcPct val="50000"/>
              </a:spcBef>
            </a:pPr>
            <a:r>
              <a:rPr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F.s</a:t>
            </a:r>
            <a:endParaRPr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885" name="Text Box 5"/>
          <p:cNvSpPr txBox="1"/>
          <p:nvPr/>
        </p:nvSpPr>
        <p:spPr>
          <a:xfrm>
            <a:off x="2362200" y="5105400"/>
            <a:ext cx="1762125" cy="519113"/>
          </a:xfrm>
          <a:prstGeom prst="rect">
            <a:avLst/>
          </a:prstGeom>
          <a:noFill/>
          <a:ln w="9525">
            <a:noFill/>
          </a:ln>
        </p:spPr>
        <p:txBody>
          <a:bodyPr lIns="91426" tIns="45714" rIns="91426" bIns="45714">
            <a:spAutoFit/>
          </a:bodyPr>
          <a:p>
            <a:pPr>
              <a:spcBef>
                <a:spcPct val="50000"/>
              </a:spcBef>
            </a:pPr>
            <a:r>
              <a:rPr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đó</a:t>
            </a:r>
            <a:r>
              <a:rPr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b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22886" name="Object 6"/>
          <p:cNvGraphicFramePr>
            <a:graphicFrameLocks noChangeAspect="1"/>
          </p:cNvGraphicFramePr>
          <p:nvPr/>
        </p:nvGraphicFramePr>
        <p:xfrm>
          <a:off x="3810000" y="4724400"/>
          <a:ext cx="373063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165100" imgH="215900" progId="Equation.3">
                  <p:embed/>
                </p:oleObj>
              </mc:Choice>
              <mc:Fallback>
                <p:oleObj name="" r:id="rId1" imgW="165100" imgH="215900" progId="Equation.3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810000" y="4724400"/>
                        <a:ext cx="373063" cy="1752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7" name="Text Box 7"/>
          <p:cNvSpPr txBox="1"/>
          <p:nvPr/>
        </p:nvSpPr>
        <p:spPr>
          <a:xfrm>
            <a:off x="4114800" y="5089525"/>
            <a:ext cx="4343400" cy="519113"/>
          </a:xfrm>
          <a:prstGeom prst="rect">
            <a:avLst/>
          </a:prstGeom>
          <a:noFill/>
          <a:ln w="9525">
            <a:noFill/>
          </a:ln>
        </p:spPr>
        <p:txBody>
          <a:bodyPr lIns="91426" tIns="45714" rIns="91426" bIns="45714">
            <a:spAutoFit/>
          </a:bodyPr>
          <a:p>
            <a:pPr>
              <a:spcBef>
                <a:spcPct val="50000"/>
              </a:spcBef>
            </a:pPr>
            <a:r>
              <a:rPr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</a:t>
            </a:r>
            <a:r>
              <a:rPr b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công của lực F. (J)</a:t>
            </a:r>
            <a:endParaRPr b="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888" name="Text Box 8"/>
          <p:cNvSpPr txBox="1"/>
          <p:nvPr/>
        </p:nvSpPr>
        <p:spPr>
          <a:xfrm>
            <a:off x="4114800" y="4632325"/>
            <a:ext cx="4572000" cy="519113"/>
          </a:xfrm>
          <a:prstGeom prst="rect">
            <a:avLst/>
          </a:prstGeom>
          <a:noFill/>
          <a:ln w="9525">
            <a:noFill/>
          </a:ln>
        </p:spPr>
        <p:txBody>
          <a:bodyPr lIns="91426" tIns="45714" rIns="91426" bIns="45714">
            <a:spAutoFit/>
          </a:bodyPr>
          <a:p>
            <a:pPr>
              <a:spcBef>
                <a:spcPct val="50000"/>
              </a:spcBef>
            </a:pPr>
            <a:r>
              <a:rPr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l</a:t>
            </a:r>
            <a:r>
              <a:rPr b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lực tác dụng v</a:t>
            </a:r>
            <a:r>
              <a:rPr b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vật (N)</a:t>
            </a:r>
            <a:endParaRPr b="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889" name="Text Box 9"/>
          <p:cNvSpPr txBox="1"/>
          <p:nvPr/>
        </p:nvSpPr>
        <p:spPr>
          <a:xfrm>
            <a:off x="4114800" y="5486400"/>
            <a:ext cx="4876800" cy="946150"/>
          </a:xfrm>
          <a:prstGeom prst="rect">
            <a:avLst/>
          </a:prstGeom>
          <a:noFill/>
          <a:ln w="9525">
            <a:noFill/>
          </a:ln>
        </p:spPr>
        <p:txBody>
          <a:bodyPr lIns="91426" tIns="45714" rIns="91426" bIns="45714">
            <a:spAutoFit/>
          </a:bodyPr>
          <a:p>
            <a:pPr>
              <a:spcBef>
                <a:spcPct val="50000"/>
              </a:spcBef>
            </a:pPr>
            <a:r>
              <a:rPr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l</a:t>
            </a:r>
            <a:r>
              <a:rPr b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quãng đường vật dịch chuyển. (m)</a:t>
            </a:r>
            <a:endParaRPr b="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890" name="Text Box 10"/>
          <p:cNvSpPr txBox="1"/>
          <p:nvPr/>
        </p:nvSpPr>
        <p:spPr>
          <a:xfrm>
            <a:off x="533400" y="4495800"/>
            <a:ext cx="2895600" cy="519113"/>
          </a:xfrm>
          <a:prstGeom prst="rect">
            <a:avLst/>
          </a:prstGeom>
          <a:noFill/>
          <a:ln w="9525">
            <a:noFill/>
          </a:ln>
        </p:spPr>
        <p:txBody>
          <a:bodyPr lIns="91426" tIns="45714" rIns="91426" bIns="45714">
            <a:spAutoFit/>
          </a:bodyPr>
          <a:p>
            <a:pPr>
              <a:spcBef>
                <a:spcPct val="50000"/>
              </a:spcBef>
            </a:pPr>
            <a:r>
              <a:rPr b="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b="0" dirty="0">
                <a:latin typeface="Times New Roman" panose="02020603050405020304" pitchFamily="18" charset="0"/>
              </a:rPr>
              <a:t>. Công thức:</a:t>
            </a:r>
            <a:endParaRPr b="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66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  <p:bldP spid="122883" grpId="0"/>
      <p:bldP spid="122884" grpId="0" animBg="1"/>
      <p:bldP spid="122885" grpId="0"/>
      <p:bldP spid="122887" grpId="0"/>
      <p:bldP spid="122888" grpId="0"/>
      <p:bldP spid="122889" grpId="0"/>
      <p:bldP spid="12289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AutoShape 2"/>
          <p:cNvSpPr/>
          <p:nvPr/>
        </p:nvSpPr>
        <p:spPr>
          <a:xfrm>
            <a:off x="2667000" y="762000"/>
            <a:ext cx="3962400" cy="1143000"/>
          </a:xfrm>
          <a:prstGeom prst="flowChartAlternateProcess">
            <a:avLst/>
          </a:prstGeom>
          <a:solidFill>
            <a:schemeClr val="bg1">
              <a:alpha val="85097"/>
            </a:schemeClr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1426" tIns="45714" rIns="91426" bIns="45714" anchor="ctr"/>
          <a:p>
            <a:r>
              <a:rPr b="0" u="sng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 2:</a:t>
            </a:r>
            <a:r>
              <a:rPr b="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altLang="x-none" b="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Công suất l</a:t>
            </a:r>
            <a:r>
              <a:rPr lang="de-DE" altLang="x-none" b="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de-DE" altLang="x-none" b="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b="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5603" name="AutoShape 3"/>
          <p:cNvSpPr/>
          <p:nvPr/>
        </p:nvSpPr>
        <p:spPr>
          <a:xfrm>
            <a:off x="1905000" y="5257800"/>
            <a:ext cx="6553200" cy="914400"/>
          </a:xfrm>
          <a:prstGeom prst="flowChartAlternateProcess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  <p:txBody>
          <a:bodyPr wrap="none" lIns="91426" tIns="45714" rIns="91426" bIns="45714" anchor="ctr"/>
          <a:p>
            <a:pPr algn="ctr"/>
            <a:endParaRPr sz="1800" b="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9268" name="AutoShape 4"/>
          <p:cNvSpPr>
            <a:spLocks noChangeArrowheads="1"/>
          </p:cNvSpPr>
          <p:nvPr/>
        </p:nvSpPr>
        <p:spPr bwMode="auto">
          <a:xfrm>
            <a:off x="2076450" y="5410200"/>
            <a:ext cx="998538" cy="609600"/>
          </a:xfrm>
          <a:prstGeom prst="flowChartAlternateProcess">
            <a:avLst/>
          </a:prstGeom>
          <a:gradFill rotWithShape="1">
            <a:gsLst>
              <a:gs pos="0">
                <a:srgbClr val="FF99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5" name="Rectangle 5"/>
          <p:cNvSpPr/>
          <p:nvPr/>
        </p:nvSpPr>
        <p:spPr>
          <a:xfrm>
            <a:off x="3016250" y="5176838"/>
            <a:ext cx="5508625" cy="854075"/>
          </a:xfrm>
          <a:prstGeom prst="rect">
            <a:avLst/>
          </a:prstGeom>
          <a:noFill/>
          <a:ln w="9525">
            <a:noFill/>
          </a:ln>
        </p:spPr>
        <p:txBody>
          <a:bodyPr lIns="91426" tIns="45714" rIns="91426" bIns="45714">
            <a:spAutoFit/>
          </a:bodyPr>
          <a:p>
            <a:r>
              <a:rPr lang="de-DE" altLang="x-none" sz="2500" b="0" dirty="0">
                <a:latin typeface="Times New Roman" panose="02020603050405020304" pitchFamily="18" charset="0"/>
                <a:cs typeface="Arial" panose="020B0604020202020204" pitchFamily="34" charset="0"/>
              </a:rPr>
              <a:t>Công thực hiện được trong một đơn vị thời gian</a:t>
            </a:r>
            <a:endParaRPr sz="2500" b="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5606" name="AutoShape 6"/>
          <p:cNvSpPr/>
          <p:nvPr/>
        </p:nvSpPr>
        <p:spPr>
          <a:xfrm>
            <a:off x="1871663" y="2971800"/>
            <a:ext cx="6586537" cy="914400"/>
          </a:xfrm>
          <a:prstGeom prst="flowChartAlternateProcess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  <p:txBody>
          <a:bodyPr wrap="none" lIns="91426" tIns="45714" rIns="91426" bIns="45714" anchor="ctr"/>
          <a:p>
            <a:pPr algn="ctr"/>
            <a:endParaRPr sz="1800" b="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9271" name="AutoShape 7"/>
          <p:cNvSpPr>
            <a:spLocks noChangeArrowheads="1"/>
          </p:cNvSpPr>
          <p:nvPr/>
        </p:nvSpPr>
        <p:spPr bwMode="auto">
          <a:xfrm>
            <a:off x="2079625" y="3124200"/>
            <a:ext cx="1041400" cy="609600"/>
          </a:xfrm>
          <a:prstGeom prst="flowChartAlternateProcess">
            <a:avLst/>
          </a:prstGeom>
          <a:gradFill rotWithShape="1">
            <a:gsLst>
              <a:gs pos="0">
                <a:srgbClr val="FF99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8" name="Rectangle 8"/>
          <p:cNvSpPr/>
          <p:nvPr/>
        </p:nvSpPr>
        <p:spPr>
          <a:xfrm>
            <a:off x="3057525" y="2890838"/>
            <a:ext cx="5353050" cy="854075"/>
          </a:xfrm>
          <a:prstGeom prst="rect">
            <a:avLst/>
          </a:prstGeom>
          <a:noFill/>
          <a:ln w="9525">
            <a:noFill/>
          </a:ln>
        </p:spPr>
        <p:txBody>
          <a:bodyPr lIns="91426" tIns="45714" rIns="91426" bIns="45714">
            <a:spAutoFit/>
          </a:bodyPr>
          <a:p>
            <a:r>
              <a:rPr lang="de-DE" altLang="x-none" sz="2500" b="0" dirty="0">
                <a:latin typeface="Times New Roman" panose="02020603050405020304" pitchFamily="18" charset="0"/>
                <a:cs typeface="Arial" panose="020B0604020202020204" pitchFamily="34" charset="0"/>
              </a:rPr>
              <a:t>Quãng đường đi được trong một đơn vị thời gian</a:t>
            </a:r>
            <a:endParaRPr sz="2500" b="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5609" name="AutoShape 9"/>
          <p:cNvSpPr/>
          <p:nvPr/>
        </p:nvSpPr>
        <p:spPr>
          <a:xfrm>
            <a:off x="1871663" y="4081463"/>
            <a:ext cx="6586537" cy="914400"/>
          </a:xfrm>
          <a:prstGeom prst="flowChartAlternateProcess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  <p:txBody>
          <a:bodyPr wrap="none" lIns="91426" tIns="45714" rIns="91426" bIns="45714" anchor="ctr"/>
          <a:p>
            <a:pPr algn="ctr"/>
            <a:endParaRPr sz="1800" b="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9274" name="AutoShape 10"/>
          <p:cNvSpPr>
            <a:spLocks noChangeArrowheads="1"/>
          </p:cNvSpPr>
          <p:nvPr/>
        </p:nvSpPr>
        <p:spPr bwMode="auto">
          <a:xfrm>
            <a:off x="2090738" y="4252913"/>
            <a:ext cx="1019175" cy="609600"/>
          </a:xfrm>
          <a:prstGeom prst="flowChartAlternateProcess">
            <a:avLst/>
          </a:prstGeom>
          <a:gradFill rotWithShape="1">
            <a:gsLst>
              <a:gs pos="0">
                <a:srgbClr val="FF99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11" name="Rectangle 11"/>
          <p:cNvSpPr/>
          <p:nvPr/>
        </p:nvSpPr>
        <p:spPr>
          <a:xfrm>
            <a:off x="3097213" y="4222750"/>
            <a:ext cx="5368925" cy="473075"/>
          </a:xfrm>
          <a:prstGeom prst="rect">
            <a:avLst/>
          </a:prstGeom>
          <a:noFill/>
          <a:ln w="9525">
            <a:noFill/>
          </a:ln>
        </p:spPr>
        <p:txBody>
          <a:bodyPr lIns="91426" tIns="45714" rIns="91426" bIns="45714">
            <a:spAutoFit/>
          </a:bodyPr>
          <a:p>
            <a:r>
              <a:rPr lang="de-DE" altLang="x-none" sz="2500" b="0" dirty="0">
                <a:latin typeface="Times New Roman" panose="02020603050405020304" pitchFamily="18" charset="0"/>
                <a:cs typeface="Arial" panose="020B0604020202020204" pitchFamily="34" charset="0"/>
              </a:rPr>
              <a:t>Công của lực cản.</a:t>
            </a:r>
            <a:endParaRPr sz="2500" b="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grpSp>
        <p:nvGrpSpPr>
          <p:cNvPr id="25612" name="Group 12"/>
          <p:cNvGrpSpPr/>
          <p:nvPr/>
        </p:nvGrpSpPr>
        <p:grpSpPr>
          <a:xfrm>
            <a:off x="1905000" y="1905000"/>
            <a:ext cx="6443663" cy="914400"/>
            <a:chOff x="1221" y="3312"/>
            <a:chExt cx="3648" cy="576"/>
          </a:xfrm>
        </p:grpSpPr>
        <p:sp>
          <p:nvSpPr>
            <p:cNvPr id="25657" name="AutoShape 13"/>
            <p:cNvSpPr/>
            <p:nvPr/>
          </p:nvSpPr>
          <p:spPr>
            <a:xfrm>
              <a:off x="1221" y="3312"/>
              <a:ext cx="3648" cy="576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  <a:effectLst>
              <a:outerShdw dist="107763" dir="2699999" algn="ctr" rotWithShape="0">
                <a:srgbClr val="808080">
                  <a:alpha val="50000"/>
                </a:srgbClr>
              </a:outerShdw>
            </a:effectLst>
          </p:spPr>
          <p:txBody>
            <a:bodyPr wrap="none" lIns="91426" tIns="45714" rIns="91426" bIns="45714" anchor="ctr"/>
            <a:p>
              <a:pPr algn="ctr"/>
              <a:endParaRPr sz="1400" b="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39278" name="AutoShape 14"/>
            <p:cNvSpPr>
              <a:spLocks noChangeArrowheads="1"/>
            </p:cNvSpPr>
            <p:nvPr/>
          </p:nvSpPr>
          <p:spPr bwMode="auto">
            <a:xfrm>
              <a:off x="1314" y="3369"/>
              <a:ext cx="553" cy="384"/>
            </a:xfrm>
            <a:prstGeom prst="flowChartAlternateProcess">
              <a:avLst/>
            </a:prstGeom>
            <a:gradFill rotWithShape="1">
              <a:gsLst>
                <a:gs pos="0">
                  <a:srgbClr val="FF99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6" tIns="45714" rIns="91426" bIns="45714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</a:t>
              </a:r>
              <a:endPara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59" name="Rectangle 15"/>
            <p:cNvSpPr/>
            <p:nvPr/>
          </p:nvSpPr>
          <p:spPr>
            <a:xfrm>
              <a:off x="1872" y="3414"/>
              <a:ext cx="2976" cy="29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26" tIns="45714" rIns="91426" bIns="45714">
              <a:spAutoFit/>
            </a:bodyPr>
            <a:p>
              <a:r>
                <a:rPr lang="de-DE" altLang="x-none" sz="2500" b="0" dirty="0">
                  <a:latin typeface="Times New Roman" panose="02020603050405020304" pitchFamily="18" charset="0"/>
                  <a:cs typeface="Arial" panose="020B0604020202020204" pitchFamily="34" charset="0"/>
                </a:rPr>
                <a:t>Đại lượng vectơ.</a:t>
              </a:r>
              <a:endParaRPr sz="2500" b="0"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25613" name="Group 16"/>
          <p:cNvGrpSpPr/>
          <p:nvPr/>
        </p:nvGrpSpPr>
        <p:grpSpPr>
          <a:xfrm>
            <a:off x="533400" y="1828800"/>
            <a:ext cx="993775" cy="4297363"/>
            <a:chOff x="252" y="1461"/>
            <a:chExt cx="626" cy="2707"/>
          </a:xfrm>
        </p:grpSpPr>
        <p:sp>
          <p:nvSpPr>
            <p:cNvPr id="25616" name="Rectangle 17"/>
            <p:cNvSpPr/>
            <p:nvPr/>
          </p:nvSpPr>
          <p:spPr>
            <a:xfrm rot="5400000">
              <a:off x="-672" y="2736"/>
              <a:ext cx="2544" cy="14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dirty="0">
                <a:latin typeface=".VnTime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25617" name="Group 18"/>
            <p:cNvGrpSpPr/>
            <p:nvPr/>
          </p:nvGrpSpPr>
          <p:grpSpPr>
            <a:xfrm rot="5400000">
              <a:off x="232" y="1480"/>
              <a:ext cx="625" cy="586"/>
              <a:chOff x="1872" y="1824"/>
              <a:chExt cx="2014" cy="1821"/>
            </a:xfrm>
          </p:grpSpPr>
          <p:sp>
            <p:nvSpPr>
              <p:cNvPr id="139283" name="AutoShape 19"/>
              <p:cNvSpPr>
                <a:spLocks noChangeArrowheads="1"/>
              </p:cNvSpPr>
              <p:nvPr/>
            </p:nvSpPr>
            <p:spPr bwMode="gray">
              <a:xfrm rot="16200000" flipH="1">
                <a:off x="1821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9284" name="AutoShape 20"/>
              <p:cNvSpPr>
                <a:spLocks noChangeArrowheads="1"/>
              </p:cNvSpPr>
              <p:nvPr/>
            </p:nvSpPr>
            <p:spPr bwMode="gray">
              <a:xfrm rot="5400000" flipH="1">
                <a:off x="3629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9285" name="AutoShape 2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651" name="Oval 22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dirty="0">
                  <a:latin typeface=".VnTime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25652" name="Oval 23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dirty="0">
                  <a:latin typeface=".VnTime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39288" name="Oval 24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654" name="Oval 25"/>
              <p:cNvSpPr/>
              <p:nvPr/>
            </p:nvSpPr>
            <p:spPr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>
                <a:spAutoFit/>
              </a:bodyPr>
              <a:p>
                <a:endParaRPr dirty="0">
                  <a:latin typeface=".VnTime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39290" name="Oval 26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656" name="Oval 27"/>
              <p:cNvSpPr/>
              <p:nvPr/>
            </p:nvSpPr>
            <p:spPr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>
                <a:spAutoFit/>
              </a:bodyPr>
              <a:p>
                <a:endParaRPr dirty="0">
                  <a:latin typeface=".VnTime" pitchFamily="34" charset="0"/>
                  <a:ea typeface="Arial" panose="020B0604020202020204" pitchFamily="34" charset="0"/>
                </a:endParaRPr>
              </a:p>
            </p:txBody>
          </p:sp>
        </p:grpSp>
        <p:grpSp>
          <p:nvGrpSpPr>
            <p:cNvPr id="25618" name="Group 28"/>
            <p:cNvGrpSpPr/>
            <p:nvPr/>
          </p:nvGrpSpPr>
          <p:grpSpPr>
            <a:xfrm rot="5400000">
              <a:off x="268" y="2179"/>
              <a:ext cx="625" cy="586"/>
              <a:chOff x="1872" y="1824"/>
              <a:chExt cx="2014" cy="1821"/>
            </a:xfrm>
          </p:grpSpPr>
          <p:sp>
            <p:nvSpPr>
              <p:cNvPr id="139293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1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9294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9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9295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642" name="Oval 32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dirty="0">
                  <a:latin typeface=".VnTime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25643" name="Oval 33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dirty="0">
                  <a:latin typeface=".VnTime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39298" name="Oval 34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645" name="Oval 35"/>
              <p:cNvSpPr/>
              <p:nvPr/>
            </p:nvSpPr>
            <p:spPr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>
                <a:spAutoFit/>
              </a:bodyPr>
              <a:p>
                <a:endParaRPr dirty="0">
                  <a:latin typeface=".VnTime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39300" name="Oval 36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647" name="Oval 37"/>
              <p:cNvSpPr/>
              <p:nvPr/>
            </p:nvSpPr>
            <p:spPr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>
                <a:spAutoFit/>
              </a:bodyPr>
              <a:p>
                <a:endParaRPr dirty="0">
                  <a:latin typeface=".VnTime" pitchFamily="34" charset="0"/>
                  <a:ea typeface="Arial" panose="020B0604020202020204" pitchFamily="34" charset="0"/>
                </a:endParaRPr>
              </a:p>
            </p:txBody>
          </p:sp>
        </p:grpSp>
        <p:grpSp>
          <p:nvGrpSpPr>
            <p:cNvPr id="25619" name="Group 38"/>
            <p:cNvGrpSpPr/>
            <p:nvPr/>
          </p:nvGrpSpPr>
          <p:grpSpPr>
            <a:xfrm rot="5400000">
              <a:off x="261" y="2851"/>
              <a:ext cx="625" cy="586"/>
              <a:chOff x="1872" y="1824"/>
              <a:chExt cx="2014" cy="1821"/>
            </a:xfrm>
          </p:grpSpPr>
          <p:sp>
            <p:nvSpPr>
              <p:cNvPr id="139303" name="AutoShape 39"/>
              <p:cNvSpPr>
                <a:spLocks noChangeArrowheads="1"/>
              </p:cNvSpPr>
              <p:nvPr/>
            </p:nvSpPr>
            <p:spPr bwMode="gray">
              <a:xfrm rot="16200000" flipH="1">
                <a:off x="1821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9304" name="AutoShape 40"/>
              <p:cNvSpPr>
                <a:spLocks noChangeArrowheads="1"/>
              </p:cNvSpPr>
              <p:nvPr/>
            </p:nvSpPr>
            <p:spPr bwMode="gray">
              <a:xfrm rot="5400000" flipH="1">
                <a:off x="3629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9305" name="AutoShape 4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633" name="Oval 42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dirty="0">
                  <a:latin typeface=".VnTime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25634" name="Oval 43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dirty="0">
                  <a:latin typeface=".VnTime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39308" name="Oval 44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636" name="Oval 45"/>
              <p:cNvSpPr/>
              <p:nvPr/>
            </p:nvSpPr>
            <p:spPr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>
                <a:spAutoFit/>
              </a:bodyPr>
              <a:p>
                <a:endParaRPr dirty="0">
                  <a:latin typeface=".VnTime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39310" name="Oval 46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638" name="Oval 47"/>
              <p:cNvSpPr/>
              <p:nvPr/>
            </p:nvSpPr>
            <p:spPr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>
                <a:spAutoFit/>
              </a:bodyPr>
              <a:p>
                <a:endParaRPr dirty="0">
                  <a:latin typeface=".VnTime" pitchFamily="34" charset="0"/>
                  <a:ea typeface="Arial" panose="020B0604020202020204" pitchFamily="34" charset="0"/>
                </a:endParaRPr>
              </a:p>
            </p:txBody>
          </p:sp>
        </p:grpSp>
        <p:grpSp>
          <p:nvGrpSpPr>
            <p:cNvPr id="25620" name="Group 48"/>
            <p:cNvGrpSpPr/>
            <p:nvPr/>
          </p:nvGrpSpPr>
          <p:grpSpPr>
            <a:xfrm rot="5400000">
              <a:off x="272" y="3562"/>
              <a:ext cx="625" cy="586"/>
              <a:chOff x="1872" y="1824"/>
              <a:chExt cx="2014" cy="1821"/>
            </a:xfrm>
          </p:grpSpPr>
          <p:sp>
            <p:nvSpPr>
              <p:cNvPr id="139313" name="AutoShape 49"/>
              <p:cNvSpPr>
                <a:spLocks noChangeArrowheads="1"/>
              </p:cNvSpPr>
              <p:nvPr/>
            </p:nvSpPr>
            <p:spPr bwMode="gray">
              <a:xfrm rot="16200000" flipH="1">
                <a:off x="1821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9314" name="AutoShape 50"/>
              <p:cNvSpPr>
                <a:spLocks noChangeArrowheads="1"/>
              </p:cNvSpPr>
              <p:nvPr/>
            </p:nvSpPr>
            <p:spPr bwMode="gray">
              <a:xfrm rot="5400000" flipH="1">
                <a:off x="3629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9315" name="AutoShape 5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624" name="Oval 52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dirty="0">
                  <a:latin typeface=".VnTime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25625" name="Oval 53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dirty="0">
                  <a:latin typeface=".VnTime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39318" name="Oval 54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627" name="Oval 55"/>
              <p:cNvSpPr/>
              <p:nvPr/>
            </p:nvSpPr>
            <p:spPr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>
                <a:spAutoFit/>
              </a:bodyPr>
              <a:p>
                <a:endParaRPr dirty="0">
                  <a:latin typeface=".VnTime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39320" name="Oval 56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629" name="Oval 57"/>
              <p:cNvSpPr/>
              <p:nvPr/>
            </p:nvSpPr>
            <p:spPr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>
                <a:spAutoFit/>
              </a:bodyPr>
              <a:p>
                <a:endParaRPr dirty="0">
                  <a:latin typeface=".VnTime" pitchFamily="34" charset="0"/>
                  <a:ea typeface="Arial" panose="020B0604020202020204" pitchFamily="34" charset="0"/>
                </a:endParaRPr>
              </a:p>
            </p:txBody>
          </p:sp>
        </p:grpSp>
      </p:grpSp>
      <p:sp>
        <p:nvSpPr>
          <p:cNvPr id="139322" name="Text Box 58"/>
          <p:cNvSpPr txBox="1"/>
          <p:nvPr/>
        </p:nvSpPr>
        <p:spPr>
          <a:xfrm>
            <a:off x="800100" y="4864100"/>
            <a:ext cx="839788" cy="1189038"/>
          </a:xfrm>
          <a:prstGeom prst="rect">
            <a:avLst/>
          </a:prstGeom>
          <a:noFill/>
          <a:ln w="9525">
            <a:noFill/>
          </a:ln>
        </p:spPr>
        <p:txBody>
          <a:bodyPr lIns="91426" tIns="45714" rIns="91426" bIns="45714">
            <a:spAutoFit/>
          </a:bodyPr>
          <a:p>
            <a:pPr>
              <a:spcBef>
                <a:spcPct val="50000"/>
              </a:spcBef>
            </a:pPr>
            <a:r>
              <a:rPr sz="7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sz="7200" dirty="0">
              <a:latin typeface="Arial" panose="020B0604020202020204" pitchFamily="34" charset="0"/>
              <a:ea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5615" name="Text Box 59"/>
          <p:cNvSpPr txBox="1"/>
          <p:nvPr/>
        </p:nvSpPr>
        <p:spPr>
          <a:xfrm>
            <a:off x="3048000" y="228600"/>
            <a:ext cx="2895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CỦNG CỐ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9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3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AutoShape 2"/>
          <p:cNvSpPr/>
          <p:nvPr/>
        </p:nvSpPr>
        <p:spPr>
          <a:xfrm>
            <a:off x="0" y="762000"/>
            <a:ext cx="8896350" cy="1066800"/>
          </a:xfrm>
          <a:prstGeom prst="flowChartAlternateProcess">
            <a:avLst/>
          </a:prstGeom>
          <a:gradFill rotWithShape="1">
            <a:gsLst>
              <a:gs pos="0">
                <a:srgbClr val="FFFF99"/>
              </a:gs>
              <a:gs pos="100000">
                <a:srgbClr val="FFFFCC"/>
              </a:gs>
            </a:gsLst>
            <a:lin ang="5400000" scaled="1"/>
            <a:tileRect/>
          </a:gradFill>
          <a:ln w="9525" cap="flat" cmpd="sng">
            <a:solidFill>
              <a:srgbClr val="99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1431" tIns="45716" rIns="91431" bIns="45716" anchor="ctr"/>
          <a:p>
            <a:r>
              <a:rPr b="0" u="sng" dirty="0">
                <a:solidFill>
                  <a:srgbClr val="99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 3:</a:t>
            </a:r>
            <a:r>
              <a:rPr b="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Đơn vị n</a:t>
            </a:r>
            <a:r>
              <a:rPr b="0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b="0" i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phải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b="0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đơn vị của công suất</a:t>
            </a:r>
            <a:r>
              <a:rPr sz="2500" b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2500" b="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26627" name="Group 3"/>
          <p:cNvGrpSpPr/>
          <p:nvPr/>
        </p:nvGrpSpPr>
        <p:grpSpPr>
          <a:xfrm>
            <a:off x="1143000" y="2443163"/>
            <a:ext cx="8001000" cy="914400"/>
            <a:chOff x="720" y="1152"/>
            <a:chExt cx="5040" cy="576"/>
          </a:xfrm>
        </p:grpSpPr>
        <p:sp>
          <p:nvSpPr>
            <p:cNvPr id="26684" name="AutoShape 4"/>
            <p:cNvSpPr/>
            <p:nvPr/>
          </p:nvSpPr>
          <p:spPr>
            <a:xfrm>
              <a:off x="720" y="1152"/>
              <a:ext cx="5040" cy="576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  <a:effectLst>
              <a:outerShdw dist="107763" dir="2699999" algn="ctr" rotWithShape="0">
                <a:srgbClr val="808080">
                  <a:alpha val="50000"/>
                </a:srgbClr>
              </a:outerShdw>
            </a:effectLst>
          </p:spPr>
          <p:txBody>
            <a:bodyPr wrap="none" lIns="91431" tIns="45716" rIns="91431" bIns="45716" anchor="ctr"/>
            <a:p>
              <a:pPr algn="ctr"/>
              <a:endParaRPr sz="1800" b="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40293" name="AutoShape 5"/>
            <p:cNvSpPr>
              <a:spLocks noChangeArrowheads="1"/>
            </p:cNvSpPr>
            <p:nvPr/>
          </p:nvSpPr>
          <p:spPr bwMode="auto">
            <a:xfrm>
              <a:off x="768" y="1248"/>
              <a:ext cx="432" cy="384"/>
            </a:xfrm>
            <a:prstGeom prst="flowChartAlternateProcess">
              <a:avLst/>
            </a:prstGeom>
            <a:gradFill rotWithShape="1">
              <a:gsLst>
                <a:gs pos="0">
                  <a:srgbClr val="FF99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</a:t>
              </a:r>
              <a:endPara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686" name="Rectangle 6"/>
            <p:cNvSpPr/>
            <p:nvPr/>
          </p:nvSpPr>
          <p:spPr>
            <a:xfrm>
              <a:off x="1281" y="1248"/>
              <a:ext cx="412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1" tIns="45716" rIns="91431" bIns="45716">
              <a:spAutoFit/>
            </a:bodyPr>
            <a:p>
              <a:r>
                <a:rPr b="0" dirty="0">
                  <a:latin typeface="Arial" panose="020B0604020202020204" pitchFamily="34" charset="0"/>
                  <a:cs typeface="Arial" panose="020B0604020202020204" pitchFamily="34" charset="0"/>
                </a:rPr>
                <a:t>Jun trên giây (J/s)</a:t>
              </a:r>
              <a:endParaRPr b="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26628" name="Group 7"/>
          <p:cNvGrpSpPr/>
          <p:nvPr/>
        </p:nvGrpSpPr>
        <p:grpSpPr>
          <a:xfrm>
            <a:off x="1143000" y="3505200"/>
            <a:ext cx="8001000" cy="919163"/>
            <a:chOff x="720" y="1833"/>
            <a:chExt cx="5040" cy="579"/>
          </a:xfrm>
        </p:grpSpPr>
        <p:sp>
          <p:nvSpPr>
            <p:cNvPr id="26681" name="AutoShape 8"/>
            <p:cNvSpPr/>
            <p:nvPr/>
          </p:nvSpPr>
          <p:spPr>
            <a:xfrm>
              <a:off x="720" y="1836"/>
              <a:ext cx="5040" cy="576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  <a:effectLst>
              <a:outerShdw dist="107763" dir="2699999" algn="ctr" rotWithShape="0">
                <a:srgbClr val="808080">
                  <a:alpha val="50000"/>
                </a:srgbClr>
              </a:outerShdw>
            </a:effectLst>
          </p:spPr>
          <p:txBody>
            <a:bodyPr wrap="none" lIns="91431" tIns="45716" rIns="91431" bIns="45716" anchor="ctr"/>
            <a:p>
              <a:pPr algn="ctr"/>
              <a:endParaRPr sz="1800" b="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40297" name="AutoShape 9"/>
            <p:cNvSpPr>
              <a:spLocks noChangeArrowheads="1"/>
            </p:cNvSpPr>
            <p:nvPr/>
          </p:nvSpPr>
          <p:spPr bwMode="auto">
            <a:xfrm>
              <a:off x="837" y="1968"/>
              <a:ext cx="411" cy="384"/>
            </a:xfrm>
            <a:prstGeom prst="flowChartAlternateProcess">
              <a:avLst/>
            </a:prstGeom>
            <a:gradFill rotWithShape="1">
              <a:gsLst>
                <a:gs pos="0">
                  <a:srgbClr val="FF99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</a:t>
              </a:r>
              <a:endPara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683" name="Rectangle 10"/>
            <p:cNvSpPr/>
            <p:nvPr/>
          </p:nvSpPr>
          <p:spPr>
            <a:xfrm>
              <a:off x="1287" y="1833"/>
              <a:ext cx="4455" cy="42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1" tIns="45716" rIns="91431" bIns="45716">
              <a:spAutoFit/>
            </a:bodyPr>
            <a:p>
              <a:endParaRPr sz="10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b="0" dirty="0">
                  <a:latin typeface="Arial" panose="020B0604020202020204" pitchFamily="34" charset="0"/>
                  <a:cs typeface="Arial" panose="020B0604020202020204" pitchFamily="34" charset="0"/>
                </a:rPr>
                <a:t>Oát (W)</a:t>
              </a:r>
              <a:endParaRPr b="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26629" name="Group 11"/>
          <p:cNvGrpSpPr/>
          <p:nvPr/>
        </p:nvGrpSpPr>
        <p:grpSpPr>
          <a:xfrm>
            <a:off x="1143000" y="4572000"/>
            <a:ext cx="8001000" cy="919163"/>
            <a:chOff x="711" y="2544"/>
            <a:chExt cx="5040" cy="579"/>
          </a:xfrm>
        </p:grpSpPr>
        <p:sp>
          <p:nvSpPr>
            <p:cNvPr id="26678" name="AutoShape 12"/>
            <p:cNvSpPr/>
            <p:nvPr/>
          </p:nvSpPr>
          <p:spPr>
            <a:xfrm>
              <a:off x="711" y="2547"/>
              <a:ext cx="5040" cy="576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  <a:effectLst>
              <a:outerShdw dist="107763" dir="2699999" algn="ctr" rotWithShape="0">
                <a:srgbClr val="808080">
                  <a:alpha val="50000"/>
                </a:srgbClr>
              </a:outerShdw>
            </a:effectLst>
          </p:spPr>
          <p:txBody>
            <a:bodyPr wrap="none" lIns="91431" tIns="45716" rIns="91431" bIns="45716" anchor="ctr"/>
            <a:p>
              <a:pPr algn="ctr"/>
              <a:endParaRPr sz="1800" b="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40301" name="AutoShape 13"/>
            <p:cNvSpPr>
              <a:spLocks noChangeArrowheads="1"/>
            </p:cNvSpPr>
            <p:nvPr/>
          </p:nvSpPr>
          <p:spPr bwMode="auto">
            <a:xfrm>
              <a:off x="825" y="2655"/>
              <a:ext cx="423" cy="384"/>
            </a:xfrm>
            <a:prstGeom prst="flowChartAlternateProcess">
              <a:avLst/>
            </a:prstGeom>
            <a:gradFill rotWithShape="1">
              <a:gsLst>
                <a:gs pos="0">
                  <a:srgbClr val="FF99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</a:t>
              </a:r>
              <a:endPara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680" name="Rectangle 14"/>
            <p:cNvSpPr/>
            <p:nvPr/>
          </p:nvSpPr>
          <p:spPr>
            <a:xfrm>
              <a:off x="1359" y="2544"/>
              <a:ext cx="4383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1" tIns="45716" rIns="91431" bIns="45716">
              <a:spAutoFit/>
            </a:bodyPr>
            <a:p>
              <a:r>
                <a:rPr b="0" dirty="0">
                  <a:latin typeface="Arial" panose="020B0604020202020204" pitchFamily="34" charset="0"/>
                  <a:cs typeface="Arial" panose="020B0604020202020204" pitchFamily="34" charset="0"/>
                </a:rPr>
                <a:t>kW</a:t>
              </a:r>
              <a:endParaRPr b="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26630" name="Group 15"/>
          <p:cNvGrpSpPr/>
          <p:nvPr/>
        </p:nvGrpSpPr>
        <p:grpSpPr>
          <a:xfrm>
            <a:off x="1219200" y="5638800"/>
            <a:ext cx="7924800" cy="862013"/>
            <a:chOff x="768" y="3249"/>
            <a:chExt cx="4992" cy="543"/>
          </a:xfrm>
        </p:grpSpPr>
        <p:sp>
          <p:nvSpPr>
            <p:cNvPr id="26675" name="AutoShape 16"/>
            <p:cNvSpPr/>
            <p:nvPr/>
          </p:nvSpPr>
          <p:spPr>
            <a:xfrm>
              <a:off x="768" y="3264"/>
              <a:ext cx="4992" cy="528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  <a:effectLst>
              <a:outerShdw dist="107763" dir="2699999" algn="ctr" rotWithShape="0">
                <a:srgbClr val="808080">
                  <a:alpha val="50000"/>
                </a:srgbClr>
              </a:outerShdw>
            </a:effectLst>
          </p:spPr>
          <p:txBody>
            <a:bodyPr wrap="none" lIns="91431" tIns="45716" rIns="91431" bIns="45716" anchor="ctr"/>
            <a:p>
              <a:pPr algn="ctr"/>
              <a:endParaRPr sz="1800" b="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40305" name="AutoShape 17"/>
            <p:cNvSpPr>
              <a:spLocks noChangeArrowheads="1"/>
            </p:cNvSpPr>
            <p:nvPr/>
          </p:nvSpPr>
          <p:spPr bwMode="auto">
            <a:xfrm>
              <a:off x="861" y="3366"/>
              <a:ext cx="435" cy="384"/>
            </a:xfrm>
            <a:prstGeom prst="flowChartAlternateProcess">
              <a:avLst/>
            </a:prstGeom>
            <a:gradFill rotWithShape="1">
              <a:gsLst>
                <a:gs pos="0">
                  <a:srgbClr val="FF99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</a:t>
              </a:r>
              <a:endPara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677" name="Rectangle 18"/>
            <p:cNvSpPr/>
            <p:nvPr/>
          </p:nvSpPr>
          <p:spPr>
            <a:xfrm>
              <a:off x="1350" y="3249"/>
              <a:ext cx="432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1" tIns="45716" rIns="91431" bIns="45716">
              <a:spAutoFit/>
            </a:bodyPr>
            <a:p>
              <a:r>
                <a:rPr b="0" dirty="0">
                  <a:latin typeface="Arial" panose="020B0604020202020204" pitchFamily="34" charset="0"/>
                  <a:cs typeface="Arial" panose="020B0604020202020204" pitchFamily="34" charset="0"/>
                </a:rPr>
                <a:t>Oát giây (W.s)</a:t>
              </a:r>
              <a:endParaRPr b="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26631" name="Group 19"/>
          <p:cNvGrpSpPr/>
          <p:nvPr/>
        </p:nvGrpSpPr>
        <p:grpSpPr>
          <a:xfrm>
            <a:off x="0" y="2362200"/>
            <a:ext cx="993775" cy="4297363"/>
            <a:chOff x="252" y="1461"/>
            <a:chExt cx="626" cy="2707"/>
          </a:xfrm>
        </p:grpSpPr>
        <p:sp>
          <p:nvSpPr>
            <p:cNvPr id="26634" name="Rectangle 20"/>
            <p:cNvSpPr/>
            <p:nvPr/>
          </p:nvSpPr>
          <p:spPr>
            <a:xfrm rot="5400000">
              <a:off x="-672" y="2736"/>
              <a:ext cx="2544" cy="14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dirty="0">
                <a:latin typeface=".VnTime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26635" name="Group 21"/>
            <p:cNvGrpSpPr/>
            <p:nvPr/>
          </p:nvGrpSpPr>
          <p:grpSpPr>
            <a:xfrm rot="5400000">
              <a:off x="232" y="1480"/>
              <a:ext cx="625" cy="586"/>
              <a:chOff x="1872" y="1824"/>
              <a:chExt cx="2014" cy="1821"/>
            </a:xfrm>
          </p:grpSpPr>
          <p:sp>
            <p:nvSpPr>
              <p:cNvPr id="140310" name="AutoShape 22"/>
              <p:cNvSpPr>
                <a:spLocks noChangeArrowheads="1"/>
              </p:cNvSpPr>
              <p:nvPr/>
            </p:nvSpPr>
            <p:spPr bwMode="gray">
              <a:xfrm rot="16200000" flipH="1">
                <a:off x="1821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0311" name="AutoShape 23"/>
              <p:cNvSpPr>
                <a:spLocks noChangeArrowheads="1"/>
              </p:cNvSpPr>
              <p:nvPr/>
            </p:nvSpPr>
            <p:spPr bwMode="gray">
              <a:xfrm rot="5400000" flipH="1">
                <a:off x="3629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0312" name="AutoShape 24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69" name="Oval 25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dirty="0">
                  <a:latin typeface=".VnTime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26670" name="Oval 26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dirty="0">
                  <a:latin typeface=".VnTime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40315" name="Oval 27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72" name="Oval 28"/>
              <p:cNvSpPr/>
              <p:nvPr/>
            </p:nvSpPr>
            <p:spPr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>
                <a:spAutoFit/>
              </a:bodyPr>
              <a:p>
                <a:endParaRPr dirty="0">
                  <a:latin typeface=".VnTime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40317" name="Oval 29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74" name="Oval 30"/>
              <p:cNvSpPr/>
              <p:nvPr/>
            </p:nvSpPr>
            <p:spPr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>
                <a:spAutoFit/>
              </a:bodyPr>
              <a:p>
                <a:endParaRPr dirty="0">
                  <a:latin typeface=".VnTime" pitchFamily="34" charset="0"/>
                  <a:ea typeface="Arial" panose="020B0604020202020204" pitchFamily="34" charset="0"/>
                </a:endParaRPr>
              </a:p>
            </p:txBody>
          </p:sp>
        </p:grpSp>
        <p:grpSp>
          <p:nvGrpSpPr>
            <p:cNvPr id="26636" name="Group 31"/>
            <p:cNvGrpSpPr/>
            <p:nvPr/>
          </p:nvGrpSpPr>
          <p:grpSpPr>
            <a:xfrm rot="5400000">
              <a:off x="268" y="2179"/>
              <a:ext cx="625" cy="586"/>
              <a:chOff x="1872" y="1824"/>
              <a:chExt cx="2014" cy="1821"/>
            </a:xfrm>
          </p:grpSpPr>
          <p:sp>
            <p:nvSpPr>
              <p:cNvPr id="140320" name="AutoShape 32"/>
              <p:cNvSpPr>
                <a:spLocks noChangeArrowheads="1"/>
              </p:cNvSpPr>
              <p:nvPr/>
            </p:nvSpPr>
            <p:spPr bwMode="gray">
              <a:xfrm rot="16200000" flipH="1">
                <a:off x="1821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0321" name="AutoShape 33"/>
              <p:cNvSpPr>
                <a:spLocks noChangeArrowheads="1"/>
              </p:cNvSpPr>
              <p:nvPr/>
            </p:nvSpPr>
            <p:spPr bwMode="gray">
              <a:xfrm rot="5400000" flipH="1">
                <a:off x="3629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0322" name="AutoShape 34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60" name="Oval 35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dirty="0">
                  <a:latin typeface=".VnTime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26661" name="Oval 36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dirty="0">
                  <a:latin typeface=".VnTime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40325" name="Oval 37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63" name="Oval 38"/>
              <p:cNvSpPr/>
              <p:nvPr/>
            </p:nvSpPr>
            <p:spPr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>
                <a:spAutoFit/>
              </a:bodyPr>
              <a:p>
                <a:endParaRPr dirty="0">
                  <a:latin typeface=".VnTime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40327" name="Oval 39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65" name="Oval 40"/>
              <p:cNvSpPr/>
              <p:nvPr/>
            </p:nvSpPr>
            <p:spPr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>
                <a:spAutoFit/>
              </a:bodyPr>
              <a:p>
                <a:endParaRPr dirty="0">
                  <a:latin typeface=".VnTime" pitchFamily="34" charset="0"/>
                  <a:ea typeface="Arial" panose="020B0604020202020204" pitchFamily="34" charset="0"/>
                </a:endParaRPr>
              </a:p>
            </p:txBody>
          </p:sp>
        </p:grpSp>
        <p:grpSp>
          <p:nvGrpSpPr>
            <p:cNvPr id="26637" name="Group 41"/>
            <p:cNvGrpSpPr/>
            <p:nvPr/>
          </p:nvGrpSpPr>
          <p:grpSpPr>
            <a:xfrm rot="5400000">
              <a:off x="261" y="2851"/>
              <a:ext cx="625" cy="586"/>
              <a:chOff x="1872" y="1824"/>
              <a:chExt cx="2014" cy="1821"/>
            </a:xfrm>
          </p:grpSpPr>
          <p:sp>
            <p:nvSpPr>
              <p:cNvPr id="140330" name="AutoShape 42"/>
              <p:cNvSpPr>
                <a:spLocks noChangeArrowheads="1"/>
              </p:cNvSpPr>
              <p:nvPr/>
            </p:nvSpPr>
            <p:spPr bwMode="gray">
              <a:xfrm rot="16200000" flipH="1">
                <a:off x="1821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0331" name="AutoShape 43"/>
              <p:cNvSpPr>
                <a:spLocks noChangeArrowheads="1"/>
              </p:cNvSpPr>
              <p:nvPr/>
            </p:nvSpPr>
            <p:spPr bwMode="gray">
              <a:xfrm rot="5400000" flipH="1">
                <a:off x="3629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0332" name="AutoShape 44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51" name="Oval 45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dirty="0">
                  <a:latin typeface=".VnTime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26652" name="Oval 46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dirty="0">
                  <a:latin typeface=".VnTime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40335" name="Oval 47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54" name="Oval 48"/>
              <p:cNvSpPr/>
              <p:nvPr/>
            </p:nvSpPr>
            <p:spPr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>
                <a:spAutoFit/>
              </a:bodyPr>
              <a:p>
                <a:endParaRPr dirty="0">
                  <a:latin typeface=".VnTime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40337" name="Oval 49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56" name="Oval 50"/>
              <p:cNvSpPr/>
              <p:nvPr/>
            </p:nvSpPr>
            <p:spPr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>
                <a:spAutoFit/>
              </a:bodyPr>
              <a:p>
                <a:endParaRPr dirty="0">
                  <a:latin typeface=".VnTime" pitchFamily="34" charset="0"/>
                  <a:ea typeface="Arial" panose="020B0604020202020204" pitchFamily="34" charset="0"/>
                </a:endParaRPr>
              </a:p>
            </p:txBody>
          </p:sp>
        </p:grpSp>
        <p:grpSp>
          <p:nvGrpSpPr>
            <p:cNvPr id="26638" name="Group 51"/>
            <p:cNvGrpSpPr/>
            <p:nvPr/>
          </p:nvGrpSpPr>
          <p:grpSpPr>
            <a:xfrm rot="5400000">
              <a:off x="272" y="3562"/>
              <a:ext cx="625" cy="586"/>
              <a:chOff x="1872" y="1824"/>
              <a:chExt cx="2014" cy="1821"/>
            </a:xfrm>
          </p:grpSpPr>
          <p:sp>
            <p:nvSpPr>
              <p:cNvPr id="140340" name="AutoShape 52"/>
              <p:cNvSpPr>
                <a:spLocks noChangeArrowheads="1"/>
              </p:cNvSpPr>
              <p:nvPr/>
            </p:nvSpPr>
            <p:spPr bwMode="gray">
              <a:xfrm rot="16200000" flipH="1">
                <a:off x="1821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0341" name="AutoShape 53"/>
              <p:cNvSpPr>
                <a:spLocks noChangeArrowheads="1"/>
              </p:cNvSpPr>
              <p:nvPr/>
            </p:nvSpPr>
            <p:spPr bwMode="gray">
              <a:xfrm rot="5400000" flipH="1">
                <a:off x="3629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0342" name="AutoShape 54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42" name="Oval 55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dirty="0">
                  <a:latin typeface=".VnTime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26643" name="Oval 56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dirty="0">
                  <a:latin typeface=".VnTime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40345" name="Oval 57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45" name="Oval 58"/>
              <p:cNvSpPr/>
              <p:nvPr/>
            </p:nvSpPr>
            <p:spPr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>
                <a:spAutoFit/>
              </a:bodyPr>
              <a:p>
                <a:endParaRPr dirty="0">
                  <a:latin typeface=".VnTime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40347" name="Oval 59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47" name="Oval 60"/>
              <p:cNvSpPr/>
              <p:nvPr/>
            </p:nvSpPr>
            <p:spPr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>
                <a:spAutoFit/>
              </a:bodyPr>
              <a:p>
                <a:endParaRPr dirty="0">
                  <a:latin typeface=".VnTime" pitchFamily="34" charset="0"/>
                  <a:ea typeface="Arial" panose="020B0604020202020204" pitchFamily="34" charset="0"/>
                </a:endParaRPr>
              </a:p>
            </p:txBody>
          </p:sp>
        </p:grpSp>
      </p:grpSp>
      <p:sp>
        <p:nvSpPr>
          <p:cNvPr id="140349" name="Text Box 61"/>
          <p:cNvSpPr txBox="1"/>
          <p:nvPr/>
        </p:nvSpPr>
        <p:spPr>
          <a:xfrm>
            <a:off x="271463" y="5389563"/>
            <a:ext cx="838200" cy="1189037"/>
          </a:xfrm>
          <a:prstGeom prst="rect">
            <a:avLst/>
          </a:prstGeom>
          <a:noFill/>
          <a:ln w="9525">
            <a:noFill/>
          </a:ln>
        </p:spPr>
        <p:txBody>
          <a:bodyPr lIns="91431" tIns="45716" rIns="91431" bIns="45716">
            <a:spAutoFit/>
          </a:bodyPr>
          <a:p>
            <a:pPr>
              <a:spcBef>
                <a:spcPct val="50000"/>
              </a:spcBef>
            </a:pPr>
            <a:r>
              <a:rPr sz="72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sz="7200" dirty="0">
              <a:solidFill>
                <a:srgbClr val="003300"/>
              </a:solidFill>
              <a:latin typeface="Arial" panose="020B0604020202020204" pitchFamily="34" charset="0"/>
              <a:ea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6633" name="Text Box 62"/>
          <p:cNvSpPr txBox="1"/>
          <p:nvPr/>
        </p:nvSpPr>
        <p:spPr>
          <a:xfrm>
            <a:off x="2819400" y="152400"/>
            <a:ext cx="2895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CỦNG CỐ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0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Text Box 2"/>
          <p:cNvSpPr txBox="1"/>
          <p:nvPr/>
        </p:nvSpPr>
        <p:spPr>
          <a:xfrm>
            <a:off x="457200" y="685800"/>
            <a:ext cx="8229600" cy="946150"/>
          </a:xfrm>
          <a:prstGeom prst="rect">
            <a:avLst/>
          </a:prstGeom>
          <a:noFill/>
          <a:ln w="9525">
            <a:noFill/>
          </a:ln>
        </p:spPr>
        <p:txBody>
          <a:bodyPr lIns="91426" tIns="45714" rIns="91426" bIns="45714">
            <a:spAutoFit/>
          </a:bodyPr>
          <a:p>
            <a:pPr>
              <a:spcBef>
                <a:spcPct val="50000"/>
              </a:spcBef>
            </a:pPr>
            <a:r>
              <a:rPr b="0" u="sng" dirty="0">
                <a:solidFill>
                  <a:srgbClr val="99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 4:</a:t>
            </a:r>
            <a:r>
              <a:rPr b="0" dirty="0">
                <a:latin typeface=".VnTime" pitchFamily="34" charset="0"/>
                <a:cs typeface="Arial" panose="020B0604020202020204" pitchFamily="34" charset="0"/>
              </a:rPr>
              <a:t> </a:t>
            </a:r>
            <a:r>
              <a:rPr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vật thực hiện được một công 1000J; thời gian 20 giây. Công suất của vật l</a:t>
            </a:r>
            <a:r>
              <a:rPr b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b="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1" name="Text Box 3"/>
          <p:cNvSpPr txBox="1"/>
          <p:nvPr/>
        </p:nvSpPr>
        <p:spPr>
          <a:xfrm>
            <a:off x="1219200" y="1905000"/>
            <a:ext cx="6705600" cy="2443163"/>
          </a:xfrm>
          <a:prstGeom prst="rect">
            <a:avLst/>
          </a:prstGeom>
          <a:noFill/>
          <a:ln w="9525">
            <a:noFill/>
          </a:ln>
        </p:spPr>
        <p:txBody>
          <a:bodyPr lIns="91426" tIns="45714" rIns="91426" bIns="45714">
            <a:spAutoFit/>
          </a:bodyPr>
          <a:p>
            <a:pPr>
              <a:spcBef>
                <a:spcPct val="50000"/>
              </a:spcBef>
            </a:pPr>
            <a:r>
              <a:rPr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	100W.</a:t>
            </a:r>
            <a:endParaRPr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	150W.</a:t>
            </a:r>
            <a:endParaRPr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	200W</a:t>
            </a:r>
            <a:endParaRPr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	50J/s.</a:t>
            </a:r>
            <a:endParaRPr b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196" name="Oval 4"/>
          <p:cNvSpPr/>
          <p:nvPr/>
        </p:nvSpPr>
        <p:spPr>
          <a:xfrm>
            <a:off x="1219200" y="3886200"/>
            <a:ext cx="457200" cy="457200"/>
          </a:xfrm>
          <a:prstGeom prst="ellipse">
            <a:avLst/>
          </a:prstGeom>
          <a:noFill/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lIns="91426" tIns="45714" rIns="91426" bIns="45714" anchor="ctr"/>
          <a:p>
            <a:pPr algn="ctr"/>
            <a:endParaRPr b="0" dirty="0">
              <a:solidFill>
                <a:srgbClr val="FF3300"/>
              </a:solidFill>
              <a:latin typeface=".VnTime" pitchFamily="34" charset="0"/>
              <a:ea typeface="Arial" panose="020B0604020202020204" pitchFamily="34" charset="0"/>
            </a:endParaRPr>
          </a:p>
        </p:txBody>
      </p:sp>
      <p:sp>
        <p:nvSpPr>
          <p:cNvPr id="27653" name="Text Box 5"/>
          <p:cNvSpPr txBox="1"/>
          <p:nvPr/>
        </p:nvSpPr>
        <p:spPr>
          <a:xfrm>
            <a:off x="2590800" y="228600"/>
            <a:ext cx="2895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CỦNG CỐ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7218" name="Oval 2"/>
          <p:cNvSpPr/>
          <p:nvPr/>
        </p:nvSpPr>
        <p:spPr>
          <a:xfrm>
            <a:off x="1371600" y="3124200"/>
            <a:ext cx="457200" cy="457200"/>
          </a:xfrm>
          <a:prstGeom prst="ellipse">
            <a:avLst/>
          </a:prstGeom>
          <a:noFill/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dirty="0">
              <a:latin typeface=".VnTime" pitchFamily="34" charset="0"/>
              <a:ea typeface="Arial" panose="020B0604020202020204" pitchFamily="34" charset="0"/>
            </a:endParaRPr>
          </a:p>
        </p:txBody>
      </p:sp>
      <p:sp>
        <p:nvSpPr>
          <p:cNvPr id="137219" name="Text Box 3"/>
          <p:cNvSpPr txBox="1"/>
          <p:nvPr/>
        </p:nvSpPr>
        <p:spPr>
          <a:xfrm>
            <a:off x="1371600" y="1371600"/>
            <a:ext cx="7543800" cy="3511550"/>
          </a:xfrm>
          <a:prstGeom prst="rect">
            <a:avLst/>
          </a:prstGeom>
          <a:noFill/>
          <a:ln w="9525">
            <a:noFill/>
          </a:ln>
        </p:spPr>
        <p:txBody>
          <a:bodyPr lIns="91426" tIns="45714" rIns="91426" bIns="45714">
            <a:spAutoFit/>
          </a:bodyPr>
          <a:p>
            <a:pPr>
              <a:spcBef>
                <a:spcPct val="50000"/>
              </a:spcBef>
            </a:pPr>
            <a:r>
              <a:rPr b="0" u="sng" dirty="0">
                <a:solidFill>
                  <a:srgbClr val="99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 5:</a:t>
            </a:r>
            <a:r>
              <a:rPr b="0" dirty="0">
                <a:latin typeface=".VnTime" pitchFamily="34" charset="0"/>
                <a:cs typeface="Arial" panose="020B0604020202020204" pitchFamily="34" charset="0"/>
              </a:rPr>
              <a:t> </a:t>
            </a:r>
            <a:r>
              <a:rPr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vật có công suất 200W, được sử dụng trong thời gian 20s. Công của vật đã thực hiện l</a:t>
            </a:r>
            <a:r>
              <a:rPr b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b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	400J.</a:t>
            </a:r>
            <a:endParaRPr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	4000N.m</a:t>
            </a:r>
            <a:endParaRPr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	3500J.</a:t>
            </a:r>
            <a:endParaRPr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	3500N.m</a:t>
            </a:r>
            <a:endParaRPr b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76" name="Text Box 4"/>
          <p:cNvSpPr txBox="1"/>
          <p:nvPr/>
        </p:nvSpPr>
        <p:spPr>
          <a:xfrm>
            <a:off x="2590800" y="609600"/>
            <a:ext cx="2895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CỦNG CỐ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 animBg="1"/>
      <p:bldP spid="1372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Picture 2" descr="5370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0638"/>
            <a:ext cx="9144000" cy="6837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3667" name="Text Box 3"/>
          <p:cNvSpPr txBox="1"/>
          <p:nvPr/>
        </p:nvSpPr>
        <p:spPr>
          <a:xfrm rot="838174">
            <a:off x="2008188" y="2743200"/>
            <a:ext cx="5867400" cy="1443990"/>
          </a:xfrm>
          <a:prstGeom prst="rect">
            <a:avLst/>
          </a:prstGeom>
          <a:noFill/>
          <a:ln w="9525">
            <a:noFill/>
          </a:ln>
        </p:spPr>
        <p:txBody>
          <a:bodyPr lIns="91426" tIns="45714" rIns="91426" bIns="45714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US" sz="4400" dirty="0">
                <a:solidFill>
                  <a:srgbClr val="FF0000"/>
                </a:solidFill>
                <a:latin typeface=".VnTime" pitchFamily="34" charset="0"/>
              </a:rPr>
              <a:t>Chúc các em học tốt</a:t>
            </a:r>
            <a:endParaRPr lang="en-US"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113668" name="sorry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5105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668"/>
                </p:tgtEl>
              </p:cMediaNode>
            </p:audio>
          </p:childTnLst>
        </p:cTn>
      </p:par>
    </p:tnLst>
    <p:bldLst>
      <p:bldP spid="113667" grpId="0"/>
      <p:bldP spid="11366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ext Box 3"/>
          <p:cNvSpPr txBox="1"/>
          <p:nvPr/>
        </p:nvSpPr>
        <p:spPr>
          <a:xfrm>
            <a:off x="5257800" y="5181600"/>
            <a:ext cx="3276600" cy="579438"/>
          </a:xfrm>
          <a:prstGeom prst="rect">
            <a:avLst/>
          </a:prstGeom>
          <a:noFill/>
          <a:ln w="9525">
            <a:noFill/>
          </a:ln>
        </p:spPr>
        <p:txBody>
          <a:bodyPr lIns="91426" tIns="45714" rIns="91426" bIns="45714">
            <a:spAutoFit/>
          </a:bodyPr>
          <a:p>
            <a:pPr algn="ctr">
              <a:spcBef>
                <a:spcPct val="50000"/>
              </a:spcBef>
            </a:pPr>
            <a:r>
              <a:rPr sz="3200" b="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c</a:t>
            </a:r>
            <a:r>
              <a:rPr sz="3200" b="0" dirty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sz="3200" b="0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1" name="Text Box 4"/>
          <p:cNvSpPr txBox="1"/>
          <p:nvPr/>
        </p:nvSpPr>
        <p:spPr>
          <a:xfrm>
            <a:off x="914400" y="5257800"/>
            <a:ext cx="3352800" cy="579438"/>
          </a:xfrm>
          <a:prstGeom prst="rect">
            <a:avLst/>
          </a:prstGeom>
          <a:noFill/>
          <a:ln w="9525">
            <a:noFill/>
          </a:ln>
        </p:spPr>
        <p:txBody>
          <a:bodyPr lIns="91426" tIns="45714" rIns="91426" bIns="45714">
            <a:spAutoFit/>
          </a:bodyPr>
          <a:p>
            <a:pPr algn="ctr">
              <a:spcBef>
                <a:spcPct val="50000"/>
              </a:spcBef>
            </a:pPr>
            <a:r>
              <a:rPr sz="3200" b="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 c</a:t>
            </a:r>
            <a:r>
              <a:rPr sz="3200" b="0" dirty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sz="3200" b="0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3914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1295400"/>
            <a:ext cx="3657600" cy="3505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3915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95400"/>
            <a:ext cx="3687763" cy="3505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23916" name="Text Box 12"/>
          <p:cNvSpPr txBox="1"/>
          <p:nvPr/>
        </p:nvSpPr>
        <p:spPr>
          <a:xfrm>
            <a:off x="2743200" y="533400"/>
            <a:ext cx="3810000" cy="56673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  <a:effectLst>
            <a:prstShdw prst="shdw17" dist="17961" dir="2699999">
              <a:srgbClr val="991F00"/>
            </a:prstShdw>
          </a:effectLst>
        </p:spPr>
        <p:txBody>
          <a:bodyPr lIns="130616" tIns="65308" rIns="130616" bIns="65308">
            <a:spAutoFit/>
          </a:bodyPr>
          <a:p>
            <a:pPr defTabSz="1306830">
              <a:spcBef>
                <a:spcPct val="50000"/>
              </a:spcBef>
            </a:pPr>
            <a:r>
              <a:rPr sz="2200" b="0" dirty="0">
                <a:latin typeface="Times New Roman" panose="02020603050405020304" pitchFamily="18" charset="0"/>
              </a:rPr>
              <a:t> </a:t>
            </a:r>
            <a:r>
              <a:rPr b="0" dirty="0">
                <a:solidFill>
                  <a:srgbClr val="0000FF"/>
                </a:solidFill>
                <a:latin typeface="Times New Roman" panose="02020603050405020304" pitchFamily="18" charset="0"/>
              </a:rPr>
              <a:t>Cày cùng một sào đất</a:t>
            </a:r>
            <a:endParaRPr b="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160270" y="5761355"/>
            <a:ext cx="573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Hỏi Trâu hay máy cày mạnh hơn?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6" grpId="0" animBg="1"/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00" name="Line 17"/>
          <p:cNvSpPr/>
          <p:nvPr/>
        </p:nvSpPr>
        <p:spPr>
          <a:xfrm>
            <a:off x="8304213" y="1381125"/>
            <a:ext cx="1587" cy="15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07" name="Line 33"/>
          <p:cNvSpPr/>
          <p:nvPr/>
        </p:nvSpPr>
        <p:spPr>
          <a:xfrm>
            <a:off x="2360613" y="1371600"/>
            <a:ext cx="1587" cy="15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4973" name="Text Box 45"/>
          <p:cNvSpPr txBox="1"/>
          <p:nvPr/>
        </p:nvSpPr>
        <p:spPr>
          <a:xfrm>
            <a:off x="2590800" y="76200"/>
            <a:ext cx="4690745" cy="459105"/>
          </a:xfrm>
          <a:prstGeom prst="rect">
            <a:avLst/>
          </a:prstGeom>
          <a:noFill/>
          <a:ln w="9525">
            <a:noFill/>
          </a:ln>
        </p:spPr>
        <p:txBody>
          <a:bodyPr wrap="square" lIns="91426" tIns="45714" rIns="91426" bIns="45714">
            <a:spAutoFit/>
          </a:bodyPr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15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CÔNG SUẤT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974" name="Text Box 46"/>
          <p:cNvSpPr txBox="1"/>
          <p:nvPr/>
        </p:nvSpPr>
        <p:spPr>
          <a:xfrm>
            <a:off x="292735" y="744220"/>
            <a:ext cx="8559165" cy="19367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square" lIns="91426" tIns="45714" rIns="91426" bIns="45714">
            <a:spAutoFit/>
          </a:bodyPr>
          <a:p>
            <a:pPr algn="just" eaLnBrk="0" hangingPunct="0"/>
            <a:r>
              <a:rPr lang="en-US" sz="24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Máy bơm A bơm được trọng lượng 5000N trong thời gian 150s</a:t>
            </a:r>
            <a:endParaRPr lang="en-US" sz="2400" b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0" hangingPunct="0"/>
            <a:r>
              <a:rPr lang="en-US" sz="24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Máy bơm B </a:t>
            </a:r>
            <a:r>
              <a:rPr lang="en-US" sz="2400" b="0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được trọng lượng 10000N trong thời gian 250s</a:t>
            </a:r>
            <a:endParaRPr lang="en-US" sz="2400" b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0" hangingPunct="0"/>
            <a:r>
              <a:rPr lang="en-US" sz="2400" b="0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Máy bơm C </a:t>
            </a:r>
            <a:r>
              <a:rPr lang="en-US" sz="2400" b="0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được trọng lượng 20000N trong thời gian 550s</a:t>
            </a:r>
            <a:endParaRPr lang="en-US" sz="2400" b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0" hangingPunct="0"/>
            <a:endParaRPr lang="en-US" sz="2400" b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0" hangingPunct="0"/>
            <a:endParaRPr lang="en-US" sz="2400" b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975" name="Text Box 47"/>
          <p:cNvSpPr txBox="1"/>
          <p:nvPr/>
        </p:nvSpPr>
        <p:spPr>
          <a:xfrm>
            <a:off x="18415" y="504190"/>
            <a:ext cx="5943600" cy="367030"/>
          </a:xfrm>
          <a:prstGeom prst="rect">
            <a:avLst/>
          </a:prstGeom>
          <a:noFill/>
          <a:ln w="9525">
            <a:noFill/>
          </a:ln>
        </p:spPr>
        <p:txBody>
          <a:bodyPr lIns="91426" tIns="45714" rIns="91426" bIns="45714">
            <a:spAutoFit/>
          </a:bodyPr>
          <a:p>
            <a:pPr>
              <a:spcBef>
                <a:spcPct val="50000"/>
              </a:spcBef>
            </a:pPr>
            <a:r>
              <a:rPr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NÀO MẠNH HƠN</a:t>
            </a:r>
            <a:r>
              <a:rPr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1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46"/>
          <p:cNvSpPr txBox="1"/>
          <p:nvPr/>
        </p:nvSpPr>
        <p:spPr>
          <a:xfrm>
            <a:off x="215265" y="2162810"/>
            <a:ext cx="8559165" cy="82867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square" lIns="91426" tIns="45714" rIns="91426" bIns="45714">
            <a:spAutoFit/>
          </a:bodyPr>
          <a:p>
            <a:pPr algn="just" eaLnBrk="0" hangingPunct="0"/>
            <a:endParaRPr lang="en-US" sz="2400" b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0" hangingPunct="0"/>
            <a:endParaRPr lang="en-US" sz="2400" b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 Box 46"/>
          <p:cNvSpPr txBox="1"/>
          <p:nvPr/>
        </p:nvSpPr>
        <p:spPr>
          <a:xfrm>
            <a:off x="292735" y="2006600"/>
            <a:ext cx="8020685" cy="19367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square" lIns="91426" tIns="45714" rIns="91426" bIns="45714">
            <a:spAutoFit/>
          </a:bodyPr>
          <a:p>
            <a:pPr algn="just" eaLnBrk="0" hangingPunct="0"/>
            <a:r>
              <a:rPr lang="en-US" sz="24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Cho rằng cũng do máy bơm thực hiện  đưa nước lên cao có thể được tính bởi công thức: A = Ph, trong đó P là trọng lượng của nước, h = 6m là độ cao tăng thêm của nước.</a:t>
            </a:r>
            <a:endParaRPr lang="en-US" sz="2400" b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0" hangingPunct="0"/>
            <a:r>
              <a:rPr lang="en-US" sz="24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Hoàn thành Bảng 1:</a:t>
            </a:r>
            <a:endParaRPr lang="en-US" sz="2400" b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0" hangingPunct="0"/>
            <a:endParaRPr lang="en-US" sz="2400" b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/>
          <p:nvPr/>
        </p:nvGraphicFramePr>
        <p:xfrm>
          <a:off x="1373505" y="3943350"/>
          <a:ext cx="6400165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9565"/>
                <a:gridCol w="1599565"/>
                <a:gridCol w="1599565"/>
                <a:gridCol w="1599565"/>
              </a:tblGrid>
              <a:tr h="914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rgbClr val="C00000"/>
                          </a:solidFill>
                        </a:rPr>
                        <a:t>Máy bơm</a:t>
                      </a:r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rgbClr val="C00000"/>
                          </a:solidFill>
                        </a:rPr>
                        <a:t>Trọng lượng nước được đưa lên cao</a:t>
                      </a:r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rgbClr val="C00000"/>
                          </a:solidFill>
                        </a:rPr>
                        <a:t>Thời gian thực hiện</a:t>
                      </a:r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rgbClr val="C00000"/>
                          </a:solidFill>
                        </a:rPr>
                        <a:t>Công thực hiện</a:t>
                      </a:r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P</a:t>
                      </a:r>
                      <a:r>
                        <a:rPr lang="en-US" baseline="-25000"/>
                        <a:t>1</a:t>
                      </a:r>
                      <a:r>
                        <a:rPr lang="en-US"/>
                        <a:t> =5000N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t</a:t>
                      </a:r>
                      <a:r>
                        <a:rPr lang="en-US" baseline="-25000"/>
                        <a:t>1</a:t>
                      </a:r>
                      <a:r>
                        <a:rPr lang="en-US"/>
                        <a:t>=150s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A</a:t>
                      </a:r>
                      <a:r>
                        <a:rPr lang="en-US" baseline="-25000"/>
                        <a:t>1</a:t>
                      </a:r>
                      <a:r>
                        <a:rPr lang="en-US"/>
                        <a:t> =....J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B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P</a:t>
                      </a:r>
                      <a:r>
                        <a:rPr lang="en-US" sz="1800" baseline="-25000">
                          <a:sym typeface="+mn-ea"/>
                        </a:rPr>
                        <a:t>2</a:t>
                      </a:r>
                      <a:r>
                        <a:rPr lang="en-US" sz="1800">
                          <a:sym typeface="+mn-ea"/>
                        </a:rPr>
                        <a:t> =10000N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t</a:t>
                      </a:r>
                      <a:r>
                        <a:rPr lang="en-US" sz="1800" baseline="-25000">
                          <a:sym typeface="+mn-ea"/>
                        </a:rPr>
                        <a:t>2</a:t>
                      </a:r>
                      <a:r>
                        <a:rPr lang="en-US" sz="1800">
                          <a:sym typeface="+mn-ea"/>
                        </a:rPr>
                        <a:t>=200s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A</a:t>
                      </a:r>
                      <a:r>
                        <a:rPr lang="en-US" sz="1800" baseline="-25000">
                          <a:sym typeface="+mn-ea"/>
                        </a:rPr>
                        <a:t>2</a:t>
                      </a:r>
                      <a:r>
                        <a:rPr lang="en-US" sz="1800">
                          <a:sym typeface="+mn-ea"/>
                        </a:rPr>
                        <a:t> =....J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C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aseline="-25000">
                          <a:sym typeface="+mn-ea"/>
                        </a:rPr>
                        <a:t> </a:t>
                      </a:r>
                      <a:r>
                        <a:rPr lang="en-US" sz="1800">
                          <a:sym typeface="+mn-ea"/>
                        </a:rPr>
                        <a:t>P</a:t>
                      </a:r>
                      <a:r>
                        <a:rPr lang="en-US" sz="1800" baseline="-25000">
                          <a:sym typeface="+mn-ea"/>
                        </a:rPr>
                        <a:t>3 </a:t>
                      </a:r>
                      <a:r>
                        <a:rPr lang="en-US" sz="1800">
                          <a:sym typeface="+mn-ea"/>
                        </a:rPr>
                        <a:t>= 20000N</a:t>
                      </a:r>
                      <a:endParaRPr lang="en-US" sz="18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t</a:t>
                      </a:r>
                      <a:r>
                        <a:rPr lang="en-US" sz="1800" baseline="-25000">
                          <a:sym typeface="+mn-ea"/>
                        </a:rPr>
                        <a:t>3</a:t>
                      </a:r>
                      <a:r>
                        <a:rPr lang="en-US" sz="1800">
                          <a:sym typeface="+mn-ea"/>
                        </a:rPr>
                        <a:t>=200s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A</a:t>
                      </a:r>
                      <a:r>
                        <a:rPr lang="en-US" sz="1800" baseline="-25000">
                          <a:sym typeface="+mn-ea"/>
                        </a:rPr>
                        <a:t>3</a:t>
                      </a:r>
                      <a:r>
                        <a:rPr lang="en-US" sz="1800">
                          <a:sym typeface="+mn-ea"/>
                        </a:rPr>
                        <a:t> =....J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4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200"/>
                                        <p:tgtEl>
                                          <p:spTgt spid="1249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66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200"/>
                                        <p:tgtEl>
                                          <p:spTgt spid="1249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200"/>
                                        <p:tgtEl>
                                          <p:spTgt spid="1249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4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73" grpId="0"/>
      <p:bldP spid="124974" grpId="0" bldLvl="0" animBg="1"/>
      <p:bldP spid="124975" grpId="0"/>
      <p:bldP spid="2" grpId="0" bldLvl="0" animBg="1"/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Table 3"/>
          <p:cNvGraphicFramePr/>
          <p:nvPr/>
        </p:nvGraphicFramePr>
        <p:xfrm>
          <a:off x="1108710" y="1844675"/>
          <a:ext cx="7414260" cy="240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3565"/>
                <a:gridCol w="1853565"/>
                <a:gridCol w="1853565"/>
                <a:gridCol w="1853565"/>
              </a:tblGrid>
              <a:tr h="10699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rgbClr val="C00000"/>
                          </a:solidFill>
                        </a:rPr>
                        <a:t>Máy bơm</a:t>
                      </a:r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rgbClr val="C00000"/>
                          </a:solidFill>
                        </a:rPr>
                        <a:t>Trọng lượng nước được đưa lên cao</a:t>
                      </a:r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rgbClr val="C00000"/>
                          </a:solidFill>
                        </a:rPr>
                        <a:t>Thời gian thực hiện</a:t>
                      </a:r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rgbClr val="C00000"/>
                          </a:solidFill>
                        </a:rPr>
                        <a:t>Công thực hiện</a:t>
                      </a:r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470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P</a:t>
                      </a:r>
                      <a:r>
                        <a:rPr lang="en-US" baseline="-25000"/>
                        <a:t>1</a:t>
                      </a:r>
                      <a:r>
                        <a:rPr lang="en-US"/>
                        <a:t> =5000N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t</a:t>
                      </a:r>
                      <a:r>
                        <a:rPr lang="en-US" baseline="-25000"/>
                        <a:t>1</a:t>
                      </a:r>
                      <a:r>
                        <a:rPr lang="en-US"/>
                        <a:t>=150s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A</a:t>
                      </a:r>
                      <a:r>
                        <a:rPr lang="en-US" baseline="-25000"/>
                        <a:t>1</a:t>
                      </a:r>
                      <a:r>
                        <a:rPr lang="en-US"/>
                        <a:t> = 30000J</a:t>
                      </a:r>
                      <a:endParaRPr lang="en-US"/>
                    </a:p>
                  </a:txBody>
                  <a:tcPr/>
                </a:tc>
              </a:tr>
              <a:tr h="4457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B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P</a:t>
                      </a:r>
                      <a:r>
                        <a:rPr lang="en-US" sz="1800" baseline="-25000">
                          <a:sym typeface="+mn-ea"/>
                        </a:rPr>
                        <a:t>2</a:t>
                      </a:r>
                      <a:r>
                        <a:rPr lang="en-US" sz="1800">
                          <a:sym typeface="+mn-ea"/>
                        </a:rPr>
                        <a:t> =10000N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t</a:t>
                      </a:r>
                      <a:r>
                        <a:rPr lang="en-US" sz="1800" baseline="-25000">
                          <a:sym typeface="+mn-ea"/>
                        </a:rPr>
                        <a:t>2</a:t>
                      </a:r>
                      <a:r>
                        <a:rPr lang="en-US" sz="1800">
                          <a:sym typeface="+mn-ea"/>
                        </a:rPr>
                        <a:t>=200s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A</a:t>
                      </a:r>
                      <a:r>
                        <a:rPr lang="en-US" sz="1800" baseline="-25000">
                          <a:sym typeface="+mn-ea"/>
                        </a:rPr>
                        <a:t>2</a:t>
                      </a:r>
                      <a:r>
                        <a:rPr lang="en-US" sz="1800">
                          <a:sym typeface="+mn-ea"/>
                        </a:rPr>
                        <a:t> = 60000J</a:t>
                      </a:r>
                      <a:endParaRPr lang="en-US"/>
                    </a:p>
                  </a:txBody>
                  <a:tcPr/>
                </a:tc>
              </a:tr>
              <a:tr h="4464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C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aseline="-25000">
                          <a:sym typeface="+mn-ea"/>
                        </a:rPr>
                        <a:t> </a:t>
                      </a:r>
                      <a:r>
                        <a:rPr lang="en-US" sz="1800">
                          <a:sym typeface="+mn-ea"/>
                        </a:rPr>
                        <a:t>P</a:t>
                      </a:r>
                      <a:r>
                        <a:rPr lang="en-US" sz="1800" baseline="-25000">
                          <a:sym typeface="+mn-ea"/>
                        </a:rPr>
                        <a:t>3 </a:t>
                      </a:r>
                      <a:r>
                        <a:rPr lang="en-US" sz="1800">
                          <a:sym typeface="+mn-ea"/>
                        </a:rPr>
                        <a:t>= 20000N</a:t>
                      </a:r>
                      <a:endParaRPr lang="en-US" sz="18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t</a:t>
                      </a:r>
                      <a:r>
                        <a:rPr lang="en-US" sz="1800" baseline="-25000">
                          <a:sym typeface="+mn-ea"/>
                        </a:rPr>
                        <a:t>3</a:t>
                      </a:r>
                      <a:r>
                        <a:rPr lang="en-US" sz="1800">
                          <a:sym typeface="+mn-ea"/>
                        </a:rPr>
                        <a:t>=200s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A</a:t>
                      </a:r>
                      <a:r>
                        <a:rPr lang="en-US" sz="1800" baseline="-25000">
                          <a:sym typeface="+mn-ea"/>
                        </a:rPr>
                        <a:t>3</a:t>
                      </a:r>
                      <a:r>
                        <a:rPr lang="en-US" sz="1800">
                          <a:sym typeface="+mn-ea"/>
                        </a:rPr>
                        <a:t> = 120000J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 Box 2"/>
          <p:cNvSpPr txBox="1"/>
          <p:nvPr/>
        </p:nvSpPr>
        <p:spPr>
          <a:xfrm>
            <a:off x="1426210" y="835025"/>
            <a:ext cx="3157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Ta có: h = 6m, nên: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645160" y="315595"/>
            <a:ext cx="827786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Để đánh giá máy nào mạnh hơn có thể dựa trên công thực hiện: trong cùng một thời gian, máy mạnh hơn có công thực hiện lớn hơn.</a:t>
            </a:r>
            <a:endParaRPr lang="en-US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(Cho biết trọng lượng nước bơm lên một độ cao xác định tỉ lệ thuận với thời gian bơm)</a:t>
            </a:r>
            <a:endParaRPr lang="en-US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Đọc và hoàn thành HĐ2/111/STL Vật lí 8</a:t>
            </a:r>
            <a:endParaRPr lang="en-US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/>
          <p:nvPr/>
        </p:nvGraphicFramePr>
        <p:xfrm>
          <a:off x="1184275" y="3404870"/>
          <a:ext cx="6558280" cy="2336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570"/>
                <a:gridCol w="1639570"/>
                <a:gridCol w="1639570"/>
                <a:gridCol w="1639570"/>
              </a:tblGrid>
              <a:tr h="10382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rgbClr val="C00000"/>
                          </a:solidFill>
                        </a:rPr>
                        <a:t>Máy bơm</a:t>
                      </a:r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rgbClr val="C00000"/>
                          </a:solidFill>
                        </a:rPr>
                        <a:t>Trọng lượng nước được đưa lên cao</a:t>
                      </a:r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rgbClr val="C00000"/>
                          </a:solidFill>
                        </a:rPr>
                        <a:t>Thời gian thực hiện</a:t>
                      </a:r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rgbClr val="C00000"/>
                          </a:solidFill>
                        </a:rPr>
                        <a:t>Công thực hiện</a:t>
                      </a:r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324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t</a:t>
                      </a:r>
                      <a:r>
                        <a:rPr lang="en-US" baseline="-25000"/>
                        <a:t>1</a:t>
                      </a:r>
                      <a:r>
                        <a:rPr lang="en-US"/>
                        <a:t>=150s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P</a:t>
                      </a:r>
                      <a:r>
                        <a:rPr lang="en-US" baseline="-25000"/>
                        <a:t>1</a:t>
                      </a:r>
                      <a:r>
                        <a:rPr lang="en-US"/>
                        <a:t>=...N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A</a:t>
                      </a:r>
                      <a:r>
                        <a:rPr lang="en-US" baseline="-25000"/>
                        <a:t>1</a:t>
                      </a:r>
                      <a:r>
                        <a:rPr lang="en-US"/>
                        <a:t> =....J</a:t>
                      </a:r>
                      <a:endParaRPr lang="en-US"/>
                    </a:p>
                  </a:txBody>
                  <a:tcPr/>
                </a:tc>
              </a:tr>
              <a:tr h="4330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B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t</a:t>
                      </a:r>
                      <a:r>
                        <a:rPr lang="en-US" sz="1800" baseline="-25000">
                          <a:sym typeface="+mn-ea"/>
                        </a:rPr>
                        <a:t>2</a:t>
                      </a:r>
                      <a:r>
                        <a:rPr lang="en-US" sz="1800">
                          <a:sym typeface="+mn-ea"/>
                        </a:rPr>
                        <a:t>=150s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P</a:t>
                      </a:r>
                      <a:r>
                        <a:rPr lang="en-US" sz="1800" baseline="-25000">
                          <a:sym typeface="+mn-ea"/>
                        </a:rPr>
                        <a:t>2</a:t>
                      </a:r>
                      <a:r>
                        <a:rPr lang="en-US" sz="1800">
                          <a:sym typeface="+mn-ea"/>
                        </a:rPr>
                        <a:t>=...N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A</a:t>
                      </a:r>
                      <a:r>
                        <a:rPr lang="en-US" sz="1800" baseline="-25000">
                          <a:sym typeface="+mn-ea"/>
                        </a:rPr>
                        <a:t>2</a:t>
                      </a:r>
                      <a:r>
                        <a:rPr lang="en-US" sz="1800">
                          <a:sym typeface="+mn-ea"/>
                        </a:rPr>
                        <a:t> =....J</a:t>
                      </a:r>
                      <a:endParaRPr lang="en-US"/>
                    </a:p>
                  </a:txBody>
                  <a:tcPr/>
                </a:tc>
              </a:tr>
              <a:tr h="4324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C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t</a:t>
                      </a:r>
                      <a:r>
                        <a:rPr lang="en-US" sz="1800" baseline="-25000">
                          <a:sym typeface="+mn-ea"/>
                        </a:rPr>
                        <a:t>3</a:t>
                      </a:r>
                      <a:r>
                        <a:rPr lang="en-US" sz="1800">
                          <a:sym typeface="+mn-ea"/>
                        </a:rPr>
                        <a:t>=150s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P</a:t>
                      </a:r>
                      <a:r>
                        <a:rPr lang="en-US" sz="1800" baseline="-25000">
                          <a:sym typeface="+mn-ea"/>
                        </a:rPr>
                        <a:t>3</a:t>
                      </a:r>
                      <a:r>
                        <a:rPr lang="en-US" sz="1800">
                          <a:sym typeface="+mn-ea"/>
                        </a:rPr>
                        <a:t>=...N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A</a:t>
                      </a:r>
                      <a:r>
                        <a:rPr lang="en-US" sz="1800" baseline="-25000">
                          <a:sym typeface="+mn-ea"/>
                        </a:rPr>
                        <a:t>3</a:t>
                      </a:r>
                      <a:r>
                        <a:rPr lang="en-US" sz="1800">
                          <a:sym typeface="+mn-ea"/>
                        </a:rPr>
                        <a:t> =....J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Table 3"/>
          <p:cNvGraphicFramePr/>
          <p:nvPr/>
        </p:nvGraphicFramePr>
        <p:xfrm>
          <a:off x="1035050" y="3934460"/>
          <a:ext cx="6687820" cy="2633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955"/>
                <a:gridCol w="1671955"/>
                <a:gridCol w="1671955"/>
                <a:gridCol w="1671955"/>
              </a:tblGrid>
              <a:tr h="11703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rgbClr val="C00000"/>
                          </a:solidFill>
                        </a:rPr>
                        <a:t>Máy bơm</a:t>
                      </a:r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rgbClr val="C00000"/>
                          </a:solidFill>
                        </a:rPr>
                        <a:t>Trọng lượng nước được đưa lên cao</a:t>
                      </a:r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rgbClr val="C00000"/>
                          </a:solidFill>
                        </a:rPr>
                        <a:t>Thời gian thực hiện</a:t>
                      </a:r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rgbClr val="C00000"/>
                          </a:solidFill>
                        </a:rPr>
                        <a:t>Công thực hiện</a:t>
                      </a:r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876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t</a:t>
                      </a:r>
                      <a:r>
                        <a:rPr lang="en-US" baseline="-25000"/>
                        <a:t>1</a:t>
                      </a:r>
                      <a:r>
                        <a:rPr lang="en-US"/>
                        <a:t>=150s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P</a:t>
                      </a:r>
                      <a:r>
                        <a:rPr lang="en-US" baseline="-25000"/>
                        <a:t>1</a:t>
                      </a:r>
                      <a:r>
                        <a:rPr lang="en-US"/>
                        <a:t>=5000N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A</a:t>
                      </a:r>
                      <a:r>
                        <a:rPr lang="en-US" baseline="-25000"/>
                        <a:t>1</a:t>
                      </a:r>
                      <a:r>
                        <a:rPr lang="en-US"/>
                        <a:t> =30000J</a:t>
                      </a:r>
                      <a:endParaRPr lang="en-US"/>
                    </a:p>
                  </a:txBody>
                  <a:tcPr/>
                </a:tc>
              </a:tr>
              <a:tr h="4876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B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t</a:t>
                      </a:r>
                      <a:r>
                        <a:rPr lang="en-US" sz="1800" baseline="-25000">
                          <a:sym typeface="+mn-ea"/>
                        </a:rPr>
                        <a:t>2</a:t>
                      </a:r>
                      <a:r>
                        <a:rPr lang="en-US" sz="1800">
                          <a:sym typeface="+mn-ea"/>
                        </a:rPr>
                        <a:t>=150s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P</a:t>
                      </a:r>
                      <a:r>
                        <a:rPr lang="en-US" sz="1800" baseline="-25000">
                          <a:sym typeface="+mn-ea"/>
                        </a:rPr>
                        <a:t>2</a:t>
                      </a:r>
                      <a:r>
                        <a:rPr lang="en-US" sz="1800">
                          <a:sym typeface="+mn-ea"/>
                        </a:rPr>
                        <a:t>=7500N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A</a:t>
                      </a:r>
                      <a:r>
                        <a:rPr lang="en-US" sz="1800" baseline="-25000">
                          <a:sym typeface="+mn-ea"/>
                        </a:rPr>
                        <a:t>2</a:t>
                      </a:r>
                      <a:r>
                        <a:rPr lang="en-US" sz="1800">
                          <a:sym typeface="+mn-ea"/>
                        </a:rPr>
                        <a:t> =45000J</a:t>
                      </a:r>
                      <a:endParaRPr lang="en-US"/>
                    </a:p>
                  </a:txBody>
                  <a:tcPr/>
                </a:tc>
              </a:tr>
              <a:tr h="4876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C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t</a:t>
                      </a:r>
                      <a:r>
                        <a:rPr lang="en-US" sz="1800" baseline="-25000">
                          <a:sym typeface="+mn-ea"/>
                        </a:rPr>
                        <a:t>3</a:t>
                      </a:r>
                      <a:r>
                        <a:rPr lang="en-US" sz="1800">
                          <a:sym typeface="+mn-ea"/>
                        </a:rPr>
                        <a:t>=150s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P</a:t>
                      </a:r>
                      <a:r>
                        <a:rPr lang="en-US" sz="1800" baseline="-25000">
                          <a:sym typeface="+mn-ea"/>
                        </a:rPr>
                        <a:t>3</a:t>
                      </a:r>
                      <a:r>
                        <a:rPr lang="en-US" sz="1800">
                          <a:sym typeface="+mn-ea"/>
                        </a:rPr>
                        <a:t>=6000N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A</a:t>
                      </a:r>
                      <a:r>
                        <a:rPr lang="en-US" sz="1800" baseline="-25000">
                          <a:sym typeface="+mn-ea"/>
                        </a:rPr>
                        <a:t>3</a:t>
                      </a:r>
                      <a:r>
                        <a:rPr lang="en-US" sz="1800">
                          <a:sym typeface="+mn-ea"/>
                        </a:rPr>
                        <a:t> =36000J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 Box 1"/>
          <p:cNvSpPr txBox="1"/>
          <p:nvPr/>
        </p:nvSpPr>
        <p:spPr>
          <a:xfrm>
            <a:off x="356235" y="232410"/>
            <a:ext cx="871283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Cách tính P</a:t>
            </a:r>
            <a:r>
              <a:rPr lang="en-US" b="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Trong 200s máy bơm được trọng lượng là 10000N</a:t>
            </a:r>
            <a:endParaRPr lang="en-US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Vậy trong 150s máy bơm bơm được trọng lượng là?</a:t>
            </a:r>
            <a:endParaRPr lang="en-US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Tương tự HS tính P</a:t>
            </a:r>
            <a:r>
              <a:rPr lang="en-US" b="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Mà  A = P.h</a:t>
            </a:r>
            <a:endParaRPr lang="en-US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Học sinh tính A với h = 6m</a:t>
            </a:r>
            <a:endParaRPr lang="en-US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047875" y="1495425"/>
          <a:ext cx="3376930" cy="783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1574800" imgH="393700" progId="Equation.KSEE3">
                  <p:embed/>
                </p:oleObj>
              </mc:Choice>
              <mc:Fallback>
                <p:oleObj name="" r:id="rId1" imgW="1574800" imgH="393700" progId="Equation.KSEE3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47875" y="1495425"/>
                        <a:ext cx="3376930" cy="783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Table 3"/>
          <p:cNvGraphicFramePr/>
          <p:nvPr/>
        </p:nvGraphicFramePr>
        <p:xfrm>
          <a:off x="1228090" y="830580"/>
          <a:ext cx="6687820" cy="2633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955"/>
                <a:gridCol w="1671955"/>
                <a:gridCol w="1671955"/>
                <a:gridCol w="1671955"/>
              </a:tblGrid>
              <a:tr h="11703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rgbClr val="C00000"/>
                          </a:solidFill>
                        </a:rPr>
                        <a:t>Máy bơm</a:t>
                      </a:r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rgbClr val="C00000"/>
                          </a:solidFill>
                        </a:rPr>
                        <a:t>Trọng lượng nước được đưa lên cao</a:t>
                      </a:r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rgbClr val="C00000"/>
                          </a:solidFill>
                        </a:rPr>
                        <a:t>Thời gian thực hiện</a:t>
                      </a:r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rgbClr val="C00000"/>
                          </a:solidFill>
                        </a:rPr>
                        <a:t>Công thực hiện</a:t>
                      </a:r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876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t</a:t>
                      </a:r>
                      <a:r>
                        <a:rPr lang="en-US" baseline="-25000"/>
                        <a:t>1</a:t>
                      </a:r>
                      <a:r>
                        <a:rPr lang="en-US"/>
                        <a:t>=150s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P</a:t>
                      </a:r>
                      <a:r>
                        <a:rPr lang="en-US" baseline="-25000"/>
                        <a:t>1</a:t>
                      </a:r>
                      <a:r>
                        <a:rPr lang="en-US"/>
                        <a:t>=5000N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A</a:t>
                      </a:r>
                      <a:r>
                        <a:rPr lang="en-US" baseline="-25000"/>
                        <a:t>1</a:t>
                      </a:r>
                      <a:r>
                        <a:rPr lang="en-US"/>
                        <a:t> =30000J</a:t>
                      </a:r>
                      <a:endParaRPr lang="en-US"/>
                    </a:p>
                  </a:txBody>
                  <a:tcPr/>
                </a:tc>
              </a:tr>
              <a:tr h="4876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B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t</a:t>
                      </a:r>
                      <a:r>
                        <a:rPr lang="en-US" sz="1800" baseline="-25000">
                          <a:sym typeface="+mn-ea"/>
                        </a:rPr>
                        <a:t>2</a:t>
                      </a:r>
                      <a:r>
                        <a:rPr lang="en-US" sz="1800">
                          <a:sym typeface="+mn-ea"/>
                        </a:rPr>
                        <a:t>=150s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P</a:t>
                      </a:r>
                      <a:r>
                        <a:rPr lang="en-US" sz="1800" baseline="-25000">
                          <a:sym typeface="+mn-ea"/>
                        </a:rPr>
                        <a:t>2</a:t>
                      </a:r>
                      <a:r>
                        <a:rPr lang="en-US" sz="1800">
                          <a:sym typeface="+mn-ea"/>
                        </a:rPr>
                        <a:t>=7500N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A</a:t>
                      </a:r>
                      <a:r>
                        <a:rPr lang="en-US" sz="1800" baseline="-25000">
                          <a:sym typeface="+mn-ea"/>
                        </a:rPr>
                        <a:t>2</a:t>
                      </a:r>
                      <a:r>
                        <a:rPr lang="en-US" sz="1800">
                          <a:sym typeface="+mn-ea"/>
                        </a:rPr>
                        <a:t> =45000J</a:t>
                      </a:r>
                      <a:endParaRPr lang="en-US"/>
                    </a:p>
                  </a:txBody>
                  <a:tcPr/>
                </a:tc>
              </a:tr>
              <a:tr h="4876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C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t</a:t>
                      </a:r>
                      <a:r>
                        <a:rPr lang="en-US" sz="1800" baseline="-25000">
                          <a:sym typeface="+mn-ea"/>
                        </a:rPr>
                        <a:t>3</a:t>
                      </a:r>
                      <a:r>
                        <a:rPr lang="en-US" sz="1800">
                          <a:sym typeface="+mn-ea"/>
                        </a:rPr>
                        <a:t>=150s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P</a:t>
                      </a:r>
                      <a:r>
                        <a:rPr lang="en-US" sz="1800" baseline="-25000">
                          <a:sym typeface="+mn-ea"/>
                        </a:rPr>
                        <a:t>3</a:t>
                      </a:r>
                      <a:r>
                        <a:rPr lang="en-US" sz="1800">
                          <a:sym typeface="+mn-ea"/>
                        </a:rPr>
                        <a:t>=6000N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A</a:t>
                      </a:r>
                      <a:r>
                        <a:rPr lang="en-US" sz="1800" baseline="-25000">
                          <a:sym typeface="+mn-ea"/>
                        </a:rPr>
                        <a:t>3</a:t>
                      </a:r>
                      <a:r>
                        <a:rPr lang="en-US" sz="1800">
                          <a:sym typeface="+mn-ea"/>
                        </a:rPr>
                        <a:t> =36000J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 Box 1"/>
          <p:cNvSpPr txBox="1"/>
          <p:nvPr/>
        </p:nvSpPr>
        <p:spPr>
          <a:xfrm>
            <a:off x="562610" y="3930650"/>
            <a:ext cx="786511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Từ kết quả trên, em hãy cho biết máy bơm nào mạnh nhất, vì sao?</a:t>
            </a:r>
            <a:endParaRPr lang="en-US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784860" y="5101590"/>
            <a:ext cx="764286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==&gt;Máy B mạnh nhất vì trong cùng một thời gian, thực hiện được công lớn nhất.</a:t>
            </a:r>
            <a:endParaRPr lang="en-US" b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00" name="Line 17"/>
          <p:cNvSpPr/>
          <p:nvPr/>
        </p:nvSpPr>
        <p:spPr>
          <a:xfrm>
            <a:off x="8304213" y="1381125"/>
            <a:ext cx="1587" cy="15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07" name="Line 33"/>
          <p:cNvSpPr/>
          <p:nvPr/>
        </p:nvSpPr>
        <p:spPr>
          <a:xfrm>
            <a:off x="2360613" y="1371600"/>
            <a:ext cx="1587" cy="15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4973" name="Text Box 45"/>
          <p:cNvSpPr txBox="1"/>
          <p:nvPr/>
        </p:nvSpPr>
        <p:spPr>
          <a:xfrm>
            <a:off x="2590800" y="76200"/>
            <a:ext cx="4690745" cy="459105"/>
          </a:xfrm>
          <a:prstGeom prst="rect">
            <a:avLst/>
          </a:prstGeom>
          <a:noFill/>
          <a:ln w="9525">
            <a:noFill/>
          </a:ln>
        </p:spPr>
        <p:txBody>
          <a:bodyPr wrap="square" lIns="91426" tIns="45714" rIns="91426" bIns="45714">
            <a:spAutoFit/>
          </a:bodyPr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15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CÔNG SUẤT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975" name="Text Box 47"/>
          <p:cNvSpPr txBox="1"/>
          <p:nvPr/>
        </p:nvSpPr>
        <p:spPr>
          <a:xfrm>
            <a:off x="18415" y="504190"/>
            <a:ext cx="5943600" cy="367030"/>
          </a:xfrm>
          <a:prstGeom prst="rect">
            <a:avLst/>
          </a:prstGeom>
          <a:noFill/>
          <a:ln w="9525">
            <a:noFill/>
          </a:ln>
        </p:spPr>
        <p:txBody>
          <a:bodyPr lIns="91426" tIns="45714" rIns="91426" bIns="45714">
            <a:spAutoFit/>
          </a:bodyPr>
          <a:p>
            <a:pPr>
              <a:spcBef>
                <a:spcPct val="50000"/>
              </a:spcBef>
            </a:pPr>
            <a:r>
              <a:rPr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NÀO MẠNH HƠN</a:t>
            </a:r>
            <a:r>
              <a:rPr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1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46"/>
          <p:cNvSpPr txBox="1"/>
          <p:nvPr/>
        </p:nvSpPr>
        <p:spPr>
          <a:xfrm>
            <a:off x="215265" y="2162810"/>
            <a:ext cx="8559165" cy="82867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square" lIns="91426" tIns="45714" rIns="91426" bIns="45714">
            <a:spAutoFit/>
          </a:bodyPr>
          <a:p>
            <a:pPr algn="just" eaLnBrk="0" hangingPunct="0"/>
            <a:endParaRPr lang="en-US" sz="2400" b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0" hangingPunct="0"/>
            <a:endParaRPr lang="en-US" sz="2400" b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 Box 46"/>
          <p:cNvSpPr txBox="1"/>
          <p:nvPr/>
        </p:nvSpPr>
        <p:spPr>
          <a:xfrm>
            <a:off x="283845" y="1213485"/>
            <a:ext cx="8206105" cy="19367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square" lIns="91426" tIns="45714" rIns="91426" bIns="45714">
            <a:spAutoFit/>
          </a:bodyPr>
          <a:p>
            <a:pPr algn="just" eaLnBrk="0" hangingPunct="0"/>
            <a:r>
              <a:rPr lang="en-US" sz="24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Để đánh giá máy nào mạnh hơn, ta cũng có thể dựa trên thời gian thực hiện công: 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 cùng một công được tạo ra, máy mạnh hơn có thời gian thực hiện ngắn hơn.</a:t>
            </a:r>
            <a:endParaRPr lang="en-US" sz="2400" b="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0" hangingPunct="0"/>
            <a:r>
              <a:rPr lang="en-US" sz="24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Đọc và hoàn thành HĐ3, </a:t>
            </a:r>
            <a:endParaRPr lang="en-US" sz="2400" b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0" hangingPunct="0"/>
            <a:endParaRPr lang="en-US" sz="2400" b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/>
          <p:nvPr/>
        </p:nvGraphicFramePr>
        <p:xfrm>
          <a:off x="1094740" y="3339465"/>
          <a:ext cx="6400165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9565"/>
                <a:gridCol w="1599565"/>
                <a:gridCol w="1599565"/>
                <a:gridCol w="1599565"/>
              </a:tblGrid>
              <a:tr h="914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rgbClr val="C00000"/>
                          </a:solidFill>
                        </a:rPr>
                        <a:t>Máy bơm</a:t>
                      </a:r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rgbClr val="C00000"/>
                          </a:solidFill>
                        </a:rPr>
                        <a:t>Trọng lượng nước được đưa lên cao</a:t>
                      </a:r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rgbClr val="C00000"/>
                          </a:solidFill>
                        </a:rPr>
                        <a:t>Thời gian thực hiện</a:t>
                      </a:r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rgbClr val="C00000"/>
                          </a:solidFill>
                        </a:rPr>
                        <a:t>Công thực hiện</a:t>
                      </a:r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P</a:t>
                      </a:r>
                      <a:r>
                        <a:rPr lang="en-US" baseline="-25000"/>
                        <a:t>1</a:t>
                      </a:r>
                      <a:r>
                        <a:rPr lang="en-US"/>
                        <a:t> =5000N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t</a:t>
                      </a:r>
                      <a:r>
                        <a:rPr lang="en-US" baseline="-25000"/>
                        <a:t>1</a:t>
                      </a:r>
                      <a:r>
                        <a:rPr lang="en-US"/>
                        <a:t>=...s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A</a:t>
                      </a:r>
                      <a:r>
                        <a:rPr lang="en-US" baseline="-25000"/>
                        <a:t>1</a:t>
                      </a:r>
                      <a:r>
                        <a:rPr lang="en-US"/>
                        <a:t> =....J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B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P</a:t>
                      </a:r>
                      <a:r>
                        <a:rPr lang="en-US" sz="1800" baseline="-25000">
                          <a:sym typeface="+mn-ea"/>
                        </a:rPr>
                        <a:t>2</a:t>
                      </a:r>
                      <a:r>
                        <a:rPr lang="en-US" sz="1800">
                          <a:sym typeface="+mn-ea"/>
                        </a:rPr>
                        <a:t> =5000N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t</a:t>
                      </a:r>
                      <a:r>
                        <a:rPr lang="en-US" sz="1800" baseline="-25000">
                          <a:sym typeface="+mn-ea"/>
                        </a:rPr>
                        <a:t>2</a:t>
                      </a:r>
                      <a:r>
                        <a:rPr lang="en-US" sz="1800">
                          <a:sym typeface="+mn-ea"/>
                        </a:rPr>
                        <a:t>=...s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A</a:t>
                      </a:r>
                      <a:r>
                        <a:rPr lang="en-US" sz="1800" baseline="-25000">
                          <a:sym typeface="+mn-ea"/>
                        </a:rPr>
                        <a:t>2</a:t>
                      </a:r>
                      <a:r>
                        <a:rPr lang="en-US" sz="1800">
                          <a:sym typeface="+mn-ea"/>
                        </a:rPr>
                        <a:t> =....J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C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aseline="-25000">
                          <a:sym typeface="+mn-ea"/>
                        </a:rPr>
                        <a:t> </a:t>
                      </a:r>
                      <a:r>
                        <a:rPr lang="en-US" sz="1800">
                          <a:sym typeface="+mn-ea"/>
                        </a:rPr>
                        <a:t>P</a:t>
                      </a:r>
                      <a:r>
                        <a:rPr lang="en-US" sz="1800" baseline="-25000">
                          <a:sym typeface="+mn-ea"/>
                        </a:rPr>
                        <a:t>3 </a:t>
                      </a:r>
                      <a:r>
                        <a:rPr lang="en-US" sz="1800">
                          <a:sym typeface="+mn-ea"/>
                        </a:rPr>
                        <a:t>= 5000N</a:t>
                      </a:r>
                      <a:endParaRPr lang="en-US" sz="18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t</a:t>
                      </a:r>
                      <a:r>
                        <a:rPr lang="en-US" sz="1800" baseline="-25000">
                          <a:sym typeface="+mn-ea"/>
                        </a:rPr>
                        <a:t>3</a:t>
                      </a:r>
                      <a:r>
                        <a:rPr lang="en-US" sz="1800">
                          <a:sym typeface="+mn-ea"/>
                        </a:rPr>
                        <a:t>=...s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A</a:t>
                      </a:r>
                      <a:r>
                        <a:rPr lang="en-US" sz="1800" baseline="-25000">
                          <a:sym typeface="+mn-ea"/>
                        </a:rPr>
                        <a:t>3</a:t>
                      </a:r>
                      <a:r>
                        <a:rPr lang="en-US" sz="1800">
                          <a:sym typeface="+mn-ea"/>
                        </a:rPr>
                        <a:t> =....J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4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200"/>
                                        <p:tgtEl>
                                          <p:spTgt spid="1249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66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200"/>
                                        <p:tgtEl>
                                          <p:spTgt spid="1249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200"/>
                                        <p:tgtEl>
                                          <p:spTgt spid="1249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73" grpId="0"/>
      <p:bldP spid="124975" grpId="0"/>
      <p:bldP spid="2" grpId="0" bldLvl="0" animBg="1"/>
      <p:bldP spid="3" grpId="0" bldLvl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6444</Words>
  <Application>WPS Presentation</Application>
  <PresentationFormat>On-screen Show (4:3)</PresentationFormat>
  <Paragraphs>615</Paragraphs>
  <Slides>24</Slides>
  <Notes>0</Notes>
  <HiddenSlides>0</HiddenSlides>
  <MMClips>1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6</vt:i4>
      </vt:variant>
      <vt:variant>
        <vt:lpstr>幻灯片标题</vt:lpstr>
      </vt:variant>
      <vt:variant>
        <vt:i4>24</vt:i4>
      </vt:variant>
    </vt:vector>
  </HeadingPairs>
  <TitlesOfParts>
    <vt:vector size="51" baseType="lpstr">
      <vt:lpstr>Arial</vt:lpstr>
      <vt:lpstr>SimSun</vt:lpstr>
      <vt:lpstr>Wingdings</vt:lpstr>
      <vt:lpstr>.VnTime</vt:lpstr>
      <vt:lpstr>Segoe Print</vt:lpstr>
      <vt:lpstr>Calibri</vt:lpstr>
      <vt:lpstr>VNI-Kun</vt:lpstr>
      <vt:lpstr>Times New Roman</vt:lpstr>
      <vt:lpstr>.VnArial</vt:lpstr>
      <vt:lpstr>.VnAristote</vt:lpstr>
      <vt:lpstr>Webdings</vt:lpstr>
      <vt:lpstr>VNI-Commerce</vt:lpstr>
      <vt:lpstr>Blackadder ITC</vt:lpstr>
      <vt:lpstr>.VnPark</vt:lpstr>
      <vt:lpstr>.VnBodoniH</vt:lpstr>
      <vt:lpstr>.VnHelvetInsH</vt:lpstr>
      <vt:lpstr>Microsoft YaHei</vt:lpstr>
      <vt:lpstr>Arial Unicode MS</vt:lpstr>
      <vt:lpstr>Default Design</vt:lpstr>
      <vt:lpstr>1_Default Design</vt:lpstr>
      <vt:lpstr>2_Default Design</vt:lpstr>
      <vt:lpstr>Equation.3</vt:lpstr>
      <vt:lpstr>Equation.KSEE3</vt:lpstr>
      <vt:lpstr>Equation.KSEE3</vt:lpstr>
      <vt:lpstr>Equation.KSEE3</vt:lpstr>
      <vt:lpstr>Equation.KSEE3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433</cp:revision>
  <dcterms:created xsi:type="dcterms:W3CDTF">2009-01-06T13:25:26Z</dcterms:created>
  <dcterms:modified xsi:type="dcterms:W3CDTF">2020-04-03T10:26:24Z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1033-11.2.0.9232</vt:lpwstr>
  </property>
</Properties>
</file>