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6.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0.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1.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2.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3.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8" r:id="rId3"/>
    <p:sldMasterId id="2147483690" r:id="rId4"/>
    <p:sldMasterId id="2147483702" r:id="rId5"/>
    <p:sldMasterId id="2147483714" r:id="rId6"/>
    <p:sldMasterId id="2147483726" r:id="rId7"/>
    <p:sldMasterId id="2147483738" r:id="rId8"/>
    <p:sldMasterId id="2147483750" r:id="rId9"/>
    <p:sldMasterId id="2147483762" r:id="rId10"/>
    <p:sldMasterId id="2147483774" r:id="rId11"/>
    <p:sldMasterId id="2147483786" r:id="rId12"/>
    <p:sldMasterId id="2147483798" r:id="rId13"/>
    <p:sldMasterId id="2147483822" r:id="rId14"/>
    <p:sldMasterId id="2147483834" r:id="rId15"/>
    <p:sldMasterId id="2147483848" r:id="rId16"/>
    <p:sldMasterId id="2147483862" r:id="rId17"/>
    <p:sldMasterId id="2147483876" r:id="rId18"/>
    <p:sldMasterId id="2147483888" r:id="rId19"/>
    <p:sldMasterId id="2147483900" r:id="rId20"/>
    <p:sldMasterId id="2147483912" r:id="rId21"/>
    <p:sldMasterId id="2147483924" r:id="rId22"/>
    <p:sldMasterId id="2147483936" r:id="rId23"/>
    <p:sldMasterId id="2147483948" r:id="rId24"/>
  </p:sldMasterIdLst>
  <p:notesMasterIdLst>
    <p:notesMasterId r:id="rId72"/>
  </p:notesMasterIdLst>
  <p:sldIdLst>
    <p:sldId id="329" r:id="rId25"/>
    <p:sldId id="295" r:id="rId26"/>
    <p:sldId id="260" r:id="rId27"/>
    <p:sldId id="261" r:id="rId28"/>
    <p:sldId id="296" r:id="rId29"/>
    <p:sldId id="264" r:id="rId30"/>
    <p:sldId id="297" r:id="rId31"/>
    <p:sldId id="298" r:id="rId32"/>
    <p:sldId id="299" r:id="rId33"/>
    <p:sldId id="300" r:id="rId34"/>
    <p:sldId id="301" r:id="rId35"/>
    <p:sldId id="302" r:id="rId36"/>
    <p:sldId id="304" r:id="rId37"/>
    <p:sldId id="305" r:id="rId38"/>
    <p:sldId id="270" r:id="rId39"/>
    <p:sldId id="303" r:id="rId40"/>
    <p:sldId id="306" r:id="rId41"/>
    <p:sldId id="307" r:id="rId42"/>
    <p:sldId id="314" r:id="rId43"/>
    <p:sldId id="308" r:id="rId44"/>
    <p:sldId id="313" r:id="rId45"/>
    <p:sldId id="310" r:id="rId46"/>
    <p:sldId id="315" r:id="rId47"/>
    <p:sldId id="316" r:id="rId48"/>
    <p:sldId id="317" r:id="rId49"/>
    <p:sldId id="311" r:id="rId50"/>
    <p:sldId id="312" r:id="rId51"/>
    <p:sldId id="318" r:id="rId52"/>
    <p:sldId id="279" r:id="rId53"/>
    <p:sldId id="280" r:id="rId54"/>
    <p:sldId id="319" r:id="rId55"/>
    <p:sldId id="320" r:id="rId56"/>
    <p:sldId id="321" r:id="rId57"/>
    <p:sldId id="322" r:id="rId58"/>
    <p:sldId id="283" r:id="rId59"/>
    <p:sldId id="323" r:id="rId60"/>
    <p:sldId id="324" r:id="rId61"/>
    <p:sldId id="325" r:id="rId62"/>
    <p:sldId id="289" r:id="rId63"/>
    <p:sldId id="326" r:id="rId64"/>
    <p:sldId id="327" r:id="rId65"/>
    <p:sldId id="290" r:id="rId66"/>
    <p:sldId id="328" r:id="rId67"/>
    <p:sldId id="291" r:id="rId68"/>
    <p:sldId id="292" r:id="rId69"/>
    <p:sldId id="293" r:id="rId70"/>
    <p:sldId id="29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3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E582F6-7FD5-44AD-8379-3C7CD144EA06}" type="datetimeFigureOut">
              <a:rPr lang="en-US" smtClean="0"/>
              <a:t>4/21/2020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AE3FF-EF3F-4665-A7D1-9424E611F527}" type="slidenum">
              <a:rPr lang="en-US" smtClean="0"/>
              <a:t>‹#›</a:t>
            </a:fld>
            <a:endParaRPr lang="en-US"/>
          </a:p>
        </p:txBody>
      </p:sp>
    </p:spTree>
    <p:extLst>
      <p:ext uri="{BB962C8B-B14F-4D97-AF65-F5344CB8AC3E}">
        <p14:creationId xmlns:p14="http://schemas.microsoft.com/office/powerpoint/2010/main" val="403904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fld id="{DF0C9393-F9FF-43D9-97D3-A27DECE84792}" type="slidenum">
              <a:rPr lang="en-US" sz="1200" smtClean="0">
                <a:solidFill>
                  <a:prstClr val="black"/>
                </a:solidFill>
                <a:latin typeface="Arial Narrow" pitchFamily="34" charset="0"/>
              </a:rPr>
              <a:pPr eaLnBrk="1" hangingPunct="1"/>
              <a:t>1</a:t>
            </a:fld>
            <a:endParaRPr lang="en-US" sz="1200" smtClean="0">
              <a:solidFill>
                <a:prstClr val="black"/>
              </a:solidFill>
              <a:latin typeface="Arial Narrow" pitchFamily="34" charset="0"/>
            </a:endParaRPr>
          </a:p>
        </p:txBody>
      </p:sp>
      <p:sp>
        <p:nvSpPr>
          <p:cNvPr id="24579" name="Rectangle 2"/>
          <p:cNvSpPr>
            <a:spLocks noGrp="1" noRot="1" noChangeAspect="1" noChangeArrowheads="1" noTextEdit="1"/>
          </p:cNvSpPr>
          <p:nvPr>
            <p:ph type="sldImg"/>
          </p:nvPr>
        </p:nvSpPr>
        <p:spPr>
          <a:xfrm>
            <a:off x="1143000" y="685800"/>
            <a:ext cx="4572000"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84888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7305884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01095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05430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8779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41442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1238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13821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73092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82617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275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28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41004006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59321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88275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6177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1326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99645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4498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51267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92477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4975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3867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F0070A3-0E0D-4E51-BC32-AE4E6ED25BFD}" type="slidenum">
              <a:rPr lang="en-US" altLang="vi-VN"/>
              <a:pPr/>
              <a:t>‹#›</a:t>
            </a:fld>
            <a:endParaRPr lang="en-US" altLang="vi-VN"/>
          </a:p>
        </p:txBody>
      </p:sp>
    </p:spTree>
    <p:extLst>
      <p:ext uri="{BB962C8B-B14F-4D97-AF65-F5344CB8AC3E}">
        <p14:creationId xmlns:p14="http://schemas.microsoft.com/office/powerpoint/2010/main" val="38329465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35393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367132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80339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01008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5943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9251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9055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4900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04137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2305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6CE82C-7D6D-49C3-AD30-C0183F734A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33326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829776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52841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19547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7274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03910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03819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37470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38948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0493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134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9F9879-E64A-46DA-B187-E23D53A94B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311986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63051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537448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14030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7335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53513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526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880461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61283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8046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2354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BB0644-987C-4D4A-9FD2-393E58D66F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90304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4984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0188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9154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4015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05408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77816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89517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64840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24013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18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DF34F60-EFD7-4F47-BCFD-FEBA54502C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61403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487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7128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1675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4973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3781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8339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2089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1208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3820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64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E24624-4075-4FF2-981C-8AAD8921CF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52176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9383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7F0070A3-0E0D-4E51-BC32-AE4E6ED25BFD}"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413468140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58609282-D460-4C45-9491-1D86B9498F53}"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40243118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63935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2872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625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5942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7737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7590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154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1B1695-0D8C-4F92-B7F7-2C82CB233C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58198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5420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4630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9652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0321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7F0070A3-0E0D-4E51-BC32-AE4E6ED25BFD}"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414081933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58609282-D460-4C45-9491-1D86B9498F53}"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229347818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326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7363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7783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997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AE80F-04D6-4ADA-A90C-7D34C8C1A1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9245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7220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64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23383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1247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0550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8562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8906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7F0070A3-0E0D-4E51-BC32-AE4E6ED25BFD}"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18270819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58609282-D460-4C45-9491-1D86B9498F53}" type="slidenum">
              <a:rPr lang="en-US" altLang="vi-VN">
                <a:solidFill>
                  <a:prstClr val="black">
                    <a:tint val="75000"/>
                  </a:prstClr>
                </a:solidFill>
              </a:rPr>
              <a:pPr/>
              <a:t>‹#›</a:t>
            </a:fld>
            <a:endParaRPr lang="en-US" altLang="vi-VN">
              <a:solidFill>
                <a:prstClr val="black">
                  <a:tint val="75000"/>
                </a:prstClr>
              </a:solidFill>
            </a:endParaRPr>
          </a:p>
        </p:txBody>
      </p:sp>
    </p:spTree>
    <p:extLst>
      <p:ext uri="{BB962C8B-B14F-4D97-AF65-F5344CB8AC3E}">
        <p14:creationId xmlns:p14="http://schemas.microsoft.com/office/powerpoint/2010/main" val="306003355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5483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59008-D785-44E1-93EB-901FEB22B5F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2408235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A6A0D0-53D7-42A6-A022-B30B45C2B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0946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391604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19730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4051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85239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578406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2798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09095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36759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5444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0360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EEFCD0-1618-4931-AAD2-C0C580C29B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9587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625798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41230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6095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406818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6349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25407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015244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107710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980375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2162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DEE811-9FED-4B6F-B2AE-B812010D28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749998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44027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46614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088188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337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0614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74772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40178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613395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02903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098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AC3A25-F40E-495E-9571-699D4228AC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9079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7367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11907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41301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45285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62659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173971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12045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410881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644712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2343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9320359-47CF-4FC1-8B19-A26715B6FB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282994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74367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14325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526339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63915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00901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646789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62990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26556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674252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656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13F9E12-82DF-4D7D-A024-482785EBF65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907776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115059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388658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794133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364566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74787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060984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096764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996354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314563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235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497631-A951-48A1-8CB2-91BB412D6C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899679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734678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513915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769279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158118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644883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8" indent="0" algn="ctr">
              <a:buNone/>
              <a:defRPr/>
            </a:lvl2pPr>
            <a:lvl3pPr marL="914256" indent="0" algn="ctr">
              <a:buNone/>
              <a:defRPr/>
            </a:lvl3pPr>
            <a:lvl4pPr marL="1371385" indent="0" algn="ctr">
              <a:buNone/>
              <a:defRPr/>
            </a:lvl4pPr>
            <a:lvl5pPr marL="1828512" indent="0" algn="ctr">
              <a:buNone/>
              <a:defRPr/>
            </a:lvl5pPr>
            <a:lvl6pPr marL="2285641" indent="0" algn="ctr">
              <a:buNone/>
              <a:defRPr/>
            </a:lvl6pPr>
            <a:lvl7pPr marL="2742769" indent="0" algn="ctr">
              <a:buNone/>
              <a:defRPr/>
            </a:lvl7pPr>
            <a:lvl8pPr marL="3199897" indent="0" algn="ctr">
              <a:buNone/>
              <a:defRPr/>
            </a:lvl8pPr>
            <a:lvl9pPr marL="36570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B2F034-A006-4F2E-A136-633CE80AA9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7497819"/>
      </p:ext>
    </p:extLst>
  </p:cSld>
  <p:clrMapOvr>
    <a:masterClrMapping/>
  </p:clrMapOvr>
  <p:transition spd="slow">
    <p:strips/>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896B93-7641-44FD-B743-CEC55F63D7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9658802"/>
      </p:ext>
    </p:extLst>
  </p:cSld>
  <p:clrMapOvr>
    <a:masterClrMapping/>
  </p:clrMapOvr>
  <p:transition spd="slow">
    <p:strips/>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128" indent="0">
              <a:buNone/>
              <a:defRPr sz="1800"/>
            </a:lvl2pPr>
            <a:lvl3pPr marL="914256" indent="0">
              <a:buNone/>
              <a:defRPr sz="1600"/>
            </a:lvl3pPr>
            <a:lvl4pPr marL="1371385" indent="0">
              <a:buNone/>
              <a:defRPr sz="1400"/>
            </a:lvl4pPr>
            <a:lvl5pPr marL="1828512" indent="0">
              <a:buNone/>
              <a:defRPr sz="1400"/>
            </a:lvl5pPr>
            <a:lvl6pPr marL="2285641" indent="0">
              <a:buNone/>
              <a:defRPr sz="1400"/>
            </a:lvl6pPr>
            <a:lvl7pPr marL="2742769" indent="0">
              <a:buNone/>
              <a:defRPr sz="1400"/>
            </a:lvl7pPr>
            <a:lvl8pPr marL="3199897" indent="0">
              <a:buNone/>
              <a:defRPr sz="1400"/>
            </a:lvl8pPr>
            <a:lvl9pPr marL="36570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10866-0E9C-4165-B777-2B7CE841F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3034100"/>
      </p:ext>
    </p:extLst>
  </p:cSld>
  <p:clrMapOvr>
    <a:masterClrMapping/>
  </p:clrMapOvr>
  <p:transition spd="slow">
    <p:strips/>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D7C926-9F8A-4DA1-8D57-E679E4FE5F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9225888"/>
      </p:ext>
    </p:extLst>
  </p:cSld>
  <p:clrMapOvr>
    <a:masterClrMapping/>
  </p:clrMapOvr>
  <p:transition spd="slow">
    <p:strips/>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2400" b="1"/>
            </a:lvl1pPr>
            <a:lvl2pPr marL="457128" indent="0">
              <a:buNone/>
              <a:defRPr sz="2000" b="1"/>
            </a:lvl2pPr>
            <a:lvl3pPr marL="914256" indent="0">
              <a:buNone/>
              <a:defRPr sz="1800" b="1"/>
            </a:lvl3pPr>
            <a:lvl4pPr marL="1371385" indent="0">
              <a:buNone/>
              <a:defRPr sz="1600" b="1"/>
            </a:lvl4pPr>
            <a:lvl5pPr marL="1828512" indent="0">
              <a:buNone/>
              <a:defRPr sz="1600" b="1"/>
            </a:lvl5pPr>
            <a:lvl6pPr marL="2285641" indent="0">
              <a:buNone/>
              <a:defRPr sz="1600" b="1"/>
            </a:lvl6pPr>
            <a:lvl7pPr marL="2742769" indent="0">
              <a:buNone/>
              <a:defRPr sz="1600" b="1"/>
            </a:lvl7pPr>
            <a:lvl8pPr marL="3199897" indent="0">
              <a:buNone/>
              <a:defRPr sz="1600" b="1"/>
            </a:lvl8pPr>
            <a:lvl9pPr marL="36570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3"/>
          </a:xfrm>
        </p:spPr>
        <p:txBody>
          <a:bodyPr anchor="b"/>
          <a:lstStyle>
            <a:lvl1pPr marL="0" indent="0">
              <a:buNone/>
              <a:defRPr sz="2400" b="1"/>
            </a:lvl1pPr>
            <a:lvl2pPr marL="457128" indent="0">
              <a:buNone/>
              <a:defRPr sz="2000" b="1"/>
            </a:lvl2pPr>
            <a:lvl3pPr marL="914256" indent="0">
              <a:buNone/>
              <a:defRPr sz="1800" b="1"/>
            </a:lvl3pPr>
            <a:lvl4pPr marL="1371385" indent="0">
              <a:buNone/>
              <a:defRPr sz="1600" b="1"/>
            </a:lvl4pPr>
            <a:lvl5pPr marL="1828512" indent="0">
              <a:buNone/>
              <a:defRPr sz="1600" b="1"/>
            </a:lvl5pPr>
            <a:lvl6pPr marL="2285641" indent="0">
              <a:buNone/>
              <a:defRPr sz="1600" b="1"/>
            </a:lvl6pPr>
            <a:lvl7pPr marL="2742769" indent="0">
              <a:buNone/>
              <a:defRPr sz="1600" b="1"/>
            </a:lvl7pPr>
            <a:lvl8pPr marL="3199897" indent="0">
              <a:buNone/>
              <a:defRPr sz="1600" b="1"/>
            </a:lvl8pPr>
            <a:lvl9pPr marL="36570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EB050A-D3F3-4F51-B253-A79ACC2179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576778"/>
      </p:ext>
    </p:extLst>
  </p:cSld>
  <p:clrMapOvr>
    <a:masterClrMapping/>
  </p:clrMapOvr>
  <p:transition spd="slow">
    <p:strip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DEE4D3-E7B6-459B-8388-2F699CA92A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324939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06BA6C-2DDE-4CB7-BBC4-657D4B0576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7007496"/>
      </p:ext>
    </p:extLst>
  </p:cSld>
  <p:clrMapOvr>
    <a:masterClrMapping/>
  </p:clrMapOvr>
  <p:transition spd="slow">
    <p:strips/>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8C7182E-03EA-40BF-9ACD-53317F0506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9058570"/>
      </p:ext>
    </p:extLst>
  </p:cSld>
  <p:clrMapOvr>
    <a:masterClrMapping/>
  </p:clrMapOvr>
  <p:transition spd="slow">
    <p:strips/>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2"/>
            <a:ext cx="5111750" cy="5853113"/>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2"/>
            <a:ext cx="3008313" cy="4691063"/>
          </a:xfrm>
        </p:spPr>
        <p:txBody>
          <a:bodyPr/>
          <a:lstStyle>
            <a:lvl1pPr marL="0" indent="0">
              <a:buNone/>
              <a:defRPr sz="1400"/>
            </a:lvl1pPr>
            <a:lvl2pPr marL="457128" indent="0">
              <a:buNone/>
              <a:defRPr sz="1200"/>
            </a:lvl2pPr>
            <a:lvl3pPr marL="914256" indent="0">
              <a:buNone/>
              <a:defRPr sz="1000"/>
            </a:lvl3pPr>
            <a:lvl4pPr marL="1371385" indent="0">
              <a:buNone/>
              <a:defRPr sz="900"/>
            </a:lvl4pPr>
            <a:lvl5pPr marL="1828512" indent="0">
              <a:buNone/>
              <a:defRPr sz="900"/>
            </a:lvl5pPr>
            <a:lvl6pPr marL="2285641" indent="0">
              <a:buNone/>
              <a:defRPr sz="900"/>
            </a:lvl6pPr>
            <a:lvl7pPr marL="2742769" indent="0">
              <a:buNone/>
              <a:defRPr sz="900"/>
            </a:lvl7pPr>
            <a:lvl8pPr marL="3199897" indent="0">
              <a:buNone/>
              <a:defRPr sz="900"/>
            </a:lvl8pPr>
            <a:lvl9pPr marL="36570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C9EF4F-B643-4560-A6D0-EB36D142A5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7838396"/>
      </p:ext>
    </p:extLst>
  </p:cSld>
  <p:clrMapOvr>
    <a:masterClrMapping/>
  </p:clrMapOvr>
  <p:transition spd="slow">
    <p:strips/>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7"/>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300"/>
            </a:lvl1pPr>
            <a:lvl2pPr marL="457128" indent="0">
              <a:buNone/>
              <a:defRPr sz="2800"/>
            </a:lvl2pPr>
            <a:lvl3pPr marL="914256" indent="0">
              <a:buNone/>
              <a:defRPr sz="2400"/>
            </a:lvl3pPr>
            <a:lvl4pPr marL="1371385" indent="0">
              <a:buNone/>
              <a:defRPr sz="2000"/>
            </a:lvl4pPr>
            <a:lvl5pPr marL="1828512" indent="0">
              <a:buNone/>
              <a:defRPr sz="2000"/>
            </a:lvl5pPr>
            <a:lvl6pPr marL="2285641" indent="0">
              <a:buNone/>
              <a:defRPr sz="2000"/>
            </a:lvl6pPr>
            <a:lvl7pPr marL="2742769" indent="0">
              <a:buNone/>
              <a:defRPr sz="2000"/>
            </a:lvl7pPr>
            <a:lvl8pPr marL="3199897" indent="0">
              <a:buNone/>
              <a:defRPr sz="2000"/>
            </a:lvl8pPr>
            <a:lvl9pPr marL="3657026"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128" indent="0">
              <a:buNone/>
              <a:defRPr sz="1200"/>
            </a:lvl2pPr>
            <a:lvl3pPr marL="914256" indent="0">
              <a:buNone/>
              <a:defRPr sz="1000"/>
            </a:lvl3pPr>
            <a:lvl4pPr marL="1371385" indent="0">
              <a:buNone/>
              <a:defRPr sz="900"/>
            </a:lvl4pPr>
            <a:lvl5pPr marL="1828512" indent="0">
              <a:buNone/>
              <a:defRPr sz="900"/>
            </a:lvl5pPr>
            <a:lvl6pPr marL="2285641" indent="0">
              <a:buNone/>
              <a:defRPr sz="900"/>
            </a:lvl6pPr>
            <a:lvl7pPr marL="2742769" indent="0">
              <a:buNone/>
              <a:defRPr sz="900"/>
            </a:lvl7pPr>
            <a:lvl8pPr marL="3199897" indent="0">
              <a:buNone/>
              <a:defRPr sz="900"/>
            </a:lvl8pPr>
            <a:lvl9pPr marL="36570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73F348-4FC3-4D6E-B2BD-943A5761D6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941540"/>
      </p:ext>
    </p:extLst>
  </p:cSld>
  <p:clrMapOvr>
    <a:masterClrMapping/>
  </p:clrMapOvr>
  <p:transition spd="slow">
    <p:strips/>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4F8A88-6C82-404F-A628-1ABD964F70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9381710"/>
      </p:ext>
    </p:extLst>
  </p:cSld>
  <p:clrMapOvr>
    <a:masterClrMapping/>
  </p:clrMapOvr>
  <p:transition spd="slow">
    <p:strips/>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AFEC30-28AF-4037-937C-98BA0A73AF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8094768"/>
      </p:ext>
    </p:extLst>
  </p:cSld>
  <p:clrMapOvr>
    <a:masterClrMapping/>
  </p:clrMapOvr>
  <p:transition spd="slow">
    <p:strips/>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BDAEA0-59FF-4F2E-A3A3-2A62263E3E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4698045"/>
      </p:ext>
    </p:extLst>
  </p:cSld>
  <p:clrMapOvr>
    <a:masterClrMapping/>
  </p:clrMapOvr>
  <p:transition spd="slow">
    <p:strip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022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334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59008-D785-44E1-93EB-901FEB22B5FB}"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52286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9410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8670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4556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2608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051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046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8937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748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8113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55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59008-D785-44E1-93EB-901FEB22B5FB}"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3304097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1442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005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3927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50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08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203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273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3580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160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192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59008-D785-44E1-93EB-901FEB22B5FB}"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971560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24321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325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9796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4436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8857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984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638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36297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676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645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59008-D785-44E1-93EB-901FEB22B5FB}"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12305587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51183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06434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02806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538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19153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37538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27925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85275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69659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872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59008-D785-44E1-93EB-901FEB22B5FB}"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32144016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6478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6408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30201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85903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8801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368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12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80768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134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069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9008-D785-44E1-93EB-901FEB22B5FB}"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32700309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364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85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92174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6575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7116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9052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80614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3716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49531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853443-5FEA-4F74-B24C-CC6F983318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494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59008-D785-44E1-93EB-901FEB22B5FB}"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D82BC-036E-45C7-AD68-148E39A5D7A9}" type="slidenum">
              <a:rPr lang="en-US" smtClean="0"/>
              <a:t>‹#›</a:t>
            </a:fld>
            <a:endParaRPr lang="en-US"/>
          </a:p>
        </p:txBody>
      </p:sp>
    </p:spTree>
    <p:extLst>
      <p:ext uri="{BB962C8B-B14F-4D97-AF65-F5344CB8AC3E}">
        <p14:creationId xmlns:p14="http://schemas.microsoft.com/office/powerpoint/2010/main" val="35076637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C18808-3634-4E1A-B1C3-6D08402E09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55296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FC6A3-381C-475C-8564-0F36619E3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606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9139BF-B37D-4909-9FA4-A595347C17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26814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68F35-5055-4441-B03A-5530296F1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42814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558A579-8836-4FCC-8F8E-6EB8554F5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44539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7FD937-56D5-419C-AE26-60D622C3DE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47072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FB2DED-6BC3-4396-8D55-744E8F3F4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600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0FEDB4-FD91-42B9-AA61-E8E83A328B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87868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2"/>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F26A42-A6E9-42DB-A4A5-E77A0DD70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0219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C94355-5CEF-45A7-9085-43BCF39FF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192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slideLayout" Target="../slideLayouts/slideLayout198.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8.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19.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0.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1.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2.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3.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4.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59008-D785-44E1-93EB-901FEB22B5FB}" type="datetimeFigureOut">
              <a:rPr lang="en-US" smtClean="0"/>
              <a:t>4/21/2020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D82BC-036E-45C7-AD68-148E39A5D7A9}" type="slidenum">
              <a:rPr lang="en-US" smtClean="0"/>
              <a:t>‹#›</a:t>
            </a:fld>
            <a:endParaRPr lang="en-US"/>
          </a:p>
        </p:txBody>
      </p:sp>
    </p:spTree>
    <p:extLst>
      <p:ext uri="{BB962C8B-B14F-4D97-AF65-F5344CB8AC3E}">
        <p14:creationId xmlns:p14="http://schemas.microsoft.com/office/powerpoint/2010/main" val="2628866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480911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1151064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2111113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66501991"/>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9443228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42159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95084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59008-D785-44E1-93EB-901FEB22B5FB}" type="datetimeFigureOut">
              <a:rPr lang="en-US" smtClean="0">
                <a:solidFill>
                  <a:prstClr val="black">
                    <a:tint val="75000"/>
                  </a:prstClr>
                </a:solidFill>
              </a:rPr>
              <a:pPr/>
              <a:t>4/21/2020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D82BC-036E-45C7-AD68-148E39A5D7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92031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211298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9565229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defRPr>
            </a:lvl1pPr>
          </a:lstStyle>
          <a:p>
            <a:pPr fontAlgn="base">
              <a:spcBef>
                <a:spcPct val="0"/>
              </a:spcBef>
              <a:spcAft>
                <a:spcPct val="0"/>
              </a:spcAft>
              <a:defRPr/>
            </a:pPr>
            <a:fld id="{6A005A68-C2AE-4754-A6BA-5E96F88CF3D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774079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2973973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2458451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2895268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5885129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0164" name="Rectangle 4"/>
          <p:cNvSpPr>
            <a:spLocks noGrp="1" noChangeArrowheads="1"/>
          </p:cNvSpPr>
          <p:nvPr>
            <p:ph type="dt" sz="half" idx="2"/>
          </p:nvPr>
        </p:nvSpPr>
        <p:spPr bwMode="auto">
          <a:xfrm>
            <a:off x="457200" y="6245228"/>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vl1pPr>
          </a:lstStyle>
          <a:p>
            <a:pPr defTabSz="914256" fontAlgn="base">
              <a:spcBef>
                <a:spcPct val="0"/>
              </a:spcBef>
              <a:spcAft>
                <a:spcPct val="0"/>
              </a:spcAft>
              <a:defRPr/>
            </a:pPr>
            <a:endParaRPr lang="en-US">
              <a:solidFill>
                <a:srgbClr val="000000"/>
              </a:solidFill>
            </a:endParaRPr>
          </a:p>
        </p:txBody>
      </p:sp>
      <p:sp>
        <p:nvSpPr>
          <p:cNvPr id="220165" name="Rectangle 5"/>
          <p:cNvSpPr>
            <a:spLocks noGrp="1" noChangeArrowheads="1"/>
          </p:cNvSpPr>
          <p:nvPr>
            <p:ph type="ftr" sz="quarter" idx="3"/>
          </p:nvPr>
        </p:nvSpPr>
        <p:spPr bwMode="auto">
          <a:xfrm>
            <a:off x="3124200" y="6245228"/>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vl1pPr>
          </a:lstStyle>
          <a:p>
            <a:pPr defTabSz="914256" fontAlgn="base">
              <a:spcBef>
                <a:spcPct val="0"/>
              </a:spcBef>
              <a:spcAft>
                <a:spcPct val="0"/>
              </a:spcAft>
              <a:defRPr/>
            </a:pPr>
            <a:endParaRPr lang="en-US">
              <a:solidFill>
                <a:srgbClr val="000000"/>
              </a:solidFill>
            </a:endParaRPr>
          </a:p>
        </p:txBody>
      </p:sp>
      <p:sp>
        <p:nvSpPr>
          <p:cNvPr id="220166" name="Rectangle 6"/>
          <p:cNvSpPr>
            <a:spLocks noGrp="1" noChangeArrowheads="1"/>
          </p:cNvSpPr>
          <p:nvPr>
            <p:ph type="sldNum" sz="quarter" idx="4"/>
          </p:nvPr>
        </p:nvSpPr>
        <p:spPr bwMode="auto">
          <a:xfrm>
            <a:off x="6553200" y="6245228"/>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defTabSz="914256" fontAlgn="base">
              <a:spcBef>
                <a:spcPct val="0"/>
              </a:spcBef>
              <a:spcAft>
                <a:spcPct val="0"/>
              </a:spcAft>
              <a:defRPr/>
            </a:pPr>
            <a:fld id="{EBFD2FC0-1EEC-4AA3-B1E8-BB21F0E93C56}" type="slidenum">
              <a:rPr lang="en-US">
                <a:solidFill>
                  <a:srgbClr val="000000"/>
                </a:solidFill>
              </a:rPr>
              <a:pPr defTabSz="914256"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4389725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transition spd="slow">
    <p:strips/>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28" algn="ctr" rtl="0" fontAlgn="base">
        <a:spcBef>
          <a:spcPct val="0"/>
        </a:spcBef>
        <a:spcAft>
          <a:spcPct val="0"/>
        </a:spcAft>
        <a:defRPr sz="4400">
          <a:solidFill>
            <a:schemeClr val="tx2"/>
          </a:solidFill>
          <a:latin typeface="Arial" charset="0"/>
          <a:cs typeface="Arial" charset="0"/>
        </a:defRPr>
      </a:lvl6pPr>
      <a:lvl7pPr marL="914256" algn="ctr" rtl="0" fontAlgn="base">
        <a:spcBef>
          <a:spcPct val="0"/>
        </a:spcBef>
        <a:spcAft>
          <a:spcPct val="0"/>
        </a:spcAft>
        <a:defRPr sz="4400">
          <a:solidFill>
            <a:schemeClr val="tx2"/>
          </a:solidFill>
          <a:latin typeface="Arial" charset="0"/>
          <a:cs typeface="Arial" charset="0"/>
        </a:defRPr>
      </a:lvl7pPr>
      <a:lvl8pPr marL="1371385" algn="ctr" rtl="0" fontAlgn="base">
        <a:spcBef>
          <a:spcPct val="0"/>
        </a:spcBef>
        <a:spcAft>
          <a:spcPct val="0"/>
        </a:spcAft>
        <a:defRPr sz="4400">
          <a:solidFill>
            <a:schemeClr val="tx2"/>
          </a:solidFill>
          <a:latin typeface="Arial" charset="0"/>
          <a:cs typeface="Arial" charset="0"/>
        </a:defRPr>
      </a:lvl8pPr>
      <a:lvl9pPr marL="1828512" algn="ctr" rtl="0" fontAlgn="base">
        <a:spcBef>
          <a:spcPct val="0"/>
        </a:spcBef>
        <a:spcAft>
          <a:spcPct val="0"/>
        </a:spcAft>
        <a:defRPr sz="4400">
          <a:solidFill>
            <a:schemeClr val="tx2"/>
          </a:solidFill>
          <a:latin typeface="Arial" charset="0"/>
          <a:cs typeface="Arial" charset="0"/>
        </a:defRPr>
      </a:lvl9pPr>
    </p:titleStyle>
    <p:bodyStyle>
      <a:lvl1pPr marL="342846" indent="-342846" algn="l" rtl="0" eaLnBrk="0" fontAlgn="base" hangingPunct="0">
        <a:spcBef>
          <a:spcPct val="20000"/>
        </a:spcBef>
        <a:spcAft>
          <a:spcPct val="0"/>
        </a:spcAft>
        <a:buChar char="•"/>
        <a:defRPr sz="3300">
          <a:solidFill>
            <a:schemeClr val="tx1"/>
          </a:solidFill>
          <a:latin typeface="+mn-lt"/>
          <a:ea typeface="+mn-ea"/>
          <a:cs typeface="+mn-cs"/>
        </a:defRPr>
      </a:lvl1pPr>
      <a:lvl2pPr marL="742834" indent="-285705" algn="l" rtl="0" eaLnBrk="0" fontAlgn="base" hangingPunct="0">
        <a:spcBef>
          <a:spcPct val="20000"/>
        </a:spcBef>
        <a:spcAft>
          <a:spcPct val="0"/>
        </a:spcAft>
        <a:buChar char="–"/>
        <a:defRPr sz="2800">
          <a:solidFill>
            <a:schemeClr val="tx1"/>
          </a:solidFill>
          <a:latin typeface="+mn-lt"/>
          <a:cs typeface="+mn-cs"/>
        </a:defRPr>
      </a:lvl2pPr>
      <a:lvl3pPr marL="1142820" indent="-228564" algn="l" rtl="0" eaLnBrk="0" fontAlgn="base" hangingPunct="0">
        <a:spcBef>
          <a:spcPct val="20000"/>
        </a:spcBef>
        <a:spcAft>
          <a:spcPct val="0"/>
        </a:spcAft>
        <a:buChar char="•"/>
        <a:defRPr sz="2400">
          <a:solidFill>
            <a:schemeClr val="tx1"/>
          </a:solidFill>
          <a:latin typeface="+mn-lt"/>
          <a:cs typeface="+mn-cs"/>
        </a:defRPr>
      </a:lvl3pPr>
      <a:lvl4pPr marL="1599949" indent="-228564" algn="l" rtl="0" eaLnBrk="0" fontAlgn="base" hangingPunct="0">
        <a:spcBef>
          <a:spcPct val="20000"/>
        </a:spcBef>
        <a:spcAft>
          <a:spcPct val="0"/>
        </a:spcAft>
        <a:buChar char="–"/>
        <a:defRPr sz="2000">
          <a:solidFill>
            <a:schemeClr val="tx1"/>
          </a:solidFill>
          <a:latin typeface="+mn-lt"/>
          <a:cs typeface="+mn-cs"/>
        </a:defRPr>
      </a:lvl4pPr>
      <a:lvl5pPr marL="2057077" indent="-228564" algn="l" rtl="0" eaLnBrk="0" fontAlgn="base" hangingPunct="0">
        <a:spcBef>
          <a:spcPct val="20000"/>
        </a:spcBef>
        <a:spcAft>
          <a:spcPct val="0"/>
        </a:spcAft>
        <a:buChar char="»"/>
        <a:defRPr sz="2000">
          <a:solidFill>
            <a:schemeClr val="tx1"/>
          </a:solidFill>
          <a:latin typeface="+mn-lt"/>
          <a:cs typeface="+mn-cs"/>
        </a:defRPr>
      </a:lvl5pPr>
      <a:lvl6pPr marL="2514205" indent="-228564" algn="l" rtl="0" fontAlgn="base">
        <a:spcBef>
          <a:spcPct val="20000"/>
        </a:spcBef>
        <a:spcAft>
          <a:spcPct val="0"/>
        </a:spcAft>
        <a:buChar char="»"/>
        <a:defRPr sz="2000">
          <a:solidFill>
            <a:schemeClr val="tx1"/>
          </a:solidFill>
          <a:latin typeface="+mn-lt"/>
          <a:cs typeface="+mn-cs"/>
        </a:defRPr>
      </a:lvl6pPr>
      <a:lvl7pPr marL="2971332" indent="-228564" algn="l" rtl="0" fontAlgn="base">
        <a:spcBef>
          <a:spcPct val="20000"/>
        </a:spcBef>
        <a:spcAft>
          <a:spcPct val="0"/>
        </a:spcAft>
        <a:buChar char="»"/>
        <a:defRPr sz="2000">
          <a:solidFill>
            <a:schemeClr val="tx1"/>
          </a:solidFill>
          <a:latin typeface="+mn-lt"/>
          <a:cs typeface="+mn-cs"/>
        </a:defRPr>
      </a:lvl7pPr>
      <a:lvl8pPr marL="3428461" indent="-228564" algn="l" rtl="0" fontAlgn="base">
        <a:spcBef>
          <a:spcPct val="20000"/>
        </a:spcBef>
        <a:spcAft>
          <a:spcPct val="0"/>
        </a:spcAft>
        <a:buChar char="»"/>
        <a:defRPr sz="2000">
          <a:solidFill>
            <a:schemeClr val="tx1"/>
          </a:solidFill>
          <a:latin typeface="+mn-lt"/>
          <a:cs typeface="+mn-cs"/>
        </a:defRPr>
      </a:lvl8pPr>
      <a:lvl9pPr marL="3885590" indent="-22856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256" rtl="0" eaLnBrk="1" latinLnBrk="0" hangingPunct="1">
        <a:defRPr sz="1800" kern="1200">
          <a:solidFill>
            <a:schemeClr val="tx1"/>
          </a:solidFill>
          <a:latin typeface="+mn-lt"/>
          <a:ea typeface="+mn-ea"/>
          <a:cs typeface="+mn-cs"/>
        </a:defRPr>
      </a:lvl1pPr>
      <a:lvl2pPr marL="457128" algn="l" defTabSz="914256" rtl="0" eaLnBrk="1" latinLnBrk="0" hangingPunct="1">
        <a:defRPr sz="1800" kern="1200">
          <a:solidFill>
            <a:schemeClr val="tx1"/>
          </a:solidFill>
          <a:latin typeface="+mn-lt"/>
          <a:ea typeface="+mn-ea"/>
          <a:cs typeface="+mn-cs"/>
        </a:defRPr>
      </a:lvl2pPr>
      <a:lvl3pPr marL="914256" algn="l" defTabSz="914256" rtl="0" eaLnBrk="1" latinLnBrk="0" hangingPunct="1">
        <a:defRPr sz="1800" kern="1200">
          <a:solidFill>
            <a:schemeClr val="tx1"/>
          </a:solidFill>
          <a:latin typeface="+mn-lt"/>
          <a:ea typeface="+mn-ea"/>
          <a:cs typeface="+mn-cs"/>
        </a:defRPr>
      </a:lvl3pPr>
      <a:lvl4pPr marL="1371385" algn="l" defTabSz="914256" rtl="0" eaLnBrk="1" latinLnBrk="0" hangingPunct="1">
        <a:defRPr sz="1800" kern="1200">
          <a:solidFill>
            <a:schemeClr val="tx1"/>
          </a:solidFill>
          <a:latin typeface="+mn-lt"/>
          <a:ea typeface="+mn-ea"/>
          <a:cs typeface="+mn-cs"/>
        </a:defRPr>
      </a:lvl4pPr>
      <a:lvl5pPr marL="1828512" algn="l" defTabSz="914256" rtl="0" eaLnBrk="1" latinLnBrk="0" hangingPunct="1">
        <a:defRPr sz="1800" kern="1200">
          <a:solidFill>
            <a:schemeClr val="tx1"/>
          </a:solidFill>
          <a:latin typeface="+mn-lt"/>
          <a:ea typeface="+mn-ea"/>
          <a:cs typeface="+mn-cs"/>
        </a:defRPr>
      </a:lvl5pPr>
      <a:lvl6pPr marL="2285641" algn="l" defTabSz="914256" rtl="0" eaLnBrk="1" latinLnBrk="0" hangingPunct="1">
        <a:defRPr sz="1800" kern="1200">
          <a:solidFill>
            <a:schemeClr val="tx1"/>
          </a:solidFill>
          <a:latin typeface="+mn-lt"/>
          <a:ea typeface="+mn-ea"/>
          <a:cs typeface="+mn-cs"/>
        </a:defRPr>
      </a:lvl6pPr>
      <a:lvl7pPr marL="2742769" algn="l" defTabSz="914256" rtl="0" eaLnBrk="1" latinLnBrk="0" hangingPunct="1">
        <a:defRPr sz="1800" kern="1200">
          <a:solidFill>
            <a:schemeClr val="tx1"/>
          </a:solidFill>
          <a:latin typeface="+mn-lt"/>
          <a:ea typeface="+mn-ea"/>
          <a:cs typeface="+mn-cs"/>
        </a:defRPr>
      </a:lvl7pPr>
      <a:lvl8pPr marL="3199897" algn="l" defTabSz="914256" rtl="0" eaLnBrk="1" latinLnBrk="0" hangingPunct="1">
        <a:defRPr sz="1800" kern="1200">
          <a:solidFill>
            <a:schemeClr val="tx1"/>
          </a:solidFill>
          <a:latin typeface="+mn-lt"/>
          <a:ea typeface="+mn-ea"/>
          <a:cs typeface="+mn-cs"/>
        </a:defRPr>
      </a:lvl8pPr>
      <a:lvl9pPr marL="3657026" algn="l" defTabSz="91425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329813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194913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646180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817195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784750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7003963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E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F04F9289-1E4A-404D-97F1-9B8E638244A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9072544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8.gif"/><Relationship Id="rId3" Type="http://schemas.openxmlformats.org/officeDocument/2006/relationships/notesSlide" Target="../notesSlides/notesSlide1.xml"/><Relationship Id="rId7" Type="http://schemas.openxmlformats.org/officeDocument/2006/relationships/audio" Target="../media/audio1.wav"/><Relationship Id="rId12" Type="http://schemas.openxmlformats.org/officeDocument/2006/relationships/image" Target="../media/image7.gif"/><Relationship Id="rId2" Type="http://schemas.openxmlformats.org/officeDocument/2006/relationships/slideLayout" Target="../slideLayouts/slideLayout265.xml"/><Relationship Id="rId1" Type="http://schemas.openxmlformats.org/officeDocument/2006/relationships/audio" Target="file:///D:\DOCUMENTS\PowerPoint\01%20Track%201.wma" TargetMode="External"/><Relationship Id="rId6" Type="http://schemas.openxmlformats.org/officeDocument/2006/relationships/image" Target="../media/image3.gif"/><Relationship Id="rId11" Type="http://schemas.openxmlformats.org/officeDocument/2006/relationships/hyperlink" Target="file:///H:\THE%20ENVIRONMENT%20UNIT%206%20LOP%209_0001.wmv" TargetMode="External"/><Relationship Id="rId5" Type="http://schemas.openxmlformats.org/officeDocument/2006/relationships/image" Target="../media/image2.gif"/><Relationship Id="rId10" Type="http://schemas.openxmlformats.org/officeDocument/2006/relationships/image" Target="../media/image6.gif"/><Relationship Id="rId4" Type="http://schemas.openxmlformats.org/officeDocument/2006/relationships/image" Target="../media/image1.png"/><Relationship Id="rId9"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1.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11.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0.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3.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7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55.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51.jpeg"/><Relationship Id="rId1" Type="http://schemas.openxmlformats.org/officeDocument/2006/relationships/slideLayout" Target="../slideLayouts/slideLayout198.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4.jpeg"/><Relationship Id="rId1" Type="http://schemas.openxmlformats.org/officeDocument/2006/relationships/slideLayout" Target="../slideLayouts/slideLayout155.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7.jpeg"/><Relationship Id="rId1" Type="http://schemas.openxmlformats.org/officeDocument/2006/relationships/slideLayout" Target="../slideLayouts/slideLayout205.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16.xml"/><Relationship Id="rId5" Type="http://schemas.openxmlformats.org/officeDocument/2006/relationships/image" Target="../media/image61.jpeg"/><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16.xml"/><Relationship Id="rId5" Type="http://schemas.openxmlformats.org/officeDocument/2006/relationships/image" Target="../media/image65.jpeg"/><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33.xml"/><Relationship Id="rId5" Type="http://schemas.openxmlformats.org/officeDocument/2006/relationships/image" Target="../media/image70.jpeg"/><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49.xml"/><Relationship Id="rId5" Type="http://schemas.openxmlformats.org/officeDocument/2006/relationships/image" Target="../media/image74.jpeg"/><Relationship Id="rId4" Type="http://schemas.openxmlformats.org/officeDocument/2006/relationships/image" Target="../media/image73.jpeg"/></Relationships>
</file>

<file path=ppt/slides/_rels/slide38.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49.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 Id="rId9" Type="http://schemas.openxmlformats.org/officeDocument/2006/relationships/image" Target="../media/image8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66.jpeg"/><Relationship Id="rId1" Type="http://schemas.openxmlformats.org/officeDocument/2006/relationships/slideLayout" Target="../slideLayouts/slideLayout260.xml"/></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60.xml"/><Relationship Id="rId5" Type="http://schemas.openxmlformats.org/officeDocument/2006/relationships/image" Target="../media/image86.jpeg"/><Relationship Id="rId4" Type="http://schemas.openxmlformats.org/officeDocument/2006/relationships/image" Target="../media/image85.jpeg"/></Relationships>
</file>

<file path=ppt/slides/_rels/slide42.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audio" Target="../media/audio4.wav"/></Relationships>
</file>

<file path=ppt/slides/_rels/slide4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6.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01 Track 1.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6553201"/>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1466F10D5EAC4B0AA7D758AB687A66F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57201"/>
            <a:ext cx="198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1466F10D5EAC4B0AA7D758AB687A66F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219200"/>
            <a:ext cx="198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FLOWER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5800" y="6019800"/>
            <a:ext cx="53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FLOWER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699118">
            <a:off x="8877302" y="6019800"/>
            <a:ext cx="53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1466F10D5EAC4B0AA7D758AB687A66F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438400"/>
            <a:ext cx="198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WordArt 9"/>
          <p:cNvSpPr>
            <a:spLocks noChangeArrowheads="1" noChangeShapeType="1" noTextEdit="1"/>
          </p:cNvSpPr>
          <p:nvPr/>
        </p:nvSpPr>
        <p:spPr bwMode="auto">
          <a:xfrm>
            <a:off x="533401" y="2286000"/>
            <a:ext cx="8305800" cy="2438400"/>
          </a:xfrm>
          <a:prstGeom prst="rect">
            <a:avLst/>
          </a:prstGeom>
        </p:spPr>
        <p:txBody>
          <a:bodyPr wrap="none" lIns="91425" tIns="45713" rIns="91425" bIns="45713" fromWordArt="1">
            <a:prstTxWarp prst="textDeflateTop">
              <a:avLst>
                <a:gd name="adj" fmla="val 0"/>
              </a:avLst>
            </a:prstTxWarp>
          </a:bodyPr>
          <a:lstStyle/>
          <a:p>
            <a:pPr algn="ctr" defTabSz="914256" fontAlgn="base">
              <a:spcBef>
                <a:spcPct val="0"/>
              </a:spcBef>
              <a:spcAft>
                <a:spcPct val="0"/>
              </a:spcAft>
            </a:pPr>
            <a:r>
              <a:rPr lang="en-US" sz="4800" b="1" i="1" kern="10" dirty="0">
                <a:ln w="19050" cap="sq">
                  <a:solidFill>
                    <a:srgbClr val="FF0000"/>
                  </a:solidFill>
                  <a:round/>
                  <a:headEnd type="none" w="sm" len="sm"/>
                  <a:tailEnd type="none" w="sm" len="sm"/>
                </a:ln>
                <a:solidFill>
                  <a:srgbClr val="FF9900"/>
                </a:solidFill>
                <a:effectLst>
                  <a:outerShdw dist="35921" dir="2700000" algn="ctr" rotWithShape="0">
                    <a:srgbClr val="990000"/>
                  </a:outerShdw>
                </a:effectLst>
                <a:latin typeface="Times New Roman" pitchFamily="18" charset="0"/>
                <a:cs typeface="Times New Roman" pitchFamily="18" charset="0"/>
              </a:rPr>
              <a:t>CHÀO MỪNG </a:t>
            </a:r>
            <a:r>
              <a:rPr lang="en-US" sz="4800" b="1" i="1" kern="10" dirty="0" smtClean="0">
                <a:ln w="19050" cap="sq">
                  <a:solidFill>
                    <a:srgbClr val="FF0000"/>
                  </a:solidFill>
                  <a:round/>
                  <a:headEnd type="none" w="sm" len="sm"/>
                  <a:tailEnd type="none" w="sm" len="sm"/>
                </a:ln>
                <a:solidFill>
                  <a:srgbClr val="FF9900"/>
                </a:solidFill>
                <a:effectLst>
                  <a:outerShdw dist="35921" dir="2700000" algn="ctr" rotWithShape="0">
                    <a:srgbClr val="990000"/>
                  </a:outerShdw>
                </a:effectLst>
                <a:latin typeface="Times New Roman" pitchFamily="18" charset="0"/>
                <a:cs typeface="Times New Roman" pitchFamily="18" charset="0"/>
              </a:rPr>
              <a:t>CÁC EM HỌC SINH </a:t>
            </a:r>
            <a:endParaRPr lang="en-US" sz="4800" b="1" i="1" kern="10" dirty="0">
              <a:ln w="19050" cap="sq">
                <a:solidFill>
                  <a:srgbClr val="FF0000"/>
                </a:solidFill>
                <a:round/>
                <a:headEnd type="none" w="sm" len="sm"/>
                <a:tailEnd type="none" w="sm" len="sm"/>
              </a:ln>
              <a:solidFill>
                <a:srgbClr val="FF9900"/>
              </a:solidFill>
              <a:effectLst>
                <a:outerShdw dist="35921" dir="2700000" algn="ctr" rotWithShape="0">
                  <a:srgbClr val="990000"/>
                </a:outerShdw>
              </a:effectLst>
              <a:latin typeface="Times New Roman" pitchFamily="18" charset="0"/>
              <a:cs typeface="Times New Roman" pitchFamily="18" charset="0"/>
            </a:endParaRPr>
          </a:p>
          <a:p>
            <a:pPr algn="ctr">
              <a:defRPr/>
            </a:pPr>
            <a:r>
              <a:rPr lang="en-US" sz="4800" b="1" kern="10" dirty="0">
                <a:ln w="9525">
                  <a:solidFill>
                    <a:srgbClr val="000000"/>
                  </a:solidFill>
                  <a:round/>
                  <a:headEnd/>
                  <a:tailEnd/>
                </a:ln>
                <a:solidFill>
                  <a:srgbClr val="0000FF"/>
                </a:solidFill>
                <a:latin typeface="Times New Roman" pitchFamily="18" charset="0"/>
                <a:cs typeface="Times New Roman" pitchFamily="18" charset="0"/>
              </a:rPr>
              <a:t>MÔN : ĐỊA LÍ 9</a:t>
            </a:r>
          </a:p>
        </p:txBody>
      </p:sp>
      <p:pic>
        <p:nvPicPr>
          <p:cNvPr id="2057" name="Picture 10" descr="Bellcoll">
            <a:hlinkClick r:id="" action="ppaction://noaction">
              <a:snd r:embed="rId7" name="ringin.wav"/>
            </a:hlinkClick>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42223">
            <a:off x="304800" y="-152398"/>
            <a:ext cx="1447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descr="Bellcoll">
            <a:hlinkClick r:id="" action="ppaction://noaction">
              <a:snd r:embed="rId7" name="ringin.wav"/>
            </a:hlinkClick>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42223">
            <a:off x="7696200" y="1"/>
            <a:ext cx="1447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Picture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667503"/>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hp8ls2l"/>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352438">
            <a:off x="0" y="5308600"/>
            <a:ext cx="10668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hp8ls2l"/>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681269">
            <a:off x="8305846" y="5334000"/>
            <a:ext cx="1235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AutoShape 15">
            <a:hlinkClick r:id="rId11" action="ppaction://program" highlightClick="1"/>
          </p:cNvPr>
          <p:cNvSpPr>
            <a:spLocks noChangeArrowheads="1"/>
          </p:cNvSpPr>
          <p:nvPr/>
        </p:nvSpPr>
        <p:spPr bwMode="auto">
          <a:xfrm>
            <a:off x="0" y="6477000"/>
            <a:ext cx="457200" cy="228600"/>
          </a:xfrm>
          <a:prstGeom prst="actionButtonMovi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defTabSz="914256" fontAlgn="base">
              <a:spcBef>
                <a:spcPct val="0"/>
              </a:spcBef>
              <a:spcAft>
                <a:spcPct val="0"/>
              </a:spcAft>
            </a:pPr>
            <a:endParaRPr lang="en-US" sz="2000">
              <a:solidFill>
                <a:srgbClr val="000000"/>
              </a:solidFill>
            </a:endParaRPr>
          </a:p>
        </p:txBody>
      </p:sp>
      <p:pic>
        <p:nvPicPr>
          <p:cNvPr id="2063" name="Picture 16" descr="bồ câu"/>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flipH="1">
            <a:off x="3733800" y="609600"/>
            <a:ext cx="11620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7" descr="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609600"/>
            <a:ext cx="838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70643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blinds(horizontal)">
                                      <p:cBhvr>
                                        <p:cTn id="7"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repeatCount="indefinite" fill="hold" display="0">
                  <p:stCondLst>
                    <p:cond delay="indefinite"/>
                  </p:stCondLst>
                  <p:endCondLst>
                    <p:cond evt="onPrev" delay="0">
                      <p:tgtEl>
                        <p:sldTgt/>
                      </p:tgtEl>
                    </p:cond>
                    <p:cond evt="onStopAudio" delay="0">
                      <p:tgtEl>
                        <p:sldTgt/>
                      </p:tgtEl>
                    </p:cond>
                  </p:endCondLst>
                </p:cTn>
                <p:tgtEl>
                  <p:spTgt spid="3074"/>
                </p:tgtEl>
              </p:cMediaNode>
            </p:audio>
          </p:childTnLst>
        </p:cTn>
      </p:par>
    </p:tnLst>
    <p:bldLst>
      <p:bldP spid="30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ef796210eb8f902d767ef656ee089d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
            <a:ext cx="6324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533400" y="2743200"/>
            <a:ext cx="1752600" cy="230832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fontAlgn="base" hangingPunct="1">
              <a:spcBef>
                <a:spcPct val="0"/>
              </a:spcBef>
              <a:spcAft>
                <a:spcPct val="0"/>
              </a:spcAft>
            </a:pPr>
            <a:r>
              <a:rPr lang="en-US" sz="2400" b="1" dirty="0" err="1" smtClean="0"/>
              <a:t>Em</a:t>
            </a:r>
            <a:r>
              <a:rPr lang="en-US" sz="2400" b="1" dirty="0" smtClean="0"/>
              <a:t> </a:t>
            </a:r>
            <a:r>
              <a:rPr lang="en-US" sz="2400" b="1" dirty="0" err="1" smtClean="0"/>
              <a:t>hãy</a:t>
            </a:r>
            <a:r>
              <a:rPr lang="en-US" sz="2400" b="1" dirty="0" smtClean="0"/>
              <a:t> </a:t>
            </a:r>
            <a:r>
              <a:rPr lang="en-US" sz="2400" b="1" dirty="0" err="1" smtClean="0"/>
              <a:t>xác</a:t>
            </a:r>
            <a:r>
              <a:rPr lang="en-US" sz="2400" b="1" dirty="0" smtClean="0"/>
              <a:t> </a:t>
            </a:r>
            <a:r>
              <a:rPr lang="en-US" sz="2400" b="1" dirty="0" err="1" smtClean="0"/>
              <a:t>định</a:t>
            </a:r>
            <a:r>
              <a:rPr lang="en-US" sz="2400" b="1" dirty="0" smtClean="0"/>
              <a:t> </a:t>
            </a:r>
            <a:r>
              <a:rPr lang="en-US" sz="2400" b="1" dirty="0" err="1" smtClean="0"/>
              <a:t>các</a:t>
            </a:r>
            <a:r>
              <a:rPr lang="en-US" sz="2400" b="1" dirty="0" smtClean="0"/>
              <a:t> </a:t>
            </a:r>
            <a:r>
              <a:rPr lang="en-US" sz="2400" b="1" dirty="0" err="1" smtClean="0"/>
              <a:t>tỉnh</a:t>
            </a:r>
            <a:r>
              <a:rPr lang="en-US" sz="2400" b="1" dirty="0" smtClean="0"/>
              <a:t> </a:t>
            </a:r>
            <a:r>
              <a:rPr lang="en-US" sz="2400" b="1" dirty="0" err="1" smtClean="0"/>
              <a:t>trồng</a:t>
            </a:r>
            <a:r>
              <a:rPr lang="en-US" sz="2400" b="1" dirty="0" smtClean="0"/>
              <a:t> </a:t>
            </a:r>
            <a:r>
              <a:rPr lang="en-US" sz="2400" b="1" dirty="0" err="1" smtClean="0"/>
              <a:t>nhiều</a:t>
            </a:r>
            <a:r>
              <a:rPr lang="en-US" sz="2400" b="1" dirty="0" smtClean="0"/>
              <a:t> </a:t>
            </a:r>
            <a:r>
              <a:rPr lang="en-US" sz="2400" b="1" dirty="0" err="1" smtClean="0"/>
              <a:t>lúa</a:t>
            </a:r>
            <a:r>
              <a:rPr lang="en-US" sz="2400" b="1" dirty="0" smtClean="0"/>
              <a:t> </a:t>
            </a:r>
            <a:r>
              <a:rPr lang="en-US" sz="2400" b="1" dirty="0" err="1" smtClean="0"/>
              <a:t>nhất</a:t>
            </a:r>
            <a:r>
              <a:rPr lang="en-US" sz="2400" b="1" dirty="0" smtClean="0"/>
              <a:t> ở ĐBSCL ?</a:t>
            </a:r>
          </a:p>
        </p:txBody>
      </p:sp>
      <p:pic>
        <p:nvPicPr>
          <p:cNvPr id="138247" name="Picture 7" descr="questionbig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75895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038600" y="3578225"/>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318250" y="2189163"/>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80100" y="43434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17526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72200" y="14478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48100" y="20574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393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blinds(horizontal)">
                                      <p:cBhvr>
                                        <p:cTn id="7" dur="500"/>
                                        <p:tgtEl>
                                          <p:spTgt spid="3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8247"/>
                                        </p:tgtEl>
                                        <p:attrNameLst>
                                          <p:attrName>style.visibility</p:attrName>
                                        </p:attrNameLst>
                                      </p:cBhvr>
                                      <p:to>
                                        <p:strVal val="visible"/>
                                      </p:to>
                                    </p:set>
                                    <p:animEffect transition="in" filter="box(in)">
                                      <p:cBhvr>
                                        <p:cTn id="12" dur="500"/>
                                        <p:tgtEl>
                                          <p:spTgt spid="1382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400" smtClean="0">
              <a:solidFill>
                <a:srgbClr val="000000"/>
              </a:solidFill>
              <a:latin typeface="VNI-Times" pitchFamily="2" charset="0"/>
            </a:endParaRPr>
          </a:p>
        </p:txBody>
      </p:sp>
      <p:sp>
        <p:nvSpPr>
          <p:cNvPr id="10243" name="Text Box 6"/>
          <p:cNvSpPr txBox="1">
            <a:spLocks noChangeArrowheads="1"/>
          </p:cNvSpPr>
          <p:nvPr/>
        </p:nvSpPr>
        <p:spPr bwMode="auto">
          <a:xfrm>
            <a:off x="457200" y="990623"/>
            <a:ext cx="518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fontAlgn="base" hangingPunct="1">
              <a:spcBef>
                <a:spcPct val="0"/>
              </a:spcBef>
              <a:spcAft>
                <a:spcPct val="0"/>
              </a:spcAft>
            </a:pPr>
            <a:r>
              <a:rPr lang="en-US" sz="2400" b="1" smtClean="0"/>
              <a:t>IV.</a:t>
            </a:r>
            <a:r>
              <a:rPr lang="en-US" sz="2400" b="1" u="sng" smtClean="0"/>
              <a:t>Tình hình phát triển kinh tế</a:t>
            </a:r>
            <a:endParaRPr lang="en-US" sz="2400" smtClean="0"/>
          </a:p>
        </p:txBody>
      </p:sp>
      <p:sp>
        <p:nvSpPr>
          <p:cNvPr id="10244" name="Text Box 7"/>
          <p:cNvSpPr txBox="1">
            <a:spLocks noChangeArrowheads="1"/>
          </p:cNvSpPr>
          <p:nvPr/>
        </p:nvSpPr>
        <p:spPr bwMode="auto">
          <a:xfrm>
            <a:off x="533400" y="1447823"/>
            <a:ext cx="274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457200" indent="-457200" algn="just" eaLnBrk="1" fontAlgn="base" hangingPunct="1">
              <a:spcBef>
                <a:spcPct val="0"/>
              </a:spcBef>
              <a:spcAft>
                <a:spcPct val="0"/>
              </a:spcAft>
              <a:buAutoNum type="arabicPeriod"/>
            </a:pPr>
            <a:r>
              <a:rPr lang="en-US" sz="2400" b="1" dirty="0" err="1" smtClean="0"/>
              <a:t>Nông</a:t>
            </a:r>
            <a:r>
              <a:rPr lang="en-US" sz="2400" b="1" dirty="0" smtClean="0"/>
              <a:t> </a:t>
            </a:r>
            <a:r>
              <a:rPr lang="en-US" sz="2400" b="1" dirty="0" err="1" smtClean="0"/>
              <a:t>nghiệp</a:t>
            </a:r>
            <a:endParaRPr lang="en-US" sz="2400" b="1" dirty="0"/>
          </a:p>
          <a:p>
            <a:pPr algn="just" eaLnBrk="1" fontAlgn="base" hangingPunct="1">
              <a:spcBef>
                <a:spcPct val="0"/>
              </a:spcBef>
              <a:spcAft>
                <a:spcPct val="0"/>
              </a:spcAft>
            </a:pPr>
            <a:r>
              <a:rPr lang="en-US" sz="2400" b="1" dirty="0" smtClean="0"/>
              <a:t>* </a:t>
            </a:r>
            <a:r>
              <a:rPr lang="en-US" sz="2400" b="1" dirty="0" err="1" smtClean="0"/>
              <a:t>Trồng</a:t>
            </a:r>
            <a:r>
              <a:rPr lang="en-US" sz="2400" b="1" dirty="0" smtClean="0"/>
              <a:t> </a:t>
            </a:r>
            <a:r>
              <a:rPr lang="en-US" sz="2400" b="1" dirty="0" err="1" smtClean="0"/>
              <a:t>trọt</a:t>
            </a:r>
            <a:endParaRPr lang="en-US" sz="2400" b="1" dirty="0" smtClean="0"/>
          </a:p>
        </p:txBody>
      </p:sp>
      <p:sp>
        <p:nvSpPr>
          <p:cNvPr id="10245" name="WordArt 11"/>
          <p:cNvSpPr>
            <a:spLocks noChangeArrowheads="1" noChangeShapeType="1" noTextEdit="1"/>
          </p:cNvSpPr>
          <p:nvPr/>
        </p:nvSpPr>
        <p:spPr bwMode="auto">
          <a:xfrm>
            <a:off x="457200" y="304800"/>
            <a:ext cx="8382000"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43 -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36: VÙNG ĐỒNG BẰNG SÔNG CỬU LONG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tiếp</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theo</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
        <p:nvSpPr>
          <p:cNvPr id="10246" name="Rectangle 5"/>
          <p:cNvSpPr>
            <a:spLocks noChangeArrowheads="1"/>
          </p:cNvSpPr>
          <p:nvPr/>
        </p:nvSpPr>
        <p:spPr bwMode="auto">
          <a:xfrm>
            <a:off x="457200" y="2330473"/>
            <a:ext cx="838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2800" b="1" dirty="0" smtClean="0">
                <a:latin typeface="Times New Roman" pitchFamily="18" charset="0"/>
              </a:rPr>
              <a:t>- </a:t>
            </a:r>
            <a:r>
              <a:rPr lang="en-US" sz="2800" b="1" dirty="0" err="1" smtClean="0">
                <a:latin typeface="Times New Roman" pitchFamily="18" charset="0"/>
              </a:rPr>
              <a:t>Là</a:t>
            </a:r>
            <a:r>
              <a:rPr lang="en-US" sz="2800" b="1" dirty="0" smtClean="0">
                <a:latin typeface="Times New Roman" pitchFamily="18" charset="0"/>
              </a:rPr>
              <a:t> </a:t>
            </a:r>
            <a:r>
              <a:rPr lang="en-US" sz="2800" b="1" dirty="0" err="1" smtClean="0">
                <a:latin typeface="Times New Roman" pitchFamily="18" charset="0"/>
              </a:rPr>
              <a:t>vùng</a:t>
            </a:r>
            <a:r>
              <a:rPr lang="en-US" sz="2800" b="1" dirty="0" smtClean="0">
                <a:latin typeface="Times New Roman" pitchFamily="18" charset="0"/>
              </a:rPr>
              <a:t> </a:t>
            </a:r>
            <a:r>
              <a:rPr lang="en-US" sz="2800" b="1" dirty="0" err="1" smtClean="0">
                <a:latin typeface="Times New Roman" pitchFamily="18" charset="0"/>
              </a:rPr>
              <a:t>trọng</a:t>
            </a:r>
            <a:r>
              <a:rPr lang="en-US" sz="2800" b="1" dirty="0" smtClean="0">
                <a:latin typeface="Times New Roman" pitchFamily="18" charset="0"/>
              </a:rPr>
              <a:t> </a:t>
            </a:r>
            <a:r>
              <a:rPr lang="en-US" sz="2800" b="1" dirty="0" err="1" smtClean="0">
                <a:latin typeface="Times New Roman" pitchFamily="18" charset="0"/>
              </a:rPr>
              <a:t>điểm</a:t>
            </a:r>
            <a:r>
              <a:rPr lang="en-US" sz="2800" b="1" dirty="0" smtClean="0">
                <a:latin typeface="Times New Roman" pitchFamily="18" charset="0"/>
              </a:rPr>
              <a:t> </a:t>
            </a:r>
            <a:r>
              <a:rPr lang="en-US" sz="2800" b="1" dirty="0" err="1" smtClean="0">
                <a:latin typeface="Times New Roman" pitchFamily="18" charset="0"/>
              </a:rPr>
              <a:t>lúa</a:t>
            </a:r>
            <a:r>
              <a:rPr lang="en-US" sz="2800" b="1" dirty="0" smtClean="0">
                <a:latin typeface="Times New Roman" pitchFamily="18" charset="0"/>
              </a:rPr>
              <a:t> </a:t>
            </a:r>
            <a:r>
              <a:rPr lang="en-US" sz="2800" b="1" dirty="0" err="1" smtClean="0">
                <a:latin typeface="Times New Roman" pitchFamily="18" charset="0"/>
              </a:rPr>
              <a:t>lớn</a:t>
            </a:r>
            <a:r>
              <a:rPr lang="en-US" sz="2800" b="1" dirty="0" smtClean="0">
                <a:latin typeface="Times New Roman" pitchFamily="18" charset="0"/>
              </a:rPr>
              <a:t> </a:t>
            </a:r>
            <a:r>
              <a:rPr lang="en-US" sz="2800" b="1" dirty="0" err="1" smtClean="0">
                <a:latin typeface="Times New Roman" pitchFamily="18" charset="0"/>
              </a:rPr>
              <a:t>nhất</a:t>
            </a:r>
            <a:r>
              <a:rPr lang="en-US" sz="2800" b="1" dirty="0" smtClean="0">
                <a:latin typeface="Times New Roman" pitchFamily="18" charset="0"/>
              </a:rPr>
              <a:t> </a:t>
            </a:r>
            <a:r>
              <a:rPr lang="en-US" sz="2800" b="1" dirty="0" err="1" smtClean="0">
                <a:latin typeface="Times New Roman" pitchFamily="18" charset="0"/>
              </a:rPr>
              <a:t>của</a:t>
            </a:r>
            <a:r>
              <a:rPr lang="en-US" sz="2800" b="1" dirty="0" smtClean="0">
                <a:latin typeface="Times New Roman" pitchFamily="18" charset="0"/>
              </a:rPr>
              <a:t> </a:t>
            </a:r>
            <a:r>
              <a:rPr lang="en-US" sz="2800" b="1" dirty="0" err="1" smtClean="0">
                <a:latin typeface="Times New Roman" pitchFamily="18" charset="0"/>
              </a:rPr>
              <a:t>cả</a:t>
            </a:r>
            <a:r>
              <a:rPr lang="en-US" sz="2800" b="1" dirty="0" smtClean="0">
                <a:latin typeface="Times New Roman" pitchFamily="18" charset="0"/>
              </a:rPr>
              <a:t> </a:t>
            </a:r>
            <a:r>
              <a:rPr lang="en-US" sz="2800" b="1" dirty="0" err="1" smtClean="0">
                <a:latin typeface="Times New Roman" pitchFamily="18" charset="0"/>
              </a:rPr>
              <a:t>nước</a:t>
            </a:r>
            <a:r>
              <a:rPr lang="en-US" sz="2800" b="1" dirty="0" smtClean="0">
                <a:latin typeface="Times New Roman" pitchFamily="18" charset="0"/>
              </a:rPr>
              <a:t>: </a:t>
            </a:r>
            <a:r>
              <a:rPr lang="en-US" sz="2800" b="1" dirty="0" err="1" smtClean="0">
                <a:latin typeface="Times New Roman" pitchFamily="18" charset="0"/>
              </a:rPr>
              <a:t>chiếm</a:t>
            </a:r>
            <a:r>
              <a:rPr lang="en-US" sz="2800" b="1" dirty="0" smtClean="0">
                <a:latin typeface="Times New Roman" pitchFamily="18" charset="0"/>
              </a:rPr>
              <a:t> </a:t>
            </a:r>
            <a:r>
              <a:rPr lang="en-US" sz="2800" b="1" dirty="0" err="1" smtClean="0">
                <a:latin typeface="Times New Roman" pitchFamily="18" charset="0"/>
              </a:rPr>
              <a:t>hơn</a:t>
            </a:r>
            <a:r>
              <a:rPr lang="en-US" sz="2800" b="1" dirty="0" smtClean="0">
                <a:latin typeface="Times New Roman" pitchFamily="18" charset="0"/>
              </a:rPr>
              <a:t> 54,3% </a:t>
            </a:r>
            <a:r>
              <a:rPr lang="en-US" sz="2800" b="1" dirty="0" err="1" smtClean="0">
                <a:latin typeface="Times New Roman" pitchFamily="18" charset="0"/>
              </a:rPr>
              <a:t>diện</a:t>
            </a:r>
            <a:r>
              <a:rPr lang="en-US" sz="2800" b="1" dirty="0" smtClean="0">
                <a:latin typeface="Times New Roman" pitchFamily="18" charset="0"/>
              </a:rPr>
              <a:t> </a:t>
            </a:r>
            <a:r>
              <a:rPr lang="en-US" sz="2800" b="1" dirty="0" err="1" smtClean="0">
                <a:latin typeface="Times New Roman" pitchFamily="18" charset="0"/>
              </a:rPr>
              <a:t>tích</a:t>
            </a:r>
            <a:r>
              <a:rPr lang="en-US" sz="2800" b="1" dirty="0" smtClean="0">
                <a:latin typeface="Times New Roman" pitchFamily="18" charset="0"/>
              </a:rPr>
              <a:t> </a:t>
            </a:r>
            <a:r>
              <a:rPr lang="en-US" sz="2800" b="1" dirty="0" err="1" smtClean="0">
                <a:latin typeface="Times New Roman" pitchFamily="18" charset="0"/>
              </a:rPr>
              <a:t>và</a:t>
            </a:r>
            <a:r>
              <a:rPr lang="en-US" sz="2800" b="1" dirty="0" smtClean="0">
                <a:latin typeface="Times New Roman" pitchFamily="18" charset="0"/>
              </a:rPr>
              <a:t> 50,4 % </a:t>
            </a:r>
            <a:r>
              <a:rPr lang="en-US" sz="2800" b="1" dirty="0" err="1" smtClean="0">
                <a:latin typeface="Times New Roman" pitchFamily="18" charset="0"/>
              </a:rPr>
              <a:t>sản</a:t>
            </a:r>
            <a:r>
              <a:rPr lang="en-US" sz="2800" b="1" dirty="0" smtClean="0">
                <a:latin typeface="Times New Roman" pitchFamily="18" charset="0"/>
              </a:rPr>
              <a:t> </a:t>
            </a:r>
            <a:r>
              <a:rPr lang="en-US" sz="2800" b="1" dirty="0" err="1" smtClean="0">
                <a:latin typeface="Times New Roman" pitchFamily="18" charset="0"/>
              </a:rPr>
              <a:t>lượng</a:t>
            </a:r>
            <a:r>
              <a:rPr lang="en-US" sz="2800" b="1" dirty="0" smtClean="0">
                <a:latin typeface="Times New Roman" pitchFamily="18" charset="0"/>
              </a:rPr>
              <a:t> </a:t>
            </a:r>
            <a:r>
              <a:rPr lang="en-US" sz="2800" b="1" dirty="0" err="1" smtClean="0">
                <a:latin typeface="Times New Roman" pitchFamily="18" charset="0"/>
              </a:rPr>
              <a:t>lúa</a:t>
            </a:r>
            <a:r>
              <a:rPr lang="en-US" sz="2800" b="1" dirty="0" smtClean="0">
                <a:latin typeface="Times New Roman" pitchFamily="18" charset="0"/>
              </a:rPr>
              <a:t> </a:t>
            </a:r>
            <a:r>
              <a:rPr lang="en-US" sz="2800" b="1" dirty="0" err="1" smtClean="0">
                <a:latin typeface="Times New Roman" pitchFamily="18" charset="0"/>
              </a:rPr>
              <a:t>của</a:t>
            </a:r>
            <a:r>
              <a:rPr lang="en-US" sz="2800" b="1" dirty="0" smtClean="0">
                <a:latin typeface="Times New Roman" pitchFamily="18" charset="0"/>
              </a:rPr>
              <a:t> </a:t>
            </a:r>
            <a:r>
              <a:rPr lang="en-US" sz="2800" b="1" dirty="0" err="1" smtClean="0">
                <a:latin typeface="Times New Roman" pitchFamily="18" charset="0"/>
              </a:rPr>
              <a:t>cả</a:t>
            </a:r>
            <a:r>
              <a:rPr lang="en-US" sz="2800" b="1" dirty="0" smtClean="0">
                <a:latin typeface="Times New Roman" pitchFamily="18" charset="0"/>
              </a:rPr>
              <a:t> </a:t>
            </a:r>
            <a:r>
              <a:rPr lang="en-US" sz="2800" b="1" dirty="0" err="1" smtClean="0">
                <a:latin typeface="Times New Roman" pitchFamily="18" charset="0"/>
              </a:rPr>
              <a:t>nước</a:t>
            </a:r>
            <a:r>
              <a:rPr lang="en-US" sz="2800" b="1" dirty="0" smtClean="0">
                <a:latin typeface="Times New Roman" pitchFamily="18" charset="0"/>
              </a:rPr>
              <a:t>.</a:t>
            </a:r>
          </a:p>
        </p:txBody>
      </p:sp>
      <p:sp>
        <p:nvSpPr>
          <p:cNvPr id="10247" name="Rectangle 6"/>
          <p:cNvSpPr>
            <a:spLocks noChangeArrowheads="1"/>
          </p:cNvSpPr>
          <p:nvPr/>
        </p:nvSpPr>
        <p:spPr bwMode="auto">
          <a:xfrm>
            <a:off x="533400" y="3549654"/>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50000"/>
              </a:spcBef>
              <a:spcAft>
                <a:spcPct val="0"/>
              </a:spcAft>
            </a:pPr>
            <a:r>
              <a:rPr lang="en-US" sz="2800" b="1" dirty="0" smtClean="0">
                <a:latin typeface="Times New Roman" pitchFamily="18" charset="0"/>
              </a:rPr>
              <a:t>- </a:t>
            </a:r>
            <a:r>
              <a:rPr lang="en-US" sz="2800" b="1" dirty="0" err="1" smtClean="0">
                <a:latin typeface="Times New Roman" pitchFamily="18" charset="0"/>
              </a:rPr>
              <a:t>Các</a:t>
            </a:r>
            <a:r>
              <a:rPr lang="en-US" sz="2800" b="1" dirty="0" smtClean="0">
                <a:latin typeface="Times New Roman" pitchFamily="18" charset="0"/>
              </a:rPr>
              <a:t> </a:t>
            </a:r>
            <a:r>
              <a:rPr lang="en-US" sz="2800" b="1" dirty="0" err="1" smtClean="0">
                <a:latin typeface="Times New Roman" pitchFamily="18" charset="0"/>
              </a:rPr>
              <a:t>tỉnh</a:t>
            </a:r>
            <a:r>
              <a:rPr lang="en-US" sz="2800" b="1" dirty="0" smtClean="0">
                <a:latin typeface="Times New Roman" pitchFamily="18" charset="0"/>
              </a:rPr>
              <a:t> </a:t>
            </a:r>
            <a:r>
              <a:rPr lang="en-US" sz="2800" b="1" dirty="0" err="1" smtClean="0">
                <a:latin typeface="Times New Roman" pitchFamily="18" charset="0"/>
              </a:rPr>
              <a:t>trồng</a:t>
            </a:r>
            <a:r>
              <a:rPr lang="en-US" sz="2800" b="1" dirty="0" smtClean="0">
                <a:latin typeface="Times New Roman" pitchFamily="18" charset="0"/>
              </a:rPr>
              <a:t> </a:t>
            </a:r>
            <a:r>
              <a:rPr lang="en-US" sz="2800" b="1" dirty="0" err="1" smtClean="0">
                <a:latin typeface="Times New Roman" pitchFamily="18" charset="0"/>
              </a:rPr>
              <a:t>nhiều</a:t>
            </a:r>
            <a:r>
              <a:rPr lang="en-US" sz="2800" b="1" dirty="0" smtClean="0">
                <a:latin typeface="Times New Roman" pitchFamily="18" charset="0"/>
              </a:rPr>
              <a:t> </a:t>
            </a:r>
            <a:r>
              <a:rPr lang="en-US" sz="2800" b="1" dirty="0" err="1" smtClean="0">
                <a:latin typeface="Times New Roman" pitchFamily="18" charset="0"/>
              </a:rPr>
              <a:t>lúa</a:t>
            </a:r>
            <a:r>
              <a:rPr lang="en-US" sz="2800" b="1" dirty="0" smtClean="0">
                <a:latin typeface="Times New Roman" pitchFamily="18" charset="0"/>
              </a:rPr>
              <a:t>: </a:t>
            </a:r>
            <a:r>
              <a:rPr lang="en-US" sz="2800" b="1" dirty="0" err="1" smtClean="0">
                <a:latin typeface="Times New Roman" pitchFamily="18" charset="0"/>
              </a:rPr>
              <a:t>Kiên</a:t>
            </a:r>
            <a:r>
              <a:rPr lang="en-US" sz="2800" b="1" dirty="0" smtClean="0">
                <a:latin typeface="Times New Roman" pitchFamily="18" charset="0"/>
              </a:rPr>
              <a:t> </a:t>
            </a:r>
            <a:r>
              <a:rPr lang="en-US" sz="2800" b="1" dirty="0" err="1" smtClean="0">
                <a:latin typeface="Times New Roman" pitchFamily="18" charset="0"/>
              </a:rPr>
              <a:t>Giang</a:t>
            </a:r>
            <a:r>
              <a:rPr lang="en-US" sz="2800" b="1" dirty="0" smtClean="0">
                <a:latin typeface="Times New Roman" pitchFamily="18" charset="0"/>
              </a:rPr>
              <a:t>, An </a:t>
            </a:r>
            <a:r>
              <a:rPr lang="en-US" sz="2800" b="1" dirty="0" err="1" smtClean="0">
                <a:latin typeface="Times New Roman" pitchFamily="18" charset="0"/>
              </a:rPr>
              <a:t>Giang</a:t>
            </a:r>
            <a:r>
              <a:rPr lang="en-US" sz="2800" b="1" dirty="0" smtClean="0">
                <a:latin typeface="Times New Roman" pitchFamily="18" charset="0"/>
              </a:rPr>
              <a:t> , Long An, </a:t>
            </a:r>
            <a:r>
              <a:rPr lang="en-US" sz="2800" b="1" dirty="0" err="1" smtClean="0">
                <a:latin typeface="Times New Roman" pitchFamily="18" charset="0"/>
              </a:rPr>
              <a:t>Đồng</a:t>
            </a:r>
            <a:r>
              <a:rPr lang="en-US" sz="2800" b="1" dirty="0" smtClean="0">
                <a:latin typeface="Times New Roman" pitchFamily="18" charset="0"/>
              </a:rPr>
              <a:t> </a:t>
            </a:r>
            <a:r>
              <a:rPr lang="en-US" sz="2800" b="1" dirty="0" err="1" smtClean="0">
                <a:latin typeface="Times New Roman" pitchFamily="18" charset="0"/>
              </a:rPr>
              <a:t>Tháp</a:t>
            </a:r>
            <a:r>
              <a:rPr lang="en-US" sz="2800" b="1" dirty="0" smtClean="0">
                <a:latin typeface="Times New Roman" pitchFamily="18" charset="0"/>
              </a:rPr>
              <a:t>, </a:t>
            </a:r>
            <a:r>
              <a:rPr lang="en-US" sz="2800" b="1" dirty="0" err="1" smtClean="0">
                <a:latin typeface="Times New Roman" pitchFamily="18" charset="0"/>
              </a:rPr>
              <a:t>Sóc</a:t>
            </a:r>
            <a:r>
              <a:rPr lang="en-US" sz="2800" b="1" dirty="0" smtClean="0">
                <a:latin typeface="Times New Roman" pitchFamily="18" charset="0"/>
              </a:rPr>
              <a:t> </a:t>
            </a:r>
            <a:r>
              <a:rPr lang="en-US" sz="2800" b="1" dirty="0" err="1" smtClean="0">
                <a:latin typeface="Times New Roman" pitchFamily="18" charset="0"/>
              </a:rPr>
              <a:t>Trăng</a:t>
            </a:r>
            <a:r>
              <a:rPr lang="en-US" sz="2800" b="1" dirty="0" smtClean="0">
                <a:latin typeface="Times New Roman" pitchFamily="18" charset="0"/>
              </a:rPr>
              <a:t>, </a:t>
            </a:r>
            <a:r>
              <a:rPr lang="en-US" sz="2800" b="1" dirty="0" err="1" smtClean="0">
                <a:latin typeface="Times New Roman" pitchFamily="18" charset="0"/>
              </a:rPr>
              <a:t>Tiền</a:t>
            </a:r>
            <a:r>
              <a:rPr lang="en-US" sz="2800" b="1" dirty="0" smtClean="0">
                <a:latin typeface="Times New Roman" pitchFamily="18" charset="0"/>
              </a:rPr>
              <a:t> </a:t>
            </a:r>
            <a:r>
              <a:rPr lang="en-US" sz="2800" b="1" dirty="0" err="1" smtClean="0">
                <a:latin typeface="Times New Roman" pitchFamily="18" charset="0"/>
              </a:rPr>
              <a:t>Giang</a:t>
            </a:r>
            <a:r>
              <a:rPr lang="en-US" sz="2800" b="1" dirty="0" smtClean="0">
                <a:latin typeface="Times New Roman" pitchFamily="18" charset="0"/>
              </a:rPr>
              <a:t>.</a:t>
            </a:r>
          </a:p>
        </p:txBody>
      </p:sp>
    </p:spTree>
    <p:extLst>
      <p:ext uri="{BB962C8B-B14F-4D97-AF65-F5344CB8AC3E}">
        <p14:creationId xmlns:p14="http://schemas.microsoft.com/office/powerpoint/2010/main" val="2647979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400" smtClean="0">
              <a:solidFill>
                <a:srgbClr val="000000"/>
              </a:solidFill>
              <a:latin typeface="VNI-Times" pitchFamily="2" charset="0"/>
            </a:endParaRPr>
          </a:p>
        </p:txBody>
      </p:sp>
      <p:sp>
        <p:nvSpPr>
          <p:cNvPr id="5" name="Text Box 4"/>
          <p:cNvSpPr txBox="1">
            <a:spLocks noChangeArrowheads="1"/>
          </p:cNvSpPr>
          <p:nvPr/>
        </p:nvSpPr>
        <p:spPr bwMode="auto">
          <a:xfrm>
            <a:off x="609600" y="1295423"/>
            <a:ext cx="8077200" cy="83099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400" b="1" dirty="0" smtClean="0">
                <a:solidFill>
                  <a:srgbClr val="FF0000"/>
                </a:solidFill>
              </a:rPr>
              <a:t>- </a:t>
            </a:r>
            <a:r>
              <a:rPr lang="en-US" sz="2400" b="1" dirty="0" err="1" smtClean="0">
                <a:solidFill>
                  <a:srgbClr val="FF0000"/>
                </a:solidFill>
              </a:rPr>
              <a:t>Thành</a:t>
            </a:r>
            <a:r>
              <a:rPr lang="en-US" sz="2400" b="1" dirty="0" smtClean="0">
                <a:solidFill>
                  <a:srgbClr val="FF0000"/>
                </a:solidFill>
              </a:rPr>
              <a:t> </a:t>
            </a:r>
            <a:r>
              <a:rPr lang="en-US" sz="2400" b="1" dirty="0" err="1" smtClean="0">
                <a:solidFill>
                  <a:srgbClr val="FF0000"/>
                </a:solidFill>
              </a:rPr>
              <a:t>tựu</a:t>
            </a:r>
            <a:r>
              <a:rPr lang="en-US" sz="2400" b="1" dirty="0" smtClean="0">
                <a:solidFill>
                  <a:srgbClr val="FF0000"/>
                </a:solidFill>
              </a:rPr>
              <a:t> </a:t>
            </a:r>
            <a:r>
              <a:rPr lang="en-US" sz="2400" b="1" dirty="0" err="1" smtClean="0">
                <a:solidFill>
                  <a:srgbClr val="FF0000"/>
                </a:solidFill>
              </a:rPr>
              <a:t>đạt</a:t>
            </a:r>
            <a:r>
              <a:rPr lang="en-US" sz="2400" b="1" dirty="0" smtClean="0">
                <a:solidFill>
                  <a:srgbClr val="FF0000"/>
                </a:solidFill>
              </a:rPr>
              <a:t> </a:t>
            </a:r>
            <a:r>
              <a:rPr lang="en-US" sz="2400" b="1" dirty="0" err="1" smtClean="0">
                <a:solidFill>
                  <a:srgbClr val="FF0000"/>
                </a:solidFill>
              </a:rPr>
              <a:t>được</a:t>
            </a:r>
            <a:r>
              <a:rPr lang="en-US" sz="2400" b="1" dirty="0" smtClean="0">
                <a:solidFill>
                  <a:srgbClr val="FF0000"/>
                </a:solidFill>
              </a:rPr>
              <a:t> </a:t>
            </a:r>
            <a:r>
              <a:rPr lang="en-US" sz="2400" b="1" dirty="0" err="1" smtClean="0">
                <a:solidFill>
                  <a:srgbClr val="FF0000"/>
                </a:solidFill>
              </a:rPr>
              <a:t>trong</a:t>
            </a:r>
            <a:r>
              <a:rPr lang="en-US" sz="2400" b="1" dirty="0" smtClean="0">
                <a:solidFill>
                  <a:srgbClr val="FF0000"/>
                </a:solidFill>
              </a:rPr>
              <a:t> </a:t>
            </a:r>
            <a:r>
              <a:rPr lang="en-US" sz="2400" b="1" dirty="0" err="1" smtClean="0">
                <a:solidFill>
                  <a:srgbClr val="FF0000"/>
                </a:solidFill>
              </a:rPr>
              <a:t>sản</a:t>
            </a:r>
            <a:r>
              <a:rPr lang="en-US" sz="2400" b="1" dirty="0" smtClean="0">
                <a:solidFill>
                  <a:srgbClr val="FF0000"/>
                </a:solidFill>
              </a:rPr>
              <a:t> </a:t>
            </a:r>
            <a:r>
              <a:rPr lang="en-US" sz="2400" b="1" dirty="0" err="1" smtClean="0">
                <a:solidFill>
                  <a:srgbClr val="FF0000"/>
                </a:solidFill>
              </a:rPr>
              <a:t>xuất</a:t>
            </a:r>
            <a:r>
              <a:rPr lang="en-US" sz="2400" b="1" dirty="0" smtClean="0">
                <a:solidFill>
                  <a:srgbClr val="FF0000"/>
                </a:solidFill>
              </a:rPr>
              <a:t> </a:t>
            </a:r>
            <a:r>
              <a:rPr lang="en-US" sz="2400" b="1" dirty="0" err="1" smtClean="0">
                <a:solidFill>
                  <a:srgbClr val="FF0000"/>
                </a:solidFill>
              </a:rPr>
              <a:t>lúa</a:t>
            </a:r>
            <a:r>
              <a:rPr lang="en-US" sz="2400" b="1" dirty="0" smtClean="0">
                <a:solidFill>
                  <a:srgbClr val="FF0000"/>
                </a:solidFill>
              </a:rPr>
              <a:t> </a:t>
            </a:r>
            <a:r>
              <a:rPr lang="en-US" sz="2400" b="1" dirty="0" err="1" smtClean="0">
                <a:solidFill>
                  <a:srgbClr val="FF0000"/>
                </a:solidFill>
              </a:rPr>
              <a:t>của</a:t>
            </a:r>
            <a:r>
              <a:rPr lang="en-US" sz="2400" b="1" dirty="0" smtClean="0">
                <a:solidFill>
                  <a:srgbClr val="FF0000"/>
                </a:solidFill>
              </a:rPr>
              <a:t> </a:t>
            </a:r>
            <a:r>
              <a:rPr lang="en-US" sz="2400" b="1" dirty="0" err="1" smtClean="0">
                <a:solidFill>
                  <a:srgbClr val="FF0000"/>
                </a:solidFill>
              </a:rPr>
              <a:t>vùng</a:t>
            </a:r>
            <a:r>
              <a:rPr lang="en-US" sz="2400" b="1" dirty="0" smtClean="0">
                <a:solidFill>
                  <a:srgbClr val="FF0000"/>
                </a:solidFill>
              </a:rPr>
              <a:t> </a:t>
            </a:r>
            <a:r>
              <a:rPr lang="en-US" sz="2400" b="1" dirty="0" err="1" smtClean="0">
                <a:solidFill>
                  <a:srgbClr val="FF0000"/>
                </a:solidFill>
              </a:rPr>
              <a:t>là</a:t>
            </a:r>
            <a:r>
              <a:rPr lang="en-US" sz="2400" b="1" dirty="0" smtClean="0">
                <a:solidFill>
                  <a:srgbClr val="FF0000"/>
                </a:solidFill>
              </a:rPr>
              <a:t> </a:t>
            </a:r>
            <a:r>
              <a:rPr lang="en-US" sz="2400" b="1" dirty="0" err="1" smtClean="0">
                <a:solidFill>
                  <a:srgbClr val="FF0000"/>
                </a:solidFill>
              </a:rPr>
              <a:t>gì</a:t>
            </a:r>
            <a:r>
              <a:rPr lang="en-US" sz="2400" b="1" dirty="0" smtClean="0">
                <a:solidFill>
                  <a:srgbClr val="FF0000"/>
                </a:solidFill>
              </a:rPr>
              <a:t> ? </a:t>
            </a:r>
            <a:r>
              <a:rPr lang="en-US" sz="2400" b="1" dirty="0" err="1" smtClean="0">
                <a:solidFill>
                  <a:srgbClr val="FF0000"/>
                </a:solidFill>
              </a:rPr>
              <a:t>Kết</a:t>
            </a:r>
            <a:r>
              <a:rPr lang="en-US" sz="2400" b="1" dirty="0" smtClean="0">
                <a:solidFill>
                  <a:srgbClr val="FF0000"/>
                </a:solidFill>
              </a:rPr>
              <a:t> </a:t>
            </a:r>
            <a:r>
              <a:rPr lang="en-US" sz="2400" b="1" dirty="0" err="1" smtClean="0">
                <a:solidFill>
                  <a:srgbClr val="FF0000"/>
                </a:solidFill>
              </a:rPr>
              <a:t>quả</a:t>
            </a:r>
            <a:r>
              <a:rPr lang="en-US" sz="2400" b="1" dirty="0" smtClean="0">
                <a:solidFill>
                  <a:srgbClr val="FF0000"/>
                </a:solidFill>
              </a:rPr>
              <a:t> </a:t>
            </a:r>
            <a:r>
              <a:rPr lang="en-US" sz="2400" b="1" dirty="0" err="1" smtClean="0">
                <a:solidFill>
                  <a:srgbClr val="FF0000"/>
                </a:solidFill>
              </a:rPr>
              <a:t>ra</a:t>
            </a:r>
            <a:r>
              <a:rPr lang="en-US" sz="2400" b="1" dirty="0" smtClean="0">
                <a:solidFill>
                  <a:srgbClr val="FF0000"/>
                </a:solidFill>
              </a:rPr>
              <a:t> </a:t>
            </a:r>
            <a:r>
              <a:rPr lang="en-US" sz="2400" b="1" dirty="0" err="1" smtClean="0">
                <a:solidFill>
                  <a:srgbClr val="FF0000"/>
                </a:solidFill>
              </a:rPr>
              <a:t>sao</a:t>
            </a:r>
            <a:r>
              <a:rPr lang="en-US" sz="2400" b="1" dirty="0" smtClean="0">
                <a:solidFill>
                  <a:srgbClr val="FF0000"/>
                </a:solidFill>
              </a:rPr>
              <a:t> ?</a:t>
            </a:r>
          </a:p>
        </p:txBody>
      </p:sp>
      <p:sp>
        <p:nvSpPr>
          <p:cNvPr id="2" name="Text Box 4"/>
          <p:cNvSpPr txBox="1">
            <a:spLocks noChangeArrowheads="1"/>
          </p:cNvSpPr>
          <p:nvPr/>
        </p:nvSpPr>
        <p:spPr bwMode="auto">
          <a:xfrm>
            <a:off x="609600" y="2590800"/>
            <a:ext cx="8077200" cy="156966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endParaRPr lang="en-US" sz="2400" dirty="0" smtClean="0"/>
          </a:p>
          <a:p>
            <a:pPr algn="just" eaLnBrk="1" fontAlgn="base" hangingPunct="1">
              <a:spcBef>
                <a:spcPct val="0"/>
              </a:spcBef>
              <a:spcAft>
                <a:spcPct val="0"/>
              </a:spcAft>
            </a:pPr>
            <a:r>
              <a:rPr lang="en-US" sz="2400" dirty="0" smtClean="0"/>
              <a:t>- </a:t>
            </a:r>
            <a:r>
              <a:rPr lang="en-US" sz="2400" dirty="0" err="1" smtClean="0"/>
              <a:t>Bình</a:t>
            </a:r>
            <a:r>
              <a:rPr lang="en-US" sz="2400" dirty="0" smtClean="0"/>
              <a:t> </a:t>
            </a:r>
            <a:r>
              <a:rPr lang="en-US" sz="2400" dirty="0" err="1" smtClean="0"/>
              <a:t>quân</a:t>
            </a:r>
            <a:r>
              <a:rPr lang="en-US" sz="2400" dirty="0" smtClean="0"/>
              <a:t> </a:t>
            </a:r>
            <a:r>
              <a:rPr lang="en-US" sz="2400" dirty="0" err="1" smtClean="0"/>
              <a:t>lượng</a:t>
            </a:r>
            <a:r>
              <a:rPr lang="en-US" sz="2400" dirty="0" smtClean="0"/>
              <a:t> </a:t>
            </a:r>
            <a:r>
              <a:rPr lang="en-US" sz="2400" dirty="0" err="1" smtClean="0"/>
              <a:t>theo</a:t>
            </a:r>
            <a:r>
              <a:rPr lang="en-US" sz="2400" dirty="0" smtClean="0"/>
              <a:t> </a:t>
            </a:r>
            <a:r>
              <a:rPr lang="en-US" sz="2400" dirty="0" err="1" smtClean="0"/>
              <a:t>đầu</a:t>
            </a:r>
            <a:r>
              <a:rPr lang="en-US" sz="2400" dirty="0" smtClean="0"/>
              <a:t> </a:t>
            </a:r>
            <a:r>
              <a:rPr lang="en-US" sz="2400" dirty="0" err="1" smtClean="0"/>
              <a:t>người</a:t>
            </a:r>
            <a:r>
              <a:rPr lang="en-US" sz="2400" dirty="0" smtClean="0"/>
              <a:t> </a:t>
            </a:r>
            <a:r>
              <a:rPr lang="en-US" sz="2400" dirty="0" err="1" smtClean="0"/>
              <a:t>đạt</a:t>
            </a:r>
            <a:r>
              <a:rPr lang="en-US" sz="2400" dirty="0" smtClean="0"/>
              <a:t> 1066,3 kg </a:t>
            </a:r>
            <a:r>
              <a:rPr lang="en-US" sz="2400" dirty="0" err="1" smtClean="0"/>
              <a:t>và</a:t>
            </a:r>
            <a:r>
              <a:rPr lang="en-US" sz="2400" dirty="0" smtClean="0"/>
              <a:t> </a:t>
            </a:r>
            <a:r>
              <a:rPr lang="en-US" sz="2400" dirty="0" err="1" smtClean="0"/>
              <a:t>trở</a:t>
            </a:r>
            <a:r>
              <a:rPr lang="en-US" sz="2400" dirty="0" smtClean="0"/>
              <a:t> </a:t>
            </a:r>
            <a:r>
              <a:rPr lang="en-US" sz="2400" dirty="0" err="1" smtClean="0"/>
              <a:t>thành</a:t>
            </a:r>
            <a:r>
              <a:rPr lang="en-US" sz="2400" dirty="0" smtClean="0"/>
              <a:t> </a:t>
            </a:r>
            <a:r>
              <a:rPr lang="en-US" sz="2400" dirty="0" err="1" smtClean="0"/>
              <a:t>vùng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lúa</a:t>
            </a:r>
            <a:r>
              <a:rPr lang="en-US" sz="2400" dirty="0" smtClean="0"/>
              <a:t> </a:t>
            </a:r>
            <a:r>
              <a:rPr lang="en-US" sz="2400" dirty="0" err="1" smtClean="0"/>
              <a:t>gạo</a:t>
            </a:r>
            <a:r>
              <a:rPr lang="en-US" sz="2400" dirty="0" smtClean="0"/>
              <a:t> </a:t>
            </a:r>
            <a:r>
              <a:rPr lang="en-US" sz="2400" dirty="0" err="1" smtClean="0"/>
              <a:t>chủ</a:t>
            </a:r>
            <a:r>
              <a:rPr lang="en-US" sz="2400" dirty="0" smtClean="0"/>
              <a:t> </a:t>
            </a:r>
            <a:r>
              <a:rPr lang="en-US" sz="2400" dirty="0" err="1" smtClean="0"/>
              <a:t>lực</a:t>
            </a:r>
            <a:r>
              <a:rPr lang="en-US" sz="2400" dirty="0" smtClean="0"/>
              <a:t> </a:t>
            </a:r>
            <a:r>
              <a:rPr lang="en-US" sz="2400" dirty="0" err="1" smtClean="0"/>
              <a:t>của</a:t>
            </a:r>
            <a:r>
              <a:rPr lang="en-US" sz="2400" dirty="0" smtClean="0"/>
              <a:t> </a:t>
            </a:r>
            <a:r>
              <a:rPr lang="en-US" sz="2400" dirty="0" err="1" smtClean="0"/>
              <a:t>nước</a:t>
            </a:r>
            <a:r>
              <a:rPr lang="en-US" sz="2400" dirty="0" smtClean="0"/>
              <a:t> ta</a:t>
            </a:r>
          </a:p>
          <a:p>
            <a:pPr eaLnBrk="1" fontAlgn="base" hangingPunct="1">
              <a:spcBef>
                <a:spcPct val="0"/>
              </a:spcBef>
              <a:spcAft>
                <a:spcPct val="0"/>
              </a:spcAft>
            </a:pPr>
            <a:endParaRPr lang="en-US" sz="2400" i="1" dirty="0" smtClean="0"/>
          </a:p>
        </p:txBody>
      </p:sp>
      <p:pic>
        <p:nvPicPr>
          <p:cNvPr id="7" name="Picture 7" descr="questionbig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73063"/>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533400" y="4559323"/>
            <a:ext cx="8077200" cy="83099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fontAlgn="base" hangingPunct="1">
              <a:spcBef>
                <a:spcPct val="0"/>
              </a:spcBef>
              <a:spcAft>
                <a:spcPct val="0"/>
              </a:spcAft>
            </a:pPr>
            <a:r>
              <a:rPr lang="en-US" sz="2400" b="1" dirty="0" err="1" smtClean="0">
                <a:solidFill>
                  <a:srgbClr val="FF0000"/>
                </a:solidFill>
              </a:rPr>
              <a:t>Ngoài</a:t>
            </a:r>
            <a:r>
              <a:rPr lang="en-US" sz="2400" b="1" dirty="0" smtClean="0">
                <a:solidFill>
                  <a:srgbClr val="FF0000"/>
                </a:solidFill>
              </a:rPr>
              <a:t> </a:t>
            </a:r>
            <a:r>
              <a:rPr lang="en-US" sz="2400" b="1" dirty="0" err="1" smtClean="0">
                <a:solidFill>
                  <a:srgbClr val="FF0000"/>
                </a:solidFill>
              </a:rPr>
              <a:t>trồng</a:t>
            </a:r>
            <a:r>
              <a:rPr lang="en-US" sz="2400" b="1" dirty="0" smtClean="0">
                <a:solidFill>
                  <a:srgbClr val="FF0000"/>
                </a:solidFill>
              </a:rPr>
              <a:t> </a:t>
            </a:r>
            <a:r>
              <a:rPr lang="en-US" sz="2400" b="1" dirty="0" err="1" smtClean="0">
                <a:solidFill>
                  <a:srgbClr val="FF0000"/>
                </a:solidFill>
              </a:rPr>
              <a:t>lúa</a:t>
            </a:r>
            <a:r>
              <a:rPr lang="en-US" sz="2400" b="1" dirty="0" smtClean="0">
                <a:solidFill>
                  <a:srgbClr val="FF0000"/>
                </a:solidFill>
              </a:rPr>
              <a:t> </a:t>
            </a:r>
            <a:r>
              <a:rPr lang="en-US" sz="2400" b="1" dirty="0" err="1" smtClean="0">
                <a:solidFill>
                  <a:srgbClr val="FF0000"/>
                </a:solidFill>
              </a:rPr>
              <a:t>thì</a:t>
            </a:r>
            <a:r>
              <a:rPr lang="en-US" sz="2400" b="1" dirty="0" smtClean="0">
                <a:solidFill>
                  <a:srgbClr val="FF0000"/>
                </a:solidFill>
              </a:rPr>
              <a:t> </a:t>
            </a:r>
            <a:r>
              <a:rPr lang="en-US" sz="2400" b="1" dirty="0" err="1" smtClean="0">
                <a:solidFill>
                  <a:srgbClr val="FF0000"/>
                </a:solidFill>
              </a:rPr>
              <a:t>vùng</a:t>
            </a:r>
            <a:r>
              <a:rPr lang="en-US" sz="2400" b="1" dirty="0" smtClean="0">
                <a:solidFill>
                  <a:srgbClr val="FF0000"/>
                </a:solidFill>
              </a:rPr>
              <a:t> ĐBSCL </a:t>
            </a:r>
            <a:r>
              <a:rPr lang="en-US" sz="2400" b="1" dirty="0" err="1" smtClean="0">
                <a:solidFill>
                  <a:srgbClr val="FF0000"/>
                </a:solidFill>
              </a:rPr>
              <a:t>còn</a:t>
            </a:r>
            <a:r>
              <a:rPr lang="en-US" sz="2400" b="1" dirty="0" smtClean="0">
                <a:solidFill>
                  <a:srgbClr val="FF0000"/>
                </a:solidFill>
              </a:rPr>
              <a:t> </a:t>
            </a:r>
            <a:r>
              <a:rPr lang="en-US" sz="2400" b="1" dirty="0" err="1" smtClean="0">
                <a:solidFill>
                  <a:srgbClr val="FF0000"/>
                </a:solidFill>
              </a:rPr>
              <a:t>có</a:t>
            </a:r>
            <a:r>
              <a:rPr lang="en-US" sz="2400" b="1" dirty="0" smtClean="0">
                <a:solidFill>
                  <a:srgbClr val="FF0000"/>
                </a:solidFill>
              </a:rPr>
              <a:t> </a:t>
            </a:r>
            <a:r>
              <a:rPr lang="en-US" sz="2400" b="1" dirty="0" err="1" smtClean="0">
                <a:solidFill>
                  <a:srgbClr val="FF0000"/>
                </a:solidFill>
              </a:rPr>
              <a:t>các</a:t>
            </a:r>
            <a:r>
              <a:rPr lang="en-US" sz="2400" b="1" dirty="0" smtClean="0">
                <a:solidFill>
                  <a:srgbClr val="FF0000"/>
                </a:solidFill>
              </a:rPr>
              <a:t> </a:t>
            </a:r>
            <a:r>
              <a:rPr lang="en-US" sz="2400" b="1" dirty="0" err="1" smtClean="0">
                <a:solidFill>
                  <a:srgbClr val="FF0000"/>
                </a:solidFill>
              </a:rPr>
              <a:t>cây</a:t>
            </a:r>
            <a:r>
              <a:rPr lang="en-US" sz="2400" b="1" dirty="0" smtClean="0">
                <a:solidFill>
                  <a:srgbClr val="FF0000"/>
                </a:solidFill>
              </a:rPr>
              <a:t> </a:t>
            </a:r>
            <a:r>
              <a:rPr lang="en-US" sz="2400" b="1" dirty="0" err="1" smtClean="0">
                <a:solidFill>
                  <a:srgbClr val="FF0000"/>
                </a:solidFill>
              </a:rPr>
              <a:t>trồng</a:t>
            </a:r>
            <a:r>
              <a:rPr lang="en-US" sz="2400" b="1" dirty="0" smtClean="0">
                <a:solidFill>
                  <a:srgbClr val="FF0000"/>
                </a:solidFill>
              </a:rPr>
              <a:t> </a:t>
            </a:r>
            <a:r>
              <a:rPr lang="en-US" sz="2400" b="1" dirty="0" err="1" smtClean="0">
                <a:solidFill>
                  <a:srgbClr val="FF0000"/>
                </a:solidFill>
              </a:rPr>
              <a:t>nào</a:t>
            </a:r>
            <a:r>
              <a:rPr lang="en-US" sz="2400" b="1" dirty="0" smtClean="0">
                <a:solidFill>
                  <a:srgbClr val="FF0000"/>
                </a:solidFill>
              </a:rPr>
              <a:t> </a:t>
            </a:r>
            <a:r>
              <a:rPr lang="en-US" sz="2400" b="1" dirty="0" err="1" smtClean="0">
                <a:solidFill>
                  <a:srgbClr val="FF0000"/>
                </a:solidFill>
              </a:rPr>
              <a:t>khác</a:t>
            </a:r>
            <a:r>
              <a:rPr lang="en-US" sz="2400" b="1" dirty="0" smtClean="0">
                <a:solidFill>
                  <a:srgbClr val="FF0000"/>
                </a:solidFill>
              </a:rPr>
              <a:t>?</a:t>
            </a:r>
          </a:p>
        </p:txBody>
      </p:sp>
    </p:spTree>
    <p:extLst>
      <p:ext uri="{BB962C8B-B14F-4D97-AF65-F5344CB8AC3E}">
        <p14:creationId xmlns:p14="http://schemas.microsoft.com/office/powerpoint/2010/main" val="694346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400" smtClean="0">
              <a:solidFill>
                <a:srgbClr val="000000"/>
              </a:solidFill>
              <a:latin typeface="VNI-Times" pitchFamily="2" charset="0"/>
            </a:endParaRPr>
          </a:p>
        </p:txBody>
      </p:sp>
      <p:pic>
        <p:nvPicPr>
          <p:cNvPr id="237586" name="Picture 18" descr="%C4%90T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87" name="Text Box 19"/>
          <p:cNvSpPr txBox="1">
            <a:spLocks noChangeArrowheads="1"/>
          </p:cNvSpPr>
          <p:nvPr/>
        </p:nvSpPr>
        <p:spPr bwMode="auto">
          <a:xfrm>
            <a:off x="6248400" y="609601"/>
            <a:ext cx="1676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b="1" smtClean="0">
                <a:solidFill>
                  <a:srgbClr val="FF0000"/>
                </a:solidFill>
              </a:rPr>
              <a:t>ĐẬU TƯƠNG</a:t>
            </a:r>
          </a:p>
        </p:txBody>
      </p:sp>
      <p:pic>
        <p:nvPicPr>
          <p:cNvPr id="237599" name="Picture 31" descr="ben-tre-3-1369371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601" name="Picture 33" descr="50_12_m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03" name="Text Box 35"/>
          <p:cNvSpPr txBox="1">
            <a:spLocks noChangeArrowheads="1"/>
          </p:cNvSpPr>
          <p:nvPr/>
        </p:nvSpPr>
        <p:spPr bwMode="auto">
          <a:xfrm>
            <a:off x="2895600" y="609601"/>
            <a:ext cx="762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b="1" smtClean="0">
                <a:solidFill>
                  <a:srgbClr val="FF0000"/>
                </a:solidFill>
              </a:rPr>
              <a:t>MÍA</a:t>
            </a:r>
          </a:p>
        </p:txBody>
      </p:sp>
      <p:sp>
        <p:nvSpPr>
          <p:cNvPr id="237604" name="Text Box 36"/>
          <p:cNvSpPr txBox="1">
            <a:spLocks noChangeArrowheads="1"/>
          </p:cNvSpPr>
          <p:nvPr/>
        </p:nvSpPr>
        <p:spPr bwMode="auto">
          <a:xfrm>
            <a:off x="5562600" y="4267201"/>
            <a:ext cx="838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b="1" smtClean="0">
                <a:solidFill>
                  <a:srgbClr val="FF0000"/>
                </a:solidFill>
              </a:rPr>
              <a:t>DỪA</a:t>
            </a:r>
          </a:p>
        </p:txBody>
      </p:sp>
      <p:pic>
        <p:nvPicPr>
          <p:cNvPr id="237607" name="Picture 39" descr="27110d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608" name="Text Box 40"/>
          <p:cNvSpPr txBox="1">
            <a:spLocks noChangeArrowheads="1"/>
          </p:cNvSpPr>
          <p:nvPr/>
        </p:nvSpPr>
        <p:spPr bwMode="auto">
          <a:xfrm>
            <a:off x="1981200" y="4267201"/>
            <a:ext cx="762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b="1" smtClean="0">
                <a:solidFill>
                  <a:srgbClr val="FF0000"/>
                </a:solidFill>
              </a:rPr>
              <a:t>DỨA</a:t>
            </a:r>
          </a:p>
        </p:txBody>
      </p:sp>
      <p:sp>
        <p:nvSpPr>
          <p:cNvPr id="12" name="Text Box 12"/>
          <p:cNvSpPr txBox="1">
            <a:spLocks noChangeArrowheads="1"/>
          </p:cNvSpPr>
          <p:nvPr/>
        </p:nvSpPr>
        <p:spPr bwMode="auto">
          <a:xfrm>
            <a:off x="3216275" y="3200423"/>
            <a:ext cx="25146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400" b="1" smtClean="0">
                <a:solidFill>
                  <a:srgbClr val="000066"/>
                </a:solidFill>
              </a:rPr>
              <a:t> Cây công nghiệp</a:t>
            </a:r>
            <a:endParaRPr lang="en-US" sz="2400" b="1" smtClean="0">
              <a:solidFill>
                <a:srgbClr val="000000"/>
              </a:solidFill>
            </a:endParaRPr>
          </a:p>
        </p:txBody>
      </p:sp>
    </p:spTree>
    <p:extLst>
      <p:ext uri="{BB962C8B-B14F-4D97-AF65-F5344CB8AC3E}">
        <p14:creationId xmlns:p14="http://schemas.microsoft.com/office/powerpoint/2010/main" val="2754015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37601"/>
                                        </p:tgtEl>
                                        <p:attrNameLst>
                                          <p:attrName>style.visibility</p:attrName>
                                        </p:attrNameLst>
                                      </p:cBhvr>
                                      <p:to>
                                        <p:strVal val="visible"/>
                                      </p:to>
                                    </p:set>
                                    <p:anim calcmode="lin" valueType="num">
                                      <p:cBhvr>
                                        <p:cTn id="7" dur="1000" fill="hold"/>
                                        <p:tgtEl>
                                          <p:spTgt spid="237601"/>
                                        </p:tgtEl>
                                        <p:attrNameLst>
                                          <p:attrName>ppt_w</p:attrName>
                                        </p:attrNameLst>
                                      </p:cBhvr>
                                      <p:tavLst>
                                        <p:tav tm="0">
                                          <p:val>
                                            <p:fltVal val="0"/>
                                          </p:val>
                                        </p:tav>
                                        <p:tav tm="100000">
                                          <p:val>
                                            <p:strVal val="#ppt_w"/>
                                          </p:val>
                                        </p:tav>
                                      </p:tavLst>
                                    </p:anim>
                                    <p:anim calcmode="lin" valueType="num">
                                      <p:cBhvr>
                                        <p:cTn id="8" dur="1000" fill="hold"/>
                                        <p:tgtEl>
                                          <p:spTgt spid="23760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37586"/>
                                        </p:tgtEl>
                                        <p:attrNameLst>
                                          <p:attrName>style.visibility</p:attrName>
                                        </p:attrNameLst>
                                      </p:cBhvr>
                                      <p:to>
                                        <p:strVal val="visible"/>
                                      </p:to>
                                    </p:set>
                                    <p:anim calcmode="lin" valueType="num">
                                      <p:cBhvr>
                                        <p:cTn id="12" dur="1000" fill="hold"/>
                                        <p:tgtEl>
                                          <p:spTgt spid="237586"/>
                                        </p:tgtEl>
                                        <p:attrNameLst>
                                          <p:attrName>ppt_w</p:attrName>
                                        </p:attrNameLst>
                                      </p:cBhvr>
                                      <p:tavLst>
                                        <p:tav tm="0">
                                          <p:val>
                                            <p:fltVal val="0"/>
                                          </p:val>
                                        </p:tav>
                                        <p:tav tm="100000">
                                          <p:val>
                                            <p:strVal val="#ppt_w"/>
                                          </p:val>
                                        </p:tav>
                                      </p:tavLst>
                                    </p:anim>
                                    <p:anim calcmode="lin" valueType="num">
                                      <p:cBhvr>
                                        <p:cTn id="13" dur="1000" fill="hold"/>
                                        <p:tgtEl>
                                          <p:spTgt spid="23758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37599"/>
                                        </p:tgtEl>
                                        <p:attrNameLst>
                                          <p:attrName>style.visibility</p:attrName>
                                        </p:attrNameLst>
                                      </p:cBhvr>
                                      <p:to>
                                        <p:strVal val="visible"/>
                                      </p:to>
                                    </p:set>
                                    <p:anim calcmode="lin" valueType="num">
                                      <p:cBhvr>
                                        <p:cTn id="17" dur="1000" fill="hold"/>
                                        <p:tgtEl>
                                          <p:spTgt spid="237599"/>
                                        </p:tgtEl>
                                        <p:attrNameLst>
                                          <p:attrName>ppt_w</p:attrName>
                                        </p:attrNameLst>
                                      </p:cBhvr>
                                      <p:tavLst>
                                        <p:tav tm="0">
                                          <p:val>
                                            <p:fltVal val="0"/>
                                          </p:val>
                                        </p:tav>
                                        <p:tav tm="100000">
                                          <p:val>
                                            <p:strVal val="#ppt_w"/>
                                          </p:val>
                                        </p:tav>
                                      </p:tavLst>
                                    </p:anim>
                                    <p:anim calcmode="lin" valueType="num">
                                      <p:cBhvr>
                                        <p:cTn id="18" dur="1000" fill="hold"/>
                                        <p:tgtEl>
                                          <p:spTgt spid="23759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nodeType="afterEffect">
                                  <p:stCondLst>
                                    <p:cond delay="0"/>
                                  </p:stCondLst>
                                  <p:childTnLst>
                                    <p:set>
                                      <p:cBhvr>
                                        <p:cTn id="21" dur="1" fill="hold">
                                          <p:stCondLst>
                                            <p:cond delay="0"/>
                                          </p:stCondLst>
                                        </p:cTn>
                                        <p:tgtEl>
                                          <p:spTgt spid="237607"/>
                                        </p:tgtEl>
                                        <p:attrNameLst>
                                          <p:attrName>style.visibility</p:attrName>
                                        </p:attrNameLst>
                                      </p:cBhvr>
                                      <p:to>
                                        <p:strVal val="visible"/>
                                      </p:to>
                                    </p:set>
                                    <p:anim calcmode="lin" valueType="num">
                                      <p:cBhvr>
                                        <p:cTn id="22" dur="1000" fill="hold"/>
                                        <p:tgtEl>
                                          <p:spTgt spid="237607"/>
                                        </p:tgtEl>
                                        <p:attrNameLst>
                                          <p:attrName>ppt_w</p:attrName>
                                        </p:attrNameLst>
                                      </p:cBhvr>
                                      <p:tavLst>
                                        <p:tav tm="0">
                                          <p:val>
                                            <p:fltVal val="0"/>
                                          </p:val>
                                        </p:tav>
                                        <p:tav tm="100000">
                                          <p:val>
                                            <p:strVal val="#ppt_w"/>
                                          </p:val>
                                        </p:tav>
                                      </p:tavLst>
                                    </p:anim>
                                    <p:anim calcmode="lin" valueType="num">
                                      <p:cBhvr>
                                        <p:cTn id="23" dur="1000" fill="hold"/>
                                        <p:tgtEl>
                                          <p:spTgt spid="237607"/>
                                        </p:tgtEl>
                                        <p:attrNameLst>
                                          <p:attrName>ppt_h</p:attrName>
                                        </p:attrNameLst>
                                      </p:cBhvr>
                                      <p:tavLst>
                                        <p:tav tm="0">
                                          <p:val>
                                            <p:fltVal val="0"/>
                                          </p:val>
                                        </p:tav>
                                        <p:tav tm="100000">
                                          <p:val>
                                            <p:strVal val="#ppt_h"/>
                                          </p:val>
                                        </p:tav>
                                      </p:tavLst>
                                    </p:anim>
                                  </p:childTnLst>
                                </p:cTn>
                              </p:par>
                            </p:childTnLst>
                          </p:cTn>
                        </p:par>
                        <p:par>
                          <p:cTn id="24" fill="hold" nodeType="afterGroup">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237603"/>
                                        </p:tgtEl>
                                        <p:attrNameLst>
                                          <p:attrName>style.visibility</p:attrName>
                                        </p:attrNameLst>
                                      </p:cBhvr>
                                      <p:to>
                                        <p:strVal val="visible"/>
                                      </p:to>
                                    </p:set>
                                    <p:anim calcmode="lin" valueType="num">
                                      <p:cBhvr>
                                        <p:cTn id="27" dur="1000" fill="hold"/>
                                        <p:tgtEl>
                                          <p:spTgt spid="237603"/>
                                        </p:tgtEl>
                                        <p:attrNameLst>
                                          <p:attrName>ppt_x</p:attrName>
                                        </p:attrNameLst>
                                      </p:cBhvr>
                                      <p:tavLst>
                                        <p:tav tm="0">
                                          <p:val>
                                            <p:strVal val="#ppt_x-.2"/>
                                          </p:val>
                                        </p:tav>
                                        <p:tav tm="100000">
                                          <p:val>
                                            <p:strVal val="#ppt_x"/>
                                          </p:val>
                                        </p:tav>
                                      </p:tavLst>
                                    </p:anim>
                                    <p:anim calcmode="lin" valueType="num">
                                      <p:cBhvr>
                                        <p:cTn id="28" dur="1000" fill="hold"/>
                                        <p:tgtEl>
                                          <p:spTgt spid="23760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37603"/>
                                        </p:tgtEl>
                                      </p:cBhvr>
                                    </p:animEffect>
                                  </p:childTnLst>
                                </p:cTn>
                              </p:par>
                            </p:childTnLst>
                          </p:cTn>
                        </p:par>
                        <p:par>
                          <p:cTn id="30" fill="hold" nodeType="afterGroup">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237587"/>
                                        </p:tgtEl>
                                        <p:attrNameLst>
                                          <p:attrName>style.visibility</p:attrName>
                                        </p:attrNameLst>
                                      </p:cBhvr>
                                      <p:to>
                                        <p:strVal val="visible"/>
                                      </p:to>
                                    </p:set>
                                    <p:anim calcmode="lin" valueType="num">
                                      <p:cBhvr>
                                        <p:cTn id="33" dur="1000" fill="hold"/>
                                        <p:tgtEl>
                                          <p:spTgt spid="237587"/>
                                        </p:tgtEl>
                                        <p:attrNameLst>
                                          <p:attrName>ppt_x</p:attrName>
                                        </p:attrNameLst>
                                      </p:cBhvr>
                                      <p:tavLst>
                                        <p:tav tm="0">
                                          <p:val>
                                            <p:strVal val="#ppt_x-.2"/>
                                          </p:val>
                                        </p:tav>
                                        <p:tav tm="100000">
                                          <p:val>
                                            <p:strVal val="#ppt_x"/>
                                          </p:val>
                                        </p:tav>
                                      </p:tavLst>
                                    </p:anim>
                                    <p:anim calcmode="lin" valueType="num">
                                      <p:cBhvr>
                                        <p:cTn id="34" dur="1000" fill="hold"/>
                                        <p:tgtEl>
                                          <p:spTgt spid="23758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37587"/>
                                        </p:tgtEl>
                                      </p:cBhvr>
                                    </p:animEffect>
                                  </p:childTnLst>
                                </p:cTn>
                              </p:par>
                            </p:childTnLst>
                          </p:cTn>
                        </p:par>
                        <p:par>
                          <p:cTn id="36" fill="hold" nodeType="afterGroup">
                            <p:stCondLst>
                              <p:cond delay="6000"/>
                            </p:stCondLst>
                            <p:childTnLst>
                              <p:par>
                                <p:cTn id="37" presetID="29" presetClass="entr" presetSubtype="0" fill="hold" grpId="0" nodeType="afterEffect">
                                  <p:stCondLst>
                                    <p:cond delay="0"/>
                                  </p:stCondLst>
                                  <p:childTnLst>
                                    <p:set>
                                      <p:cBhvr>
                                        <p:cTn id="38" dur="1" fill="hold">
                                          <p:stCondLst>
                                            <p:cond delay="0"/>
                                          </p:stCondLst>
                                        </p:cTn>
                                        <p:tgtEl>
                                          <p:spTgt spid="237604"/>
                                        </p:tgtEl>
                                        <p:attrNameLst>
                                          <p:attrName>style.visibility</p:attrName>
                                        </p:attrNameLst>
                                      </p:cBhvr>
                                      <p:to>
                                        <p:strVal val="visible"/>
                                      </p:to>
                                    </p:set>
                                    <p:anim calcmode="lin" valueType="num">
                                      <p:cBhvr>
                                        <p:cTn id="39" dur="1000" fill="hold"/>
                                        <p:tgtEl>
                                          <p:spTgt spid="237604"/>
                                        </p:tgtEl>
                                        <p:attrNameLst>
                                          <p:attrName>ppt_x</p:attrName>
                                        </p:attrNameLst>
                                      </p:cBhvr>
                                      <p:tavLst>
                                        <p:tav tm="0">
                                          <p:val>
                                            <p:strVal val="#ppt_x-.2"/>
                                          </p:val>
                                        </p:tav>
                                        <p:tav tm="100000">
                                          <p:val>
                                            <p:strVal val="#ppt_x"/>
                                          </p:val>
                                        </p:tav>
                                      </p:tavLst>
                                    </p:anim>
                                    <p:anim calcmode="lin" valueType="num">
                                      <p:cBhvr>
                                        <p:cTn id="40" dur="1000" fill="hold"/>
                                        <p:tgtEl>
                                          <p:spTgt spid="237604"/>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37604"/>
                                        </p:tgtEl>
                                      </p:cBhvr>
                                    </p:animEffect>
                                  </p:childTnLst>
                                </p:cTn>
                              </p:par>
                            </p:childTnLst>
                          </p:cTn>
                        </p:par>
                        <p:par>
                          <p:cTn id="42" fill="hold" nodeType="afterGroup">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237608"/>
                                        </p:tgtEl>
                                        <p:attrNameLst>
                                          <p:attrName>style.visibility</p:attrName>
                                        </p:attrNameLst>
                                      </p:cBhvr>
                                      <p:to>
                                        <p:strVal val="visible"/>
                                      </p:to>
                                    </p:set>
                                    <p:anim calcmode="lin" valueType="num">
                                      <p:cBhvr>
                                        <p:cTn id="45" dur="1000" fill="hold"/>
                                        <p:tgtEl>
                                          <p:spTgt spid="237608"/>
                                        </p:tgtEl>
                                        <p:attrNameLst>
                                          <p:attrName>ppt_x</p:attrName>
                                        </p:attrNameLst>
                                      </p:cBhvr>
                                      <p:tavLst>
                                        <p:tav tm="0">
                                          <p:val>
                                            <p:strVal val="#ppt_x-.2"/>
                                          </p:val>
                                        </p:tav>
                                        <p:tav tm="100000">
                                          <p:val>
                                            <p:strVal val="#ppt_x"/>
                                          </p:val>
                                        </p:tav>
                                      </p:tavLst>
                                    </p:anim>
                                    <p:anim calcmode="lin" valueType="num">
                                      <p:cBhvr>
                                        <p:cTn id="46" dur="1000" fill="hold"/>
                                        <p:tgtEl>
                                          <p:spTgt spid="23760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376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87" grpId="0" animBg="1"/>
      <p:bldP spid="237603" grpId="0" animBg="1"/>
      <p:bldP spid="237604" grpId="0" animBg="1"/>
      <p:bldP spid="237608"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BuoidaxanhchungnhanGlobalGAjpg-0936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43715" name="Picture 3" descr="Chom-Chom-Tr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6" name="Picture 4" descr="vu-sua-bo-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717" name="Picture 5" descr="Xo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0"/>
            <a:ext cx="4495800" cy="342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8" name="Text Box 6"/>
          <p:cNvSpPr txBox="1">
            <a:spLocks noChangeArrowheads="1"/>
          </p:cNvSpPr>
          <p:nvPr/>
        </p:nvSpPr>
        <p:spPr bwMode="auto">
          <a:xfrm>
            <a:off x="3048000" y="838201"/>
            <a:ext cx="2133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800" smtClean="0">
              <a:solidFill>
                <a:srgbClr val="000000"/>
              </a:solidFill>
              <a:latin typeface="VNI-Times" pitchFamily="2" charset="0"/>
            </a:endParaRPr>
          </a:p>
        </p:txBody>
      </p:sp>
      <p:sp>
        <p:nvSpPr>
          <p:cNvPr id="243719" name="Text Box 7"/>
          <p:cNvSpPr txBox="1">
            <a:spLocks noChangeArrowheads="1"/>
          </p:cNvSpPr>
          <p:nvPr/>
        </p:nvSpPr>
        <p:spPr bwMode="auto">
          <a:xfrm>
            <a:off x="3048000" y="1143000"/>
            <a:ext cx="9144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BƯỞI</a:t>
            </a:r>
          </a:p>
        </p:txBody>
      </p:sp>
      <p:sp>
        <p:nvSpPr>
          <p:cNvPr id="243720" name="Text Box 8"/>
          <p:cNvSpPr txBox="1">
            <a:spLocks noChangeArrowheads="1"/>
          </p:cNvSpPr>
          <p:nvPr/>
        </p:nvSpPr>
        <p:spPr bwMode="auto">
          <a:xfrm>
            <a:off x="5410200" y="1219200"/>
            <a:ext cx="9144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XOÀI</a:t>
            </a:r>
          </a:p>
        </p:txBody>
      </p:sp>
      <p:sp>
        <p:nvSpPr>
          <p:cNvPr id="243721" name="Text Box 9"/>
          <p:cNvSpPr txBox="1">
            <a:spLocks noChangeArrowheads="1"/>
          </p:cNvSpPr>
          <p:nvPr/>
        </p:nvSpPr>
        <p:spPr bwMode="auto">
          <a:xfrm>
            <a:off x="5486400" y="4038600"/>
            <a:ext cx="12192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VÚ SỮA</a:t>
            </a:r>
          </a:p>
        </p:txBody>
      </p:sp>
      <p:sp>
        <p:nvSpPr>
          <p:cNvPr id="13322" name="Text Box 10"/>
          <p:cNvSpPr txBox="1">
            <a:spLocks noChangeArrowheads="1"/>
          </p:cNvSpPr>
          <p:nvPr/>
        </p:nvSpPr>
        <p:spPr bwMode="auto">
          <a:xfrm>
            <a:off x="1295400" y="4724401"/>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800" smtClean="0">
              <a:solidFill>
                <a:srgbClr val="000000"/>
              </a:solidFill>
              <a:latin typeface="VNI-Times" pitchFamily="2" charset="0"/>
            </a:endParaRPr>
          </a:p>
        </p:txBody>
      </p:sp>
      <p:sp>
        <p:nvSpPr>
          <p:cNvPr id="243723" name="Text Box 11"/>
          <p:cNvSpPr txBox="1">
            <a:spLocks noChangeArrowheads="1"/>
          </p:cNvSpPr>
          <p:nvPr/>
        </p:nvSpPr>
        <p:spPr bwMode="auto">
          <a:xfrm>
            <a:off x="1371600" y="4038600"/>
            <a:ext cx="19050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CHÔM CHÔM</a:t>
            </a:r>
          </a:p>
        </p:txBody>
      </p:sp>
      <p:sp>
        <p:nvSpPr>
          <p:cNvPr id="243724" name="Text Box 12"/>
          <p:cNvSpPr txBox="1">
            <a:spLocks noChangeArrowheads="1"/>
          </p:cNvSpPr>
          <p:nvPr/>
        </p:nvSpPr>
        <p:spPr bwMode="auto">
          <a:xfrm>
            <a:off x="3074988" y="3200423"/>
            <a:ext cx="30480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400" b="1" smtClean="0">
                <a:solidFill>
                  <a:srgbClr val="000066"/>
                </a:solidFill>
              </a:rPr>
              <a:t> Cây ăn quả nhiệt đới</a:t>
            </a:r>
            <a:endParaRPr lang="en-US" sz="2400" b="1" smtClean="0">
              <a:solidFill>
                <a:srgbClr val="000000"/>
              </a:solidFill>
            </a:endParaRPr>
          </a:p>
        </p:txBody>
      </p:sp>
    </p:spTree>
    <p:extLst>
      <p:ext uri="{BB962C8B-B14F-4D97-AF65-F5344CB8AC3E}">
        <p14:creationId xmlns:p14="http://schemas.microsoft.com/office/powerpoint/2010/main" val="2718235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3714"/>
                                        </p:tgtEl>
                                        <p:attrNameLst>
                                          <p:attrName>style.visibility</p:attrName>
                                        </p:attrNameLst>
                                      </p:cBhvr>
                                      <p:to>
                                        <p:strVal val="visible"/>
                                      </p:to>
                                    </p:set>
                                    <p:anim calcmode="lin" valueType="num">
                                      <p:cBhvr>
                                        <p:cTn id="7" dur="500" fill="hold"/>
                                        <p:tgtEl>
                                          <p:spTgt spid="243714"/>
                                        </p:tgtEl>
                                        <p:attrNameLst>
                                          <p:attrName>ppt_w</p:attrName>
                                        </p:attrNameLst>
                                      </p:cBhvr>
                                      <p:tavLst>
                                        <p:tav tm="0">
                                          <p:val>
                                            <p:fltVal val="0"/>
                                          </p:val>
                                        </p:tav>
                                        <p:tav tm="100000">
                                          <p:val>
                                            <p:strVal val="#ppt_w"/>
                                          </p:val>
                                        </p:tav>
                                      </p:tavLst>
                                    </p:anim>
                                    <p:anim calcmode="lin" valueType="num">
                                      <p:cBhvr>
                                        <p:cTn id="8" dur="500" fill="hold"/>
                                        <p:tgtEl>
                                          <p:spTgt spid="2437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43719"/>
                                        </p:tgtEl>
                                        <p:attrNameLst>
                                          <p:attrName>style.visibility</p:attrName>
                                        </p:attrNameLst>
                                      </p:cBhvr>
                                      <p:to>
                                        <p:strVal val="visible"/>
                                      </p:to>
                                    </p:set>
                                    <p:anim calcmode="lin" valueType="num">
                                      <p:cBhvr>
                                        <p:cTn id="12" dur="500" fill="hold"/>
                                        <p:tgtEl>
                                          <p:spTgt spid="243719"/>
                                        </p:tgtEl>
                                        <p:attrNameLst>
                                          <p:attrName>ppt_w</p:attrName>
                                        </p:attrNameLst>
                                      </p:cBhvr>
                                      <p:tavLst>
                                        <p:tav tm="0">
                                          <p:val>
                                            <p:fltVal val="0"/>
                                          </p:val>
                                        </p:tav>
                                        <p:tav tm="100000">
                                          <p:val>
                                            <p:strVal val="#ppt_w"/>
                                          </p:val>
                                        </p:tav>
                                      </p:tavLst>
                                    </p:anim>
                                    <p:anim calcmode="lin" valueType="num">
                                      <p:cBhvr>
                                        <p:cTn id="13" dur="500" fill="hold"/>
                                        <p:tgtEl>
                                          <p:spTgt spid="24371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43717"/>
                                        </p:tgtEl>
                                        <p:attrNameLst>
                                          <p:attrName>style.visibility</p:attrName>
                                        </p:attrNameLst>
                                      </p:cBhvr>
                                      <p:to>
                                        <p:strVal val="visible"/>
                                      </p:to>
                                    </p:set>
                                    <p:anim calcmode="lin" valueType="num">
                                      <p:cBhvr>
                                        <p:cTn id="17" dur="500" fill="hold"/>
                                        <p:tgtEl>
                                          <p:spTgt spid="243717"/>
                                        </p:tgtEl>
                                        <p:attrNameLst>
                                          <p:attrName>ppt_w</p:attrName>
                                        </p:attrNameLst>
                                      </p:cBhvr>
                                      <p:tavLst>
                                        <p:tav tm="0">
                                          <p:val>
                                            <p:fltVal val="0"/>
                                          </p:val>
                                        </p:tav>
                                        <p:tav tm="100000">
                                          <p:val>
                                            <p:strVal val="#ppt_w"/>
                                          </p:val>
                                        </p:tav>
                                      </p:tavLst>
                                    </p:anim>
                                    <p:anim calcmode="lin" valueType="num">
                                      <p:cBhvr>
                                        <p:cTn id="18" dur="500" fill="hold"/>
                                        <p:tgtEl>
                                          <p:spTgt spid="24371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43720"/>
                                        </p:tgtEl>
                                        <p:attrNameLst>
                                          <p:attrName>style.visibility</p:attrName>
                                        </p:attrNameLst>
                                      </p:cBhvr>
                                      <p:to>
                                        <p:strVal val="visible"/>
                                      </p:to>
                                    </p:set>
                                    <p:anim calcmode="lin" valueType="num">
                                      <p:cBhvr>
                                        <p:cTn id="22" dur="500" fill="hold"/>
                                        <p:tgtEl>
                                          <p:spTgt spid="243720"/>
                                        </p:tgtEl>
                                        <p:attrNameLst>
                                          <p:attrName>ppt_w</p:attrName>
                                        </p:attrNameLst>
                                      </p:cBhvr>
                                      <p:tavLst>
                                        <p:tav tm="0">
                                          <p:val>
                                            <p:fltVal val="0"/>
                                          </p:val>
                                        </p:tav>
                                        <p:tav tm="100000">
                                          <p:val>
                                            <p:strVal val="#ppt_w"/>
                                          </p:val>
                                        </p:tav>
                                      </p:tavLst>
                                    </p:anim>
                                    <p:anim calcmode="lin" valueType="num">
                                      <p:cBhvr>
                                        <p:cTn id="23" dur="500" fill="hold"/>
                                        <p:tgtEl>
                                          <p:spTgt spid="243720"/>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43716"/>
                                        </p:tgtEl>
                                        <p:attrNameLst>
                                          <p:attrName>style.visibility</p:attrName>
                                        </p:attrNameLst>
                                      </p:cBhvr>
                                      <p:to>
                                        <p:strVal val="visible"/>
                                      </p:to>
                                    </p:set>
                                    <p:anim calcmode="lin" valueType="num">
                                      <p:cBhvr>
                                        <p:cTn id="27" dur="500" fill="hold"/>
                                        <p:tgtEl>
                                          <p:spTgt spid="243716"/>
                                        </p:tgtEl>
                                        <p:attrNameLst>
                                          <p:attrName>ppt_w</p:attrName>
                                        </p:attrNameLst>
                                      </p:cBhvr>
                                      <p:tavLst>
                                        <p:tav tm="0">
                                          <p:val>
                                            <p:fltVal val="0"/>
                                          </p:val>
                                        </p:tav>
                                        <p:tav tm="100000">
                                          <p:val>
                                            <p:strVal val="#ppt_w"/>
                                          </p:val>
                                        </p:tav>
                                      </p:tavLst>
                                    </p:anim>
                                    <p:anim calcmode="lin" valueType="num">
                                      <p:cBhvr>
                                        <p:cTn id="28" dur="500" fill="hold"/>
                                        <p:tgtEl>
                                          <p:spTgt spid="243716"/>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43721"/>
                                        </p:tgtEl>
                                        <p:attrNameLst>
                                          <p:attrName>style.visibility</p:attrName>
                                        </p:attrNameLst>
                                      </p:cBhvr>
                                      <p:to>
                                        <p:strVal val="visible"/>
                                      </p:to>
                                    </p:set>
                                    <p:anim calcmode="lin" valueType="num">
                                      <p:cBhvr>
                                        <p:cTn id="32" dur="500" fill="hold"/>
                                        <p:tgtEl>
                                          <p:spTgt spid="243721"/>
                                        </p:tgtEl>
                                        <p:attrNameLst>
                                          <p:attrName>ppt_w</p:attrName>
                                        </p:attrNameLst>
                                      </p:cBhvr>
                                      <p:tavLst>
                                        <p:tav tm="0">
                                          <p:val>
                                            <p:fltVal val="0"/>
                                          </p:val>
                                        </p:tav>
                                        <p:tav tm="100000">
                                          <p:val>
                                            <p:strVal val="#ppt_w"/>
                                          </p:val>
                                        </p:tav>
                                      </p:tavLst>
                                    </p:anim>
                                    <p:anim calcmode="lin" valueType="num">
                                      <p:cBhvr>
                                        <p:cTn id="33" dur="500" fill="hold"/>
                                        <p:tgtEl>
                                          <p:spTgt spid="243721"/>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43715"/>
                                        </p:tgtEl>
                                        <p:attrNameLst>
                                          <p:attrName>style.visibility</p:attrName>
                                        </p:attrNameLst>
                                      </p:cBhvr>
                                      <p:to>
                                        <p:strVal val="visible"/>
                                      </p:to>
                                    </p:set>
                                    <p:anim calcmode="lin" valueType="num">
                                      <p:cBhvr>
                                        <p:cTn id="37" dur="500" fill="hold"/>
                                        <p:tgtEl>
                                          <p:spTgt spid="243715"/>
                                        </p:tgtEl>
                                        <p:attrNameLst>
                                          <p:attrName>ppt_w</p:attrName>
                                        </p:attrNameLst>
                                      </p:cBhvr>
                                      <p:tavLst>
                                        <p:tav tm="0">
                                          <p:val>
                                            <p:fltVal val="0"/>
                                          </p:val>
                                        </p:tav>
                                        <p:tav tm="100000">
                                          <p:val>
                                            <p:strVal val="#ppt_w"/>
                                          </p:val>
                                        </p:tav>
                                      </p:tavLst>
                                    </p:anim>
                                    <p:anim calcmode="lin" valueType="num">
                                      <p:cBhvr>
                                        <p:cTn id="38" dur="500" fill="hold"/>
                                        <p:tgtEl>
                                          <p:spTgt spid="243715"/>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243723"/>
                                        </p:tgtEl>
                                        <p:attrNameLst>
                                          <p:attrName>style.visibility</p:attrName>
                                        </p:attrNameLst>
                                      </p:cBhvr>
                                      <p:to>
                                        <p:strVal val="visible"/>
                                      </p:to>
                                    </p:set>
                                    <p:anim calcmode="lin" valueType="num">
                                      <p:cBhvr>
                                        <p:cTn id="42" dur="500" fill="hold"/>
                                        <p:tgtEl>
                                          <p:spTgt spid="243723"/>
                                        </p:tgtEl>
                                        <p:attrNameLst>
                                          <p:attrName>ppt_w</p:attrName>
                                        </p:attrNameLst>
                                      </p:cBhvr>
                                      <p:tavLst>
                                        <p:tav tm="0">
                                          <p:val>
                                            <p:fltVal val="0"/>
                                          </p:val>
                                        </p:tav>
                                        <p:tav tm="100000">
                                          <p:val>
                                            <p:strVal val="#ppt_w"/>
                                          </p:val>
                                        </p:tav>
                                      </p:tavLst>
                                    </p:anim>
                                    <p:anim calcmode="lin" valueType="num">
                                      <p:cBhvr>
                                        <p:cTn id="43" dur="500" fill="hold"/>
                                        <p:tgtEl>
                                          <p:spTgt spid="243723"/>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43724"/>
                                        </p:tgtEl>
                                        <p:attrNameLst>
                                          <p:attrName>style.visibility</p:attrName>
                                        </p:attrNameLst>
                                      </p:cBhvr>
                                      <p:to>
                                        <p:strVal val="visible"/>
                                      </p:to>
                                    </p:set>
                                    <p:animEffect transition="in" filter="barn(inVertical)">
                                      <p:cBhvr>
                                        <p:cTn id="48" dur="500"/>
                                        <p:tgtEl>
                                          <p:spTgt spid="243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9" grpId="0" animBg="1"/>
      <p:bldP spid="243720" grpId="0" animBg="1"/>
      <p:bldP spid="243721" grpId="0" animBg="1"/>
      <p:bldP spid="243723" grpId="0" animBg="1"/>
      <p:bldP spid="2437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042988" y="322263"/>
            <a:ext cx="5905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endParaRPr>
          </a:p>
        </p:txBody>
      </p:sp>
      <p:sp>
        <p:nvSpPr>
          <p:cNvPr id="16388" name="Text Box 4"/>
          <p:cNvSpPr txBox="1">
            <a:spLocks noChangeArrowheads="1"/>
          </p:cNvSpPr>
          <p:nvPr/>
        </p:nvSpPr>
        <p:spPr bwMode="auto">
          <a:xfrm>
            <a:off x="144152" y="1370014"/>
            <a:ext cx="23294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400" dirty="0">
                <a:latin typeface="Times New Roman" pitchFamily="18" charset="0"/>
              </a:rPr>
              <a:t>1 . </a:t>
            </a:r>
            <a:r>
              <a:rPr lang="en-US" altLang="vi-VN" sz="2400" dirty="0" err="1">
                <a:latin typeface="Times New Roman" pitchFamily="18" charset="0"/>
              </a:rPr>
              <a:t>Nông</a:t>
            </a:r>
            <a:r>
              <a:rPr lang="en-US" altLang="vi-VN" sz="2400" dirty="0">
                <a:latin typeface="Times New Roman" pitchFamily="18" charset="0"/>
              </a:rPr>
              <a:t> </a:t>
            </a:r>
            <a:r>
              <a:rPr lang="en-US" altLang="vi-VN" sz="2400" dirty="0" err="1">
                <a:latin typeface="Times New Roman" pitchFamily="18" charset="0"/>
              </a:rPr>
              <a:t>nghiệp</a:t>
            </a:r>
            <a:r>
              <a:rPr lang="en-US" altLang="vi-VN" sz="2400" dirty="0">
                <a:latin typeface="Times New Roman" pitchFamily="18" charset="0"/>
              </a:rPr>
              <a:t> :</a:t>
            </a:r>
          </a:p>
          <a:p>
            <a:pPr algn="just" eaLnBrk="1" hangingPunct="1"/>
            <a:endParaRPr lang="en-US" altLang="vi-VN" sz="2400" dirty="0">
              <a:latin typeface="Times New Roman" pitchFamily="18" charset="0"/>
            </a:endParaRPr>
          </a:p>
        </p:txBody>
      </p:sp>
      <p:sp>
        <p:nvSpPr>
          <p:cNvPr id="16389" name="Text Box 5"/>
          <p:cNvSpPr txBox="1">
            <a:spLocks noChangeArrowheads="1"/>
          </p:cNvSpPr>
          <p:nvPr/>
        </p:nvSpPr>
        <p:spPr bwMode="auto">
          <a:xfrm>
            <a:off x="200800" y="1728812"/>
            <a:ext cx="18161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400" dirty="0">
                <a:latin typeface="Times New Roman" pitchFamily="18" charset="0"/>
              </a:rPr>
              <a:t>*</a:t>
            </a:r>
            <a:r>
              <a:rPr lang="en-US" altLang="vi-VN" sz="2400" dirty="0" smtClean="0">
                <a:latin typeface="Times New Roman" pitchFamily="18" charset="0"/>
              </a:rPr>
              <a:t> </a:t>
            </a:r>
            <a:r>
              <a:rPr lang="en-US" altLang="vi-VN" sz="2400" dirty="0" err="1">
                <a:latin typeface="Times New Roman" pitchFamily="18" charset="0"/>
              </a:rPr>
              <a:t>Trồng</a:t>
            </a:r>
            <a:r>
              <a:rPr lang="en-US" altLang="vi-VN" sz="2400" dirty="0">
                <a:latin typeface="Times New Roman" pitchFamily="18" charset="0"/>
              </a:rPr>
              <a:t> </a:t>
            </a:r>
            <a:r>
              <a:rPr lang="en-US" altLang="vi-VN" sz="2400" dirty="0" err="1">
                <a:latin typeface="Times New Roman" pitchFamily="18" charset="0"/>
              </a:rPr>
              <a:t>trọt</a:t>
            </a:r>
            <a:r>
              <a:rPr lang="en-US" altLang="vi-VN" sz="2400" dirty="0">
                <a:latin typeface="Times New Roman" pitchFamily="18" charset="0"/>
              </a:rPr>
              <a:t> :</a:t>
            </a:r>
          </a:p>
          <a:p>
            <a:pPr algn="just" eaLnBrk="1" hangingPunct="1"/>
            <a:endParaRPr lang="en-US" altLang="vi-VN" sz="2400" dirty="0">
              <a:latin typeface="Times New Roman" pitchFamily="18" charset="0"/>
            </a:endParaRPr>
          </a:p>
        </p:txBody>
      </p:sp>
      <p:sp>
        <p:nvSpPr>
          <p:cNvPr id="121862" name="Text Box 6"/>
          <p:cNvSpPr txBox="1">
            <a:spLocks noChangeArrowheads="1"/>
          </p:cNvSpPr>
          <p:nvPr/>
        </p:nvSpPr>
        <p:spPr bwMode="auto">
          <a:xfrm>
            <a:off x="228600" y="2112963"/>
            <a:ext cx="868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spcBef>
                <a:spcPct val="50000"/>
              </a:spcBef>
              <a:buFontTx/>
              <a:buChar char="-"/>
            </a:pPr>
            <a:r>
              <a:rPr lang="en-US" altLang="vi-VN" sz="2400" dirty="0" smtClean="0">
                <a:latin typeface="Times New Roman" pitchFamily="18" charset="0"/>
              </a:rPr>
              <a:t> </a:t>
            </a:r>
            <a:r>
              <a:rPr lang="en-US" sz="2400" dirty="0" err="1">
                <a:latin typeface="Times New Roman" pitchFamily="18" charset="0"/>
              </a:rPr>
              <a:t>Là</a:t>
            </a:r>
            <a:r>
              <a:rPr lang="en-US" sz="2400" dirty="0">
                <a:latin typeface="Times New Roman" pitchFamily="18" charset="0"/>
              </a:rPr>
              <a:t> </a:t>
            </a:r>
            <a:r>
              <a:rPr lang="en-US" sz="2400" dirty="0" err="1">
                <a:latin typeface="Times New Roman" pitchFamily="18" charset="0"/>
              </a:rPr>
              <a:t>vùng</a:t>
            </a:r>
            <a:r>
              <a:rPr lang="en-US" sz="2400" dirty="0">
                <a:latin typeface="Times New Roman" pitchFamily="18" charset="0"/>
              </a:rPr>
              <a:t> </a:t>
            </a:r>
            <a:r>
              <a:rPr lang="en-US" sz="2400" dirty="0" err="1">
                <a:latin typeface="Times New Roman" pitchFamily="18" charset="0"/>
              </a:rPr>
              <a:t>trọng</a:t>
            </a:r>
            <a:r>
              <a:rPr lang="en-US" sz="2400" dirty="0">
                <a:latin typeface="Times New Roman" pitchFamily="18" charset="0"/>
              </a:rPr>
              <a:t> </a:t>
            </a:r>
            <a:r>
              <a:rPr lang="en-US" sz="2400" dirty="0" err="1">
                <a:latin typeface="Times New Roman" pitchFamily="18" charset="0"/>
              </a:rPr>
              <a:t>điểm</a:t>
            </a:r>
            <a:r>
              <a:rPr lang="en-US" sz="2400" dirty="0">
                <a:latin typeface="Times New Roman" pitchFamily="18" charset="0"/>
              </a:rPr>
              <a:t> </a:t>
            </a:r>
            <a:r>
              <a:rPr lang="en-US" sz="2400" dirty="0" err="1">
                <a:latin typeface="Times New Roman" pitchFamily="18" charset="0"/>
              </a:rPr>
              <a:t>lúa</a:t>
            </a:r>
            <a:r>
              <a:rPr lang="en-US" sz="2400" dirty="0">
                <a:latin typeface="Times New Roman" pitchFamily="18" charset="0"/>
              </a:rPr>
              <a:t> </a:t>
            </a:r>
            <a:r>
              <a:rPr lang="en-US" sz="2400" dirty="0" err="1">
                <a:latin typeface="Times New Roman" pitchFamily="18" charset="0"/>
              </a:rPr>
              <a:t>lớn</a:t>
            </a:r>
            <a:r>
              <a:rPr lang="en-US" sz="2400" dirty="0">
                <a:latin typeface="Times New Roman" pitchFamily="18" charset="0"/>
              </a:rPr>
              <a:t> </a:t>
            </a:r>
            <a:r>
              <a:rPr lang="en-US" sz="2400" dirty="0" err="1">
                <a:latin typeface="Times New Roman" pitchFamily="18" charset="0"/>
              </a:rPr>
              <a:t>nhất</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cả</a:t>
            </a:r>
            <a:r>
              <a:rPr lang="en-US" sz="2400" dirty="0">
                <a:latin typeface="Times New Roman" pitchFamily="18" charset="0"/>
              </a:rPr>
              <a:t> </a:t>
            </a:r>
            <a:r>
              <a:rPr lang="en-US" sz="2400" dirty="0" err="1">
                <a:latin typeface="Times New Roman" pitchFamily="18" charset="0"/>
              </a:rPr>
              <a:t>nước</a:t>
            </a:r>
            <a:r>
              <a:rPr lang="en-US" sz="2400" dirty="0">
                <a:latin typeface="Times New Roman" pitchFamily="18" charset="0"/>
              </a:rPr>
              <a:t>: </a:t>
            </a:r>
            <a:r>
              <a:rPr lang="en-US" sz="2400" dirty="0" err="1">
                <a:latin typeface="Times New Roman" pitchFamily="18" charset="0"/>
              </a:rPr>
              <a:t>chiếm</a:t>
            </a:r>
            <a:r>
              <a:rPr lang="en-US" sz="2400" dirty="0">
                <a:latin typeface="Times New Roman" pitchFamily="18" charset="0"/>
              </a:rPr>
              <a:t> </a:t>
            </a:r>
            <a:r>
              <a:rPr lang="en-US" sz="2400" dirty="0" err="1">
                <a:latin typeface="Times New Roman" pitchFamily="18" charset="0"/>
              </a:rPr>
              <a:t>hơn</a:t>
            </a:r>
            <a:r>
              <a:rPr lang="en-US" sz="2400" dirty="0">
                <a:latin typeface="Times New Roman" pitchFamily="18" charset="0"/>
              </a:rPr>
              <a:t> 54,3% </a:t>
            </a:r>
            <a:r>
              <a:rPr lang="en-US" sz="2400" dirty="0" err="1">
                <a:latin typeface="Times New Roman" pitchFamily="18" charset="0"/>
              </a:rPr>
              <a:t>diện</a:t>
            </a:r>
            <a:r>
              <a:rPr lang="en-US" sz="2400" dirty="0">
                <a:latin typeface="Times New Roman" pitchFamily="18" charset="0"/>
              </a:rPr>
              <a:t> </a:t>
            </a:r>
            <a:r>
              <a:rPr lang="en-US" sz="2400" dirty="0" err="1">
                <a:latin typeface="Times New Roman" pitchFamily="18" charset="0"/>
              </a:rPr>
              <a:t>tích</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50,4 % </a:t>
            </a:r>
            <a:r>
              <a:rPr lang="en-US" sz="2400" dirty="0" err="1">
                <a:latin typeface="Times New Roman" pitchFamily="18" charset="0"/>
              </a:rPr>
              <a:t>sản</a:t>
            </a:r>
            <a:r>
              <a:rPr lang="en-US" sz="2400" dirty="0">
                <a:latin typeface="Times New Roman" pitchFamily="18" charset="0"/>
              </a:rPr>
              <a:t> </a:t>
            </a:r>
            <a:r>
              <a:rPr lang="en-US" sz="2400" dirty="0" err="1">
                <a:latin typeface="Times New Roman" pitchFamily="18" charset="0"/>
              </a:rPr>
              <a:t>lượng</a:t>
            </a:r>
            <a:r>
              <a:rPr lang="en-US" sz="2400" dirty="0">
                <a:latin typeface="Times New Roman" pitchFamily="18" charset="0"/>
              </a:rPr>
              <a:t> </a:t>
            </a:r>
            <a:r>
              <a:rPr lang="en-US" sz="2400" dirty="0" err="1">
                <a:latin typeface="Times New Roman" pitchFamily="18" charset="0"/>
              </a:rPr>
              <a:t>lúa</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cả</a:t>
            </a:r>
            <a:r>
              <a:rPr lang="en-US" sz="2400" dirty="0">
                <a:latin typeface="Times New Roman" pitchFamily="18" charset="0"/>
              </a:rPr>
              <a:t> </a:t>
            </a:r>
            <a:r>
              <a:rPr lang="en-US" sz="2400" dirty="0" err="1">
                <a:latin typeface="Times New Roman" pitchFamily="18" charset="0"/>
              </a:rPr>
              <a:t>nước</a:t>
            </a:r>
            <a:r>
              <a:rPr lang="en-US" sz="2400" dirty="0">
                <a:latin typeface="Times New Roman" pitchFamily="18" charset="0"/>
              </a:rPr>
              <a:t>.</a:t>
            </a:r>
          </a:p>
          <a:p>
            <a:pPr algn="just" eaLnBrk="1" hangingPunct="1">
              <a:spcBef>
                <a:spcPct val="50000"/>
              </a:spcBef>
            </a:pPr>
            <a:r>
              <a:rPr lang="en-US" altLang="vi-VN" sz="2400" dirty="0" smtClean="0">
                <a:latin typeface="Times New Roman" pitchFamily="18" charset="0"/>
              </a:rPr>
              <a:t> . </a:t>
            </a:r>
          </a:p>
          <a:p>
            <a:pPr algn="just" eaLnBrk="1" hangingPunct="1">
              <a:spcBef>
                <a:spcPct val="50000"/>
              </a:spcBef>
            </a:pPr>
            <a:endParaRPr lang="en-US" altLang="vi-VN" sz="2400" dirty="0">
              <a:latin typeface="Times New Roman" pitchFamily="18" charset="0"/>
            </a:endParaRPr>
          </a:p>
        </p:txBody>
      </p:sp>
      <p:sp>
        <p:nvSpPr>
          <p:cNvPr id="121863" name="Text Box 7"/>
          <p:cNvSpPr txBox="1">
            <a:spLocks noChangeArrowheads="1"/>
          </p:cNvSpPr>
          <p:nvPr/>
        </p:nvSpPr>
        <p:spPr bwMode="auto">
          <a:xfrm>
            <a:off x="228600" y="2895623"/>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spcBef>
                <a:spcPct val="50000"/>
              </a:spcBef>
            </a:pPr>
            <a:r>
              <a:rPr lang="en-US" sz="2400" dirty="0" smtClean="0">
                <a:latin typeface="Times New Roman" pitchFamily="18" charset="0"/>
              </a:rPr>
              <a:t>- </a:t>
            </a:r>
            <a:r>
              <a:rPr lang="en-US" sz="2400" dirty="0" err="1" smtClean="0">
                <a:latin typeface="Times New Roman" pitchFamily="18" charset="0"/>
              </a:rPr>
              <a:t>Các</a:t>
            </a:r>
            <a:r>
              <a:rPr lang="en-US" sz="2400" dirty="0" smtClean="0">
                <a:latin typeface="Times New Roman" pitchFamily="18" charset="0"/>
              </a:rPr>
              <a:t> </a:t>
            </a:r>
            <a:r>
              <a:rPr lang="en-US" sz="2400" dirty="0" err="1">
                <a:latin typeface="Times New Roman" pitchFamily="18" charset="0"/>
              </a:rPr>
              <a:t>tỉnh</a:t>
            </a:r>
            <a:r>
              <a:rPr lang="en-US" sz="2400" dirty="0">
                <a:latin typeface="Times New Roman" pitchFamily="18" charset="0"/>
              </a:rPr>
              <a:t> </a:t>
            </a:r>
            <a:r>
              <a:rPr lang="en-US" sz="2400" dirty="0" err="1">
                <a:latin typeface="Times New Roman" pitchFamily="18" charset="0"/>
              </a:rPr>
              <a:t>trồng</a:t>
            </a:r>
            <a:r>
              <a:rPr lang="en-US" sz="2400" dirty="0">
                <a:latin typeface="Times New Roman" pitchFamily="18" charset="0"/>
              </a:rPr>
              <a:t> </a:t>
            </a:r>
            <a:r>
              <a:rPr lang="en-US" sz="2400" dirty="0" err="1">
                <a:latin typeface="Times New Roman" pitchFamily="18" charset="0"/>
              </a:rPr>
              <a:t>nhiều</a:t>
            </a:r>
            <a:r>
              <a:rPr lang="en-US" sz="2400" dirty="0">
                <a:latin typeface="Times New Roman" pitchFamily="18" charset="0"/>
              </a:rPr>
              <a:t> </a:t>
            </a:r>
            <a:r>
              <a:rPr lang="en-US" sz="2400" dirty="0" err="1">
                <a:latin typeface="Times New Roman" pitchFamily="18" charset="0"/>
              </a:rPr>
              <a:t>lúa</a:t>
            </a:r>
            <a:r>
              <a:rPr lang="en-US" sz="2400" dirty="0">
                <a:latin typeface="Times New Roman" pitchFamily="18" charset="0"/>
              </a:rPr>
              <a:t>: </a:t>
            </a:r>
            <a:r>
              <a:rPr lang="en-US" sz="2400" dirty="0" err="1">
                <a:latin typeface="Times New Roman" pitchFamily="18" charset="0"/>
              </a:rPr>
              <a:t>Kiên</a:t>
            </a:r>
            <a:r>
              <a:rPr lang="en-US" sz="2400" dirty="0">
                <a:latin typeface="Times New Roman" pitchFamily="18" charset="0"/>
              </a:rPr>
              <a:t> </a:t>
            </a:r>
            <a:r>
              <a:rPr lang="en-US" sz="2400" dirty="0" err="1">
                <a:latin typeface="Times New Roman" pitchFamily="18" charset="0"/>
              </a:rPr>
              <a:t>Giang</a:t>
            </a:r>
            <a:r>
              <a:rPr lang="en-US" sz="2400" dirty="0">
                <a:latin typeface="Times New Roman" pitchFamily="18" charset="0"/>
              </a:rPr>
              <a:t>, An </a:t>
            </a:r>
            <a:r>
              <a:rPr lang="en-US" sz="2400" dirty="0" err="1">
                <a:latin typeface="Times New Roman" pitchFamily="18" charset="0"/>
              </a:rPr>
              <a:t>Giang</a:t>
            </a:r>
            <a:r>
              <a:rPr lang="en-US" sz="2400" dirty="0">
                <a:latin typeface="Times New Roman" pitchFamily="18" charset="0"/>
              </a:rPr>
              <a:t> , Long An, </a:t>
            </a:r>
            <a:r>
              <a:rPr lang="en-US" sz="2400" dirty="0" err="1">
                <a:latin typeface="Times New Roman" pitchFamily="18" charset="0"/>
              </a:rPr>
              <a:t>Đồng</a:t>
            </a:r>
            <a:r>
              <a:rPr lang="en-US" sz="2400" dirty="0">
                <a:latin typeface="Times New Roman" pitchFamily="18" charset="0"/>
              </a:rPr>
              <a:t> </a:t>
            </a:r>
            <a:r>
              <a:rPr lang="en-US" sz="2400" dirty="0" err="1">
                <a:latin typeface="Times New Roman" pitchFamily="18" charset="0"/>
              </a:rPr>
              <a:t>Tháp</a:t>
            </a:r>
            <a:r>
              <a:rPr lang="en-US" sz="2400" dirty="0">
                <a:latin typeface="Times New Roman" pitchFamily="18" charset="0"/>
              </a:rPr>
              <a:t>, </a:t>
            </a:r>
            <a:r>
              <a:rPr lang="en-US" sz="2400" dirty="0" err="1">
                <a:latin typeface="Times New Roman" pitchFamily="18" charset="0"/>
              </a:rPr>
              <a:t>Sóc</a:t>
            </a:r>
            <a:r>
              <a:rPr lang="en-US" sz="2400" dirty="0">
                <a:latin typeface="Times New Roman" pitchFamily="18" charset="0"/>
              </a:rPr>
              <a:t> </a:t>
            </a:r>
            <a:r>
              <a:rPr lang="en-US" sz="2400" dirty="0" err="1">
                <a:latin typeface="Times New Roman" pitchFamily="18" charset="0"/>
              </a:rPr>
              <a:t>Trăng</a:t>
            </a:r>
            <a:r>
              <a:rPr lang="en-US" sz="2400" dirty="0">
                <a:latin typeface="Times New Roman" pitchFamily="18" charset="0"/>
              </a:rPr>
              <a:t>, </a:t>
            </a:r>
            <a:r>
              <a:rPr lang="en-US" sz="2400" dirty="0" err="1">
                <a:latin typeface="Times New Roman" pitchFamily="18" charset="0"/>
              </a:rPr>
              <a:t>Tiền</a:t>
            </a:r>
            <a:r>
              <a:rPr lang="en-US" sz="2400" dirty="0">
                <a:latin typeface="Times New Roman" pitchFamily="18" charset="0"/>
              </a:rPr>
              <a:t> </a:t>
            </a:r>
            <a:r>
              <a:rPr lang="en-US" sz="2400" dirty="0" err="1">
                <a:latin typeface="Times New Roman" pitchFamily="18" charset="0"/>
              </a:rPr>
              <a:t>Giang</a:t>
            </a:r>
            <a:r>
              <a:rPr lang="en-US" sz="2400" dirty="0">
                <a:latin typeface="Times New Roman" pitchFamily="18" charset="0"/>
              </a:rPr>
              <a:t>.</a:t>
            </a:r>
            <a:endParaRPr lang="en-US" altLang="vi-VN" sz="2400" dirty="0">
              <a:latin typeface="Times New Roman" pitchFamily="18" charset="0"/>
            </a:endParaRPr>
          </a:p>
        </p:txBody>
      </p:sp>
      <p:sp>
        <p:nvSpPr>
          <p:cNvPr id="16396" name="Text Box 55"/>
          <p:cNvSpPr txBox="1">
            <a:spLocks noChangeArrowheads="1"/>
          </p:cNvSpPr>
          <p:nvPr/>
        </p:nvSpPr>
        <p:spPr bwMode="auto">
          <a:xfrm>
            <a:off x="152400" y="692173"/>
            <a:ext cx="655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400" b="1" u="sng" dirty="0">
                <a:latin typeface="Times New Roman" pitchFamily="18" charset="0"/>
              </a:rPr>
              <a:t>IV. TÌNH HÌNH PHÁT TRIỂN KINH TẾ :</a:t>
            </a:r>
          </a:p>
        </p:txBody>
      </p:sp>
      <p:sp>
        <p:nvSpPr>
          <p:cNvPr id="2" name="Rectangle 1"/>
          <p:cNvSpPr/>
          <p:nvPr/>
        </p:nvSpPr>
        <p:spPr>
          <a:xfrm>
            <a:off x="152400" y="3817227"/>
            <a:ext cx="8953500" cy="830997"/>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Trồng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tương</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dừa</a:t>
            </a:r>
            <a:r>
              <a:rPr lang="en-US" sz="2400" dirty="0">
                <a:latin typeface="Times New Roman" pitchFamily="18" charset="0"/>
                <a:cs typeface="Times New Roman" pitchFamily="18" charset="0"/>
              </a:rPr>
              <a:t>, cam, </a:t>
            </a:r>
            <a:r>
              <a:rPr lang="en-US" sz="2400" dirty="0" err="1">
                <a:latin typeface="Times New Roman" pitchFamily="18" charset="0"/>
                <a:cs typeface="Times New Roman" pitchFamily="18" charset="0"/>
              </a:rPr>
              <a:t>bưởi</a:t>
            </a:r>
            <a:r>
              <a:rPr lang="en-US" sz="2400" dirty="0">
                <a:latin typeface="Times New Roman" pitchFamily="18" charset="0"/>
                <a:cs typeface="Times New Roman" pitchFamily="18" charset="0"/>
              </a:rPr>
              <a:t>…</a:t>
            </a:r>
          </a:p>
        </p:txBody>
      </p:sp>
      <p:sp>
        <p:nvSpPr>
          <p:cNvPr id="10" name="WordArt 11"/>
          <p:cNvSpPr>
            <a:spLocks noChangeArrowheads="1" noChangeShapeType="1" noTextEdit="1"/>
          </p:cNvSpPr>
          <p:nvPr/>
        </p:nvSpPr>
        <p:spPr bwMode="auto">
          <a:xfrm>
            <a:off x="381000" y="76200"/>
            <a:ext cx="8382000"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43 -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36: VÙNG ĐỒNG BẰNG SÔNG CỬU LONG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tiếp</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theo</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389273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2" descr="1236151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3" name="Picture 7" descr="05022012tcq111018334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AutoShape 14" descr="Bavi_1"/>
          <p:cNvSpPr>
            <a:spLocks noChangeAspect="1" noChangeArrowheads="1"/>
          </p:cNvSpPr>
          <p:nvPr/>
        </p:nvSpPr>
        <p:spPr bwMode="auto">
          <a:xfrm>
            <a:off x="2667000" y="2109790"/>
            <a:ext cx="3810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mtClean="0">
              <a:solidFill>
                <a:srgbClr val="000000"/>
              </a:solidFill>
              <a:latin typeface="Times New Roman" pitchFamily="18" charset="0"/>
            </a:endParaRPr>
          </a:p>
        </p:txBody>
      </p:sp>
      <p:pic>
        <p:nvPicPr>
          <p:cNvPr id="244757" name="Picture 21" descr="images470527_z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59" name="Picture 23" descr="ANd9GcQwrbtsjaraXP0Ra_KzXHzFFHVVrMA00vI1BNLV0R4HVyQcOiReM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4"/>
          <p:cNvSpPr txBox="1">
            <a:spLocks noChangeArrowheads="1"/>
          </p:cNvSpPr>
          <p:nvPr/>
        </p:nvSpPr>
        <p:spPr bwMode="auto">
          <a:xfrm>
            <a:off x="609600" y="2881313"/>
            <a:ext cx="7696200" cy="1077218"/>
          </a:xfrm>
          <a:prstGeom prst="rect">
            <a:avLst/>
          </a:prstGeom>
          <a:solidFill>
            <a:schemeClr val="accent3"/>
          </a:solidFill>
          <a:ln w="28575">
            <a:solidFill>
              <a:srgbClr val="0000FF"/>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defRPr/>
            </a:pPr>
            <a:r>
              <a:rPr lang="en-US" sz="3200" b="1" dirty="0" smtClean="0">
                <a:solidFill>
                  <a:srgbClr val="FF0066"/>
                </a:solidFill>
              </a:rPr>
              <a:t>Cho </a:t>
            </a:r>
            <a:r>
              <a:rPr lang="en-US" sz="3200" b="1" dirty="0" err="1" smtClean="0">
                <a:solidFill>
                  <a:srgbClr val="FF0066"/>
                </a:solidFill>
              </a:rPr>
              <a:t>biết</a:t>
            </a:r>
            <a:r>
              <a:rPr lang="en-US" sz="3200" b="1" dirty="0" smtClean="0">
                <a:solidFill>
                  <a:srgbClr val="FF0066"/>
                </a:solidFill>
              </a:rPr>
              <a:t> ĐB </a:t>
            </a:r>
            <a:r>
              <a:rPr lang="en-US" sz="3200" b="1" dirty="0" err="1" smtClean="0">
                <a:solidFill>
                  <a:srgbClr val="FF0066"/>
                </a:solidFill>
              </a:rPr>
              <a:t>sông</a:t>
            </a:r>
            <a:r>
              <a:rPr lang="en-US" sz="3200" b="1" dirty="0" smtClean="0">
                <a:solidFill>
                  <a:srgbClr val="FF0066"/>
                </a:solidFill>
              </a:rPr>
              <a:t> </a:t>
            </a:r>
            <a:r>
              <a:rPr lang="en-US" sz="3200" b="1" dirty="0" err="1" smtClean="0">
                <a:solidFill>
                  <a:srgbClr val="FF0066"/>
                </a:solidFill>
              </a:rPr>
              <a:t>Cửu</a:t>
            </a:r>
            <a:r>
              <a:rPr lang="en-US" sz="3200" b="1" dirty="0" smtClean="0">
                <a:solidFill>
                  <a:srgbClr val="FF0066"/>
                </a:solidFill>
              </a:rPr>
              <a:t> Long </a:t>
            </a:r>
            <a:r>
              <a:rPr lang="en-US" sz="3200" b="1" dirty="0" err="1" smtClean="0">
                <a:solidFill>
                  <a:srgbClr val="FF0066"/>
                </a:solidFill>
              </a:rPr>
              <a:t>phát</a:t>
            </a:r>
            <a:r>
              <a:rPr lang="en-US" sz="3200" b="1" dirty="0" smtClean="0">
                <a:solidFill>
                  <a:srgbClr val="FF0066"/>
                </a:solidFill>
              </a:rPr>
              <a:t> </a:t>
            </a:r>
            <a:r>
              <a:rPr lang="en-US" sz="3200" b="1" dirty="0" err="1" smtClean="0">
                <a:solidFill>
                  <a:srgbClr val="FF0066"/>
                </a:solidFill>
              </a:rPr>
              <a:t>triển</a:t>
            </a:r>
            <a:r>
              <a:rPr lang="en-US" sz="3200" b="1" dirty="0" smtClean="0">
                <a:solidFill>
                  <a:srgbClr val="FF0066"/>
                </a:solidFill>
              </a:rPr>
              <a:t> </a:t>
            </a:r>
            <a:r>
              <a:rPr lang="en-US" sz="3200" b="1" dirty="0" err="1" smtClean="0">
                <a:solidFill>
                  <a:srgbClr val="FF0066"/>
                </a:solidFill>
              </a:rPr>
              <a:t>mạnh</a:t>
            </a:r>
            <a:r>
              <a:rPr lang="en-US" sz="3200" b="1" dirty="0" smtClean="0">
                <a:solidFill>
                  <a:srgbClr val="FF0066"/>
                </a:solidFill>
              </a:rPr>
              <a:t> </a:t>
            </a:r>
            <a:r>
              <a:rPr lang="en-US" sz="3200" b="1" dirty="0" err="1" smtClean="0">
                <a:solidFill>
                  <a:srgbClr val="FF0066"/>
                </a:solidFill>
              </a:rPr>
              <a:t>hoạt</a:t>
            </a:r>
            <a:r>
              <a:rPr lang="en-US" sz="3200" b="1" dirty="0" smtClean="0">
                <a:solidFill>
                  <a:srgbClr val="FF0066"/>
                </a:solidFill>
              </a:rPr>
              <a:t> </a:t>
            </a:r>
            <a:r>
              <a:rPr lang="en-US" sz="3200" b="1" dirty="0" err="1" smtClean="0">
                <a:solidFill>
                  <a:srgbClr val="FF0066"/>
                </a:solidFill>
              </a:rPr>
              <a:t>động</a:t>
            </a:r>
            <a:r>
              <a:rPr lang="en-US" sz="3200" b="1" dirty="0" smtClean="0">
                <a:solidFill>
                  <a:srgbClr val="FF0066"/>
                </a:solidFill>
              </a:rPr>
              <a:t> </a:t>
            </a:r>
            <a:r>
              <a:rPr lang="en-US" sz="3200" b="1" dirty="0" err="1" smtClean="0">
                <a:solidFill>
                  <a:srgbClr val="FF0066"/>
                </a:solidFill>
              </a:rPr>
              <a:t>chăn</a:t>
            </a:r>
            <a:r>
              <a:rPr lang="en-US" sz="3200" b="1" dirty="0" smtClean="0">
                <a:solidFill>
                  <a:srgbClr val="FF0066"/>
                </a:solidFill>
              </a:rPr>
              <a:t> </a:t>
            </a:r>
            <a:r>
              <a:rPr lang="en-US" sz="3200" b="1" dirty="0" err="1" smtClean="0">
                <a:solidFill>
                  <a:srgbClr val="FF0066"/>
                </a:solidFill>
              </a:rPr>
              <a:t>nuôi</a:t>
            </a:r>
            <a:r>
              <a:rPr lang="en-US" sz="3200" b="1" dirty="0" smtClean="0">
                <a:solidFill>
                  <a:srgbClr val="FF0066"/>
                </a:solidFill>
              </a:rPr>
              <a:t> </a:t>
            </a:r>
            <a:r>
              <a:rPr lang="en-US" sz="3200" b="1" dirty="0" err="1" smtClean="0">
                <a:solidFill>
                  <a:srgbClr val="FF0066"/>
                </a:solidFill>
              </a:rPr>
              <a:t>nào</a:t>
            </a:r>
            <a:r>
              <a:rPr lang="en-US" sz="3200" b="1" dirty="0" smtClean="0">
                <a:solidFill>
                  <a:srgbClr val="FF0066"/>
                </a:solidFill>
              </a:rPr>
              <a:t>? </a:t>
            </a:r>
          </a:p>
        </p:txBody>
      </p:sp>
    </p:spTree>
    <p:extLst>
      <p:ext uri="{BB962C8B-B14F-4D97-AF65-F5344CB8AC3E}">
        <p14:creationId xmlns:p14="http://schemas.microsoft.com/office/powerpoint/2010/main" val="2646294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44757"/>
                                        </p:tgtEl>
                                        <p:attrNameLst>
                                          <p:attrName>style.visibility</p:attrName>
                                        </p:attrNameLst>
                                      </p:cBhvr>
                                      <p:to>
                                        <p:strVal val="visible"/>
                                      </p:to>
                                    </p:set>
                                    <p:animEffect transition="in" filter="box(in)">
                                      <p:cBhvr>
                                        <p:cTn id="7" dur="500"/>
                                        <p:tgtEl>
                                          <p:spTgt spid="244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4743"/>
                                        </p:tgtEl>
                                        <p:attrNameLst>
                                          <p:attrName>style.visibility</p:attrName>
                                        </p:attrNameLst>
                                      </p:cBhvr>
                                      <p:to>
                                        <p:strVal val="visible"/>
                                      </p:to>
                                    </p:set>
                                    <p:animEffect transition="in" filter="box(in)">
                                      <p:cBhvr>
                                        <p:cTn id="12" dur="500"/>
                                        <p:tgtEl>
                                          <p:spTgt spid="2447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4759"/>
                                        </p:tgtEl>
                                        <p:attrNameLst>
                                          <p:attrName>style.visibility</p:attrName>
                                        </p:attrNameLst>
                                      </p:cBhvr>
                                      <p:to>
                                        <p:strVal val="visible"/>
                                      </p:to>
                                    </p:set>
                                    <p:animEffect transition="in" filter="box(in)">
                                      <p:cBhvr>
                                        <p:cTn id="17" dur="500"/>
                                        <p:tgtEl>
                                          <p:spTgt spid="2447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4738"/>
                                        </p:tgtEl>
                                        <p:attrNameLst>
                                          <p:attrName>style.visibility</p:attrName>
                                        </p:attrNameLst>
                                      </p:cBhvr>
                                      <p:to>
                                        <p:strVal val="visible"/>
                                      </p:to>
                                    </p:set>
                                    <p:animEffect transition="in" filter="checkerboard(across)">
                                      <p:cBhvr>
                                        <p:cTn id="22" dur="500"/>
                                        <p:tgtEl>
                                          <p:spTgt spid="2447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393"/>
                                        </p:tgtEl>
                                        <p:attrNameLst>
                                          <p:attrName>style.visibility</p:attrName>
                                        </p:attrNameLst>
                                      </p:cBhvr>
                                      <p:to>
                                        <p:strVal val="visible"/>
                                      </p:to>
                                    </p:set>
                                    <p:animEffect transition="in" filter="blinds(horizontal)">
                                      <p:cBhvr>
                                        <p:cTn id="27"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ef796210eb8f902d767ef656ee089d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
            <a:ext cx="6324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304800" y="2517805"/>
            <a:ext cx="2133600" cy="1200329"/>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r>
              <a:rPr lang="en-US" sz="2400" b="1" smtClean="0">
                <a:solidFill>
                  <a:srgbClr val="FF0000"/>
                </a:solidFill>
              </a:rPr>
              <a:t>Xác định các tỉnh nuôi nhiều vịt ?</a:t>
            </a:r>
          </a:p>
        </p:txBody>
      </p:sp>
      <p:cxnSp>
        <p:nvCxnSpPr>
          <p:cNvPr id="6" name="Straight Connector 5"/>
          <p:cNvCxnSpPr/>
          <p:nvPr/>
        </p:nvCxnSpPr>
        <p:spPr>
          <a:xfrm>
            <a:off x="3630613" y="56388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76800" y="50292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81800" y="37338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10300" y="30480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43600" y="4433888"/>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2854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Effect transition="in" filter="checkerboard(across)">
                                      <p:cBhvr>
                                        <p:cTn id="7" dur="500"/>
                                        <p:tgtEl>
                                          <p:spTgt spid="3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nuoi-ca-tra"/>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648200" y="0"/>
            <a:ext cx="44958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59" name="Picture 3" descr="12373343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814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0" name="Picture 4" descr="20110517113618_cang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3581400"/>
            <a:ext cx="45354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461" name="Picture 5" descr="basa19634671664058250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0"/>
            <a:ext cx="457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p:cNvSpPr txBox="1">
            <a:spLocks noChangeArrowheads="1"/>
          </p:cNvSpPr>
          <p:nvPr/>
        </p:nvSpPr>
        <p:spPr bwMode="auto">
          <a:xfrm>
            <a:off x="15875" y="3111525"/>
            <a:ext cx="9144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400" b="1" smtClean="0">
                <a:solidFill>
                  <a:srgbClr val="FF0000"/>
                </a:solidFill>
              </a:rPr>
              <a:t>Qua các ảnh trên, em hãy cho biết nghề gì cũng phát triển mạnh ở ĐB sông Cửu Long? Vai trò?</a:t>
            </a:r>
          </a:p>
        </p:txBody>
      </p:sp>
    </p:spTree>
    <p:extLst>
      <p:ext uri="{BB962C8B-B14F-4D97-AF65-F5344CB8AC3E}">
        <p14:creationId xmlns:p14="http://schemas.microsoft.com/office/powerpoint/2010/main" val="1397080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5461"/>
                                        </p:tgtEl>
                                        <p:attrNameLst>
                                          <p:attrName>style.visibility</p:attrName>
                                        </p:attrNameLst>
                                      </p:cBhvr>
                                      <p:to>
                                        <p:strVal val="visible"/>
                                      </p:to>
                                    </p:set>
                                    <p:animEffect transition="in" filter="blinds(horizontal)">
                                      <p:cBhvr>
                                        <p:cTn id="7" dur="500"/>
                                        <p:tgtEl>
                                          <p:spTgt spid="275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5458"/>
                                        </p:tgtEl>
                                        <p:attrNameLst>
                                          <p:attrName>style.visibility</p:attrName>
                                        </p:attrNameLst>
                                      </p:cBhvr>
                                      <p:to>
                                        <p:strVal val="visible"/>
                                      </p:to>
                                    </p:set>
                                    <p:animEffect transition="in" filter="blinds(horizontal)">
                                      <p:cBhvr>
                                        <p:cTn id="12" dur="500"/>
                                        <p:tgtEl>
                                          <p:spTgt spid="2754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75460"/>
                                        </p:tgtEl>
                                        <p:attrNameLst>
                                          <p:attrName>style.visibility</p:attrName>
                                        </p:attrNameLst>
                                      </p:cBhvr>
                                      <p:to>
                                        <p:strVal val="visible"/>
                                      </p:to>
                                    </p:set>
                                    <p:animEffect transition="in" filter="blinds(horizontal)">
                                      <p:cBhvr>
                                        <p:cTn id="17" dur="500"/>
                                        <p:tgtEl>
                                          <p:spTgt spid="2754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75459"/>
                                        </p:tgtEl>
                                        <p:attrNameLst>
                                          <p:attrName>style.visibility</p:attrName>
                                        </p:attrNameLst>
                                      </p:cBhvr>
                                      <p:to>
                                        <p:strVal val="visible"/>
                                      </p:to>
                                    </p:set>
                                    <p:animEffect transition="in" filter="blinds(horizontal)">
                                      <p:cBhvr>
                                        <p:cTn id="22" dur="500"/>
                                        <p:tgtEl>
                                          <p:spTgt spid="2754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042988" y="322263"/>
            <a:ext cx="5905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endParaRPr lang="vi-VN" altLang="vi-VN" sz="1800">
              <a:solidFill>
                <a:prstClr val="black"/>
              </a:solidFill>
              <a:latin typeface="Times New Roman" pitchFamily="18" charset="0"/>
            </a:endParaRPr>
          </a:p>
        </p:txBody>
      </p:sp>
      <p:sp>
        <p:nvSpPr>
          <p:cNvPr id="16388" name="Text Box 4"/>
          <p:cNvSpPr txBox="1">
            <a:spLocks noChangeArrowheads="1"/>
          </p:cNvSpPr>
          <p:nvPr/>
        </p:nvSpPr>
        <p:spPr bwMode="auto">
          <a:xfrm>
            <a:off x="144152" y="1370014"/>
            <a:ext cx="23294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spcBef>
                <a:spcPct val="50000"/>
              </a:spcBef>
            </a:pPr>
            <a:r>
              <a:rPr lang="en-US" altLang="vi-VN" sz="2400" dirty="0">
                <a:solidFill>
                  <a:prstClr val="black"/>
                </a:solidFill>
                <a:latin typeface="Times New Roman" pitchFamily="18" charset="0"/>
              </a:rPr>
              <a:t>1 . </a:t>
            </a:r>
            <a:r>
              <a:rPr lang="en-US" altLang="vi-VN" sz="2400" dirty="0" err="1">
                <a:solidFill>
                  <a:prstClr val="black"/>
                </a:solidFill>
                <a:latin typeface="Times New Roman" pitchFamily="18" charset="0"/>
              </a:rPr>
              <a:t>Nông</a:t>
            </a:r>
            <a:r>
              <a:rPr lang="en-US" altLang="vi-VN" sz="2400" dirty="0">
                <a:solidFill>
                  <a:prstClr val="black"/>
                </a:solidFill>
                <a:latin typeface="Times New Roman" pitchFamily="18" charset="0"/>
              </a:rPr>
              <a:t> </a:t>
            </a:r>
            <a:r>
              <a:rPr lang="en-US" altLang="vi-VN" sz="2400" dirty="0" err="1">
                <a:solidFill>
                  <a:prstClr val="black"/>
                </a:solidFill>
                <a:latin typeface="Times New Roman" pitchFamily="18" charset="0"/>
              </a:rPr>
              <a:t>nghiệp</a:t>
            </a:r>
            <a:r>
              <a:rPr lang="en-US" altLang="vi-VN" sz="2400" dirty="0">
                <a:solidFill>
                  <a:prstClr val="black"/>
                </a:solidFill>
                <a:latin typeface="Times New Roman" pitchFamily="18" charset="0"/>
              </a:rPr>
              <a:t> :</a:t>
            </a:r>
          </a:p>
          <a:p>
            <a:pPr algn="just"/>
            <a:endParaRPr lang="en-US" altLang="vi-VN" sz="2400" dirty="0">
              <a:solidFill>
                <a:prstClr val="black"/>
              </a:solidFill>
              <a:latin typeface="Times New Roman" pitchFamily="18" charset="0"/>
            </a:endParaRPr>
          </a:p>
        </p:txBody>
      </p:sp>
      <p:sp>
        <p:nvSpPr>
          <p:cNvPr id="16396" name="Text Box 55"/>
          <p:cNvSpPr txBox="1">
            <a:spLocks noChangeArrowheads="1"/>
          </p:cNvSpPr>
          <p:nvPr/>
        </p:nvSpPr>
        <p:spPr bwMode="auto">
          <a:xfrm>
            <a:off x="152400" y="692173"/>
            <a:ext cx="655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spcBef>
                <a:spcPct val="50000"/>
              </a:spcBef>
            </a:pPr>
            <a:r>
              <a:rPr lang="en-US" altLang="vi-VN" sz="2400" b="1" u="sng" dirty="0">
                <a:solidFill>
                  <a:prstClr val="black"/>
                </a:solidFill>
                <a:latin typeface="Times New Roman" pitchFamily="18" charset="0"/>
              </a:rPr>
              <a:t>IV. TÌNH HÌNH PHÁT TRIỂN KINH TẾ :</a:t>
            </a:r>
          </a:p>
        </p:txBody>
      </p:sp>
      <p:sp>
        <p:nvSpPr>
          <p:cNvPr id="3" name="Rectangle 2"/>
          <p:cNvSpPr/>
          <p:nvPr/>
        </p:nvSpPr>
        <p:spPr>
          <a:xfrm>
            <a:off x="247344" y="1905023"/>
            <a:ext cx="8515656" cy="2215991"/>
          </a:xfrm>
          <a:prstGeom prst="rect">
            <a:avLst/>
          </a:prstGeom>
        </p:spPr>
        <p:txBody>
          <a:bodyPr wrap="square">
            <a:spAutoFit/>
          </a:bodyPr>
          <a:lstStyle/>
          <a:p>
            <a:pPr algn="just">
              <a:lnSpc>
                <a:spcPct val="115000"/>
              </a:lnSpc>
              <a:spcAft>
                <a:spcPts val="0"/>
              </a:spcAft>
            </a:pPr>
            <a:r>
              <a:rPr lang="en-US" sz="2400" dirty="0">
                <a:latin typeface="Times New Roman"/>
                <a:ea typeface="Times New Roman"/>
              </a:rPr>
              <a:t>* </a:t>
            </a:r>
            <a:r>
              <a:rPr lang="en-US" sz="2400" dirty="0" err="1">
                <a:latin typeface="Times New Roman"/>
                <a:ea typeface="Times New Roman"/>
              </a:rPr>
              <a:t>Chăn</a:t>
            </a:r>
            <a:r>
              <a:rPr lang="en-US" sz="2400" dirty="0">
                <a:latin typeface="Times New Roman"/>
                <a:ea typeface="Times New Roman"/>
              </a:rPr>
              <a:t> </a:t>
            </a:r>
            <a:r>
              <a:rPr lang="en-US" sz="2400" dirty="0" err="1">
                <a:latin typeface="Times New Roman"/>
                <a:ea typeface="Times New Roman"/>
              </a:rPr>
              <a:t>nuôi</a:t>
            </a:r>
            <a:endParaRPr lang="en-US" sz="2000" dirty="0">
              <a:latin typeface="Times New Roman"/>
              <a:ea typeface="Calibri"/>
            </a:endParaRPr>
          </a:p>
          <a:p>
            <a:pPr algn="just">
              <a:lnSpc>
                <a:spcPct val="115000"/>
              </a:lnSpc>
              <a:spcAft>
                <a:spcPts val="0"/>
              </a:spcAft>
            </a:pPr>
            <a:r>
              <a:rPr lang="en-US" sz="2400" dirty="0">
                <a:latin typeface="Times New Roman"/>
                <a:ea typeface="Times New Roman"/>
              </a:rPr>
              <a:t>- </a:t>
            </a:r>
            <a:r>
              <a:rPr lang="en-US" sz="2400" dirty="0" err="1">
                <a:latin typeface="Times New Roman"/>
                <a:ea typeface="Times New Roman"/>
              </a:rPr>
              <a:t>Nghề</a:t>
            </a:r>
            <a:r>
              <a:rPr lang="en-US" sz="2400" dirty="0">
                <a:latin typeface="Times New Roman"/>
                <a:ea typeface="Times New Roman"/>
              </a:rPr>
              <a:t> </a:t>
            </a:r>
            <a:r>
              <a:rPr lang="en-US" sz="2400" dirty="0" err="1">
                <a:latin typeface="Times New Roman"/>
                <a:ea typeface="Times New Roman"/>
              </a:rPr>
              <a:t>nuôi</a:t>
            </a:r>
            <a:r>
              <a:rPr lang="en-US" sz="2400" dirty="0">
                <a:latin typeface="Times New Roman"/>
                <a:ea typeface="Times New Roman"/>
              </a:rPr>
              <a:t> </a:t>
            </a:r>
            <a:r>
              <a:rPr lang="en-US" sz="2400" dirty="0" err="1">
                <a:latin typeface="Times New Roman"/>
                <a:ea typeface="Times New Roman"/>
              </a:rPr>
              <a:t>vịt</a:t>
            </a:r>
            <a:r>
              <a:rPr lang="en-US" sz="2400" dirty="0">
                <a:latin typeface="Times New Roman"/>
                <a:ea typeface="Times New Roman"/>
              </a:rPr>
              <a:t> </a:t>
            </a:r>
            <a:r>
              <a:rPr lang="en-US" sz="2400" dirty="0" err="1">
                <a:latin typeface="Times New Roman"/>
                <a:ea typeface="Times New Roman"/>
              </a:rPr>
              <a:t>đàn</a:t>
            </a:r>
            <a:r>
              <a:rPr lang="en-US" sz="2400" dirty="0">
                <a:latin typeface="Times New Roman"/>
                <a:ea typeface="Times New Roman"/>
              </a:rPr>
              <a:t> </a:t>
            </a:r>
            <a:r>
              <a:rPr lang="en-US" sz="2400" dirty="0" err="1">
                <a:latin typeface="Times New Roman"/>
                <a:ea typeface="Times New Roman"/>
              </a:rPr>
              <a:t>phát</a:t>
            </a:r>
            <a:r>
              <a:rPr lang="en-US" sz="2400" dirty="0">
                <a:latin typeface="Times New Roman"/>
                <a:ea typeface="Times New Roman"/>
              </a:rPr>
              <a:t> </a:t>
            </a:r>
            <a:r>
              <a:rPr lang="en-US" sz="2400" dirty="0" err="1">
                <a:latin typeface="Times New Roman"/>
                <a:ea typeface="Times New Roman"/>
              </a:rPr>
              <a:t>triển</a:t>
            </a:r>
            <a:r>
              <a:rPr lang="en-US" sz="2400" dirty="0">
                <a:latin typeface="Times New Roman"/>
                <a:ea typeface="Times New Roman"/>
              </a:rPr>
              <a:t> </a:t>
            </a:r>
            <a:r>
              <a:rPr lang="en-US" sz="2400" dirty="0" err="1">
                <a:latin typeface="Times New Roman"/>
                <a:ea typeface="Times New Roman"/>
              </a:rPr>
              <a:t>mạnh</a:t>
            </a:r>
            <a:endParaRPr lang="en-US" sz="2000" dirty="0">
              <a:latin typeface="Times New Roman"/>
              <a:ea typeface="Calibri"/>
            </a:endParaRPr>
          </a:p>
          <a:p>
            <a:pPr algn="just">
              <a:lnSpc>
                <a:spcPct val="115000"/>
              </a:lnSpc>
              <a:spcAft>
                <a:spcPts val="0"/>
              </a:spcAft>
            </a:pPr>
            <a:r>
              <a:rPr lang="en-US" sz="2400" dirty="0">
                <a:latin typeface="Times New Roman"/>
                <a:ea typeface="Times New Roman"/>
              </a:rPr>
              <a:t>- </a:t>
            </a:r>
            <a:r>
              <a:rPr lang="en-US" sz="2400" dirty="0" err="1">
                <a:latin typeface="Times New Roman"/>
                <a:ea typeface="Times New Roman"/>
              </a:rPr>
              <a:t>Nghề</a:t>
            </a:r>
            <a:r>
              <a:rPr lang="en-US" sz="2400" dirty="0">
                <a:latin typeface="Times New Roman"/>
                <a:ea typeface="Times New Roman"/>
              </a:rPr>
              <a:t> </a:t>
            </a:r>
            <a:r>
              <a:rPr lang="en-US" sz="2400" dirty="0" err="1">
                <a:latin typeface="Times New Roman"/>
                <a:ea typeface="Times New Roman"/>
              </a:rPr>
              <a:t>nuôi</a:t>
            </a:r>
            <a:r>
              <a:rPr lang="en-US" sz="2400" dirty="0">
                <a:latin typeface="Times New Roman"/>
                <a:ea typeface="Times New Roman"/>
              </a:rPr>
              <a:t> </a:t>
            </a:r>
            <a:r>
              <a:rPr lang="en-US" sz="2400" dirty="0" err="1">
                <a:latin typeface="Times New Roman"/>
                <a:ea typeface="Times New Roman"/>
              </a:rPr>
              <a:t>trồng</a:t>
            </a:r>
            <a:r>
              <a:rPr lang="en-US" sz="2400" dirty="0">
                <a:latin typeface="Times New Roman"/>
                <a:ea typeface="Times New Roman"/>
              </a:rPr>
              <a:t> </a:t>
            </a:r>
            <a:r>
              <a:rPr lang="en-US" sz="2400" dirty="0" err="1">
                <a:latin typeface="Times New Roman"/>
                <a:ea typeface="Times New Roman"/>
              </a:rPr>
              <a:t>thủy</a:t>
            </a:r>
            <a:r>
              <a:rPr lang="en-US" sz="2400" dirty="0">
                <a:latin typeface="Times New Roman"/>
                <a:ea typeface="Times New Roman"/>
              </a:rPr>
              <a:t> </a:t>
            </a:r>
            <a:r>
              <a:rPr lang="en-US" sz="2400" dirty="0" err="1">
                <a:latin typeface="Times New Roman"/>
                <a:ea typeface="Times New Roman"/>
              </a:rPr>
              <a:t>sản</a:t>
            </a:r>
            <a:r>
              <a:rPr lang="en-US" sz="2400" dirty="0">
                <a:latin typeface="Times New Roman"/>
                <a:ea typeface="Times New Roman"/>
              </a:rPr>
              <a:t> (</a:t>
            </a:r>
            <a:r>
              <a:rPr lang="en-US" sz="2400" dirty="0" err="1">
                <a:latin typeface="Times New Roman"/>
                <a:ea typeface="Times New Roman"/>
              </a:rPr>
              <a:t>tôm</a:t>
            </a:r>
            <a:r>
              <a:rPr lang="en-US" sz="2400" dirty="0">
                <a:latin typeface="Times New Roman"/>
                <a:ea typeface="Times New Roman"/>
              </a:rPr>
              <a:t>, </a:t>
            </a:r>
            <a:r>
              <a:rPr lang="en-US" sz="2400" dirty="0" err="1">
                <a:latin typeface="Times New Roman"/>
                <a:ea typeface="Times New Roman"/>
              </a:rPr>
              <a:t>cá</a:t>
            </a:r>
            <a:r>
              <a:rPr lang="en-US" sz="2400" dirty="0">
                <a:latin typeface="Times New Roman"/>
                <a:ea typeface="Times New Roman"/>
              </a:rPr>
              <a:t> </a:t>
            </a:r>
            <a:r>
              <a:rPr lang="en-US" sz="2400" dirty="0" err="1">
                <a:latin typeface="Times New Roman"/>
                <a:ea typeface="Times New Roman"/>
              </a:rPr>
              <a:t>xuất</a:t>
            </a:r>
            <a:r>
              <a:rPr lang="en-US" sz="2400" dirty="0">
                <a:latin typeface="Times New Roman"/>
                <a:ea typeface="Times New Roman"/>
              </a:rPr>
              <a:t> </a:t>
            </a:r>
            <a:r>
              <a:rPr lang="en-US" sz="2400" dirty="0" err="1">
                <a:latin typeface="Times New Roman"/>
                <a:ea typeface="Times New Roman"/>
              </a:rPr>
              <a:t>khẩu</a:t>
            </a:r>
            <a:r>
              <a:rPr lang="en-US" sz="2400" dirty="0">
                <a:latin typeface="Times New Roman"/>
                <a:ea typeface="Times New Roman"/>
              </a:rPr>
              <a:t>) </a:t>
            </a:r>
            <a:r>
              <a:rPr lang="en-US" sz="2400" dirty="0" err="1">
                <a:latin typeface="Times New Roman"/>
                <a:ea typeface="Times New Roman"/>
              </a:rPr>
              <a:t>đang</a:t>
            </a:r>
            <a:r>
              <a:rPr lang="en-US" sz="2400" dirty="0">
                <a:latin typeface="Times New Roman"/>
                <a:ea typeface="Times New Roman"/>
              </a:rPr>
              <a:t> </a:t>
            </a:r>
            <a:r>
              <a:rPr lang="en-US" sz="2400" dirty="0" err="1">
                <a:latin typeface="Times New Roman"/>
                <a:ea typeface="Times New Roman"/>
              </a:rPr>
              <a:t>phát</a:t>
            </a:r>
            <a:r>
              <a:rPr lang="en-US" sz="2400" dirty="0">
                <a:latin typeface="Times New Roman"/>
                <a:ea typeface="Times New Roman"/>
              </a:rPr>
              <a:t> </a:t>
            </a:r>
            <a:r>
              <a:rPr lang="en-US" sz="2400" dirty="0" err="1">
                <a:latin typeface="Times New Roman"/>
                <a:ea typeface="Times New Roman"/>
              </a:rPr>
              <a:t>triển</a:t>
            </a:r>
            <a:r>
              <a:rPr lang="en-US" sz="2400" dirty="0">
                <a:latin typeface="Times New Roman"/>
                <a:ea typeface="Times New Roman"/>
              </a:rPr>
              <a:t> </a:t>
            </a:r>
            <a:r>
              <a:rPr lang="en-US" sz="2400" dirty="0" err="1">
                <a:latin typeface="Times New Roman"/>
                <a:ea typeface="Times New Roman"/>
              </a:rPr>
              <a:t>mạnh</a:t>
            </a:r>
            <a:r>
              <a:rPr lang="en-US" sz="2400" dirty="0">
                <a:latin typeface="Times New Roman"/>
                <a:ea typeface="Times New Roman"/>
              </a:rPr>
              <a:t>, </a:t>
            </a:r>
            <a:r>
              <a:rPr lang="en-US" sz="2400" dirty="0" err="1">
                <a:latin typeface="Times New Roman"/>
                <a:ea typeface="Times New Roman"/>
              </a:rPr>
              <a:t>chiếm</a:t>
            </a:r>
            <a:r>
              <a:rPr lang="en-US" sz="2400" dirty="0">
                <a:latin typeface="Times New Roman"/>
                <a:ea typeface="Times New Roman"/>
              </a:rPr>
              <a:t> </a:t>
            </a:r>
            <a:r>
              <a:rPr lang="en-US" sz="2400" dirty="0" err="1">
                <a:latin typeface="Times New Roman"/>
                <a:ea typeface="Times New Roman"/>
              </a:rPr>
              <a:t>hơn</a:t>
            </a:r>
            <a:r>
              <a:rPr lang="en-US" sz="2400" dirty="0">
                <a:latin typeface="Times New Roman"/>
                <a:ea typeface="Times New Roman"/>
              </a:rPr>
              <a:t> 50% </a:t>
            </a:r>
            <a:r>
              <a:rPr lang="en-US" sz="2400" dirty="0" err="1">
                <a:latin typeface="Times New Roman"/>
                <a:ea typeface="Times New Roman"/>
              </a:rPr>
              <a:t>tổng</a:t>
            </a:r>
            <a:r>
              <a:rPr lang="en-US" sz="2400" dirty="0">
                <a:latin typeface="Times New Roman"/>
                <a:ea typeface="Times New Roman"/>
              </a:rPr>
              <a:t> </a:t>
            </a:r>
            <a:r>
              <a:rPr lang="en-US" sz="2400" dirty="0" err="1">
                <a:latin typeface="Times New Roman"/>
                <a:ea typeface="Times New Roman"/>
              </a:rPr>
              <a:t>sản</a:t>
            </a:r>
            <a:r>
              <a:rPr lang="en-US" sz="2400" dirty="0">
                <a:latin typeface="Times New Roman"/>
                <a:ea typeface="Times New Roman"/>
              </a:rPr>
              <a:t> </a:t>
            </a:r>
            <a:r>
              <a:rPr lang="en-US" sz="2400" dirty="0" err="1">
                <a:latin typeface="Times New Roman"/>
                <a:ea typeface="Times New Roman"/>
              </a:rPr>
              <a:t>lượng</a:t>
            </a:r>
            <a:r>
              <a:rPr lang="en-US" sz="2400" dirty="0">
                <a:latin typeface="Times New Roman"/>
                <a:ea typeface="Times New Roman"/>
              </a:rPr>
              <a:t> </a:t>
            </a:r>
            <a:r>
              <a:rPr lang="en-US" sz="2400" dirty="0" err="1">
                <a:latin typeface="Times New Roman"/>
                <a:ea typeface="Times New Roman"/>
              </a:rPr>
              <a:t>thủy</a:t>
            </a:r>
            <a:r>
              <a:rPr lang="en-US" sz="2400" dirty="0">
                <a:latin typeface="Times New Roman"/>
                <a:ea typeface="Times New Roman"/>
              </a:rPr>
              <a:t> </a:t>
            </a:r>
            <a:r>
              <a:rPr lang="en-US" sz="2400" dirty="0" err="1">
                <a:latin typeface="Times New Roman"/>
                <a:ea typeface="Times New Roman"/>
              </a:rPr>
              <a:t>sản</a:t>
            </a:r>
            <a:r>
              <a:rPr lang="en-US" sz="2400" dirty="0">
                <a:latin typeface="Times New Roman"/>
                <a:ea typeface="Times New Roman"/>
              </a:rPr>
              <a:t> </a:t>
            </a:r>
            <a:r>
              <a:rPr lang="en-US" sz="2400" dirty="0" err="1">
                <a:latin typeface="Times New Roman"/>
                <a:ea typeface="Times New Roman"/>
              </a:rPr>
              <a:t>cả</a:t>
            </a:r>
            <a:r>
              <a:rPr lang="en-US" sz="2400" dirty="0">
                <a:latin typeface="Times New Roman"/>
                <a:ea typeface="Times New Roman"/>
              </a:rPr>
              <a:t> </a:t>
            </a:r>
            <a:r>
              <a:rPr lang="en-US" sz="2400" dirty="0" err="1">
                <a:latin typeface="Times New Roman"/>
                <a:ea typeface="Times New Roman"/>
              </a:rPr>
              <a:t>nước</a:t>
            </a:r>
            <a:r>
              <a:rPr lang="en-US" sz="2400" dirty="0">
                <a:latin typeface="Times New Roman"/>
                <a:ea typeface="Times New Roman"/>
              </a:rPr>
              <a:t>, </a:t>
            </a:r>
            <a:r>
              <a:rPr lang="en-US" sz="2400" dirty="0" err="1">
                <a:latin typeface="Times New Roman"/>
                <a:ea typeface="Times New Roman"/>
              </a:rPr>
              <a:t>nhiều</a:t>
            </a:r>
            <a:r>
              <a:rPr lang="en-US" sz="2400" dirty="0">
                <a:latin typeface="Times New Roman"/>
                <a:ea typeface="Times New Roman"/>
              </a:rPr>
              <a:t> </a:t>
            </a:r>
            <a:r>
              <a:rPr lang="en-US" sz="2400" dirty="0" err="1">
                <a:latin typeface="Times New Roman"/>
                <a:ea typeface="Times New Roman"/>
              </a:rPr>
              <a:t>nhất</a:t>
            </a:r>
            <a:r>
              <a:rPr lang="en-US" sz="2400" dirty="0">
                <a:latin typeface="Times New Roman"/>
                <a:ea typeface="Times New Roman"/>
              </a:rPr>
              <a:t> </a:t>
            </a:r>
            <a:r>
              <a:rPr lang="en-US" sz="2400" dirty="0" err="1">
                <a:latin typeface="Times New Roman"/>
                <a:ea typeface="Times New Roman"/>
              </a:rPr>
              <a:t>là</a:t>
            </a:r>
            <a:r>
              <a:rPr lang="en-US" sz="2400" dirty="0">
                <a:latin typeface="Times New Roman"/>
                <a:ea typeface="Times New Roman"/>
              </a:rPr>
              <a:t> </a:t>
            </a:r>
            <a:r>
              <a:rPr lang="en-US" sz="2400" dirty="0" err="1">
                <a:latin typeface="Times New Roman"/>
                <a:ea typeface="Times New Roman"/>
              </a:rPr>
              <a:t>các</a:t>
            </a:r>
            <a:r>
              <a:rPr lang="en-US" sz="2400" dirty="0">
                <a:latin typeface="Times New Roman"/>
                <a:ea typeface="Times New Roman"/>
              </a:rPr>
              <a:t> </a:t>
            </a:r>
            <a:r>
              <a:rPr lang="en-US" sz="2400" dirty="0" err="1">
                <a:latin typeface="Times New Roman"/>
                <a:ea typeface="Times New Roman"/>
              </a:rPr>
              <a:t>tỉnh</a:t>
            </a:r>
            <a:r>
              <a:rPr lang="en-US" sz="2400" dirty="0">
                <a:latin typeface="Times New Roman"/>
                <a:ea typeface="Times New Roman"/>
              </a:rPr>
              <a:t>: </a:t>
            </a:r>
            <a:r>
              <a:rPr lang="en-US" sz="2400" dirty="0" err="1">
                <a:latin typeface="Times New Roman"/>
                <a:ea typeface="Times New Roman"/>
              </a:rPr>
              <a:t>Kiên</a:t>
            </a:r>
            <a:r>
              <a:rPr lang="en-US" sz="2400" dirty="0">
                <a:latin typeface="Times New Roman"/>
                <a:ea typeface="Times New Roman"/>
              </a:rPr>
              <a:t> </a:t>
            </a:r>
            <a:r>
              <a:rPr lang="en-US" sz="2400" dirty="0" err="1">
                <a:latin typeface="Times New Roman"/>
                <a:ea typeface="Times New Roman"/>
              </a:rPr>
              <a:t>Giang</a:t>
            </a:r>
            <a:r>
              <a:rPr lang="en-US" sz="2400" dirty="0">
                <a:latin typeface="Times New Roman"/>
                <a:ea typeface="Times New Roman"/>
              </a:rPr>
              <a:t>, </a:t>
            </a:r>
            <a:r>
              <a:rPr lang="en-US" sz="2400" dirty="0" err="1">
                <a:latin typeface="Times New Roman"/>
                <a:ea typeface="Times New Roman"/>
              </a:rPr>
              <a:t>Cà</a:t>
            </a:r>
            <a:r>
              <a:rPr lang="en-US" sz="2400" dirty="0">
                <a:latin typeface="Times New Roman"/>
                <a:ea typeface="Times New Roman"/>
              </a:rPr>
              <a:t> Mau, An </a:t>
            </a:r>
            <a:r>
              <a:rPr lang="en-US" sz="2400" dirty="0" err="1">
                <a:latin typeface="Times New Roman"/>
                <a:ea typeface="Times New Roman"/>
              </a:rPr>
              <a:t>Giang</a:t>
            </a:r>
            <a:r>
              <a:rPr lang="en-US" sz="2400" dirty="0">
                <a:latin typeface="Times New Roman"/>
                <a:ea typeface="Times New Roman"/>
              </a:rPr>
              <a:t>. </a:t>
            </a:r>
            <a:endParaRPr lang="en-US" sz="2000" dirty="0">
              <a:effectLst/>
              <a:latin typeface="Times New Roman"/>
              <a:ea typeface="Calibri"/>
            </a:endParaRPr>
          </a:p>
        </p:txBody>
      </p:sp>
      <p:sp>
        <p:nvSpPr>
          <p:cNvPr id="7" name="WordArt 11"/>
          <p:cNvSpPr>
            <a:spLocks noChangeArrowheads="1" noChangeShapeType="1" noTextEdit="1"/>
          </p:cNvSpPr>
          <p:nvPr/>
        </p:nvSpPr>
        <p:spPr bwMode="auto">
          <a:xfrm>
            <a:off x="381000" y="0"/>
            <a:ext cx="8382000"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43 -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36: VÙNG ĐỒNG BẰNG SÔNG CỬU LONG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tiếp</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theo</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50010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topic15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p:cNvSpPr>
            <a:spLocks noGrp="1" noChangeArrowheads="1"/>
          </p:cNvSpPr>
          <p:nvPr>
            <p:ph type="ctrTitle"/>
          </p:nvPr>
        </p:nvSpPr>
        <p:spPr>
          <a:xfrm>
            <a:off x="0" y="381000"/>
            <a:ext cx="8763000" cy="762000"/>
          </a:xfrm>
          <a:noFill/>
        </p:spPr>
        <p:txBody>
          <a:bodyPr/>
          <a:lstStyle/>
          <a:p>
            <a:pPr eaLnBrk="1" hangingPunct="1"/>
            <a:r>
              <a:rPr lang="en-US" sz="2800" b="1" dirty="0" err="1" smtClean="0">
                <a:solidFill>
                  <a:srgbClr val="0000FF"/>
                </a:solidFill>
                <a:latin typeface="Times New Roman" pitchFamily="18" charset="0"/>
              </a:rPr>
              <a:t>Tiết</a:t>
            </a:r>
            <a:r>
              <a:rPr lang="en-US" sz="2800" b="1" dirty="0" smtClean="0">
                <a:solidFill>
                  <a:srgbClr val="0000FF"/>
                </a:solidFill>
                <a:latin typeface="Times New Roman" pitchFamily="18" charset="0"/>
              </a:rPr>
              <a:t> 43 - </a:t>
            </a:r>
            <a:r>
              <a:rPr lang="en-US" sz="2800" b="1" dirty="0" err="1" smtClean="0">
                <a:solidFill>
                  <a:srgbClr val="0000FF"/>
                </a:solidFill>
                <a:latin typeface="Times New Roman" pitchFamily="18" charset="0"/>
              </a:rPr>
              <a:t>Bài</a:t>
            </a:r>
            <a:r>
              <a:rPr lang="en-US" sz="2800" b="1" dirty="0" smtClean="0">
                <a:solidFill>
                  <a:srgbClr val="0000FF"/>
                </a:solidFill>
                <a:latin typeface="Times New Roman" pitchFamily="18" charset="0"/>
              </a:rPr>
              <a:t> 36: VÙNG ĐỒNG BẰNG SÔNG </a:t>
            </a:r>
            <a:r>
              <a:rPr lang="en-US" sz="2800" b="1" dirty="0">
                <a:solidFill>
                  <a:srgbClr val="0000FF"/>
                </a:solidFill>
                <a:latin typeface="Times New Roman" pitchFamily="18" charset="0"/>
              </a:rPr>
              <a:t/>
            </a:r>
            <a:br>
              <a:rPr lang="en-US" sz="2800" b="1" dirty="0">
                <a:solidFill>
                  <a:srgbClr val="0000FF"/>
                </a:solidFill>
                <a:latin typeface="Times New Roman" pitchFamily="18" charset="0"/>
              </a:rPr>
            </a:br>
            <a:r>
              <a:rPr lang="en-US" sz="2800" b="1" dirty="0" smtClean="0">
                <a:solidFill>
                  <a:srgbClr val="0000FF"/>
                </a:solidFill>
                <a:latin typeface="Times New Roman" pitchFamily="18" charset="0"/>
              </a:rPr>
              <a:t>CỬU LONG (TT)</a:t>
            </a:r>
          </a:p>
        </p:txBody>
      </p:sp>
      <p:sp>
        <p:nvSpPr>
          <p:cNvPr id="6151" name="Rectangle 7"/>
          <p:cNvSpPr>
            <a:spLocks noGrp="1" noChangeArrowheads="1"/>
          </p:cNvSpPr>
          <p:nvPr>
            <p:ph type="subTitle" idx="1"/>
          </p:nvPr>
        </p:nvSpPr>
        <p:spPr>
          <a:xfrm>
            <a:off x="1371600" y="5715000"/>
            <a:ext cx="7162800" cy="685800"/>
          </a:xfrm>
          <a:noFill/>
        </p:spPr>
        <p:txBody>
          <a:bodyPr/>
          <a:lstStyle/>
          <a:p>
            <a:pPr eaLnBrk="1" hangingPunct="1"/>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thực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Nguyễn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Ngọc</a:t>
            </a:r>
            <a:r>
              <a:rPr lang="en-US" sz="2800" dirty="0" smtClean="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827893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ircle(in)">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diamond(in)">
                                      <p:cBhvr>
                                        <p:cTn id="12" dur="2000"/>
                                        <p:tgtEl>
                                          <p:spTgt spid="61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6151">
                                            <p:txEl>
                                              <p:pRg st="0" end="0"/>
                                            </p:txEl>
                                          </p:spTgt>
                                        </p:tgtEl>
                                        <p:attrNameLst>
                                          <p:attrName>style.visibility</p:attrName>
                                        </p:attrNameLst>
                                      </p:cBhvr>
                                      <p:to>
                                        <p:strVal val="visible"/>
                                      </p:to>
                                    </p:set>
                                    <p:anim calcmode="lin" valueType="num">
                                      <p:cBhvr>
                                        <p:cTn id="17" dur="1000" fill="hold"/>
                                        <p:tgtEl>
                                          <p:spTgt spid="6151">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61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1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5" name="Picture 7" descr="ef796210eb8f902d767ef656ee089d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
            <a:ext cx="6324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57200" y="609600"/>
            <a:ext cx="1828800" cy="378565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endParaRPr lang="en-US" sz="2400" b="1" dirty="0" smtClean="0">
              <a:solidFill>
                <a:srgbClr val="660033"/>
              </a:solidFill>
            </a:endParaRPr>
          </a:p>
          <a:p>
            <a:pPr algn="ctr" eaLnBrk="1" fontAlgn="base" hangingPunct="1">
              <a:spcBef>
                <a:spcPct val="0"/>
              </a:spcBef>
              <a:spcAft>
                <a:spcPct val="0"/>
              </a:spcAft>
            </a:pPr>
            <a:r>
              <a:rPr lang="en-US" sz="2400" b="1" dirty="0" smtClean="0">
                <a:solidFill>
                  <a:srgbClr val="FF0000"/>
                </a:solidFill>
              </a:rPr>
              <a:t>? </a:t>
            </a:r>
            <a:r>
              <a:rPr lang="en-US" sz="2400" b="1" dirty="0" err="1" smtClean="0">
                <a:solidFill>
                  <a:srgbClr val="FF0000"/>
                </a:solidFill>
              </a:rPr>
              <a:t>Tại</a:t>
            </a:r>
            <a:r>
              <a:rPr lang="en-US" sz="2400" b="1" dirty="0" smtClean="0">
                <a:solidFill>
                  <a:srgbClr val="FF0000"/>
                </a:solidFill>
              </a:rPr>
              <a:t> </a:t>
            </a:r>
            <a:r>
              <a:rPr lang="en-US" sz="2400" b="1" dirty="0" err="1" smtClean="0">
                <a:solidFill>
                  <a:srgbClr val="FF0000"/>
                </a:solidFill>
              </a:rPr>
              <a:t>sao</a:t>
            </a:r>
            <a:r>
              <a:rPr lang="en-US" sz="2400" b="1" dirty="0" smtClean="0">
                <a:solidFill>
                  <a:srgbClr val="FF0000"/>
                </a:solidFill>
              </a:rPr>
              <a:t> </a:t>
            </a:r>
            <a:r>
              <a:rPr lang="en-US" sz="2400" b="1" dirty="0" err="1" smtClean="0">
                <a:solidFill>
                  <a:srgbClr val="FF0000"/>
                </a:solidFill>
              </a:rPr>
              <a:t>Đồng</a:t>
            </a:r>
            <a:r>
              <a:rPr lang="en-US" sz="2400" b="1" dirty="0" smtClean="0">
                <a:solidFill>
                  <a:srgbClr val="FF0000"/>
                </a:solidFill>
              </a:rPr>
              <a:t> </a:t>
            </a:r>
            <a:r>
              <a:rPr lang="en-US" sz="2400" b="1" dirty="0" err="1" smtClean="0">
                <a:solidFill>
                  <a:srgbClr val="FF0000"/>
                </a:solidFill>
              </a:rPr>
              <a:t>bằng</a:t>
            </a:r>
            <a:r>
              <a:rPr lang="en-US" sz="2400" b="1" dirty="0" smtClean="0">
                <a:solidFill>
                  <a:srgbClr val="FF0000"/>
                </a:solidFill>
              </a:rPr>
              <a:t> </a:t>
            </a:r>
            <a:r>
              <a:rPr lang="en-US" sz="2400" b="1" dirty="0" err="1" smtClean="0">
                <a:solidFill>
                  <a:srgbClr val="FF0000"/>
                </a:solidFill>
              </a:rPr>
              <a:t>sông</a:t>
            </a:r>
            <a:r>
              <a:rPr lang="en-US" sz="2400" b="1" dirty="0" smtClean="0">
                <a:solidFill>
                  <a:srgbClr val="FF0000"/>
                </a:solidFill>
              </a:rPr>
              <a:t> </a:t>
            </a:r>
            <a:r>
              <a:rPr lang="en-US" sz="2400" b="1" dirty="0" err="1" smtClean="0">
                <a:solidFill>
                  <a:srgbClr val="FF0000"/>
                </a:solidFill>
              </a:rPr>
              <a:t>Cửu</a:t>
            </a:r>
            <a:r>
              <a:rPr lang="en-US" sz="2400" b="1" dirty="0" smtClean="0">
                <a:solidFill>
                  <a:srgbClr val="FF0000"/>
                </a:solidFill>
              </a:rPr>
              <a:t> Long </a:t>
            </a:r>
            <a:r>
              <a:rPr lang="en-US" sz="2400" b="1" dirty="0" err="1" smtClean="0">
                <a:solidFill>
                  <a:srgbClr val="FF0000"/>
                </a:solidFill>
              </a:rPr>
              <a:t>có</a:t>
            </a:r>
            <a:r>
              <a:rPr lang="en-US" sz="2400" b="1" dirty="0" smtClean="0">
                <a:solidFill>
                  <a:srgbClr val="FF0000"/>
                </a:solidFill>
              </a:rPr>
              <a:t> </a:t>
            </a:r>
            <a:r>
              <a:rPr lang="en-US" sz="2400" b="1" dirty="0" err="1" smtClean="0">
                <a:solidFill>
                  <a:srgbClr val="FF0000"/>
                </a:solidFill>
              </a:rPr>
              <a:t>thế</a:t>
            </a:r>
            <a:r>
              <a:rPr lang="en-US" sz="2400" b="1" dirty="0" smtClean="0">
                <a:solidFill>
                  <a:srgbClr val="FF0000"/>
                </a:solidFill>
              </a:rPr>
              <a:t> </a:t>
            </a:r>
            <a:r>
              <a:rPr lang="en-US" sz="2400" b="1" dirty="0" err="1" smtClean="0">
                <a:solidFill>
                  <a:srgbClr val="FF0000"/>
                </a:solidFill>
              </a:rPr>
              <a:t>mạnh</a:t>
            </a:r>
            <a:r>
              <a:rPr lang="en-US" sz="2400" b="1" dirty="0" smtClean="0">
                <a:solidFill>
                  <a:srgbClr val="FF0000"/>
                </a:solidFill>
              </a:rPr>
              <a:t> </a:t>
            </a:r>
            <a:r>
              <a:rPr lang="en-US" sz="2400" b="1" dirty="0" err="1" smtClean="0">
                <a:solidFill>
                  <a:srgbClr val="FF0000"/>
                </a:solidFill>
              </a:rPr>
              <a:t>phát</a:t>
            </a:r>
            <a:r>
              <a:rPr lang="en-US" sz="2400" b="1" dirty="0" smtClean="0">
                <a:solidFill>
                  <a:srgbClr val="FF0000"/>
                </a:solidFill>
              </a:rPr>
              <a:t> </a:t>
            </a:r>
            <a:r>
              <a:rPr lang="en-US" sz="2400" b="1" dirty="0" err="1" smtClean="0">
                <a:solidFill>
                  <a:srgbClr val="FF0000"/>
                </a:solidFill>
              </a:rPr>
              <a:t>triển</a:t>
            </a:r>
            <a:r>
              <a:rPr lang="en-US" sz="2400" b="1" dirty="0" smtClean="0">
                <a:solidFill>
                  <a:srgbClr val="FF0000"/>
                </a:solidFill>
              </a:rPr>
              <a:t> </a:t>
            </a:r>
            <a:r>
              <a:rPr lang="en-US" sz="2400" b="1" dirty="0" err="1" smtClean="0">
                <a:solidFill>
                  <a:srgbClr val="FF0000"/>
                </a:solidFill>
              </a:rPr>
              <a:t>nghề</a:t>
            </a:r>
            <a:r>
              <a:rPr lang="en-US" sz="2400" b="1" dirty="0" smtClean="0">
                <a:solidFill>
                  <a:srgbClr val="FF0000"/>
                </a:solidFill>
              </a:rPr>
              <a:t> </a:t>
            </a:r>
            <a:r>
              <a:rPr lang="en-US" sz="2400" b="1" dirty="0" err="1" smtClean="0">
                <a:solidFill>
                  <a:srgbClr val="FF0000"/>
                </a:solidFill>
              </a:rPr>
              <a:t>nuôi</a:t>
            </a:r>
            <a:r>
              <a:rPr lang="en-US" sz="2400" b="1" dirty="0" smtClean="0">
                <a:solidFill>
                  <a:srgbClr val="FF0000"/>
                </a:solidFill>
              </a:rPr>
              <a:t> </a:t>
            </a:r>
            <a:r>
              <a:rPr lang="en-US" sz="2400" b="1" dirty="0" err="1" smtClean="0">
                <a:solidFill>
                  <a:srgbClr val="FF0000"/>
                </a:solidFill>
              </a:rPr>
              <a:t>trồng</a:t>
            </a:r>
            <a:r>
              <a:rPr lang="en-US" sz="2400" b="1" dirty="0" smtClean="0">
                <a:solidFill>
                  <a:srgbClr val="FF0000"/>
                </a:solidFill>
              </a:rPr>
              <a:t> </a:t>
            </a:r>
            <a:r>
              <a:rPr lang="en-US" sz="2400" b="1" dirty="0" err="1" smtClean="0">
                <a:solidFill>
                  <a:srgbClr val="FF0000"/>
                </a:solidFill>
              </a:rPr>
              <a:t>và</a:t>
            </a:r>
            <a:r>
              <a:rPr lang="en-US" sz="2400" b="1" dirty="0" smtClean="0">
                <a:solidFill>
                  <a:srgbClr val="FF0000"/>
                </a:solidFill>
              </a:rPr>
              <a:t> </a:t>
            </a:r>
            <a:r>
              <a:rPr lang="en-US" sz="2400" b="1" dirty="0" err="1" smtClean="0">
                <a:solidFill>
                  <a:srgbClr val="FF0000"/>
                </a:solidFill>
              </a:rPr>
              <a:t>đánh</a:t>
            </a:r>
            <a:r>
              <a:rPr lang="en-US" sz="2400" b="1" dirty="0" smtClean="0">
                <a:solidFill>
                  <a:srgbClr val="FF0000"/>
                </a:solidFill>
              </a:rPr>
              <a:t> </a:t>
            </a:r>
            <a:r>
              <a:rPr lang="en-US" sz="2400" b="1" dirty="0" err="1" smtClean="0">
                <a:solidFill>
                  <a:srgbClr val="FF0000"/>
                </a:solidFill>
              </a:rPr>
              <a:t>bắt</a:t>
            </a:r>
            <a:r>
              <a:rPr lang="en-US" sz="2400" b="1" dirty="0" smtClean="0">
                <a:solidFill>
                  <a:srgbClr val="FF0000"/>
                </a:solidFill>
              </a:rPr>
              <a:t> </a:t>
            </a:r>
            <a:r>
              <a:rPr lang="en-US" sz="2400" b="1" dirty="0" err="1" smtClean="0">
                <a:solidFill>
                  <a:srgbClr val="FF0000"/>
                </a:solidFill>
              </a:rPr>
              <a:t>thuỷ</a:t>
            </a:r>
            <a:r>
              <a:rPr lang="en-US" sz="2400" b="1" dirty="0" smtClean="0">
                <a:solidFill>
                  <a:srgbClr val="FF0000"/>
                </a:solidFill>
              </a:rPr>
              <a:t> </a:t>
            </a:r>
            <a:r>
              <a:rPr lang="en-US" sz="2400" b="1" dirty="0" err="1" smtClean="0">
                <a:solidFill>
                  <a:srgbClr val="FF0000"/>
                </a:solidFill>
              </a:rPr>
              <a:t>sản</a:t>
            </a:r>
            <a:r>
              <a:rPr lang="en-US" sz="2400" b="1" dirty="0" smtClean="0">
                <a:solidFill>
                  <a:srgbClr val="FF0000"/>
                </a:solidFill>
              </a:rPr>
              <a:t>?</a:t>
            </a:r>
          </a:p>
        </p:txBody>
      </p:sp>
      <p:cxnSp>
        <p:nvCxnSpPr>
          <p:cNvPr id="4" name="Straight Connector 3"/>
          <p:cNvCxnSpPr/>
          <p:nvPr/>
        </p:nvCxnSpPr>
        <p:spPr>
          <a:xfrm>
            <a:off x="4038600" y="37338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68713" y="56388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38575" y="2209800"/>
            <a:ext cx="685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5188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5500"/>
                                  </p:stCondLst>
                                  <p:childTnLst>
                                    <p:set>
                                      <p:cBhvr>
                                        <p:cTn id="6" dur="1" fill="hold">
                                          <p:stCondLst>
                                            <p:cond delay="0"/>
                                          </p:stCondLst>
                                        </p:cTn>
                                        <p:tgtEl>
                                          <p:spTgt spid="37895"/>
                                        </p:tgtEl>
                                        <p:attrNameLst>
                                          <p:attrName>style.visibility</p:attrName>
                                        </p:attrNameLst>
                                      </p:cBhvr>
                                      <p:to>
                                        <p:strVal val="visible"/>
                                      </p:to>
                                    </p:set>
                                    <p:animEffect transition="in" filter="box(in)">
                                      <p:cBhvr>
                                        <p:cTn id="7" dur="500"/>
                                        <p:tgtEl>
                                          <p:spTgt spid="378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6858000"/>
          </a:xfrm>
          <a:prstGeom prst="rect">
            <a:avLst/>
          </a:prstGeom>
          <a:solidFill>
            <a:srgbClr val="FFCC99"/>
          </a:solidFill>
          <a:ln w="9525">
            <a:solidFill>
              <a:srgbClr val="99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1200">
                <a:solidFill>
                  <a:prstClr val="black"/>
                </a:solidFill>
                <a:latin typeface="VNI-Times" pitchFamily="2" charset="0"/>
              </a:rPr>
              <a:t>                                                                                                                                                                                                                                                                                                                                                                                                                                                                                                                                                                                                                                                                                                                                                                                                                                                                                                                                                                                                                                                                                                                                                                                                                                                                                                                                                                                                                                                                                                                                                                                                                                                                                                                                      </a:t>
            </a:r>
          </a:p>
        </p:txBody>
      </p:sp>
      <p:pic>
        <p:nvPicPr>
          <p:cNvPr id="18435" name="Picture 3" descr="Untitle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0"/>
            <a:ext cx="4119562" cy="64008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rung%20duoc%205c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1850"/>
            <a:ext cx="26670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0327_lu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6000"/>
            <a:ext cx="2667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AutoShape 7"/>
          <p:cNvSpPr>
            <a:spLocks noChangeArrowheads="1"/>
          </p:cNvSpPr>
          <p:nvPr/>
        </p:nvSpPr>
        <p:spPr bwMode="auto">
          <a:xfrm>
            <a:off x="0" y="3284537"/>
            <a:ext cx="3492500" cy="2881313"/>
          </a:xfrm>
          <a:prstGeom prst="wedgeEllipseCallout">
            <a:avLst>
              <a:gd name="adj1" fmla="val 83866"/>
              <a:gd name="adj2" fmla="val -96426"/>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vi-VN" b="1">
                <a:solidFill>
                  <a:srgbClr val="990099"/>
                </a:solidFill>
                <a:latin typeface=".VnTime" pitchFamily="34" charset="0"/>
              </a:rPr>
              <a:t>-</a:t>
            </a:r>
            <a:r>
              <a:rPr lang="en-US" altLang="vi-VN" b="1">
                <a:solidFill>
                  <a:srgbClr val="800080"/>
                </a:solidFill>
              </a:rPr>
              <a:t>Sản phẩm trồng trọt, chủ yếu là trồng lúa và nguồn cá tôm cũng là nguồn thức ăn phong phú để nuôi trồng thủy sản.</a:t>
            </a:r>
            <a:endParaRPr lang="en-US" altLang="vi-VN">
              <a:solidFill>
                <a:srgbClr val="990099"/>
              </a:solidFill>
              <a:latin typeface=".VnTime" pitchFamily="34" charset="0"/>
            </a:endParaRPr>
          </a:p>
        </p:txBody>
      </p:sp>
      <p:pic>
        <p:nvPicPr>
          <p:cNvPr id="68617" name="Picture 9" descr="2008413102424_134vuo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8100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0" descr="080505-muidi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4450"/>
            <a:ext cx="2971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AutoShape 11"/>
          <p:cNvSpPr>
            <a:spLocks noChangeArrowheads="1"/>
          </p:cNvSpPr>
          <p:nvPr/>
        </p:nvSpPr>
        <p:spPr bwMode="auto">
          <a:xfrm>
            <a:off x="6172200" y="304801"/>
            <a:ext cx="2971800" cy="1611313"/>
          </a:xfrm>
          <a:prstGeom prst="wedgeEllipseCallout">
            <a:avLst>
              <a:gd name="adj1" fmla="val -96046"/>
              <a:gd name="adj2" fmla="val 150787"/>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vi-VN" b="1">
                <a:solidFill>
                  <a:srgbClr val="800080"/>
                </a:solidFill>
              </a:rPr>
              <a:t>Do có vùng biển rộng, ấm quanh năm</a:t>
            </a:r>
            <a:endParaRPr lang="en-US" altLang="vi-VN">
              <a:solidFill>
                <a:srgbClr val="990099"/>
              </a:solidFill>
              <a:latin typeface=".VnTime" pitchFamily="34" charset="0"/>
            </a:endParaRPr>
          </a:p>
        </p:txBody>
      </p:sp>
      <p:sp>
        <p:nvSpPr>
          <p:cNvPr id="68620" name="AutoShape 12"/>
          <p:cNvSpPr>
            <a:spLocks noChangeArrowheads="1"/>
          </p:cNvSpPr>
          <p:nvPr/>
        </p:nvSpPr>
        <p:spPr bwMode="auto">
          <a:xfrm>
            <a:off x="1042988" y="100015"/>
            <a:ext cx="2952750" cy="1673225"/>
          </a:xfrm>
          <a:prstGeom prst="wedgeEllipseCallout">
            <a:avLst>
              <a:gd name="adj1" fmla="val 119426"/>
              <a:gd name="adj2" fmla="val 77894"/>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vi-VN" b="1">
                <a:solidFill>
                  <a:srgbClr val="800080"/>
                </a:solidFill>
              </a:rPr>
              <a:t>Hàng năm cửa sông Mê – Công cung cấp nguồn thủy sản lớn </a:t>
            </a:r>
            <a:endParaRPr lang="en-US" altLang="vi-VN" b="1">
              <a:solidFill>
                <a:srgbClr val="990099"/>
              </a:solidFill>
              <a:latin typeface=".VnTime" pitchFamily="34" charset="0"/>
            </a:endParaRPr>
          </a:p>
        </p:txBody>
      </p:sp>
      <p:sp>
        <p:nvSpPr>
          <p:cNvPr id="68622" name="AutoShape 14"/>
          <p:cNvSpPr>
            <a:spLocks noChangeArrowheads="1"/>
          </p:cNvSpPr>
          <p:nvPr/>
        </p:nvSpPr>
        <p:spPr bwMode="auto">
          <a:xfrm>
            <a:off x="4948238" y="3860801"/>
            <a:ext cx="3295650" cy="2125663"/>
          </a:xfrm>
          <a:prstGeom prst="wedgeEllipseCallout">
            <a:avLst>
              <a:gd name="adj1" fmla="val -74134"/>
              <a:gd name="adj2" fmla="val -47310"/>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vi-VN" b="1">
                <a:solidFill>
                  <a:srgbClr val="990099"/>
                </a:solidFill>
                <a:latin typeface=".VnTime" pitchFamily="34" charset="0"/>
              </a:rPr>
              <a:t>- </a:t>
            </a:r>
            <a:r>
              <a:rPr lang="en-US" altLang="vi-VN" b="1">
                <a:solidFill>
                  <a:srgbClr val="800080"/>
                </a:solidFill>
              </a:rPr>
              <a:t>Vùng rừng ven biển cung cấp nguồn tôm giống tự nhiên, thức ăn cho các vùng nuôi tôm</a:t>
            </a:r>
            <a:endParaRPr lang="en-US" altLang="vi-VN">
              <a:solidFill>
                <a:srgbClr val="990099"/>
              </a:solidFill>
              <a:latin typeface=".VnTime" pitchFamily="34" charset="0"/>
            </a:endParaRPr>
          </a:p>
        </p:txBody>
      </p:sp>
      <p:sp>
        <p:nvSpPr>
          <p:cNvPr id="18445" name="Text Box 24"/>
          <p:cNvSpPr txBox="1">
            <a:spLocks noChangeArrowheads="1"/>
          </p:cNvSpPr>
          <p:nvPr/>
        </p:nvSpPr>
        <p:spPr bwMode="auto">
          <a:xfrm>
            <a:off x="6227770" y="3213100"/>
            <a:ext cx="29162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2000">
                <a:solidFill>
                  <a:prstClr val="black"/>
                </a:solidFill>
                <a:latin typeface="Times New Roman" pitchFamily="18" charset="0"/>
              </a:rPr>
              <a:t>-</a:t>
            </a:r>
            <a:endParaRPr lang="en-US" altLang="vi-VN" sz="2000" b="1">
              <a:solidFill>
                <a:srgbClr val="800080"/>
              </a:solidFill>
              <a:latin typeface="Times New Roman" pitchFamily="18" charset="0"/>
            </a:endParaRPr>
          </a:p>
        </p:txBody>
      </p:sp>
    </p:spTree>
    <p:extLst>
      <p:ext uri="{BB962C8B-B14F-4D97-AF65-F5344CB8AC3E}">
        <p14:creationId xmlns:p14="http://schemas.microsoft.com/office/powerpoint/2010/main" val="3000091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p:cTn id="7" dur="500" fill="hold"/>
                                        <p:tgtEl>
                                          <p:spTgt spid="68612"/>
                                        </p:tgtEl>
                                        <p:attrNameLst>
                                          <p:attrName>ppt_w</p:attrName>
                                        </p:attrNameLst>
                                      </p:cBhvr>
                                      <p:tavLst>
                                        <p:tav tm="0">
                                          <p:val>
                                            <p:fltVal val="0"/>
                                          </p:val>
                                        </p:tav>
                                        <p:tav tm="100000">
                                          <p:val>
                                            <p:strVal val="#ppt_w"/>
                                          </p:val>
                                        </p:tav>
                                      </p:tavLst>
                                    </p:anim>
                                    <p:anim calcmode="lin" valueType="num">
                                      <p:cBhvr>
                                        <p:cTn id="8" dur="500" fill="hold"/>
                                        <p:tgtEl>
                                          <p:spTgt spid="68612"/>
                                        </p:tgtEl>
                                        <p:attrNameLst>
                                          <p:attrName>ppt_h</p:attrName>
                                        </p:attrNameLst>
                                      </p:cBhvr>
                                      <p:tavLst>
                                        <p:tav tm="0">
                                          <p:val>
                                            <p:fltVal val="0"/>
                                          </p:val>
                                        </p:tav>
                                        <p:tav tm="100000">
                                          <p:val>
                                            <p:strVal val="#ppt_h"/>
                                          </p:val>
                                        </p:tav>
                                      </p:tavLst>
                                    </p:anim>
                                    <p:animEffect transition="in" filter="fade">
                                      <p:cBhvr>
                                        <p:cTn id="9" dur="500"/>
                                        <p:tgtEl>
                                          <p:spTgt spid="68612"/>
                                        </p:tgtEl>
                                      </p:cBhvr>
                                    </p:animEffect>
                                  </p:childTnLst>
                                </p:cTn>
                              </p:par>
                              <p:par>
                                <p:cTn id="10" presetID="53" presetClass="entr" presetSubtype="0" fill="hold" nodeType="withEffect">
                                  <p:stCondLst>
                                    <p:cond delay="0"/>
                                  </p:stCondLst>
                                  <p:childTnLst>
                                    <p:set>
                                      <p:cBhvr>
                                        <p:cTn id="11" dur="1" fill="hold">
                                          <p:stCondLst>
                                            <p:cond delay="0"/>
                                          </p:stCondLst>
                                        </p:cTn>
                                        <p:tgtEl>
                                          <p:spTgt spid="68614"/>
                                        </p:tgtEl>
                                        <p:attrNameLst>
                                          <p:attrName>style.visibility</p:attrName>
                                        </p:attrNameLst>
                                      </p:cBhvr>
                                      <p:to>
                                        <p:strVal val="visible"/>
                                      </p:to>
                                    </p:set>
                                    <p:anim calcmode="lin" valueType="num">
                                      <p:cBhvr>
                                        <p:cTn id="12" dur="500" fill="hold"/>
                                        <p:tgtEl>
                                          <p:spTgt spid="68614"/>
                                        </p:tgtEl>
                                        <p:attrNameLst>
                                          <p:attrName>ppt_w</p:attrName>
                                        </p:attrNameLst>
                                      </p:cBhvr>
                                      <p:tavLst>
                                        <p:tav tm="0">
                                          <p:val>
                                            <p:fltVal val="0"/>
                                          </p:val>
                                        </p:tav>
                                        <p:tav tm="100000">
                                          <p:val>
                                            <p:strVal val="#ppt_w"/>
                                          </p:val>
                                        </p:tav>
                                      </p:tavLst>
                                    </p:anim>
                                    <p:anim calcmode="lin" valueType="num">
                                      <p:cBhvr>
                                        <p:cTn id="13" dur="500" fill="hold"/>
                                        <p:tgtEl>
                                          <p:spTgt spid="68614"/>
                                        </p:tgtEl>
                                        <p:attrNameLst>
                                          <p:attrName>ppt_h</p:attrName>
                                        </p:attrNameLst>
                                      </p:cBhvr>
                                      <p:tavLst>
                                        <p:tav tm="0">
                                          <p:val>
                                            <p:fltVal val="0"/>
                                          </p:val>
                                        </p:tav>
                                        <p:tav tm="100000">
                                          <p:val>
                                            <p:strVal val="#ppt_h"/>
                                          </p:val>
                                        </p:tav>
                                      </p:tavLst>
                                    </p:anim>
                                    <p:animEffect transition="in" filter="fade">
                                      <p:cBhvr>
                                        <p:cTn id="14" dur="500"/>
                                        <p:tgtEl>
                                          <p:spTgt spid="68614"/>
                                        </p:tgtEl>
                                      </p:cBhvr>
                                    </p:animEffect>
                                  </p:childTnLst>
                                </p:cTn>
                              </p:par>
                              <p:par>
                                <p:cTn id="15" presetID="53" presetClass="entr" presetSubtype="0" fill="hold" nodeType="withEffect">
                                  <p:stCondLst>
                                    <p:cond delay="0"/>
                                  </p:stCondLst>
                                  <p:childTnLst>
                                    <p:set>
                                      <p:cBhvr>
                                        <p:cTn id="16" dur="1" fill="hold">
                                          <p:stCondLst>
                                            <p:cond delay="0"/>
                                          </p:stCondLst>
                                        </p:cTn>
                                        <p:tgtEl>
                                          <p:spTgt spid="68613"/>
                                        </p:tgtEl>
                                        <p:attrNameLst>
                                          <p:attrName>style.visibility</p:attrName>
                                        </p:attrNameLst>
                                      </p:cBhvr>
                                      <p:to>
                                        <p:strVal val="visible"/>
                                      </p:to>
                                    </p:set>
                                    <p:anim calcmode="lin" valueType="num">
                                      <p:cBhvr>
                                        <p:cTn id="17" dur="500" fill="hold"/>
                                        <p:tgtEl>
                                          <p:spTgt spid="68613"/>
                                        </p:tgtEl>
                                        <p:attrNameLst>
                                          <p:attrName>ppt_w</p:attrName>
                                        </p:attrNameLst>
                                      </p:cBhvr>
                                      <p:tavLst>
                                        <p:tav tm="0">
                                          <p:val>
                                            <p:fltVal val="0"/>
                                          </p:val>
                                        </p:tav>
                                        <p:tav tm="100000">
                                          <p:val>
                                            <p:strVal val="#ppt_w"/>
                                          </p:val>
                                        </p:tav>
                                      </p:tavLst>
                                    </p:anim>
                                    <p:anim calcmode="lin" valueType="num">
                                      <p:cBhvr>
                                        <p:cTn id="18" dur="500" fill="hold"/>
                                        <p:tgtEl>
                                          <p:spTgt spid="68613"/>
                                        </p:tgtEl>
                                        <p:attrNameLst>
                                          <p:attrName>ppt_h</p:attrName>
                                        </p:attrNameLst>
                                      </p:cBhvr>
                                      <p:tavLst>
                                        <p:tav tm="0">
                                          <p:val>
                                            <p:fltVal val="0"/>
                                          </p:val>
                                        </p:tav>
                                        <p:tav tm="100000">
                                          <p:val>
                                            <p:strVal val="#ppt_h"/>
                                          </p:val>
                                        </p:tav>
                                      </p:tavLst>
                                    </p:anim>
                                    <p:animEffect transition="in" filter="fade">
                                      <p:cBhvr>
                                        <p:cTn id="19" dur="500"/>
                                        <p:tgtEl>
                                          <p:spTgt spid="68613"/>
                                        </p:tgtEl>
                                      </p:cBhvr>
                                    </p:animEffect>
                                  </p:childTnLst>
                                </p:cTn>
                              </p:par>
                              <p:par>
                                <p:cTn id="20" presetID="53" presetClass="entr" presetSubtype="0" fill="hold" nodeType="withEffect">
                                  <p:stCondLst>
                                    <p:cond delay="0"/>
                                  </p:stCondLst>
                                  <p:childTnLst>
                                    <p:set>
                                      <p:cBhvr>
                                        <p:cTn id="21" dur="1" fill="hold">
                                          <p:stCondLst>
                                            <p:cond delay="0"/>
                                          </p:stCondLst>
                                        </p:cTn>
                                        <p:tgtEl>
                                          <p:spTgt spid="68617"/>
                                        </p:tgtEl>
                                        <p:attrNameLst>
                                          <p:attrName>style.visibility</p:attrName>
                                        </p:attrNameLst>
                                      </p:cBhvr>
                                      <p:to>
                                        <p:strVal val="visible"/>
                                      </p:to>
                                    </p:set>
                                    <p:anim calcmode="lin" valueType="num">
                                      <p:cBhvr>
                                        <p:cTn id="22" dur="500" fill="hold"/>
                                        <p:tgtEl>
                                          <p:spTgt spid="68617"/>
                                        </p:tgtEl>
                                        <p:attrNameLst>
                                          <p:attrName>ppt_w</p:attrName>
                                        </p:attrNameLst>
                                      </p:cBhvr>
                                      <p:tavLst>
                                        <p:tav tm="0">
                                          <p:val>
                                            <p:fltVal val="0"/>
                                          </p:val>
                                        </p:tav>
                                        <p:tav tm="100000">
                                          <p:val>
                                            <p:strVal val="#ppt_w"/>
                                          </p:val>
                                        </p:tav>
                                      </p:tavLst>
                                    </p:anim>
                                    <p:anim calcmode="lin" valueType="num">
                                      <p:cBhvr>
                                        <p:cTn id="23" dur="500" fill="hold"/>
                                        <p:tgtEl>
                                          <p:spTgt spid="68617"/>
                                        </p:tgtEl>
                                        <p:attrNameLst>
                                          <p:attrName>ppt_h</p:attrName>
                                        </p:attrNameLst>
                                      </p:cBhvr>
                                      <p:tavLst>
                                        <p:tav tm="0">
                                          <p:val>
                                            <p:fltVal val="0"/>
                                          </p:val>
                                        </p:tav>
                                        <p:tav tm="100000">
                                          <p:val>
                                            <p:strVal val="#ppt_h"/>
                                          </p:val>
                                        </p:tav>
                                      </p:tavLst>
                                    </p:anim>
                                    <p:animEffect transition="in" filter="fade">
                                      <p:cBhvr>
                                        <p:cTn id="24" dur="500"/>
                                        <p:tgtEl>
                                          <p:spTgt spid="68617"/>
                                        </p:tgtEl>
                                      </p:cBhvr>
                                    </p:animEffect>
                                  </p:childTnLst>
                                </p:cTn>
                              </p:par>
                              <p:par>
                                <p:cTn id="25" presetID="53" presetClass="entr" presetSubtype="0" fill="hold" nodeType="withEffect">
                                  <p:stCondLst>
                                    <p:cond delay="0"/>
                                  </p:stCondLst>
                                  <p:childTnLst>
                                    <p:set>
                                      <p:cBhvr>
                                        <p:cTn id="26" dur="1" fill="hold">
                                          <p:stCondLst>
                                            <p:cond delay="0"/>
                                          </p:stCondLst>
                                        </p:cTn>
                                        <p:tgtEl>
                                          <p:spTgt spid="68618"/>
                                        </p:tgtEl>
                                        <p:attrNameLst>
                                          <p:attrName>style.visibility</p:attrName>
                                        </p:attrNameLst>
                                      </p:cBhvr>
                                      <p:to>
                                        <p:strVal val="visible"/>
                                      </p:to>
                                    </p:set>
                                    <p:anim calcmode="lin" valueType="num">
                                      <p:cBhvr>
                                        <p:cTn id="27" dur="500" fill="hold"/>
                                        <p:tgtEl>
                                          <p:spTgt spid="68618"/>
                                        </p:tgtEl>
                                        <p:attrNameLst>
                                          <p:attrName>ppt_w</p:attrName>
                                        </p:attrNameLst>
                                      </p:cBhvr>
                                      <p:tavLst>
                                        <p:tav tm="0">
                                          <p:val>
                                            <p:fltVal val="0"/>
                                          </p:val>
                                        </p:tav>
                                        <p:tav tm="100000">
                                          <p:val>
                                            <p:strVal val="#ppt_w"/>
                                          </p:val>
                                        </p:tav>
                                      </p:tavLst>
                                    </p:anim>
                                    <p:anim calcmode="lin" valueType="num">
                                      <p:cBhvr>
                                        <p:cTn id="28" dur="500" fill="hold"/>
                                        <p:tgtEl>
                                          <p:spTgt spid="68618"/>
                                        </p:tgtEl>
                                        <p:attrNameLst>
                                          <p:attrName>ppt_h</p:attrName>
                                        </p:attrNameLst>
                                      </p:cBhvr>
                                      <p:tavLst>
                                        <p:tav tm="0">
                                          <p:val>
                                            <p:fltVal val="0"/>
                                          </p:val>
                                        </p:tav>
                                        <p:tav tm="100000">
                                          <p:val>
                                            <p:strVal val="#ppt_h"/>
                                          </p:val>
                                        </p:tav>
                                      </p:tavLst>
                                    </p:anim>
                                    <p:animEffect transition="in" filter="fade">
                                      <p:cBhvr>
                                        <p:cTn id="29" dur="500"/>
                                        <p:tgtEl>
                                          <p:spTgt spid="686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68619"/>
                                        </p:tgtEl>
                                        <p:attrNameLst>
                                          <p:attrName>style.visibility</p:attrName>
                                        </p:attrNameLst>
                                      </p:cBhvr>
                                      <p:to>
                                        <p:strVal val="visible"/>
                                      </p:to>
                                    </p:set>
                                    <p:anim calcmode="lin" valueType="num">
                                      <p:cBhvr>
                                        <p:cTn id="34" dur="500" fill="hold"/>
                                        <p:tgtEl>
                                          <p:spTgt spid="68619"/>
                                        </p:tgtEl>
                                        <p:attrNameLst>
                                          <p:attrName>ppt_w</p:attrName>
                                        </p:attrNameLst>
                                      </p:cBhvr>
                                      <p:tavLst>
                                        <p:tav tm="0">
                                          <p:val>
                                            <p:fltVal val="0"/>
                                          </p:val>
                                        </p:tav>
                                        <p:tav tm="100000">
                                          <p:val>
                                            <p:strVal val="#ppt_w"/>
                                          </p:val>
                                        </p:tav>
                                      </p:tavLst>
                                    </p:anim>
                                    <p:anim calcmode="lin" valueType="num">
                                      <p:cBhvr>
                                        <p:cTn id="35" dur="500" fill="hold"/>
                                        <p:tgtEl>
                                          <p:spTgt spid="68619"/>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grpId="1" nodeType="clickEffect">
                                  <p:stCondLst>
                                    <p:cond delay="0"/>
                                  </p:stCondLst>
                                  <p:childTnLst>
                                    <p:animEffect transition="out" filter="diamond(in)">
                                      <p:cBhvr>
                                        <p:cTn id="39" dur="500"/>
                                        <p:tgtEl>
                                          <p:spTgt spid="68619"/>
                                        </p:tgtEl>
                                      </p:cBhvr>
                                    </p:animEffect>
                                    <p:set>
                                      <p:cBhvr>
                                        <p:cTn id="40" dur="1" fill="hold">
                                          <p:stCondLst>
                                            <p:cond delay="499"/>
                                          </p:stCondLst>
                                        </p:cTn>
                                        <p:tgtEl>
                                          <p:spTgt spid="6861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68620"/>
                                        </p:tgtEl>
                                        <p:attrNameLst>
                                          <p:attrName>style.visibility</p:attrName>
                                        </p:attrNameLst>
                                      </p:cBhvr>
                                      <p:to>
                                        <p:strVal val="visible"/>
                                      </p:to>
                                    </p:set>
                                    <p:anim calcmode="lin" valueType="num">
                                      <p:cBhvr>
                                        <p:cTn id="45" dur="500" fill="hold"/>
                                        <p:tgtEl>
                                          <p:spTgt spid="68620"/>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68620"/>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68620"/>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68620"/>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55" presetClass="exit" presetSubtype="0" fill="hold" grpId="1" nodeType="clickEffect">
                                  <p:stCondLst>
                                    <p:cond delay="0"/>
                                  </p:stCondLst>
                                  <p:childTnLst>
                                    <p:anim calcmode="lin" valueType="num">
                                      <p:cBhvr>
                                        <p:cTn id="52" dur="500"/>
                                        <p:tgtEl>
                                          <p:spTgt spid="68620"/>
                                        </p:tgtEl>
                                        <p:attrNameLst>
                                          <p:attrName>ppt_w</p:attrName>
                                        </p:attrNameLst>
                                      </p:cBhvr>
                                      <p:tavLst>
                                        <p:tav tm="0">
                                          <p:val>
                                            <p:strVal val="ppt_w"/>
                                          </p:val>
                                        </p:tav>
                                        <p:tav tm="100000">
                                          <p:val>
                                            <p:strVal val="ppt_w*0.70"/>
                                          </p:val>
                                        </p:tav>
                                      </p:tavLst>
                                    </p:anim>
                                    <p:anim calcmode="lin" valueType="num">
                                      <p:cBhvr>
                                        <p:cTn id="53" dur="500"/>
                                        <p:tgtEl>
                                          <p:spTgt spid="68620"/>
                                        </p:tgtEl>
                                        <p:attrNameLst>
                                          <p:attrName>ppt_h</p:attrName>
                                        </p:attrNameLst>
                                      </p:cBhvr>
                                      <p:tavLst>
                                        <p:tav tm="0">
                                          <p:val>
                                            <p:strVal val="ppt_h"/>
                                          </p:val>
                                        </p:tav>
                                        <p:tav tm="100000">
                                          <p:val>
                                            <p:strVal val="ppt_h"/>
                                          </p:val>
                                        </p:tav>
                                      </p:tavLst>
                                    </p:anim>
                                    <p:animEffect transition="out" filter="fade">
                                      <p:cBhvr>
                                        <p:cTn id="54" dur="500"/>
                                        <p:tgtEl>
                                          <p:spTgt spid="68620"/>
                                        </p:tgtEl>
                                      </p:cBhvr>
                                    </p:animEffect>
                                    <p:set>
                                      <p:cBhvr>
                                        <p:cTn id="55" dur="1" fill="hold">
                                          <p:stCondLst>
                                            <p:cond delay="499"/>
                                          </p:stCondLst>
                                        </p:cTn>
                                        <p:tgtEl>
                                          <p:spTgt spid="68620"/>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4" presetClass="entr" presetSubtype="0" fill="hold" grpId="0" nodeType="clickEffect">
                                  <p:stCondLst>
                                    <p:cond delay="0"/>
                                  </p:stCondLst>
                                  <p:childTnLst>
                                    <p:set>
                                      <p:cBhvr>
                                        <p:cTn id="59" dur="1" fill="hold">
                                          <p:stCondLst>
                                            <p:cond delay="0"/>
                                          </p:stCondLst>
                                        </p:cTn>
                                        <p:tgtEl>
                                          <p:spTgt spid="68615"/>
                                        </p:tgtEl>
                                        <p:attrNameLst>
                                          <p:attrName>style.visibility</p:attrName>
                                        </p:attrNameLst>
                                      </p:cBhvr>
                                      <p:to>
                                        <p:strVal val="visible"/>
                                      </p:to>
                                    </p:set>
                                    <p:anim from="(-#ppt_w/2)" to="(#ppt_x)" calcmode="lin" valueType="num">
                                      <p:cBhvr>
                                        <p:cTn id="60" dur="600" fill="hold">
                                          <p:stCondLst>
                                            <p:cond delay="0"/>
                                          </p:stCondLst>
                                        </p:cTn>
                                        <p:tgtEl>
                                          <p:spTgt spid="68615"/>
                                        </p:tgtEl>
                                        <p:attrNameLst>
                                          <p:attrName>ppt_x</p:attrName>
                                        </p:attrNameLst>
                                      </p:cBhvr>
                                    </p:anim>
                                    <p:anim from="0" to="-1.0" calcmode="lin" valueType="num">
                                      <p:cBhvr>
                                        <p:cTn id="61" dur="200" decel="50000" autoRev="1" fill="hold">
                                          <p:stCondLst>
                                            <p:cond delay="600"/>
                                          </p:stCondLst>
                                        </p:cTn>
                                        <p:tgtEl>
                                          <p:spTgt spid="68615"/>
                                        </p:tgtEl>
                                        <p:attrNameLst>
                                          <p:attrName>xshear</p:attrName>
                                        </p:attrNameLst>
                                      </p:cBhvr>
                                    </p:anim>
                                    <p:animScale>
                                      <p:cBhvr>
                                        <p:cTn id="62" dur="200" decel="100000" autoRev="1" fill="hold">
                                          <p:stCondLst>
                                            <p:cond delay="600"/>
                                          </p:stCondLst>
                                        </p:cTn>
                                        <p:tgtEl>
                                          <p:spTgt spid="68615"/>
                                        </p:tgtEl>
                                      </p:cBhvr>
                                      <p:from x="100000" y="100000"/>
                                      <p:to x="80000" y="100000"/>
                                    </p:animScale>
                                    <p:anim by="(#ppt_h/3+#ppt_w*0.1)" calcmode="lin" valueType="num">
                                      <p:cBhvr additive="sum">
                                        <p:cTn id="63" dur="200" decel="100000" autoRev="1" fill="hold">
                                          <p:stCondLst>
                                            <p:cond delay="600"/>
                                          </p:stCondLst>
                                        </p:cTn>
                                        <p:tgtEl>
                                          <p:spTgt spid="68615"/>
                                        </p:tgtEl>
                                        <p:attrNameLst>
                                          <p:attrName>ppt_x</p:attrName>
                                        </p:attrNameLst>
                                      </p:cBhvr>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xit" presetSubtype="10" fill="hold" grpId="1" nodeType="clickEffect">
                                  <p:stCondLst>
                                    <p:cond delay="0"/>
                                  </p:stCondLst>
                                  <p:childTnLst>
                                    <p:animEffect transition="out" filter="checkerboard(across)">
                                      <p:cBhvr>
                                        <p:cTn id="67" dur="500"/>
                                        <p:tgtEl>
                                          <p:spTgt spid="68615"/>
                                        </p:tgtEl>
                                      </p:cBhvr>
                                    </p:animEffect>
                                    <p:set>
                                      <p:cBhvr>
                                        <p:cTn id="68" dur="1" fill="hold">
                                          <p:stCondLst>
                                            <p:cond delay="499"/>
                                          </p:stCondLst>
                                        </p:cTn>
                                        <p:tgtEl>
                                          <p:spTgt spid="68615"/>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68622"/>
                                        </p:tgtEl>
                                        <p:attrNameLst>
                                          <p:attrName>style.visibility</p:attrName>
                                        </p:attrNameLst>
                                      </p:cBhvr>
                                      <p:to>
                                        <p:strVal val="visible"/>
                                      </p:to>
                                    </p:set>
                                    <p:anim calcmode="lin" valueType="num">
                                      <p:cBhvr>
                                        <p:cTn id="73" dur="500" fill="hold"/>
                                        <p:tgtEl>
                                          <p:spTgt spid="68622"/>
                                        </p:tgtEl>
                                        <p:attrNameLst>
                                          <p:attrName>ppt_w</p:attrName>
                                        </p:attrNameLst>
                                      </p:cBhvr>
                                      <p:tavLst>
                                        <p:tav tm="0">
                                          <p:val>
                                            <p:fltVal val="0"/>
                                          </p:val>
                                        </p:tav>
                                        <p:tav tm="100000">
                                          <p:val>
                                            <p:strVal val="#ppt_w"/>
                                          </p:val>
                                        </p:tav>
                                      </p:tavLst>
                                    </p:anim>
                                    <p:anim calcmode="lin" valueType="num">
                                      <p:cBhvr>
                                        <p:cTn id="74" dur="500" fill="hold"/>
                                        <p:tgtEl>
                                          <p:spTgt spid="68622"/>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1" presetClass="exit" presetSubtype="4" fill="hold" grpId="1" nodeType="clickEffect">
                                  <p:stCondLst>
                                    <p:cond delay="0"/>
                                  </p:stCondLst>
                                  <p:childTnLst>
                                    <p:animEffect transition="out" filter="wheel(4)">
                                      <p:cBhvr>
                                        <p:cTn id="78" dur="500"/>
                                        <p:tgtEl>
                                          <p:spTgt spid="68622"/>
                                        </p:tgtEl>
                                      </p:cBhvr>
                                    </p:animEffect>
                                    <p:set>
                                      <p:cBhvr>
                                        <p:cTn id="79" dur="1" fill="hold">
                                          <p:stCondLst>
                                            <p:cond delay="499"/>
                                          </p:stCondLst>
                                        </p:cTn>
                                        <p:tgtEl>
                                          <p:spTgt spid="686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animBg="1"/>
      <p:bldP spid="68615" grpId="1" animBg="1"/>
      <p:bldP spid="68619" grpId="0" animBg="1"/>
      <p:bldP spid="68619" grpId="1" animBg="1"/>
      <p:bldP spid="68620" grpId="0" animBg="1"/>
      <p:bldP spid="68620" grpId="1" animBg="1"/>
      <p:bldP spid="68622" grpId="0" animBg="1"/>
      <p:bldP spid="6862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0" name="Picture 30" descr="07_Tay_Nam_Bo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5" name="Picture 3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7" name="Picture 37" descr="vuon-ca-ma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9" name="Picture 39" descr="1---BAI-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1" name="Text Box 41"/>
          <p:cNvSpPr txBox="1">
            <a:spLocks noChangeArrowheads="1"/>
          </p:cNvSpPr>
          <p:nvPr/>
        </p:nvSpPr>
        <p:spPr bwMode="auto">
          <a:xfrm>
            <a:off x="2286000" y="533401"/>
            <a:ext cx="1676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b="1" smtClean="0">
                <a:solidFill>
                  <a:srgbClr val="FF0000"/>
                </a:solidFill>
              </a:rPr>
              <a:t>RỪNG TRÀM</a:t>
            </a:r>
          </a:p>
        </p:txBody>
      </p:sp>
      <p:sp>
        <p:nvSpPr>
          <p:cNvPr id="245802" name="Text Box 42"/>
          <p:cNvSpPr txBox="1">
            <a:spLocks noChangeArrowheads="1"/>
          </p:cNvSpPr>
          <p:nvPr/>
        </p:nvSpPr>
        <p:spPr bwMode="auto">
          <a:xfrm>
            <a:off x="6553200" y="533401"/>
            <a:ext cx="1524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b="1" smtClean="0">
                <a:solidFill>
                  <a:srgbClr val="FF0000"/>
                </a:solidFill>
              </a:rPr>
              <a:t>DỪA NƯỚC</a:t>
            </a:r>
          </a:p>
        </p:txBody>
      </p:sp>
      <p:sp>
        <p:nvSpPr>
          <p:cNvPr id="245803" name="Text Box 43"/>
          <p:cNvSpPr txBox="1">
            <a:spLocks noChangeArrowheads="1"/>
          </p:cNvSpPr>
          <p:nvPr/>
        </p:nvSpPr>
        <p:spPr bwMode="auto">
          <a:xfrm>
            <a:off x="3733800" y="5943601"/>
            <a:ext cx="1752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b="1" smtClean="0">
                <a:solidFill>
                  <a:srgbClr val="FF0000"/>
                </a:solidFill>
              </a:rPr>
              <a:t>RỪNG ĐƯỚC</a:t>
            </a:r>
          </a:p>
        </p:txBody>
      </p:sp>
      <p:sp>
        <p:nvSpPr>
          <p:cNvPr id="2" name="Text Box 40"/>
          <p:cNvSpPr txBox="1">
            <a:spLocks noChangeArrowheads="1"/>
          </p:cNvSpPr>
          <p:nvPr/>
        </p:nvSpPr>
        <p:spPr bwMode="auto">
          <a:xfrm>
            <a:off x="2590800" y="3198837"/>
            <a:ext cx="48006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r>
              <a:rPr lang="en-US" sz="2400" b="1" smtClean="0">
                <a:solidFill>
                  <a:srgbClr val="000066"/>
                </a:solidFill>
              </a:rPr>
              <a:t>? Nêu vai trò của nghề rừng</a:t>
            </a:r>
            <a:endParaRPr lang="en-US" sz="2400" b="1" smtClean="0">
              <a:solidFill>
                <a:srgbClr val="000000"/>
              </a:solidFill>
            </a:endParaRPr>
          </a:p>
        </p:txBody>
      </p:sp>
    </p:spTree>
    <p:extLst>
      <p:ext uri="{BB962C8B-B14F-4D97-AF65-F5344CB8AC3E}">
        <p14:creationId xmlns:p14="http://schemas.microsoft.com/office/powerpoint/2010/main" val="1313415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0"/>
                                        </p:tgtEl>
                                        <p:attrNameLst>
                                          <p:attrName>style.visibility</p:attrName>
                                        </p:attrNameLst>
                                      </p:cBhvr>
                                      <p:to>
                                        <p:strVal val="visible"/>
                                      </p:to>
                                    </p:set>
                                    <p:animEffect transition="in" filter="blinds(horizontal)">
                                      <p:cBhvr>
                                        <p:cTn id="7" dur="500"/>
                                        <p:tgtEl>
                                          <p:spTgt spid="245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01"/>
                                        </p:tgtEl>
                                        <p:attrNameLst>
                                          <p:attrName>style.visibility</p:attrName>
                                        </p:attrNameLst>
                                      </p:cBhvr>
                                      <p:to>
                                        <p:strVal val="visible"/>
                                      </p:to>
                                    </p:set>
                                    <p:animEffect transition="in" filter="blinds(horizontal)">
                                      <p:cBhvr>
                                        <p:cTn id="12" dur="500"/>
                                        <p:tgtEl>
                                          <p:spTgt spid="2458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5"/>
                                        </p:tgtEl>
                                        <p:attrNameLst>
                                          <p:attrName>style.visibility</p:attrName>
                                        </p:attrNameLst>
                                      </p:cBhvr>
                                      <p:to>
                                        <p:strVal val="visible"/>
                                      </p:to>
                                    </p:set>
                                    <p:animEffect transition="in" filter="blinds(horizontal)">
                                      <p:cBhvr>
                                        <p:cTn id="17" dur="500"/>
                                        <p:tgtEl>
                                          <p:spTgt spid="2457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02"/>
                                        </p:tgtEl>
                                        <p:attrNameLst>
                                          <p:attrName>style.visibility</p:attrName>
                                        </p:attrNameLst>
                                      </p:cBhvr>
                                      <p:to>
                                        <p:strVal val="visible"/>
                                      </p:to>
                                    </p:set>
                                    <p:animEffect transition="in" filter="blinds(horizontal)">
                                      <p:cBhvr>
                                        <p:cTn id="22" dur="500"/>
                                        <p:tgtEl>
                                          <p:spTgt spid="2458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45799"/>
                                        </p:tgtEl>
                                        <p:attrNameLst>
                                          <p:attrName>style.visibility</p:attrName>
                                        </p:attrNameLst>
                                      </p:cBhvr>
                                      <p:to>
                                        <p:strVal val="visible"/>
                                      </p:to>
                                    </p:set>
                                    <p:animEffect transition="in" filter="blinds(horizontal)">
                                      <p:cBhvr>
                                        <p:cTn id="27" dur="500"/>
                                        <p:tgtEl>
                                          <p:spTgt spid="2457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45797"/>
                                        </p:tgtEl>
                                        <p:attrNameLst>
                                          <p:attrName>style.visibility</p:attrName>
                                        </p:attrNameLst>
                                      </p:cBhvr>
                                      <p:to>
                                        <p:strVal val="visible"/>
                                      </p:to>
                                    </p:set>
                                    <p:animEffect transition="in" filter="blinds(horizontal)">
                                      <p:cBhvr>
                                        <p:cTn id="32" dur="500"/>
                                        <p:tgtEl>
                                          <p:spTgt spid="2457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5803"/>
                                        </p:tgtEl>
                                        <p:attrNameLst>
                                          <p:attrName>style.visibility</p:attrName>
                                        </p:attrNameLst>
                                      </p:cBhvr>
                                      <p:to>
                                        <p:strVal val="visible"/>
                                      </p:to>
                                    </p:set>
                                    <p:animEffect transition="in" filter="blinds(horizontal)">
                                      <p:cBhvr>
                                        <p:cTn id="37" dur="500"/>
                                        <p:tgtEl>
                                          <p:spTgt spid="24580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ox(in)">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1" grpId="0" animBg="1"/>
      <p:bldP spid="245802" grpId="0" animBg="1"/>
      <p:bldP spid="245803"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5-dbs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275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2008413102424_134vu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2737"/>
            <a:ext cx="914400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10620081893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036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0964"/>
                                        </p:tgtEl>
                                        <p:attrNameLst>
                                          <p:attrName>style.visibility</p:attrName>
                                        </p:attrNameLst>
                                      </p:cBhvr>
                                      <p:to>
                                        <p:strVal val="visible"/>
                                      </p:to>
                                    </p:set>
                                    <p:anim calcmode="lin" valueType="num">
                                      <p:cBhvr>
                                        <p:cTn id="11" dur="500" fill="hold"/>
                                        <p:tgtEl>
                                          <p:spTgt spid="40964"/>
                                        </p:tgtEl>
                                        <p:attrNameLst>
                                          <p:attrName>ppt_w</p:attrName>
                                        </p:attrNameLst>
                                      </p:cBhvr>
                                      <p:tavLst>
                                        <p:tav tm="0">
                                          <p:val>
                                            <p:fltVal val="0"/>
                                          </p:val>
                                        </p:tav>
                                        <p:tav tm="100000">
                                          <p:val>
                                            <p:strVal val="#ppt_w"/>
                                          </p:val>
                                        </p:tav>
                                      </p:tavLst>
                                    </p:anim>
                                    <p:anim calcmode="lin" valueType="num">
                                      <p:cBhvr>
                                        <p:cTn id="12" dur="500" fill="hold"/>
                                        <p:tgtEl>
                                          <p:spTgt spid="4096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0963"/>
                                        </p:tgtEl>
                                        <p:attrNameLst>
                                          <p:attrName>style.visibility</p:attrName>
                                        </p:attrNameLst>
                                      </p:cBhvr>
                                      <p:to>
                                        <p:strVal val="visible"/>
                                      </p:to>
                                    </p:set>
                                    <p:anim calcmode="lin" valueType="num">
                                      <p:cBhvr>
                                        <p:cTn id="15" dur="500" fill="hold"/>
                                        <p:tgtEl>
                                          <p:spTgt spid="40963"/>
                                        </p:tgtEl>
                                        <p:attrNameLst>
                                          <p:attrName>ppt_w</p:attrName>
                                        </p:attrNameLst>
                                      </p:cBhvr>
                                      <p:tavLst>
                                        <p:tav tm="0">
                                          <p:val>
                                            <p:fltVal val="0"/>
                                          </p:val>
                                        </p:tav>
                                        <p:tav tm="100000">
                                          <p:val>
                                            <p:strVal val="#ppt_w"/>
                                          </p:val>
                                        </p:tav>
                                      </p:tavLst>
                                    </p:anim>
                                    <p:anim calcmode="lin" valueType="num">
                                      <p:cBhvr>
                                        <p:cTn id="16" dur="500" fill="hold"/>
                                        <p:tgtEl>
                                          <p:spTgt spid="409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00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21" y="260350"/>
            <a:ext cx="3419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US" altLang="vi-VN" sz="2000" b="1">
                <a:solidFill>
                  <a:srgbClr val="0000FF"/>
                </a:solidFill>
                <a:latin typeface="Times New Roman" pitchFamily="18" charset="0"/>
                <a:cs typeface="Times New Roman" pitchFamily="18" charset="0"/>
              </a:rPr>
              <a:t>Rừng ngập mặn ở Cà Mau</a:t>
            </a:r>
          </a:p>
        </p:txBody>
      </p:sp>
    </p:spTree>
    <p:extLst>
      <p:ext uri="{BB962C8B-B14F-4D97-AF65-F5344CB8AC3E}">
        <p14:creationId xmlns:p14="http://schemas.microsoft.com/office/powerpoint/2010/main" val="2795778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042988" y="322263"/>
            <a:ext cx="5905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endParaRPr lang="vi-VN" altLang="vi-VN" sz="1800">
              <a:solidFill>
                <a:prstClr val="black"/>
              </a:solidFill>
              <a:latin typeface="Times New Roman" pitchFamily="18" charset="0"/>
            </a:endParaRPr>
          </a:p>
        </p:txBody>
      </p:sp>
      <p:sp>
        <p:nvSpPr>
          <p:cNvPr id="16388" name="Text Box 4"/>
          <p:cNvSpPr txBox="1">
            <a:spLocks noChangeArrowheads="1"/>
          </p:cNvSpPr>
          <p:nvPr/>
        </p:nvSpPr>
        <p:spPr bwMode="auto">
          <a:xfrm>
            <a:off x="144152" y="1370014"/>
            <a:ext cx="23294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spcBef>
                <a:spcPct val="50000"/>
              </a:spcBef>
            </a:pPr>
            <a:r>
              <a:rPr lang="en-US" altLang="vi-VN" sz="2400" dirty="0">
                <a:solidFill>
                  <a:prstClr val="black"/>
                </a:solidFill>
                <a:latin typeface="Times New Roman" pitchFamily="18" charset="0"/>
              </a:rPr>
              <a:t>1 . </a:t>
            </a:r>
            <a:r>
              <a:rPr lang="en-US" altLang="vi-VN" sz="2400" dirty="0" err="1">
                <a:solidFill>
                  <a:prstClr val="black"/>
                </a:solidFill>
                <a:latin typeface="Times New Roman" pitchFamily="18" charset="0"/>
              </a:rPr>
              <a:t>Nông</a:t>
            </a:r>
            <a:r>
              <a:rPr lang="en-US" altLang="vi-VN" sz="2400" dirty="0">
                <a:solidFill>
                  <a:prstClr val="black"/>
                </a:solidFill>
                <a:latin typeface="Times New Roman" pitchFamily="18" charset="0"/>
              </a:rPr>
              <a:t> </a:t>
            </a:r>
            <a:r>
              <a:rPr lang="en-US" altLang="vi-VN" sz="2400" dirty="0" err="1">
                <a:solidFill>
                  <a:prstClr val="black"/>
                </a:solidFill>
                <a:latin typeface="Times New Roman" pitchFamily="18" charset="0"/>
              </a:rPr>
              <a:t>nghiệp</a:t>
            </a:r>
            <a:r>
              <a:rPr lang="en-US" altLang="vi-VN" sz="2400" dirty="0">
                <a:solidFill>
                  <a:prstClr val="black"/>
                </a:solidFill>
                <a:latin typeface="Times New Roman" pitchFamily="18" charset="0"/>
              </a:rPr>
              <a:t> :</a:t>
            </a:r>
          </a:p>
          <a:p>
            <a:pPr algn="just"/>
            <a:endParaRPr lang="en-US" altLang="vi-VN" sz="2400" dirty="0">
              <a:solidFill>
                <a:prstClr val="black"/>
              </a:solidFill>
              <a:latin typeface="Times New Roman" pitchFamily="18" charset="0"/>
            </a:endParaRPr>
          </a:p>
        </p:txBody>
      </p:sp>
      <p:sp>
        <p:nvSpPr>
          <p:cNvPr id="16396" name="Text Box 55"/>
          <p:cNvSpPr txBox="1">
            <a:spLocks noChangeArrowheads="1"/>
          </p:cNvSpPr>
          <p:nvPr/>
        </p:nvSpPr>
        <p:spPr bwMode="auto">
          <a:xfrm>
            <a:off x="152400" y="692173"/>
            <a:ext cx="655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spcBef>
                <a:spcPct val="50000"/>
              </a:spcBef>
            </a:pPr>
            <a:r>
              <a:rPr lang="en-US" altLang="vi-VN" sz="2400" b="1" u="sng" dirty="0">
                <a:solidFill>
                  <a:prstClr val="black"/>
                </a:solidFill>
                <a:latin typeface="Times New Roman" pitchFamily="18" charset="0"/>
              </a:rPr>
              <a:t>IV. TÌNH HÌNH PHÁT TRIỂN KINH TẾ :</a:t>
            </a:r>
          </a:p>
        </p:txBody>
      </p:sp>
      <p:sp>
        <p:nvSpPr>
          <p:cNvPr id="3" name="Rectangle 2"/>
          <p:cNvSpPr/>
          <p:nvPr/>
        </p:nvSpPr>
        <p:spPr>
          <a:xfrm>
            <a:off x="247344" y="1905023"/>
            <a:ext cx="8515656" cy="1384995"/>
          </a:xfrm>
          <a:prstGeom prst="rect">
            <a:avLst/>
          </a:prstGeom>
        </p:spPr>
        <p:txBody>
          <a:bodyPr wrap="square">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a:t>
            </a:r>
            <a:r>
              <a:rPr lang="en-US" sz="2800" dirty="0">
                <a:latin typeface="Times New Roman" pitchFamily="18" charset="0"/>
                <a:cs typeface="Times New Roman" pitchFamily="18" charset="0"/>
              </a:rPr>
              <a:t> Mau</a:t>
            </a:r>
          </a:p>
        </p:txBody>
      </p:sp>
      <p:sp>
        <p:nvSpPr>
          <p:cNvPr id="7" name="WordArt 11"/>
          <p:cNvSpPr>
            <a:spLocks noChangeArrowheads="1" noChangeShapeType="1" noTextEdit="1"/>
          </p:cNvSpPr>
          <p:nvPr/>
        </p:nvSpPr>
        <p:spPr bwMode="auto">
          <a:xfrm>
            <a:off x="533400" y="76200"/>
            <a:ext cx="8382000"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43 -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36: VÙNG ĐỒNG BẰNG SÔNG CỬU LONG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tiếp</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theo</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346756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943600" y="4495800"/>
            <a:ext cx="3200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400" b="1" baseline="30000" smtClean="0">
              <a:solidFill>
                <a:srgbClr val="0000CC"/>
              </a:solidFill>
              <a:latin typeface="VNI-Times" pitchFamily="2" charset="0"/>
            </a:endParaRPr>
          </a:p>
        </p:txBody>
      </p:sp>
      <p:pic>
        <p:nvPicPr>
          <p:cNvPr id="263174" name="Picture 6" descr="Lu_lut"/>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5" name="Text Box 7"/>
          <p:cNvSpPr txBox="1">
            <a:spLocks noChangeArrowheads="1"/>
          </p:cNvSpPr>
          <p:nvPr/>
        </p:nvSpPr>
        <p:spPr bwMode="auto">
          <a:xfrm>
            <a:off x="1905000" y="4"/>
            <a:ext cx="5943600" cy="954107"/>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800" b="1" smtClean="0">
                <a:solidFill>
                  <a:srgbClr val="660033"/>
                </a:solidFill>
              </a:rPr>
              <a:t>Nêu một số khó khăn làm ảnh hưởng đến sản xuất nông nghiệp của vùng?</a:t>
            </a:r>
          </a:p>
        </p:txBody>
      </p:sp>
      <p:pic>
        <p:nvPicPr>
          <p:cNvPr id="263176" name="Picture 8" descr="questionbig_w"/>
          <p:cNvPicPr>
            <a:picLocks noChangeAspect="1" noChangeArrowheads="1" noCrop="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85800" y="2286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55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63174"/>
                                        </p:tgtEl>
                                        <p:attrNameLst>
                                          <p:attrName>style.visibility</p:attrName>
                                        </p:attrNameLst>
                                      </p:cBhvr>
                                      <p:to>
                                        <p:strVal val="visible"/>
                                      </p:to>
                                    </p:set>
                                    <p:anim calcmode="lin" valueType="num">
                                      <p:cBhvr>
                                        <p:cTn id="7" dur="500" fill="hold"/>
                                        <p:tgtEl>
                                          <p:spTgt spid="263174"/>
                                        </p:tgtEl>
                                        <p:attrNameLst>
                                          <p:attrName>ppt_w</p:attrName>
                                        </p:attrNameLst>
                                      </p:cBhvr>
                                      <p:tavLst>
                                        <p:tav tm="0">
                                          <p:val>
                                            <p:fltVal val="0"/>
                                          </p:val>
                                        </p:tav>
                                        <p:tav tm="100000">
                                          <p:val>
                                            <p:strVal val="#ppt_w"/>
                                          </p:val>
                                        </p:tav>
                                      </p:tavLst>
                                    </p:anim>
                                    <p:anim calcmode="lin" valueType="num">
                                      <p:cBhvr>
                                        <p:cTn id="8" dur="500" fill="hold"/>
                                        <p:tgtEl>
                                          <p:spTgt spid="263174"/>
                                        </p:tgtEl>
                                        <p:attrNameLst>
                                          <p:attrName>ppt_h</p:attrName>
                                        </p:attrNameLst>
                                      </p:cBhvr>
                                      <p:tavLst>
                                        <p:tav tm="0">
                                          <p:val>
                                            <p:fltVal val="0"/>
                                          </p:val>
                                        </p:tav>
                                        <p:tav tm="100000">
                                          <p:val>
                                            <p:strVal val="#ppt_h"/>
                                          </p:val>
                                        </p:tav>
                                      </p:tavLst>
                                    </p:anim>
                                    <p:animEffect transition="in" filter="fade">
                                      <p:cBhvr>
                                        <p:cTn id="9" dur="500"/>
                                        <p:tgtEl>
                                          <p:spTgt spid="263174"/>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263176"/>
                                        </p:tgtEl>
                                        <p:attrNameLst>
                                          <p:attrName>style.visibility</p:attrName>
                                        </p:attrNameLst>
                                      </p:cBhvr>
                                      <p:to>
                                        <p:strVal val="visible"/>
                                      </p:to>
                                    </p:set>
                                    <p:anim calcmode="lin" valueType="num">
                                      <p:cBhvr>
                                        <p:cTn id="13" dur="500" fill="hold"/>
                                        <p:tgtEl>
                                          <p:spTgt spid="263176"/>
                                        </p:tgtEl>
                                        <p:attrNameLst>
                                          <p:attrName>ppt_w</p:attrName>
                                        </p:attrNameLst>
                                      </p:cBhvr>
                                      <p:tavLst>
                                        <p:tav tm="0">
                                          <p:val>
                                            <p:fltVal val="0"/>
                                          </p:val>
                                        </p:tav>
                                        <p:tav tm="100000">
                                          <p:val>
                                            <p:strVal val="#ppt_w"/>
                                          </p:val>
                                        </p:tav>
                                      </p:tavLst>
                                    </p:anim>
                                    <p:anim calcmode="lin" valueType="num">
                                      <p:cBhvr>
                                        <p:cTn id="14" dur="500" fill="hold"/>
                                        <p:tgtEl>
                                          <p:spTgt spid="263176"/>
                                        </p:tgtEl>
                                        <p:attrNameLst>
                                          <p:attrName>ppt_h</p:attrName>
                                        </p:attrNameLst>
                                      </p:cBhvr>
                                      <p:tavLst>
                                        <p:tav tm="0">
                                          <p:val>
                                            <p:fltVal val="0"/>
                                          </p:val>
                                        </p:tav>
                                        <p:tav tm="100000">
                                          <p:val>
                                            <p:strVal val="#ppt_h"/>
                                          </p:val>
                                        </p:tav>
                                      </p:tavLst>
                                    </p:anim>
                                    <p:animEffect transition="in" filter="fade">
                                      <p:cBhvr>
                                        <p:cTn id="15" dur="500"/>
                                        <p:tgtEl>
                                          <p:spTgt spid="263176"/>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63175"/>
                                        </p:tgtEl>
                                        <p:attrNameLst>
                                          <p:attrName>style.visibility</p:attrName>
                                        </p:attrNameLst>
                                      </p:cBhvr>
                                      <p:to>
                                        <p:strVal val="visible"/>
                                      </p:to>
                                    </p:set>
                                    <p:anim calcmode="lin" valueType="num">
                                      <p:cBhvr>
                                        <p:cTn id="19" dur="500" fill="hold"/>
                                        <p:tgtEl>
                                          <p:spTgt spid="263175"/>
                                        </p:tgtEl>
                                        <p:attrNameLst>
                                          <p:attrName>ppt_w</p:attrName>
                                        </p:attrNameLst>
                                      </p:cBhvr>
                                      <p:tavLst>
                                        <p:tav tm="0">
                                          <p:val>
                                            <p:fltVal val="0"/>
                                          </p:val>
                                        </p:tav>
                                        <p:tav tm="100000">
                                          <p:val>
                                            <p:strVal val="#ppt_w"/>
                                          </p:val>
                                        </p:tav>
                                      </p:tavLst>
                                    </p:anim>
                                    <p:anim calcmode="lin" valueType="num">
                                      <p:cBhvr>
                                        <p:cTn id="20" dur="500" fill="hold"/>
                                        <p:tgtEl>
                                          <p:spTgt spid="263175"/>
                                        </p:tgtEl>
                                        <p:attrNameLst>
                                          <p:attrName>ppt_h</p:attrName>
                                        </p:attrNameLst>
                                      </p:cBhvr>
                                      <p:tavLst>
                                        <p:tav tm="0">
                                          <p:val>
                                            <p:fltVal val="0"/>
                                          </p:val>
                                        </p:tav>
                                        <p:tav tm="100000">
                                          <p:val>
                                            <p:strVal val="#ppt_h"/>
                                          </p:val>
                                        </p:tav>
                                      </p:tavLst>
                                    </p:anim>
                                    <p:animEffect transition="in" filter="fade">
                                      <p:cBhvr>
                                        <p:cTn id="21" dur="500"/>
                                        <p:tgtEl>
                                          <p:spTgt spid="263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400" smtClean="0">
              <a:solidFill>
                <a:srgbClr val="000000"/>
              </a:solidFill>
              <a:latin typeface="VNI-Times" pitchFamily="2" charset="0"/>
            </a:endParaRPr>
          </a:p>
        </p:txBody>
      </p:sp>
      <p:pic>
        <p:nvPicPr>
          <p:cNvPr id="241674" name="Picture 10" descr="chu-dong-phong-chong-han-han-xam-nhap-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8" name="Rectangle 14"/>
          <p:cNvSpPr>
            <a:spLocks noChangeArrowheads="1"/>
          </p:cNvSpPr>
          <p:nvPr/>
        </p:nvSpPr>
        <p:spPr bwMode="auto">
          <a:xfrm>
            <a:off x="990600" y="2438400"/>
            <a:ext cx="22860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sz="1600" b="1" smtClean="0">
                <a:solidFill>
                  <a:srgbClr val="FF0000"/>
                </a:solidFill>
                <a:latin typeface="Times New Roman" pitchFamily="18" charset="0"/>
              </a:rPr>
              <a:t>MÙA KHÔ HẠN HÁN</a:t>
            </a:r>
          </a:p>
        </p:txBody>
      </p:sp>
      <p:pic>
        <p:nvPicPr>
          <p:cNvPr id="241679" name="Picture 1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9067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80" name="Text Box 16"/>
          <p:cNvSpPr txBox="1">
            <a:spLocks noChangeArrowheads="1"/>
          </p:cNvSpPr>
          <p:nvPr/>
        </p:nvSpPr>
        <p:spPr bwMode="auto">
          <a:xfrm>
            <a:off x="6172200" y="5638823"/>
            <a:ext cx="23622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1600" b="1" smtClean="0">
                <a:solidFill>
                  <a:srgbClr val="FF0000"/>
                </a:solidFill>
              </a:rPr>
              <a:t>DỰ ÁN HỆ THỐNG ĐÊ CHỐNG NGẬP MẶN</a:t>
            </a:r>
          </a:p>
        </p:txBody>
      </p:sp>
    </p:spTree>
    <p:extLst>
      <p:ext uri="{BB962C8B-B14F-4D97-AF65-F5344CB8AC3E}">
        <p14:creationId xmlns:p14="http://schemas.microsoft.com/office/powerpoint/2010/main" val="854075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1674"/>
                                        </p:tgtEl>
                                        <p:attrNameLst>
                                          <p:attrName>style.visibility</p:attrName>
                                        </p:attrNameLst>
                                      </p:cBhvr>
                                      <p:to>
                                        <p:strVal val="visible"/>
                                      </p:to>
                                    </p:set>
                                    <p:anim calcmode="lin" valueType="num">
                                      <p:cBhvr>
                                        <p:cTn id="7" dur="500" fill="hold"/>
                                        <p:tgtEl>
                                          <p:spTgt spid="241674"/>
                                        </p:tgtEl>
                                        <p:attrNameLst>
                                          <p:attrName>ppt_w</p:attrName>
                                        </p:attrNameLst>
                                      </p:cBhvr>
                                      <p:tavLst>
                                        <p:tav tm="0">
                                          <p:val>
                                            <p:fltVal val="0"/>
                                          </p:val>
                                        </p:tav>
                                        <p:tav tm="100000">
                                          <p:val>
                                            <p:strVal val="#ppt_w"/>
                                          </p:val>
                                        </p:tav>
                                      </p:tavLst>
                                    </p:anim>
                                    <p:anim calcmode="lin" valueType="num">
                                      <p:cBhvr>
                                        <p:cTn id="8" dur="500" fill="hold"/>
                                        <p:tgtEl>
                                          <p:spTgt spid="24167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41678"/>
                                        </p:tgtEl>
                                        <p:attrNameLst>
                                          <p:attrName>style.visibility</p:attrName>
                                        </p:attrNameLst>
                                      </p:cBhvr>
                                      <p:to>
                                        <p:strVal val="visible"/>
                                      </p:to>
                                    </p:set>
                                    <p:anim calcmode="lin" valueType="num">
                                      <p:cBhvr>
                                        <p:cTn id="12" dur="500" fill="hold"/>
                                        <p:tgtEl>
                                          <p:spTgt spid="241678"/>
                                        </p:tgtEl>
                                        <p:attrNameLst>
                                          <p:attrName>ppt_w</p:attrName>
                                        </p:attrNameLst>
                                      </p:cBhvr>
                                      <p:tavLst>
                                        <p:tav tm="0">
                                          <p:val>
                                            <p:fltVal val="0"/>
                                          </p:val>
                                        </p:tav>
                                        <p:tav tm="100000">
                                          <p:val>
                                            <p:strVal val="#ppt_w"/>
                                          </p:val>
                                        </p:tav>
                                      </p:tavLst>
                                    </p:anim>
                                    <p:anim calcmode="lin" valueType="num">
                                      <p:cBhvr>
                                        <p:cTn id="13" dur="500" fill="hold"/>
                                        <p:tgtEl>
                                          <p:spTgt spid="24167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41679"/>
                                        </p:tgtEl>
                                        <p:attrNameLst>
                                          <p:attrName>style.visibility</p:attrName>
                                        </p:attrNameLst>
                                      </p:cBhvr>
                                      <p:to>
                                        <p:strVal val="visible"/>
                                      </p:to>
                                    </p:set>
                                    <p:anim calcmode="lin" valueType="num">
                                      <p:cBhvr>
                                        <p:cTn id="17" dur="500" fill="hold"/>
                                        <p:tgtEl>
                                          <p:spTgt spid="241679"/>
                                        </p:tgtEl>
                                        <p:attrNameLst>
                                          <p:attrName>ppt_w</p:attrName>
                                        </p:attrNameLst>
                                      </p:cBhvr>
                                      <p:tavLst>
                                        <p:tav tm="0">
                                          <p:val>
                                            <p:fltVal val="0"/>
                                          </p:val>
                                        </p:tav>
                                        <p:tav tm="100000">
                                          <p:val>
                                            <p:strVal val="#ppt_w"/>
                                          </p:val>
                                        </p:tav>
                                      </p:tavLst>
                                    </p:anim>
                                    <p:anim calcmode="lin" valueType="num">
                                      <p:cBhvr>
                                        <p:cTn id="18" dur="500" fill="hold"/>
                                        <p:tgtEl>
                                          <p:spTgt spid="24167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41680"/>
                                        </p:tgtEl>
                                        <p:attrNameLst>
                                          <p:attrName>style.visibility</p:attrName>
                                        </p:attrNameLst>
                                      </p:cBhvr>
                                      <p:to>
                                        <p:strVal val="visible"/>
                                      </p:to>
                                    </p:set>
                                    <p:anim calcmode="lin" valueType="num">
                                      <p:cBhvr>
                                        <p:cTn id="22" dur="500" fill="hold"/>
                                        <p:tgtEl>
                                          <p:spTgt spid="241680"/>
                                        </p:tgtEl>
                                        <p:attrNameLst>
                                          <p:attrName>ppt_w</p:attrName>
                                        </p:attrNameLst>
                                      </p:cBhvr>
                                      <p:tavLst>
                                        <p:tav tm="0">
                                          <p:val>
                                            <p:fltVal val="0"/>
                                          </p:val>
                                        </p:tav>
                                        <p:tav tm="100000">
                                          <p:val>
                                            <p:strVal val="#ppt_w"/>
                                          </p:val>
                                        </p:tav>
                                      </p:tavLst>
                                    </p:anim>
                                    <p:anim calcmode="lin" valueType="num">
                                      <p:cBhvr>
                                        <p:cTn id="23" dur="500" fill="hold"/>
                                        <p:tgtEl>
                                          <p:spTgt spid="2416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8" grpId="0" animBg="1"/>
      <p:bldP spid="2416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042988" y="322263"/>
            <a:ext cx="5905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endParaRPr lang="vi-VN" altLang="vi-VN" sz="1800">
              <a:solidFill>
                <a:prstClr val="black"/>
              </a:solidFill>
              <a:latin typeface="Times New Roman" pitchFamily="18" charset="0"/>
            </a:endParaRPr>
          </a:p>
        </p:txBody>
      </p:sp>
      <p:sp>
        <p:nvSpPr>
          <p:cNvPr id="16388" name="Text Box 4"/>
          <p:cNvSpPr txBox="1">
            <a:spLocks noChangeArrowheads="1"/>
          </p:cNvSpPr>
          <p:nvPr/>
        </p:nvSpPr>
        <p:spPr bwMode="auto">
          <a:xfrm>
            <a:off x="250104" y="1370014"/>
            <a:ext cx="234070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spcBef>
                <a:spcPct val="50000"/>
              </a:spcBef>
            </a:pPr>
            <a:r>
              <a:rPr lang="en-US" altLang="vi-VN" sz="2400" b="1" dirty="0">
                <a:solidFill>
                  <a:prstClr val="black"/>
                </a:solidFill>
                <a:latin typeface="Times New Roman" pitchFamily="18" charset="0"/>
              </a:rPr>
              <a:t>2</a:t>
            </a:r>
            <a:r>
              <a:rPr lang="en-US" altLang="vi-VN" sz="2400" b="1" dirty="0" smtClean="0">
                <a:solidFill>
                  <a:prstClr val="black"/>
                </a:solidFill>
                <a:latin typeface="Times New Roman" pitchFamily="18" charset="0"/>
              </a:rPr>
              <a:t>. </a:t>
            </a:r>
            <a:r>
              <a:rPr lang="en-US" altLang="vi-VN" sz="2400" b="1" dirty="0" err="1" smtClean="0">
                <a:solidFill>
                  <a:prstClr val="black"/>
                </a:solidFill>
                <a:latin typeface="Times New Roman" pitchFamily="18" charset="0"/>
              </a:rPr>
              <a:t>Công</a:t>
            </a:r>
            <a:r>
              <a:rPr lang="en-US" altLang="vi-VN" sz="2400" b="1" dirty="0" smtClean="0">
                <a:solidFill>
                  <a:prstClr val="black"/>
                </a:solidFill>
                <a:latin typeface="Times New Roman" pitchFamily="18" charset="0"/>
              </a:rPr>
              <a:t> </a:t>
            </a:r>
            <a:r>
              <a:rPr lang="en-US" altLang="vi-VN" sz="2400" b="1" dirty="0" err="1">
                <a:solidFill>
                  <a:prstClr val="black"/>
                </a:solidFill>
                <a:latin typeface="Times New Roman" pitchFamily="18" charset="0"/>
              </a:rPr>
              <a:t>nghiệp</a:t>
            </a:r>
            <a:r>
              <a:rPr lang="en-US" altLang="vi-VN" sz="2400" b="1" dirty="0">
                <a:solidFill>
                  <a:prstClr val="black"/>
                </a:solidFill>
                <a:latin typeface="Times New Roman" pitchFamily="18" charset="0"/>
              </a:rPr>
              <a:t> :</a:t>
            </a:r>
          </a:p>
          <a:p>
            <a:pPr algn="just"/>
            <a:endParaRPr lang="en-US" altLang="vi-VN" sz="2400" b="1" dirty="0">
              <a:solidFill>
                <a:prstClr val="black"/>
              </a:solidFill>
              <a:latin typeface="Times New Roman" pitchFamily="18" charset="0"/>
            </a:endParaRPr>
          </a:p>
        </p:txBody>
      </p:sp>
      <p:sp>
        <p:nvSpPr>
          <p:cNvPr id="16396" name="Text Box 55"/>
          <p:cNvSpPr txBox="1">
            <a:spLocks noChangeArrowheads="1"/>
          </p:cNvSpPr>
          <p:nvPr/>
        </p:nvSpPr>
        <p:spPr bwMode="auto">
          <a:xfrm>
            <a:off x="304800" y="909958"/>
            <a:ext cx="655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spcBef>
                <a:spcPct val="50000"/>
              </a:spcBef>
            </a:pPr>
            <a:r>
              <a:rPr lang="en-US" altLang="vi-VN" sz="2400" b="1" u="sng" dirty="0">
                <a:solidFill>
                  <a:prstClr val="black"/>
                </a:solidFill>
                <a:latin typeface="Times New Roman" pitchFamily="18" charset="0"/>
              </a:rPr>
              <a:t>IV. TÌNH HÌNH PHÁT TRIỂN KINH TẾ :</a:t>
            </a:r>
          </a:p>
        </p:txBody>
      </p:sp>
      <p:sp>
        <p:nvSpPr>
          <p:cNvPr id="6" name="WordArt 11"/>
          <p:cNvSpPr>
            <a:spLocks noChangeArrowheads="1" noChangeShapeType="1" noTextEdit="1"/>
          </p:cNvSpPr>
          <p:nvPr/>
        </p:nvSpPr>
        <p:spPr bwMode="auto">
          <a:xfrm>
            <a:off x="381000" y="228600"/>
            <a:ext cx="8382000"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43 -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36: VÙNG ĐỒNG BẰNG SÔNG CỬU LONG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tiếp</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theo</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4000399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3"/>
          <p:cNvSpPr>
            <a:spLocks noChangeShapeType="1"/>
          </p:cNvSpPr>
          <p:nvPr/>
        </p:nvSpPr>
        <p:spPr bwMode="auto">
          <a:xfrm>
            <a:off x="3995765" y="476250"/>
            <a:ext cx="73025" cy="63817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 name="Text Box 4"/>
          <p:cNvSpPr txBox="1">
            <a:spLocks noChangeArrowheads="1"/>
          </p:cNvSpPr>
          <p:nvPr/>
        </p:nvSpPr>
        <p:spPr bwMode="auto">
          <a:xfrm>
            <a:off x="6804028" y="2276476"/>
            <a:ext cx="16557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endParaRPr>
          </a:p>
        </p:txBody>
      </p:sp>
      <p:sp>
        <p:nvSpPr>
          <p:cNvPr id="25604" name="Text Box 16"/>
          <p:cNvSpPr txBox="1">
            <a:spLocks noChangeArrowheads="1"/>
          </p:cNvSpPr>
          <p:nvPr/>
        </p:nvSpPr>
        <p:spPr bwMode="auto">
          <a:xfrm>
            <a:off x="231777" y="4602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vi-VN" altLang="vi-VN" sz="1800">
              <a:latin typeface="Times New Roman" pitchFamily="18" charset="0"/>
            </a:endParaRPr>
          </a:p>
        </p:txBody>
      </p:sp>
      <p:sp>
        <p:nvSpPr>
          <p:cNvPr id="10271" name="Oval 31"/>
          <p:cNvSpPr>
            <a:spLocks noChangeArrowheads="1"/>
          </p:cNvSpPr>
          <p:nvPr/>
        </p:nvSpPr>
        <p:spPr bwMode="auto">
          <a:xfrm>
            <a:off x="4594225" y="692150"/>
            <a:ext cx="4038600" cy="40386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0272" name="Line 32"/>
          <p:cNvSpPr>
            <a:spLocks noChangeShapeType="1"/>
          </p:cNvSpPr>
          <p:nvPr/>
        </p:nvSpPr>
        <p:spPr bwMode="auto">
          <a:xfrm>
            <a:off x="6610350" y="692150"/>
            <a:ext cx="0" cy="1981200"/>
          </a:xfrm>
          <a:prstGeom prst="line">
            <a:avLst/>
          </a:prstGeom>
          <a:noFill/>
          <a:ln w="444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33"/>
          <p:cNvSpPr>
            <a:spLocks noChangeShapeType="1"/>
          </p:cNvSpPr>
          <p:nvPr/>
        </p:nvSpPr>
        <p:spPr bwMode="auto">
          <a:xfrm flipH="1">
            <a:off x="6610370" y="1916115"/>
            <a:ext cx="1871663" cy="720725"/>
          </a:xfrm>
          <a:prstGeom prst="line">
            <a:avLst/>
          </a:prstGeom>
          <a:noFill/>
          <a:ln w="444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Text Box 34"/>
          <p:cNvSpPr txBox="1">
            <a:spLocks noChangeArrowheads="1"/>
          </p:cNvSpPr>
          <p:nvPr/>
        </p:nvSpPr>
        <p:spPr bwMode="auto">
          <a:xfrm>
            <a:off x="6899275" y="1614488"/>
            <a:ext cx="99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2800" b="1">
                <a:solidFill>
                  <a:srgbClr val="FF00FF"/>
                </a:solidFill>
                <a:latin typeface="Times New Roman" pitchFamily="18" charset="0"/>
              </a:rPr>
              <a:t>20 %</a:t>
            </a:r>
          </a:p>
        </p:txBody>
      </p:sp>
      <p:sp>
        <p:nvSpPr>
          <p:cNvPr id="10275" name="Text Box 35"/>
          <p:cNvSpPr txBox="1">
            <a:spLocks noChangeArrowheads="1"/>
          </p:cNvSpPr>
          <p:nvPr/>
        </p:nvSpPr>
        <p:spPr bwMode="auto">
          <a:xfrm>
            <a:off x="4716463" y="1989162"/>
            <a:ext cx="16557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US" altLang="vi-VN" sz="2400" b="1">
                <a:latin typeface="Times New Roman" pitchFamily="18" charset="0"/>
              </a:rPr>
              <a:t>Các ngành khác</a:t>
            </a:r>
          </a:p>
        </p:txBody>
      </p:sp>
      <p:sp>
        <p:nvSpPr>
          <p:cNvPr id="10276" name="Text Box 36"/>
          <p:cNvSpPr txBox="1">
            <a:spLocks noChangeArrowheads="1"/>
          </p:cNvSpPr>
          <p:nvPr/>
        </p:nvSpPr>
        <p:spPr bwMode="auto">
          <a:xfrm>
            <a:off x="6300806" y="735037"/>
            <a:ext cx="1692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US" altLang="vi-VN" sz="2400" b="1">
                <a:latin typeface="Times New Roman" pitchFamily="18" charset="0"/>
              </a:rPr>
              <a:t>Công nghiệp</a:t>
            </a:r>
          </a:p>
        </p:txBody>
      </p:sp>
      <p:sp>
        <p:nvSpPr>
          <p:cNvPr id="10277" name="Text Box 37"/>
          <p:cNvSpPr txBox="1">
            <a:spLocks noChangeArrowheads="1"/>
          </p:cNvSpPr>
          <p:nvPr/>
        </p:nvSpPr>
        <p:spPr bwMode="auto">
          <a:xfrm>
            <a:off x="4175140" y="5300686"/>
            <a:ext cx="49688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US" altLang="vi-VN" sz="2400" dirty="0" err="1">
                <a:latin typeface="Times New Roman" pitchFamily="18" charset="0"/>
              </a:rPr>
              <a:t>Biểu</a:t>
            </a:r>
            <a:r>
              <a:rPr lang="en-US" altLang="vi-VN" sz="2400" dirty="0">
                <a:latin typeface="Times New Roman" pitchFamily="18" charset="0"/>
              </a:rPr>
              <a:t> </a:t>
            </a:r>
            <a:r>
              <a:rPr lang="en-US" altLang="vi-VN" sz="2400" dirty="0" err="1">
                <a:latin typeface="Times New Roman" pitchFamily="18" charset="0"/>
              </a:rPr>
              <a:t>đồ</a:t>
            </a:r>
            <a:r>
              <a:rPr lang="en-US" altLang="vi-VN" sz="2400" dirty="0">
                <a:latin typeface="Times New Roman" pitchFamily="18" charset="0"/>
              </a:rPr>
              <a:t> </a:t>
            </a:r>
            <a:r>
              <a:rPr lang="en-US" altLang="vi-VN" sz="2400" dirty="0" err="1">
                <a:latin typeface="Times New Roman" pitchFamily="18" charset="0"/>
              </a:rPr>
              <a:t>cơ</a:t>
            </a:r>
            <a:r>
              <a:rPr lang="en-US" altLang="vi-VN" sz="2400" dirty="0">
                <a:latin typeface="Times New Roman" pitchFamily="18" charset="0"/>
              </a:rPr>
              <a:t> </a:t>
            </a:r>
            <a:r>
              <a:rPr lang="en-US" altLang="vi-VN" sz="2400" dirty="0" err="1">
                <a:latin typeface="Times New Roman" pitchFamily="18" charset="0"/>
              </a:rPr>
              <a:t>cấu</a:t>
            </a:r>
            <a:r>
              <a:rPr lang="en-US" altLang="vi-VN" sz="2400" dirty="0">
                <a:latin typeface="Times New Roman" pitchFamily="18" charset="0"/>
              </a:rPr>
              <a:t> GDP </a:t>
            </a:r>
            <a:r>
              <a:rPr lang="en-US" altLang="vi-VN" sz="2400" dirty="0" err="1">
                <a:latin typeface="Times New Roman" pitchFamily="18" charset="0"/>
              </a:rPr>
              <a:t>của</a:t>
            </a:r>
            <a:r>
              <a:rPr lang="en-US" altLang="vi-VN" sz="2400" dirty="0">
                <a:latin typeface="Times New Roman" pitchFamily="18" charset="0"/>
              </a:rPr>
              <a:t> </a:t>
            </a:r>
            <a:r>
              <a:rPr lang="en-US" altLang="vi-VN" sz="2400" dirty="0" err="1">
                <a:latin typeface="Times New Roman" pitchFamily="18" charset="0"/>
              </a:rPr>
              <a:t>các</a:t>
            </a:r>
            <a:r>
              <a:rPr lang="en-US" altLang="vi-VN" sz="2400" dirty="0">
                <a:latin typeface="Times New Roman" pitchFamily="18" charset="0"/>
              </a:rPr>
              <a:t> </a:t>
            </a:r>
            <a:r>
              <a:rPr lang="en-US" altLang="vi-VN" sz="2400" dirty="0" err="1">
                <a:latin typeface="Times New Roman" pitchFamily="18" charset="0"/>
              </a:rPr>
              <a:t>ngành</a:t>
            </a:r>
            <a:r>
              <a:rPr lang="en-US" altLang="vi-VN" sz="2400" dirty="0">
                <a:latin typeface="Times New Roman" pitchFamily="18" charset="0"/>
              </a:rPr>
              <a:t> </a:t>
            </a:r>
            <a:r>
              <a:rPr lang="en-US" altLang="vi-VN" sz="2400" dirty="0" err="1">
                <a:latin typeface="Times New Roman" pitchFamily="18" charset="0"/>
              </a:rPr>
              <a:t>vùng</a:t>
            </a:r>
            <a:r>
              <a:rPr lang="en-US" altLang="vi-VN" sz="2400" dirty="0">
                <a:latin typeface="Times New Roman" pitchFamily="18" charset="0"/>
              </a:rPr>
              <a:t> </a:t>
            </a:r>
            <a:r>
              <a:rPr lang="en-US" altLang="vi-VN" sz="2400" dirty="0" smtClean="0">
                <a:latin typeface="Times New Roman" pitchFamily="18" charset="0"/>
              </a:rPr>
              <a:t>ĐBSCL</a:t>
            </a:r>
            <a:endParaRPr lang="en-US" altLang="vi-VN" sz="2400" dirty="0">
              <a:latin typeface=".VnTime" pitchFamily="34" charset="0"/>
            </a:endParaRPr>
          </a:p>
        </p:txBody>
      </p:sp>
      <p:sp>
        <p:nvSpPr>
          <p:cNvPr id="10278" name="Text Box 38"/>
          <p:cNvSpPr txBox="1">
            <a:spLocks noChangeArrowheads="1"/>
          </p:cNvSpPr>
          <p:nvPr/>
        </p:nvSpPr>
        <p:spPr bwMode="auto">
          <a:xfrm>
            <a:off x="5813425" y="3125788"/>
            <a:ext cx="990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2800" b="1">
                <a:solidFill>
                  <a:srgbClr val="FF00FF"/>
                </a:solidFill>
                <a:latin typeface="Times New Roman" pitchFamily="18" charset="0"/>
              </a:rPr>
              <a:t>80 %</a:t>
            </a:r>
          </a:p>
        </p:txBody>
      </p:sp>
      <p:sp>
        <p:nvSpPr>
          <p:cNvPr id="10281" name="Text Box 41"/>
          <p:cNvSpPr txBox="1">
            <a:spLocks noChangeArrowheads="1"/>
          </p:cNvSpPr>
          <p:nvPr/>
        </p:nvSpPr>
        <p:spPr bwMode="auto">
          <a:xfrm>
            <a:off x="152407" y="2341593"/>
            <a:ext cx="38528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Tỉ</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trọng</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sản</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xuất</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công</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nghiệp</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còn</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thấp</a:t>
            </a:r>
            <a:r>
              <a:rPr lang="en-US" altLang="vi-VN" sz="2400" dirty="0">
                <a:solidFill>
                  <a:srgbClr val="0000FF"/>
                </a:solidFill>
                <a:latin typeface="Times New Roman" pitchFamily="18" charset="0"/>
              </a:rPr>
              <a:t>, </a:t>
            </a:r>
            <a:r>
              <a:rPr lang="en-US" altLang="vi-VN" sz="2400" dirty="0" err="1">
                <a:solidFill>
                  <a:srgbClr val="0000FF"/>
                </a:solidFill>
                <a:latin typeface="Times New Roman" pitchFamily="18" charset="0"/>
              </a:rPr>
              <a:t>chiếm</a:t>
            </a:r>
            <a:r>
              <a:rPr lang="en-US" altLang="vi-VN" sz="2400" dirty="0">
                <a:solidFill>
                  <a:srgbClr val="0000FF"/>
                </a:solidFill>
                <a:latin typeface="Times New Roman" pitchFamily="18" charset="0"/>
              </a:rPr>
              <a:t> 20% GDP </a:t>
            </a:r>
            <a:r>
              <a:rPr lang="en-US" altLang="vi-VN" sz="2400" dirty="0" err="1">
                <a:solidFill>
                  <a:srgbClr val="0000FF"/>
                </a:solidFill>
                <a:latin typeface="Times New Roman" pitchFamily="18" charset="0"/>
              </a:rPr>
              <a:t>toàn</a:t>
            </a:r>
            <a:r>
              <a:rPr lang="en-US" altLang="vi-VN" sz="2400" dirty="0">
                <a:solidFill>
                  <a:srgbClr val="0000FF"/>
                </a:solidFill>
                <a:latin typeface="Times New Roman" pitchFamily="18" charset="0"/>
              </a:rPr>
              <a:t> </a:t>
            </a:r>
            <a:r>
              <a:rPr lang="en-US" altLang="vi-VN" sz="2400" dirty="0" err="1" smtClean="0">
                <a:solidFill>
                  <a:srgbClr val="0000FF"/>
                </a:solidFill>
                <a:latin typeface="Times New Roman" pitchFamily="18" charset="0"/>
              </a:rPr>
              <a:t>vùng</a:t>
            </a:r>
            <a:r>
              <a:rPr lang="en-US" altLang="vi-VN" sz="2400" dirty="0" smtClean="0">
                <a:solidFill>
                  <a:srgbClr val="0000FF"/>
                </a:solidFill>
                <a:latin typeface="Times New Roman" pitchFamily="18" charset="0"/>
              </a:rPr>
              <a:t>.</a:t>
            </a:r>
            <a:endParaRPr lang="en-US" altLang="vi-VN" sz="2400" dirty="0">
              <a:solidFill>
                <a:srgbClr val="0000FF"/>
              </a:solidFill>
              <a:latin typeface="Times New Roman" pitchFamily="18" charset="0"/>
            </a:endParaRPr>
          </a:p>
        </p:txBody>
      </p:sp>
      <p:sp>
        <p:nvSpPr>
          <p:cNvPr id="2" name="Rectangle 1"/>
          <p:cNvSpPr>
            <a:spLocks noChangeArrowheads="1"/>
          </p:cNvSpPr>
          <p:nvPr/>
        </p:nvSpPr>
        <p:spPr bwMode="auto">
          <a:xfrm>
            <a:off x="612783" y="792193"/>
            <a:ext cx="3382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vi-VN" b="1" dirty="0">
                <a:solidFill>
                  <a:srgbClr val="6600CC"/>
                </a:solidFill>
                <a:latin typeface="Times New Roman" pitchFamily="18" charset="0"/>
                <a:cs typeface="Times New Roman" pitchFamily="18" charset="0"/>
              </a:rPr>
              <a:t> </a:t>
            </a:r>
            <a:r>
              <a:rPr lang="en-US" altLang="vi-VN" sz="2400" b="1" dirty="0">
                <a:latin typeface="Times New Roman" pitchFamily="18" charset="0"/>
                <a:cs typeface="Times New Roman" pitchFamily="18" charset="0"/>
              </a:rPr>
              <a:t>Cho </a:t>
            </a:r>
            <a:r>
              <a:rPr lang="en-US" altLang="vi-VN" sz="2400" b="1" dirty="0" err="1">
                <a:latin typeface="Times New Roman" pitchFamily="18" charset="0"/>
                <a:cs typeface="Times New Roman" pitchFamily="18" charset="0"/>
              </a:rPr>
              <a:t>biết</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tỉ</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trọng</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sản</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xuất</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công</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nghiệp</a:t>
            </a:r>
            <a:r>
              <a:rPr lang="en-US" altLang="vi-VN" sz="2400" b="1" dirty="0">
                <a:latin typeface="Times New Roman" pitchFamily="18" charset="0"/>
                <a:cs typeface="Times New Roman" pitchFamily="18" charset="0"/>
              </a:rPr>
              <a:t> ở ĐBSCL ?</a:t>
            </a:r>
            <a:endParaRPr lang="en-US" altLang="vi-VN" sz="2400" dirty="0">
              <a:latin typeface="Times New Roman" pitchFamily="18" charset="0"/>
              <a:cs typeface="Times New Roman" pitchFamily="18" charset="0"/>
            </a:endParaRPr>
          </a:p>
        </p:txBody>
      </p:sp>
      <p:pic>
        <p:nvPicPr>
          <p:cNvPr id="16" name="Picture 83" descr="questionbig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3988" y="9525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152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nodePh="1">
                                  <p:stCondLst>
                                    <p:cond delay="0"/>
                                  </p:stCondLst>
                                  <p:endCondLst>
                                    <p:cond evt="begin" delay="0">
                                      <p:tn val="5"/>
                                    </p:cond>
                                  </p:end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271"/>
                                        </p:tgtEl>
                                        <p:attrNameLst>
                                          <p:attrName>style.visibility</p:attrName>
                                        </p:attrNameLst>
                                      </p:cBhvr>
                                      <p:to>
                                        <p:strVal val="visible"/>
                                      </p:to>
                                    </p:set>
                                    <p:animEffect transition="in" filter="checkerboard(across)">
                                      <p:cBhvr>
                                        <p:cTn id="10" dur="500"/>
                                        <p:tgtEl>
                                          <p:spTgt spid="1027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272"/>
                                        </p:tgtEl>
                                        <p:attrNameLst>
                                          <p:attrName>style.visibility</p:attrName>
                                        </p:attrNameLst>
                                      </p:cBhvr>
                                      <p:to>
                                        <p:strVal val="visible"/>
                                      </p:to>
                                    </p:set>
                                    <p:animEffect transition="in" filter="checkerboard(across)">
                                      <p:cBhvr>
                                        <p:cTn id="13" dur="500"/>
                                        <p:tgtEl>
                                          <p:spTgt spid="1027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273"/>
                                        </p:tgtEl>
                                        <p:attrNameLst>
                                          <p:attrName>style.visibility</p:attrName>
                                        </p:attrNameLst>
                                      </p:cBhvr>
                                      <p:to>
                                        <p:strVal val="visible"/>
                                      </p:to>
                                    </p:set>
                                    <p:animEffect transition="in" filter="checkerboard(across)">
                                      <p:cBhvr>
                                        <p:cTn id="16" dur="500"/>
                                        <p:tgtEl>
                                          <p:spTgt spid="1027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274"/>
                                        </p:tgtEl>
                                        <p:attrNameLst>
                                          <p:attrName>style.visibility</p:attrName>
                                        </p:attrNameLst>
                                      </p:cBhvr>
                                      <p:to>
                                        <p:strVal val="visible"/>
                                      </p:to>
                                    </p:set>
                                    <p:animEffect transition="in" filter="checkerboard(across)">
                                      <p:cBhvr>
                                        <p:cTn id="19" dur="500"/>
                                        <p:tgtEl>
                                          <p:spTgt spid="10274"/>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276"/>
                                        </p:tgtEl>
                                        <p:attrNameLst>
                                          <p:attrName>style.visibility</p:attrName>
                                        </p:attrNameLst>
                                      </p:cBhvr>
                                      <p:to>
                                        <p:strVal val="visible"/>
                                      </p:to>
                                    </p:set>
                                    <p:animEffect transition="in" filter="checkerboard(across)">
                                      <p:cBhvr>
                                        <p:cTn id="22" dur="500"/>
                                        <p:tgtEl>
                                          <p:spTgt spid="1027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278"/>
                                        </p:tgtEl>
                                        <p:attrNameLst>
                                          <p:attrName>style.visibility</p:attrName>
                                        </p:attrNameLst>
                                      </p:cBhvr>
                                      <p:to>
                                        <p:strVal val="visible"/>
                                      </p:to>
                                    </p:set>
                                    <p:animEffect transition="in" filter="checkerboard(across)">
                                      <p:cBhvr>
                                        <p:cTn id="25" dur="500"/>
                                        <p:tgtEl>
                                          <p:spTgt spid="1027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275"/>
                                        </p:tgtEl>
                                        <p:attrNameLst>
                                          <p:attrName>style.visibility</p:attrName>
                                        </p:attrNameLst>
                                      </p:cBhvr>
                                      <p:to>
                                        <p:strVal val="visible"/>
                                      </p:to>
                                    </p:set>
                                    <p:animEffect transition="in" filter="checkerboard(across)">
                                      <p:cBhvr>
                                        <p:cTn id="28" dur="500"/>
                                        <p:tgtEl>
                                          <p:spTgt spid="1027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277"/>
                                        </p:tgtEl>
                                        <p:attrNameLst>
                                          <p:attrName>style.visibility</p:attrName>
                                        </p:attrNameLst>
                                      </p:cBhvr>
                                      <p:to>
                                        <p:strVal val="visible"/>
                                      </p:to>
                                    </p:set>
                                    <p:animEffect transition="in" filter="checkerboard(across)">
                                      <p:cBhvr>
                                        <p:cTn id="31" dur="500"/>
                                        <p:tgtEl>
                                          <p:spTgt spid="1027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0281"/>
                                        </p:tgtEl>
                                        <p:attrNameLst>
                                          <p:attrName>style.visibility</p:attrName>
                                        </p:attrNameLst>
                                      </p:cBhvr>
                                      <p:to>
                                        <p:strVal val="visible"/>
                                      </p:to>
                                    </p:set>
                                    <p:animEffect transition="in" filter="checkerboard(across)">
                                      <p:cBhvr>
                                        <p:cTn id="46" dur="500"/>
                                        <p:tgtEl>
                                          <p:spTgt spid="10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71" grpId="0" animBg="1"/>
      <p:bldP spid="10272" grpId="0" animBg="1"/>
      <p:bldP spid="10273" grpId="0" animBg="1"/>
      <p:bldP spid="10274" grpId="0"/>
      <p:bldP spid="10275" grpId="0"/>
      <p:bldP spid="10276" grpId="0"/>
      <p:bldP spid="10277" grpId="0"/>
      <p:bldP spid="10278" grpId="0"/>
      <p:bldP spid="1028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70" name="Rectangle 22"/>
          <p:cNvSpPr>
            <a:spLocks noChangeArrowheads="1"/>
          </p:cNvSpPr>
          <p:nvPr/>
        </p:nvSpPr>
        <p:spPr bwMode="auto">
          <a:xfrm>
            <a:off x="250825" y="3284537"/>
            <a:ext cx="1657350" cy="7921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53269" name="Rectangle 21"/>
          <p:cNvSpPr>
            <a:spLocks noChangeArrowheads="1"/>
          </p:cNvSpPr>
          <p:nvPr/>
        </p:nvSpPr>
        <p:spPr bwMode="auto">
          <a:xfrm>
            <a:off x="2987713" y="4005264"/>
            <a:ext cx="2665413" cy="719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vi-VN" altLang="vi-VN"/>
          </a:p>
        </p:txBody>
      </p:sp>
      <p:sp>
        <p:nvSpPr>
          <p:cNvPr id="53268" name="Rectangle 20"/>
          <p:cNvSpPr>
            <a:spLocks noChangeArrowheads="1"/>
          </p:cNvSpPr>
          <p:nvPr/>
        </p:nvSpPr>
        <p:spPr bwMode="auto">
          <a:xfrm>
            <a:off x="2916238" y="2565401"/>
            <a:ext cx="3168650"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6149" name="Text Box 4"/>
          <p:cNvSpPr txBox="1">
            <a:spLocks noChangeArrowheads="1"/>
          </p:cNvSpPr>
          <p:nvPr/>
        </p:nvSpPr>
        <p:spPr bwMode="auto">
          <a:xfrm>
            <a:off x="1331935" y="1258888"/>
            <a:ext cx="56165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endParaRPr>
          </a:p>
        </p:txBody>
      </p:sp>
      <p:sp>
        <p:nvSpPr>
          <p:cNvPr id="53254" name="Text Box 6"/>
          <p:cNvSpPr txBox="1">
            <a:spLocks noChangeArrowheads="1"/>
          </p:cNvSpPr>
          <p:nvPr/>
        </p:nvSpPr>
        <p:spPr bwMode="auto">
          <a:xfrm>
            <a:off x="2268576" y="1412875"/>
            <a:ext cx="38893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000">
                <a:solidFill>
                  <a:srgbClr val="0000FF"/>
                </a:solidFill>
                <a:latin typeface="Times New Roman" pitchFamily="18" charset="0"/>
              </a:rPr>
              <a:t>NỘI DUNG BÀI HỌC :</a:t>
            </a:r>
          </a:p>
        </p:txBody>
      </p:sp>
      <p:sp>
        <p:nvSpPr>
          <p:cNvPr id="53255" name="Text Box 7"/>
          <p:cNvSpPr txBox="1">
            <a:spLocks noChangeArrowheads="1"/>
          </p:cNvSpPr>
          <p:nvPr/>
        </p:nvSpPr>
        <p:spPr bwMode="auto">
          <a:xfrm>
            <a:off x="0" y="3500437"/>
            <a:ext cx="2376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000">
                <a:solidFill>
                  <a:srgbClr val="0000FF"/>
                </a:solidFill>
                <a:latin typeface="Times New Roman" pitchFamily="18" charset="0"/>
              </a:rPr>
              <a:t>    Vùng ĐB SCL</a:t>
            </a:r>
          </a:p>
        </p:txBody>
      </p:sp>
      <p:sp>
        <p:nvSpPr>
          <p:cNvPr id="53256" name="Text Box 8"/>
          <p:cNvSpPr txBox="1">
            <a:spLocks noChangeArrowheads="1"/>
          </p:cNvSpPr>
          <p:nvPr/>
        </p:nvSpPr>
        <p:spPr bwMode="auto">
          <a:xfrm>
            <a:off x="2627313" y="2636839"/>
            <a:ext cx="33829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vi-VN" sz="2000">
                <a:solidFill>
                  <a:srgbClr val="0000FF"/>
                </a:solidFill>
                <a:latin typeface="Times New Roman" pitchFamily="18" charset="0"/>
              </a:rPr>
              <a:t>Tình hình phát triển kinh tế</a:t>
            </a:r>
          </a:p>
        </p:txBody>
      </p:sp>
      <p:sp>
        <p:nvSpPr>
          <p:cNvPr id="53258" name="Text Box 10"/>
          <p:cNvSpPr txBox="1">
            <a:spLocks noChangeArrowheads="1"/>
          </p:cNvSpPr>
          <p:nvPr/>
        </p:nvSpPr>
        <p:spPr bwMode="auto">
          <a:xfrm>
            <a:off x="3059113" y="4111625"/>
            <a:ext cx="39608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000">
                <a:solidFill>
                  <a:srgbClr val="0000FF"/>
                </a:solidFill>
                <a:latin typeface="Times New Roman" pitchFamily="18" charset="0"/>
              </a:rPr>
              <a:t>Các trung tâm kinh tế</a:t>
            </a:r>
          </a:p>
        </p:txBody>
      </p:sp>
      <p:sp>
        <p:nvSpPr>
          <p:cNvPr id="53260" name="Text Box 12"/>
          <p:cNvSpPr txBox="1">
            <a:spLocks noChangeArrowheads="1"/>
          </p:cNvSpPr>
          <p:nvPr/>
        </p:nvSpPr>
        <p:spPr bwMode="auto">
          <a:xfrm>
            <a:off x="7272376" y="1989139"/>
            <a:ext cx="2592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000">
                <a:solidFill>
                  <a:srgbClr val="0000FF"/>
                </a:solidFill>
                <a:latin typeface="Times New Roman" pitchFamily="18" charset="0"/>
              </a:rPr>
              <a:t>Nông nghiệp</a:t>
            </a:r>
          </a:p>
        </p:txBody>
      </p:sp>
      <p:sp>
        <p:nvSpPr>
          <p:cNvPr id="53261" name="Text Box 13"/>
          <p:cNvSpPr txBox="1">
            <a:spLocks noChangeArrowheads="1"/>
          </p:cNvSpPr>
          <p:nvPr/>
        </p:nvSpPr>
        <p:spPr bwMode="auto">
          <a:xfrm>
            <a:off x="7200900" y="2636839"/>
            <a:ext cx="28082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000">
                <a:solidFill>
                  <a:srgbClr val="0000FF"/>
                </a:solidFill>
                <a:latin typeface="Times New Roman" pitchFamily="18" charset="0"/>
              </a:rPr>
              <a:t>Công nghiệp</a:t>
            </a:r>
          </a:p>
        </p:txBody>
      </p:sp>
      <p:sp>
        <p:nvSpPr>
          <p:cNvPr id="53262" name="Text Box 14"/>
          <p:cNvSpPr txBox="1">
            <a:spLocks noChangeArrowheads="1"/>
          </p:cNvSpPr>
          <p:nvPr/>
        </p:nvSpPr>
        <p:spPr bwMode="auto">
          <a:xfrm>
            <a:off x="7307263" y="3284539"/>
            <a:ext cx="29527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000">
                <a:solidFill>
                  <a:srgbClr val="0000FF"/>
                </a:solidFill>
                <a:latin typeface="Times New Roman" pitchFamily="18" charset="0"/>
              </a:rPr>
              <a:t>Dịch vụ</a:t>
            </a:r>
          </a:p>
        </p:txBody>
      </p:sp>
      <p:sp>
        <p:nvSpPr>
          <p:cNvPr id="53263" name="Line 15"/>
          <p:cNvSpPr>
            <a:spLocks noChangeShapeType="1"/>
          </p:cNvSpPr>
          <p:nvPr/>
        </p:nvSpPr>
        <p:spPr bwMode="auto">
          <a:xfrm flipV="1">
            <a:off x="1979649" y="2852740"/>
            <a:ext cx="865187" cy="720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4" name="Line 16"/>
          <p:cNvSpPr>
            <a:spLocks noChangeShapeType="1"/>
          </p:cNvSpPr>
          <p:nvPr/>
        </p:nvSpPr>
        <p:spPr bwMode="auto">
          <a:xfrm>
            <a:off x="1979649" y="3573464"/>
            <a:ext cx="865187"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5" name="Line 17"/>
          <p:cNvSpPr>
            <a:spLocks noChangeShapeType="1"/>
          </p:cNvSpPr>
          <p:nvPr/>
        </p:nvSpPr>
        <p:spPr bwMode="auto">
          <a:xfrm flipV="1">
            <a:off x="6229350" y="2276475"/>
            <a:ext cx="935038"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6" name="Line 18"/>
          <p:cNvSpPr>
            <a:spLocks noChangeShapeType="1"/>
          </p:cNvSpPr>
          <p:nvPr/>
        </p:nvSpPr>
        <p:spPr bwMode="auto">
          <a:xfrm>
            <a:off x="6229350" y="2781300"/>
            <a:ext cx="863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7" name="Line 19"/>
          <p:cNvSpPr>
            <a:spLocks noChangeShapeType="1"/>
          </p:cNvSpPr>
          <p:nvPr/>
        </p:nvSpPr>
        <p:spPr bwMode="auto">
          <a:xfrm>
            <a:off x="6229350" y="2781301"/>
            <a:ext cx="86360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WordArt 11"/>
          <p:cNvSpPr>
            <a:spLocks noChangeArrowheads="1" noChangeShapeType="1" noTextEdit="1"/>
          </p:cNvSpPr>
          <p:nvPr/>
        </p:nvSpPr>
        <p:spPr bwMode="auto">
          <a:xfrm>
            <a:off x="381000" y="304800"/>
            <a:ext cx="8382000" cy="685800"/>
          </a:xfrm>
          <a:prstGeom prst="rect">
            <a:avLst/>
          </a:prstGeom>
        </p:spPr>
        <p:txBody>
          <a:bodyPr wrap="none" numCol="1" fromWordArt="1">
            <a:prstTxWarp prst="textPlain">
              <a:avLst>
                <a:gd name="adj" fmla="val 50000"/>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43 -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36: VÙNG ĐỒNG BẰNG SÔNG CỬU LONG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tiếp</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theo</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869715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circle(in)">
                                      <p:cBhvr>
                                        <p:cTn id="7" dur="20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70"/>
                                        </p:tgtEl>
                                        <p:attrNameLst>
                                          <p:attrName>style.visibility</p:attrName>
                                        </p:attrNameLst>
                                      </p:cBhvr>
                                      <p:to>
                                        <p:strVal val="visible"/>
                                      </p:to>
                                    </p:set>
                                    <p:animEffect transition="in" filter="checkerboard(across)">
                                      <p:cBhvr>
                                        <p:cTn id="12" dur="500"/>
                                        <p:tgtEl>
                                          <p:spTgt spid="5327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3255"/>
                                        </p:tgtEl>
                                        <p:attrNameLst>
                                          <p:attrName>style.visibility</p:attrName>
                                        </p:attrNameLst>
                                      </p:cBhvr>
                                      <p:to>
                                        <p:strVal val="visible"/>
                                      </p:to>
                                    </p:set>
                                    <p:animEffect transition="in" filter="checkerboard(across)">
                                      <p:cBhvr>
                                        <p:cTn id="15" dur="500"/>
                                        <p:tgtEl>
                                          <p:spTgt spid="532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3263"/>
                                        </p:tgtEl>
                                        <p:attrNameLst>
                                          <p:attrName>style.visibility</p:attrName>
                                        </p:attrNameLst>
                                      </p:cBhvr>
                                      <p:to>
                                        <p:strVal val="visible"/>
                                      </p:to>
                                    </p:set>
                                    <p:animEffect transition="in" filter="checkerboard(across)">
                                      <p:cBhvr>
                                        <p:cTn id="20" dur="500"/>
                                        <p:tgtEl>
                                          <p:spTgt spid="5326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3256"/>
                                        </p:tgtEl>
                                        <p:attrNameLst>
                                          <p:attrName>style.visibility</p:attrName>
                                        </p:attrNameLst>
                                      </p:cBhvr>
                                      <p:to>
                                        <p:strVal val="visible"/>
                                      </p:to>
                                    </p:set>
                                    <p:animEffect transition="in" filter="checkerboard(across)">
                                      <p:cBhvr>
                                        <p:cTn id="23" dur="500"/>
                                        <p:tgtEl>
                                          <p:spTgt spid="5325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3268"/>
                                        </p:tgtEl>
                                        <p:attrNameLst>
                                          <p:attrName>style.visibility</p:attrName>
                                        </p:attrNameLst>
                                      </p:cBhvr>
                                      <p:to>
                                        <p:strVal val="visible"/>
                                      </p:to>
                                    </p:set>
                                    <p:animEffect transition="in" filter="checkerboard(across)">
                                      <p:cBhvr>
                                        <p:cTn id="26" dur="500"/>
                                        <p:tgtEl>
                                          <p:spTgt spid="532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3265"/>
                                        </p:tgtEl>
                                        <p:attrNameLst>
                                          <p:attrName>style.visibility</p:attrName>
                                        </p:attrNameLst>
                                      </p:cBhvr>
                                      <p:to>
                                        <p:strVal val="visible"/>
                                      </p:to>
                                    </p:set>
                                    <p:animEffect transition="in" filter="checkerboard(across)">
                                      <p:cBhvr>
                                        <p:cTn id="31" dur="500"/>
                                        <p:tgtEl>
                                          <p:spTgt spid="5326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53260"/>
                                        </p:tgtEl>
                                        <p:attrNameLst>
                                          <p:attrName>style.visibility</p:attrName>
                                        </p:attrNameLst>
                                      </p:cBhvr>
                                      <p:to>
                                        <p:strVal val="visible"/>
                                      </p:to>
                                    </p:set>
                                    <p:animEffect transition="in" filter="checkerboard(across)">
                                      <p:cBhvr>
                                        <p:cTn id="36" dur="500"/>
                                        <p:tgtEl>
                                          <p:spTgt spid="5326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53266"/>
                                        </p:tgtEl>
                                        <p:attrNameLst>
                                          <p:attrName>style.visibility</p:attrName>
                                        </p:attrNameLst>
                                      </p:cBhvr>
                                      <p:to>
                                        <p:strVal val="visible"/>
                                      </p:to>
                                    </p:set>
                                    <p:animEffect transition="in" filter="checkerboard(across)">
                                      <p:cBhvr>
                                        <p:cTn id="41" dur="500"/>
                                        <p:tgtEl>
                                          <p:spTgt spid="5326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53261"/>
                                        </p:tgtEl>
                                        <p:attrNameLst>
                                          <p:attrName>style.visibility</p:attrName>
                                        </p:attrNameLst>
                                      </p:cBhvr>
                                      <p:to>
                                        <p:strVal val="visible"/>
                                      </p:to>
                                    </p:set>
                                    <p:animEffect transition="in" filter="checkerboard(across)">
                                      <p:cBhvr>
                                        <p:cTn id="46" dur="500"/>
                                        <p:tgtEl>
                                          <p:spTgt spid="5326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53267"/>
                                        </p:tgtEl>
                                        <p:attrNameLst>
                                          <p:attrName>style.visibility</p:attrName>
                                        </p:attrNameLst>
                                      </p:cBhvr>
                                      <p:to>
                                        <p:strVal val="visible"/>
                                      </p:to>
                                    </p:set>
                                    <p:animEffect transition="in" filter="checkerboard(across)">
                                      <p:cBhvr>
                                        <p:cTn id="51" dur="500"/>
                                        <p:tgtEl>
                                          <p:spTgt spid="5326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53262"/>
                                        </p:tgtEl>
                                        <p:attrNameLst>
                                          <p:attrName>style.visibility</p:attrName>
                                        </p:attrNameLst>
                                      </p:cBhvr>
                                      <p:to>
                                        <p:strVal val="visible"/>
                                      </p:to>
                                    </p:set>
                                    <p:animEffect transition="in" filter="checkerboard(across)">
                                      <p:cBhvr>
                                        <p:cTn id="56" dur="500"/>
                                        <p:tgtEl>
                                          <p:spTgt spid="5326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53264"/>
                                        </p:tgtEl>
                                        <p:attrNameLst>
                                          <p:attrName>style.visibility</p:attrName>
                                        </p:attrNameLst>
                                      </p:cBhvr>
                                      <p:to>
                                        <p:strVal val="visible"/>
                                      </p:to>
                                    </p:set>
                                    <p:animEffect transition="in" filter="checkerboard(across)">
                                      <p:cBhvr>
                                        <p:cTn id="61" dur="500"/>
                                        <p:tgtEl>
                                          <p:spTgt spid="53264"/>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53258"/>
                                        </p:tgtEl>
                                        <p:attrNameLst>
                                          <p:attrName>style.visibility</p:attrName>
                                        </p:attrNameLst>
                                      </p:cBhvr>
                                      <p:to>
                                        <p:strVal val="visible"/>
                                      </p:to>
                                    </p:set>
                                    <p:animEffect transition="in" filter="circle(in)">
                                      <p:cBhvr>
                                        <p:cTn id="64" dur="2000"/>
                                        <p:tgtEl>
                                          <p:spTgt spid="53258"/>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53269"/>
                                        </p:tgtEl>
                                        <p:attrNameLst>
                                          <p:attrName>style.visibility</p:attrName>
                                        </p:attrNameLst>
                                      </p:cBhvr>
                                      <p:to>
                                        <p:strVal val="visible"/>
                                      </p:to>
                                    </p:set>
                                    <p:animEffect transition="in" filter="checkerboard(across)">
                                      <p:cBhvr>
                                        <p:cTn id="67" dur="500"/>
                                        <p:tgtEl>
                                          <p:spTgt spid="53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70" grpId="0" animBg="1"/>
      <p:bldP spid="53269" grpId="0" animBg="1"/>
      <p:bldP spid="53268" grpId="0" animBg="1"/>
      <p:bldP spid="53254" grpId="0"/>
      <p:bldP spid="53255" grpId="0"/>
      <p:bldP spid="53256" grpId="0"/>
      <p:bldP spid="53258" grpId="0"/>
      <p:bldP spid="53260" grpId="0"/>
      <p:bldP spid="53261" grpId="0"/>
      <p:bldP spid="53262" grpId="0"/>
      <p:bldP spid="53263" grpId="0" animBg="1"/>
      <p:bldP spid="53264" grpId="0" animBg="1"/>
      <p:bldP spid="53265" grpId="0" animBg="1"/>
      <p:bldP spid="53266" grpId="0" animBg="1"/>
      <p:bldP spid="5326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2400">
              <a:latin typeface="VNI-Times" pitchFamily="2" charset="0"/>
            </a:endParaRPr>
          </a:p>
        </p:txBody>
      </p:sp>
      <p:graphicFrame>
        <p:nvGraphicFramePr>
          <p:cNvPr id="198740" name="Group 84"/>
          <p:cNvGraphicFramePr>
            <a:graphicFrameLocks noGrp="1"/>
          </p:cNvGraphicFramePr>
          <p:nvPr/>
        </p:nvGraphicFramePr>
        <p:xfrm>
          <a:off x="228600" y="457204"/>
          <a:ext cx="8686800" cy="4689487"/>
        </p:xfrm>
        <a:graphic>
          <a:graphicData uri="http://schemas.openxmlformats.org/drawingml/2006/table">
            <a:tbl>
              <a:tblPr/>
              <a:tblGrid>
                <a:gridCol w="198120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4895850">
                  <a:extLst>
                    <a:ext uri="{9D8B030D-6E8A-4147-A177-3AD203B41FA5}">
                      <a16:colId xmlns:a16="http://schemas.microsoft.com/office/drawing/2014/main" val="20002"/>
                    </a:ext>
                  </a:extLst>
                </a:gridCol>
              </a:tblGrid>
              <a:tr h="7010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rgbClr val="FF0000"/>
                          </a:solidFill>
                          <a:effectLst/>
                          <a:latin typeface="Times New Roman" pitchFamily="18" charset="0"/>
                        </a:rPr>
                        <a:t>Ngành</a:t>
                      </a: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rPr>
                        <a:t>sản</a:t>
                      </a:r>
                      <a:r>
                        <a:rPr kumimoji="0" lang="en-US" sz="2000" b="0" i="0" u="none" strike="noStrike" cap="none" normalizeH="0" baseline="0" dirty="0" smtClean="0">
                          <a:ln>
                            <a:noFill/>
                          </a:ln>
                          <a:solidFill>
                            <a:srgbClr val="FF0000"/>
                          </a:solidFill>
                          <a:effectLst/>
                          <a:latin typeface="Times New Roman" pitchFamily="18" charset="0"/>
                        </a:rPr>
                        <a:t> </a:t>
                      </a:r>
                      <a:r>
                        <a:rPr kumimoji="0" lang="en-US" sz="2000" b="0" i="0" u="none" strike="noStrike" cap="none" normalizeH="0" baseline="0" dirty="0" err="1" smtClean="0">
                          <a:ln>
                            <a:noFill/>
                          </a:ln>
                          <a:solidFill>
                            <a:srgbClr val="FF0000"/>
                          </a:solidFill>
                          <a:effectLst/>
                          <a:latin typeface="Times New Roman" pitchFamily="18" charset="0"/>
                        </a:rPr>
                        <a:t>xuất</a:t>
                      </a:r>
                      <a:endParaRPr kumimoji="0" lang="en-US" sz="2000" b="0" i="0" u="none" strike="noStrike" cap="none" normalizeH="0" baseline="0" dirty="0" smtClean="0">
                        <a:ln>
                          <a:noFill/>
                        </a:ln>
                        <a:solidFill>
                          <a:srgbClr val="FF0000"/>
                        </a:solidFill>
                        <a:effectLst/>
                        <a:latin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Times New Roman" pitchFamily="18" charset="0"/>
                        </a:rPr>
                        <a:t>% trong cơ cầu CN cả nước</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Times New Roman" pitchFamily="18" charset="0"/>
                        </a:rPr>
                        <a:t>Hiện trạng</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61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Chế biến lương thực thực phẩm</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65,0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yếu</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xay</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xát</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lúa</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gạo</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chế</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biến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thuỷ</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sản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đông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lạnh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làm</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rau</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quả</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đồ</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hộp</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sản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xuất</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đường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mật</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Sản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phẩm</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xuất</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khẩu</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gạo</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thuỷ</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sản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đông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lạnh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hoa</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quả</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Phân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bố</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hầu</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khắp</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tỉnh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thành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trong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vùng</a:t>
                      </a:r>
                      <a:r>
                        <a:rPr kumimoji="0" lang="en-US" sz="2000" b="0" i="0" u="none" strike="noStrike" cap="none" normalizeH="0" baseline="0" dirty="0" smtClean="0">
                          <a:ln>
                            <a:noFill/>
                          </a:ln>
                          <a:solidFill>
                            <a:schemeClr val="tx1"/>
                          </a:solidFill>
                          <a:effectLst/>
                          <a:latin typeface="Times New Roman" pitchFamily="18"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5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Vật liệu xây dựng</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Times New Roman" pitchFamily="18" charset="0"/>
                        </a:rPr>
                        <a:t>12,0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Các cơ sở sản xuất vật liệu xây dựng. Phân bố ở nhiều địa phương, lớn nhất là nhà máy xi măng Hà Tiên 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106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Cơ khí nông nghiệp, một số ngành công nghiệp khác</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Times New Roman" pitchFamily="18" charset="0"/>
                        </a:rPr>
                        <a:t>23,0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Phát triển cơ khí nông nghiệp. Thành phố Cần thơ với khu công nghiệp Trà Nóc là trung tâm công nghiệp lớn nhất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98691" name="Text Box 35"/>
          <p:cNvSpPr txBox="1">
            <a:spLocks noChangeArrowheads="1"/>
          </p:cNvSpPr>
          <p:nvPr/>
        </p:nvSpPr>
        <p:spPr bwMode="auto">
          <a:xfrm>
            <a:off x="381000" y="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vi-VN" sz="2000" b="1" dirty="0" err="1">
                <a:solidFill>
                  <a:srgbClr val="000066"/>
                </a:solidFill>
                <a:latin typeface="Times New Roman" pitchFamily="18" charset="0"/>
              </a:rPr>
              <a:t>Bảng</a:t>
            </a:r>
            <a:r>
              <a:rPr lang="en-US" altLang="vi-VN" sz="2000" b="1" dirty="0">
                <a:solidFill>
                  <a:srgbClr val="000066"/>
                </a:solidFill>
                <a:latin typeface="Times New Roman" pitchFamily="18" charset="0"/>
              </a:rPr>
              <a:t> 36.2: </a:t>
            </a:r>
            <a:r>
              <a:rPr lang="en-US" altLang="vi-VN" sz="2000" b="1" dirty="0" err="1">
                <a:solidFill>
                  <a:srgbClr val="000066"/>
                </a:solidFill>
                <a:latin typeface="Times New Roman" pitchFamily="18" charset="0"/>
              </a:rPr>
              <a:t>Các</a:t>
            </a:r>
            <a:r>
              <a:rPr lang="en-US" altLang="vi-VN" sz="2000" b="1" dirty="0">
                <a:solidFill>
                  <a:srgbClr val="000066"/>
                </a:solidFill>
                <a:latin typeface="Times New Roman" pitchFamily="18" charset="0"/>
              </a:rPr>
              <a:t> </a:t>
            </a:r>
            <a:r>
              <a:rPr lang="en-US" altLang="vi-VN" sz="2000" b="1" dirty="0" err="1">
                <a:solidFill>
                  <a:srgbClr val="000066"/>
                </a:solidFill>
                <a:latin typeface="Times New Roman" pitchFamily="18" charset="0"/>
              </a:rPr>
              <a:t>ngành</a:t>
            </a:r>
            <a:r>
              <a:rPr lang="en-US" altLang="vi-VN" sz="2000" b="1" dirty="0">
                <a:solidFill>
                  <a:srgbClr val="000066"/>
                </a:solidFill>
                <a:latin typeface="Times New Roman" pitchFamily="18" charset="0"/>
              </a:rPr>
              <a:t> </a:t>
            </a:r>
            <a:r>
              <a:rPr lang="en-US" altLang="vi-VN" sz="2000" b="1" dirty="0" err="1">
                <a:solidFill>
                  <a:srgbClr val="000066"/>
                </a:solidFill>
                <a:latin typeface="Times New Roman" pitchFamily="18" charset="0"/>
              </a:rPr>
              <a:t>công</a:t>
            </a:r>
            <a:r>
              <a:rPr lang="en-US" altLang="vi-VN" sz="2000" b="1" dirty="0">
                <a:solidFill>
                  <a:srgbClr val="000066"/>
                </a:solidFill>
                <a:latin typeface="Times New Roman" pitchFamily="18" charset="0"/>
              </a:rPr>
              <a:t> </a:t>
            </a:r>
            <a:r>
              <a:rPr lang="en-US" altLang="vi-VN" sz="2000" b="1" dirty="0" err="1">
                <a:solidFill>
                  <a:srgbClr val="000066"/>
                </a:solidFill>
                <a:latin typeface="Times New Roman" pitchFamily="18" charset="0"/>
              </a:rPr>
              <a:t>nghiệp</a:t>
            </a:r>
            <a:r>
              <a:rPr lang="en-US" altLang="vi-VN" sz="2000" b="1" dirty="0">
                <a:solidFill>
                  <a:srgbClr val="000066"/>
                </a:solidFill>
                <a:latin typeface="Times New Roman" pitchFamily="18" charset="0"/>
              </a:rPr>
              <a:t> ở </a:t>
            </a:r>
            <a:r>
              <a:rPr lang="en-US" altLang="vi-VN" sz="2000" b="1" dirty="0" err="1">
                <a:solidFill>
                  <a:srgbClr val="000066"/>
                </a:solidFill>
                <a:latin typeface="Times New Roman" pitchFamily="18" charset="0"/>
              </a:rPr>
              <a:t>đồng</a:t>
            </a:r>
            <a:r>
              <a:rPr lang="en-US" altLang="vi-VN" sz="2000" b="1" dirty="0">
                <a:solidFill>
                  <a:srgbClr val="000066"/>
                </a:solidFill>
                <a:latin typeface="Times New Roman" pitchFamily="18" charset="0"/>
              </a:rPr>
              <a:t> </a:t>
            </a:r>
            <a:r>
              <a:rPr lang="en-US" altLang="vi-VN" sz="2000" b="1" dirty="0" err="1">
                <a:solidFill>
                  <a:srgbClr val="000066"/>
                </a:solidFill>
                <a:latin typeface="Times New Roman" pitchFamily="18" charset="0"/>
              </a:rPr>
              <a:t>bằng</a:t>
            </a:r>
            <a:r>
              <a:rPr lang="en-US" altLang="vi-VN" sz="2000" b="1" dirty="0">
                <a:solidFill>
                  <a:srgbClr val="000066"/>
                </a:solidFill>
                <a:latin typeface="Times New Roman" pitchFamily="18" charset="0"/>
              </a:rPr>
              <a:t> </a:t>
            </a:r>
            <a:r>
              <a:rPr lang="en-US" altLang="vi-VN" sz="2000" b="1" dirty="0" err="1">
                <a:solidFill>
                  <a:srgbClr val="000066"/>
                </a:solidFill>
                <a:latin typeface="Times New Roman" pitchFamily="18" charset="0"/>
              </a:rPr>
              <a:t>sông</a:t>
            </a:r>
            <a:r>
              <a:rPr lang="en-US" altLang="vi-VN" sz="2000" b="1" dirty="0">
                <a:solidFill>
                  <a:srgbClr val="000066"/>
                </a:solidFill>
                <a:latin typeface="Times New Roman" pitchFamily="18" charset="0"/>
              </a:rPr>
              <a:t> </a:t>
            </a:r>
            <a:r>
              <a:rPr lang="en-US" altLang="vi-VN" sz="2000" b="1" dirty="0" err="1">
                <a:solidFill>
                  <a:srgbClr val="000066"/>
                </a:solidFill>
                <a:latin typeface="Times New Roman" pitchFamily="18" charset="0"/>
              </a:rPr>
              <a:t>Cửu</a:t>
            </a:r>
            <a:r>
              <a:rPr lang="en-US" altLang="vi-VN" sz="2000" b="1" dirty="0">
                <a:solidFill>
                  <a:srgbClr val="000066"/>
                </a:solidFill>
                <a:latin typeface="Times New Roman" pitchFamily="18" charset="0"/>
              </a:rPr>
              <a:t> Long, </a:t>
            </a:r>
            <a:r>
              <a:rPr lang="en-US" altLang="vi-VN" sz="2000" b="1" dirty="0" err="1">
                <a:solidFill>
                  <a:srgbClr val="000066"/>
                </a:solidFill>
                <a:latin typeface="Times New Roman" pitchFamily="18" charset="0"/>
              </a:rPr>
              <a:t>năm</a:t>
            </a:r>
            <a:r>
              <a:rPr lang="en-US" altLang="vi-VN" sz="2000" b="1" dirty="0">
                <a:solidFill>
                  <a:srgbClr val="000066"/>
                </a:solidFill>
                <a:latin typeface="Times New Roman" pitchFamily="18" charset="0"/>
              </a:rPr>
              <a:t> 2000</a:t>
            </a:r>
          </a:p>
        </p:txBody>
      </p:sp>
      <p:sp>
        <p:nvSpPr>
          <p:cNvPr id="198738" name="Text Box 82"/>
          <p:cNvSpPr txBox="1">
            <a:spLocks noChangeArrowheads="1"/>
          </p:cNvSpPr>
          <p:nvPr/>
        </p:nvSpPr>
        <p:spPr bwMode="auto">
          <a:xfrm>
            <a:off x="2362200" y="5486423"/>
            <a:ext cx="640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400" b="1" i="1" dirty="0" err="1">
                <a:solidFill>
                  <a:srgbClr val="660033"/>
                </a:solidFill>
                <a:latin typeface="Times New Roman" pitchFamily="18" charset="0"/>
              </a:rPr>
              <a:t>Từ</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bảng</a:t>
            </a:r>
            <a:r>
              <a:rPr lang="en-US" altLang="vi-VN" sz="2400" b="1" i="1" dirty="0">
                <a:solidFill>
                  <a:srgbClr val="660033"/>
                </a:solidFill>
                <a:latin typeface="Times New Roman" pitchFamily="18" charset="0"/>
              </a:rPr>
              <a:t> 36.2, </a:t>
            </a:r>
            <a:r>
              <a:rPr lang="en-US" altLang="vi-VN" sz="2400" b="1" i="1" dirty="0" err="1">
                <a:solidFill>
                  <a:srgbClr val="660033"/>
                </a:solidFill>
                <a:latin typeface="Times New Roman" pitchFamily="18" charset="0"/>
              </a:rPr>
              <a:t>hãy</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kể</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tên</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các</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ngành</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công</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nghiệp</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chủ</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yếu</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của</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đồng</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bằng</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sông</a:t>
            </a:r>
            <a:r>
              <a:rPr lang="en-US" altLang="vi-VN" sz="2400" b="1" i="1" dirty="0">
                <a:solidFill>
                  <a:srgbClr val="660033"/>
                </a:solidFill>
                <a:latin typeface="Times New Roman" pitchFamily="18" charset="0"/>
              </a:rPr>
              <a:t> </a:t>
            </a:r>
            <a:r>
              <a:rPr lang="en-US" altLang="vi-VN" sz="2400" b="1" i="1" dirty="0" err="1">
                <a:solidFill>
                  <a:srgbClr val="660033"/>
                </a:solidFill>
                <a:latin typeface="Times New Roman" pitchFamily="18" charset="0"/>
              </a:rPr>
              <a:t>Cửu</a:t>
            </a:r>
            <a:r>
              <a:rPr lang="en-US" altLang="vi-VN" sz="2400" b="1" i="1" dirty="0">
                <a:solidFill>
                  <a:srgbClr val="660033"/>
                </a:solidFill>
                <a:latin typeface="Times New Roman" pitchFamily="18" charset="0"/>
              </a:rPr>
              <a:t> </a:t>
            </a:r>
            <a:r>
              <a:rPr lang="en-US" altLang="vi-VN" sz="2400" b="1" i="1" dirty="0" smtClean="0">
                <a:solidFill>
                  <a:srgbClr val="660033"/>
                </a:solidFill>
                <a:latin typeface="Times New Roman" pitchFamily="18" charset="0"/>
              </a:rPr>
              <a:t>Long? </a:t>
            </a:r>
            <a:endParaRPr lang="en-US" altLang="vi-VN" sz="2400" b="1" i="1" dirty="0">
              <a:solidFill>
                <a:srgbClr val="660033"/>
              </a:solidFill>
              <a:latin typeface="Times New Roman" pitchFamily="18" charset="0"/>
            </a:endParaRPr>
          </a:p>
        </p:txBody>
      </p:sp>
      <p:pic>
        <p:nvPicPr>
          <p:cNvPr id="198739" name="Picture 83" descr="questionbig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54864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959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8691"/>
                                        </p:tgtEl>
                                        <p:attrNameLst>
                                          <p:attrName>style.visibility</p:attrName>
                                        </p:attrNameLst>
                                      </p:cBhvr>
                                      <p:to>
                                        <p:strVal val="visible"/>
                                      </p:to>
                                    </p:set>
                                    <p:animEffect transition="in" filter="box(in)">
                                      <p:cBhvr>
                                        <p:cTn id="7" dur="500"/>
                                        <p:tgtEl>
                                          <p:spTgt spid="198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98740"/>
                                        </p:tgtEl>
                                        <p:attrNameLst>
                                          <p:attrName>style.visibility</p:attrName>
                                        </p:attrNameLst>
                                      </p:cBhvr>
                                      <p:to>
                                        <p:strVal val="visible"/>
                                      </p:to>
                                    </p:set>
                                    <p:animEffect transition="in" filter="box(in)">
                                      <p:cBhvr>
                                        <p:cTn id="12" dur="500"/>
                                        <p:tgtEl>
                                          <p:spTgt spid="198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8739"/>
                                        </p:tgtEl>
                                        <p:attrNameLst>
                                          <p:attrName>style.visibility</p:attrName>
                                        </p:attrNameLst>
                                      </p:cBhvr>
                                      <p:to>
                                        <p:strVal val="visible"/>
                                      </p:to>
                                    </p:set>
                                    <p:animEffect transition="in" filter="blinds(horizontal)">
                                      <p:cBhvr>
                                        <p:cTn id="17" dur="500"/>
                                        <p:tgtEl>
                                          <p:spTgt spid="1987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8738"/>
                                        </p:tgtEl>
                                        <p:attrNameLst>
                                          <p:attrName>style.visibility</p:attrName>
                                        </p:attrNameLst>
                                      </p:cBhvr>
                                      <p:to>
                                        <p:strVal val="visible"/>
                                      </p:to>
                                    </p:set>
                                    <p:animEffect transition="in" filter="box(in)">
                                      <p:cBhvr>
                                        <p:cTn id="22" dur="500"/>
                                        <p:tgtEl>
                                          <p:spTgt spid="198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91" grpId="0"/>
      <p:bldP spid="1987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b7dd36b8_images302595_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7" name="Text Box 7"/>
          <p:cNvSpPr txBox="1">
            <a:spLocks noChangeArrowheads="1"/>
          </p:cNvSpPr>
          <p:nvPr/>
        </p:nvSpPr>
        <p:spPr bwMode="auto">
          <a:xfrm>
            <a:off x="1143000" y="5851548"/>
            <a:ext cx="7435850" cy="830997"/>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400" b="1" smtClean="0">
                <a:solidFill>
                  <a:srgbClr val="FF0000"/>
                </a:solidFill>
              </a:rPr>
              <a:t>Vì sao ngành chế biến lương thực, thực phẩm chiếm tỉ trọng cao nhất</a:t>
            </a:r>
          </a:p>
        </p:txBody>
      </p:sp>
      <p:pic>
        <p:nvPicPr>
          <p:cNvPr id="174088" name="Picture 8" descr="questionbig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981700"/>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424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174082"/>
                                        </p:tgtEl>
                                        <p:attrNameLst>
                                          <p:attrName>style.visibility</p:attrName>
                                        </p:attrNameLst>
                                      </p:cBhvr>
                                      <p:to>
                                        <p:strVal val="visible"/>
                                      </p:to>
                                    </p:set>
                                    <p:anim calcmode="lin" valueType="num">
                                      <p:cBhvr>
                                        <p:cTn id="7" dur="1000" fill="hold"/>
                                        <p:tgtEl>
                                          <p:spTgt spid="174082"/>
                                        </p:tgtEl>
                                        <p:attrNameLst>
                                          <p:attrName>ppt_w</p:attrName>
                                        </p:attrNameLst>
                                      </p:cBhvr>
                                      <p:tavLst>
                                        <p:tav tm="0">
                                          <p:val>
                                            <p:fltVal val="0"/>
                                          </p:val>
                                        </p:tav>
                                        <p:tav tm="100000">
                                          <p:val>
                                            <p:strVal val="#ppt_w"/>
                                          </p:val>
                                        </p:tav>
                                      </p:tavLst>
                                    </p:anim>
                                    <p:anim calcmode="lin" valueType="num">
                                      <p:cBhvr>
                                        <p:cTn id="8" dur="1000" fill="hold"/>
                                        <p:tgtEl>
                                          <p:spTgt spid="17408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9" presetClass="entr" presetSubtype="0" fill="hold" nodeType="afterEffect">
                                  <p:stCondLst>
                                    <p:cond delay="0"/>
                                  </p:stCondLst>
                                  <p:childTnLst>
                                    <p:set>
                                      <p:cBhvr>
                                        <p:cTn id="11" dur="1" fill="hold">
                                          <p:stCondLst>
                                            <p:cond delay="0"/>
                                          </p:stCondLst>
                                        </p:cTn>
                                        <p:tgtEl>
                                          <p:spTgt spid="174088"/>
                                        </p:tgtEl>
                                        <p:attrNameLst>
                                          <p:attrName>style.visibility</p:attrName>
                                        </p:attrNameLst>
                                      </p:cBhvr>
                                      <p:to>
                                        <p:strVal val="visible"/>
                                      </p:to>
                                    </p:set>
                                    <p:anim calcmode="lin" valueType="num">
                                      <p:cBhvr>
                                        <p:cTn id="12" dur="1000" fill="hold"/>
                                        <p:tgtEl>
                                          <p:spTgt spid="174088"/>
                                        </p:tgtEl>
                                        <p:attrNameLst>
                                          <p:attrName>ppt_x</p:attrName>
                                        </p:attrNameLst>
                                      </p:cBhvr>
                                      <p:tavLst>
                                        <p:tav tm="0">
                                          <p:val>
                                            <p:strVal val="#ppt_x-.2"/>
                                          </p:val>
                                        </p:tav>
                                        <p:tav tm="100000">
                                          <p:val>
                                            <p:strVal val="#ppt_x"/>
                                          </p:val>
                                        </p:tav>
                                      </p:tavLst>
                                    </p:anim>
                                    <p:anim calcmode="lin" valueType="num">
                                      <p:cBhvr>
                                        <p:cTn id="13" dur="1000" fill="hold"/>
                                        <p:tgtEl>
                                          <p:spTgt spid="17408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4088"/>
                                        </p:tgtEl>
                                      </p:cBhvr>
                                    </p:animEffect>
                                  </p:childTnLst>
                                </p:cTn>
                              </p:par>
                            </p:childTnLst>
                          </p:cTn>
                        </p:par>
                        <p:par>
                          <p:cTn id="15" fill="hold" nodeType="afterGroup">
                            <p:stCondLst>
                              <p:cond delay="2000"/>
                            </p:stCondLst>
                            <p:childTnLst>
                              <p:par>
                                <p:cTn id="16" presetID="29" presetClass="entr" presetSubtype="0" fill="hold" grpId="0" nodeType="afterEffect">
                                  <p:stCondLst>
                                    <p:cond delay="0"/>
                                  </p:stCondLst>
                                  <p:childTnLst>
                                    <p:set>
                                      <p:cBhvr>
                                        <p:cTn id="17" dur="1" fill="hold">
                                          <p:stCondLst>
                                            <p:cond delay="0"/>
                                          </p:stCondLst>
                                        </p:cTn>
                                        <p:tgtEl>
                                          <p:spTgt spid="174087"/>
                                        </p:tgtEl>
                                        <p:attrNameLst>
                                          <p:attrName>style.visibility</p:attrName>
                                        </p:attrNameLst>
                                      </p:cBhvr>
                                      <p:to>
                                        <p:strVal val="visible"/>
                                      </p:to>
                                    </p:set>
                                    <p:anim calcmode="lin" valueType="num">
                                      <p:cBhvr>
                                        <p:cTn id="18" dur="1000" fill="hold"/>
                                        <p:tgtEl>
                                          <p:spTgt spid="174087"/>
                                        </p:tgtEl>
                                        <p:attrNameLst>
                                          <p:attrName>ppt_x</p:attrName>
                                        </p:attrNameLst>
                                      </p:cBhvr>
                                      <p:tavLst>
                                        <p:tav tm="0">
                                          <p:val>
                                            <p:strVal val="#ppt_x-.2"/>
                                          </p:val>
                                        </p:tav>
                                        <p:tav tm="100000">
                                          <p:val>
                                            <p:strVal val="#ppt_x"/>
                                          </p:val>
                                        </p:tav>
                                      </p:tavLst>
                                    </p:anim>
                                    <p:anim calcmode="lin" valueType="num">
                                      <p:cBhvr>
                                        <p:cTn id="19" dur="1000" fill="hold"/>
                                        <p:tgtEl>
                                          <p:spTgt spid="174087"/>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740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xit" presetSubtype="12" fill="hold" nodeType="clickEffect">
                                  <p:stCondLst>
                                    <p:cond delay="0"/>
                                  </p:stCondLst>
                                  <p:childTnLst>
                                    <p:animEffect transition="out" filter="strips(downLeft)">
                                      <p:cBhvr>
                                        <p:cTn id="24" dur="500"/>
                                        <p:tgtEl>
                                          <p:spTgt spid="174088"/>
                                        </p:tgtEl>
                                      </p:cBhvr>
                                    </p:animEffect>
                                    <p:set>
                                      <p:cBhvr>
                                        <p:cTn id="25" dur="1" fill="hold">
                                          <p:stCondLst>
                                            <p:cond delay="499"/>
                                          </p:stCondLst>
                                        </p:cTn>
                                        <p:tgtEl>
                                          <p:spTgt spid="174088"/>
                                        </p:tgtEl>
                                        <p:attrNameLst>
                                          <p:attrName>style.visibility</p:attrName>
                                        </p:attrNameLst>
                                      </p:cBhvr>
                                      <p:to>
                                        <p:strVal val="hidden"/>
                                      </p:to>
                                    </p:set>
                                  </p:childTnLst>
                                </p:cTn>
                              </p:par>
                              <p:par>
                                <p:cTn id="26" presetID="18" presetClass="exit" presetSubtype="12" fill="hold" grpId="1" nodeType="withEffect">
                                  <p:stCondLst>
                                    <p:cond delay="0"/>
                                  </p:stCondLst>
                                  <p:childTnLst>
                                    <p:animEffect transition="out" filter="strips(downLeft)">
                                      <p:cBhvr>
                                        <p:cTn id="27" dur="500"/>
                                        <p:tgtEl>
                                          <p:spTgt spid="174087"/>
                                        </p:tgtEl>
                                      </p:cBhvr>
                                    </p:animEffect>
                                    <p:set>
                                      <p:cBhvr>
                                        <p:cTn id="28" dur="1" fill="hold">
                                          <p:stCondLst>
                                            <p:cond delay="499"/>
                                          </p:stCondLst>
                                        </p:cTn>
                                        <p:tgtEl>
                                          <p:spTgt spid="1740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nimBg="1"/>
      <p:bldP spid="17408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62" name="Picture 6" descr="images388045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75" name="Picture 19" descr="DSC_0048"/>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743450" y="3352800"/>
            <a:ext cx="44005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76" name="Picture 20" descr="KCN-khi-dien-dam-Ca-Mau-(2)"/>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0"/>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78" name="Picture 22" descr="Khu%20CN%20khidiendam%20Ca%20mau"/>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79" name="Rectangle 23"/>
          <p:cNvSpPr>
            <a:spLocks noChangeArrowheads="1"/>
          </p:cNvSpPr>
          <p:nvPr/>
        </p:nvSpPr>
        <p:spPr bwMode="auto">
          <a:xfrm>
            <a:off x="1524037" y="2895600"/>
            <a:ext cx="5795433"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50000"/>
              </a:spcBef>
              <a:spcAft>
                <a:spcPct val="0"/>
              </a:spcAft>
            </a:pPr>
            <a:r>
              <a:rPr lang="en-US" sz="2000" b="1" smtClean="0">
                <a:solidFill>
                  <a:srgbClr val="FF0000"/>
                </a:solidFill>
                <a:latin typeface="Times New Roman" pitchFamily="18" charset="0"/>
              </a:rPr>
              <a:t>CỤM CÔNG NGHIỆP KHÍ-ĐIỆN-ĐẠM CÀ MAU</a:t>
            </a:r>
          </a:p>
        </p:txBody>
      </p:sp>
    </p:spTree>
    <p:extLst>
      <p:ext uri="{BB962C8B-B14F-4D97-AF65-F5344CB8AC3E}">
        <p14:creationId xmlns:p14="http://schemas.microsoft.com/office/powerpoint/2010/main" val="318239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9876"/>
                                        </p:tgtEl>
                                        <p:attrNameLst>
                                          <p:attrName>style.visibility</p:attrName>
                                        </p:attrNameLst>
                                      </p:cBhvr>
                                      <p:to>
                                        <p:strVal val="visible"/>
                                      </p:to>
                                    </p:set>
                                    <p:animEffect transition="in" filter="blinds(horizontal)">
                                      <p:cBhvr>
                                        <p:cTn id="7" dur="500"/>
                                        <p:tgtEl>
                                          <p:spTgt spid="249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9878"/>
                                        </p:tgtEl>
                                        <p:attrNameLst>
                                          <p:attrName>style.visibility</p:attrName>
                                        </p:attrNameLst>
                                      </p:cBhvr>
                                      <p:to>
                                        <p:strVal val="visible"/>
                                      </p:to>
                                    </p:set>
                                    <p:animEffect transition="in" filter="blinds(horizontal)">
                                      <p:cBhvr>
                                        <p:cTn id="12" dur="500"/>
                                        <p:tgtEl>
                                          <p:spTgt spid="2498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9862"/>
                                        </p:tgtEl>
                                        <p:attrNameLst>
                                          <p:attrName>style.visibility</p:attrName>
                                        </p:attrNameLst>
                                      </p:cBhvr>
                                      <p:to>
                                        <p:strVal val="visible"/>
                                      </p:to>
                                    </p:set>
                                    <p:animEffect transition="in" filter="blinds(horizontal)">
                                      <p:cBhvr>
                                        <p:cTn id="17" dur="500"/>
                                        <p:tgtEl>
                                          <p:spTgt spid="2498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9875"/>
                                        </p:tgtEl>
                                        <p:attrNameLst>
                                          <p:attrName>style.visibility</p:attrName>
                                        </p:attrNameLst>
                                      </p:cBhvr>
                                      <p:to>
                                        <p:strVal val="visible"/>
                                      </p:to>
                                    </p:set>
                                    <p:animEffect transition="in" filter="checkerboard(across)">
                                      <p:cBhvr>
                                        <p:cTn id="22" dur="500"/>
                                        <p:tgtEl>
                                          <p:spTgt spid="2498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9879"/>
                                        </p:tgtEl>
                                        <p:attrNameLst>
                                          <p:attrName>style.visibility</p:attrName>
                                        </p:attrNameLst>
                                      </p:cBhvr>
                                      <p:to>
                                        <p:strVal val="visible"/>
                                      </p:to>
                                    </p:set>
                                    <p:animEffect transition="in" filter="box(in)">
                                      <p:cBhvr>
                                        <p:cTn id="27" dur="500"/>
                                        <p:tgtEl>
                                          <p:spTgt spid="249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7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46" name="Picture 14"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49" name="Picture 17"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50" name="Picture 18" descr="thuy_s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52" name="Picture 20" descr="IMG_03031"/>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53" name="Rectangle 21"/>
          <p:cNvSpPr>
            <a:spLocks noChangeArrowheads="1"/>
          </p:cNvSpPr>
          <p:nvPr/>
        </p:nvSpPr>
        <p:spPr bwMode="auto">
          <a:xfrm>
            <a:off x="381000" y="381000"/>
            <a:ext cx="25908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50000"/>
              </a:spcBef>
              <a:spcAft>
                <a:spcPct val="0"/>
              </a:spcAft>
            </a:pPr>
            <a:r>
              <a:rPr lang="en-US" sz="2000" b="1" smtClean="0">
                <a:solidFill>
                  <a:srgbClr val="FF0000"/>
                </a:solidFill>
                <a:latin typeface="Times New Roman" pitchFamily="18" charset="0"/>
              </a:rPr>
              <a:t>XI MĂNG HÀ TIÊN</a:t>
            </a:r>
          </a:p>
        </p:txBody>
      </p:sp>
      <p:sp>
        <p:nvSpPr>
          <p:cNvPr id="248854" name="Text Box 22"/>
          <p:cNvSpPr txBox="1">
            <a:spLocks noChangeArrowheads="1"/>
          </p:cNvSpPr>
          <p:nvPr/>
        </p:nvSpPr>
        <p:spPr bwMode="auto">
          <a:xfrm>
            <a:off x="5638800" y="381000"/>
            <a:ext cx="27432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MÁY NÔNG NGHIỆP</a:t>
            </a:r>
          </a:p>
        </p:txBody>
      </p:sp>
      <p:sp>
        <p:nvSpPr>
          <p:cNvPr id="248855" name="Text Box 23"/>
          <p:cNvSpPr txBox="1">
            <a:spLocks noChangeArrowheads="1"/>
          </p:cNvSpPr>
          <p:nvPr/>
        </p:nvSpPr>
        <p:spPr bwMode="auto">
          <a:xfrm>
            <a:off x="3352800" y="5715000"/>
            <a:ext cx="28956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CHẾ BIẾN THỦY SẢN</a:t>
            </a:r>
          </a:p>
        </p:txBody>
      </p:sp>
    </p:spTree>
    <p:extLst>
      <p:ext uri="{BB962C8B-B14F-4D97-AF65-F5344CB8AC3E}">
        <p14:creationId xmlns:p14="http://schemas.microsoft.com/office/powerpoint/2010/main" val="2517449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8852"/>
                                        </p:tgtEl>
                                        <p:attrNameLst>
                                          <p:attrName>style.visibility</p:attrName>
                                        </p:attrNameLst>
                                      </p:cBhvr>
                                      <p:to>
                                        <p:strVal val="visible"/>
                                      </p:to>
                                    </p:set>
                                    <p:animEffect transition="in" filter="blinds(horizontal)">
                                      <p:cBhvr>
                                        <p:cTn id="7" dur="500"/>
                                        <p:tgtEl>
                                          <p:spTgt spid="2488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8846"/>
                                        </p:tgtEl>
                                        <p:attrNameLst>
                                          <p:attrName>style.visibility</p:attrName>
                                        </p:attrNameLst>
                                      </p:cBhvr>
                                      <p:to>
                                        <p:strVal val="visible"/>
                                      </p:to>
                                    </p:set>
                                    <p:animEffect transition="in" filter="blinds(horizontal)">
                                      <p:cBhvr>
                                        <p:cTn id="12" dur="500"/>
                                        <p:tgtEl>
                                          <p:spTgt spid="2488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8850"/>
                                        </p:tgtEl>
                                        <p:attrNameLst>
                                          <p:attrName>style.visibility</p:attrName>
                                        </p:attrNameLst>
                                      </p:cBhvr>
                                      <p:to>
                                        <p:strVal val="visible"/>
                                      </p:to>
                                    </p:set>
                                    <p:animEffect transition="in" filter="box(in)">
                                      <p:cBhvr>
                                        <p:cTn id="17" dur="500"/>
                                        <p:tgtEl>
                                          <p:spTgt spid="2488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8849"/>
                                        </p:tgtEl>
                                        <p:attrNameLst>
                                          <p:attrName>style.visibility</p:attrName>
                                        </p:attrNameLst>
                                      </p:cBhvr>
                                      <p:to>
                                        <p:strVal val="visible"/>
                                      </p:to>
                                    </p:set>
                                    <p:animEffect transition="in" filter="checkerboard(across)">
                                      <p:cBhvr>
                                        <p:cTn id="22" dur="500"/>
                                        <p:tgtEl>
                                          <p:spTgt spid="2488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48853"/>
                                        </p:tgtEl>
                                        <p:attrNameLst>
                                          <p:attrName>style.visibility</p:attrName>
                                        </p:attrNameLst>
                                      </p:cBhvr>
                                      <p:to>
                                        <p:strVal val="visible"/>
                                      </p:to>
                                    </p:set>
                                    <p:animEffect transition="in" filter="diamond(in)">
                                      <p:cBhvr>
                                        <p:cTn id="27" dur="2000"/>
                                        <p:tgtEl>
                                          <p:spTgt spid="2488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48854"/>
                                        </p:tgtEl>
                                        <p:attrNameLst>
                                          <p:attrName>style.visibility</p:attrName>
                                        </p:attrNameLst>
                                      </p:cBhvr>
                                      <p:to>
                                        <p:strVal val="visible"/>
                                      </p:to>
                                    </p:set>
                                    <p:animEffect transition="in" filter="diamond(in)">
                                      <p:cBhvr>
                                        <p:cTn id="32" dur="2000"/>
                                        <p:tgtEl>
                                          <p:spTgt spid="24885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48855"/>
                                        </p:tgtEl>
                                        <p:attrNameLst>
                                          <p:attrName>style.visibility</p:attrName>
                                        </p:attrNameLst>
                                      </p:cBhvr>
                                      <p:to>
                                        <p:strVal val="visible"/>
                                      </p:to>
                                    </p:set>
                                    <p:animEffect transition="in" filter="diamond(in)">
                                      <p:cBhvr>
                                        <p:cTn id="37" dur="2000"/>
                                        <p:tgtEl>
                                          <p:spTgt spid="248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53" grpId="0" animBg="1"/>
      <p:bldP spid="248854" grpId="0" animBg="1"/>
      <p:bldP spid="24885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400" smtClean="0">
              <a:solidFill>
                <a:srgbClr val="000000"/>
              </a:solidFill>
              <a:latin typeface="VNI-Times" pitchFamily="2" charset="0"/>
            </a:endParaRPr>
          </a:p>
        </p:txBody>
      </p:sp>
      <p:pic>
        <p:nvPicPr>
          <p:cNvPr id="39941" name="Picture 5" descr="dong bang song cuu long"/>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2819400" y="304800"/>
            <a:ext cx="6096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04800" y="609600"/>
            <a:ext cx="2362200" cy="156966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400" b="1" i="1" smtClean="0">
                <a:solidFill>
                  <a:srgbClr val="660033"/>
                </a:solidFill>
              </a:rPr>
              <a:t>- Xác định các trung tâm công nghiệp của vùng. Kể tên ?</a:t>
            </a:r>
          </a:p>
        </p:txBody>
      </p:sp>
      <p:sp>
        <p:nvSpPr>
          <p:cNvPr id="2" name="Text Box 4"/>
          <p:cNvSpPr txBox="1">
            <a:spLocks noChangeArrowheads="1"/>
          </p:cNvSpPr>
          <p:nvPr/>
        </p:nvSpPr>
        <p:spPr bwMode="auto">
          <a:xfrm>
            <a:off x="228600" y="2819400"/>
            <a:ext cx="2514600" cy="200054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fontAlgn="base" hangingPunct="1">
              <a:spcBef>
                <a:spcPct val="0"/>
              </a:spcBef>
              <a:spcAft>
                <a:spcPct val="0"/>
              </a:spcAft>
            </a:pPr>
            <a:r>
              <a:rPr lang="en-US" sz="2400" b="1" dirty="0" smtClean="0">
                <a:solidFill>
                  <a:srgbClr val="660033"/>
                </a:solidFill>
              </a:rPr>
              <a:t>TL: </a:t>
            </a:r>
            <a:r>
              <a:rPr lang="en-US" sz="2000" b="1" dirty="0" smtClean="0">
                <a:solidFill>
                  <a:srgbClr val="660033"/>
                </a:solidFill>
              </a:rPr>
              <a:t>CÁC TP VÀ THỊ XÃ NHƯ TP. LONG XUYÊN, TP, CÀ MAU………., ĐẶC BIỆT LÀ TP. CẦN THƠ</a:t>
            </a:r>
          </a:p>
        </p:txBody>
      </p:sp>
    </p:spTree>
    <p:extLst>
      <p:ext uri="{BB962C8B-B14F-4D97-AF65-F5344CB8AC3E}">
        <p14:creationId xmlns:p14="http://schemas.microsoft.com/office/powerpoint/2010/main" val="2755611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blinds(horizontal)">
                                      <p:cBhvr>
                                        <p:cTn id="7" dur="500"/>
                                        <p:tgtEl>
                                          <p:spTgt spid="39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9078" y="1501800"/>
            <a:ext cx="2494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en-US" altLang="vi-VN" sz="2400" b="1" dirty="0">
                <a:latin typeface="Times New Roman" pitchFamily="18" charset="0"/>
              </a:rPr>
              <a:t>2 . </a:t>
            </a:r>
            <a:r>
              <a:rPr lang="en-US" altLang="vi-VN" sz="2400" b="1" dirty="0" err="1">
                <a:latin typeface="Times New Roman" pitchFamily="18" charset="0"/>
              </a:rPr>
              <a:t>Công</a:t>
            </a:r>
            <a:r>
              <a:rPr lang="en-US" altLang="vi-VN" sz="2400" b="1" dirty="0">
                <a:latin typeface="Times New Roman" pitchFamily="18" charset="0"/>
              </a:rPr>
              <a:t> </a:t>
            </a:r>
            <a:r>
              <a:rPr lang="en-US" altLang="vi-VN" sz="2400" b="1" dirty="0" err="1">
                <a:latin typeface="Times New Roman" pitchFamily="18" charset="0"/>
              </a:rPr>
              <a:t>nghiệp</a:t>
            </a:r>
            <a:r>
              <a:rPr lang="en-US" altLang="vi-VN" sz="2400" b="1" dirty="0">
                <a:latin typeface="Times New Roman" pitchFamily="18" charset="0"/>
              </a:rPr>
              <a:t> : </a:t>
            </a:r>
          </a:p>
        </p:txBody>
      </p:sp>
      <p:sp>
        <p:nvSpPr>
          <p:cNvPr id="29699" name="Text Box 3"/>
          <p:cNvSpPr txBox="1">
            <a:spLocks noChangeArrowheads="1"/>
          </p:cNvSpPr>
          <p:nvPr/>
        </p:nvSpPr>
        <p:spPr bwMode="auto">
          <a:xfrm>
            <a:off x="231777" y="4602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vi-VN" altLang="vi-VN" sz="1800">
              <a:latin typeface="Times New Roman" pitchFamily="18" charset="0"/>
            </a:endParaRPr>
          </a:p>
        </p:txBody>
      </p:sp>
      <p:sp>
        <p:nvSpPr>
          <p:cNvPr id="29700" name="Text Box 4"/>
          <p:cNvSpPr txBox="1">
            <a:spLocks noChangeArrowheads="1"/>
          </p:cNvSpPr>
          <p:nvPr/>
        </p:nvSpPr>
        <p:spPr bwMode="auto">
          <a:xfrm>
            <a:off x="468313" y="3141663"/>
            <a:ext cx="2735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endParaRPr>
          </a:p>
        </p:txBody>
      </p:sp>
      <p:sp>
        <p:nvSpPr>
          <p:cNvPr id="29701" name="Text Box 5"/>
          <p:cNvSpPr txBox="1">
            <a:spLocks noChangeArrowheads="1"/>
          </p:cNvSpPr>
          <p:nvPr/>
        </p:nvSpPr>
        <p:spPr bwMode="auto">
          <a:xfrm>
            <a:off x="323851" y="1981225"/>
            <a:ext cx="8216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en-US" altLang="vi-VN" sz="2400" dirty="0">
                <a:latin typeface="Times New Roman" pitchFamily="18" charset="0"/>
              </a:rPr>
              <a:t>- </a:t>
            </a:r>
            <a:r>
              <a:rPr lang="en-US" altLang="vi-VN" sz="2400" dirty="0" err="1">
                <a:latin typeface="Times New Roman" pitchFamily="18" charset="0"/>
              </a:rPr>
              <a:t>Tỉ</a:t>
            </a:r>
            <a:r>
              <a:rPr lang="en-US" altLang="vi-VN" sz="2400" dirty="0">
                <a:latin typeface="Times New Roman" pitchFamily="18" charset="0"/>
              </a:rPr>
              <a:t> </a:t>
            </a:r>
            <a:r>
              <a:rPr lang="en-US" altLang="vi-VN" sz="2400" dirty="0" err="1">
                <a:latin typeface="Times New Roman" pitchFamily="18" charset="0"/>
              </a:rPr>
              <a:t>trọng</a:t>
            </a:r>
            <a:r>
              <a:rPr lang="en-US" altLang="vi-VN" sz="2400" dirty="0">
                <a:latin typeface="Times New Roman" pitchFamily="18" charset="0"/>
              </a:rPr>
              <a:t> </a:t>
            </a:r>
            <a:r>
              <a:rPr lang="en-US" altLang="vi-VN" sz="2400" dirty="0" err="1">
                <a:latin typeface="Times New Roman" pitchFamily="18" charset="0"/>
              </a:rPr>
              <a:t>sản</a:t>
            </a:r>
            <a:r>
              <a:rPr lang="en-US" altLang="vi-VN" sz="2400" dirty="0">
                <a:latin typeface="Times New Roman" pitchFamily="18" charset="0"/>
              </a:rPr>
              <a:t> </a:t>
            </a:r>
            <a:r>
              <a:rPr lang="en-US" altLang="vi-VN" sz="2400" dirty="0" err="1">
                <a:latin typeface="Times New Roman" pitchFamily="18" charset="0"/>
              </a:rPr>
              <a:t>xuất</a:t>
            </a:r>
            <a:r>
              <a:rPr lang="en-US" altLang="vi-VN" sz="2400" dirty="0">
                <a:latin typeface="Times New Roman" pitchFamily="18" charset="0"/>
              </a:rPr>
              <a:t> </a:t>
            </a:r>
            <a:r>
              <a:rPr lang="en-US" altLang="vi-VN" sz="2400" dirty="0" err="1">
                <a:latin typeface="Times New Roman" pitchFamily="18" charset="0"/>
              </a:rPr>
              <a:t>công</a:t>
            </a:r>
            <a:r>
              <a:rPr lang="en-US" altLang="vi-VN" sz="2400" dirty="0">
                <a:latin typeface="Times New Roman" pitchFamily="18" charset="0"/>
              </a:rPr>
              <a:t> </a:t>
            </a:r>
            <a:r>
              <a:rPr lang="en-US" altLang="vi-VN" sz="2400" dirty="0" err="1">
                <a:latin typeface="Times New Roman" pitchFamily="18" charset="0"/>
              </a:rPr>
              <a:t>nghiệp</a:t>
            </a:r>
            <a:r>
              <a:rPr lang="en-US" altLang="vi-VN" sz="2400" dirty="0">
                <a:latin typeface="Times New Roman" pitchFamily="18" charset="0"/>
              </a:rPr>
              <a:t> </a:t>
            </a:r>
            <a:r>
              <a:rPr lang="en-US" altLang="vi-VN" sz="2400" dirty="0" err="1">
                <a:latin typeface="Times New Roman" pitchFamily="18" charset="0"/>
              </a:rPr>
              <a:t>còn</a:t>
            </a:r>
            <a:r>
              <a:rPr lang="en-US" altLang="vi-VN" sz="2400" dirty="0">
                <a:latin typeface="Times New Roman" pitchFamily="18" charset="0"/>
              </a:rPr>
              <a:t> </a:t>
            </a:r>
            <a:r>
              <a:rPr lang="en-US" altLang="vi-VN" sz="2400" dirty="0" err="1">
                <a:latin typeface="Times New Roman" pitchFamily="18" charset="0"/>
              </a:rPr>
              <a:t>thấp</a:t>
            </a:r>
            <a:r>
              <a:rPr lang="en-US" altLang="vi-VN" sz="2400" dirty="0">
                <a:latin typeface="Times New Roman" pitchFamily="18" charset="0"/>
              </a:rPr>
              <a:t>, </a:t>
            </a:r>
            <a:r>
              <a:rPr lang="en-US" altLang="vi-VN" sz="2400" dirty="0" err="1">
                <a:latin typeface="Times New Roman" pitchFamily="18" charset="0"/>
              </a:rPr>
              <a:t>chiếm</a:t>
            </a:r>
            <a:r>
              <a:rPr lang="en-US" altLang="vi-VN" sz="2400" dirty="0">
                <a:latin typeface="Times New Roman" pitchFamily="18" charset="0"/>
              </a:rPr>
              <a:t> 20% GDP </a:t>
            </a:r>
            <a:r>
              <a:rPr lang="en-US" altLang="vi-VN" sz="2400" dirty="0" err="1">
                <a:latin typeface="Times New Roman" pitchFamily="18" charset="0"/>
              </a:rPr>
              <a:t>toàn</a:t>
            </a:r>
            <a:r>
              <a:rPr lang="en-US" altLang="vi-VN" sz="2400" dirty="0">
                <a:latin typeface="Times New Roman" pitchFamily="18" charset="0"/>
              </a:rPr>
              <a:t> </a:t>
            </a:r>
            <a:r>
              <a:rPr lang="en-US" altLang="vi-VN" sz="2400" dirty="0" err="1">
                <a:latin typeface="Times New Roman" pitchFamily="18" charset="0"/>
              </a:rPr>
              <a:t>vùng</a:t>
            </a:r>
            <a:r>
              <a:rPr lang="en-US" altLang="vi-VN" sz="2400" dirty="0">
                <a:latin typeface="Times New Roman" pitchFamily="18" charset="0"/>
              </a:rPr>
              <a:t> </a:t>
            </a:r>
            <a:r>
              <a:rPr lang="en-US" altLang="vi-VN" sz="2400" dirty="0" smtClean="0">
                <a:latin typeface="Times New Roman" pitchFamily="18" charset="0"/>
              </a:rPr>
              <a:t>(</a:t>
            </a:r>
            <a:r>
              <a:rPr lang="en-US" altLang="vi-VN" sz="2400" dirty="0" err="1" smtClean="0">
                <a:latin typeface="Times New Roman" pitchFamily="18" charset="0"/>
              </a:rPr>
              <a:t>năm</a:t>
            </a:r>
            <a:r>
              <a:rPr lang="en-US" altLang="vi-VN" sz="2400" dirty="0" smtClean="0">
                <a:latin typeface="Times New Roman" pitchFamily="18" charset="0"/>
              </a:rPr>
              <a:t> 2002).</a:t>
            </a:r>
            <a:endParaRPr lang="en-US" altLang="vi-VN" sz="2400" dirty="0">
              <a:latin typeface="Times New Roman" pitchFamily="18" charset="0"/>
            </a:endParaRPr>
          </a:p>
        </p:txBody>
      </p:sp>
      <p:sp>
        <p:nvSpPr>
          <p:cNvPr id="29702" name="Text Box 6"/>
          <p:cNvSpPr txBox="1">
            <a:spLocks noChangeArrowheads="1"/>
          </p:cNvSpPr>
          <p:nvPr/>
        </p:nvSpPr>
        <p:spPr bwMode="auto">
          <a:xfrm>
            <a:off x="0" y="4005263"/>
            <a:ext cx="37798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endParaRPr>
          </a:p>
        </p:txBody>
      </p:sp>
      <p:sp>
        <p:nvSpPr>
          <p:cNvPr id="123911" name="Text Box 7"/>
          <p:cNvSpPr txBox="1">
            <a:spLocks noChangeArrowheads="1"/>
          </p:cNvSpPr>
          <p:nvPr/>
        </p:nvSpPr>
        <p:spPr bwMode="auto">
          <a:xfrm>
            <a:off x="304800" y="2895623"/>
            <a:ext cx="7632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en-US" altLang="vi-VN" sz="2400" dirty="0">
                <a:latin typeface="Times New Roman" pitchFamily="18" charset="0"/>
              </a:rPr>
              <a:t>- </a:t>
            </a:r>
            <a:r>
              <a:rPr lang="en-US" altLang="vi-VN" sz="2400" dirty="0" err="1">
                <a:latin typeface="Times New Roman" pitchFamily="18" charset="0"/>
              </a:rPr>
              <a:t>Ngành</a:t>
            </a:r>
            <a:r>
              <a:rPr lang="en-US" altLang="vi-VN" sz="2400" dirty="0">
                <a:latin typeface="Times New Roman" pitchFamily="18" charset="0"/>
              </a:rPr>
              <a:t> </a:t>
            </a:r>
            <a:r>
              <a:rPr lang="en-US" altLang="vi-VN" sz="2400" dirty="0" err="1">
                <a:latin typeface="Times New Roman" pitchFamily="18" charset="0"/>
              </a:rPr>
              <a:t>chế</a:t>
            </a:r>
            <a:r>
              <a:rPr lang="en-US" altLang="vi-VN" sz="2400" dirty="0">
                <a:latin typeface="Times New Roman" pitchFamily="18" charset="0"/>
              </a:rPr>
              <a:t> </a:t>
            </a:r>
            <a:r>
              <a:rPr lang="en-US" altLang="vi-VN" sz="2400" dirty="0" err="1">
                <a:latin typeface="Times New Roman" pitchFamily="18" charset="0"/>
              </a:rPr>
              <a:t>biến</a:t>
            </a:r>
            <a:r>
              <a:rPr lang="en-US" altLang="vi-VN" sz="2400" dirty="0">
                <a:latin typeface="Times New Roman" pitchFamily="18" charset="0"/>
              </a:rPr>
              <a:t> </a:t>
            </a:r>
            <a:r>
              <a:rPr lang="en-US" altLang="vi-VN" sz="2400" dirty="0" err="1">
                <a:latin typeface="Times New Roman" pitchFamily="18" charset="0"/>
              </a:rPr>
              <a:t>lương</a:t>
            </a:r>
            <a:r>
              <a:rPr lang="en-US" altLang="vi-VN" sz="2400" dirty="0">
                <a:latin typeface="Times New Roman" pitchFamily="18" charset="0"/>
              </a:rPr>
              <a:t> </a:t>
            </a:r>
            <a:r>
              <a:rPr lang="en-US" altLang="vi-VN" sz="2400" dirty="0" err="1">
                <a:latin typeface="Times New Roman" pitchFamily="18" charset="0"/>
              </a:rPr>
              <a:t>thực</a:t>
            </a:r>
            <a:r>
              <a:rPr lang="en-US" altLang="vi-VN" sz="2400" dirty="0">
                <a:latin typeface="Times New Roman" pitchFamily="18" charset="0"/>
              </a:rPr>
              <a:t>, </a:t>
            </a:r>
            <a:r>
              <a:rPr lang="en-US" altLang="vi-VN" sz="2400" dirty="0" err="1">
                <a:latin typeface="Times New Roman" pitchFamily="18" charset="0"/>
              </a:rPr>
              <a:t>thực</a:t>
            </a:r>
            <a:r>
              <a:rPr lang="en-US" altLang="vi-VN" sz="2400" dirty="0">
                <a:latin typeface="Times New Roman" pitchFamily="18" charset="0"/>
              </a:rPr>
              <a:t> </a:t>
            </a:r>
            <a:r>
              <a:rPr lang="en-US" altLang="vi-VN" sz="2400" dirty="0" err="1">
                <a:latin typeface="Times New Roman" pitchFamily="18" charset="0"/>
              </a:rPr>
              <a:t>phẩm</a:t>
            </a:r>
            <a:r>
              <a:rPr lang="en-US" altLang="vi-VN" sz="2400" dirty="0">
                <a:latin typeface="Times New Roman" pitchFamily="18" charset="0"/>
              </a:rPr>
              <a:t> </a:t>
            </a:r>
            <a:r>
              <a:rPr lang="en-US" altLang="vi-VN" sz="2400" dirty="0" err="1">
                <a:latin typeface="Times New Roman" pitchFamily="18" charset="0"/>
              </a:rPr>
              <a:t>chiếm</a:t>
            </a:r>
            <a:r>
              <a:rPr lang="en-US" altLang="vi-VN" sz="2400" dirty="0">
                <a:latin typeface="Times New Roman" pitchFamily="18" charset="0"/>
              </a:rPr>
              <a:t> </a:t>
            </a:r>
            <a:r>
              <a:rPr lang="en-US" altLang="vi-VN" sz="2400" dirty="0" err="1">
                <a:latin typeface="Times New Roman" pitchFamily="18" charset="0"/>
              </a:rPr>
              <a:t>tỉ</a:t>
            </a:r>
            <a:r>
              <a:rPr lang="en-US" altLang="vi-VN" sz="2400" dirty="0">
                <a:latin typeface="Times New Roman" pitchFamily="18" charset="0"/>
              </a:rPr>
              <a:t> </a:t>
            </a:r>
            <a:r>
              <a:rPr lang="en-US" altLang="vi-VN" sz="2400" dirty="0" err="1">
                <a:latin typeface="Times New Roman" pitchFamily="18" charset="0"/>
              </a:rPr>
              <a:t>trọng</a:t>
            </a:r>
            <a:r>
              <a:rPr lang="en-US" altLang="vi-VN" sz="2400" dirty="0">
                <a:latin typeface="Times New Roman" pitchFamily="18" charset="0"/>
              </a:rPr>
              <a:t> </a:t>
            </a:r>
            <a:r>
              <a:rPr lang="en-US" altLang="vi-VN" sz="2400" dirty="0" err="1">
                <a:latin typeface="Times New Roman" pitchFamily="18" charset="0"/>
              </a:rPr>
              <a:t>cao</a:t>
            </a:r>
            <a:r>
              <a:rPr lang="en-US" altLang="vi-VN" sz="2000" dirty="0">
                <a:latin typeface="Times New Roman" pitchFamily="18" charset="0"/>
              </a:rPr>
              <a:t> </a:t>
            </a:r>
          </a:p>
        </p:txBody>
      </p:sp>
      <p:sp>
        <p:nvSpPr>
          <p:cNvPr id="123912" name="Text Box 8"/>
          <p:cNvSpPr txBox="1">
            <a:spLocks noChangeArrowheads="1"/>
          </p:cNvSpPr>
          <p:nvPr/>
        </p:nvSpPr>
        <p:spPr bwMode="auto">
          <a:xfrm>
            <a:off x="255625" y="3352800"/>
            <a:ext cx="85836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342900" indent="-342900" algn="just">
              <a:buFontTx/>
              <a:buChar char="-"/>
            </a:pP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 TP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nghiệp</a:t>
            </a:r>
            <a:r>
              <a:rPr lang="en-US" sz="2400" dirty="0" smtClean="0">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3. </a:t>
            </a:r>
            <a:r>
              <a:rPr lang="en-US" sz="2400" b="1" dirty="0" err="1" smtClean="0">
                <a:latin typeface="Times New Roman" pitchFamily="18" charset="0"/>
                <a:cs typeface="Times New Roman" pitchFamily="18" charset="0"/>
              </a:rPr>
              <a:t>Dịch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vụ</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algn="just" eaLnBrk="1" hangingPunct="1"/>
            <a:endParaRPr lang="en-US" altLang="vi-VN" sz="2400" dirty="0">
              <a:latin typeface="Times New Roman" pitchFamily="18" charset="0"/>
              <a:cs typeface="Times New Roman" pitchFamily="18" charset="0"/>
            </a:endParaRPr>
          </a:p>
        </p:txBody>
      </p:sp>
      <p:sp>
        <p:nvSpPr>
          <p:cNvPr id="29706" name="Text Box 14"/>
          <p:cNvSpPr txBox="1">
            <a:spLocks noChangeArrowheads="1"/>
          </p:cNvSpPr>
          <p:nvPr/>
        </p:nvSpPr>
        <p:spPr bwMode="auto">
          <a:xfrm>
            <a:off x="12" y="692175"/>
            <a:ext cx="7019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en-US" altLang="vi-VN" sz="2400" b="1" u="sng">
                <a:latin typeface="Times New Roman" pitchFamily="18" charset="0"/>
              </a:rPr>
              <a:t>IV. TÌNH HÌNH PHÁT TRIỂN KINH TẾ :</a:t>
            </a:r>
            <a:endParaRPr lang="en-US" altLang="vi-VN" sz="2000" b="1" u="sng">
              <a:latin typeface="Times New Roman" pitchFamily="18" charset="0"/>
            </a:endParaRPr>
          </a:p>
        </p:txBody>
      </p:sp>
      <p:sp>
        <p:nvSpPr>
          <p:cNvPr id="29707" name="Text Box 10"/>
          <p:cNvSpPr txBox="1">
            <a:spLocks noChangeArrowheads="1"/>
          </p:cNvSpPr>
          <p:nvPr/>
        </p:nvSpPr>
        <p:spPr bwMode="auto">
          <a:xfrm>
            <a:off x="228656" y="1022373"/>
            <a:ext cx="2417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spcBef>
                <a:spcPct val="50000"/>
              </a:spcBef>
            </a:pPr>
            <a:r>
              <a:rPr lang="en-US" altLang="vi-VN" sz="2400" b="1" dirty="0">
                <a:latin typeface="Times New Roman" pitchFamily="18" charset="0"/>
              </a:rPr>
              <a:t>1 . </a:t>
            </a:r>
            <a:r>
              <a:rPr lang="en-US" altLang="vi-VN" sz="2400" b="1" dirty="0" err="1">
                <a:latin typeface="Times New Roman" pitchFamily="18" charset="0"/>
              </a:rPr>
              <a:t>Nông</a:t>
            </a:r>
            <a:r>
              <a:rPr lang="en-US" altLang="vi-VN" sz="2400" b="1" dirty="0">
                <a:latin typeface="Times New Roman" pitchFamily="18" charset="0"/>
              </a:rPr>
              <a:t> </a:t>
            </a:r>
            <a:r>
              <a:rPr lang="en-US" altLang="vi-VN" sz="2400" b="1" dirty="0" err="1">
                <a:latin typeface="Times New Roman" pitchFamily="18" charset="0"/>
              </a:rPr>
              <a:t>nghiệp</a:t>
            </a:r>
            <a:r>
              <a:rPr lang="en-US" altLang="vi-VN" sz="2400" b="1" dirty="0">
                <a:latin typeface="Times New Roman" pitchFamily="18" charset="0"/>
              </a:rPr>
              <a:t> :</a:t>
            </a:r>
          </a:p>
        </p:txBody>
      </p:sp>
      <p:sp>
        <p:nvSpPr>
          <p:cNvPr id="12" name="WordArt 11"/>
          <p:cNvSpPr>
            <a:spLocks noChangeArrowheads="1" noChangeShapeType="1" noTextEdit="1"/>
          </p:cNvSpPr>
          <p:nvPr/>
        </p:nvSpPr>
        <p:spPr bwMode="auto">
          <a:xfrm>
            <a:off x="304800" y="76200"/>
            <a:ext cx="8382000"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43 -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36: VÙNG ĐỒNG BẰNG SÔNG CỬU LONG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tiếp</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theo</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3996974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checkerboard(across)">
                                      <p:cBhvr>
                                        <p:cTn id="7" dur="500"/>
                                        <p:tgtEl>
                                          <p:spTgt spid="1239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912"/>
                                        </p:tgtEl>
                                        <p:attrNameLst>
                                          <p:attrName>style.visibility</p:attrName>
                                        </p:attrNameLst>
                                      </p:cBhvr>
                                      <p:to>
                                        <p:strVal val="visible"/>
                                      </p:to>
                                    </p:set>
                                    <p:animEffect transition="in" filter="checkerboard(across)">
                                      <p:cBhvr>
                                        <p:cTn id="12" dur="500"/>
                                        <p:tgtEl>
                                          <p:spTgt spid="123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p:bldP spid="1239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304823"/>
            <a:ext cx="891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smtClean="0">
                <a:solidFill>
                  <a:srgbClr val="FF0000"/>
                </a:solidFill>
              </a:rPr>
              <a:t>- Quan sát các ảnh sau, hãy cho biết khu vực dịch vụ của vùng gồm các ngành nào chủ yếu ?</a:t>
            </a:r>
          </a:p>
        </p:txBody>
      </p:sp>
      <p:pic>
        <p:nvPicPr>
          <p:cNvPr id="16387" name="Picture 3" descr="xuat-khau-gao-c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4267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ages365981_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990600"/>
            <a:ext cx="42862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t4147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8100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don-ca-tai-tu-nam-b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8100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275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linds(horizontal)">
                                      <p:cBhvr>
                                        <p:cTn id="12" dur="500"/>
                                        <p:tgtEl>
                                          <p:spTgt spid="16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linds(horizontal)">
                                      <p:cBhvr>
                                        <p:cTn id="17" dur="5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blinds(horizontal)">
                                      <p:cBhvr>
                                        <p:cTn id="22" dur="500"/>
                                        <p:tgtEl>
                                          <p:spTgt spid="163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6390"/>
                                        </p:tgtEl>
                                        <p:attrNameLst>
                                          <p:attrName>style.visibility</p:attrName>
                                        </p:attrNameLst>
                                      </p:cBhvr>
                                      <p:to>
                                        <p:strVal val="visible"/>
                                      </p:to>
                                    </p:set>
                                    <p:animEffect transition="in" filter="checkerboard(across)">
                                      <p:cBhvr>
                                        <p:cTn id="27"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811" name="Picture 27" descr="e4822f58-a991-4561-b0b7-28503376b37egao"/>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816" name="Picture 32" descr="281211%20xuat%20khau%20trai%20cay%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818" name="Picture 34" descr="94f9a4e204c09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820" name="Picture 36" descr="47"/>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21" name="Text Box 37"/>
          <p:cNvSpPr txBox="1">
            <a:spLocks noChangeArrowheads="1"/>
          </p:cNvSpPr>
          <p:nvPr/>
        </p:nvSpPr>
        <p:spPr bwMode="auto">
          <a:xfrm>
            <a:off x="457200" y="2667025"/>
            <a:ext cx="80772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400" b="1" smtClean="0">
                <a:solidFill>
                  <a:srgbClr val="FF0000"/>
                </a:solidFill>
              </a:rPr>
              <a:t>Qua các hình ảnh, em hãy cho biết: Hàng xuất khẩu chủ lực của vùng là gì ? </a:t>
            </a:r>
          </a:p>
        </p:txBody>
      </p:sp>
    </p:spTree>
    <p:extLst>
      <p:ext uri="{BB962C8B-B14F-4D97-AF65-F5344CB8AC3E}">
        <p14:creationId xmlns:p14="http://schemas.microsoft.com/office/powerpoint/2010/main" val="2785342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6811"/>
                                        </p:tgtEl>
                                        <p:attrNameLst>
                                          <p:attrName>style.visibility</p:attrName>
                                        </p:attrNameLst>
                                      </p:cBhvr>
                                      <p:to>
                                        <p:strVal val="visible"/>
                                      </p:to>
                                    </p:set>
                                    <p:animEffect transition="in" filter="blinds(horizontal)">
                                      <p:cBhvr>
                                        <p:cTn id="7" dur="500"/>
                                        <p:tgtEl>
                                          <p:spTgt spid="246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6818"/>
                                        </p:tgtEl>
                                        <p:attrNameLst>
                                          <p:attrName>style.visibility</p:attrName>
                                        </p:attrNameLst>
                                      </p:cBhvr>
                                      <p:to>
                                        <p:strVal val="visible"/>
                                      </p:to>
                                    </p:set>
                                    <p:animEffect transition="in" filter="box(in)">
                                      <p:cBhvr>
                                        <p:cTn id="12" dur="500"/>
                                        <p:tgtEl>
                                          <p:spTgt spid="2468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46816"/>
                                        </p:tgtEl>
                                        <p:attrNameLst>
                                          <p:attrName>style.visibility</p:attrName>
                                        </p:attrNameLst>
                                      </p:cBhvr>
                                      <p:to>
                                        <p:strVal val="visible"/>
                                      </p:to>
                                    </p:set>
                                    <p:animEffect transition="in" filter="blinds(horizontal)">
                                      <p:cBhvr>
                                        <p:cTn id="17" dur="500"/>
                                        <p:tgtEl>
                                          <p:spTgt spid="2468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6820"/>
                                        </p:tgtEl>
                                        <p:attrNameLst>
                                          <p:attrName>style.visibility</p:attrName>
                                        </p:attrNameLst>
                                      </p:cBhvr>
                                      <p:to>
                                        <p:strVal val="visible"/>
                                      </p:to>
                                    </p:set>
                                    <p:animEffect transition="in" filter="checkerboard(across)">
                                      <p:cBhvr>
                                        <p:cTn id="22" dur="500"/>
                                        <p:tgtEl>
                                          <p:spTgt spid="2468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6821"/>
                                        </p:tgtEl>
                                        <p:attrNameLst>
                                          <p:attrName>style.visibility</p:attrName>
                                        </p:attrNameLst>
                                      </p:cBhvr>
                                      <p:to>
                                        <p:strVal val="visible"/>
                                      </p:to>
                                    </p:set>
                                    <p:animEffect transition="in" filter="box(in)">
                                      <p:cBhvr>
                                        <p:cTn id="27" dur="500"/>
                                        <p:tgtEl>
                                          <p:spTgt spid="246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2" descr="DulichCantho1904"/>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90" name="Picture 14" descr="36_7_1335866637_55_mientay2_29b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95" name="Picture 19" descr="932e9e67dde07c21d05bd7b4201cff0b"/>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98" name="Picture 22" descr="dip-le-30-4-va-1-5-ve-dong-bang-du-lich-miet-vu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99" name="Text Box 23"/>
          <p:cNvSpPr txBox="1">
            <a:spLocks noChangeArrowheads="1"/>
          </p:cNvSpPr>
          <p:nvPr/>
        </p:nvSpPr>
        <p:spPr bwMode="auto">
          <a:xfrm>
            <a:off x="2743200" y="3124200"/>
            <a:ext cx="28956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DU LỊCH MIỆT VƯỜN</a:t>
            </a:r>
          </a:p>
        </p:txBody>
      </p:sp>
      <p:pic>
        <p:nvPicPr>
          <p:cNvPr id="255000" name="Picture 24" descr="do%20cheo%20my%20tho%2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001" name="Picture 25" descr="tien-gi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28"/>
          <p:cNvSpPr txBox="1">
            <a:spLocks noChangeArrowheads="1"/>
          </p:cNvSpPr>
          <p:nvPr/>
        </p:nvSpPr>
        <p:spPr bwMode="auto">
          <a:xfrm>
            <a:off x="1447800" y="25"/>
            <a:ext cx="66294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smtClean="0">
                <a:solidFill>
                  <a:srgbClr val="FF0000"/>
                </a:solidFill>
              </a:rPr>
              <a:t>- Qua các hình ảnh, em hãy cho biết hoạt động dịch vụ gì ở ĐBSCL bắt đầu khởi sắc ?</a:t>
            </a:r>
          </a:p>
        </p:txBody>
      </p:sp>
      <p:pic>
        <p:nvPicPr>
          <p:cNvPr id="255013" name="Picture 37" descr="pob13847662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5015" name="Picture 39" descr="du-lich-ngam-san-ho-o-phu-quo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5016" name="Text Box 40"/>
          <p:cNvSpPr txBox="1">
            <a:spLocks noChangeArrowheads="1"/>
          </p:cNvSpPr>
          <p:nvPr/>
        </p:nvSpPr>
        <p:spPr bwMode="auto">
          <a:xfrm>
            <a:off x="3124200" y="5943600"/>
            <a:ext cx="27432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DU LỊCH BIỂN ĐẢO</a:t>
            </a:r>
          </a:p>
        </p:txBody>
      </p:sp>
      <p:sp>
        <p:nvSpPr>
          <p:cNvPr id="2" name="Text Box 28"/>
          <p:cNvSpPr txBox="1">
            <a:spLocks noChangeArrowheads="1"/>
          </p:cNvSpPr>
          <p:nvPr/>
        </p:nvSpPr>
        <p:spPr bwMode="auto">
          <a:xfrm>
            <a:off x="3048000" y="2133600"/>
            <a:ext cx="29718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DU LỊCH SÔNG NƯỚC, </a:t>
            </a:r>
          </a:p>
        </p:txBody>
      </p:sp>
    </p:spTree>
    <p:extLst>
      <p:ext uri="{BB962C8B-B14F-4D97-AF65-F5344CB8AC3E}">
        <p14:creationId xmlns:p14="http://schemas.microsoft.com/office/powerpoint/2010/main" val="382470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5000"/>
                                        </p:tgtEl>
                                        <p:attrNameLst>
                                          <p:attrName>style.visibility</p:attrName>
                                        </p:attrNameLst>
                                      </p:cBhvr>
                                      <p:to>
                                        <p:strVal val="visible"/>
                                      </p:to>
                                    </p:set>
                                    <p:animEffect transition="in" filter="blinds(horizontal)">
                                      <p:cBhvr>
                                        <p:cTn id="7" dur="500"/>
                                        <p:tgtEl>
                                          <p:spTgt spid="2550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5001"/>
                                        </p:tgtEl>
                                        <p:attrNameLst>
                                          <p:attrName>style.visibility</p:attrName>
                                        </p:attrNameLst>
                                      </p:cBhvr>
                                      <p:to>
                                        <p:strVal val="visible"/>
                                      </p:to>
                                    </p:set>
                                    <p:animEffect transition="in" filter="blinds(horizontal)">
                                      <p:cBhvr>
                                        <p:cTn id="12" dur="500"/>
                                        <p:tgtEl>
                                          <p:spTgt spid="255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55015"/>
                                        </p:tgtEl>
                                        <p:attrNameLst>
                                          <p:attrName>style.visibility</p:attrName>
                                        </p:attrNameLst>
                                      </p:cBhvr>
                                      <p:to>
                                        <p:strVal val="visible"/>
                                      </p:to>
                                    </p:set>
                                    <p:animEffect transition="in" filter="checkerboard(across)">
                                      <p:cBhvr>
                                        <p:cTn id="17" dur="500"/>
                                        <p:tgtEl>
                                          <p:spTgt spid="2550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255013"/>
                                        </p:tgtEl>
                                        <p:attrNameLst>
                                          <p:attrName>style.visibility</p:attrName>
                                        </p:attrNameLst>
                                      </p:cBhvr>
                                      <p:to>
                                        <p:strVal val="visible"/>
                                      </p:to>
                                    </p:set>
                                    <p:animEffect transition="in" filter="diamond(in)">
                                      <p:cBhvr>
                                        <p:cTn id="22" dur="2000"/>
                                        <p:tgtEl>
                                          <p:spTgt spid="2550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5016"/>
                                        </p:tgtEl>
                                        <p:attrNameLst>
                                          <p:attrName>style.visibility</p:attrName>
                                        </p:attrNameLst>
                                      </p:cBhvr>
                                      <p:to>
                                        <p:strVal val="visible"/>
                                      </p:to>
                                    </p:set>
                                    <p:animEffect transition="in" filter="diamond(in)">
                                      <p:cBhvr>
                                        <p:cTn id="33" dur="2000"/>
                                        <p:tgtEl>
                                          <p:spTgt spid="25501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254978"/>
                                        </p:tgtEl>
                                        <p:attrNameLst>
                                          <p:attrName>style.visibility</p:attrName>
                                        </p:attrNameLst>
                                      </p:cBhvr>
                                      <p:to>
                                        <p:strVal val="visible"/>
                                      </p:to>
                                    </p:set>
                                    <p:animEffect transition="in" filter="box(in)">
                                      <p:cBhvr>
                                        <p:cTn id="38" dur="500"/>
                                        <p:tgtEl>
                                          <p:spTgt spid="25497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54995"/>
                                        </p:tgtEl>
                                        <p:attrNameLst>
                                          <p:attrName>style.visibility</p:attrName>
                                        </p:attrNameLst>
                                      </p:cBhvr>
                                      <p:to>
                                        <p:strVal val="visible"/>
                                      </p:to>
                                    </p:set>
                                    <p:anim calcmode="lin" valueType="num">
                                      <p:cBhvr additive="base">
                                        <p:cTn id="43" dur="500" fill="hold"/>
                                        <p:tgtEl>
                                          <p:spTgt spid="254995"/>
                                        </p:tgtEl>
                                        <p:attrNameLst>
                                          <p:attrName>ppt_x</p:attrName>
                                        </p:attrNameLst>
                                      </p:cBhvr>
                                      <p:tavLst>
                                        <p:tav tm="0">
                                          <p:val>
                                            <p:strVal val="#ppt_x"/>
                                          </p:val>
                                        </p:tav>
                                        <p:tav tm="100000">
                                          <p:val>
                                            <p:strVal val="#ppt_x"/>
                                          </p:val>
                                        </p:tav>
                                      </p:tavLst>
                                    </p:anim>
                                    <p:anim calcmode="lin" valueType="num">
                                      <p:cBhvr additive="base">
                                        <p:cTn id="44" dur="500" fill="hold"/>
                                        <p:tgtEl>
                                          <p:spTgt spid="25499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 presetClass="entr" presetSubtype="10" fill="hold" nodeType="clickEffect">
                                  <p:stCondLst>
                                    <p:cond delay="0"/>
                                  </p:stCondLst>
                                  <p:childTnLst>
                                    <p:set>
                                      <p:cBhvr>
                                        <p:cTn id="48" dur="1" fill="hold">
                                          <p:stCondLst>
                                            <p:cond delay="0"/>
                                          </p:stCondLst>
                                        </p:cTn>
                                        <p:tgtEl>
                                          <p:spTgt spid="254990"/>
                                        </p:tgtEl>
                                        <p:attrNameLst>
                                          <p:attrName>style.visibility</p:attrName>
                                        </p:attrNameLst>
                                      </p:cBhvr>
                                      <p:to>
                                        <p:strVal val="visible"/>
                                      </p:to>
                                    </p:set>
                                    <p:animEffect transition="in" filter="checkerboard(across)">
                                      <p:cBhvr>
                                        <p:cTn id="49" dur="500"/>
                                        <p:tgtEl>
                                          <p:spTgt spid="25499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254998"/>
                                        </p:tgtEl>
                                        <p:attrNameLst>
                                          <p:attrName>style.visibility</p:attrName>
                                        </p:attrNameLst>
                                      </p:cBhvr>
                                      <p:to>
                                        <p:strVal val="visible"/>
                                      </p:to>
                                    </p:set>
                                    <p:animEffect transition="in" filter="box(in)">
                                      <p:cBhvr>
                                        <p:cTn id="54" dur="500"/>
                                        <p:tgtEl>
                                          <p:spTgt spid="25499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254999"/>
                                        </p:tgtEl>
                                        <p:attrNameLst>
                                          <p:attrName>style.visibility</p:attrName>
                                        </p:attrNameLst>
                                      </p:cBhvr>
                                      <p:to>
                                        <p:strVal val="visible"/>
                                      </p:to>
                                    </p:set>
                                    <p:animEffect transition="in" filter="checkerboard(across)">
                                      <p:cBhvr>
                                        <p:cTn id="59" dur="500"/>
                                        <p:tgtEl>
                                          <p:spTgt spid="25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99" grpId="0" animBg="1"/>
      <p:bldP spid="255016"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2400">
              <a:latin typeface="VNI-Times" pitchFamily="2" charset="0"/>
            </a:endParaRPr>
          </a:p>
        </p:txBody>
      </p:sp>
      <p:sp>
        <p:nvSpPr>
          <p:cNvPr id="272392" name="Rectangle 8"/>
          <p:cNvSpPr>
            <a:spLocks noChangeArrowheads="1"/>
          </p:cNvSpPr>
          <p:nvPr/>
        </p:nvSpPr>
        <p:spPr bwMode="auto">
          <a:xfrm>
            <a:off x="593725" y="1960586"/>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vi-VN" sz="2400" b="1">
                <a:latin typeface="Times New Roman" pitchFamily="18" charset="0"/>
                <a:cs typeface="Times New Roman" pitchFamily="18" charset="0"/>
              </a:rPr>
              <a:t> 3. </a:t>
            </a:r>
            <a:r>
              <a:rPr lang="en-US" altLang="vi-VN" sz="2400" b="1" u="sng">
                <a:latin typeface="Times New Roman" pitchFamily="18" charset="0"/>
                <a:cs typeface="Times New Roman" pitchFamily="18" charset="0"/>
              </a:rPr>
              <a:t>Dịch vụ</a:t>
            </a:r>
          </a:p>
        </p:txBody>
      </p:sp>
      <p:sp>
        <p:nvSpPr>
          <p:cNvPr id="35848" name="Text Box 14"/>
          <p:cNvSpPr txBox="1">
            <a:spLocks noChangeArrowheads="1"/>
          </p:cNvSpPr>
          <p:nvPr/>
        </p:nvSpPr>
        <p:spPr bwMode="auto">
          <a:xfrm>
            <a:off x="7" y="692175"/>
            <a:ext cx="66595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400" b="1" u="sng" dirty="0">
                <a:latin typeface="Times New Roman" pitchFamily="18" charset="0"/>
              </a:rPr>
              <a:t>IV. TÌNH HÌNH PHÁT TRIỂN KINH TẾ :</a:t>
            </a:r>
            <a:endParaRPr lang="en-US" altLang="vi-VN" sz="2000" b="1" u="sng" dirty="0">
              <a:latin typeface="Times New Roman" pitchFamily="18" charset="0"/>
            </a:endParaRPr>
          </a:p>
        </p:txBody>
      </p:sp>
      <p:sp>
        <p:nvSpPr>
          <p:cNvPr id="35849" name="Text Box 10"/>
          <p:cNvSpPr txBox="1">
            <a:spLocks noChangeArrowheads="1"/>
          </p:cNvSpPr>
          <p:nvPr/>
        </p:nvSpPr>
        <p:spPr bwMode="auto">
          <a:xfrm>
            <a:off x="611188" y="1022373"/>
            <a:ext cx="2417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400" b="1" dirty="0">
                <a:latin typeface="Times New Roman" pitchFamily="18" charset="0"/>
                <a:cs typeface="Times New Roman" pitchFamily="18" charset="0"/>
              </a:rPr>
              <a:t>1 . </a:t>
            </a:r>
            <a:r>
              <a:rPr lang="en-US" altLang="vi-VN" sz="2400" b="1" dirty="0" err="1">
                <a:latin typeface="Times New Roman" pitchFamily="18" charset="0"/>
                <a:cs typeface="Times New Roman" pitchFamily="18" charset="0"/>
              </a:rPr>
              <a:t>Nông</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nghiệp</a:t>
            </a:r>
            <a:r>
              <a:rPr lang="en-US" altLang="vi-VN" sz="2400" b="1" dirty="0">
                <a:latin typeface="Times New Roman" pitchFamily="18" charset="0"/>
                <a:cs typeface="Times New Roman" pitchFamily="18" charset="0"/>
              </a:rPr>
              <a:t> :</a:t>
            </a:r>
          </a:p>
        </p:txBody>
      </p:sp>
      <p:sp>
        <p:nvSpPr>
          <p:cNvPr id="35850" name="Text Box 2"/>
          <p:cNvSpPr txBox="1">
            <a:spLocks noChangeArrowheads="1"/>
          </p:cNvSpPr>
          <p:nvPr/>
        </p:nvSpPr>
        <p:spPr bwMode="auto">
          <a:xfrm>
            <a:off x="673100" y="1501800"/>
            <a:ext cx="24945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400" b="1" dirty="0">
                <a:latin typeface="Times New Roman" pitchFamily="18" charset="0"/>
                <a:cs typeface="Times New Roman" pitchFamily="18" charset="0"/>
              </a:rPr>
              <a:t>2 . </a:t>
            </a:r>
            <a:r>
              <a:rPr lang="en-US" altLang="vi-VN" sz="2400" b="1" dirty="0" err="1">
                <a:latin typeface="Times New Roman" pitchFamily="18" charset="0"/>
                <a:cs typeface="Times New Roman" pitchFamily="18" charset="0"/>
              </a:rPr>
              <a:t>Công</a:t>
            </a:r>
            <a:r>
              <a:rPr lang="en-US" altLang="vi-VN" sz="2400" b="1" dirty="0">
                <a:latin typeface="Times New Roman" pitchFamily="18" charset="0"/>
                <a:cs typeface="Times New Roman" pitchFamily="18" charset="0"/>
              </a:rPr>
              <a:t> </a:t>
            </a:r>
            <a:r>
              <a:rPr lang="en-US" altLang="vi-VN" sz="2400" b="1" dirty="0" err="1">
                <a:latin typeface="Times New Roman" pitchFamily="18" charset="0"/>
                <a:cs typeface="Times New Roman" pitchFamily="18" charset="0"/>
              </a:rPr>
              <a:t>nghiệp</a:t>
            </a:r>
            <a:r>
              <a:rPr lang="en-US" altLang="vi-VN" sz="2400" b="1" dirty="0">
                <a:latin typeface="Times New Roman" pitchFamily="18" charset="0"/>
                <a:cs typeface="Times New Roman" pitchFamily="18" charset="0"/>
              </a:rPr>
              <a:t> : </a:t>
            </a:r>
          </a:p>
        </p:txBody>
      </p:sp>
      <p:sp>
        <p:nvSpPr>
          <p:cNvPr id="2" name="Rectangle 1"/>
          <p:cNvSpPr/>
          <p:nvPr/>
        </p:nvSpPr>
        <p:spPr>
          <a:xfrm>
            <a:off x="206391" y="2514601"/>
            <a:ext cx="8861425" cy="4416594"/>
          </a:xfrm>
          <a:prstGeom prst="rect">
            <a:avLst/>
          </a:prstGeom>
        </p:spPr>
        <p:txBody>
          <a:bodyPr wrap="square">
            <a:spAutoFit/>
          </a:bodyPr>
          <a:lstStyle/>
          <a:p>
            <a:pPr algn="just">
              <a:lnSpc>
                <a:spcPct val="115000"/>
              </a:lnSpc>
              <a:spcAft>
                <a:spcPts val="0"/>
              </a:spcAft>
            </a:pPr>
            <a:r>
              <a:rPr lang="en-US" sz="2800" dirty="0">
                <a:latin typeface="Times New Roman"/>
                <a:ea typeface="Times New Roman"/>
              </a:rPr>
              <a:t>- </a:t>
            </a:r>
            <a:r>
              <a:rPr lang="en-US" sz="2800" dirty="0" err="1">
                <a:latin typeface="Times New Roman"/>
                <a:ea typeface="Times New Roman"/>
              </a:rPr>
              <a:t>Gồm</a:t>
            </a:r>
            <a:r>
              <a:rPr lang="en-US" sz="2800" dirty="0">
                <a:latin typeface="Times New Roman"/>
                <a:ea typeface="Times New Roman"/>
              </a:rPr>
              <a:t> </a:t>
            </a:r>
            <a:r>
              <a:rPr lang="en-US" sz="2800" dirty="0" err="1">
                <a:latin typeface="Times New Roman"/>
                <a:ea typeface="Times New Roman"/>
              </a:rPr>
              <a:t>các</a:t>
            </a:r>
            <a:r>
              <a:rPr lang="en-US" sz="2800" dirty="0">
                <a:latin typeface="Times New Roman"/>
                <a:ea typeface="Times New Roman"/>
              </a:rPr>
              <a:t> </a:t>
            </a:r>
            <a:r>
              <a:rPr lang="en-US" sz="2800" dirty="0" err="1">
                <a:latin typeface="Times New Roman"/>
                <a:ea typeface="Times New Roman"/>
              </a:rPr>
              <a:t>hoạt</a:t>
            </a:r>
            <a:r>
              <a:rPr lang="en-US" sz="2800" dirty="0">
                <a:latin typeface="Times New Roman"/>
                <a:ea typeface="Times New Roman"/>
              </a:rPr>
              <a:t> </a:t>
            </a:r>
            <a:r>
              <a:rPr lang="en-US" sz="2800" dirty="0" err="1">
                <a:latin typeface="Times New Roman"/>
                <a:ea typeface="Times New Roman"/>
              </a:rPr>
              <a:t>động</a:t>
            </a:r>
            <a:r>
              <a:rPr lang="en-US" sz="2800" dirty="0">
                <a:latin typeface="Times New Roman"/>
                <a:ea typeface="Times New Roman"/>
              </a:rPr>
              <a:t> : </a:t>
            </a:r>
            <a:r>
              <a:rPr lang="en-US" sz="2800" dirty="0" err="1">
                <a:latin typeface="Times New Roman"/>
                <a:ea typeface="Times New Roman"/>
              </a:rPr>
              <a:t>Xuất</a:t>
            </a:r>
            <a:r>
              <a:rPr lang="en-US" sz="2800" dirty="0">
                <a:latin typeface="Times New Roman"/>
                <a:ea typeface="Times New Roman"/>
              </a:rPr>
              <a:t> - </a:t>
            </a:r>
            <a:r>
              <a:rPr lang="en-US" sz="2800" dirty="0" err="1">
                <a:latin typeface="Times New Roman"/>
                <a:ea typeface="Times New Roman"/>
              </a:rPr>
              <a:t>nhập</a:t>
            </a:r>
            <a:r>
              <a:rPr lang="en-US" sz="2800" dirty="0">
                <a:latin typeface="Times New Roman"/>
                <a:ea typeface="Times New Roman"/>
              </a:rPr>
              <a:t> </a:t>
            </a:r>
            <a:r>
              <a:rPr lang="en-US" sz="2800" dirty="0" err="1">
                <a:latin typeface="Times New Roman"/>
                <a:ea typeface="Times New Roman"/>
              </a:rPr>
              <a:t>khẩu</a:t>
            </a:r>
            <a:r>
              <a:rPr lang="en-US" sz="2800" dirty="0">
                <a:latin typeface="Times New Roman"/>
                <a:ea typeface="Times New Roman"/>
              </a:rPr>
              <a:t>, </a:t>
            </a:r>
            <a:r>
              <a:rPr lang="en-US" sz="2800" dirty="0" err="1">
                <a:latin typeface="Times New Roman"/>
                <a:ea typeface="Times New Roman"/>
              </a:rPr>
              <a:t>vận</a:t>
            </a:r>
            <a:r>
              <a:rPr lang="en-US" sz="2800" dirty="0">
                <a:latin typeface="Times New Roman"/>
                <a:ea typeface="Times New Roman"/>
              </a:rPr>
              <a:t> </a:t>
            </a:r>
            <a:r>
              <a:rPr lang="en-US" sz="2800" dirty="0" err="1">
                <a:latin typeface="Times New Roman"/>
                <a:ea typeface="Times New Roman"/>
              </a:rPr>
              <a:t>tải</a:t>
            </a:r>
            <a:r>
              <a:rPr lang="en-US" sz="2800" dirty="0">
                <a:latin typeface="Times New Roman"/>
                <a:ea typeface="Times New Roman"/>
              </a:rPr>
              <a:t> </a:t>
            </a:r>
            <a:r>
              <a:rPr lang="en-US" sz="2800" dirty="0" err="1">
                <a:latin typeface="Times New Roman"/>
                <a:ea typeface="Times New Roman"/>
              </a:rPr>
              <a:t>thủy</a:t>
            </a:r>
            <a:r>
              <a:rPr lang="en-US" sz="2800" dirty="0">
                <a:latin typeface="Times New Roman"/>
                <a:ea typeface="Times New Roman"/>
              </a:rPr>
              <a:t>, du </a:t>
            </a:r>
            <a:r>
              <a:rPr lang="en-US" sz="2800" dirty="0" err="1">
                <a:latin typeface="Times New Roman"/>
                <a:ea typeface="Times New Roman"/>
              </a:rPr>
              <a:t>lịch</a:t>
            </a:r>
            <a:r>
              <a:rPr lang="en-US" sz="2800" dirty="0">
                <a:latin typeface="Times New Roman"/>
                <a:ea typeface="Times New Roman"/>
              </a:rPr>
              <a:t>.</a:t>
            </a:r>
            <a:endParaRPr lang="en-US" sz="2400" dirty="0">
              <a:latin typeface="Times New Roman"/>
              <a:ea typeface="Calibri"/>
            </a:endParaRPr>
          </a:p>
          <a:p>
            <a:pPr algn="just">
              <a:lnSpc>
                <a:spcPct val="115000"/>
              </a:lnSpc>
              <a:spcAft>
                <a:spcPts val="0"/>
              </a:spcAft>
            </a:pPr>
            <a:r>
              <a:rPr lang="en-US" sz="2800" dirty="0">
                <a:latin typeface="Times New Roman"/>
                <a:ea typeface="Times New Roman"/>
              </a:rPr>
              <a:t>+ </a:t>
            </a:r>
            <a:r>
              <a:rPr lang="en-US" sz="2800" dirty="0" err="1">
                <a:latin typeface="Times New Roman"/>
                <a:ea typeface="Times New Roman"/>
              </a:rPr>
              <a:t>Xuất</a:t>
            </a:r>
            <a:r>
              <a:rPr lang="en-US" sz="2800" dirty="0">
                <a:latin typeface="Times New Roman"/>
                <a:ea typeface="Times New Roman"/>
              </a:rPr>
              <a:t> </a:t>
            </a:r>
            <a:r>
              <a:rPr lang="en-US" sz="2800" dirty="0" err="1">
                <a:latin typeface="Times New Roman"/>
                <a:ea typeface="Times New Roman"/>
              </a:rPr>
              <a:t>khẩu</a:t>
            </a:r>
            <a:r>
              <a:rPr lang="en-US" sz="2800" dirty="0">
                <a:latin typeface="Times New Roman"/>
                <a:ea typeface="Times New Roman"/>
              </a:rPr>
              <a:t> </a:t>
            </a:r>
            <a:r>
              <a:rPr lang="en-US" sz="2800" dirty="0" err="1">
                <a:latin typeface="Times New Roman"/>
                <a:ea typeface="Times New Roman"/>
              </a:rPr>
              <a:t>chủ</a:t>
            </a:r>
            <a:r>
              <a:rPr lang="en-US" sz="2800" dirty="0">
                <a:latin typeface="Times New Roman"/>
                <a:ea typeface="Times New Roman"/>
              </a:rPr>
              <a:t> </a:t>
            </a:r>
            <a:r>
              <a:rPr lang="en-US" sz="2800" dirty="0" err="1">
                <a:latin typeface="Times New Roman"/>
                <a:ea typeface="Times New Roman"/>
              </a:rPr>
              <a:t>lực</a:t>
            </a:r>
            <a:r>
              <a:rPr lang="en-US" sz="2800" dirty="0">
                <a:latin typeface="Times New Roman"/>
                <a:ea typeface="Times New Roman"/>
              </a:rPr>
              <a:t> </a:t>
            </a:r>
            <a:r>
              <a:rPr lang="en-US" sz="2800" dirty="0" err="1">
                <a:latin typeface="Times New Roman"/>
                <a:ea typeface="Times New Roman"/>
              </a:rPr>
              <a:t>là</a:t>
            </a:r>
            <a:r>
              <a:rPr lang="en-US" sz="2800" dirty="0">
                <a:latin typeface="Times New Roman"/>
                <a:ea typeface="Times New Roman"/>
              </a:rPr>
              <a:t> : </a:t>
            </a:r>
            <a:r>
              <a:rPr lang="en-US" sz="2800" dirty="0" err="1">
                <a:latin typeface="Times New Roman"/>
                <a:ea typeface="Times New Roman"/>
              </a:rPr>
              <a:t>Gạo</a:t>
            </a:r>
            <a:r>
              <a:rPr lang="en-US" sz="2800" dirty="0">
                <a:latin typeface="Times New Roman"/>
                <a:ea typeface="Times New Roman"/>
              </a:rPr>
              <a:t>, </a:t>
            </a:r>
            <a:r>
              <a:rPr lang="en-US" sz="2800" dirty="0" err="1">
                <a:latin typeface="Times New Roman"/>
                <a:ea typeface="Times New Roman"/>
              </a:rPr>
              <a:t>thủy</a:t>
            </a:r>
            <a:r>
              <a:rPr lang="en-US" sz="2800" dirty="0">
                <a:latin typeface="Times New Roman"/>
                <a:ea typeface="Times New Roman"/>
              </a:rPr>
              <a:t> </a:t>
            </a:r>
            <a:r>
              <a:rPr lang="en-US" sz="2800" dirty="0" err="1">
                <a:latin typeface="Times New Roman"/>
                <a:ea typeface="Times New Roman"/>
              </a:rPr>
              <a:t>sản</a:t>
            </a:r>
            <a:r>
              <a:rPr lang="en-US" sz="2800" dirty="0">
                <a:latin typeface="Times New Roman"/>
                <a:ea typeface="Times New Roman"/>
              </a:rPr>
              <a:t> </a:t>
            </a:r>
            <a:r>
              <a:rPr lang="en-US" sz="2800" dirty="0" err="1">
                <a:latin typeface="Times New Roman"/>
                <a:ea typeface="Times New Roman"/>
              </a:rPr>
              <a:t>đông</a:t>
            </a:r>
            <a:r>
              <a:rPr lang="en-US" sz="2800" dirty="0">
                <a:latin typeface="Times New Roman"/>
                <a:ea typeface="Times New Roman"/>
              </a:rPr>
              <a:t> </a:t>
            </a:r>
            <a:r>
              <a:rPr lang="en-US" sz="2800" dirty="0" err="1">
                <a:latin typeface="Times New Roman"/>
                <a:ea typeface="Times New Roman"/>
              </a:rPr>
              <a:t>lạnh</a:t>
            </a:r>
            <a:r>
              <a:rPr lang="en-US" sz="2800" dirty="0">
                <a:latin typeface="Times New Roman"/>
                <a:ea typeface="Times New Roman"/>
              </a:rPr>
              <a:t>, </a:t>
            </a:r>
            <a:r>
              <a:rPr lang="en-US" sz="2800" dirty="0" err="1">
                <a:latin typeface="Times New Roman"/>
                <a:ea typeface="Times New Roman"/>
              </a:rPr>
              <a:t>hoa</a:t>
            </a:r>
            <a:r>
              <a:rPr lang="en-US" sz="2800" dirty="0">
                <a:latin typeface="Times New Roman"/>
                <a:ea typeface="Times New Roman"/>
              </a:rPr>
              <a:t> </a:t>
            </a:r>
            <a:r>
              <a:rPr lang="en-US" sz="2800" dirty="0" err="1">
                <a:latin typeface="Times New Roman"/>
                <a:ea typeface="Times New Roman"/>
              </a:rPr>
              <a:t>quả</a:t>
            </a:r>
            <a:r>
              <a:rPr lang="en-US" sz="2800" dirty="0">
                <a:latin typeface="Times New Roman"/>
                <a:ea typeface="Times New Roman"/>
              </a:rPr>
              <a:t>.</a:t>
            </a:r>
            <a:endParaRPr lang="en-US" sz="2400" dirty="0">
              <a:latin typeface="Times New Roman"/>
              <a:ea typeface="Calibri"/>
            </a:endParaRPr>
          </a:p>
          <a:p>
            <a:pPr algn="just">
              <a:lnSpc>
                <a:spcPct val="115000"/>
              </a:lnSpc>
              <a:spcAft>
                <a:spcPts val="0"/>
              </a:spcAft>
            </a:pPr>
            <a:r>
              <a:rPr lang="en-US" sz="2800" dirty="0">
                <a:latin typeface="Times New Roman"/>
                <a:ea typeface="Times New Roman"/>
              </a:rPr>
              <a:t>+ </a:t>
            </a:r>
            <a:r>
              <a:rPr lang="en-US" sz="2800" dirty="0" err="1">
                <a:latin typeface="Times New Roman"/>
                <a:ea typeface="Times New Roman"/>
              </a:rPr>
              <a:t>Giao</a:t>
            </a:r>
            <a:r>
              <a:rPr lang="en-US" sz="2800" dirty="0">
                <a:latin typeface="Times New Roman"/>
                <a:ea typeface="Times New Roman"/>
              </a:rPr>
              <a:t> </a:t>
            </a:r>
            <a:r>
              <a:rPr lang="en-US" sz="2800" dirty="0" err="1">
                <a:latin typeface="Times New Roman"/>
                <a:ea typeface="Times New Roman"/>
              </a:rPr>
              <a:t>thông</a:t>
            </a:r>
            <a:r>
              <a:rPr lang="en-US" sz="2800" dirty="0">
                <a:latin typeface="Times New Roman"/>
                <a:ea typeface="Times New Roman"/>
              </a:rPr>
              <a:t> </a:t>
            </a:r>
            <a:r>
              <a:rPr lang="en-US" sz="2800" dirty="0" err="1">
                <a:latin typeface="Times New Roman"/>
                <a:ea typeface="Times New Roman"/>
              </a:rPr>
              <a:t>đường</a:t>
            </a:r>
            <a:r>
              <a:rPr lang="en-US" sz="2800" dirty="0">
                <a:latin typeface="Times New Roman"/>
                <a:ea typeface="Times New Roman"/>
              </a:rPr>
              <a:t> </a:t>
            </a:r>
            <a:r>
              <a:rPr lang="en-US" sz="2800" dirty="0" err="1">
                <a:latin typeface="Times New Roman"/>
                <a:ea typeface="Times New Roman"/>
              </a:rPr>
              <a:t>thủy</a:t>
            </a:r>
            <a:r>
              <a:rPr lang="en-US" sz="2800" dirty="0">
                <a:latin typeface="Times New Roman"/>
                <a:ea typeface="Times New Roman"/>
              </a:rPr>
              <a:t> </a:t>
            </a:r>
            <a:r>
              <a:rPr lang="en-US" sz="2800" dirty="0" err="1">
                <a:latin typeface="Times New Roman"/>
                <a:ea typeface="Times New Roman"/>
              </a:rPr>
              <a:t>có</a:t>
            </a:r>
            <a:r>
              <a:rPr lang="en-US" sz="2800" dirty="0">
                <a:latin typeface="Times New Roman"/>
                <a:ea typeface="Times New Roman"/>
              </a:rPr>
              <a:t> </a:t>
            </a:r>
            <a:r>
              <a:rPr lang="en-US" sz="2800" dirty="0" err="1">
                <a:latin typeface="Times New Roman"/>
                <a:ea typeface="Times New Roman"/>
              </a:rPr>
              <a:t>vai</a:t>
            </a:r>
            <a:r>
              <a:rPr lang="en-US" sz="2800" dirty="0">
                <a:latin typeface="Times New Roman"/>
                <a:ea typeface="Times New Roman"/>
              </a:rPr>
              <a:t> </a:t>
            </a:r>
            <a:r>
              <a:rPr lang="en-US" sz="2800" dirty="0" err="1">
                <a:latin typeface="Times New Roman"/>
                <a:ea typeface="Times New Roman"/>
              </a:rPr>
              <a:t>trò</a:t>
            </a:r>
            <a:r>
              <a:rPr lang="en-US" sz="2800" dirty="0">
                <a:latin typeface="Times New Roman"/>
                <a:ea typeface="Times New Roman"/>
              </a:rPr>
              <a:t> </a:t>
            </a:r>
            <a:r>
              <a:rPr lang="en-US" sz="2800" dirty="0" err="1">
                <a:latin typeface="Times New Roman"/>
                <a:ea typeface="Times New Roman"/>
              </a:rPr>
              <a:t>quan</a:t>
            </a:r>
            <a:r>
              <a:rPr lang="en-US" sz="2800" dirty="0">
                <a:latin typeface="Times New Roman"/>
                <a:ea typeface="Times New Roman"/>
              </a:rPr>
              <a:t> </a:t>
            </a:r>
            <a:r>
              <a:rPr lang="en-US" sz="2800" dirty="0" err="1">
                <a:latin typeface="Times New Roman"/>
                <a:ea typeface="Times New Roman"/>
              </a:rPr>
              <a:t>trọng</a:t>
            </a:r>
            <a:r>
              <a:rPr lang="en-US" sz="2800" dirty="0">
                <a:latin typeface="Times New Roman"/>
                <a:ea typeface="Times New Roman"/>
              </a:rPr>
              <a:t> </a:t>
            </a:r>
            <a:r>
              <a:rPr lang="en-US" sz="2800" dirty="0" err="1">
                <a:latin typeface="Times New Roman"/>
                <a:ea typeface="Times New Roman"/>
              </a:rPr>
              <a:t>trong</a:t>
            </a:r>
            <a:r>
              <a:rPr lang="en-US" sz="2800" dirty="0">
                <a:latin typeface="Times New Roman"/>
                <a:ea typeface="Times New Roman"/>
              </a:rPr>
              <a:t> </a:t>
            </a:r>
            <a:r>
              <a:rPr lang="en-US" sz="2800" dirty="0" err="1">
                <a:latin typeface="Times New Roman"/>
                <a:ea typeface="Times New Roman"/>
              </a:rPr>
              <a:t>đời</a:t>
            </a:r>
            <a:r>
              <a:rPr lang="en-US" sz="2800" dirty="0">
                <a:latin typeface="Times New Roman"/>
                <a:ea typeface="Times New Roman"/>
              </a:rPr>
              <a:t> </a:t>
            </a:r>
            <a:r>
              <a:rPr lang="en-US" sz="2800" dirty="0" err="1">
                <a:latin typeface="Times New Roman"/>
                <a:ea typeface="Times New Roman"/>
              </a:rPr>
              <a:t>sống</a:t>
            </a:r>
            <a:r>
              <a:rPr lang="en-US" sz="2800" dirty="0">
                <a:latin typeface="Times New Roman"/>
                <a:ea typeface="Times New Roman"/>
              </a:rPr>
              <a:t> </a:t>
            </a:r>
            <a:r>
              <a:rPr lang="en-US" sz="2800" dirty="0" err="1">
                <a:latin typeface="Times New Roman"/>
                <a:ea typeface="Times New Roman"/>
              </a:rPr>
              <a:t>sản</a:t>
            </a:r>
            <a:r>
              <a:rPr lang="en-US" sz="2800" dirty="0">
                <a:latin typeface="Times New Roman"/>
                <a:ea typeface="Times New Roman"/>
              </a:rPr>
              <a:t> </a:t>
            </a:r>
            <a:r>
              <a:rPr lang="en-US" sz="2800" dirty="0" err="1">
                <a:latin typeface="Times New Roman"/>
                <a:ea typeface="Times New Roman"/>
              </a:rPr>
              <a:t>xuất</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nhân</a:t>
            </a:r>
            <a:r>
              <a:rPr lang="en-US" sz="2800" dirty="0">
                <a:latin typeface="Times New Roman"/>
                <a:ea typeface="Times New Roman"/>
              </a:rPr>
              <a:t> </a:t>
            </a:r>
            <a:r>
              <a:rPr lang="en-US" sz="2800" dirty="0" err="1">
                <a:latin typeface="Times New Roman"/>
                <a:ea typeface="Times New Roman"/>
              </a:rPr>
              <a:t>dân</a:t>
            </a:r>
            <a:r>
              <a:rPr lang="en-US" sz="2800" dirty="0">
                <a:latin typeface="Times New Roman"/>
                <a:ea typeface="Times New Roman"/>
              </a:rPr>
              <a:t> </a:t>
            </a:r>
            <a:r>
              <a:rPr lang="en-US" sz="2800" dirty="0" err="1">
                <a:latin typeface="Times New Roman"/>
                <a:ea typeface="Times New Roman"/>
              </a:rPr>
              <a:t>trong</a:t>
            </a:r>
            <a:r>
              <a:rPr lang="en-US" sz="2800" dirty="0">
                <a:latin typeface="Times New Roman"/>
                <a:ea typeface="Times New Roman"/>
              </a:rPr>
              <a:t> </a:t>
            </a:r>
            <a:r>
              <a:rPr lang="en-US" sz="2800" dirty="0" err="1">
                <a:latin typeface="Times New Roman"/>
                <a:ea typeface="Times New Roman"/>
              </a:rPr>
              <a:t>vùng</a:t>
            </a:r>
            <a:r>
              <a:rPr lang="en-US" sz="2800" dirty="0">
                <a:latin typeface="Times New Roman"/>
                <a:ea typeface="Times New Roman"/>
              </a:rPr>
              <a:t>.</a:t>
            </a:r>
            <a:endParaRPr lang="en-US" sz="2400" dirty="0">
              <a:latin typeface="Times New Roman"/>
              <a:ea typeface="Calibri"/>
            </a:endParaRPr>
          </a:p>
          <a:p>
            <a:pPr algn="just">
              <a:lnSpc>
                <a:spcPct val="115000"/>
              </a:lnSpc>
              <a:spcAft>
                <a:spcPts val="0"/>
              </a:spcAft>
            </a:pPr>
            <a:r>
              <a:rPr lang="en-US" sz="2800" dirty="0">
                <a:latin typeface="Times New Roman"/>
                <a:ea typeface="Times New Roman"/>
              </a:rPr>
              <a:t>+</a:t>
            </a:r>
            <a:r>
              <a:rPr lang="en-US" sz="2800" dirty="0" smtClean="0">
                <a:latin typeface="Times New Roman"/>
                <a:ea typeface="Times New Roman"/>
              </a:rPr>
              <a:t> </a:t>
            </a:r>
            <a:r>
              <a:rPr lang="en-US" sz="2800" dirty="0">
                <a:latin typeface="Times New Roman"/>
                <a:ea typeface="Times New Roman"/>
              </a:rPr>
              <a:t>Du </a:t>
            </a:r>
            <a:r>
              <a:rPr lang="en-US" sz="2800" dirty="0" err="1">
                <a:latin typeface="Times New Roman"/>
                <a:ea typeface="Times New Roman"/>
              </a:rPr>
              <a:t>lịch</a:t>
            </a:r>
            <a:r>
              <a:rPr lang="en-US" sz="2800" dirty="0">
                <a:latin typeface="Times New Roman"/>
                <a:ea typeface="Times New Roman"/>
              </a:rPr>
              <a:t> </a:t>
            </a:r>
            <a:r>
              <a:rPr lang="en-US" sz="2800" dirty="0" err="1">
                <a:latin typeface="Times New Roman"/>
                <a:ea typeface="Times New Roman"/>
              </a:rPr>
              <a:t>sinh</a:t>
            </a:r>
            <a:r>
              <a:rPr lang="en-US" sz="2800" dirty="0">
                <a:latin typeface="Times New Roman"/>
                <a:ea typeface="Times New Roman"/>
              </a:rPr>
              <a:t> </a:t>
            </a:r>
            <a:r>
              <a:rPr lang="en-US" sz="2800" dirty="0" err="1">
                <a:latin typeface="Times New Roman"/>
                <a:ea typeface="Times New Roman"/>
              </a:rPr>
              <a:t>thái</a:t>
            </a:r>
            <a:r>
              <a:rPr lang="en-US" sz="2800" dirty="0">
                <a:latin typeface="Times New Roman"/>
                <a:ea typeface="Times New Roman"/>
              </a:rPr>
              <a:t> </a:t>
            </a:r>
            <a:r>
              <a:rPr lang="en-US" sz="2800" dirty="0" err="1">
                <a:latin typeface="Times New Roman"/>
                <a:ea typeface="Times New Roman"/>
              </a:rPr>
              <a:t>bắt</a:t>
            </a:r>
            <a:r>
              <a:rPr lang="en-US" sz="2800" dirty="0">
                <a:latin typeface="Times New Roman"/>
                <a:ea typeface="Times New Roman"/>
              </a:rPr>
              <a:t> </a:t>
            </a:r>
            <a:r>
              <a:rPr lang="en-US" sz="2800" dirty="0" err="1">
                <a:latin typeface="Times New Roman"/>
                <a:ea typeface="Times New Roman"/>
              </a:rPr>
              <a:t>đầu</a:t>
            </a:r>
            <a:r>
              <a:rPr lang="en-US" sz="2800" dirty="0">
                <a:latin typeface="Times New Roman"/>
                <a:ea typeface="Times New Roman"/>
              </a:rPr>
              <a:t> </a:t>
            </a:r>
            <a:r>
              <a:rPr lang="en-US" sz="2800" dirty="0" err="1">
                <a:latin typeface="Times New Roman"/>
                <a:ea typeface="Times New Roman"/>
              </a:rPr>
              <a:t>khởi</a:t>
            </a:r>
            <a:r>
              <a:rPr lang="en-US" sz="2800" dirty="0">
                <a:latin typeface="Times New Roman"/>
                <a:ea typeface="Times New Roman"/>
              </a:rPr>
              <a:t> </a:t>
            </a:r>
            <a:r>
              <a:rPr lang="en-US" sz="2800" dirty="0" err="1">
                <a:latin typeface="Times New Roman"/>
                <a:ea typeface="Times New Roman"/>
              </a:rPr>
              <a:t>sắc</a:t>
            </a:r>
            <a:r>
              <a:rPr lang="en-US" sz="2800" dirty="0" smtClean="0">
                <a:latin typeface="Times New Roman"/>
                <a:ea typeface="Times New Roman"/>
              </a:rPr>
              <a:t>.</a:t>
            </a:r>
          </a:p>
          <a:p>
            <a:r>
              <a:rPr lang="en-US" sz="2800" b="1" dirty="0" smtClean="0">
                <a:latin typeface="Times New Roman" pitchFamily="18" charset="0"/>
                <a:cs typeface="Times New Roman" pitchFamily="18" charset="0"/>
              </a:rPr>
              <a:t>V</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tế</a:t>
            </a:r>
            <a:r>
              <a:rPr lang="en-US" sz="2800" b="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lnSpc>
                <a:spcPct val="115000"/>
              </a:lnSpc>
              <a:spcAft>
                <a:spcPts val="0"/>
              </a:spcAft>
            </a:pPr>
            <a:endParaRPr lang="en-US" sz="2400" dirty="0">
              <a:latin typeface="Times New Roman"/>
              <a:ea typeface="Calibri"/>
            </a:endParaRPr>
          </a:p>
          <a:p>
            <a:pPr algn="just">
              <a:lnSpc>
                <a:spcPct val="115000"/>
              </a:lnSpc>
              <a:spcAft>
                <a:spcPts val="0"/>
              </a:spcAft>
            </a:pPr>
            <a:r>
              <a:rPr lang="en-US" sz="2800" b="1" dirty="0">
                <a:latin typeface="Times New Roman"/>
                <a:ea typeface="Times New Roman"/>
              </a:rPr>
              <a:t> </a:t>
            </a:r>
            <a:endParaRPr lang="en-US" sz="2400" dirty="0">
              <a:effectLst/>
              <a:latin typeface="Times New Roman"/>
              <a:ea typeface="Calibri"/>
            </a:endParaRPr>
          </a:p>
        </p:txBody>
      </p:sp>
      <p:sp>
        <p:nvSpPr>
          <p:cNvPr id="9" name="WordArt 11"/>
          <p:cNvSpPr>
            <a:spLocks noChangeArrowheads="1" noChangeShapeType="1" noTextEdit="1"/>
          </p:cNvSpPr>
          <p:nvPr/>
        </p:nvSpPr>
        <p:spPr bwMode="auto">
          <a:xfrm>
            <a:off x="381000" y="76200"/>
            <a:ext cx="8382000"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43 -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36: VÙNG ĐỒNG BẰNG SÔNG CỬU LONG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tiếp</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theo</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1271826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72392"/>
                                        </p:tgtEl>
                                        <p:attrNameLst>
                                          <p:attrName>style.visibility</p:attrName>
                                        </p:attrNameLst>
                                      </p:cBhvr>
                                      <p:to>
                                        <p:strVal val="visible"/>
                                      </p:to>
                                    </p:set>
                                    <p:anim calcmode="lin" valueType="num">
                                      <p:cBhvr>
                                        <p:cTn id="7" dur="1000" fill="hold"/>
                                        <p:tgtEl>
                                          <p:spTgt spid="272392"/>
                                        </p:tgtEl>
                                        <p:attrNameLst>
                                          <p:attrName>ppt_x</p:attrName>
                                        </p:attrNameLst>
                                      </p:cBhvr>
                                      <p:tavLst>
                                        <p:tav tm="0">
                                          <p:val>
                                            <p:strVal val="#ppt_x-.2"/>
                                          </p:val>
                                        </p:tav>
                                        <p:tav tm="100000">
                                          <p:val>
                                            <p:strVal val="#ppt_x"/>
                                          </p:val>
                                        </p:tav>
                                      </p:tavLst>
                                    </p:anim>
                                    <p:anim calcmode="lin" valueType="num">
                                      <p:cBhvr>
                                        <p:cTn id="8" dur="1000" fill="hold"/>
                                        <p:tgtEl>
                                          <p:spTgt spid="27239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239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14"/>
          <p:cNvSpPr txBox="1">
            <a:spLocks noChangeArrowheads="1"/>
          </p:cNvSpPr>
          <p:nvPr/>
        </p:nvSpPr>
        <p:spPr bwMode="auto">
          <a:xfrm>
            <a:off x="5003800" y="2565401"/>
            <a:ext cx="2952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p>
        </p:txBody>
      </p:sp>
      <p:sp>
        <p:nvSpPr>
          <p:cNvPr id="7173" name="Text Box 23"/>
          <p:cNvSpPr txBox="1">
            <a:spLocks noChangeArrowheads="1"/>
          </p:cNvSpPr>
          <p:nvPr/>
        </p:nvSpPr>
        <p:spPr bwMode="auto">
          <a:xfrm>
            <a:off x="4767273" y="222567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vi-VN" altLang="vi-VN" sz="1800">
              <a:latin typeface="Times New Roman" pitchFamily="18" charset="0"/>
            </a:endParaRPr>
          </a:p>
        </p:txBody>
      </p:sp>
      <p:sp>
        <p:nvSpPr>
          <p:cNvPr id="4151" name="Text Box 55"/>
          <p:cNvSpPr txBox="1">
            <a:spLocks noChangeArrowheads="1"/>
          </p:cNvSpPr>
          <p:nvPr/>
        </p:nvSpPr>
        <p:spPr bwMode="auto">
          <a:xfrm>
            <a:off x="0" y="692173"/>
            <a:ext cx="6705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400" b="1" u="sng" dirty="0">
                <a:solidFill>
                  <a:srgbClr val="0070C0"/>
                </a:solidFill>
                <a:latin typeface="Times New Roman" pitchFamily="18" charset="0"/>
              </a:rPr>
              <a:t>IV. TÌNH HÌNH PHÁT TRIỂN KINH TẾ :</a:t>
            </a:r>
          </a:p>
        </p:txBody>
      </p:sp>
      <p:sp>
        <p:nvSpPr>
          <p:cNvPr id="4152" name="Text Box 56"/>
          <p:cNvSpPr txBox="1">
            <a:spLocks noChangeArrowheads="1"/>
          </p:cNvSpPr>
          <p:nvPr/>
        </p:nvSpPr>
        <p:spPr bwMode="auto">
          <a:xfrm>
            <a:off x="0" y="1219200"/>
            <a:ext cx="414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dirty="0">
                <a:latin typeface="Times New Roman" pitchFamily="18" charset="0"/>
              </a:rPr>
              <a:t>1. </a:t>
            </a:r>
            <a:r>
              <a:rPr lang="en-US" altLang="vi-VN" sz="2800" dirty="0" err="1">
                <a:latin typeface="Times New Roman" pitchFamily="18" charset="0"/>
              </a:rPr>
              <a:t>Nông</a:t>
            </a:r>
            <a:r>
              <a:rPr lang="en-US" altLang="vi-VN" sz="2800" dirty="0">
                <a:latin typeface="Times New Roman" pitchFamily="18" charset="0"/>
              </a:rPr>
              <a:t> </a:t>
            </a:r>
            <a:r>
              <a:rPr lang="en-US" altLang="vi-VN" sz="2800" dirty="0" err="1">
                <a:latin typeface="Times New Roman" pitchFamily="18" charset="0"/>
              </a:rPr>
              <a:t>nghiệp</a:t>
            </a:r>
            <a:endParaRPr lang="en-US" altLang="vi-VN" sz="2800" dirty="0">
              <a:latin typeface="Times New Roman" pitchFamily="18" charset="0"/>
            </a:endParaRPr>
          </a:p>
        </p:txBody>
      </p:sp>
      <p:sp>
        <p:nvSpPr>
          <p:cNvPr id="4153" name="Text Box 57"/>
          <p:cNvSpPr txBox="1">
            <a:spLocks noChangeArrowheads="1"/>
          </p:cNvSpPr>
          <p:nvPr/>
        </p:nvSpPr>
        <p:spPr bwMode="auto">
          <a:xfrm>
            <a:off x="38" y="1752600"/>
            <a:ext cx="21955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dirty="0">
                <a:latin typeface="Times New Roman" pitchFamily="18" charset="0"/>
              </a:rPr>
              <a:t>a. </a:t>
            </a:r>
            <a:r>
              <a:rPr lang="en-US" altLang="vi-VN" sz="2800" dirty="0" err="1">
                <a:latin typeface="Times New Roman" pitchFamily="18" charset="0"/>
              </a:rPr>
              <a:t>Trồng</a:t>
            </a:r>
            <a:r>
              <a:rPr lang="en-US" altLang="vi-VN" sz="2800" dirty="0">
                <a:latin typeface="Times New Roman" pitchFamily="18" charset="0"/>
              </a:rPr>
              <a:t> </a:t>
            </a:r>
            <a:r>
              <a:rPr lang="en-US" altLang="vi-VN" sz="2800" dirty="0" err="1">
                <a:latin typeface="Times New Roman" pitchFamily="18" charset="0"/>
              </a:rPr>
              <a:t>trọt</a:t>
            </a:r>
            <a:r>
              <a:rPr lang="en-US" altLang="vi-VN" sz="2800" dirty="0">
                <a:latin typeface="Times New Roman" pitchFamily="18" charset="0"/>
              </a:rPr>
              <a:t> :</a:t>
            </a:r>
          </a:p>
        </p:txBody>
      </p:sp>
      <p:sp>
        <p:nvSpPr>
          <p:cNvPr id="8" name="WordArt 11"/>
          <p:cNvSpPr>
            <a:spLocks noChangeArrowheads="1" noChangeShapeType="1" noTextEdit="1"/>
          </p:cNvSpPr>
          <p:nvPr/>
        </p:nvSpPr>
        <p:spPr bwMode="auto">
          <a:xfrm>
            <a:off x="228600" y="0"/>
            <a:ext cx="8382000" cy="685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Tiết</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43 -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Bài</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36: VÙNG ĐỒNG BẰNG SÔNG CỬU LONG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tiếp</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2800" b="1"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theo</a:t>
            </a:r>
            <a:r>
              <a:rPr lang="en-US" sz="2800" b="1"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Tree>
    <p:extLst>
      <p:ext uri="{BB962C8B-B14F-4D97-AF65-F5344CB8AC3E}">
        <p14:creationId xmlns:p14="http://schemas.microsoft.com/office/powerpoint/2010/main" val="1697945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51"/>
                                        </p:tgtEl>
                                        <p:attrNameLst>
                                          <p:attrName>style.visibility</p:attrName>
                                        </p:attrNameLst>
                                      </p:cBhvr>
                                      <p:to>
                                        <p:strVal val="visible"/>
                                      </p:to>
                                    </p:set>
                                    <p:animEffect transition="in" filter="blinds(horizontal)">
                                      <p:cBhvr>
                                        <p:cTn id="7" dur="500"/>
                                        <p:tgtEl>
                                          <p:spTgt spid="4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52"/>
                                        </p:tgtEl>
                                        <p:attrNameLst>
                                          <p:attrName>style.visibility</p:attrName>
                                        </p:attrNameLst>
                                      </p:cBhvr>
                                      <p:to>
                                        <p:strVal val="visible"/>
                                      </p:to>
                                    </p:set>
                                    <p:animEffect transition="in" filter="blinds(horizontal)">
                                      <p:cBhvr>
                                        <p:cTn id="12" dur="500"/>
                                        <p:tgtEl>
                                          <p:spTgt spid="41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53"/>
                                        </p:tgtEl>
                                        <p:attrNameLst>
                                          <p:attrName>style.visibility</p:attrName>
                                        </p:attrNameLst>
                                      </p:cBhvr>
                                      <p:to>
                                        <p:strVal val="visible"/>
                                      </p:to>
                                    </p:set>
                                    <p:animEffect transition="in" filter="blinds(horizontal)">
                                      <p:cBhvr>
                                        <p:cTn id="17" dur="500"/>
                                        <p:tgtEl>
                                          <p:spTgt spid="4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1" grpId="0"/>
      <p:bldP spid="4152" grpId="0"/>
      <p:bldP spid="41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400" smtClean="0">
              <a:solidFill>
                <a:srgbClr val="000000"/>
              </a:solidFill>
              <a:latin typeface="VNI-Times" pitchFamily="2" charset="0"/>
            </a:endParaRPr>
          </a:p>
        </p:txBody>
      </p:sp>
      <p:sp>
        <p:nvSpPr>
          <p:cNvPr id="220163" name="Text Box 3"/>
          <p:cNvSpPr txBox="1">
            <a:spLocks noChangeArrowheads="1"/>
          </p:cNvSpPr>
          <p:nvPr/>
        </p:nvSpPr>
        <p:spPr bwMode="auto">
          <a:xfrm>
            <a:off x="5905500" y="2514601"/>
            <a:ext cx="2971800" cy="267765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fontAlgn="base" hangingPunct="1">
              <a:spcBef>
                <a:spcPct val="0"/>
              </a:spcBef>
              <a:spcAft>
                <a:spcPct val="0"/>
              </a:spcAft>
            </a:pPr>
            <a:r>
              <a:rPr lang="en-US" sz="2400" b="1" dirty="0" smtClean="0">
                <a:solidFill>
                  <a:srgbClr val="FF0000"/>
                </a:solidFill>
              </a:rPr>
              <a:t> </a:t>
            </a:r>
            <a:r>
              <a:rPr lang="en-US" sz="2400" b="1" dirty="0" err="1" smtClean="0">
                <a:solidFill>
                  <a:srgbClr val="FF0000"/>
                </a:solidFill>
              </a:rPr>
              <a:t>Dựa</a:t>
            </a:r>
            <a:r>
              <a:rPr lang="en-US" sz="2400" b="1" dirty="0" smtClean="0">
                <a:solidFill>
                  <a:srgbClr val="FF0000"/>
                </a:solidFill>
              </a:rPr>
              <a:t> </a:t>
            </a:r>
            <a:r>
              <a:rPr lang="en-US" sz="2400" b="1" dirty="0" err="1" smtClean="0">
                <a:solidFill>
                  <a:srgbClr val="FF0000"/>
                </a:solidFill>
              </a:rPr>
              <a:t>vào</a:t>
            </a:r>
            <a:r>
              <a:rPr lang="en-US" sz="2400" b="1" dirty="0" smtClean="0">
                <a:solidFill>
                  <a:srgbClr val="FF0000"/>
                </a:solidFill>
              </a:rPr>
              <a:t> </a:t>
            </a:r>
            <a:r>
              <a:rPr lang="en-US" sz="2400" b="1" dirty="0" err="1" smtClean="0">
                <a:solidFill>
                  <a:srgbClr val="FF0000"/>
                </a:solidFill>
              </a:rPr>
              <a:t>hình</a:t>
            </a:r>
            <a:r>
              <a:rPr lang="en-US" sz="2400" b="1" dirty="0" smtClean="0">
                <a:solidFill>
                  <a:srgbClr val="FF0000"/>
                </a:solidFill>
              </a:rPr>
              <a:t> 36.2, </a:t>
            </a:r>
            <a:r>
              <a:rPr lang="en-US" sz="2400" b="1" dirty="0" err="1" smtClean="0">
                <a:solidFill>
                  <a:srgbClr val="FF0000"/>
                </a:solidFill>
              </a:rPr>
              <a:t>hãy</a:t>
            </a:r>
            <a:r>
              <a:rPr lang="en-US" sz="2400" b="1" dirty="0" smtClean="0">
                <a:solidFill>
                  <a:srgbClr val="FF0000"/>
                </a:solidFill>
              </a:rPr>
              <a:t> </a:t>
            </a:r>
            <a:r>
              <a:rPr lang="en-US" sz="2400" b="1" dirty="0" err="1" smtClean="0">
                <a:solidFill>
                  <a:srgbClr val="FF0000"/>
                </a:solidFill>
              </a:rPr>
              <a:t>xác</a:t>
            </a:r>
            <a:r>
              <a:rPr lang="en-US" sz="2400" b="1" dirty="0" smtClean="0">
                <a:solidFill>
                  <a:srgbClr val="FF0000"/>
                </a:solidFill>
              </a:rPr>
              <a:t> </a:t>
            </a:r>
            <a:r>
              <a:rPr lang="en-US" sz="2400" b="1" dirty="0" err="1" smtClean="0">
                <a:solidFill>
                  <a:srgbClr val="FF0000"/>
                </a:solidFill>
              </a:rPr>
              <a:t>định</a:t>
            </a:r>
            <a:r>
              <a:rPr lang="en-US" sz="2400" b="1" dirty="0" smtClean="0">
                <a:solidFill>
                  <a:srgbClr val="FF0000"/>
                </a:solidFill>
              </a:rPr>
              <a:t> </a:t>
            </a:r>
            <a:r>
              <a:rPr lang="en-US" sz="2400" b="1" dirty="0" err="1" smtClean="0">
                <a:solidFill>
                  <a:srgbClr val="FF0000"/>
                </a:solidFill>
              </a:rPr>
              <a:t>các</a:t>
            </a:r>
            <a:r>
              <a:rPr lang="en-US" sz="2400" b="1" dirty="0" smtClean="0">
                <a:solidFill>
                  <a:srgbClr val="FF0000"/>
                </a:solidFill>
              </a:rPr>
              <a:t> </a:t>
            </a:r>
            <a:r>
              <a:rPr lang="en-US" sz="2400" b="1" dirty="0" err="1" smtClean="0">
                <a:solidFill>
                  <a:srgbClr val="FF0000"/>
                </a:solidFill>
              </a:rPr>
              <a:t>trung</a:t>
            </a:r>
            <a:r>
              <a:rPr lang="en-US" sz="2400" b="1" dirty="0" smtClean="0">
                <a:solidFill>
                  <a:srgbClr val="FF0000"/>
                </a:solidFill>
              </a:rPr>
              <a:t> </a:t>
            </a:r>
            <a:r>
              <a:rPr lang="en-US" sz="2400" b="1" dirty="0" err="1" smtClean="0">
                <a:solidFill>
                  <a:srgbClr val="FF0000"/>
                </a:solidFill>
              </a:rPr>
              <a:t>tâm</a:t>
            </a:r>
            <a:r>
              <a:rPr lang="en-US" sz="2400" b="1" dirty="0" smtClean="0">
                <a:solidFill>
                  <a:srgbClr val="FF0000"/>
                </a:solidFill>
              </a:rPr>
              <a:t> </a:t>
            </a:r>
            <a:r>
              <a:rPr lang="en-US" sz="2400" b="1" dirty="0" err="1" smtClean="0">
                <a:solidFill>
                  <a:srgbClr val="FF0000"/>
                </a:solidFill>
              </a:rPr>
              <a:t>kinh</a:t>
            </a:r>
            <a:r>
              <a:rPr lang="en-US" sz="2400" b="1" dirty="0" smtClean="0">
                <a:solidFill>
                  <a:srgbClr val="FF0000"/>
                </a:solidFill>
              </a:rPr>
              <a:t> </a:t>
            </a:r>
            <a:r>
              <a:rPr lang="en-US" sz="2400" b="1" dirty="0" err="1" smtClean="0">
                <a:solidFill>
                  <a:srgbClr val="FF0000"/>
                </a:solidFill>
              </a:rPr>
              <a:t>tế</a:t>
            </a:r>
            <a:r>
              <a:rPr lang="en-US" sz="2400" b="1" dirty="0" smtClean="0">
                <a:solidFill>
                  <a:srgbClr val="FF0000"/>
                </a:solidFill>
              </a:rPr>
              <a:t> </a:t>
            </a:r>
            <a:r>
              <a:rPr lang="en-US" sz="2400" b="1" dirty="0" err="1" smtClean="0">
                <a:solidFill>
                  <a:srgbClr val="FF0000"/>
                </a:solidFill>
              </a:rPr>
              <a:t>của</a:t>
            </a:r>
            <a:r>
              <a:rPr lang="en-US" sz="2400" b="1" dirty="0" smtClean="0">
                <a:solidFill>
                  <a:srgbClr val="FF0000"/>
                </a:solidFill>
              </a:rPr>
              <a:t> </a:t>
            </a:r>
            <a:r>
              <a:rPr lang="en-US" sz="2400" b="1" dirty="0" err="1" smtClean="0">
                <a:solidFill>
                  <a:srgbClr val="FF0000"/>
                </a:solidFill>
              </a:rPr>
              <a:t>vùng</a:t>
            </a:r>
            <a:r>
              <a:rPr lang="en-US" sz="2400" b="1" dirty="0" smtClean="0">
                <a:solidFill>
                  <a:srgbClr val="FF0000"/>
                </a:solidFill>
              </a:rPr>
              <a:t> </a:t>
            </a:r>
            <a:r>
              <a:rPr lang="en-US" sz="2400" b="1" dirty="0" err="1" smtClean="0">
                <a:solidFill>
                  <a:srgbClr val="FF0000"/>
                </a:solidFill>
              </a:rPr>
              <a:t>đồng</a:t>
            </a:r>
            <a:r>
              <a:rPr lang="en-US" sz="2400" b="1" dirty="0" smtClean="0">
                <a:solidFill>
                  <a:srgbClr val="FF0000"/>
                </a:solidFill>
              </a:rPr>
              <a:t> </a:t>
            </a:r>
            <a:r>
              <a:rPr lang="en-US" sz="2400" b="1" dirty="0" err="1" smtClean="0">
                <a:solidFill>
                  <a:srgbClr val="FF0000"/>
                </a:solidFill>
              </a:rPr>
              <a:t>bằng</a:t>
            </a:r>
            <a:r>
              <a:rPr lang="en-US" sz="2400" b="1" dirty="0" smtClean="0">
                <a:solidFill>
                  <a:srgbClr val="FF0000"/>
                </a:solidFill>
              </a:rPr>
              <a:t> </a:t>
            </a:r>
            <a:r>
              <a:rPr lang="en-US" sz="2400" b="1" dirty="0" err="1" smtClean="0">
                <a:solidFill>
                  <a:srgbClr val="FF0000"/>
                </a:solidFill>
              </a:rPr>
              <a:t>sông</a:t>
            </a:r>
            <a:r>
              <a:rPr lang="en-US" sz="2400" b="1" dirty="0" smtClean="0">
                <a:solidFill>
                  <a:srgbClr val="FF0000"/>
                </a:solidFill>
              </a:rPr>
              <a:t> </a:t>
            </a:r>
            <a:r>
              <a:rPr lang="en-US" sz="2400" b="1" dirty="0" err="1" smtClean="0">
                <a:solidFill>
                  <a:srgbClr val="FF0000"/>
                </a:solidFill>
              </a:rPr>
              <a:t>Cửu</a:t>
            </a:r>
            <a:r>
              <a:rPr lang="en-US" sz="2400" b="1" dirty="0" smtClean="0">
                <a:solidFill>
                  <a:srgbClr val="FF0000"/>
                </a:solidFill>
              </a:rPr>
              <a:t> Long? </a:t>
            </a:r>
            <a:r>
              <a:rPr lang="en-US" sz="2400" b="1" dirty="0" err="1" smtClean="0">
                <a:solidFill>
                  <a:srgbClr val="FF0000"/>
                </a:solidFill>
              </a:rPr>
              <a:t>Lớn</a:t>
            </a:r>
            <a:r>
              <a:rPr lang="en-US" sz="2400" b="1" dirty="0" smtClean="0">
                <a:solidFill>
                  <a:srgbClr val="FF0000"/>
                </a:solidFill>
              </a:rPr>
              <a:t> </a:t>
            </a:r>
            <a:r>
              <a:rPr lang="en-US" sz="2400" b="1" dirty="0" err="1" smtClean="0">
                <a:solidFill>
                  <a:srgbClr val="FF0000"/>
                </a:solidFill>
              </a:rPr>
              <a:t>nhất</a:t>
            </a:r>
            <a:r>
              <a:rPr lang="en-US" sz="2400" b="1" dirty="0" smtClean="0">
                <a:solidFill>
                  <a:srgbClr val="FF0000"/>
                </a:solidFill>
              </a:rPr>
              <a:t> </a:t>
            </a:r>
            <a:r>
              <a:rPr lang="en-US" sz="2400" b="1" dirty="0" err="1" smtClean="0">
                <a:solidFill>
                  <a:srgbClr val="FF0000"/>
                </a:solidFill>
              </a:rPr>
              <a:t>là</a:t>
            </a:r>
            <a:r>
              <a:rPr lang="en-US" sz="2400" b="1" dirty="0" smtClean="0">
                <a:solidFill>
                  <a:srgbClr val="FF0000"/>
                </a:solidFill>
              </a:rPr>
              <a:t> </a:t>
            </a:r>
            <a:r>
              <a:rPr lang="en-US" sz="2400" b="1" dirty="0" err="1" smtClean="0">
                <a:solidFill>
                  <a:srgbClr val="FF0000"/>
                </a:solidFill>
              </a:rPr>
              <a:t>thành</a:t>
            </a:r>
            <a:r>
              <a:rPr lang="en-US" sz="2400" b="1" dirty="0" smtClean="0">
                <a:solidFill>
                  <a:srgbClr val="FF0000"/>
                </a:solidFill>
              </a:rPr>
              <a:t> </a:t>
            </a:r>
            <a:r>
              <a:rPr lang="en-US" sz="2400" b="1" dirty="0" err="1" smtClean="0">
                <a:solidFill>
                  <a:srgbClr val="FF0000"/>
                </a:solidFill>
              </a:rPr>
              <a:t>phố</a:t>
            </a:r>
            <a:r>
              <a:rPr lang="en-US" sz="2400" b="1" dirty="0" smtClean="0">
                <a:solidFill>
                  <a:srgbClr val="FF0000"/>
                </a:solidFill>
              </a:rPr>
              <a:t> </a:t>
            </a:r>
            <a:r>
              <a:rPr lang="en-US" sz="2400" b="1" dirty="0" err="1" smtClean="0">
                <a:solidFill>
                  <a:srgbClr val="FF0000"/>
                </a:solidFill>
              </a:rPr>
              <a:t>nào</a:t>
            </a:r>
            <a:r>
              <a:rPr lang="en-US" sz="2400" b="1" dirty="0" smtClean="0">
                <a:solidFill>
                  <a:srgbClr val="FF0000"/>
                </a:solidFill>
              </a:rPr>
              <a:t> ?</a:t>
            </a:r>
          </a:p>
        </p:txBody>
      </p:sp>
      <p:pic>
        <p:nvPicPr>
          <p:cNvPr id="220172" name="Picture 12" descr="dong bang song cuu long"/>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79388" y="838200"/>
            <a:ext cx="5562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4" descr="questionbig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145097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251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0163"/>
                                        </p:tgtEl>
                                        <p:attrNameLst>
                                          <p:attrName>style.visibility</p:attrName>
                                        </p:attrNameLst>
                                      </p:cBhvr>
                                      <p:to>
                                        <p:strVal val="visible"/>
                                      </p:to>
                                    </p:set>
                                    <p:animEffect transition="in" filter="diamond(in)">
                                      <p:cBhvr>
                                        <p:cTn id="7" dur="2000"/>
                                        <p:tgtEl>
                                          <p:spTgt spid="220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20172"/>
                                        </p:tgtEl>
                                        <p:attrNameLst>
                                          <p:attrName>style.visibility</p:attrName>
                                        </p:attrNameLst>
                                      </p:cBhvr>
                                      <p:to>
                                        <p:strVal val="visible"/>
                                      </p:to>
                                    </p:set>
                                    <p:animEffect transition="in" filter="checkerboard(across)">
                                      <p:cBhvr>
                                        <p:cTn id="12" dur="500"/>
                                        <p:tgtEl>
                                          <p:spTgt spid="220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0103" name="Picture 7" descr="Ca_m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81400"/>
            <a:ext cx="4495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5" name="Picture 9" descr="Download?mode=photo&amp;id=11337"/>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09" name="Picture 13" descr="4195444404_59657554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13" name="Picture 17" descr="BEN%20NINH%20KIE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14" name="Text Box 18"/>
          <p:cNvSpPr txBox="1">
            <a:spLocks noChangeArrowheads="1"/>
          </p:cNvSpPr>
          <p:nvPr/>
        </p:nvSpPr>
        <p:spPr bwMode="auto">
          <a:xfrm>
            <a:off x="1905000" y="2286000"/>
            <a:ext cx="1524000" cy="400110"/>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000066"/>
                </a:solidFill>
              </a:rPr>
              <a:t>CẦN THƠ</a:t>
            </a:r>
          </a:p>
        </p:txBody>
      </p:sp>
      <p:sp>
        <p:nvSpPr>
          <p:cNvPr id="260117" name="Text Box 21"/>
          <p:cNvSpPr txBox="1">
            <a:spLocks noChangeArrowheads="1"/>
          </p:cNvSpPr>
          <p:nvPr/>
        </p:nvSpPr>
        <p:spPr bwMode="auto">
          <a:xfrm>
            <a:off x="6477000" y="2362223"/>
            <a:ext cx="1447800" cy="461665"/>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smtClean="0">
                <a:solidFill>
                  <a:srgbClr val="FF0000"/>
                </a:solidFill>
              </a:rPr>
              <a:t> </a:t>
            </a:r>
            <a:r>
              <a:rPr lang="en-US" sz="2000" b="1" smtClean="0">
                <a:solidFill>
                  <a:srgbClr val="000066"/>
                </a:solidFill>
              </a:rPr>
              <a:t>MỸ THO</a:t>
            </a:r>
          </a:p>
        </p:txBody>
      </p:sp>
      <p:sp>
        <p:nvSpPr>
          <p:cNvPr id="260119" name="Text Box 23"/>
          <p:cNvSpPr txBox="1">
            <a:spLocks noChangeArrowheads="1"/>
          </p:cNvSpPr>
          <p:nvPr/>
        </p:nvSpPr>
        <p:spPr bwMode="auto">
          <a:xfrm>
            <a:off x="6400800" y="4343400"/>
            <a:ext cx="1371600" cy="400110"/>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000066"/>
                </a:solidFill>
              </a:rPr>
              <a:t>CÀ MAU</a:t>
            </a:r>
          </a:p>
        </p:txBody>
      </p:sp>
      <p:sp>
        <p:nvSpPr>
          <p:cNvPr id="260120" name="Text Box 24"/>
          <p:cNvSpPr txBox="1">
            <a:spLocks noChangeArrowheads="1"/>
          </p:cNvSpPr>
          <p:nvPr/>
        </p:nvSpPr>
        <p:spPr bwMode="auto">
          <a:xfrm>
            <a:off x="1600200" y="4343400"/>
            <a:ext cx="1981200" cy="400110"/>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000066"/>
                </a:solidFill>
              </a:rPr>
              <a:t>LONG XUYÊN</a:t>
            </a:r>
          </a:p>
        </p:txBody>
      </p:sp>
      <p:sp>
        <p:nvSpPr>
          <p:cNvPr id="260122" name="Text Box 26"/>
          <p:cNvSpPr txBox="1">
            <a:spLocks noChangeArrowheads="1"/>
          </p:cNvSpPr>
          <p:nvPr/>
        </p:nvSpPr>
        <p:spPr bwMode="auto">
          <a:xfrm>
            <a:off x="2667000" y="3276600"/>
            <a:ext cx="35814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CÁC TRUNG TÂM KINH TẾ</a:t>
            </a:r>
          </a:p>
        </p:txBody>
      </p:sp>
    </p:spTree>
    <p:extLst>
      <p:ext uri="{BB962C8B-B14F-4D97-AF65-F5344CB8AC3E}">
        <p14:creationId xmlns:p14="http://schemas.microsoft.com/office/powerpoint/2010/main" val="1251746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0113"/>
                                        </p:tgtEl>
                                        <p:attrNameLst>
                                          <p:attrName>style.visibility</p:attrName>
                                        </p:attrNameLst>
                                      </p:cBhvr>
                                      <p:to>
                                        <p:strVal val="visible"/>
                                      </p:to>
                                    </p:set>
                                    <p:anim calcmode="lin" valueType="num">
                                      <p:cBhvr>
                                        <p:cTn id="7" dur="500" fill="hold"/>
                                        <p:tgtEl>
                                          <p:spTgt spid="260113"/>
                                        </p:tgtEl>
                                        <p:attrNameLst>
                                          <p:attrName>ppt_w</p:attrName>
                                        </p:attrNameLst>
                                      </p:cBhvr>
                                      <p:tavLst>
                                        <p:tav tm="0">
                                          <p:val>
                                            <p:fltVal val="0"/>
                                          </p:val>
                                        </p:tav>
                                        <p:tav tm="100000">
                                          <p:val>
                                            <p:strVal val="#ppt_w"/>
                                          </p:val>
                                        </p:tav>
                                      </p:tavLst>
                                    </p:anim>
                                    <p:anim calcmode="lin" valueType="num">
                                      <p:cBhvr>
                                        <p:cTn id="8" dur="500" fill="hold"/>
                                        <p:tgtEl>
                                          <p:spTgt spid="26011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60109"/>
                                        </p:tgtEl>
                                        <p:attrNameLst>
                                          <p:attrName>style.visibility</p:attrName>
                                        </p:attrNameLst>
                                      </p:cBhvr>
                                      <p:to>
                                        <p:strVal val="visible"/>
                                      </p:to>
                                    </p:set>
                                    <p:anim calcmode="lin" valueType="num">
                                      <p:cBhvr>
                                        <p:cTn id="12" dur="500" fill="hold"/>
                                        <p:tgtEl>
                                          <p:spTgt spid="260109"/>
                                        </p:tgtEl>
                                        <p:attrNameLst>
                                          <p:attrName>ppt_w</p:attrName>
                                        </p:attrNameLst>
                                      </p:cBhvr>
                                      <p:tavLst>
                                        <p:tav tm="0">
                                          <p:val>
                                            <p:fltVal val="0"/>
                                          </p:val>
                                        </p:tav>
                                        <p:tav tm="100000">
                                          <p:val>
                                            <p:strVal val="#ppt_w"/>
                                          </p:val>
                                        </p:tav>
                                      </p:tavLst>
                                    </p:anim>
                                    <p:anim calcmode="lin" valueType="num">
                                      <p:cBhvr>
                                        <p:cTn id="13" dur="500" fill="hold"/>
                                        <p:tgtEl>
                                          <p:spTgt spid="260109"/>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60103"/>
                                        </p:tgtEl>
                                        <p:attrNameLst>
                                          <p:attrName>style.visibility</p:attrName>
                                        </p:attrNameLst>
                                      </p:cBhvr>
                                      <p:to>
                                        <p:strVal val="visible"/>
                                      </p:to>
                                    </p:set>
                                    <p:anim calcmode="lin" valueType="num">
                                      <p:cBhvr>
                                        <p:cTn id="17" dur="500" fill="hold"/>
                                        <p:tgtEl>
                                          <p:spTgt spid="260103"/>
                                        </p:tgtEl>
                                        <p:attrNameLst>
                                          <p:attrName>ppt_w</p:attrName>
                                        </p:attrNameLst>
                                      </p:cBhvr>
                                      <p:tavLst>
                                        <p:tav tm="0">
                                          <p:val>
                                            <p:fltVal val="0"/>
                                          </p:val>
                                        </p:tav>
                                        <p:tav tm="100000">
                                          <p:val>
                                            <p:strVal val="#ppt_w"/>
                                          </p:val>
                                        </p:tav>
                                      </p:tavLst>
                                    </p:anim>
                                    <p:anim calcmode="lin" valueType="num">
                                      <p:cBhvr>
                                        <p:cTn id="18" dur="500" fill="hold"/>
                                        <p:tgtEl>
                                          <p:spTgt spid="260103"/>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60105"/>
                                        </p:tgtEl>
                                        <p:attrNameLst>
                                          <p:attrName>style.visibility</p:attrName>
                                        </p:attrNameLst>
                                      </p:cBhvr>
                                      <p:to>
                                        <p:strVal val="visible"/>
                                      </p:to>
                                    </p:set>
                                    <p:anim calcmode="lin" valueType="num">
                                      <p:cBhvr>
                                        <p:cTn id="22" dur="500" fill="hold"/>
                                        <p:tgtEl>
                                          <p:spTgt spid="260105"/>
                                        </p:tgtEl>
                                        <p:attrNameLst>
                                          <p:attrName>ppt_w</p:attrName>
                                        </p:attrNameLst>
                                      </p:cBhvr>
                                      <p:tavLst>
                                        <p:tav tm="0">
                                          <p:val>
                                            <p:fltVal val="0"/>
                                          </p:val>
                                        </p:tav>
                                        <p:tav tm="100000">
                                          <p:val>
                                            <p:strVal val="#ppt_w"/>
                                          </p:val>
                                        </p:tav>
                                      </p:tavLst>
                                    </p:anim>
                                    <p:anim calcmode="lin" valueType="num">
                                      <p:cBhvr>
                                        <p:cTn id="23" dur="500" fill="hold"/>
                                        <p:tgtEl>
                                          <p:spTgt spid="260105"/>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9" presetClass="entr" presetSubtype="0" fill="hold" grpId="0" nodeType="afterEffect">
                                  <p:stCondLst>
                                    <p:cond delay="0"/>
                                  </p:stCondLst>
                                  <p:childTnLst>
                                    <p:set>
                                      <p:cBhvr>
                                        <p:cTn id="26" dur="1" fill="hold">
                                          <p:stCondLst>
                                            <p:cond delay="0"/>
                                          </p:stCondLst>
                                        </p:cTn>
                                        <p:tgtEl>
                                          <p:spTgt spid="260122"/>
                                        </p:tgtEl>
                                        <p:attrNameLst>
                                          <p:attrName>style.visibility</p:attrName>
                                        </p:attrNameLst>
                                      </p:cBhvr>
                                      <p:to>
                                        <p:strVal val="visible"/>
                                      </p:to>
                                    </p:set>
                                    <p:anim calcmode="lin" valueType="num">
                                      <p:cBhvr>
                                        <p:cTn id="27" dur="1000" fill="hold"/>
                                        <p:tgtEl>
                                          <p:spTgt spid="260122"/>
                                        </p:tgtEl>
                                        <p:attrNameLst>
                                          <p:attrName>ppt_x</p:attrName>
                                        </p:attrNameLst>
                                      </p:cBhvr>
                                      <p:tavLst>
                                        <p:tav tm="0">
                                          <p:val>
                                            <p:strVal val="#ppt_x-.2"/>
                                          </p:val>
                                        </p:tav>
                                        <p:tav tm="100000">
                                          <p:val>
                                            <p:strVal val="#ppt_x"/>
                                          </p:val>
                                        </p:tav>
                                      </p:tavLst>
                                    </p:anim>
                                    <p:anim calcmode="lin" valueType="num">
                                      <p:cBhvr>
                                        <p:cTn id="28" dur="1000" fill="hold"/>
                                        <p:tgtEl>
                                          <p:spTgt spid="26012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60122"/>
                                        </p:tgtEl>
                                      </p:cBhvr>
                                    </p:animEffect>
                                  </p:childTnLst>
                                </p:cTn>
                              </p:par>
                            </p:childTnLst>
                          </p:cTn>
                        </p:par>
                        <p:par>
                          <p:cTn id="30" fill="hold" nodeType="afterGroup">
                            <p:stCondLst>
                              <p:cond delay="3000"/>
                            </p:stCondLst>
                            <p:childTnLst>
                              <p:par>
                                <p:cTn id="31" presetID="29" presetClass="entr" presetSubtype="0" fill="hold" grpId="0" nodeType="afterEffect">
                                  <p:stCondLst>
                                    <p:cond delay="0"/>
                                  </p:stCondLst>
                                  <p:childTnLst>
                                    <p:set>
                                      <p:cBhvr>
                                        <p:cTn id="32" dur="1" fill="hold">
                                          <p:stCondLst>
                                            <p:cond delay="0"/>
                                          </p:stCondLst>
                                        </p:cTn>
                                        <p:tgtEl>
                                          <p:spTgt spid="260114"/>
                                        </p:tgtEl>
                                        <p:attrNameLst>
                                          <p:attrName>style.visibility</p:attrName>
                                        </p:attrNameLst>
                                      </p:cBhvr>
                                      <p:to>
                                        <p:strVal val="visible"/>
                                      </p:to>
                                    </p:set>
                                    <p:anim calcmode="lin" valueType="num">
                                      <p:cBhvr>
                                        <p:cTn id="33" dur="1000" fill="hold"/>
                                        <p:tgtEl>
                                          <p:spTgt spid="260114"/>
                                        </p:tgtEl>
                                        <p:attrNameLst>
                                          <p:attrName>ppt_x</p:attrName>
                                        </p:attrNameLst>
                                      </p:cBhvr>
                                      <p:tavLst>
                                        <p:tav tm="0">
                                          <p:val>
                                            <p:strVal val="#ppt_x-.2"/>
                                          </p:val>
                                        </p:tav>
                                        <p:tav tm="100000">
                                          <p:val>
                                            <p:strVal val="#ppt_x"/>
                                          </p:val>
                                        </p:tav>
                                      </p:tavLst>
                                    </p:anim>
                                    <p:anim calcmode="lin" valueType="num">
                                      <p:cBhvr>
                                        <p:cTn id="34" dur="1000" fill="hold"/>
                                        <p:tgtEl>
                                          <p:spTgt spid="26011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60114"/>
                                        </p:tgtEl>
                                      </p:cBhvr>
                                    </p:animEffect>
                                  </p:childTnLst>
                                </p:cTn>
                              </p:par>
                            </p:childTnLst>
                          </p:cTn>
                        </p:par>
                        <p:par>
                          <p:cTn id="36" fill="hold" nodeType="afterGroup">
                            <p:stCondLst>
                              <p:cond delay="4000"/>
                            </p:stCondLst>
                            <p:childTnLst>
                              <p:par>
                                <p:cTn id="37" presetID="29" presetClass="entr" presetSubtype="0" fill="hold" grpId="0" nodeType="afterEffect">
                                  <p:stCondLst>
                                    <p:cond delay="0"/>
                                  </p:stCondLst>
                                  <p:childTnLst>
                                    <p:set>
                                      <p:cBhvr>
                                        <p:cTn id="38" dur="1" fill="hold">
                                          <p:stCondLst>
                                            <p:cond delay="0"/>
                                          </p:stCondLst>
                                        </p:cTn>
                                        <p:tgtEl>
                                          <p:spTgt spid="260117"/>
                                        </p:tgtEl>
                                        <p:attrNameLst>
                                          <p:attrName>style.visibility</p:attrName>
                                        </p:attrNameLst>
                                      </p:cBhvr>
                                      <p:to>
                                        <p:strVal val="visible"/>
                                      </p:to>
                                    </p:set>
                                    <p:anim calcmode="lin" valueType="num">
                                      <p:cBhvr>
                                        <p:cTn id="39" dur="1000" fill="hold"/>
                                        <p:tgtEl>
                                          <p:spTgt spid="260117"/>
                                        </p:tgtEl>
                                        <p:attrNameLst>
                                          <p:attrName>ppt_x</p:attrName>
                                        </p:attrNameLst>
                                      </p:cBhvr>
                                      <p:tavLst>
                                        <p:tav tm="0">
                                          <p:val>
                                            <p:strVal val="#ppt_x-.2"/>
                                          </p:val>
                                        </p:tav>
                                        <p:tav tm="100000">
                                          <p:val>
                                            <p:strVal val="#ppt_x"/>
                                          </p:val>
                                        </p:tav>
                                      </p:tavLst>
                                    </p:anim>
                                    <p:anim calcmode="lin" valueType="num">
                                      <p:cBhvr>
                                        <p:cTn id="40" dur="1000" fill="hold"/>
                                        <p:tgtEl>
                                          <p:spTgt spid="260117"/>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60117"/>
                                        </p:tgtEl>
                                      </p:cBhvr>
                                    </p:animEffect>
                                  </p:childTnLst>
                                </p:cTn>
                              </p:par>
                            </p:childTnLst>
                          </p:cTn>
                        </p:par>
                        <p:par>
                          <p:cTn id="42" fill="hold" nodeType="afterGroup">
                            <p:stCondLst>
                              <p:cond delay="5000"/>
                            </p:stCondLst>
                            <p:childTnLst>
                              <p:par>
                                <p:cTn id="43" presetID="29" presetClass="entr" presetSubtype="0" fill="hold" grpId="0" nodeType="afterEffect">
                                  <p:stCondLst>
                                    <p:cond delay="0"/>
                                  </p:stCondLst>
                                  <p:childTnLst>
                                    <p:set>
                                      <p:cBhvr>
                                        <p:cTn id="44" dur="1" fill="hold">
                                          <p:stCondLst>
                                            <p:cond delay="0"/>
                                          </p:stCondLst>
                                        </p:cTn>
                                        <p:tgtEl>
                                          <p:spTgt spid="260119"/>
                                        </p:tgtEl>
                                        <p:attrNameLst>
                                          <p:attrName>style.visibility</p:attrName>
                                        </p:attrNameLst>
                                      </p:cBhvr>
                                      <p:to>
                                        <p:strVal val="visible"/>
                                      </p:to>
                                    </p:set>
                                    <p:anim calcmode="lin" valueType="num">
                                      <p:cBhvr>
                                        <p:cTn id="45" dur="1000" fill="hold"/>
                                        <p:tgtEl>
                                          <p:spTgt spid="260119"/>
                                        </p:tgtEl>
                                        <p:attrNameLst>
                                          <p:attrName>ppt_x</p:attrName>
                                        </p:attrNameLst>
                                      </p:cBhvr>
                                      <p:tavLst>
                                        <p:tav tm="0">
                                          <p:val>
                                            <p:strVal val="#ppt_x-.2"/>
                                          </p:val>
                                        </p:tav>
                                        <p:tav tm="100000">
                                          <p:val>
                                            <p:strVal val="#ppt_x"/>
                                          </p:val>
                                        </p:tav>
                                      </p:tavLst>
                                    </p:anim>
                                    <p:anim calcmode="lin" valueType="num">
                                      <p:cBhvr>
                                        <p:cTn id="46" dur="1000" fill="hold"/>
                                        <p:tgtEl>
                                          <p:spTgt spid="26011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60119"/>
                                        </p:tgtEl>
                                      </p:cBhvr>
                                    </p:animEffect>
                                  </p:childTnLst>
                                </p:cTn>
                              </p:par>
                            </p:childTnLst>
                          </p:cTn>
                        </p:par>
                        <p:par>
                          <p:cTn id="48" fill="hold" nodeType="afterGroup">
                            <p:stCondLst>
                              <p:cond delay="6000"/>
                            </p:stCondLst>
                            <p:childTnLst>
                              <p:par>
                                <p:cTn id="49" presetID="29" presetClass="entr" presetSubtype="0" fill="hold" grpId="0" nodeType="afterEffect">
                                  <p:stCondLst>
                                    <p:cond delay="0"/>
                                  </p:stCondLst>
                                  <p:childTnLst>
                                    <p:set>
                                      <p:cBhvr>
                                        <p:cTn id="50" dur="1" fill="hold">
                                          <p:stCondLst>
                                            <p:cond delay="0"/>
                                          </p:stCondLst>
                                        </p:cTn>
                                        <p:tgtEl>
                                          <p:spTgt spid="260120"/>
                                        </p:tgtEl>
                                        <p:attrNameLst>
                                          <p:attrName>style.visibility</p:attrName>
                                        </p:attrNameLst>
                                      </p:cBhvr>
                                      <p:to>
                                        <p:strVal val="visible"/>
                                      </p:to>
                                    </p:set>
                                    <p:anim calcmode="lin" valueType="num">
                                      <p:cBhvr>
                                        <p:cTn id="51" dur="1000" fill="hold"/>
                                        <p:tgtEl>
                                          <p:spTgt spid="260120"/>
                                        </p:tgtEl>
                                        <p:attrNameLst>
                                          <p:attrName>ppt_x</p:attrName>
                                        </p:attrNameLst>
                                      </p:cBhvr>
                                      <p:tavLst>
                                        <p:tav tm="0">
                                          <p:val>
                                            <p:strVal val="#ppt_x-.2"/>
                                          </p:val>
                                        </p:tav>
                                        <p:tav tm="100000">
                                          <p:val>
                                            <p:strVal val="#ppt_x"/>
                                          </p:val>
                                        </p:tav>
                                      </p:tavLst>
                                    </p:anim>
                                    <p:anim calcmode="lin" valueType="num">
                                      <p:cBhvr>
                                        <p:cTn id="52" dur="1000" fill="hold"/>
                                        <p:tgtEl>
                                          <p:spTgt spid="260120"/>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60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14" grpId="0" animBg="1"/>
      <p:bldP spid="260117" grpId="0" animBg="1"/>
      <p:bldP spid="260119" grpId="0" animBg="1"/>
      <p:bldP spid="260120" grpId="0" animBg="1"/>
      <p:bldP spid="2601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31777" y="4602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endParaRPr lang="vi-VN" altLang="vi-VN" sz="1800">
              <a:latin typeface="Times New Roman" pitchFamily="18" charset="0"/>
            </a:endParaRPr>
          </a:p>
        </p:txBody>
      </p:sp>
      <p:sp>
        <p:nvSpPr>
          <p:cNvPr id="36867" name="Text Box 3"/>
          <p:cNvSpPr txBox="1">
            <a:spLocks noChangeArrowheads="1"/>
          </p:cNvSpPr>
          <p:nvPr/>
        </p:nvSpPr>
        <p:spPr bwMode="auto">
          <a:xfrm>
            <a:off x="468313" y="3141663"/>
            <a:ext cx="27352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endParaRPr>
          </a:p>
        </p:txBody>
      </p:sp>
      <p:sp>
        <p:nvSpPr>
          <p:cNvPr id="36868" name="Text Box 4"/>
          <p:cNvSpPr txBox="1">
            <a:spLocks noChangeArrowheads="1"/>
          </p:cNvSpPr>
          <p:nvPr/>
        </p:nvSpPr>
        <p:spPr bwMode="auto">
          <a:xfrm>
            <a:off x="0" y="4005263"/>
            <a:ext cx="37798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endParaRPr>
          </a:p>
        </p:txBody>
      </p:sp>
      <p:sp>
        <p:nvSpPr>
          <p:cNvPr id="124933" name="Text Box 5"/>
          <p:cNvSpPr txBox="1">
            <a:spLocks noChangeArrowheads="1"/>
          </p:cNvSpPr>
          <p:nvPr/>
        </p:nvSpPr>
        <p:spPr bwMode="auto">
          <a:xfrm>
            <a:off x="250863" y="404814"/>
            <a:ext cx="38893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vi-VN" sz="2000" b="1" u="sng">
                <a:latin typeface="Times New Roman" pitchFamily="18" charset="0"/>
              </a:rPr>
              <a:t>V. CÁC TRUNG TÂM KINH TẾ</a:t>
            </a:r>
            <a:r>
              <a:rPr lang="en-US" altLang="vi-VN" sz="2000" u="sng">
                <a:latin typeface="Times New Roman" pitchFamily="18" charset="0"/>
              </a:rPr>
              <a:t> </a:t>
            </a:r>
          </a:p>
        </p:txBody>
      </p:sp>
      <p:pic>
        <p:nvPicPr>
          <p:cNvPr id="124934" name="Picture 6" descr="ef796210eb8f902d767ef656ee089d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196975"/>
            <a:ext cx="43434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7"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2852737"/>
            <a:ext cx="8953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8"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2338" y="4673600"/>
            <a:ext cx="60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7" name="Picture 9"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9025" y="2527300"/>
            <a:ext cx="60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8" name="Picture 10" descr="j02054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9113" y="2387600"/>
            <a:ext cx="60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Text Box 11"/>
          <p:cNvSpPr txBox="1">
            <a:spLocks noChangeArrowheads="1"/>
          </p:cNvSpPr>
          <p:nvPr/>
        </p:nvSpPr>
        <p:spPr bwMode="auto">
          <a:xfrm>
            <a:off x="16" y="4292601"/>
            <a:ext cx="36353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endParaRPr>
          </a:p>
        </p:txBody>
      </p:sp>
      <p:sp>
        <p:nvSpPr>
          <p:cNvPr id="124940" name="Text Box 12"/>
          <p:cNvSpPr txBox="1">
            <a:spLocks noChangeArrowheads="1"/>
          </p:cNvSpPr>
          <p:nvPr/>
        </p:nvSpPr>
        <p:spPr bwMode="auto">
          <a:xfrm>
            <a:off x="144463" y="1125561"/>
            <a:ext cx="3924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en-US" altLang="vi-VN" sz="2400" dirty="0" smtClean="0">
                <a:latin typeface="Times New Roman" pitchFamily="18" charset="0"/>
              </a:rPr>
              <a:t>-  </a:t>
            </a:r>
            <a:r>
              <a:rPr lang="en-US" altLang="vi-VN" sz="2400" dirty="0" err="1" smtClean="0">
                <a:latin typeface="Times New Roman" pitchFamily="18" charset="0"/>
              </a:rPr>
              <a:t>Cần</a:t>
            </a:r>
            <a:r>
              <a:rPr lang="en-US" altLang="vi-VN" sz="2400" dirty="0" smtClean="0">
                <a:latin typeface="Times New Roman" pitchFamily="18" charset="0"/>
              </a:rPr>
              <a:t> </a:t>
            </a:r>
            <a:r>
              <a:rPr lang="en-US" altLang="vi-VN" sz="2400" dirty="0" err="1">
                <a:latin typeface="Times New Roman" pitchFamily="18" charset="0"/>
              </a:rPr>
              <a:t>Thơ</a:t>
            </a:r>
            <a:r>
              <a:rPr lang="en-US" altLang="vi-VN" sz="2400" dirty="0">
                <a:latin typeface="Times New Roman" pitchFamily="18" charset="0"/>
              </a:rPr>
              <a:t>, </a:t>
            </a:r>
            <a:r>
              <a:rPr lang="en-US" altLang="vi-VN" sz="2400" dirty="0" err="1">
                <a:latin typeface="Times New Roman" pitchFamily="18" charset="0"/>
              </a:rPr>
              <a:t>Mỹ</a:t>
            </a:r>
            <a:r>
              <a:rPr lang="en-US" altLang="vi-VN" sz="2400" dirty="0">
                <a:latin typeface="Times New Roman" pitchFamily="18" charset="0"/>
              </a:rPr>
              <a:t> </a:t>
            </a:r>
            <a:r>
              <a:rPr lang="en-US" altLang="vi-VN" sz="2400" dirty="0" err="1">
                <a:latin typeface="Times New Roman" pitchFamily="18" charset="0"/>
              </a:rPr>
              <a:t>Tho</a:t>
            </a:r>
            <a:r>
              <a:rPr lang="en-US" altLang="vi-VN" sz="2400" dirty="0">
                <a:latin typeface="Times New Roman" pitchFamily="18" charset="0"/>
              </a:rPr>
              <a:t>, Long </a:t>
            </a:r>
            <a:r>
              <a:rPr lang="en-US" altLang="vi-VN" sz="2400" dirty="0" err="1">
                <a:latin typeface="Times New Roman" pitchFamily="18" charset="0"/>
              </a:rPr>
              <a:t>Xuyên</a:t>
            </a:r>
            <a:r>
              <a:rPr lang="en-US" altLang="vi-VN" sz="2400" dirty="0">
                <a:latin typeface="Times New Roman" pitchFamily="18" charset="0"/>
              </a:rPr>
              <a:t>, </a:t>
            </a:r>
            <a:r>
              <a:rPr lang="en-US" altLang="vi-VN" sz="2400" dirty="0" err="1">
                <a:latin typeface="Times New Roman" pitchFamily="18" charset="0"/>
              </a:rPr>
              <a:t>Cà</a:t>
            </a:r>
            <a:r>
              <a:rPr lang="en-US" altLang="vi-VN" sz="2400" dirty="0">
                <a:latin typeface="Times New Roman" pitchFamily="18" charset="0"/>
              </a:rPr>
              <a:t> Mau </a:t>
            </a:r>
          </a:p>
        </p:txBody>
      </p:sp>
      <p:sp>
        <p:nvSpPr>
          <p:cNvPr id="124941" name="Text Box 13"/>
          <p:cNvSpPr txBox="1">
            <a:spLocks noChangeArrowheads="1"/>
          </p:cNvSpPr>
          <p:nvPr/>
        </p:nvSpPr>
        <p:spPr bwMode="auto">
          <a:xfrm>
            <a:off x="144501" y="1912961"/>
            <a:ext cx="39957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en-US" altLang="vi-VN" sz="2400" dirty="0">
                <a:latin typeface="Times New Roman" pitchFamily="18" charset="0"/>
              </a:rPr>
              <a:t>- </a:t>
            </a:r>
            <a:r>
              <a:rPr lang="en-US" altLang="vi-VN" sz="2400" dirty="0" err="1">
                <a:latin typeface="Times New Roman" pitchFamily="18" charset="0"/>
              </a:rPr>
              <a:t>Cần</a:t>
            </a:r>
            <a:r>
              <a:rPr lang="en-US" altLang="vi-VN" sz="2400" dirty="0">
                <a:latin typeface="Times New Roman" pitchFamily="18" charset="0"/>
              </a:rPr>
              <a:t> </a:t>
            </a:r>
            <a:r>
              <a:rPr lang="en-US" altLang="vi-VN" sz="2400" dirty="0" err="1">
                <a:latin typeface="Times New Roman" pitchFamily="18" charset="0"/>
              </a:rPr>
              <a:t>Thơ</a:t>
            </a:r>
            <a:r>
              <a:rPr lang="en-US" altLang="vi-VN" sz="2400" dirty="0">
                <a:latin typeface="Times New Roman" pitchFamily="18" charset="0"/>
              </a:rPr>
              <a:t> </a:t>
            </a:r>
            <a:r>
              <a:rPr lang="en-US" altLang="vi-VN" sz="2400" dirty="0" err="1">
                <a:latin typeface="Times New Roman" pitchFamily="18" charset="0"/>
              </a:rPr>
              <a:t>là</a:t>
            </a:r>
            <a:r>
              <a:rPr lang="en-US" altLang="vi-VN" sz="2400" dirty="0">
                <a:latin typeface="Times New Roman" pitchFamily="18" charset="0"/>
              </a:rPr>
              <a:t> </a:t>
            </a:r>
            <a:r>
              <a:rPr lang="en-US" altLang="vi-VN" sz="2400" dirty="0" err="1">
                <a:latin typeface="Times New Roman" pitchFamily="18" charset="0"/>
              </a:rPr>
              <a:t>trung</a:t>
            </a:r>
            <a:r>
              <a:rPr lang="en-US" altLang="vi-VN" sz="2400" dirty="0">
                <a:latin typeface="Times New Roman" pitchFamily="18" charset="0"/>
              </a:rPr>
              <a:t> </a:t>
            </a:r>
            <a:r>
              <a:rPr lang="en-US" altLang="vi-VN" sz="2400" dirty="0" err="1">
                <a:latin typeface="Times New Roman" pitchFamily="18" charset="0"/>
              </a:rPr>
              <a:t>tâm</a:t>
            </a:r>
            <a:r>
              <a:rPr lang="en-US" altLang="vi-VN" sz="2400" dirty="0">
                <a:latin typeface="Times New Roman" pitchFamily="18" charset="0"/>
              </a:rPr>
              <a:t> </a:t>
            </a:r>
            <a:r>
              <a:rPr lang="en-US" altLang="vi-VN" sz="2400" dirty="0" err="1">
                <a:latin typeface="Times New Roman" pitchFamily="18" charset="0"/>
              </a:rPr>
              <a:t>kinh</a:t>
            </a:r>
            <a:r>
              <a:rPr lang="en-US" altLang="vi-VN" sz="2400" dirty="0">
                <a:latin typeface="Times New Roman" pitchFamily="18" charset="0"/>
              </a:rPr>
              <a:t> </a:t>
            </a:r>
            <a:r>
              <a:rPr lang="en-US" altLang="vi-VN" sz="2400" dirty="0" err="1">
                <a:latin typeface="Times New Roman" pitchFamily="18" charset="0"/>
              </a:rPr>
              <a:t>tế</a:t>
            </a:r>
            <a:r>
              <a:rPr lang="en-US" altLang="vi-VN" sz="2400" dirty="0">
                <a:latin typeface="Times New Roman" pitchFamily="18" charset="0"/>
              </a:rPr>
              <a:t> </a:t>
            </a:r>
            <a:r>
              <a:rPr lang="en-US" altLang="vi-VN" sz="2400" dirty="0" err="1">
                <a:latin typeface="Times New Roman" pitchFamily="18" charset="0"/>
              </a:rPr>
              <a:t>lớn</a:t>
            </a:r>
            <a:r>
              <a:rPr lang="en-US" altLang="vi-VN" sz="2400" dirty="0">
                <a:latin typeface="Times New Roman" pitchFamily="18" charset="0"/>
              </a:rPr>
              <a:t> </a:t>
            </a:r>
            <a:r>
              <a:rPr lang="en-US" altLang="vi-VN" sz="2400" dirty="0" err="1">
                <a:latin typeface="Times New Roman" pitchFamily="18" charset="0"/>
              </a:rPr>
              <a:t>nhất</a:t>
            </a:r>
            <a:r>
              <a:rPr lang="en-US" altLang="vi-VN" sz="2400" dirty="0">
                <a:latin typeface="Times New Roman" pitchFamily="18" charset="0"/>
              </a:rPr>
              <a:t> </a:t>
            </a:r>
            <a:r>
              <a:rPr lang="en-US" altLang="vi-VN" sz="2400" dirty="0" err="1">
                <a:latin typeface="Times New Roman" pitchFamily="18" charset="0"/>
              </a:rPr>
              <a:t>vùng</a:t>
            </a:r>
            <a:r>
              <a:rPr lang="en-US" altLang="vi-VN" sz="2400" dirty="0">
                <a:latin typeface="Times New Roman" pitchFamily="18" charset="0"/>
              </a:rPr>
              <a:t>. </a:t>
            </a:r>
          </a:p>
        </p:txBody>
      </p:sp>
    </p:spTree>
    <p:extLst>
      <p:ext uri="{BB962C8B-B14F-4D97-AF65-F5344CB8AC3E}">
        <p14:creationId xmlns:p14="http://schemas.microsoft.com/office/powerpoint/2010/main" val="3924533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checkerboard(across)">
                                      <p:cBhvr>
                                        <p:cTn id="7" dur="500"/>
                                        <p:tgtEl>
                                          <p:spTgt spid="124933"/>
                                        </p:tgtEl>
                                      </p:cBhvr>
                                    </p:animEffect>
                                  </p:childTnLst>
                                </p:cTn>
                              </p:par>
                              <p:par>
                                <p:cTn id="8" presetID="4" presetClass="entr" presetSubtype="16" fill="hold" nodeType="withEffect">
                                  <p:stCondLst>
                                    <p:cond delay="0"/>
                                  </p:stCondLst>
                                  <p:childTnLst>
                                    <p:set>
                                      <p:cBhvr>
                                        <p:cTn id="9" dur="1" fill="hold">
                                          <p:stCondLst>
                                            <p:cond delay="0"/>
                                          </p:stCondLst>
                                        </p:cTn>
                                        <p:tgtEl>
                                          <p:spTgt spid="124934"/>
                                        </p:tgtEl>
                                        <p:attrNameLst>
                                          <p:attrName>style.visibility</p:attrName>
                                        </p:attrNameLst>
                                      </p:cBhvr>
                                      <p:to>
                                        <p:strVal val="visible"/>
                                      </p:to>
                                    </p:set>
                                    <p:animEffect transition="in" filter="box(in)">
                                      <p:cBhvr>
                                        <p:cTn id="10" dur="500"/>
                                        <p:tgtEl>
                                          <p:spTgt spid="1249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24937"/>
                                        </p:tgtEl>
                                        <p:attrNameLst>
                                          <p:attrName>style.visibility</p:attrName>
                                        </p:attrNameLst>
                                      </p:cBhvr>
                                      <p:to>
                                        <p:strVal val="visible"/>
                                      </p:to>
                                    </p:set>
                                    <p:anim to="" calcmode="lin" valueType="num">
                                      <p:cBhvr>
                                        <p:cTn id="15" dur="1" fill="hold"/>
                                        <p:tgtEl>
                                          <p:spTgt spid="124937"/>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24936"/>
                                        </p:tgtEl>
                                        <p:attrNameLst>
                                          <p:attrName>style.visibility</p:attrName>
                                        </p:attrNameLst>
                                      </p:cBhvr>
                                      <p:to>
                                        <p:strVal val="visible"/>
                                      </p:to>
                                    </p:set>
                                    <p:anim to="" calcmode="lin" valueType="num">
                                      <p:cBhvr>
                                        <p:cTn id="18" dur="1" fill="hold"/>
                                        <p:tgtEl>
                                          <p:spTgt spid="12493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24935"/>
                                        </p:tgtEl>
                                        <p:attrNameLst>
                                          <p:attrName>style.visibility</p:attrName>
                                        </p:attrNameLst>
                                      </p:cBhvr>
                                      <p:to>
                                        <p:strVal val="visible"/>
                                      </p:to>
                                    </p:set>
                                    <p:anim to="" calcmode="lin" valueType="num">
                                      <p:cBhvr>
                                        <p:cTn id="21" dur="1" fill="hold"/>
                                        <p:tgtEl>
                                          <p:spTgt spid="124935"/>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24938"/>
                                        </p:tgtEl>
                                        <p:attrNameLst>
                                          <p:attrName>style.visibility</p:attrName>
                                        </p:attrNameLst>
                                      </p:cBhvr>
                                      <p:to>
                                        <p:strVal val="visible"/>
                                      </p:to>
                                    </p:set>
                                    <p:anim to="" calcmode="lin" valueType="num">
                                      <p:cBhvr>
                                        <p:cTn id="24" dur="1" fill="hold"/>
                                        <p:tgtEl>
                                          <p:spTgt spid="124938"/>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24940"/>
                                        </p:tgtEl>
                                        <p:attrNameLst>
                                          <p:attrName>style.visibility</p:attrName>
                                        </p:attrNameLst>
                                      </p:cBhvr>
                                      <p:to>
                                        <p:strVal val="visible"/>
                                      </p:to>
                                    </p:set>
                                    <p:animEffect transition="in" filter="checkerboard(across)">
                                      <p:cBhvr>
                                        <p:cTn id="29" dur="500"/>
                                        <p:tgtEl>
                                          <p:spTgt spid="12494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24941"/>
                                        </p:tgtEl>
                                        <p:attrNameLst>
                                          <p:attrName>style.visibility</p:attrName>
                                        </p:attrNameLst>
                                      </p:cBhvr>
                                      <p:to>
                                        <p:strVal val="visible"/>
                                      </p:to>
                                    </p:set>
                                    <p:animEffect transition="in" filter="checkerboard(across)">
                                      <p:cBhvr>
                                        <p:cTn id="34" dur="500"/>
                                        <p:tgtEl>
                                          <p:spTgt spid="124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P spid="124940" grpId="0"/>
      <p:bldP spid="124941"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7342" name="Picture 14" descr="Download"/>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43" name="Text Box 15"/>
          <p:cNvSpPr txBox="1">
            <a:spLocks noChangeArrowheads="1"/>
          </p:cNvSpPr>
          <p:nvPr/>
        </p:nvSpPr>
        <p:spPr bwMode="auto">
          <a:xfrm>
            <a:off x="0" y="4940300"/>
            <a:ext cx="9144000" cy="19389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smtClean="0">
                <a:solidFill>
                  <a:srgbClr val="000000"/>
                </a:solidFill>
              </a:rPr>
              <a:t>Vị trí địa lí thuận lợi:nằm trên trục quốc lộ 1 A, bên bờ sông Hậu với cầu Cần Thơ đã nối liền TP Hồ Chí Minh với các tỉnh Tây Nam Bộ. Là trung tâm công nghiệp và dịch vụ lớn nhất vùng, là cửa ngõ của Tiểu vùng sông Mê Công, là thành phố trực thuộc Trung ương, có số dân đông hơn 1 triệu người.</a:t>
            </a:r>
          </a:p>
        </p:txBody>
      </p:sp>
      <p:sp>
        <p:nvSpPr>
          <p:cNvPr id="4" name="Text Box 22"/>
          <p:cNvSpPr txBox="1">
            <a:spLocks noChangeArrowheads="1"/>
          </p:cNvSpPr>
          <p:nvPr/>
        </p:nvSpPr>
        <p:spPr bwMode="auto">
          <a:xfrm>
            <a:off x="228600" y="0"/>
            <a:ext cx="8229600" cy="1261884"/>
          </a:xfrm>
          <a:prstGeom prst="rect">
            <a:avLst/>
          </a:prstGeom>
          <a:solidFill>
            <a:schemeClr val="bg1"/>
          </a:solidFill>
          <a:ln w="28575">
            <a:solidFill>
              <a:srgbClr val="0000FF"/>
            </a:solidFill>
            <a:miter lim="800000"/>
            <a:headEnd/>
            <a:tailEnd/>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0"/>
              </a:spcBef>
              <a:spcAft>
                <a:spcPct val="0"/>
              </a:spcAft>
            </a:pPr>
            <a:r>
              <a:rPr lang="en-US" sz="2800" smtClean="0">
                <a:solidFill>
                  <a:srgbClr val="000000"/>
                </a:solidFill>
              </a:rPr>
              <a:t> 	</a:t>
            </a:r>
            <a:r>
              <a:rPr lang="en-US" sz="2400" b="1" i="1" smtClean="0">
                <a:solidFill>
                  <a:srgbClr val="660066"/>
                </a:solidFill>
              </a:rPr>
              <a:t>Thành phố Cần Thơ có những điều kiện thuận lợi gì 		để</a:t>
            </a:r>
            <a:r>
              <a:rPr lang="en-US" sz="2400" i="1" smtClean="0">
                <a:solidFill>
                  <a:srgbClr val="000000"/>
                </a:solidFill>
                <a:latin typeface="VNI-Times" pitchFamily="2" charset="0"/>
              </a:rPr>
              <a:t> </a:t>
            </a:r>
            <a:r>
              <a:rPr lang="en-US" sz="2400" b="1" i="1" smtClean="0">
                <a:solidFill>
                  <a:srgbClr val="660066"/>
                </a:solidFill>
              </a:rPr>
              <a:t>trở thành trung tâm kinh tế lớn nhất ở đồng bằng sông Cửu Long?</a:t>
            </a:r>
          </a:p>
        </p:txBody>
      </p:sp>
    </p:spTree>
    <p:extLst>
      <p:ext uri="{BB962C8B-B14F-4D97-AF65-F5344CB8AC3E}">
        <p14:creationId xmlns:p14="http://schemas.microsoft.com/office/powerpoint/2010/main" val="785374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7342"/>
                                        </p:tgtEl>
                                        <p:attrNameLst>
                                          <p:attrName>style.visibility</p:attrName>
                                        </p:attrNameLst>
                                      </p:cBhvr>
                                      <p:to>
                                        <p:strVal val="visible"/>
                                      </p:to>
                                    </p:set>
                                    <p:animEffect transition="in" filter="blinds(horizontal)">
                                      <p:cBhvr>
                                        <p:cTn id="7" dur="500"/>
                                        <p:tgtEl>
                                          <p:spTgt spid="2273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7343"/>
                                        </p:tgtEl>
                                        <p:attrNameLst>
                                          <p:attrName>style.visibility</p:attrName>
                                        </p:attrNameLst>
                                      </p:cBhvr>
                                      <p:to>
                                        <p:strVal val="visible"/>
                                      </p:to>
                                    </p:set>
                                    <p:anim calcmode="lin" valueType="num">
                                      <p:cBhvr additive="base">
                                        <p:cTn id="18" dur="500" fill="hold"/>
                                        <p:tgtEl>
                                          <p:spTgt spid="227343"/>
                                        </p:tgtEl>
                                        <p:attrNameLst>
                                          <p:attrName>ppt_x</p:attrName>
                                        </p:attrNameLst>
                                      </p:cBhvr>
                                      <p:tavLst>
                                        <p:tav tm="0">
                                          <p:val>
                                            <p:strVal val="#ppt_x"/>
                                          </p:val>
                                        </p:tav>
                                        <p:tav tm="100000">
                                          <p:val>
                                            <p:strVal val="#ppt_x"/>
                                          </p:val>
                                        </p:tav>
                                      </p:tavLst>
                                    </p:anim>
                                    <p:anim calcmode="lin" valueType="num">
                                      <p:cBhvr additive="base">
                                        <p:cTn id="19" dur="500" fill="hold"/>
                                        <p:tgtEl>
                                          <p:spTgt spid="227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381375" y="152400"/>
            <a:ext cx="2819400" cy="584200"/>
          </a:xfrm>
          <a:prstGeom prst="rect">
            <a:avLst/>
          </a:prstGeom>
          <a:solidFill>
            <a:srgbClr val="FFFFFF"/>
          </a:solidFill>
          <a:ln w="9525">
            <a:solidFill>
              <a:srgbClr val="000000"/>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400" b="1">
                <a:solidFill>
                  <a:srgbClr val="0000FF"/>
                </a:solidFill>
                <a:latin typeface="Times New Roman" pitchFamily="18" charset="0"/>
              </a:rPr>
              <a:t>NÔNG NGHIỆP </a:t>
            </a:r>
            <a:endParaRPr lang="en-US" altLang="vi-VN" sz="2400" b="1">
              <a:solidFill>
                <a:srgbClr val="0000FF"/>
              </a:solidFill>
              <a:latin typeface=".VnArialH" pitchFamily="34" charset="0"/>
            </a:endParaRPr>
          </a:p>
        </p:txBody>
      </p:sp>
      <p:sp>
        <p:nvSpPr>
          <p:cNvPr id="109571" name="Text Box 3"/>
          <p:cNvSpPr txBox="1">
            <a:spLocks noChangeArrowheads="1"/>
          </p:cNvSpPr>
          <p:nvPr/>
        </p:nvSpPr>
        <p:spPr bwMode="auto">
          <a:xfrm>
            <a:off x="2009775" y="965200"/>
            <a:ext cx="1066800" cy="914400"/>
          </a:xfrm>
          <a:prstGeom prst="rect">
            <a:avLst/>
          </a:prstGeom>
          <a:solidFill>
            <a:srgbClr val="FFFFFF"/>
          </a:solidFill>
          <a:ln w="9525">
            <a:solidFill>
              <a:srgbClr val="333333"/>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20000"/>
              </a:spcBef>
            </a:pPr>
            <a:r>
              <a:rPr lang="en-US" altLang="vi-VN" sz="2000">
                <a:solidFill>
                  <a:srgbClr val="0000FF"/>
                </a:solidFill>
                <a:latin typeface="Times New Roman" pitchFamily="18" charset="0"/>
              </a:rPr>
              <a:t>Trồng lúa </a:t>
            </a:r>
            <a:endParaRPr lang="en-US" altLang="vi-VN" sz="1800">
              <a:solidFill>
                <a:srgbClr val="0000FF"/>
              </a:solidFill>
              <a:latin typeface=".VnArialH" pitchFamily="34" charset="0"/>
            </a:endParaRPr>
          </a:p>
        </p:txBody>
      </p:sp>
      <p:sp>
        <p:nvSpPr>
          <p:cNvPr id="109572" name="Text Box 4"/>
          <p:cNvSpPr txBox="1">
            <a:spLocks noChangeArrowheads="1"/>
          </p:cNvSpPr>
          <p:nvPr/>
        </p:nvSpPr>
        <p:spPr bwMode="auto">
          <a:xfrm>
            <a:off x="6657975" y="990600"/>
            <a:ext cx="1227138" cy="914400"/>
          </a:xfrm>
          <a:prstGeom prst="rect">
            <a:avLst/>
          </a:prstGeom>
          <a:solidFill>
            <a:srgbClr val="FFFFFF"/>
          </a:solidFill>
          <a:ln w="9525">
            <a:solidFill>
              <a:srgbClr val="333333"/>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000">
                <a:solidFill>
                  <a:srgbClr val="0000FF"/>
                </a:solidFill>
                <a:latin typeface="Times New Roman" pitchFamily="18" charset="0"/>
              </a:rPr>
              <a:t>Trồng cây ăn quả </a:t>
            </a:r>
            <a:endParaRPr lang="en-US" altLang="vi-VN" sz="2000">
              <a:solidFill>
                <a:srgbClr val="0000FF"/>
              </a:solidFill>
              <a:latin typeface=".VnArialH" pitchFamily="34" charset="0"/>
            </a:endParaRPr>
          </a:p>
        </p:txBody>
      </p:sp>
      <p:sp>
        <p:nvSpPr>
          <p:cNvPr id="109573" name="Text Box 5"/>
          <p:cNvSpPr txBox="1">
            <a:spLocks noChangeArrowheads="1"/>
          </p:cNvSpPr>
          <p:nvPr/>
        </p:nvSpPr>
        <p:spPr bwMode="auto">
          <a:xfrm>
            <a:off x="4219577" y="965200"/>
            <a:ext cx="1431925" cy="966788"/>
          </a:xfrm>
          <a:prstGeom prst="rect">
            <a:avLst/>
          </a:prstGeom>
          <a:solidFill>
            <a:srgbClr val="FFFFFF"/>
          </a:solidFill>
          <a:ln w="9525">
            <a:solidFill>
              <a:srgbClr val="006600"/>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000">
                <a:solidFill>
                  <a:srgbClr val="0000FF"/>
                </a:solidFill>
                <a:latin typeface="Times New Roman" pitchFamily="18" charset="0"/>
              </a:rPr>
              <a:t>Đánh bắt nuôi trông thủy sản </a:t>
            </a:r>
            <a:endParaRPr lang="en-US" altLang="vi-VN" sz="1800">
              <a:solidFill>
                <a:srgbClr val="0000FF"/>
              </a:solidFill>
              <a:latin typeface=".VnArialH" pitchFamily="34" charset="0"/>
            </a:endParaRPr>
          </a:p>
        </p:txBody>
      </p:sp>
      <p:sp>
        <p:nvSpPr>
          <p:cNvPr id="37894" name="Text Box 6"/>
          <p:cNvSpPr txBox="1">
            <a:spLocks noChangeArrowheads="1"/>
          </p:cNvSpPr>
          <p:nvPr/>
        </p:nvSpPr>
        <p:spPr bwMode="auto">
          <a:xfrm>
            <a:off x="2543175" y="2489201"/>
            <a:ext cx="4495800" cy="703263"/>
          </a:xfrm>
          <a:prstGeom prst="rect">
            <a:avLst/>
          </a:prstGeom>
          <a:solidFill>
            <a:srgbClr val="FFFFFF"/>
          </a:solidFill>
          <a:ln w="9525">
            <a:solidFill>
              <a:srgbClr val="006600"/>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400" b="1">
                <a:solidFill>
                  <a:srgbClr val="0000FF"/>
                </a:solidFill>
                <a:latin typeface="Times New Roman" pitchFamily="18" charset="0"/>
              </a:rPr>
              <a:t>CÔNG NGHIỆP CHẾ BiẾN LƯƠNG THỰC , THỰC PHẨM</a:t>
            </a:r>
            <a:endParaRPr lang="en-US" altLang="vi-VN" sz="2400" b="1">
              <a:solidFill>
                <a:srgbClr val="0000FF"/>
              </a:solidFill>
              <a:latin typeface=".VnArialH" pitchFamily="34" charset="0"/>
            </a:endParaRPr>
          </a:p>
        </p:txBody>
      </p:sp>
      <p:sp>
        <p:nvSpPr>
          <p:cNvPr id="37895" name="Text Box 7"/>
          <p:cNvSpPr txBox="1">
            <a:spLocks noChangeArrowheads="1"/>
          </p:cNvSpPr>
          <p:nvPr/>
        </p:nvSpPr>
        <p:spPr bwMode="auto">
          <a:xfrm>
            <a:off x="3381397" y="4775200"/>
            <a:ext cx="2816225" cy="490538"/>
          </a:xfrm>
          <a:prstGeom prst="rect">
            <a:avLst/>
          </a:prstGeom>
          <a:solidFill>
            <a:srgbClr val="FFFFFF"/>
          </a:solidFill>
          <a:ln w="9525">
            <a:solidFill>
              <a:srgbClr val="333333"/>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400" b="1">
                <a:solidFill>
                  <a:srgbClr val="0000FF"/>
                </a:solidFill>
                <a:latin typeface="Times New Roman" pitchFamily="18" charset="0"/>
              </a:rPr>
              <a:t>DỊCH VỤ</a:t>
            </a:r>
          </a:p>
        </p:txBody>
      </p:sp>
      <p:sp>
        <p:nvSpPr>
          <p:cNvPr id="109576" name="Text Box 8"/>
          <p:cNvSpPr txBox="1">
            <a:spLocks noChangeArrowheads="1"/>
          </p:cNvSpPr>
          <p:nvPr/>
        </p:nvSpPr>
        <p:spPr bwMode="auto">
          <a:xfrm>
            <a:off x="1476375" y="3886201"/>
            <a:ext cx="1752600" cy="468313"/>
          </a:xfrm>
          <a:prstGeom prst="rect">
            <a:avLst/>
          </a:prstGeom>
          <a:solidFill>
            <a:srgbClr val="FFFFFF"/>
          </a:solidFill>
          <a:ln w="9525">
            <a:solidFill>
              <a:srgbClr val="006600"/>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000">
                <a:solidFill>
                  <a:srgbClr val="0000FF"/>
                </a:solidFill>
                <a:latin typeface="Times New Roman" pitchFamily="18" charset="0"/>
              </a:rPr>
              <a:t>Gạo</a:t>
            </a:r>
          </a:p>
        </p:txBody>
      </p:sp>
      <p:sp>
        <p:nvSpPr>
          <p:cNvPr id="109577" name="Text Box 9"/>
          <p:cNvSpPr txBox="1">
            <a:spLocks noChangeArrowheads="1"/>
          </p:cNvSpPr>
          <p:nvPr/>
        </p:nvSpPr>
        <p:spPr bwMode="auto">
          <a:xfrm>
            <a:off x="3609975" y="3886201"/>
            <a:ext cx="2324100" cy="468313"/>
          </a:xfrm>
          <a:prstGeom prst="rect">
            <a:avLst/>
          </a:prstGeom>
          <a:solidFill>
            <a:srgbClr val="FFFFFF"/>
          </a:solidFill>
          <a:ln w="9525">
            <a:solidFill>
              <a:srgbClr val="333333"/>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000">
                <a:solidFill>
                  <a:srgbClr val="0000FF"/>
                </a:solidFill>
                <a:latin typeface="Times New Roman" pitchFamily="18" charset="0"/>
              </a:rPr>
              <a:t> Thủy sản đông lạnh </a:t>
            </a:r>
            <a:endParaRPr lang="en-US" altLang="vi-VN" sz="2000">
              <a:solidFill>
                <a:srgbClr val="0000FF"/>
              </a:solidFill>
              <a:latin typeface=".VnArialH" pitchFamily="34" charset="0"/>
            </a:endParaRPr>
          </a:p>
        </p:txBody>
      </p:sp>
      <p:sp>
        <p:nvSpPr>
          <p:cNvPr id="109578" name="Text Box 10"/>
          <p:cNvSpPr txBox="1">
            <a:spLocks noChangeArrowheads="1"/>
          </p:cNvSpPr>
          <p:nvPr/>
        </p:nvSpPr>
        <p:spPr bwMode="auto">
          <a:xfrm>
            <a:off x="6300788" y="3860801"/>
            <a:ext cx="2519362" cy="474663"/>
          </a:xfrm>
          <a:prstGeom prst="rect">
            <a:avLst/>
          </a:prstGeom>
          <a:solidFill>
            <a:srgbClr val="FFFFFF"/>
          </a:solidFill>
          <a:ln w="9525">
            <a:solidFill>
              <a:srgbClr val="333333"/>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000">
                <a:solidFill>
                  <a:srgbClr val="0000FF"/>
                </a:solidFill>
                <a:latin typeface="Times New Roman" pitchFamily="18" charset="0"/>
              </a:rPr>
              <a:t>Hoa quả đóng hộp </a:t>
            </a:r>
            <a:endParaRPr lang="en-US" altLang="vi-VN" sz="2000">
              <a:solidFill>
                <a:srgbClr val="0000FF"/>
              </a:solidFill>
              <a:latin typeface=".VnArialH" pitchFamily="34" charset="0"/>
            </a:endParaRPr>
          </a:p>
        </p:txBody>
      </p:sp>
      <p:sp>
        <p:nvSpPr>
          <p:cNvPr id="109579" name="Text Box 11"/>
          <p:cNvSpPr txBox="1">
            <a:spLocks noChangeArrowheads="1"/>
          </p:cNvSpPr>
          <p:nvPr/>
        </p:nvSpPr>
        <p:spPr bwMode="auto">
          <a:xfrm>
            <a:off x="4067175" y="5867400"/>
            <a:ext cx="1944688" cy="585788"/>
          </a:xfrm>
          <a:prstGeom prst="rect">
            <a:avLst/>
          </a:prstGeom>
          <a:solidFill>
            <a:srgbClr val="FFFFFF"/>
          </a:solidFill>
          <a:ln w="9525">
            <a:solidFill>
              <a:srgbClr val="333333"/>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000">
                <a:solidFill>
                  <a:srgbClr val="0000FF"/>
                </a:solidFill>
                <a:latin typeface="Times New Roman" pitchFamily="18" charset="0"/>
              </a:rPr>
              <a:t>Vận tải thủy</a:t>
            </a:r>
          </a:p>
        </p:txBody>
      </p:sp>
      <p:sp>
        <p:nvSpPr>
          <p:cNvPr id="109580" name="Text Box 12"/>
          <p:cNvSpPr txBox="1">
            <a:spLocks noChangeArrowheads="1"/>
          </p:cNvSpPr>
          <p:nvPr/>
        </p:nvSpPr>
        <p:spPr bwMode="auto">
          <a:xfrm>
            <a:off x="6632575" y="5876925"/>
            <a:ext cx="1900238" cy="441325"/>
          </a:xfrm>
          <a:prstGeom prst="rect">
            <a:avLst/>
          </a:prstGeom>
          <a:solidFill>
            <a:srgbClr val="FFFFFF"/>
          </a:solidFill>
          <a:ln w="9525">
            <a:solidFill>
              <a:srgbClr val="333333"/>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000">
                <a:solidFill>
                  <a:srgbClr val="0000FF"/>
                </a:solidFill>
                <a:latin typeface="Times New Roman" pitchFamily="18" charset="0"/>
              </a:rPr>
              <a:t>Du lịch </a:t>
            </a:r>
          </a:p>
        </p:txBody>
      </p:sp>
      <p:sp>
        <p:nvSpPr>
          <p:cNvPr id="109581" name="Text Box 13"/>
          <p:cNvSpPr txBox="1">
            <a:spLocks noChangeArrowheads="1"/>
          </p:cNvSpPr>
          <p:nvPr/>
        </p:nvSpPr>
        <p:spPr bwMode="auto">
          <a:xfrm>
            <a:off x="1331949" y="5805489"/>
            <a:ext cx="2160587" cy="611188"/>
          </a:xfrm>
          <a:prstGeom prst="rect">
            <a:avLst/>
          </a:prstGeom>
          <a:solidFill>
            <a:srgbClr val="FFFFFF"/>
          </a:solidFill>
          <a:ln w="9525">
            <a:solidFill>
              <a:srgbClr val="333333"/>
            </a:solidFill>
            <a:miter lim="800000"/>
            <a:headEnd/>
            <a:tailEnd/>
          </a:ln>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vi-VN" sz="2000">
                <a:solidFill>
                  <a:srgbClr val="0000FF"/>
                </a:solidFill>
                <a:latin typeface="Times New Roman" pitchFamily="18" charset="0"/>
              </a:rPr>
              <a:t>Xuất – nhập khẩu </a:t>
            </a:r>
          </a:p>
        </p:txBody>
      </p:sp>
      <p:cxnSp>
        <p:nvCxnSpPr>
          <p:cNvPr id="37902" name="AutoShape 14"/>
          <p:cNvCxnSpPr>
            <a:cxnSpLocks noChangeShapeType="1"/>
            <a:stCxn id="37890" idx="2"/>
            <a:endCxn id="109571" idx="0"/>
          </p:cNvCxnSpPr>
          <p:nvPr/>
        </p:nvCxnSpPr>
        <p:spPr bwMode="auto">
          <a:xfrm flipH="1">
            <a:off x="2543175" y="736600"/>
            <a:ext cx="2247900" cy="2286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03" name="AutoShape 15"/>
          <p:cNvCxnSpPr>
            <a:cxnSpLocks noChangeShapeType="1"/>
            <a:stCxn id="37890" idx="2"/>
            <a:endCxn id="109572" idx="0"/>
          </p:cNvCxnSpPr>
          <p:nvPr/>
        </p:nvCxnSpPr>
        <p:spPr bwMode="auto">
          <a:xfrm>
            <a:off x="4791079" y="736600"/>
            <a:ext cx="2481263" cy="2540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04" name="AutoShape 16"/>
          <p:cNvCxnSpPr>
            <a:cxnSpLocks noChangeShapeType="1"/>
            <a:stCxn id="109571" idx="2"/>
            <a:endCxn id="37894" idx="0"/>
          </p:cNvCxnSpPr>
          <p:nvPr/>
        </p:nvCxnSpPr>
        <p:spPr bwMode="auto">
          <a:xfrm>
            <a:off x="2543175" y="1879600"/>
            <a:ext cx="2247900" cy="6096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05" name="AutoShape 17"/>
          <p:cNvCxnSpPr>
            <a:cxnSpLocks noChangeShapeType="1"/>
            <a:stCxn id="37894" idx="0"/>
            <a:endCxn id="109572" idx="2"/>
          </p:cNvCxnSpPr>
          <p:nvPr/>
        </p:nvCxnSpPr>
        <p:spPr bwMode="auto">
          <a:xfrm flipV="1">
            <a:off x="4791079" y="1905000"/>
            <a:ext cx="2481263" cy="5842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06" name="AutoShape 18"/>
          <p:cNvCxnSpPr>
            <a:cxnSpLocks noChangeShapeType="1"/>
            <a:stCxn id="37894" idx="2"/>
            <a:endCxn id="109576" idx="0"/>
          </p:cNvCxnSpPr>
          <p:nvPr/>
        </p:nvCxnSpPr>
        <p:spPr bwMode="auto">
          <a:xfrm flipH="1">
            <a:off x="2352675" y="3192463"/>
            <a:ext cx="2438400" cy="693738"/>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07" name="AutoShape 19"/>
          <p:cNvCxnSpPr>
            <a:cxnSpLocks noChangeShapeType="1"/>
            <a:stCxn id="37894" idx="2"/>
            <a:endCxn id="109578" idx="0"/>
          </p:cNvCxnSpPr>
          <p:nvPr/>
        </p:nvCxnSpPr>
        <p:spPr bwMode="auto">
          <a:xfrm>
            <a:off x="4791075" y="3192464"/>
            <a:ext cx="2770188" cy="668338"/>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08" name="AutoShape 20"/>
          <p:cNvCxnSpPr>
            <a:cxnSpLocks noChangeShapeType="1"/>
            <a:stCxn id="37895" idx="2"/>
            <a:endCxn id="109581" idx="0"/>
          </p:cNvCxnSpPr>
          <p:nvPr/>
        </p:nvCxnSpPr>
        <p:spPr bwMode="auto">
          <a:xfrm flipH="1">
            <a:off x="2413000" y="5265738"/>
            <a:ext cx="2376488" cy="53975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09" name="AutoShape 21"/>
          <p:cNvCxnSpPr>
            <a:cxnSpLocks noChangeShapeType="1"/>
            <a:stCxn id="37895" idx="2"/>
            <a:endCxn id="109580" idx="0"/>
          </p:cNvCxnSpPr>
          <p:nvPr/>
        </p:nvCxnSpPr>
        <p:spPr bwMode="auto">
          <a:xfrm>
            <a:off x="4789488" y="5265739"/>
            <a:ext cx="2794000" cy="611188"/>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10" name="AutoShape 22"/>
          <p:cNvCxnSpPr>
            <a:cxnSpLocks noChangeShapeType="1"/>
            <a:stCxn id="37890" idx="2"/>
            <a:endCxn id="109573" idx="0"/>
          </p:cNvCxnSpPr>
          <p:nvPr/>
        </p:nvCxnSpPr>
        <p:spPr bwMode="auto">
          <a:xfrm>
            <a:off x="4791100" y="736600"/>
            <a:ext cx="144463" cy="228600"/>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11" name="AutoShape 23"/>
          <p:cNvCxnSpPr>
            <a:cxnSpLocks noChangeShapeType="1"/>
            <a:stCxn id="37894" idx="0"/>
            <a:endCxn id="109573" idx="2"/>
          </p:cNvCxnSpPr>
          <p:nvPr/>
        </p:nvCxnSpPr>
        <p:spPr bwMode="auto">
          <a:xfrm flipV="1">
            <a:off x="4791100" y="1931987"/>
            <a:ext cx="144463" cy="557213"/>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12" name="AutoShape 24"/>
          <p:cNvCxnSpPr>
            <a:cxnSpLocks noChangeShapeType="1"/>
            <a:stCxn id="37894" idx="2"/>
            <a:endCxn id="109577" idx="0"/>
          </p:cNvCxnSpPr>
          <p:nvPr/>
        </p:nvCxnSpPr>
        <p:spPr bwMode="auto">
          <a:xfrm flipH="1">
            <a:off x="4772025" y="3192463"/>
            <a:ext cx="19050" cy="693738"/>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13" name="AutoShape 25"/>
          <p:cNvCxnSpPr>
            <a:cxnSpLocks noChangeShapeType="1"/>
            <a:stCxn id="109577" idx="2"/>
            <a:endCxn id="37895" idx="0"/>
          </p:cNvCxnSpPr>
          <p:nvPr/>
        </p:nvCxnSpPr>
        <p:spPr bwMode="auto">
          <a:xfrm>
            <a:off x="4772047" y="4354514"/>
            <a:ext cx="17463" cy="420688"/>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914" name="AutoShape 26"/>
          <p:cNvCxnSpPr>
            <a:cxnSpLocks noChangeShapeType="1"/>
            <a:stCxn id="37895" idx="2"/>
            <a:endCxn id="109579" idx="0"/>
          </p:cNvCxnSpPr>
          <p:nvPr/>
        </p:nvCxnSpPr>
        <p:spPr bwMode="auto">
          <a:xfrm>
            <a:off x="4789517" y="5265737"/>
            <a:ext cx="250825" cy="601663"/>
          </a:xfrm>
          <a:prstGeom prst="straightConnector1">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915" name="Rectangle 27"/>
          <p:cNvSpPr>
            <a:spLocks noChangeArrowheads="1"/>
          </p:cNvSpPr>
          <p:nvPr/>
        </p:nvSpPr>
        <p:spPr bwMode="auto">
          <a:xfrm>
            <a:off x="0" y="1"/>
            <a:ext cx="2514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ltLang="vi-VN" sz="2200" b="1">
              <a:solidFill>
                <a:srgbClr val="006600"/>
              </a:solidFill>
              <a:latin typeface=".VnArial" pitchFamily="34" charset="0"/>
            </a:endParaRPr>
          </a:p>
          <a:p>
            <a:endParaRPr lang="en-US" altLang="vi-VN" sz="2200" b="1">
              <a:solidFill>
                <a:srgbClr val="006600"/>
              </a:solidFill>
              <a:latin typeface=".VnArial" pitchFamily="34" charset="0"/>
            </a:endParaRPr>
          </a:p>
          <a:p>
            <a:endParaRPr lang="en-US" altLang="vi-VN" sz="2200" b="1">
              <a:solidFill>
                <a:srgbClr val="006600"/>
              </a:solidFill>
              <a:latin typeface=".VnArial" pitchFamily="34" charset="0"/>
            </a:endParaRPr>
          </a:p>
        </p:txBody>
      </p:sp>
      <p:sp>
        <p:nvSpPr>
          <p:cNvPr id="37916" name="Text Box 29"/>
          <p:cNvSpPr txBox="1">
            <a:spLocks noChangeArrowheads="1"/>
          </p:cNvSpPr>
          <p:nvPr/>
        </p:nvSpPr>
        <p:spPr bwMode="auto">
          <a:xfrm>
            <a:off x="3779838" y="1268413"/>
            <a:ext cx="381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a:solidFill>
                  <a:srgbClr val="006600"/>
                </a:solidFill>
                <a:latin typeface="Tahoma" pitchFamily="34" charset="0"/>
              </a:rPr>
              <a:t>2</a:t>
            </a:r>
          </a:p>
        </p:txBody>
      </p:sp>
      <p:sp>
        <p:nvSpPr>
          <p:cNvPr id="37917" name="Text Box 30"/>
          <p:cNvSpPr txBox="1">
            <a:spLocks noChangeArrowheads="1"/>
          </p:cNvSpPr>
          <p:nvPr/>
        </p:nvSpPr>
        <p:spPr bwMode="auto">
          <a:xfrm>
            <a:off x="1476375" y="1484313"/>
            <a:ext cx="381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a:solidFill>
                  <a:srgbClr val="006600"/>
                </a:solidFill>
                <a:latin typeface="Tahoma" pitchFamily="34" charset="0"/>
              </a:rPr>
              <a:t>1</a:t>
            </a:r>
          </a:p>
        </p:txBody>
      </p:sp>
      <p:sp>
        <p:nvSpPr>
          <p:cNvPr id="37918" name="Text Box 31"/>
          <p:cNvSpPr txBox="1">
            <a:spLocks noChangeArrowheads="1"/>
          </p:cNvSpPr>
          <p:nvPr/>
        </p:nvSpPr>
        <p:spPr bwMode="auto">
          <a:xfrm>
            <a:off x="6300788" y="1268413"/>
            <a:ext cx="381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a:solidFill>
                  <a:srgbClr val="006600"/>
                </a:solidFill>
                <a:latin typeface="Tahoma" pitchFamily="34" charset="0"/>
              </a:rPr>
              <a:t>3</a:t>
            </a:r>
          </a:p>
        </p:txBody>
      </p:sp>
      <p:sp>
        <p:nvSpPr>
          <p:cNvPr id="37919" name="Text Box 32"/>
          <p:cNvSpPr txBox="1">
            <a:spLocks noChangeArrowheads="1"/>
          </p:cNvSpPr>
          <p:nvPr/>
        </p:nvSpPr>
        <p:spPr bwMode="auto">
          <a:xfrm>
            <a:off x="3398838" y="4005263"/>
            <a:ext cx="381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a:solidFill>
                  <a:srgbClr val="006600"/>
                </a:solidFill>
                <a:latin typeface="Tahoma" pitchFamily="34" charset="0"/>
              </a:rPr>
              <a:t>5</a:t>
            </a:r>
          </a:p>
        </p:txBody>
      </p:sp>
      <p:sp>
        <p:nvSpPr>
          <p:cNvPr id="37920" name="Text Box 33"/>
          <p:cNvSpPr txBox="1">
            <a:spLocks noChangeArrowheads="1"/>
          </p:cNvSpPr>
          <p:nvPr/>
        </p:nvSpPr>
        <p:spPr bwMode="auto">
          <a:xfrm>
            <a:off x="1042988" y="3933826"/>
            <a:ext cx="381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a:solidFill>
                  <a:srgbClr val="006600"/>
                </a:solidFill>
                <a:latin typeface="Tahoma" pitchFamily="34" charset="0"/>
              </a:rPr>
              <a:t>4</a:t>
            </a:r>
          </a:p>
        </p:txBody>
      </p:sp>
      <p:sp>
        <p:nvSpPr>
          <p:cNvPr id="37921" name="Text Box 34"/>
          <p:cNvSpPr txBox="1">
            <a:spLocks noChangeArrowheads="1"/>
          </p:cNvSpPr>
          <p:nvPr/>
        </p:nvSpPr>
        <p:spPr bwMode="auto">
          <a:xfrm>
            <a:off x="827088" y="6021388"/>
            <a:ext cx="381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a:solidFill>
                  <a:srgbClr val="006600"/>
                </a:solidFill>
                <a:latin typeface="Tahoma" pitchFamily="34" charset="0"/>
              </a:rPr>
              <a:t>7</a:t>
            </a:r>
          </a:p>
        </p:txBody>
      </p:sp>
      <p:sp>
        <p:nvSpPr>
          <p:cNvPr id="37922" name="Text Box 35"/>
          <p:cNvSpPr txBox="1">
            <a:spLocks noChangeArrowheads="1"/>
          </p:cNvSpPr>
          <p:nvPr/>
        </p:nvSpPr>
        <p:spPr bwMode="auto">
          <a:xfrm>
            <a:off x="6084891" y="4076701"/>
            <a:ext cx="23653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a:solidFill>
                  <a:srgbClr val="006600"/>
                </a:solidFill>
                <a:latin typeface="Tahoma" pitchFamily="34" charset="0"/>
              </a:rPr>
              <a:t>6</a:t>
            </a:r>
          </a:p>
        </p:txBody>
      </p:sp>
      <p:sp>
        <p:nvSpPr>
          <p:cNvPr id="37923" name="Text Box 36"/>
          <p:cNvSpPr txBox="1">
            <a:spLocks noChangeArrowheads="1"/>
          </p:cNvSpPr>
          <p:nvPr/>
        </p:nvSpPr>
        <p:spPr bwMode="auto">
          <a:xfrm>
            <a:off x="3779838" y="5949951"/>
            <a:ext cx="381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a:solidFill>
                  <a:srgbClr val="006600"/>
                </a:solidFill>
                <a:latin typeface="Tahoma" pitchFamily="34" charset="0"/>
              </a:rPr>
              <a:t>8</a:t>
            </a:r>
          </a:p>
        </p:txBody>
      </p:sp>
      <p:sp>
        <p:nvSpPr>
          <p:cNvPr id="37924" name="Text Box 37"/>
          <p:cNvSpPr txBox="1">
            <a:spLocks noChangeArrowheads="1"/>
          </p:cNvSpPr>
          <p:nvPr/>
        </p:nvSpPr>
        <p:spPr bwMode="auto">
          <a:xfrm>
            <a:off x="5940425" y="5949951"/>
            <a:ext cx="3810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a:solidFill>
                  <a:srgbClr val="006600"/>
                </a:solidFill>
                <a:latin typeface="Tahoma" pitchFamily="34" charset="0"/>
              </a:rPr>
              <a:t>9</a:t>
            </a:r>
          </a:p>
        </p:txBody>
      </p:sp>
      <p:sp>
        <p:nvSpPr>
          <p:cNvPr id="37925" name="Rectangle 39"/>
          <p:cNvSpPr>
            <a:spLocks noChangeArrowheads="1"/>
          </p:cNvSpPr>
          <p:nvPr/>
        </p:nvSpPr>
        <p:spPr bwMode="auto">
          <a:xfrm>
            <a:off x="187325" y="19050"/>
            <a:ext cx="200818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r>
              <a:rPr lang="en-US" altLang="vi-VN" sz="2800" b="1" u="sng">
                <a:solidFill>
                  <a:srgbClr val="800000"/>
                </a:solidFill>
              </a:rPr>
              <a:t>Tổng kết : </a:t>
            </a:r>
          </a:p>
        </p:txBody>
      </p:sp>
    </p:spTree>
    <p:extLst>
      <p:ext uri="{BB962C8B-B14F-4D97-AF65-F5344CB8AC3E}">
        <p14:creationId xmlns:p14="http://schemas.microsoft.com/office/powerpoint/2010/main" val="2823663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checkerboard(across)">
                                      <p:cBhvr>
                                        <p:cTn id="7" dur="500"/>
                                        <p:tgtEl>
                                          <p:spTgt spid="10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9573">
                                            <p:txEl>
                                              <p:pRg st="0" end="0"/>
                                            </p:txEl>
                                          </p:spTgt>
                                        </p:tgtEl>
                                        <p:attrNameLst>
                                          <p:attrName>style.visibility</p:attrName>
                                        </p:attrNameLst>
                                      </p:cBhvr>
                                      <p:to>
                                        <p:strVal val="visible"/>
                                      </p:to>
                                    </p:set>
                                    <p:animEffect transition="in" filter="checkerboard(across)">
                                      <p:cBhvr>
                                        <p:cTn id="12" dur="500"/>
                                        <p:tgtEl>
                                          <p:spTgt spid="10957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9572">
                                            <p:txEl>
                                              <p:pRg st="0" end="0"/>
                                            </p:txEl>
                                          </p:spTgt>
                                        </p:tgtEl>
                                        <p:attrNameLst>
                                          <p:attrName>style.visibility</p:attrName>
                                        </p:attrNameLst>
                                      </p:cBhvr>
                                      <p:to>
                                        <p:strVal val="visible"/>
                                      </p:to>
                                    </p:set>
                                    <p:animEffect transition="in" filter="checkerboard(across)">
                                      <p:cBhvr>
                                        <p:cTn id="17" dur="500"/>
                                        <p:tgtEl>
                                          <p:spTgt spid="10957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09576">
                                            <p:txEl>
                                              <p:pRg st="0" end="0"/>
                                            </p:txEl>
                                          </p:spTgt>
                                        </p:tgtEl>
                                        <p:attrNameLst>
                                          <p:attrName>style.visibility</p:attrName>
                                        </p:attrNameLst>
                                      </p:cBhvr>
                                      <p:to>
                                        <p:strVal val="visible"/>
                                      </p:to>
                                    </p:set>
                                    <p:animEffect transition="in" filter="checkerboard(across)">
                                      <p:cBhvr>
                                        <p:cTn id="22" dur="500"/>
                                        <p:tgtEl>
                                          <p:spTgt spid="10957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09577">
                                            <p:txEl>
                                              <p:pRg st="0" end="0"/>
                                            </p:txEl>
                                          </p:spTgt>
                                        </p:tgtEl>
                                        <p:attrNameLst>
                                          <p:attrName>style.visibility</p:attrName>
                                        </p:attrNameLst>
                                      </p:cBhvr>
                                      <p:to>
                                        <p:strVal val="visible"/>
                                      </p:to>
                                    </p:set>
                                    <p:animEffect transition="in" filter="checkerboard(across)">
                                      <p:cBhvr>
                                        <p:cTn id="27" dur="500"/>
                                        <p:tgtEl>
                                          <p:spTgt spid="10957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9578">
                                            <p:txEl>
                                              <p:pRg st="0" end="0"/>
                                            </p:txEl>
                                          </p:spTgt>
                                        </p:tgtEl>
                                        <p:attrNameLst>
                                          <p:attrName>style.visibility</p:attrName>
                                        </p:attrNameLst>
                                      </p:cBhvr>
                                      <p:to>
                                        <p:strVal val="visible"/>
                                      </p:to>
                                    </p:set>
                                    <p:animEffect transition="in" filter="checkerboard(across)">
                                      <p:cBhvr>
                                        <p:cTn id="32" dur="500"/>
                                        <p:tgtEl>
                                          <p:spTgt spid="10957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09581">
                                            <p:txEl>
                                              <p:pRg st="0" end="0"/>
                                            </p:txEl>
                                          </p:spTgt>
                                        </p:tgtEl>
                                        <p:attrNameLst>
                                          <p:attrName>style.visibility</p:attrName>
                                        </p:attrNameLst>
                                      </p:cBhvr>
                                      <p:to>
                                        <p:strVal val="visible"/>
                                      </p:to>
                                    </p:set>
                                    <p:animEffect transition="in" filter="checkerboard(across)">
                                      <p:cBhvr>
                                        <p:cTn id="37" dur="500"/>
                                        <p:tgtEl>
                                          <p:spTgt spid="109581">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109579">
                                            <p:txEl>
                                              <p:pRg st="0" end="0"/>
                                            </p:txEl>
                                          </p:spTgt>
                                        </p:tgtEl>
                                        <p:attrNameLst>
                                          <p:attrName>style.visibility</p:attrName>
                                        </p:attrNameLst>
                                      </p:cBhvr>
                                      <p:to>
                                        <p:strVal val="visible"/>
                                      </p:to>
                                    </p:set>
                                    <p:animEffect transition="in" filter="checkerboard(across)">
                                      <p:cBhvr>
                                        <p:cTn id="42" dur="500"/>
                                        <p:tgtEl>
                                          <p:spTgt spid="109579">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109580">
                                            <p:txEl>
                                              <p:pRg st="0" end="0"/>
                                            </p:txEl>
                                          </p:spTgt>
                                        </p:tgtEl>
                                        <p:attrNameLst>
                                          <p:attrName>style.visibility</p:attrName>
                                        </p:attrNameLst>
                                      </p:cBhvr>
                                      <p:to>
                                        <p:strVal val="visible"/>
                                      </p:to>
                                    </p:set>
                                    <p:animEffect transition="in" filter="checkerboard(across)">
                                      <p:cBhvr>
                                        <p:cTn id="47" dur="500"/>
                                        <p:tgtEl>
                                          <p:spTgt spid="109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109572"/>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09572">
                                            <p:txEl>
                                              <p:pRg st="0" end="0"/>
                                            </p:txEl>
                                          </p:spTgt>
                                        </p:tgtEl>
                                        <p:attrNameLst>
                                          <p:attrName>style.visibility</p:attrName>
                                        </p:attrNameLst>
                                      </p:cBhvr>
                                      <p:to>
                                        <p:strVal val="visible"/>
                                      </p:to>
                                    </p:set>
                                    <p:animEffect transition="in" filter="blinds(horizontal)">
                                      <p:cBhvr>
                                        <p:cTn id="53" dur="500"/>
                                        <p:tgtEl>
                                          <p:spTgt spid="109572">
                                            <p:txEl>
                                              <p:pRg st="0" end="0"/>
                                            </p:txEl>
                                          </p:spTgt>
                                        </p:tgtEl>
                                      </p:cBhvr>
                                    </p:animEffect>
                                  </p:childTnLst>
                                </p:cTn>
                              </p:par>
                            </p:childTnLst>
                          </p:cTn>
                        </p:par>
                      </p:childTnLst>
                    </p:cTn>
                  </p:par>
                </p:childTnLst>
              </p:cTn>
              <p:nextCondLst>
                <p:cond evt="onClick" delay="0">
                  <p:tgtEl>
                    <p:spTgt spid="109572"/>
                  </p:tgtEl>
                </p:cond>
              </p:nextCondLst>
            </p:seq>
            <p:seq concurrent="1" nextAc="seek">
              <p:cTn id="54" restart="whenNotActive" fill="hold" evtFilter="cancelBubble" nodeType="interactiveSeq">
                <p:stCondLst>
                  <p:cond evt="onClick" delay="0">
                    <p:tgtEl>
                      <p:spTgt spid="109577"/>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09577">
                                            <p:txEl>
                                              <p:pRg st="0" end="0"/>
                                            </p:txEl>
                                          </p:spTgt>
                                        </p:tgtEl>
                                        <p:attrNameLst>
                                          <p:attrName>style.visibility</p:attrName>
                                        </p:attrNameLst>
                                      </p:cBhvr>
                                      <p:to>
                                        <p:strVal val="visible"/>
                                      </p:to>
                                    </p:set>
                                    <p:animEffect transition="in" filter="blinds(horizontal)">
                                      <p:cBhvr>
                                        <p:cTn id="59" dur="500"/>
                                        <p:tgtEl>
                                          <p:spTgt spid="109577">
                                            <p:txEl>
                                              <p:pRg st="0" end="0"/>
                                            </p:txEl>
                                          </p:spTgt>
                                        </p:tgtEl>
                                      </p:cBhvr>
                                    </p:animEffect>
                                  </p:childTnLst>
                                </p:cTn>
                              </p:par>
                            </p:childTnLst>
                          </p:cTn>
                        </p:par>
                      </p:childTnLst>
                    </p:cTn>
                  </p:par>
                </p:childTnLst>
              </p:cTn>
              <p:nextCondLst>
                <p:cond evt="onClick" delay="0">
                  <p:tgtEl>
                    <p:spTgt spid="109577"/>
                  </p:tgtEl>
                </p:cond>
              </p:nextCondLst>
            </p:seq>
            <p:seq concurrent="1" nextAc="seek">
              <p:cTn id="60" restart="whenNotActive" fill="hold" evtFilter="cancelBubble" nodeType="interactiveSeq">
                <p:stCondLst>
                  <p:cond evt="onClick" delay="0">
                    <p:tgtEl>
                      <p:spTgt spid="109578"/>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9578">
                                            <p:txEl>
                                              <p:pRg st="0" end="0"/>
                                            </p:txEl>
                                          </p:spTgt>
                                        </p:tgtEl>
                                        <p:attrNameLst>
                                          <p:attrName>style.visibility</p:attrName>
                                        </p:attrNameLst>
                                      </p:cBhvr>
                                      <p:to>
                                        <p:strVal val="visible"/>
                                      </p:to>
                                    </p:set>
                                    <p:animEffect transition="in" filter="blinds(horizontal)">
                                      <p:cBhvr>
                                        <p:cTn id="65" dur="500"/>
                                        <p:tgtEl>
                                          <p:spTgt spid="109578">
                                            <p:txEl>
                                              <p:pRg st="0" end="0"/>
                                            </p:txEl>
                                          </p:spTgt>
                                        </p:tgtEl>
                                      </p:cBhvr>
                                    </p:animEffect>
                                  </p:childTnLst>
                                </p:cTn>
                              </p:par>
                            </p:childTnLst>
                          </p:cTn>
                        </p:par>
                      </p:childTnLst>
                    </p:cTn>
                  </p:par>
                </p:childTnLst>
              </p:cTn>
              <p:nextCondLst>
                <p:cond evt="onClick" delay="0">
                  <p:tgtEl>
                    <p:spTgt spid="109578"/>
                  </p:tgtEl>
                </p:cond>
              </p:nextCondLst>
            </p:seq>
            <p:seq concurrent="1" nextAc="seek">
              <p:cTn id="66" restart="whenNotActive" fill="hold" evtFilter="cancelBubble" nodeType="interactiveSeq">
                <p:stCondLst>
                  <p:cond evt="onClick" delay="0">
                    <p:tgtEl>
                      <p:spTgt spid="109581"/>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09581">
                                            <p:txEl>
                                              <p:pRg st="0" end="0"/>
                                            </p:txEl>
                                          </p:spTgt>
                                        </p:tgtEl>
                                        <p:attrNameLst>
                                          <p:attrName>style.visibility</p:attrName>
                                        </p:attrNameLst>
                                      </p:cBhvr>
                                      <p:to>
                                        <p:strVal val="visible"/>
                                      </p:to>
                                    </p:set>
                                    <p:animEffect transition="in" filter="blinds(horizontal)">
                                      <p:cBhvr>
                                        <p:cTn id="71" dur="500"/>
                                        <p:tgtEl>
                                          <p:spTgt spid="109581">
                                            <p:txEl>
                                              <p:pRg st="0" end="0"/>
                                            </p:txEl>
                                          </p:spTgt>
                                        </p:tgtEl>
                                      </p:cBhvr>
                                    </p:animEffect>
                                  </p:childTnLst>
                                </p:cTn>
                              </p:par>
                            </p:childTnLst>
                          </p:cTn>
                        </p:par>
                      </p:childTnLst>
                    </p:cTn>
                  </p:par>
                </p:childTnLst>
              </p:cTn>
              <p:nextCondLst>
                <p:cond evt="onClick" delay="0">
                  <p:tgtEl>
                    <p:spTgt spid="109581"/>
                  </p:tgtEl>
                </p:cond>
              </p:nextCondLst>
            </p:seq>
            <p:seq concurrent="1" nextAc="seek">
              <p:cTn id="72" restart="whenNotActive" fill="hold" evtFilter="cancelBubble" nodeType="interactiveSeq">
                <p:stCondLst>
                  <p:cond evt="onClick" delay="0">
                    <p:tgtEl>
                      <p:spTgt spid="109579"/>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09579">
                                            <p:txEl>
                                              <p:pRg st="0" end="0"/>
                                            </p:txEl>
                                          </p:spTgt>
                                        </p:tgtEl>
                                        <p:attrNameLst>
                                          <p:attrName>style.visibility</p:attrName>
                                        </p:attrNameLst>
                                      </p:cBhvr>
                                      <p:to>
                                        <p:strVal val="visible"/>
                                      </p:to>
                                    </p:set>
                                    <p:animEffect transition="in" filter="blinds(horizontal)">
                                      <p:cBhvr>
                                        <p:cTn id="77" dur="500"/>
                                        <p:tgtEl>
                                          <p:spTgt spid="109579">
                                            <p:txEl>
                                              <p:pRg st="0" end="0"/>
                                            </p:txEl>
                                          </p:spTgt>
                                        </p:tgtEl>
                                      </p:cBhvr>
                                    </p:animEffect>
                                  </p:childTnLst>
                                </p:cTn>
                              </p:par>
                            </p:childTnLst>
                          </p:cTn>
                        </p:par>
                      </p:childTnLst>
                    </p:cTn>
                  </p:par>
                </p:childTnLst>
              </p:cTn>
              <p:nextCondLst>
                <p:cond evt="onClick" delay="0">
                  <p:tgtEl>
                    <p:spTgt spid="109579"/>
                  </p:tgtEl>
                </p:cond>
              </p:nextCondLst>
            </p:seq>
            <p:seq concurrent="1" nextAc="seek">
              <p:cTn id="78" restart="whenNotActive" fill="hold" evtFilter="cancelBubble" nodeType="interactiveSeq">
                <p:stCondLst>
                  <p:cond evt="onClick" delay="0">
                    <p:tgtEl>
                      <p:spTgt spid="109580"/>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09580">
                                            <p:txEl>
                                              <p:pRg st="0" end="0"/>
                                            </p:txEl>
                                          </p:spTgt>
                                        </p:tgtEl>
                                        <p:attrNameLst>
                                          <p:attrName>style.visibility</p:attrName>
                                        </p:attrNameLst>
                                      </p:cBhvr>
                                      <p:to>
                                        <p:strVal val="visible"/>
                                      </p:to>
                                    </p:set>
                                    <p:animEffect transition="in" filter="blinds(horizontal)">
                                      <p:cBhvr>
                                        <p:cTn id="83" dur="500"/>
                                        <p:tgtEl>
                                          <p:spTgt spid="109580">
                                            <p:txEl>
                                              <p:pRg st="0" end="0"/>
                                            </p:txEl>
                                          </p:spTgt>
                                        </p:tgtEl>
                                      </p:cBhvr>
                                    </p:animEffect>
                                  </p:childTnLst>
                                </p:cTn>
                              </p:par>
                            </p:childTnLst>
                          </p:cTn>
                        </p:par>
                      </p:childTnLst>
                    </p:cTn>
                  </p:par>
                </p:childTnLst>
              </p:cTn>
              <p:nextCondLst>
                <p:cond evt="onClick" delay="0">
                  <p:tgtEl>
                    <p:spTgt spid="109580"/>
                  </p:tgtEl>
                </p:cond>
              </p:nextCondLst>
            </p:seq>
          </p:childTnLst>
        </p:cTn>
      </p:par>
    </p:tnLst>
    <p:bldLst>
      <p:bldP spid="109572" grpId="0" build="p"/>
      <p:bldP spid="109577" grpId="0" build="p"/>
      <p:bldP spid="109578" grpId="0" build="p"/>
      <p:bldP spid="109579" grpId="0" build="p"/>
      <p:bldP spid="109580" grpId="0" build="p"/>
      <p:bldP spid="10958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p:cNvSpPr>
            <a:spLocks noChangeArrowheads="1"/>
          </p:cNvSpPr>
          <p:nvPr/>
        </p:nvSpPr>
        <p:spPr bwMode="gray">
          <a:xfrm>
            <a:off x="1905000" y="304800"/>
            <a:ext cx="7010400" cy="1066800"/>
          </a:xfrm>
          <a:prstGeom prst="roundRect">
            <a:avLst>
              <a:gd name="adj" fmla="val 16667"/>
            </a:avLst>
          </a:prstGeom>
          <a:solidFill>
            <a:srgbClr val="CC0000"/>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pPr algn="ctr" eaLnBrk="1" hangingPunct="1"/>
            <a:r>
              <a:rPr lang="en-US" altLang="vi-VN" sz="2400" b="1">
                <a:solidFill>
                  <a:srgbClr val="FFFF00"/>
                </a:solidFill>
                <a:cs typeface="Arial" charset="0"/>
              </a:rPr>
              <a:t>Các tỉnh nào ở ĐBSCL phát triền nghề nuôi tôm </a:t>
            </a:r>
          </a:p>
          <a:p>
            <a:pPr algn="ctr" eaLnBrk="1" hangingPunct="1"/>
            <a:r>
              <a:rPr lang="en-US" altLang="vi-VN" sz="2400" b="1">
                <a:solidFill>
                  <a:srgbClr val="FFFF00"/>
                </a:solidFill>
                <a:cs typeface="Arial" charset="0"/>
              </a:rPr>
              <a:t>xuất khẩu nhất  :</a:t>
            </a:r>
          </a:p>
          <a:p>
            <a:pPr algn="ctr" eaLnBrk="1" hangingPunct="1"/>
            <a:endParaRPr lang="en-US" altLang="vi-VN" sz="2400" b="1">
              <a:solidFill>
                <a:srgbClr val="FFFF00"/>
              </a:solidFill>
              <a:cs typeface="Arial" charset="0"/>
            </a:endParaRPr>
          </a:p>
        </p:txBody>
      </p:sp>
      <p:pic>
        <p:nvPicPr>
          <p:cNvPr id="113667" name="Picture 3" descr="BD1503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10" y="1371600"/>
            <a:ext cx="428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4" descr="BD1503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10" y="4876800"/>
            <a:ext cx="428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5" descr="BD1503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10" y="3657600"/>
            <a:ext cx="428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6" descr="BD1503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10" y="2362200"/>
            <a:ext cx="428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1" name="AutoShape 7"/>
          <p:cNvSpPr>
            <a:spLocks noChangeArrowheads="1"/>
          </p:cNvSpPr>
          <p:nvPr/>
        </p:nvSpPr>
        <p:spPr bwMode="gray">
          <a:xfrm>
            <a:off x="533410" y="1905000"/>
            <a:ext cx="581025" cy="533400"/>
          </a:xfrm>
          <a:prstGeom prst="star5">
            <a:avLst/>
          </a:prstGeom>
          <a:solidFill>
            <a:srgbClr val="FFFF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pPr algn="ctr" eaLnBrk="1" hangingPunct="1">
              <a:defRPr/>
            </a:pPr>
            <a:r>
              <a:rPr lang="en-US" sz="1800" b="1">
                <a:solidFill>
                  <a:srgbClr val="000000"/>
                </a:solidFill>
                <a:effectLst>
                  <a:outerShdw blurRad="38100" dist="38100" dir="2700000" algn="tl">
                    <a:srgbClr val="FFFFFF"/>
                  </a:outerShdw>
                </a:effectLst>
                <a:cs typeface="Arial" charset="0"/>
              </a:rPr>
              <a:t>A</a:t>
            </a:r>
          </a:p>
        </p:txBody>
      </p:sp>
      <p:sp>
        <p:nvSpPr>
          <p:cNvPr id="113672" name="AutoShape 8"/>
          <p:cNvSpPr>
            <a:spLocks noChangeArrowheads="1"/>
          </p:cNvSpPr>
          <p:nvPr/>
        </p:nvSpPr>
        <p:spPr bwMode="gray">
          <a:xfrm>
            <a:off x="533400" y="5638800"/>
            <a:ext cx="609600" cy="533400"/>
          </a:xfrm>
          <a:prstGeom prst="star5">
            <a:avLst/>
          </a:prstGeom>
          <a:solidFill>
            <a:srgbClr val="FFFF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pPr algn="ctr" eaLnBrk="1" hangingPunct="1">
              <a:defRPr/>
            </a:pPr>
            <a:r>
              <a:rPr lang="en-US" sz="1800" b="1">
                <a:solidFill>
                  <a:srgbClr val="000000"/>
                </a:solidFill>
                <a:effectLst>
                  <a:outerShdw blurRad="38100" dist="38100" dir="2700000" algn="tl">
                    <a:srgbClr val="FFFFFF"/>
                  </a:outerShdw>
                </a:effectLst>
                <a:cs typeface="Arial" charset="0"/>
              </a:rPr>
              <a:t>D</a:t>
            </a:r>
          </a:p>
        </p:txBody>
      </p:sp>
      <p:sp>
        <p:nvSpPr>
          <p:cNvPr id="113673" name="AutoShape 9"/>
          <p:cNvSpPr>
            <a:spLocks noChangeArrowheads="1"/>
          </p:cNvSpPr>
          <p:nvPr/>
        </p:nvSpPr>
        <p:spPr bwMode="gray">
          <a:xfrm>
            <a:off x="533410" y="4343400"/>
            <a:ext cx="581025" cy="533400"/>
          </a:xfrm>
          <a:prstGeom prst="star5">
            <a:avLst/>
          </a:prstGeom>
          <a:solidFill>
            <a:srgbClr val="FFFF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pPr algn="ctr" eaLnBrk="1" hangingPunct="1">
              <a:defRPr/>
            </a:pPr>
            <a:r>
              <a:rPr lang="en-US" sz="1800" b="1">
                <a:solidFill>
                  <a:srgbClr val="000000"/>
                </a:solidFill>
                <a:effectLst>
                  <a:outerShdw blurRad="38100" dist="38100" dir="2700000" algn="tl">
                    <a:srgbClr val="FFFFFF"/>
                  </a:outerShdw>
                </a:effectLst>
                <a:cs typeface="Arial" charset="0"/>
              </a:rPr>
              <a:t>C</a:t>
            </a:r>
          </a:p>
        </p:txBody>
      </p:sp>
      <p:sp>
        <p:nvSpPr>
          <p:cNvPr id="113674" name="AutoShape 10"/>
          <p:cNvSpPr>
            <a:spLocks noChangeArrowheads="1"/>
          </p:cNvSpPr>
          <p:nvPr/>
        </p:nvSpPr>
        <p:spPr bwMode="gray">
          <a:xfrm>
            <a:off x="533410" y="3124200"/>
            <a:ext cx="581025" cy="533400"/>
          </a:xfrm>
          <a:prstGeom prst="star5">
            <a:avLst/>
          </a:prstGeom>
          <a:solidFill>
            <a:srgbClr val="FFFF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pPr algn="ctr" eaLnBrk="1" hangingPunct="1">
              <a:defRPr/>
            </a:pPr>
            <a:r>
              <a:rPr lang="en-US" sz="1800" b="1">
                <a:solidFill>
                  <a:srgbClr val="000000"/>
                </a:solidFill>
                <a:effectLst>
                  <a:outerShdw blurRad="38100" dist="38100" dir="2700000" algn="tl">
                    <a:srgbClr val="FFFFFF"/>
                  </a:outerShdw>
                </a:effectLst>
                <a:cs typeface="Arial" charset="0"/>
              </a:rPr>
              <a:t>B</a:t>
            </a:r>
          </a:p>
        </p:txBody>
      </p:sp>
      <p:sp>
        <p:nvSpPr>
          <p:cNvPr id="113675" name="AutoShape 11"/>
          <p:cNvSpPr>
            <a:spLocks noChangeArrowheads="1"/>
          </p:cNvSpPr>
          <p:nvPr/>
        </p:nvSpPr>
        <p:spPr bwMode="gray">
          <a:xfrm>
            <a:off x="1219200" y="1828800"/>
            <a:ext cx="7772400" cy="838200"/>
          </a:xfrm>
          <a:prstGeom prst="flowChartTerminator">
            <a:avLst/>
          </a:prstGeom>
          <a:solidFill>
            <a:srgbClr val="00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pPr algn="ctr" eaLnBrk="1" hangingPunct="1"/>
            <a:r>
              <a:rPr lang="en-US" altLang="vi-VN" b="1" i="1">
                <a:solidFill>
                  <a:srgbClr val="FFFF00"/>
                </a:solidFill>
                <a:cs typeface="Arial" charset="0"/>
              </a:rPr>
              <a:t>Cần Thơ, Bến Tre</a:t>
            </a:r>
          </a:p>
        </p:txBody>
      </p:sp>
      <p:sp>
        <p:nvSpPr>
          <p:cNvPr id="113676" name="AutoShape 12"/>
          <p:cNvSpPr>
            <a:spLocks noChangeArrowheads="1"/>
          </p:cNvSpPr>
          <p:nvPr/>
        </p:nvSpPr>
        <p:spPr bwMode="gray">
          <a:xfrm>
            <a:off x="1187450" y="2997200"/>
            <a:ext cx="7727950" cy="838200"/>
          </a:xfrm>
          <a:prstGeom prst="flowChartTerminator">
            <a:avLst/>
          </a:prstGeom>
          <a:solidFill>
            <a:srgbClr val="00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pPr algn="ctr" eaLnBrk="1" hangingPunct="1"/>
            <a:r>
              <a:rPr lang="en-US" altLang="vi-VN" b="1" i="1">
                <a:solidFill>
                  <a:srgbClr val="FFFF00"/>
                </a:solidFill>
                <a:cs typeface="Arial" charset="0"/>
              </a:rPr>
              <a:t>Bạc Liêu, Long Xuyên</a:t>
            </a:r>
          </a:p>
        </p:txBody>
      </p:sp>
      <p:sp>
        <p:nvSpPr>
          <p:cNvPr id="113677" name="AutoShape 13"/>
          <p:cNvSpPr>
            <a:spLocks noChangeArrowheads="1"/>
          </p:cNvSpPr>
          <p:nvPr/>
        </p:nvSpPr>
        <p:spPr bwMode="gray">
          <a:xfrm>
            <a:off x="1120775" y="4149725"/>
            <a:ext cx="7772400" cy="838200"/>
          </a:xfrm>
          <a:prstGeom prst="flowChartTerminator">
            <a:avLst/>
          </a:prstGeom>
          <a:solidFill>
            <a:srgbClr val="00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pPr algn="ctr" eaLnBrk="1" hangingPunct="1"/>
            <a:r>
              <a:rPr lang="en-US" altLang="vi-VN" b="1" i="1">
                <a:solidFill>
                  <a:srgbClr val="FFFF00"/>
                </a:solidFill>
                <a:cs typeface="Arial" charset="0"/>
              </a:rPr>
              <a:t>Đồng Tháp,  Bến Tre, Bạc Liêu</a:t>
            </a:r>
          </a:p>
        </p:txBody>
      </p:sp>
      <p:sp>
        <p:nvSpPr>
          <p:cNvPr id="113678" name="AutoShape 14"/>
          <p:cNvSpPr>
            <a:spLocks noChangeArrowheads="1"/>
          </p:cNvSpPr>
          <p:nvPr/>
        </p:nvSpPr>
        <p:spPr bwMode="gray">
          <a:xfrm>
            <a:off x="1258888" y="5445125"/>
            <a:ext cx="7885112" cy="838200"/>
          </a:xfrm>
          <a:prstGeom prst="flowChartTerminator">
            <a:avLst/>
          </a:prstGeom>
          <a:solidFill>
            <a:srgbClr val="0033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pPr algn="ctr" eaLnBrk="1" hangingPunct="1"/>
            <a:r>
              <a:rPr lang="en-US" altLang="vi-VN" b="1" i="1">
                <a:solidFill>
                  <a:srgbClr val="FFFF00"/>
                </a:solidFill>
                <a:cs typeface="Arial" charset="0"/>
              </a:rPr>
              <a:t>Kiên Giang, Cà Mau, An Giang</a:t>
            </a:r>
          </a:p>
        </p:txBody>
      </p:sp>
      <p:sp>
        <p:nvSpPr>
          <p:cNvPr id="113679" name="Oval 15"/>
          <p:cNvSpPr>
            <a:spLocks noChangeArrowheads="1"/>
          </p:cNvSpPr>
          <p:nvPr/>
        </p:nvSpPr>
        <p:spPr bwMode="auto">
          <a:xfrm>
            <a:off x="152400" y="381000"/>
            <a:ext cx="1752600" cy="914400"/>
          </a:xfrm>
          <a:prstGeom prst="ellipse">
            <a:avLst/>
          </a:prstGeom>
          <a:gradFill rotWithShape="1">
            <a:gsLst>
              <a:gs pos="0">
                <a:srgbClr val="000099"/>
              </a:gs>
              <a:gs pos="50000">
                <a:srgbClr val="66FFFF"/>
              </a:gs>
              <a:gs pos="100000">
                <a:srgbClr val="000099"/>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b="1">
                <a:solidFill>
                  <a:srgbClr val="FF0000"/>
                </a:solidFill>
                <a:cs typeface="Arial" charset="0"/>
              </a:rPr>
              <a:t>Chọn ý đúng</a:t>
            </a:r>
          </a:p>
          <a:p>
            <a:pPr algn="ctr" eaLnBrk="1" hangingPunct="1"/>
            <a:r>
              <a:rPr lang="en-US" altLang="vi-VN" b="1">
                <a:solidFill>
                  <a:srgbClr val="FF0000"/>
                </a:solidFill>
                <a:cs typeface="Arial" charset="0"/>
              </a:rPr>
              <a:t>nhất</a:t>
            </a:r>
          </a:p>
        </p:txBody>
      </p:sp>
      <p:sp>
        <p:nvSpPr>
          <p:cNvPr id="113680" name="Text Box 16"/>
          <p:cNvSpPr txBox="1">
            <a:spLocks noChangeArrowheads="1"/>
          </p:cNvSpPr>
          <p:nvPr/>
        </p:nvSpPr>
        <p:spPr bwMode="auto">
          <a:xfrm>
            <a:off x="7451737" y="6524626"/>
            <a:ext cx="1692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vi-VN" sz="1800">
                <a:solidFill>
                  <a:srgbClr val="FF0000"/>
                </a:solidFill>
              </a:rPr>
              <a:t>Đáp án</a:t>
            </a:r>
          </a:p>
        </p:txBody>
      </p:sp>
    </p:spTree>
    <p:extLst>
      <p:ext uri="{BB962C8B-B14F-4D97-AF65-F5344CB8AC3E}">
        <p14:creationId xmlns:p14="http://schemas.microsoft.com/office/powerpoint/2010/main" val="987315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3679"/>
                                        </p:tgtEl>
                                        <p:attrNameLst>
                                          <p:attrName>style.visibility</p:attrName>
                                        </p:attrNameLst>
                                      </p:cBhvr>
                                      <p:to>
                                        <p:strVal val="visible"/>
                                      </p:to>
                                    </p:set>
                                    <p:anim calcmode="lin" valueType="num">
                                      <p:cBhvr>
                                        <p:cTn id="7" dur="1000" fill="hold"/>
                                        <p:tgtEl>
                                          <p:spTgt spid="113679"/>
                                        </p:tgtEl>
                                        <p:attrNameLst>
                                          <p:attrName>ppt_w</p:attrName>
                                        </p:attrNameLst>
                                      </p:cBhvr>
                                      <p:tavLst>
                                        <p:tav tm="0">
                                          <p:val>
                                            <p:fltVal val="0"/>
                                          </p:val>
                                        </p:tav>
                                        <p:tav tm="100000">
                                          <p:val>
                                            <p:strVal val="#ppt_w"/>
                                          </p:val>
                                        </p:tav>
                                      </p:tavLst>
                                    </p:anim>
                                    <p:anim calcmode="lin" valueType="num">
                                      <p:cBhvr>
                                        <p:cTn id="8" dur="1000" fill="hold"/>
                                        <p:tgtEl>
                                          <p:spTgt spid="113679"/>
                                        </p:tgtEl>
                                        <p:attrNameLst>
                                          <p:attrName>ppt_h</p:attrName>
                                        </p:attrNameLst>
                                      </p:cBhvr>
                                      <p:tavLst>
                                        <p:tav tm="0">
                                          <p:val>
                                            <p:fltVal val="0"/>
                                          </p:val>
                                        </p:tav>
                                        <p:tav tm="100000">
                                          <p:val>
                                            <p:strVal val="#ppt_h"/>
                                          </p:val>
                                        </p:tav>
                                      </p:tavLst>
                                    </p:anim>
                                    <p:anim calcmode="lin" valueType="num">
                                      <p:cBhvr>
                                        <p:cTn id="9" dur="1000" fill="hold"/>
                                        <p:tgtEl>
                                          <p:spTgt spid="11367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367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113666"/>
                                        </p:tgtEl>
                                        <p:attrNameLst>
                                          <p:attrName>style.visibility</p:attrName>
                                        </p:attrNameLst>
                                      </p:cBhvr>
                                      <p:to>
                                        <p:strVal val="visible"/>
                                      </p:to>
                                    </p:set>
                                    <p:animEffect transition="in" filter="fade">
                                      <p:cBhvr>
                                        <p:cTn id="14" dur="500"/>
                                        <p:tgtEl>
                                          <p:spTgt spid="113666"/>
                                        </p:tgtEl>
                                      </p:cBhvr>
                                    </p:animEffect>
                                    <p:anim calcmode="lin" valueType="num">
                                      <p:cBhvr>
                                        <p:cTn id="15" dur="500" fill="hold"/>
                                        <p:tgtEl>
                                          <p:spTgt spid="113666"/>
                                        </p:tgtEl>
                                        <p:attrNameLst>
                                          <p:attrName>ppt_x</p:attrName>
                                        </p:attrNameLst>
                                      </p:cBhvr>
                                      <p:tavLst>
                                        <p:tav tm="0">
                                          <p:val>
                                            <p:strVal val="#ppt_x-.1"/>
                                          </p:val>
                                        </p:tav>
                                        <p:tav tm="100000">
                                          <p:val>
                                            <p:strVal val="#ppt_x"/>
                                          </p:val>
                                        </p:tav>
                                      </p:tavLst>
                                    </p:anim>
                                    <p:anim calcmode="lin" valueType="num">
                                      <p:cBhvr>
                                        <p:cTn id="16" dur="500" fill="hold"/>
                                        <p:tgtEl>
                                          <p:spTgt spid="113666"/>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3900"/>
                            </p:stCondLst>
                            <p:childTnLst>
                              <p:par>
                                <p:cTn id="18" presetID="22" presetClass="entr" presetSubtype="1" fill="hold" nodeType="afterEffect">
                                  <p:stCondLst>
                                    <p:cond delay="0"/>
                                  </p:stCondLst>
                                  <p:childTnLst>
                                    <p:set>
                                      <p:cBhvr>
                                        <p:cTn id="19" dur="1" fill="hold">
                                          <p:stCondLst>
                                            <p:cond delay="0"/>
                                          </p:stCondLst>
                                        </p:cTn>
                                        <p:tgtEl>
                                          <p:spTgt spid="113667"/>
                                        </p:tgtEl>
                                        <p:attrNameLst>
                                          <p:attrName>style.visibility</p:attrName>
                                        </p:attrNameLst>
                                      </p:cBhvr>
                                      <p:to>
                                        <p:strVal val="visible"/>
                                      </p:to>
                                    </p:set>
                                    <p:animEffect transition="in" filter="wipe(up)">
                                      <p:cBhvr>
                                        <p:cTn id="20" dur="500"/>
                                        <p:tgtEl>
                                          <p:spTgt spid="113667"/>
                                        </p:tgtEl>
                                      </p:cBhvr>
                                    </p:animEffect>
                                  </p:childTnLst>
                                </p:cTn>
                              </p:par>
                            </p:childTnLst>
                          </p:cTn>
                        </p:par>
                        <p:par>
                          <p:cTn id="21" fill="hold" nodeType="afterGroup">
                            <p:stCondLst>
                              <p:cond delay="4400"/>
                            </p:stCondLst>
                            <p:childTnLst>
                              <p:par>
                                <p:cTn id="22" presetID="35" presetClass="entr" presetSubtype="0" fill="hold" grpId="0" nodeType="afterEffect">
                                  <p:stCondLst>
                                    <p:cond delay="0"/>
                                  </p:stCondLst>
                                  <p:childTnLst>
                                    <p:set>
                                      <p:cBhvr>
                                        <p:cTn id="23" dur="1" fill="hold">
                                          <p:stCondLst>
                                            <p:cond delay="0"/>
                                          </p:stCondLst>
                                        </p:cTn>
                                        <p:tgtEl>
                                          <p:spTgt spid="113671"/>
                                        </p:tgtEl>
                                        <p:attrNameLst>
                                          <p:attrName>style.visibility</p:attrName>
                                        </p:attrNameLst>
                                      </p:cBhvr>
                                      <p:to>
                                        <p:strVal val="visible"/>
                                      </p:to>
                                    </p:set>
                                    <p:animEffect transition="in" filter="fade">
                                      <p:cBhvr>
                                        <p:cTn id="24" dur="1000"/>
                                        <p:tgtEl>
                                          <p:spTgt spid="113671"/>
                                        </p:tgtEl>
                                      </p:cBhvr>
                                    </p:animEffect>
                                    <p:anim calcmode="lin" valueType="num">
                                      <p:cBhvr>
                                        <p:cTn id="25" dur="1000" fill="hold"/>
                                        <p:tgtEl>
                                          <p:spTgt spid="113671"/>
                                        </p:tgtEl>
                                        <p:attrNameLst>
                                          <p:attrName>style.rotation</p:attrName>
                                        </p:attrNameLst>
                                      </p:cBhvr>
                                      <p:tavLst>
                                        <p:tav tm="0">
                                          <p:val>
                                            <p:fltVal val="720"/>
                                          </p:val>
                                        </p:tav>
                                        <p:tav tm="100000">
                                          <p:val>
                                            <p:fltVal val="0"/>
                                          </p:val>
                                        </p:tav>
                                      </p:tavLst>
                                    </p:anim>
                                    <p:anim calcmode="lin" valueType="num">
                                      <p:cBhvr>
                                        <p:cTn id="26" dur="1000" fill="hold"/>
                                        <p:tgtEl>
                                          <p:spTgt spid="113671"/>
                                        </p:tgtEl>
                                        <p:attrNameLst>
                                          <p:attrName>ppt_h</p:attrName>
                                        </p:attrNameLst>
                                      </p:cBhvr>
                                      <p:tavLst>
                                        <p:tav tm="0">
                                          <p:val>
                                            <p:fltVal val="0"/>
                                          </p:val>
                                        </p:tav>
                                        <p:tav tm="100000">
                                          <p:val>
                                            <p:strVal val="#ppt_h"/>
                                          </p:val>
                                        </p:tav>
                                      </p:tavLst>
                                    </p:anim>
                                    <p:anim calcmode="lin" valueType="num">
                                      <p:cBhvr>
                                        <p:cTn id="27" dur="1000" fill="hold"/>
                                        <p:tgtEl>
                                          <p:spTgt spid="113671"/>
                                        </p:tgtEl>
                                        <p:attrNameLst>
                                          <p:attrName>ppt_w</p:attrName>
                                        </p:attrNameLst>
                                      </p:cBhvr>
                                      <p:tavLst>
                                        <p:tav tm="0">
                                          <p:val>
                                            <p:fltVal val="0"/>
                                          </p:val>
                                        </p:tav>
                                        <p:tav tm="100000">
                                          <p:val>
                                            <p:strVal val="#ppt_w"/>
                                          </p:val>
                                        </p:tav>
                                      </p:tavLst>
                                    </p:anim>
                                  </p:childTnLst>
                                </p:cTn>
                              </p:par>
                            </p:childTnLst>
                          </p:cTn>
                        </p:par>
                        <p:par>
                          <p:cTn id="28" fill="hold" nodeType="afterGroup">
                            <p:stCondLst>
                              <p:cond delay="5400"/>
                            </p:stCondLst>
                            <p:childTnLst>
                              <p:par>
                                <p:cTn id="29" presetID="22" presetClass="entr" presetSubtype="8" fill="hold" grpId="0" nodeType="afterEffect">
                                  <p:stCondLst>
                                    <p:cond delay="0"/>
                                  </p:stCondLst>
                                  <p:childTnLst>
                                    <p:set>
                                      <p:cBhvr>
                                        <p:cTn id="30" dur="1" fill="hold">
                                          <p:stCondLst>
                                            <p:cond delay="0"/>
                                          </p:stCondLst>
                                        </p:cTn>
                                        <p:tgtEl>
                                          <p:spTgt spid="113675">
                                            <p:bg/>
                                          </p:spTgt>
                                        </p:tgtEl>
                                        <p:attrNameLst>
                                          <p:attrName>style.visibility</p:attrName>
                                        </p:attrNameLst>
                                      </p:cBhvr>
                                      <p:to>
                                        <p:strVal val="visible"/>
                                      </p:to>
                                    </p:set>
                                    <p:animEffect transition="in" filter="wipe(left)">
                                      <p:cBhvr>
                                        <p:cTn id="31" dur="500"/>
                                        <p:tgtEl>
                                          <p:spTgt spid="113675">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3675">
                                            <p:txEl>
                                              <p:pRg st="0" end="0"/>
                                            </p:txEl>
                                          </p:spTgt>
                                        </p:tgtEl>
                                        <p:attrNameLst>
                                          <p:attrName>style.visibility</p:attrName>
                                        </p:attrNameLst>
                                      </p:cBhvr>
                                      <p:to>
                                        <p:strVal val="visible"/>
                                      </p:to>
                                    </p:set>
                                    <p:animEffect transition="in" filter="wipe(left)">
                                      <p:cBhvr>
                                        <p:cTn id="34" dur="500"/>
                                        <p:tgtEl>
                                          <p:spTgt spid="113675">
                                            <p:txEl>
                                              <p:pRg st="0" end="0"/>
                                            </p:txEl>
                                          </p:spTgt>
                                        </p:tgtEl>
                                      </p:cBhvr>
                                    </p:animEffect>
                                  </p:childTnLst>
                                </p:cTn>
                              </p:par>
                            </p:childTnLst>
                          </p:cTn>
                        </p:par>
                        <p:par>
                          <p:cTn id="35" fill="hold" nodeType="afterGroup">
                            <p:stCondLst>
                              <p:cond delay="5900"/>
                            </p:stCondLst>
                            <p:childTnLst>
                              <p:par>
                                <p:cTn id="36" presetID="22" presetClass="entr" presetSubtype="1" fill="hold" nodeType="afterEffect">
                                  <p:stCondLst>
                                    <p:cond delay="0"/>
                                  </p:stCondLst>
                                  <p:childTnLst>
                                    <p:set>
                                      <p:cBhvr>
                                        <p:cTn id="37" dur="1" fill="hold">
                                          <p:stCondLst>
                                            <p:cond delay="0"/>
                                          </p:stCondLst>
                                        </p:cTn>
                                        <p:tgtEl>
                                          <p:spTgt spid="113670"/>
                                        </p:tgtEl>
                                        <p:attrNameLst>
                                          <p:attrName>style.visibility</p:attrName>
                                        </p:attrNameLst>
                                      </p:cBhvr>
                                      <p:to>
                                        <p:strVal val="visible"/>
                                      </p:to>
                                    </p:set>
                                    <p:animEffect transition="in" filter="wipe(up)">
                                      <p:cBhvr>
                                        <p:cTn id="38" dur="500"/>
                                        <p:tgtEl>
                                          <p:spTgt spid="113670"/>
                                        </p:tgtEl>
                                      </p:cBhvr>
                                    </p:animEffect>
                                  </p:childTnLst>
                                </p:cTn>
                              </p:par>
                            </p:childTnLst>
                          </p:cTn>
                        </p:par>
                        <p:par>
                          <p:cTn id="39" fill="hold" nodeType="afterGroup">
                            <p:stCondLst>
                              <p:cond delay="6400"/>
                            </p:stCondLst>
                            <p:childTnLst>
                              <p:par>
                                <p:cTn id="40" presetID="35" presetClass="entr" presetSubtype="0" fill="hold" grpId="0" nodeType="afterEffect">
                                  <p:stCondLst>
                                    <p:cond delay="0"/>
                                  </p:stCondLst>
                                  <p:childTnLst>
                                    <p:set>
                                      <p:cBhvr>
                                        <p:cTn id="41" dur="1" fill="hold">
                                          <p:stCondLst>
                                            <p:cond delay="0"/>
                                          </p:stCondLst>
                                        </p:cTn>
                                        <p:tgtEl>
                                          <p:spTgt spid="113674"/>
                                        </p:tgtEl>
                                        <p:attrNameLst>
                                          <p:attrName>style.visibility</p:attrName>
                                        </p:attrNameLst>
                                      </p:cBhvr>
                                      <p:to>
                                        <p:strVal val="visible"/>
                                      </p:to>
                                    </p:set>
                                    <p:animEffect transition="in" filter="fade">
                                      <p:cBhvr>
                                        <p:cTn id="42" dur="1000"/>
                                        <p:tgtEl>
                                          <p:spTgt spid="113674"/>
                                        </p:tgtEl>
                                      </p:cBhvr>
                                    </p:animEffect>
                                    <p:anim calcmode="lin" valueType="num">
                                      <p:cBhvr>
                                        <p:cTn id="43" dur="1000" fill="hold"/>
                                        <p:tgtEl>
                                          <p:spTgt spid="113674"/>
                                        </p:tgtEl>
                                        <p:attrNameLst>
                                          <p:attrName>style.rotation</p:attrName>
                                        </p:attrNameLst>
                                      </p:cBhvr>
                                      <p:tavLst>
                                        <p:tav tm="0">
                                          <p:val>
                                            <p:fltVal val="720"/>
                                          </p:val>
                                        </p:tav>
                                        <p:tav tm="100000">
                                          <p:val>
                                            <p:fltVal val="0"/>
                                          </p:val>
                                        </p:tav>
                                      </p:tavLst>
                                    </p:anim>
                                    <p:anim calcmode="lin" valueType="num">
                                      <p:cBhvr>
                                        <p:cTn id="44" dur="1000" fill="hold"/>
                                        <p:tgtEl>
                                          <p:spTgt spid="113674"/>
                                        </p:tgtEl>
                                        <p:attrNameLst>
                                          <p:attrName>ppt_h</p:attrName>
                                        </p:attrNameLst>
                                      </p:cBhvr>
                                      <p:tavLst>
                                        <p:tav tm="0">
                                          <p:val>
                                            <p:fltVal val="0"/>
                                          </p:val>
                                        </p:tav>
                                        <p:tav tm="100000">
                                          <p:val>
                                            <p:strVal val="#ppt_h"/>
                                          </p:val>
                                        </p:tav>
                                      </p:tavLst>
                                    </p:anim>
                                    <p:anim calcmode="lin" valueType="num">
                                      <p:cBhvr>
                                        <p:cTn id="45" dur="1000" fill="hold"/>
                                        <p:tgtEl>
                                          <p:spTgt spid="113674"/>
                                        </p:tgtEl>
                                        <p:attrNameLst>
                                          <p:attrName>ppt_w</p:attrName>
                                        </p:attrNameLst>
                                      </p:cBhvr>
                                      <p:tavLst>
                                        <p:tav tm="0">
                                          <p:val>
                                            <p:fltVal val="0"/>
                                          </p:val>
                                        </p:tav>
                                        <p:tav tm="100000">
                                          <p:val>
                                            <p:strVal val="#ppt_w"/>
                                          </p:val>
                                        </p:tav>
                                      </p:tavLst>
                                    </p:anim>
                                  </p:childTnLst>
                                </p:cTn>
                              </p:par>
                            </p:childTnLst>
                          </p:cTn>
                        </p:par>
                        <p:par>
                          <p:cTn id="46" fill="hold" nodeType="afterGroup">
                            <p:stCondLst>
                              <p:cond delay="74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13676">
                                            <p:bg/>
                                          </p:spTgt>
                                        </p:tgtEl>
                                        <p:attrNameLst>
                                          <p:attrName>style.visibility</p:attrName>
                                        </p:attrNameLst>
                                      </p:cBhvr>
                                      <p:to>
                                        <p:strVal val="visible"/>
                                      </p:to>
                                    </p:set>
                                    <p:anim calcmode="lin" valueType="num">
                                      <p:cBhvr>
                                        <p:cTn id="49" dur="500" fill="hold"/>
                                        <p:tgtEl>
                                          <p:spTgt spid="113676">
                                            <p:bg/>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3676">
                                            <p:bg/>
                                          </p:spTgt>
                                        </p:tgtEl>
                                        <p:attrNameLst>
                                          <p:attrName>ppt_y</p:attrName>
                                        </p:attrNameLst>
                                      </p:cBhvr>
                                      <p:tavLst>
                                        <p:tav tm="0">
                                          <p:val>
                                            <p:strVal val="#ppt_y"/>
                                          </p:val>
                                        </p:tav>
                                        <p:tav tm="100000">
                                          <p:val>
                                            <p:strVal val="#ppt_y"/>
                                          </p:val>
                                        </p:tav>
                                      </p:tavLst>
                                    </p:anim>
                                    <p:anim calcmode="lin" valueType="num">
                                      <p:cBhvr>
                                        <p:cTn id="51" dur="500" fill="hold"/>
                                        <p:tgtEl>
                                          <p:spTgt spid="113676">
                                            <p:bg/>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3676">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13676">
                                            <p:bg/>
                                          </p:spTgt>
                                        </p:tgtEl>
                                      </p:cBhvr>
                                    </p:animEffect>
                                  </p:childTnLst>
                                </p:cTn>
                              </p:par>
                              <p:par>
                                <p:cTn id="54" presetID="41" presetClass="entr" presetSubtype="0" fill="hold" grpId="0" nodeType="withEffect">
                                  <p:stCondLst>
                                    <p:cond delay="0"/>
                                  </p:stCondLst>
                                  <p:iterate type="lt">
                                    <p:tmPct val="10000"/>
                                  </p:iterate>
                                  <p:childTnLst>
                                    <p:set>
                                      <p:cBhvr>
                                        <p:cTn id="55" dur="1" fill="hold">
                                          <p:stCondLst>
                                            <p:cond delay="0"/>
                                          </p:stCondLst>
                                        </p:cTn>
                                        <p:tgtEl>
                                          <p:spTgt spid="113676">
                                            <p:txEl>
                                              <p:pRg st="0" end="0"/>
                                            </p:txEl>
                                          </p:spTgt>
                                        </p:tgtEl>
                                        <p:attrNameLst>
                                          <p:attrName>style.visibility</p:attrName>
                                        </p:attrNameLst>
                                      </p:cBhvr>
                                      <p:to>
                                        <p:strVal val="visible"/>
                                      </p:to>
                                    </p:set>
                                    <p:anim calcmode="lin" valueType="num">
                                      <p:cBhvr>
                                        <p:cTn id="56" dur="500" fill="hold"/>
                                        <p:tgtEl>
                                          <p:spTgt spid="11367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13676">
                                            <p:txEl>
                                              <p:pRg st="0" end="0"/>
                                            </p:txEl>
                                          </p:spTgt>
                                        </p:tgtEl>
                                        <p:attrNameLst>
                                          <p:attrName>ppt_y</p:attrName>
                                        </p:attrNameLst>
                                      </p:cBhvr>
                                      <p:tavLst>
                                        <p:tav tm="0">
                                          <p:val>
                                            <p:strVal val="#ppt_y"/>
                                          </p:val>
                                        </p:tav>
                                        <p:tav tm="100000">
                                          <p:val>
                                            <p:strVal val="#ppt_y"/>
                                          </p:val>
                                        </p:tav>
                                      </p:tavLst>
                                    </p:anim>
                                    <p:anim calcmode="lin" valueType="num">
                                      <p:cBhvr>
                                        <p:cTn id="58" dur="500" fill="hold"/>
                                        <p:tgtEl>
                                          <p:spTgt spid="11367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1367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13676">
                                            <p:txEl>
                                              <p:pRg st="0" end="0"/>
                                            </p:txEl>
                                          </p:spTgt>
                                        </p:tgtEl>
                                      </p:cBhvr>
                                    </p:animEffect>
                                  </p:childTnLst>
                                </p:cTn>
                              </p:par>
                            </p:childTnLst>
                          </p:cTn>
                        </p:par>
                        <p:par>
                          <p:cTn id="61" fill="hold" nodeType="afterGroup">
                            <p:stCondLst>
                              <p:cond delay="8700"/>
                            </p:stCondLst>
                            <p:childTnLst>
                              <p:par>
                                <p:cTn id="62" presetID="22" presetClass="entr" presetSubtype="1" fill="hold" nodeType="afterEffect">
                                  <p:stCondLst>
                                    <p:cond delay="0"/>
                                  </p:stCondLst>
                                  <p:childTnLst>
                                    <p:set>
                                      <p:cBhvr>
                                        <p:cTn id="63" dur="1" fill="hold">
                                          <p:stCondLst>
                                            <p:cond delay="0"/>
                                          </p:stCondLst>
                                        </p:cTn>
                                        <p:tgtEl>
                                          <p:spTgt spid="113669"/>
                                        </p:tgtEl>
                                        <p:attrNameLst>
                                          <p:attrName>style.visibility</p:attrName>
                                        </p:attrNameLst>
                                      </p:cBhvr>
                                      <p:to>
                                        <p:strVal val="visible"/>
                                      </p:to>
                                    </p:set>
                                    <p:animEffect transition="in" filter="wipe(up)">
                                      <p:cBhvr>
                                        <p:cTn id="64" dur="500"/>
                                        <p:tgtEl>
                                          <p:spTgt spid="113669"/>
                                        </p:tgtEl>
                                      </p:cBhvr>
                                    </p:animEffect>
                                  </p:childTnLst>
                                </p:cTn>
                              </p:par>
                            </p:childTnLst>
                          </p:cTn>
                        </p:par>
                        <p:par>
                          <p:cTn id="65" fill="hold" nodeType="afterGroup">
                            <p:stCondLst>
                              <p:cond delay="9200"/>
                            </p:stCondLst>
                            <p:childTnLst>
                              <p:par>
                                <p:cTn id="66" presetID="35" presetClass="entr" presetSubtype="0" fill="hold" grpId="0" nodeType="afterEffect">
                                  <p:stCondLst>
                                    <p:cond delay="0"/>
                                  </p:stCondLst>
                                  <p:childTnLst>
                                    <p:set>
                                      <p:cBhvr>
                                        <p:cTn id="67" dur="1" fill="hold">
                                          <p:stCondLst>
                                            <p:cond delay="0"/>
                                          </p:stCondLst>
                                        </p:cTn>
                                        <p:tgtEl>
                                          <p:spTgt spid="113673"/>
                                        </p:tgtEl>
                                        <p:attrNameLst>
                                          <p:attrName>style.visibility</p:attrName>
                                        </p:attrNameLst>
                                      </p:cBhvr>
                                      <p:to>
                                        <p:strVal val="visible"/>
                                      </p:to>
                                    </p:set>
                                    <p:animEffect transition="in" filter="fade">
                                      <p:cBhvr>
                                        <p:cTn id="68" dur="1000"/>
                                        <p:tgtEl>
                                          <p:spTgt spid="113673"/>
                                        </p:tgtEl>
                                      </p:cBhvr>
                                    </p:animEffect>
                                    <p:anim calcmode="lin" valueType="num">
                                      <p:cBhvr>
                                        <p:cTn id="69" dur="1000" fill="hold"/>
                                        <p:tgtEl>
                                          <p:spTgt spid="113673"/>
                                        </p:tgtEl>
                                        <p:attrNameLst>
                                          <p:attrName>style.rotation</p:attrName>
                                        </p:attrNameLst>
                                      </p:cBhvr>
                                      <p:tavLst>
                                        <p:tav tm="0">
                                          <p:val>
                                            <p:fltVal val="720"/>
                                          </p:val>
                                        </p:tav>
                                        <p:tav tm="100000">
                                          <p:val>
                                            <p:fltVal val="0"/>
                                          </p:val>
                                        </p:tav>
                                      </p:tavLst>
                                    </p:anim>
                                    <p:anim calcmode="lin" valueType="num">
                                      <p:cBhvr>
                                        <p:cTn id="70" dur="1000" fill="hold"/>
                                        <p:tgtEl>
                                          <p:spTgt spid="113673"/>
                                        </p:tgtEl>
                                        <p:attrNameLst>
                                          <p:attrName>ppt_h</p:attrName>
                                        </p:attrNameLst>
                                      </p:cBhvr>
                                      <p:tavLst>
                                        <p:tav tm="0">
                                          <p:val>
                                            <p:fltVal val="0"/>
                                          </p:val>
                                        </p:tav>
                                        <p:tav tm="100000">
                                          <p:val>
                                            <p:strVal val="#ppt_h"/>
                                          </p:val>
                                        </p:tav>
                                      </p:tavLst>
                                    </p:anim>
                                    <p:anim calcmode="lin" valueType="num">
                                      <p:cBhvr>
                                        <p:cTn id="71" dur="1000" fill="hold"/>
                                        <p:tgtEl>
                                          <p:spTgt spid="113673"/>
                                        </p:tgtEl>
                                        <p:attrNameLst>
                                          <p:attrName>ppt_w</p:attrName>
                                        </p:attrNameLst>
                                      </p:cBhvr>
                                      <p:tavLst>
                                        <p:tav tm="0">
                                          <p:val>
                                            <p:fltVal val="0"/>
                                          </p:val>
                                        </p:tav>
                                        <p:tav tm="100000">
                                          <p:val>
                                            <p:strVal val="#ppt_w"/>
                                          </p:val>
                                        </p:tav>
                                      </p:tavLst>
                                    </p:anim>
                                  </p:childTnLst>
                                </p:cTn>
                              </p:par>
                            </p:childTnLst>
                          </p:cTn>
                        </p:par>
                        <p:par>
                          <p:cTn id="72" fill="hold" nodeType="afterGroup">
                            <p:stCondLst>
                              <p:cond delay="102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13677">
                                            <p:bg/>
                                          </p:spTgt>
                                        </p:tgtEl>
                                        <p:attrNameLst>
                                          <p:attrName>style.visibility</p:attrName>
                                        </p:attrNameLst>
                                      </p:cBhvr>
                                      <p:to>
                                        <p:strVal val="visible"/>
                                      </p:to>
                                    </p:set>
                                    <p:anim calcmode="lin" valueType="num">
                                      <p:cBhvr>
                                        <p:cTn id="75" dur="500" fill="hold"/>
                                        <p:tgtEl>
                                          <p:spTgt spid="113677">
                                            <p:bg/>
                                          </p:spTgt>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13677">
                                            <p:bg/>
                                          </p:spTgt>
                                        </p:tgtEl>
                                        <p:attrNameLst>
                                          <p:attrName>ppt_y</p:attrName>
                                        </p:attrNameLst>
                                      </p:cBhvr>
                                      <p:tavLst>
                                        <p:tav tm="0">
                                          <p:val>
                                            <p:strVal val="#ppt_y"/>
                                          </p:val>
                                        </p:tav>
                                        <p:tav tm="100000">
                                          <p:val>
                                            <p:strVal val="#ppt_y"/>
                                          </p:val>
                                        </p:tav>
                                      </p:tavLst>
                                    </p:anim>
                                    <p:anim calcmode="lin" valueType="num">
                                      <p:cBhvr>
                                        <p:cTn id="77" dur="500" fill="hold"/>
                                        <p:tgtEl>
                                          <p:spTgt spid="113677">
                                            <p:bg/>
                                          </p:spTgt>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13677">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13677">
                                            <p:bg/>
                                          </p:spTgt>
                                        </p:tgtEl>
                                      </p:cBhvr>
                                    </p:animEffect>
                                  </p:childTnLst>
                                </p:cTn>
                              </p:par>
                              <p:par>
                                <p:cTn id="80" presetID="41" presetClass="entr" presetSubtype="0" fill="hold" grpId="0" nodeType="withEffect">
                                  <p:stCondLst>
                                    <p:cond delay="0"/>
                                  </p:stCondLst>
                                  <p:iterate type="lt">
                                    <p:tmPct val="10000"/>
                                  </p:iterate>
                                  <p:childTnLst>
                                    <p:set>
                                      <p:cBhvr>
                                        <p:cTn id="81" dur="1" fill="hold">
                                          <p:stCondLst>
                                            <p:cond delay="0"/>
                                          </p:stCondLst>
                                        </p:cTn>
                                        <p:tgtEl>
                                          <p:spTgt spid="113677">
                                            <p:txEl>
                                              <p:pRg st="0" end="0"/>
                                            </p:txEl>
                                          </p:spTgt>
                                        </p:tgtEl>
                                        <p:attrNameLst>
                                          <p:attrName>style.visibility</p:attrName>
                                        </p:attrNameLst>
                                      </p:cBhvr>
                                      <p:to>
                                        <p:strVal val="visible"/>
                                      </p:to>
                                    </p:set>
                                    <p:anim calcmode="lin" valueType="num">
                                      <p:cBhvr>
                                        <p:cTn id="82" dur="500" fill="hold"/>
                                        <p:tgtEl>
                                          <p:spTgt spid="11367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113677">
                                            <p:txEl>
                                              <p:pRg st="0" end="0"/>
                                            </p:txEl>
                                          </p:spTgt>
                                        </p:tgtEl>
                                        <p:attrNameLst>
                                          <p:attrName>ppt_y</p:attrName>
                                        </p:attrNameLst>
                                      </p:cBhvr>
                                      <p:tavLst>
                                        <p:tav tm="0">
                                          <p:val>
                                            <p:strVal val="#ppt_y"/>
                                          </p:val>
                                        </p:tav>
                                        <p:tav tm="100000">
                                          <p:val>
                                            <p:strVal val="#ppt_y"/>
                                          </p:val>
                                        </p:tav>
                                      </p:tavLst>
                                    </p:anim>
                                    <p:anim calcmode="lin" valueType="num">
                                      <p:cBhvr>
                                        <p:cTn id="84" dur="500" fill="hold"/>
                                        <p:tgtEl>
                                          <p:spTgt spid="11367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11367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113677">
                                            <p:txEl>
                                              <p:pRg st="0" end="0"/>
                                            </p:txEl>
                                          </p:spTgt>
                                        </p:tgtEl>
                                      </p:cBhvr>
                                    </p:animEffect>
                                  </p:childTnLst>
                                </p:cTn>
                              </p:par>
                            </p:childTnLst>
                          </p:cTn>
                        </p:par>
                        <p:par>
                          <p:cTn id="87" fill="hold" nodeType="afterGroup">
                            <p:stCondLst>
                              <p:cond delay="11800"/>
                            </p:stCondLst>
                            <p:childTnLst>
                              <p:par>
                                <p:cTn id="88" presetID="22" presetClass="entr" presetSubtype="1" fill="hold" nodeType="afterEffect">
                                  <p:stCondLst>
                                    <p:cond delay="0"/>
                                  </p:stCondLst>
                                  <p:childTnLst>
                                    <p:set>
                                      <p:cBhvr>
                                        <p:cTn id="89" dur="1" fill="hold">
                                          <p:stCondLst>
                                            <p:cond delay="0"/>
                                          </p:stCondLst>
                                        </p:cTn>
                                        <p:tgtEl>
                                          <p:spTgt spid="113668"/>
                                        </p:tgtEl>
                                        <p:attrNameLst>
                                          <p:attrName>style.visibility</p:attrName>
                                        </p:attrNameLst>
                                      </p:cBhvr>
                                      <p:to>
                                        <p:strVal val="visible"/>
                                      </p:to>
                                    </p:set>
                                    <p:animEffect transition="in" filter="wipe(up)">
                                      <p:cBhvr>
                                        <p:cTn id="90" dur="500"/>
                                        <p:tgtEl>
                                          <p:spTgt spid="113668"/>
                                        </p:tgtEl>
                                      </p:cBhvr>
                                    </p:animEffect>
                                  </p:childTnLst>
                                </p:cTn>
                              </p:par>
                            </p:childTnLst>
                          </p:cTn>
                        </p:par>
                        <p:par>
                          <p:cTn id="91" fill="hold" nodeType="afterGroup">
                            <p:stCondLst>
                              <p:cond delay="12300"/>
                            </p:stCondLst>
                            <p:childTnLst>
                              <p:par>
                                <p:cTn id="92" presetID="35" presetClass="entr" presetSubtype="0" fill="hold" grpId="0" nodeType="afterEffect">
                                  <p:stCondLst>
                                    <p:cond delay="0"/>
                                  </p:stCondLst>
                                  <p:childTnLst>
                                    <p:set>
                                      <p:cBhvr>
                                        <p:cTn id="93" dur="1" fill="hold">
                                          <p:stCondLst>
                                            <p:cond delay="0"/>
                                          </p:stCondLst>
                                        </p:cTn>
                                        <p:tgtEl>
                                          <p:spTgt spid="113672"/>
                                        </p:tgtEl>
                                        <p:attrNameLst>
                                          <p:attrName>style.visibility</p:attrName>
                                        </p:attrNameLst>
                                      </p:cBhvr>
                                      <p:to>
                                        <p:strVal val="visible"/>
                                      </p:to>
                                    </p:set>
                                    <p:animEffect transition="in" filter="fade">
                                      <p:cBhvr>
                                        <p:cTn id="94" dur="1000"/>
                                        <p:tgtEl>
                                          <p:spTgt spid="113672"/>
                                        </p:tgtEl>
                                      </p:cBhvr>
                                    </p:animEffect>
                                    <p:anim calcmode="lin" valueType="num">
                                      <p:cBhvr>
                                        <p:cTn id="95" dur="1000" fill="hold"/>
                                        <p:tgtEl>
                                          <p:spTgt spid="113672"/>
                                        </p:tgtEl>
                                        <p:attrNameLst>
                                          <p:attrName>style.rotation</p:attrName>
                                        </p:attrNameLst>
                                      </p:cBhvr>
                                      <p:tavLst>
                                        <p:tav tm="0">
                                          <p:val>
                                            <p:fltVal val="720"/>
                                          </p:val>
                                        </p:tav>
                                        <p:tav tm="100000">
                                          <p:val>
                                            <p:fltVal val="0"/>
                                          </p:val>
                                        </p:tav>
                                      </p:tavLst>
                                    </p:anim>
                                    <p:anim calcmode="lin" valueType="num">
                                      <p:cBhvr>
                                        <p:cTn id="96" dur="1000" fill="hold"/>
                                        <p:tgtEl>
                                          <p:spTgt spid="113672"/>
                                        </p:tgtEl>
                                        <p:attrNameLst>
                                          <p:attrName>ppt_h</p:attrName>
                                        </p:attrNameLst>
                                      </p:cBhvr>
                                      <p:tavLst>
                                        <p:tav tm="0">
                                          <p:val>
                                            <p:fltVal val="0"/>
                                          </p:val>
                                        </p:tav>
                                        <p:tav tm="100000">
                                          <p:val>
                                            <p:strVal val="#ppt_h"/>
                                          </p:val>
                                        </p:tav>
                                      </p:tavLst>
                                    </p:anim>
                                    <p:anim calcmode="lin" valueType="num">
                                      <p:cBhvr>
                                        <p:cTn id="97" dur="1000" fill="hold"/>
                                        <p:tgtEl>
                                          <p:spTgt spid="113672"/>
                                        </p:tgtEl>
                                        <p:attrNameLst>
                                          <p:attrName>ppt_w</p:attrName>
                                        </p:attrNameLst>
                                      </p:cBhvr>
                                      <p:tavLst>
                                        <p:tav tm="0">
                                          <p:val>
                                            <p:fltVal val="0"/>
                                          </p:val>
                                        </p:tav>
                                        <p:tav tm="100000">
                                          <p:val>
                                            <p:strVal val="#ppt_w"/>
                                          </p:val>
                                        </p:tav>
                                      </p:tavLst>
                                    </p:anim>
                                  </p:childTnLst>
                                </p:cTn>
                              </p:par>
                            </p:childTnLst>
                          </p:cTn>
                        </p:par>
                        <p:par>
                          <p:cTn id="98" fill="hold" nodeType="afterGroup">
                            <p:stCondLst>
                              <p:cond delay="13300"/>
                            </p:stCondLst>
                            <p:childTnLst>
                              <p:par>
                                <p:cTn id="99" presetID="41" presetClass="entr" presetSubtype="0" fill="hold" grpId="0" nodeType="afterEffect">
                                  <p:stCondLst>
                                    <p:cond delay="0"/>
                                  </p:stCondLst>
                                  <p:iterate type="lt">
                                    <p:tmPct val="10000"/>
                                  </p:iterate>
                                  <p:childTnLst>
                                    <p:set>
                                      <p:cBhvr>
                                        <p:cTn id="100" dur="1" fill="hold">
                                          <p:stCondLst>
                                            <p:cond delay="0"/>
                                          </p:stCondLst>
                                        </p:cTn>
                                        <p:tgtEl>
                                          <p:spTgt spid="113678">
                                            <p:bg/>
                                          </p:spTgt>
                                        </p:tgtEl>
                                        <p:attrNameLst>
                                          <p:attrName>style.visibility</p:attrName>
                                        </p:attrNameLst>
                                      </p:cBhvr>
                                      <p:to>
                                        <p:strVal val="visible"/>
                                      </p:to>
                                    </p:set>
                                    <p:anim calcmode="lin" valueType="num">
                                      <p:cBhvr>
                                        <p:cTn id="101" dur="500" fill="hold"/>
                                        <p:tgtEl>
                                          <p:spTgt spid="113678">
                                            <p:bg/>
                                          </p:spTgt>
                                        </p:tgtEl>
                                        <p:attrNameLst>
                                          <p:attrName>ppt_x</p:attrName>
                                        </p:attrNameLst>
                                      </p:cBhvr>
                                      <p:tavLst>
                                        <p:tav tm="0">
                                          <p:val>
                                            <p:strVal val="#ppt_x"/>
                                          </p:val>
                                        </p:tav>
                                        <p:tav tm="50000">
                                          <p:val>
                                            <p:strVal val="#ppt_x+.1"/>
                                          </p:val>
                                        </p:tav>
                                        <p:tav tm="100000">
                                          <p:val>
                                            <p:strVal val="#ppt_x"/>
                                          </p:val>
                                        </p:tav>
                                      </p:tavLst>
                                    </p:anim>
                                    <p:anim calcmode="lin" valueType="num">
                                      <p:cBhvr>
                                        <p:cTn id="102" dur="500" fill="hold"/>
                                        <p:tgtEl>
                                          <p:spTgt spid="113678">
                                            <p:bg/>
                                          </p:spTgt>
                                        </p:tgtEl>
                                        <p:attrNameLst>
                                          <p:attrName>ppt_y</p:attrName>
                                        </p:attrNameLst>
                                      </p:cBhvr>
                                      <p:tavLst>
                                        <p:tav tm="0">
                                          <p:val>
                                            <p:strVal val="#ppt_y"/>
                                          </p:val>
                                        </p:tav>
                                        <p:tav tm="100000">
                                          <p:val>
                                            <p:strVal val="#ppt_y"/>
                                          </p:val>
                                        </p:tav>
                                      </p:tavLst>
                                    </p:anim>
                                    <p:anim calcmode="lin" valueType="num">
                                      <p:cBhvr>
                                        <p:cTn id="103" dur="500" fill="hold"/>
                                        <p:tgtEl>
                                          <p:spTgt spid="113678">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4" dur="500" fill="hold"/>
                                        <p:tgtEl>
                                          <p:spTgt spid="113678">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500" tmFilter="0,0; .5, 1; 1, 1"/>
                                        <p:tgtEl>
                                          <p:spTgt spid="113678">
                                            <p:bg/>
                                          </p:spTgt>
                                        </p:tgtEl>
                                      </p:cBhvr>
                                    </p:animEffect>
                                  </p:childTnLst>
                                </p:cTn>
                              </p:par>
                              <p:par>
                                <p:cTn id="106" presetID="41" presetClass="entr" presetSubtype="0" fill="hold" grpId="0" nodeType="withEffect">
                                  <p:stCondLst>
                                    <p:cond delay="0"/>
                                  </p:stCondLst>
                                  <p:iterate type="lt">
                                    <p:tmPct val="10000"/>
                                  </p:iterate>
                                  <p:childTnLst>
                                    <p:set>
                                      <p:cBhvr>
                                        <p:cTn id="107" dur="1" fill="hold">
                                          <p:stCondLst>
                                            <p:cond delay="0"/>
                                          </p:stCondLst>
                                        </p:cTn>
                                        <p:tgtEl>
                                          <p:spTgt spid="113678">
                                            <p:txEl>
                                              <p:pRg st="0" end="0"/>
                                            </p:txEl>
                                          </p:spTgt>
                                        </p:tgtEl>
                                        <p:attrNameLst>
                                          <p:attrName>style.visibility</p:attrName>
                                        </p:attrNameLst>
                                      </p:cBhvr>
                                      <p:to>
                                        <p:strVal val="visible"/>
                                      </p:to>
                                    </p:set>
                                    <p:anim calcmode="lin" valueType="num">
                                      <p:cBhvr>
                                        <p:cTn id="108" dur="500" fill="hold"/>
                                        <p:tgtEl>
                                          <p:spTgt spid="11367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9" dur="500" fill="hold"/>
                                        <p:tgtEl>
                                          <p:spTgt spid="113678">
                                            <p:txEl>
                                              <p:pRg st="0" end="0"/>
                                            </p:txEl>
                                          </p:spTgt>
                                        </p:tgtEl>
                                        <p:attrNameLst>
                                          <p:attrName>ppt_y</p:attrName>
                                        </p:attrNameLst>
                                      </p:cBhvr>
                                      <p:tavLst>
                                        <p:tav tm="0">
                                          <p:val>
                                            <p:strVal val="#ppt_y"/>
                                          </p:val>
                                        </p:tav>
                                        <p:tav tm="100000">
                                          <p:val>
                                            <p:strVal val="#ppt_y"/>
                                          </p:val>
                                        </p:tav>
                                      </p:tavLst>
                                    </p:anim>
                                    <p:anim calcmode="lin" valueType="num">
                                      <p:cBhvr>
                                        <p:cTn id="110" dur="500" fill="hold"/>
                                        <p:tgtEl>
                                          <p:spTgt spid="11367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1" dur="500" fill="hold"/>
                                        <p:tgtEl>
                                          <p:spTgt spid="11367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500" tmFilter="0,0; .5, 1; 1, 1"/>
                                        <p:tgtEl>
                                          <p:spTgt spid="1136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3" restart="whenNotActive" fill="hold" evtFilter="cancelBubble" nodeType="interactiveSeq">
                <p:stCondLst>
                  <p:cond evt="onClick" delay="0">
                    <p:tgtEl>
                      <p:spTgt spid="113675"/>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3" presetClass="emph" presetSubtype="2" fill="hold" nodeType="clickEffect">
                                  <p:stCondLst>
                                    <p:cond delay="0"/>
                                  </p:stCondLst>
                                  <p:childTnLst>
                                    <p:animClr clrSpc="rgb" dir="cw">
                                      <p:cBhvr override="childStyle">
                                        <p:cTn id="117" dur="2000" fill="hold"/>
                                        <p:tgtEl>
                                          <p:spTgt spid="113675">
                                            <p:txEl>
                                              <p:pRg st="0" end="0"/>
                                            </p:txEl>
                                          </p:spTgt>
                                        </p:tgtEl>
                                        <p:attrNameLst>
                                          <p:attrName>style.color</p:attrName>
                                        </p:attrNameLst>
                                      </p:cBhvr>
                                      <p:to>
                                        <a:schemeClr val="bg1"/>
                                      </p:to>
                                    </p:animClr>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mph" presetSubtype="2" fill="hold" nodeType="clickEffect">
                                  <p:stCondLst>
                                    <p:cond delay="0"/>
                                  </p:stCondLst>
                                  <p:childTnLst>
                                    <p:animClr clrSpc="rgb" dir="cw">
                                      <p:cBhvr override="childStyle">
                                        <p:cTn id="121" dur="2000" fill="hold"/>
                                        <p:tgtEl>
                                          <p:spTgt spid="113675">
                                            <p:txEl>
                                              <p:pRg st="0" end="0"/>
                                            </p:txEl>
                                          </p:spTgt>
                                        </p:tgtEl>
                                        <p:attrNameLst>
                                          <p:attrName>style.color</p:attrName>
                                        </p:attrNameLst>
                                      </p:cBhvr>
                                      <p:to>
                                        <a:srgbClr val="FFFF00"/>
                                      </p:to>
                                    </p:animClr>
                                  </p:childTnLst>
                                </p:cTn>
                              </p:par>
                            </p:childTnLst>
                          </p:cTn>
                        </p:par>
                      </p:childTnLst>
                    </p:cTn>
                  </p:par>
                </p:childTnLst>
              </p:cTn>
              <p:nextCondLst>
                <p:cond evt="onClick" delay="0">
                  <p:tgtEl>
                    <p:spTgt spid="113675"/>
                  </p:tgtEl>
                </p:cond>
              </p:nextCondLst>
            </p:seq>
            <p:seq concurrent="1" nextAc="seek">
              <p:cTn id="122" restart="whenNotActive" fill="hold" evtFilter="cancelBubble" nodeType="interactiveSeq">
                <p:stCondLst>
                  <p:cond evt="onClick" delay="0">
                    <p:tgtEl>
                      <p:spTgt spid="113676"/>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3" presetClass="emph" presetSubtype="2" fill="hold" nodeType="clickEffect">
                                  <p:stCondLst>
                                    <p:cond delay="0"/>
                                  </p:stCondLst>
                                  <p:iterate type="lt">
                                    <p:tmPct val="0"/>
                                  </p:iterate>
                                  <p:childTnLst>
                                    <p:animClr clrSpc="rgb" dir="cw">
                                      <p:cBhvr override="childStyle">
                                        <p:cTn id="126" dur="2000" fill="hold"/>
                                        <p:tgtEl>
                                          <p:spTgt spid="113676">
                                            <p:txEl>
                                              <p:pRg st="0" end="0"/>
                                            </p:txEl>
                                          </p:spTgt>
                                        </p:tgtEl>
                                        <p:attrNameLst>
                                          <p:attrName>style.color</p:attrName>
                                        </p:attrNameLst>
                                      </p:cBhvr>
                                      <p:to>
                                        <a:schemeClr val="bg1"/>
                                      </p:to>
                                    </p:animClr>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mph" presetSubtype="2" fill="hold" nodeType="clickEffect">
                                  <p:stCondLst>
                                    <p:cond delay="0"/>
                                  </p:stCondLst>
                                  <p:iterate type="lt">
                                    <p:tmPct val="0"/>
                                  </p:iterate>
                                  <p:childTnLst>
                                    <p:animClr clrSpc="rgb" dir="cw">
                                      <p:cBhvr override="childStyle">
                                        <p:cTn id="130" dur="2000" fill="hold"/>
                                        <p:tgtEl>
                                          <p:spTgt spid="113676">
                                            <p:txEl>
                                              <p:pRg st="0" end="0"/>
                                            </p:txEl>
                                          </p:spTgt>
                                        </p:tgtEl>
                                        <p:attrNameLst>
                                          <p:attrName>style.color</p:attrName>
                                        </p:attrNameLst>
                                      </p:cBhvr>
                                      <p:to>
                                        <a:srgbClr val="FFFF00"/>
                                      </p:to>
                                    </p:animClr>
                                  </p:childTnLst>
                                </p:cTn>
                              </p:par>
                            </p:childTnLst>
                          </p:cTn>
                        </p:par>
                      </p:childTnLst>
                    </p:cTn>
                  </p:par>
                </p:childTnLst>
              </p:cTn>
              <p:nextCondLst>
                <p:cond evt="onClick" delay="0">
                  <p:tgtEl>
                    <p:spTgt spid="113676"/>
                  </p:tgtEl>
                </p:cond>
              </p:nextCondLst>
            </p:seq>
            <p:seq concurrent="1" nextAc="seek">
              <p:cTn id="131" restart="whenNotActive" fill="hold" evtFilter="cancelBubble" nodeType="interactiveSeq">
                <p:stCondLst>
                  <p:cond evt="onClick" delay="0">
                    <p:tgtEl>
                      <p:spTgt spid="113677"/>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3" presetClass="emph" presetSubtype="2" fill="hold" nodeType="clickEffect">
                                  <p:stCondLst>
                                    <p:cond delay="0"/>
                                  </p:stCondLst>
                                  <p:iterate type="lt">
                                    <p:tmPct val="0"/>
                                  </p:iterate>
                                  <p:childTnLst>
                                    <p:animClr clrSpc="rgb" dir="cw">
                                      <p:cBhvr override="childStyle">
                                        <p:cTn id="135" dur="2000" fill="hold"/>
                                        <p:tgtEl>
                                          <p:spTgt spid="113677">
                                            <p:txEl>
                                              <p:pRg st="0" end="0"/>
                                            </p:txEl>
                                          </p:spTgt>
                                        </p:tgtEl>
                                        <p:attrNameLst>
                                          <p:attrName>style.color</p:attrName>
                                        </p:attrNameLst>
                                      </p:cBhvr>
                                      <p:to>
                                        <a:schemeClr val="bg1"/>
                                      </p:to>
                                    </p:animClr>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mph" presetSubtype="2" fill="hold" nodeType="clickEffect">
                                  <p:stCondLst>
                                    <p:cond delay="0"/>
                                  </p:stCondLst>
                                  <p:iterate type="lt">
                                    <p:tmPct val="0"/>
                                  </p:iterate>
                                  <p:childTnLst>
                                    <p:animClr clrSpc="rgb" dir="cw">
                                      <p:cBhvr override="childStyle">
                                        <p:cTn id="139" dur="2000" fill="hold"/>
                                        <p:tgtEl>
                                          <p:spTgt spid="113677">
                                            <p:txEl>
                                              <p:pRg st="0" end="0"/>
                                            </p:txEl>
                                          </p:spTgt>
                                        </p:tgtEl>
                                        <p:attrNameLst>
                                          <p:attrName>style.color</p:attrName>
                                        </p:attrNameLst>
                                      </p:cBhvr>
                                      <p:to>
                                        <a:srgbClr val="FFFF00"/>
                                      </p:to>
                                    </p:animClr>
                                  </p:childTnLst>
                                </p:cTn>
                              </p:par>
                            </p:childTnLst>
                          </p:cTn>
                        </p:par>
                      </p:childTnLst>
                    </p:cTn>
                  </p:par>
                </p:childTnLst>
              </p:cTn>
              <p:nextCondLst>
                <p:cond evt="onClick" delay="0">
                  <p:tgtEl>
                    <p:spTgt spid="113677"/>
                  </p:tgtEl>
                </p:cond>
              </p:nextCondLst>
            </p:seq>
            <p:seq concurrent="1" nextAc="seek">
              <p:cTn id="140" restart="whenNotActive" fill="hold" evtFilter="cancelBubble" nodeType="interactiveSeq">
                <p:stCondLst>
                  <p:cond evt="onClick" delay="0">
                    <p:tgtEl>
                      <p:spTgt spid="113678"/>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3" presetClass="emph" presetSubtype="2" fill="hold" nodeType="clickEffect">
                                  <p:stCondLst>
                                    <p:cond delay="0"/>
                                  </p:stCondLst>
                                  <p:iterate type="lt">
                                    <p:tmPct val="0"/>
                                  </p:iterate>
                                  <p:childTnLst>
                                    <p:animClr clrSpc="rgb" dir="cw">
                                      <p:cBhvr override="childStyle">
                                        <p:cTn id="144" dur="2000" fill="hold"/>
                                        <p:tgtEl>
                                          <p:spTgt spid="113678">
                                            <p:txEl>
                                              <p:pRg st="0" end="0"/>
                                            </p:txEl>
                                          </p:spTgt>
                                        </p:tgtEl>
                                        <p:attrNameLst>
                                          <p:attrName>style.color</p:attrName>
                                        </p:attrNameLst>
                                      </p:cBhvr>
                                      <p:to>
                                        <a:schemeClr val="bg1"/>
                                      </p:to>
                                    </p:animClr>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mph" presetSubtype="2" fill="hold" nodeType="clickEffect">
                                  <p:stCondLst>
                                    <p:cond delay="0"/>
                                  </p:stCondLst>
                                  <p:iterate type="lt">
                                    <p:tmPct val="0"/>
                                  </p:iterate>
                                  <p:childTnLst>
                                    <p:animClr clrSpc="rgb" dir="cw">
                                      <p:cBhvr override="childStyle">
                                        <p:cTn id="148" dur="2000" fill="hold"/>
                                        <p:tgtEl>
                                          <p:spTgt spid="113678">
                                            <p:txEl>
                                              <p:pRg st="0" end="0"/>
                                            </p:txEl>
                                          </p:spTgt>
                                        </p:tgtEl>
                                        <p:attrNameLst>
                                          <p:attrName>style.color</p:attrName>
                                        </p:attrNameLst>
                                      </p:cBhvr>
                                      <p:to>
                                        <a:srgbClr val="FFFF00"/>
                                      </p:to>
                                    </p:animClr>
                                  </p:childTnLst>
                                </p:cTn>
                              </p:par>
                            </p:childTnLst>
                          </p:cTn>
                        </p:par>
                      </p:childTnLst>
                    </p:cTn>
                  </p:par>
                </p:childTnLst>
              </p:cTn>
              <p:nextCondLst>
                <p:cond evt="onClick" delay="0">
                  <p:tgtEl>
                    <p:spTgt spid="113678"/>
                  </p:tgtEl>
                </p:cond>
              </p:nextCondLst>
            </p:seq>
            <p:seq concurrent="1" nextAc="seek">
              <p:cTn id="149" restart="whenNotActive" fill="hold" evtFilter="cancelBubble" nodeType="interactiveSeq">
                <p:stCondLst>
                  <p:cond evt="onClick" delay="0">
                    <p:tgtEl>
                      <p:spTgt spid="113680"/>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8" presetClass="emph" presetSubtype="0" repeatCount="indefinite" fill="hold" grpId="1" nodeType="clickEffect">
                                  <p:stCondLst>
                                    <p:cond delay="0"/>
                                  </p:stCondLst>
                                  <p:childTnLst>
                                    <p:animRot by="21600000">
                                      <p:cBhvr>
                                        <p:cTn id="153" dur="2000" fill="hold"/>
                                        <p:tgtEl>
                                          <p:spTgt spid="113672"/>
                                        </p:tgtEl>
                                        <p:attrNameLst>
                                          <p:attrName>r</p:attrName>
                                        </p:attrNameLst>
                                      </p:cBhvr>
                                    </p:animRot>
                                  </p:childTnLst>
                                </p:cTn>
                              </p:par>
                              <p:par>
                                <p:cTn id="154" presetID="22" presetClass="emph" presetSubtype="0" repeatCount="indefinite" fill="hold" grpId="1" nodeType="withEffect">
                                  <p:stCondLst>
                                    <p:cond delay="0"/>
                                  </p:stCondLst>
                                  <p:iterate type="lt">
                                    <p:tmPct val="0"/>
                                  </p:iterate>
                                  <p:childTnLst>
                                    <p:animClr clrSpc="hsl" dir="cw">
                                      <p:cBhvr override="childStyle">
                                        <p:cTn id="155" dur="500" fill="hold"/>
                                        <p:tgtEl>
                                          <p:spTgt spid="113678">
                                            <p:bg/>
                                          </p:spTgt>
                                        </p:tgtEl>
                                        <p:attrNameLst>
                                          <p:attrName>style.color</p:attrName>
                                        </p:attrNameLst>
                                      </p:cBhvr>
                                      <p:by>
                                        <p:hsl h="-7200000" s="0" l="0"/>
                                      </p:by>
                                    </p:animClr>
                                    <p:animClr clrSpc="hsl" dir="cw">
                                      <p:cBhvr>
                                        <p:cTn id="156" dur="500" fill="hold"/>
                                        <p:tgtEl>
                                          <p:spTgt spid="113678">
                                            <p:bg/>
                                          </p:spTgt>
                                        </p:tgtEl>
                                        <p:attrNameLst>
                                          <p:attrName>fillcolor</p:attrName>
                                        </p:attrNameLst>
                                      </p:cBhvr>
                                      <p:by>
                                        <p:hsl h="-7200000" s="0" l="0"/>
                                      </p:by>
                                    </p:animClr>
                                    <p:animClr clrSpc="hsl" dir="cw">
                                      <p:cBhvr>
                                        <p:cTn id="157" dur="500" fill="hold"/>
                                        <p:tgtEl>
                                          <p:spTgt spid="113678">
                                            <p:bg/>
                                          </p:spTgt>
                                        </p:tgtEl>
                                        <p:attrNameLst>
                                          <p:attrName>stroke.color</p:attrName>
                                        </p:attrNameLst>
                                      </p:cBhvr>
                                      <p:by>
                                        <p:hsl h="-7200000" s="0" l="0"/>
                                      </p:by>
                                    </p:animClr>
                                    <p:set>
                                      <p:cBhvr>
                                        <p:cTn id="158" dur="500" fill="hold"/>
                                        <p:tgtEl>
                                          <p:spTgt spid="113678">
                                            <p:bg/>
                                          </p:spTgt>
                                        </p:tgtEl>
                                        <p:attrNameLst>
                                          <p:attrName>fill.type</p:attrName>
                                        </p:attrNameLst>
                                      </p:cBhvr>
                                      <p:to>
                                        <p:strVal val="solid"/>
                                      </p:to>
                                    </p:set>
                                  </p:childTnLst>
                                </p:cTn>
                              </p:par>
                              <p:par>
                                <p:cTn id="159" presetID="22" presetClass="emph" presetSubtype="0" repeatCount="indefinite" fill="hold" grpId="1" nodeType="withEffect">
                                  <p:stCondLst>
                                    <p:cond delay="0"/>
                                  </p:stCondLst>
                                  <p:iterate type="lt">
                                    <p:tmPct val="0"/>
                                  </p:iterate>
                                  <p:childTnLst>
                                    <p:animClr clrSpc="hsl" dir="cw">
                                      <p:cBhvr override="childStyle">
                                        <p:cTn id="160" dur="500" fill="hold"/>
                                        <p:tgtEl>
                                          <p:spTgt spid="113678">
                                            <p:txEl>
                                              <p:pRg st="0" end="0"/>
                                            </p:txEl>
                                          </p:spTgt>
                                        </p:tgtEl>
                                        <p:attrNameLst>
                                          <p:attrName>style.color</p:attrName>
                                        </p:attrNameLst>
                                      </p:cBhvr>
                                      <p:by>
                                        <p:hsl h="-7200000" s="0" l="0"/>
                                      </p:by>
                                    </p:animClr>
                                    <p:animClr clrSpc="hsl" dir="cw">
                                      <p:cBhvr>
                                        <p:cTn id="161" dur="500" fill="hold"/>
                                        <p:tgtEl>
                                          <p:spTgt spid="113678">
                                            <p:txEl>
                                              <p:pRg st="0" end="0"/>
                                            </p:txEl>
                                          </p:spTgt>
                                        </p:tgtEl>
                                        <p:attrNameLst>
                                          <p:attrName>fillcolor</p:attrName>
                                        </p:attrNameLst>
                                      </p:cBhvr>
                                      <p:by>
                                        <p:hsl h="-7200000" s="0" l="0"/>
                                      </p:by>
                                    </p:animClr>
                                    <p:animClr clrSpc="hsl" dir="cw">
                                      <p:cBhvr>
                                        <p:cTn id="162" dur="500" fill="hold"/>
                                        <p:tgtEl>
                                          <p:spTgt spid="113678">
                                            <p:txEl>
                                              <p:pRg st="0" end="0"/>
                                            </p:txEl>
                                          </p:spTgt>
                                        </p:tgtEl>
                                        <p:attrNameLst>
                                          <p:attrName>stroke.color</p:attrName>
                                        </p:attrNameLst>
                                      </p:cBhvr>
                                      <p:by>
                                        <p:hsl h="-7200000" s="0" l="0"/>
                                      </p:by>
                                    </p:animClr>
                                    <p:set>
                                      <p:cBhvr>
                                        <p:cTn id="163" dur="500" fill="hold"/>
                                        <p:tgtEl>
                                          <p:spTgt spid="113678">
                                            <p:txEl>
                                              <p:pRg st="0" end="0"/>
                                            </p:txEl>
                                          </p:spTgt>
                                        </p:tgtEl>
                                        <p:attrNameLst>
                                          <p:attrName>fill.type</p:attrName>
                                        </p:attrNameLst>
                                      </p:cBhvr>
                                      <p:to>
                                        <p:strVal val="solid"/>
                                      </p:to>
                                    </p:set>
                                  </p:childTnLst>
                                </p:cTn>
                              </p:par>
                            </p:childTnLst>
                          </p:cTn>
                        </p:par>
                      </p:childTnLst>
                    </p:cTn>
                  </p:par>
                </p:childTnLst>
              </p:cTn>
              <p:nextCondLst>
                <p:cond evt="onClick" delay="0">
                  <p:tgtEl>
                    <p:spTgt spid="113680"/>
                  </p:tgtEl>
                </p:cond>
              </p:nextCondLst>
            </p:seq>
          </p:childTnLst>
        </p:cTn>
      </p:par>
    </p:tnLst>
    <p:bldLst>
      <p:bldP spid="113666" grpId="0" animBg="1"/>
      <p:bldP spid="113671" grpId="0" animBg="1"/>
      <p:bldP spid="113672" grpId="0" animBg="1"/>
      <p:bldP spid="113672" grpId="1" animBg="1"/>
      <p:bldP spid="113673" grpId="0" animBg="1"/>
      <p:bldP spid="113674" grpId="0" animBg="1"/>
      <p:bldP spid="113675" grpId="0" build="allAtOnce" animBg="1"/>
      <p:bldP spid="113676" grpId="0" build="allAtOnce" animBg="1"/>
      <p:bldP spid="113677" grpId="0" build="allAtOnce" animBg="1"/>
      <p:bldP spid="113678" grpId="0" build="allAtOnce" animBg="1"/>
      <p:bldP spid="113678" grpId="1" build="allAtOnce" animBg="1"/>
      <p:bldP spid="11367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val 2"/>
          <p:cNvSpPr>
            <a:spLocks noChangeArrowheads="1"/>
          </p:cNvSpPr>
          <p:nvPr/>
        </p:nvSpPr>
        <p:spPr bwMode="auto">
          <a:xfrm>
            <a:off x="1547813" y="1196975"/>
            <a:ext cx="6934200" cy="1219200"/>
          </a:xfrm>
          <a:prstGeom prst="ellipse">
            <a:avLst/>
          </a:prstGeom>
          <a:solidFill>
            <a:srgbClr val="FFD393"/>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a:solidFill>
                  <a:srgbClr val="FF0000"/>
                </a:solidFill>
                <a:cs typeface="Arial" charset="0"/>
              </a:rPr>
              <a:t>Duyên hải Nam Trung Bộ</a:t>
            </a:r>
            <a:endParaRPr lang="en-US" altLang="vi-VN" sz="1800">
              <a:solidFill>
                <a:srgbClr val="FF0000"/>
              </a:solidFill>
              <a:cs typeface="Arial" charset="0"/>
            </a:endParaRPr>
          </a:p>
        </p:txBody>
      </p:sp>
      <p:sp>
        <p:nvSpPr>
          <p:cNvPr id="114691" name="Oval 3"/>
          <p:cNvSpPr>
            <a:spLocks noChangeArrowheads="1"/>
          </p:cNvSpPr>
          <p:nvPr/>
        </p:nvSpPr>
        <p:spPr bwMode="auto">
          <a:xfrm>
            <a:off x="1524000" y="2667000"/>
            <a:ext cx="6858000" cy="1066800"/>
          </a:xfrm>
          <a:prstGeom prst="ellipse">
            <a:avLst/>
          </a:prstGeom>
          <a:solidFill>
            <a:srgbClr val="FFD393"/>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a:solidFill>
                  <a:srgbClr val="FF0000"/>
                </a:solidFill>
                <a:cs typeface="Arial" charset="0"/>
              </a:rPr>
              <a:t>Đồng bằng Sông Cửu Long</a:t>
            </a:r>
            <a:endParaRPr lang="en-US" altLang="vi-VN" sz="1800">
              <a:solidFill>
                <a:srgbClr val="FF0000"/>
              </a:solidFill>
              <a:cs typeface="Arial" charset="0"/>
            </a:endParaRPr>
          </a:p>
        </p:txBody>
      </p:sp>
      <p:sp>
        <p:nvSpPr>
          <p:cNvPr id="114692" name="Oval 4"/>
          <p:cNvSpPr>
            <a:spLocks noChangeArrowheads="1"/>
          </p:cNvSpPr>
          <p:nvPr/>
        </p:nvSpPr>
        <p:spPr bwMode="auto">
          <a:xfrm>
            <a:off x="1600200" y="3886200"/>
            <a:ext cx="6858000" cy="1219200"/>
          </a:xfrm>
          <a:prstGeom prst="ellipse">
            <a:avLst/>
          </a:prstGeom>
          <a:solidFill>
            <a:srgbClr val="FFD393"/>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a:solidFill>
                  <a:srgbClr val="FF0000"/>
                </a:solidFill>
                <a:cs typeface="Arial" charset="0"/>
              </a:rPr>
              <a:t>Đồng bằng Sông Hồng</a:t>
            </a:r>
            <a:endParaRPr lang="en-US" altLang="vi-VN" sz="1800">
              <a:solidFill>
                <a:srgbClr val="FF0000"/>
              </a:solidFill>
              <a:cs typeface="Arial" charset="0"/>
            </a:endParaRPr>
          </a:p>
        </p:txBody>
      </p:sp>
      <p:sp>
        <p:nvSpPr>
          <p:cNvPr id="114693" name="Oval 5"/>
          <p:cNvSpPr>
            <a:spLocks noChangeArrowheads="1"/>
          </p:cNvSpPr>
          <p:nvPr/>
        </p:nvSpPr>
        <p:spPr bwMode="auto">
          <a:xfrm>
            <a:off x="1600200" y="5334000"/>
            <a:ext cx="7010400" cy="1143000"/>
          </a:xfrm>
          <a:prstGeom prst="ellipse">
            <a:avLst/>
          </a:prstGeom>
          <a:solidFill>
            <a:srgbClr val="FFD393"/>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a:solidFill>
                  <a:srgbClr val="FF0000"/>
                </a:solidFill>
                <a:cs typeface="Arial" charset="0"/>
              </a:rPr>
              <a:t>Bắc Trung Bộ</a:t>
            </a:r>
            <a:endParaRPr lang="en-US" altLang="vi-VN" sz="1800">
              <a:solidFill>
                <a:srgbClr val="FF0000"/>
              </a:solidFill>
              <a:cs typeface="Arial" charset="0"/>
            </a:endParaRPr>
          </a:p>
        </p:txBody>
      </p:sp>
      <p:sp>
        <p:nvSpPr>
          <p:cNvPr id="114694" name="AutoShape 6"/>
          <p:cNvSpPr>
            <a:spLocks noChangeArrowheads="1"/>
          </p:cNvSpPr>
          <p:nvPr/>
        </p:nvSpPr>
        <p:spPr bwMode="auto">
          <a:xfrm>
            <a:off x="619142" y="1447800"/>
            <a:ext cx="676275" cy="585788"/>
          </a:xfrm>
          <a:custGeom>
            <a:avLst/>
            <a:gdLst>
              <a:gd name="T0" fmla="*/ 333302447 w 21600"/>
              <a:gd name="T1" fmla="*/ 43622303 h 21600"/>
              <a:gd name="T2" fmla="*/ 89862952 w 21600"/>
              <a:gd name="T3" fmla="*/ 215418954 h 21600"/>
              <a:gd name="T4" fmla="*/ 333302447 w 21600"/>
              <a:gd name="T5" fmla="*/ 430837908 h 21600"/>
              <a:gd name="T6" fmla="*/ 573059154 w 21600"/>
              <a:gd name="T7" fmla="*/ 215418954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a:solidFill>
                  <a:srgbClr val="CC0000"/>
                </a:solidFill>
                <a:cs typeface="Arial" charset="0"/>
              </a:rPr>
              <a:t>A</a:t>
            </a:r>
          </a:p>
        </p:txBody>
      </p:sp>
      <p:sp>
        <p:nvSpPr>
          <p:cNvPr id="114695" name="AutoShape 7"/>
          <p:cNvSpPr>
            <a:spLocks noChangeArrowheads="1"/>
          </p:cNvSpPr>
          <p:nvPr/>
        </p:nvSpPr>
        <p:spPr bwMode="auto">
          <a:xfrm>
            <a:off x="619142" y="2843214"/>
            <a:ext cx="676275" cy="585788"/>
          </a:xfrm>
          <a:custGeom>
            <a:avLst/>
            <a:gdLst>
              <a:gd name="T0" fmla="*/ 333302447 w 21600"/>
              <a:gd name="T1" fmla="*/ 43622175 h 21600"/>
              <a:gd name="T2" fmla="*/ 89862952 w 21600"/>
              <a:gd name="T3" fmla="*/ 215418206 h 21600"/>
              <a:gd name="T4" fmla="*/ 333302447 w 21600"/>
              <a:gd name="T5" fmla="*/ 430835708 h 21600"/>
              <a:gd name="T6" fmla="*/ 573059154 w 21600"/>
              <a:gd name="T7" fmla="*/ 21541820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a:solidFill>
                  <a:srgbClr val="CC0000"/>
                </a:solidFill>
                <a:cs typeface="Arial" charset="0"/>
              </a:rPr>
              <a:t>B</a:t>
            </a:r>
          </a:p>
        </p:txBody>
      </p:sp>
      <p:sp>
        <p:nvSpPr>
          <p:cNvPr id="114696" name="AutoShape 8"/>
          <p:cNvSpPr>
            <a:spLocks noChangeArrowheads="1"/>
          </p:cNvSpPr>
          <p:nvPr/>
        </p:nvSpPr>
        <p:spPr bwMode="auto">
          <a:xfrm>
            <a:off x="609606" y="4214814"/>
            <a:ext cx="676275" cy="585788"/>
          </a:xfrm>
          <a:custGeom>
            <a:avLst/>
            <a:gdLst>
              <a:gd name="T0" fmla="*/ 333302447 w 21600"/>
              <a:gd name="T1" fmla="*/ 43622175 h 21600"/>
              <a:gd name="T2" fmla="*/ 89862952 w 21600"/>
              <a:gd name="T3" fmla="*/ 215418206 h 21600"/>
              <a:gd name="T4" fmla="*/ 333302447 w 21600"/>
              <a:gd name="T5" fmla="*/ 430835708 h 21600"/>
              <a:gd name="T6" fmla="*/ 573059154 w 21600"/>
              <a:gd name="T7" fmla="*/ 21541820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a:solidFill>
                  <a:srgbClr val="CC0000"/>
                </a:solidFill>
                <a:cs typeface="Arial" charset="0"/>
              </a:rPr>
              <a:t>C</a:t>
            </a:r>
          </a:p>
        </p:txBody>
      </p:sp>
      <p:sp>
        <p:nvSpPr>
          <p:cNvPr id="114697" name="AutoShape 9"/>
          <p:cNvSpPr>
            <a:spLocks noChangeArrowheads="1"/>
          </p:cNvSpPr>
          <p:nvPr/>
        </p:nvSpPr>
        <p:spPr bwMode="auto">
          <a:xfrm>
            <a:off x="609606" y="5791200"/>
            <a:ext cx="676275" cy="585788"/>
          </a:xfrm>
          <a:custGeom>
            <a:avLst/>
            <a:gdLst>
              <a:gd name="T0" fmla="*/ 333302447 w 21600"/>
              <a:gd name="T1" fmla="*/ 43622303 h 21600"/>
              <a:gd name="T2" fmla="*/ 89862952 w 21600"/>
              <a:gd name="T3" fmla="*/ 215418954 h 21600"/>
              <a:gd name="T4" fmla="*/ 333302447 w 21600"/>
              <a:gd name="T5" fmla="*/ 430837908 h 21600"/>
              <a:gd name="T6" fmla="*/ 573059154 w 21600"/>
              <a:gd name="T7" fmla="*/ 215418954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a:solidFill>
                  <a:srgbClr val="CC0000"/>
                </a:solidFill>
                <a:cs typeface="Arial" charset="0"/>
              </a:rPr>
              <a:t>D</a:t>
            </a:r>
          </a:p>
        </p:txBody>
      </p:sp>
      <p:pic>
        <p:nvPicPr>
          <p:cNvPr id="114698" name="Picture 10" descr="BD21318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783137"/>
            <a:ext cx="2286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9" name="Picture 11" descr="BD21318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90601"/>
            <a:ext cx="2286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0" name="Picture 12" descr="BD21318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57401"/>
            <a:ext cx="228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701" name="Picture 13" descr="BD21318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429000"/>
            <a:ext cx="22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2" name="AutoShape 14"/>
          <p:cNvSpPr>
            <a:spLocks noChangeArrowheads="1"/>
          </p:cNvSpPr>
          <p:nvPr/>
        </p:nvSpPr>
        <p:spPr bwMode="auto">
          <a:xfrm rot="10800000">
            <a:off x="533400" y="0"/>
            <a:ext cx="8229600" cy="1066800"/>
          </a:xfrm>
          <a:prstGeom prst="flowChartOnlineStorage">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en-US" altLang="vi-VN" b="1">
              <a:solidFill>
                <a:srgbClr val="FFFF00"/>
              </a:solidFill>
            </a:endParaRPr>
          </a:p>
          <a:p>
            <a:pPr algn="ctr" eaLnBrk="1" hangingPunct="1"/>
            <a:r>
              <a:rPr lang="en-US" altLang="vi-VN" b="1">
                <a:solidFill>
                  <a:srgbClr val="FFFF00"/>
                </a:solidFill>
              </a:rPr>
              <a:t>Vùng nuôi trồng thủy sản mạnh nhất nước ta là :</a:t>
            </a:r>
          </a:p>
          <a:p>
            <a:pPr algn="ctr" eaLnBrk="1" hangingPunct="1"/>
            <a:endParaRPr lang="en-US" altLang="vi-VN">
              <a:solidFill>
                <a:srgbClr val="FFFF00"/>
              </a:solidFill>
              <a:cs typeface="Arial" charset="0"/>
            </a:endParaRPr>
          </a:p>
        </p:txBody>
      </p:sp>
      <p:sp>
        <p:nvSpPr>
          <p:cNvPr id="114703" name="Oval 15"/>
          <p:cNvSpPr>
            <a:spLocks noChangeArrowheads="1"/>
          </p:cNvSpPr>
          <p:nvPr/>
        </p:nvSpPr>
        <p:spPr bwMode="auto">
          <a:xfrm>
            <a:off x="0" y="228600"/>
            <a:ext cx="1828800" cy="762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a:solidFill>
                  <a:srgbClr val="FF0000"/>
                </a:solidFill>
                <a:cs typeface="Arial" charset="0"/>
              </a:rPr>
              <a:t>Chọn  ý </a:t>
            </a:r>
          </a:p>
          <a:p>
            <a:pPr algn="ctr" eaLnBrk="1" hangingPunct="1"/>
            <a:r>
              <a:rPr lang="en-US" altLang="vi-VN">
                <a:solidFill>
                  <a:srgbClr val="FF0000"/>
                </a:solidFill>
                <a:cs typeface="Arial" charset="0"/>
              </a:rPr>
              <a:t>đúng nhất</a:t>
            </a:r>
          </a:p>
        </p:txBody>
      </p:sp>
      <p:sp>
        <p:nvSpPr>
          <p:cNvPr id="114704" name="Text Box 16"/>
          <p:cNvSpPr txBox="1">
            <a:spLocks noChangeArrowheads="1"/>
          </p:cNvSpPr>
          <p:nvPr/>
        </p:nvSpPr>
        <p:spPr bwMode="auto">
          <a:xfrm>
            <a:off x="7740650" y="6453188"/>
            <a:ext cx="1403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vi-VN" sz="1800">
                <a:solidFill>
                  <a:srgbClr val="FF0000"/>
                </a:solidFill>
              </a:rPr>
              <a:t>Đáp án</a:t>
            </a:r>
          </a:p>
        </p:txBody>
      </p:sp>
    </p:spTree>
    <p:extLst>
      <p:ext uri="{BB962C8B-B14F-4D97-AF65-F5344CB8AC3E}">
        <p14:creationId xmlns:p14="http://schemas.microsoft.com/office/powerpoint/2010/main" val="1319889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4703"/>
                                        </p:tgtEl>
                                        <p:attrNameLst>
                                          <p:attrName>style.visibility</p:attrName>
                                        </p:attrNameLst>
                                      </p:cBhvr>
                                      <p:to>
                                        <p:strVal val="visible"/>
                                      </p:to>
                                    </p:set>
                                    <p:anim calcmode="lin" valueType="num">
                                      <p:cBhvr>
                                        <p:cTn id="7" dur="1000" fill="hold"/>
                                        <p:tgtEl>
                                          <p:spTgt spid="114703"/>
                                        </p:tgtEl>
                                        <p:attrNameLst>
                                          <p:attrName>ppt_w</p:attrName>
                                        </p:attrNameLst>
                                      </p:cBhvr>
                                      <p:tavLst>
                                        <p:tav tm="0">
                                          <p:val>
                                            <p:fltVal val="0"/>
                                          </p:val>
                                        </p:tav>
                                        <p:tav tm="100000">
                                          <p:val>
                                            <p:strVal val="#ppt_w"/>
                                          </p:val>
                                        </p:tav>
                                      </p:tavLst>
                                    </p:anim>
                                    <p:anim calcmode="lin" valueType="num">
                                      <p:cBhvr>
                                        <p:cTn id="8" dur="1000" fill="hold"/>
                                        <p:tgtEl>
                                          <p:spTgt spid="114703"/>
                                        </p:tgtEl>
                                        <p:attrNameLst>
                                          <p:attrName>ppt_h</p:attrName>
                                        </p:attrNameLst>
                                      </p:cBhvr>
                                      <p:tavLst>
                                        <p:tav tm="0">
                                          <p:val>
                                            <p:fltVal val="0"/>
                                          </p:val>
                                        </p:tav>
                                        <p:tav tm="100000">
                                          <p:val>
                                            <p:strVal val="#ppt_h"/>
                                          </p:val>
                                        </p:tav>
                                      </p:tavLst>
                                    </p:anim>
                                    <p:anim calcmode="lin" valueType="num">
                                      <p:cBhvr>
                                        <p:cTn id="9" dur="1000" fill="hold"/>
                                        <p:tgtEl>
                                          <p:spTgt spid="11470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70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14702"/>
                                        </p:tgtEl>
                                        <p:attrNameLst>
                                          <p:attrName>style.visibility</p:attrName>
                                        </p:attrNameLst>
                                      </p:cBhvr>
                                      <p:to>
                                        <p:strVal val="visible"/>
                                      </p:to>
                                    </p:set>
                                    <p:animEffect transition="in" filter="wipe(left)">
                                      <p:cBhvr>
                                        <p:cTn id="14" dur="1000"/>
                                        <p:tgtEl>
                                          <p:spTgt spid="114702"/>
                                        </p:tgtEl>
                                      </p:cBhvr>
                                    </p:animEffect>
                                  </p:childTnLst>
                                </p:cTn>
                              </p:par>
                            </p:childTnLst>
                          </p:cTn>
                        </p:par>
                        <p:par>
                          <p:cTn id="15" fill="hold" nodeType="afterGroup">
                            <p:stCondLst>
                              <p:cond delay="2000"/>
                            </p:stCondLst>
                            <p:childTnLst>
                              <p:par>
                                <p:cTn id="16" presetID="12" presetClass="entr" presetSubtype="1" fill="hold" nodeType="afterEffect">
                                  <p:stCondLst>
                                    <p:cond delay="0"/>
                                  </p:stCondLst>
                                  <p:childTnLst>
                                    <p:set>
                                      <p:cBhvr>
                                        <p:cTn id="17" dur="1" fill="hold">
                                          <p:stCondLst>
                                            <p:cond delay="0"/>
                                          </p:stCondLst>
                                        </p:cTn>
                                        <p:tgtEl>
                                          <p:spTgt spid="114699"/>
                                        </p:tgtEl>
                                        <p:attrNameLst>
                                          <p:attrName>style.visibility</p:attrName>
                                        </p:attrNameLst>
                                      </p:cBhvr>
                                      <p:to>
                                        <p:strVal val="visible"/>
                                      </p:to>
                                    </p:set>
                                    <p:animEffect transition="in" filter="slide(fromTop)">
                                      <p:cBhvr>
                                        <p:cTn id="18" dur="500"/>
                                        <p:tgtEl>
                                          <p:spTgt spid="114699"/>
                                        </p:tgtEl>
                                      </p:cBhvr>
                                    </p:animEffect>
                                  </p:childTnLst>
                                  <p:subTnLst>
                                    <p:audio>
                                      <p:cMediaNode>
                                        <p:cTn display="0" masterRel="sameClick">
                                          <p:stCondLst>
                                            <p:cond evt="begin" delay="0">
                                              <p:tn val="16"/>
                                            </p:cond>
                                          </p:stCondLst>
                                          <p:endCondLst>
                                            <p:cond evt="onStopAudio" delay="0">
                                              <p:tgtEl>
                                                <p:sldTgt/>
                                              </p:tgtEl>
                                            </p:cond>
                                          </p:endCondLst>
                                        </p:cTn>
                                        <p:tgtEl>
                                          <p:sndTgt r:embed="rId2" name="laser.wav"/>
                                        </p:tgtEl>
                                      </p:cMediaNode>
                                    </p:audio>
                                  </p:subTnLst>
                                </p:cTn>
                              </p:par>
                            </p:childTnLst>
                          </p:cTn>
                        </p:par>
                        <p:par>
                          <p:cTn id="19" fill="hold" nodeType="afterGroup">
                            <p:stCondLst>
                              <p:cond delay="2500"/>
                            </p:stCondLst>
                            <p:childTnLst>
                              <p:par>
                                <p:cTn id="20" presetID="12" presetClass="entr" presetSubtype="1" fill="hold" grpId="0" nodeType="afterEffect">
                                  <p:stCondLst>
                                    <p:cond delay="0"/>
                                  </p:stCondLst>
                                  <p:iterate type="lt">
                                    <p:tmPct val="0"/>
                                  </p:iterate>
                                  <p:childTnLst>
                                    <p:set>
                                      <p:cBhvr>
                                        <p:cTn id="21" dur="1" fill="hold">
                                          <p:stCondLst>
                                            <p:cond delay="0"/>
                                          </p:stCondLst>
                                        </p:cTn>
                                        <p:tgtEl>
                                          <p:spTgt spid="114694"/>
                                        </p:tgtEl>
                                        <p:attrNameLst>
                                          <p:attrName>style.visibility</p:attrName>
                                        </p:attrNameLst>
                                      </p:cBhvr>
                                      <p:to>
                                        <p:strVal val="visible"/>
                                      </p:to>
                                    </p:set>
                                    <p:animEffect transition="in" filter="slide(fromTop)">
                                      <p:cBhvr>
                                        <p:cTn id="22" dur="500"/>
                                        <p:tgtEl>
                                          <p:spTgt spid="114694"/>
                                        </p:tgtEl>
                                      </p:cBhvr>
                                    </p:animEffect>
                                  </p:childTnLst>
                                  <p:subTnLst>
                                    <p:audio>
                                      <p:cMediaNode>
                                        <p:cTn display="0" masterRel="sameClick">
                                          <p:stCondLst>
                                            <p:cond evt="begin" delay="0">
                                              <p:tn val="20"/>
                                            </p:cond>
                                          </p:stCondLst>
                                          <p:endCondLst>
                                            <p:cond evt="onStopAudio" delay="0">
                                              <p:tgtEl>
                                                <p:sldTgt/>
                                              </p:tgtEl>
                                            </p:cond>
                                          </p:endCondLst>
                                        </p:cTn>
                                        <p:tgtEl>
                                          <p:sndTgt r:embed="rId3" name="suction.wav"/>
                                        </p:tgtEl>
                                      </p:cMediaNode>
                                    </p:audio>
                                  </p:subTnLst>
                                </p:cTn>
                              </p:par>
                            </p:childTnLst>
                          </p:cTn>
                        </p:par>
                        <p:par>
                          <p:cTn id="23" fill="hold" nodeType="afterGroup">
                            <p:stCondLst>
                              <p:cond delay="3000"/>
                            </p:stCondLst>
                            <p:childTnLst>
                              <p:par>
                                <p:cTn id="24" presetID="18" presetClass="entr" presetSubtype="6" fill="hold" grpId="0" nodeType="afterEffect">
                                  <p:stCondLst>
                                    <p:cond delay="0"/>
                                  </p:stCondLst>
                                  <p:childTnLst>
                                    <p:set>
                                      <p:cBhvr>
                                        <p:cTn id="25" dur="1" fill="hold">
                                          <p:stCondLst>
                                            <p:cond delay="0"/>
                                          </p:stCondLst>
                                        </p:cTn>
                                        <p:tgtEl>
                                          <p:spTgt spid="114690">
                                            <p:bg/>
                                          </p:spTgt>
                                        </p:tgtEl>
                                        <p:attrNameLst>
                                          <p:attrName>style.visibility</p:attrName>
                                        </p:attrNameLst>
                                      </p:cBhvr>
                                      <p:to>
                                        <p:strVal val="visible"/>
                                      </p:to>
                                    </p:set>
                                    <p:animEffect transition="in" filter="strips(downRight)">
                                      <p:cBhvr>
                                        <p:cTn id="26" dur="500"/>
                                        <p:tgtEl>
                                          <p:spTgt spid="114690">
                                            <p:bg/>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wav"/>
                                        </p:tgtEl>
                                      </p:cMediaNode>
                                    </p:audio>
                                  </p:subTnLst>
                                </p:cTn>
                              </p:par>
                              <p:par>
                                <p:cTn id="27" presetID="18" presetClass="entr" presetSubtype="6" fill="hold" grpId="0" nodeType="withEffect">
                                  <p:stCondLst>
                                    <p:cond delay="0"/>
                                  </p:stCondLst>
                                  <p:childTnLst>
                                    <p:set>
                                      <p:cBhvr>
                                        <p:cTn id="28" dur="1" fill="hold">
                                          <p:stCondLst>
                                            <p:cond delay="0"/>
                                          </p:stCondLst>
                                        </p:cTn>
                                        <p:tgtEl>
                                          <p:spTgt spid="114690">
                                            <p:txEl>
                                              <p:pRg st="0" end="0"/>
                                            </p:txEl>
                                          </p:spTgt>
                                        </p:tgtEl>
                                        <p:attrNameLst>
                                          <p:attrName>style.visibility</p:attrName>
                                        </p:attrNameLst>
                                      </p:cBhvr>
                                      <p:to>
                                        <p:strVal val="visible"/>
                                      </p:to>
                                    </p:set>
                                    <p:animEffect transition="in" filter="strips(downRight)">
                                      <p:cBhvr>
                                        <p:cTn id="29" dur="500"/>
                                        <p:tgtEl>
                                          <p:spTgt spid="114690">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childTnLst>
                          </p:cTn>
                        </p:par>
                        <p:par>
                          <p:cTn id="30" fill="hold" nodeType="afterGroup">
                            <p:stCondLst>
                              <p:cond delay="3500"/>
                            </p:stCondLst>
                            <p:childTnLst>
                              <p:par>
                                <p:cTn id="31" presetID="12" presetClass="entr" presetSubtype="1" fill="hold" nodeType="afterEffect">
                                  <p:stCondLst>
                                    <p:cond delay="0"/>
                                  </p:stCondLst>
                                  <p:childTnLst>
                                    <p:set>
                                      <p:cBhvr>
                                        <p:cTn id="32" dur="1" fill="hold">
                                          <p:stCondLst>
                                            <p:cond delay="0"/>
                                          </p:stCondLst>
                                        </p:cTn>
                                        <p:tgtEl>
                                          <p:spTgt spid="114700"/>
                                        </p:tgtEl>
                                        <p:attrNameLst>
                                          <p:attrName>style.visibility</p:attrName>
                                        </p:attrNameLst>
                                      </p:cBhvr>
                                      <p:to>
                                        <p:strVal val="visible"/>
                                      </p:to>
                                    </p:set>
                                    <p:animEffect transition="in" filter="slide(fromTop)">
                                      <p:cBhvr>
                                        <p:cTn id="33" dur="500"/>
                                        <p:tgtEl>
                                          <p:spTgt spid="114700"/>
                                        </p:tgtEl>
                                      </p:cBhvr>
                                    </p:animEffect>
                                  </p:childTnLst>
                                  <p:subTnLst>
                                    <p:audio>
                                      <p:cMediaNode>
                                        <p:cTn display="0" masterRel="sameClick">
                                          <p:stCondLst>
                                            <p:cond evt="begin" delay="0">
                                              <p:tn val="31"/>
                                            </p:cond>
                                          </p:stCondLst>
                                          <p:endCondLst>
                                            <p:cond evt="onStopAudio" delay="0">
                                              <p:tgtEl>
                                                <p:sldTgt/>
                                              </p:tgtEl>
                                            </p:cond>
                                          </p:endCondLst>
                                        </p:cTn>
                                        <p:tgtEl>
                                          <p:sndTgt r:embed="rId3" name="suction.wav"/>
                                        </p:tgtEl>
                                      </p:cMediaNode>
                                    </p:audio>
                                  </p:subTnLst>
                                </p:cTn>
                              </p:par>
                            </p:childTnLst>
                          </p:cTn>
                        </p:par>
                        <p:par>
                          <p:cTn id="34" fill="hold" nodeType="afterGroup">
                            <p:stCondLst>
                              <p:cond delay="4000"/>
                            </p:stCondLst>
                            <p:childTnLst>
                              <p:par>
                                <p:cTn id="35" presetID="12" presetClass="entr" presetSubtype="1" fill="hold" grpId="0" nodeType="afterEffect">
                                  <p:stCondLst>
                                    <p:cond delay="0"/>
                                  </p:stCondLst>
                                  <p:iterate type="lt">
                                    <p:tmPct val="0"/>
                                  </p:iterate>
                                  <p:childTnLst>
                                    <p:set>
                                      <p:cBhvr>
                                        <p:cTn id="36" dur="1" fill="hold">
                                          <p:stCondLst>
                                            <p:cond delay="0"/>
                                          </p:stCondLst>
                                        </p:cTn>
                                        <p:tgtEl>
                                          <p:spTgt spid="114695"/>
                                        </p:tgtEl>
                                        <p:attrNameLst>
                                          <p:attrName>style.visibility</p:attrName>
                                        </p:attrNameLst>
                                      </p:cBhvr>
                                      <p:to>
                                        <p:strVal val="visible"/>
                                      </p:to>
                                    </p:set>
                                    <p:animEffect transition="in" filter="slide(fromTop)">
                                      <p:cBhvr>
                                        <p:cTn id="37" dur="500"/>
                                        <p:tgtEl>
                                          <p:spTgt spid="114695"/>
                                        </p:tgtEl>
                                      </p:cBhvr>
                                    </p:animEffect>
                                  </p:childTnLst>
                                  <p:subTnLst>
                                    <p:audio>
                                      <p:cMediaNode>
                                        <p:cTn display="0" masterRel="sameClick">
                                          <p:stCondLst>
                                            <p:cond evt="begin" delay="0">
                                              <p:tn val="35"/>
                                            </p:cond>
                                          </p:stCondLst>
                                          <p:endCondLst>
                                            <p:cond evt="onStopAudio" delay="0">
                                              <p:tgtEl>
                                                <p:sldTgt/>
                                              </p:tgtEl>
                                            </p:cond>
                                          </p:endCondLst>
                                        </p:cTn>
                                        <p:tgtEl>
                                          <p:sndTgt r:embed="rId3" name="suction.wav"/>
                                        </p:tgtEl>
                                      </p:cMediaNode>
                                    </p:audio>
                                  </p:subTnLst>
                                </p:cTn>
                              </p:par>
                            </p:childTnLst>
                          </p:cTn>
                        </p:par>
                        <p:par>
                          <p:cTn id="38" fill="hold" nodeType="afterGroup">
                            <p:stCondLst>
                              <p:cond delay="4500"/>
                            </p:stCondLst>
                            <p:childTnLst>
                              <p:par>
                                <p:cTn id="39" presetID="18" presetClass="entr" presetSubtype="6" fill="hold" grpId="0" nodeType="afterEffect">
                                  <p:stCondLst>
                                    <p:cond delay="0"/>
                                  </p:stCondLst>
                                  <p:childTnLst>
                                    <p:set>
                                      <p:cBhvr>
                                        <p:cTn id="40" dur="1" fill="hold">
                                          <p:stCondLst>
                                            <p:cond delay="0"/>
                                          </p:stCondLst>
                                        </p:cTn>
                                        <p:tgtEl>
                                          <p:spTgt spid="114691">
                                            <p:bg/>
                                          </p:spTgt>
                                        </p:tgtEl>
                                        <p:attrNameLst>
                                          <p:attrName>style.visibility</p:attrName>
                                        </p:attrNameLst>
                                      </p:cBhvr>
                                      <p:to>
                                        <p:strVal val="visible"/>
                                      </p:to>
                                    </p:set>
                                    <p:animEffect transition="in" filter="strips(downRight)">
                                      <p:cBhvr>
                                        <p:cTn id="41" dur="500"/>
                                        <p:tgtEl>
                                          <p:spTgt spid="114691">
                                            <p:bg/>
                                          </p:spTgt>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wav"/>
                                        </p:tgtEl>
                                      </p:cMediaNode>
                                    </p:audio>
                                  </p:subTnLst>
                                </p:cTn>
                              </p:par>
                              <p:par>
                                <p:cTn id="42" presetID="18" presetClass="entr" presetSubtype="6" fill="hold" grpId="0" nodeType="withEffect">
                                  <p:stCondLst>
                                    <p:cond delay="0"/>
                                  </p:stCondLst>
                                  <p:childTnLst>
                                    <p:set>
                                      <p:cBhvr>
                                        <p:cTn id="43" dur="1" fill="hold">
                                          <p:stCondLst>
                                            <p:cond delay="0"/>
                                          </p:stCondLst>
                                        </p:cTn>
                                        <p:tgtEl>
                                          <p:spTgt spid="114691">
                                            <p:txEl>
                                              <p:pRg st="0" end="0"/>
                                            </p:txEl>
                                          </p:spTgt>
                                        </p:tgtEl>
                                        <p:attrNameLst>
                                          <p:attrName>style.visibility</p:attrName>
                                        </p:attrNameLst>
                                      </p:cBhvr>
                                      <p:to>
                                        <p:strVal val="visible"/>
                                      </p:to>
                                    </p:set>
                                    <p:animEffect transition="in" filter="strips(downRight)">
                                      <p:cBhvr>
                                        <p:cTn id="44" dur="500"/>
                                        <p:tgtEl>
                                          <p:spTgt spid="114691">
                                            <p:txEl>
                                              <p:pRg st="0" end="0"/>
                                            </p:txEl>
                                          </p:spTgt>
                                        </p:tgtEl>
                                      </p:cBhvr>
                                    </p:animEffect>
                                  </p:childTnLst>
                                  <p:subTnLst>
                                    <p:audio>
                                      <p:cMediaNode>
                                        <p:cTn display="0" masterRel="sameClick">
                                          <p:stCondLst>
                                            <p:cond evt="begin" delay="0">
                                              <p:tn val="42"/>
                                            </p:cond>
                                          </p:stCondLst>
                                          <p:endCondLst>
                                            <p:cond evt="onStopAudio" delay="0">
                                              <p:tgtEl>
                                                <p:sldTgt/>
                                              </p:tgtEl>
                                            </p:cond>
                                          </p:endCondLst>
                                        </p:cTn>
                                        <p:tgtEl>
                                          <p:sndTgt r:embed="rId4" name="chimes.wav"/>
                                        </p:tgtEl>
                                      </p:cMediaNode>
                                    </p:audio>
                                  </p:subTnLst>
                                </p:cTn>
                              </p:par>
                            </p:childTnLst>
                          </p:cTn>
                        </p:par>
                        <p:par>
                          <p:cTn id="45" fill="hold" nodeType="afterGroup">
                            <p:stCondLst>
                              <p:cond delay="5000"/>
                            </p:stCondLst>
                            <p:childTnLst>
                              <p:par>
                                <p:cTn id="46" presetID="12" presetClass="entr" presetSubtype="1" fill="hold" nodeType="afterEffect">
                                  <p:stCondLst>
                                    <p:cond delay="0"/>
                                  </p:stCondLst>
                                  <p:childTnLst>
                                    <p:set>
                                      <p:cBhvr>
                                        <p:cTn id="47" dur="1" fill="hold">
                                          <p:stCondLst>
                                            <p:cond delay="0"/>
                                          </p:stCondLst>
                                        </p:cTn>
                                        <p:tgtEl>
                                          <p:spTgt spid="114701"/>
                                        </p:tgtEl>
                                        <p:attrNameLst>
                                          <p:attrName>style.visibility</p:attrName>
                                        </p:attrNameLst>
                                      </p:cBhvr>
                                      <p:to>
                                        <p:strVal val="visible"/>
                                      </p:to>
                                    </p:set>
                                    <p:animEffect transition="in" filter="slide(fromTop)">
                                      <p:cBhvr>
                                        <p:cTn id="48" dur="500"/>
                                        <p:tgtEl>
                                          <p:spTgt spid="114701"/>
                                        </p:tgtEl>
                                      </p:cBhvr>
                                    </p:animEffect>
                                  </p:childTnLst>
                                  <p:subTnLst>
                                    <p:audio>
                                      <p:cMediaNode>
                                        <p:cTn display="0" masterRel="sameClick">
                                          <p:stCondLst>
                                            <p:cond evt="begin" delay="0">
                                              <p:tn val="46"/>
                                            </p:cond>
                                          </p:stCondLst>
                                          <p:endCondLst>
                                            <p:cond evt="onStopAudio" delay="0">
                                              <p:tgtEl>
                                                <p:sldTgt/>
                                              </p:tgtEl>
                                            </p:cond>
                                          </p:endCondLst>
                                        </p:cTn>
                                        <p:tgtEl>
                                          <p:sndTgt r:embed="rId3" name="suction.wav"/>
                                        </p:tgtEl>
                                      </p:cMediaNode>
                                    </p:audio>
                                  </p:subTnLst>
                                </p:cTn>
                              </p:par>
                            </p:childTnLst>
                          </p:cTn>
                        </p:par>
                        <p:par>
                          <p:cTn id="49" fill="hold" nodeType="afterGroup">
                            <p:stCondLst>
                              <p:cond delay="5500"/>
                            </p:stCondLst>
                            <p:childTnLst>
                              <p:par>
                                <p:cTn id="50" presetID="12" presetClass="entr" presetSubtype="1" fill="hold" grpId="0" nodeType="afterEffect">
                                  <p:stCondLst>
                                    <p:cond delay="0"/>
                                  </p:stCondLst>
                                  <p:iterate type="lt">
                                    <p:tmPct val="0"/>
                                  </p:iterate>
                                  <p:childTnLst>
                                    <p:set>
                                      <p:cBhvr>
                                        <p:cTn id="51" dur="1" fill="hold">
                                          <p:stCondLst>
                                            <p:cond delay="0"/>
                                          </p:stCondLst>
                                        </p:cTn>
                                        <p:tgtEl>
                                          <p:spTgt spid="114696"/>
                                        </p:tgtEl>
                                        <p:attrNameLst>
                                          <p:attrName>style.visibility</p:attrName>
                                        </p:attrNameLst>
                                      </p:cBhvr>
                                      <p:to>
                                        <p:strVal val="visible"/>
                                      </p:to>
                                    </p:set>
                                    <p:animEffect transition="in" filter="slide(fromTop)">
                                      <p:cBhvr>
                                        <p:cTn id="52" dur="500"/>
                                        <p:tgtEl>
                                          <p:spTgt spid="114696"/>
                                        </p:tgtEl>
                                      </p:cBhvr>
                                    </p:animEffect>
                                  </p:childTnLst>
                                  <p:subTnLst>
                                    <p:audio>
                                      <p:cMediaNode>
                                        <p:cTn display="0" masterRel="sameClick">
                                          <p:stCondLst>
                                            <p:cond evt="begin" delay="0">
                                              <p:tn val="50"/>
                                            </p:cond>
                                          </p:stCondLst>
                                          <p:endCondLst>
                                            <p:cond evt="onStopAudio" delay="0">
                                              <p:tgtEl>
                                                <p:sldTgt/>
                                              </p:tgtEl>
                                            </p:cond>
                                          </p:endCondLst>
                                        </p:cTn>
                                        <p:tgtEl>
                                          <p:sndTgt r:embed="rId3" name="suction.wav"/>
                                        </p:tgtEl>
                                      </p:cMediaNode>
                                    </p:audio>
                                  </p:subTnLst>
                                </p:cTn>
                              </p:par>
                            </p:childTnLst>
                          </p:cTn>
                        </p:par>
                        <p:par>
                          <p:cTn id="53" fill="hold" nodeType="afterGroup">
                            <p:stCondLst>
                              <p:cond delay="6000"/>
                            </p:stCondLst>
                            <p:childTnLst>
                              <p:par>
                                <p:cTn id="54" presetID="18" presetClass="entr" presetSubtype="6" fill="hold" grpId="0" nodeType="afterEffect">
                                  <p:stCondLst>
                                    <p:cond delay="0"/>
                                  </p:stCondLst>
                                  <p:iterate type="lt">
                                    <p:tmPct val="0"/>
                                  </p:iterate>
                                  <p:childTnLst>
                                    <p:set>
                                      <p:cBhvr>
                                        <p:cTn id="55" dur="1" fill="hold">
                                          <p:stCondLst>
                                            <p:cond delay="0"/>
                                          </p:stCondLst>
                                        </p:cTn>
                                        <p:tgtEl>
                                          <p:spTgt spid="114692">
                                            <p:bg/>
                                          </p:spTgt>
                                        </p:tgtEl>
                                        <p:attrNameLst>
                                          <p:attrName>style.visibility</p:attrName>
                                        </p:attrNameLst>
                                      </p:cBhvr>
                                      <p:to>
                                        <p:strVal val="visible"/>
                                      </p:to>
                                    </p:set>
                                    <p:animEffect transition="in" filter="strips(downRight)">
                                      <p:cBhvr>
                                        <p:cTn id="56" dur="500"/>
                                        <p:tgtEl>
                                          <p:spTgt spid="114692">
                                            <p:bg/>
                                          </p:spTgt>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wav"/>
                                        </p:tgtEl>
                                      </p:cMediaNode>
                                    </p:audio>
                                  </p:subTnLst>
                                </p:cTn>
                              </p:par>
                              <p:par>
                                <p:cTn id="57" presetID="18" presetClass="entr" presetSubtype="6" fill="hold" grpId="0" nodeType="withEffect">
                                  <p:stCondLst>
                                    <p:cond delay="0"/>
                                  </p:stCondLst>
                                  <p:iterate type="lt">
                                    <p:tmPct val="0"/>
                                  </p:iterate>
                                  <p:childTnLst>
                                    <p:set>
                                      <p:cBhvr>
                                        <p:cTn id="58" dur="1" fill="hold">
                                          <p:stCondLst>
                                            <p:cond delay="0"/>
                                          </p:stCondLst>
                                        </p:cTn>
                                        <p:tgtEl>
                                          <p:spTgt spid="114692">
                                            <p:txEl>
                                              <p:pRg st="0" end="0"/>
                                            </p:txEl>
                                          </p:spTgt>
                                        </p:tgtEl>
                                        <p:attrNameLst>
                                          <p:attrName>style.visibility</p:attrName>
                                        </p:attrNameLst>
                                      </p:cBhvr>
                                      <p:to>
                                        <p:strVal val="visible"/>
                                      </p:to>
                                    </p:set>
                                    <p:animEffect transition="in" filter="strips(downRight)">
                                      <p:cBhvr>
                                        <p:cTn id="59" dur="500"/>
                                        <p:tgtEl>
                                          <p:spTgt spid="114692">
                                            <p:txEl>
                                              <p:pRg st="0" end="0"/>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4" name="chimes.wav"/>
                                        </p:tgtEl>
                                      </p:cMediaNode>
                                    </p:audio>
                                  </p:subTnLst>
                                </p:cTn>
                              </p:par>
                            </p:childTnLst>
                          </p:cTn>
                        </p:par>
                        <p:par>
                          <p:cTn id="60" fill="hold" nodeType="afterGroup">
                            <p:stCondLst>
                              <p:cond delay="6500"/>
                            </p:stCondLst>
                            <p:childTnLst>
                              <p:par>
                                <p:cTn id="61" presetID="12" presetClass="entr" presetSubtype="1" fill="hold" nodeType="afterEffect">
                                  <p:stCondLst>
                                    <p:cond delay="0"/>
                                  </p:stCondLst>
                                  <p:childTnLst>
                                    <p:set>
                                      <p:cBhvr>
                                        <p:cTn id="62" dur="1" fill="hold">
                                          <p:stCondLst>
                                            <p:cond delay="0"/>
                                          </p:stCondLst>
                                        </p:cTn>
                                        <p:tgtEl>
                                          <p:spTgt spid="114698"/>
                                        </p:tgtEl>
                                        <p:attrNameLst>
                                          <p:attrName>style.visibility</p:attrName>
                                        </p:attrNameLst>
                                      </p:cBhvr>
                                      <p:to>
                                        <p:strVal val="visible"/>
                                      </p:to>
                                    </p:set>
                                    <p:animEffect transition="in" filter="slide(fromTop)">
                                      <p:cBhvr>
                                        <p:cTn id="63" dur="500"/>
                                        <p:tgtEl>
                                          <p:spTgt spid="114698"/>
                                        </p:tgtEl>
                                      </p:cBhvr>
                                    </p:animEffect>
                                  </p:childTnLst>
                                  <p:subTnLst>
                                    <p:audio>
                                      <p:cMediaNode>
                                        <p:cTn display="0" masterRel="sameClick">
                                          <p:stCondLst>
                                            <p:cond evt="begin" delay="0">
                                              <p:tn val="61"/>
                                            </p:cond>
                                          </p:stCondLst>
                                          <p:endCondLst>
                                            <p:cond evt="onStopAudio" delay="0">
                                              <p:tgtEl>
                                                <p:sldTgt/>
                                              </p:tgtEl>
                                            </p:cond>
                                          </p:endCondLst>
                                        </p:cTn>
                                        <p:tgtEl>
                                          <p:sndTgt r:embed="rId3" name="suction.wav"/>
                                        </p:tgtEl>
                                      </p:cMediaNode>
                                    </p:audio>
                                  </p:subTnLst>
                                </p:cTn>
                              </p:par>
                            </p:childTnLst>
                          </p:cTn>
                        </p:par>
                        <p:par>
                          <p:cTn id="64" fill="hold" nodeType="afterGroup">
                            <p:stCondLst>
                              <p:cond delay="7000"/>
                            </p:stCondLst>
                            <p:childTnLst>
                              <p:par>
                                <p:cTn id="65" presetID="12" presetClass="entr" presetSubtype="1" fill="hold" grpId="0" nodeType="afterEffect">
                                  <p:stCondLst>
                                    <p:cond delay="0"/>
                                  </p:stCondLst>
                                  <p:childTnLst>
                                    <p:set>
                                      <p:cBhvr>
                                        <p:cTn id="66" dur="1" fill="hold">
                                          <p:stCondLst>
                                            <p:cond delay="0"/>
                                          </p:stCondLst>
                                        </p:cTn>
                                        <p:tgtEl>
                                          <p:spTgt spid="114697"/>
                                        </p:tgtEl>
                                        <p:attrNameLst>
                                          <p:attrName>style.visibility</p:attrName>
                                        </p:attrNameLst>
                                      </p:cBhvr>
                                      <p:to>
                                        <p:strVal val="visible"/>
                                      </p:to>
                                    </p:set>
                                    <p:animEffect transition="in" filter="slide(fromTop)">
                                      <p:cBhvr>
                                        <p:cTn id="67" dur="500"/>
                                        <p:tgtEl>
                                          <p:spTgt spid="114697"/>
                                        </p:tgtEl>
                                      </p:cBhvr>
                                    </p:animEffect>
                                  </p:childTnLst>
                                  <p:subTnLst>
                                    <p:audio>
                                      <p:cMediaNode>
                                        <p:cTn display="0" masterRel="sameClick">
                                          <p:stCondLst>
                                            <p:cond evt="begin" delay="0">
                                              <p:tn val="65"/>
                                            </p:cond>
                                          </p:stCondLst>
                                          <p:endCondLst>
                                            <p:cond evt="onStopAudio" delay="0">
                                              <p:tgtEl>
                                                <p:sldTgt/>
                                              </p:tgtEl>
                                            </p:cond>
                                          </p:endCondLst>
                                        </p:cTn>
                                        <p:tgtEl>
                                          <p:sndTgt r:embed="rId3" name="suction.wav"/>
                                        </p:tgtEl>
                                      </p:cMediaNode>
                                    </p:audio>
                                  </p:subTnLst>
                                </p:cTn>
                              </p:par>
                            </p:childTnLst>
                          </p:cTn>
                        </p:par>
                        <p:par>
                          <p:cTn id="68" fill="hold" nodeType="afterGroup">
                            <p:stCondLst>
                              <p:cond delay="7500"/>
                            </p:stCondLst>
                            <p:childTnLst>
                              <p:par>
                                <p:cTn id="69" presetID="18" presetClass="entr" presetSubtype="6" fill="hold" grpId="0" nodeType="afterEffect">
                                  <p:stCondLst>
                                    <p:cond delay="0"/>
                                  </p:stCondLst>
                                  <p:childTnLst>
                                    <p:set>
                                      <p:cBhvr>
                                        <p:cTn id="70" dur="1" fill="hold">
                                          <p:stCondLst>
                                            <p:cond delay="0"/>
                                          </p:stCondLst>
                                        </p:cTn>
                                        <p:tgtEl>
                                          <p:spTgt spid="114693">
                                            <p:bg/>
                                          </p:spTgt>
                                        </p:tgtEl>
                                        <p:attrNameLst>
                                          <p:attrName>style.visibility</p:attrName>
                                        </p:attrNameLst>
                                      </p:cBhvr>
                                      <p:to>
                                        <p:strVal val="visible"/>
                                      </p:to>
                                    </p:set>
                                    <p:animEffect transition="in" filter="strips(downRight)">
                                      <p:cBhvr>
                                        <p:cTn id="71" dur="500"/>
                                        <p:tgtEl>
                                          <p:spTgt spid="114693">
                                            <p:bg/>
                                          </p:spTgt>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wav"/>
                                        </p:tgtEl>
                                      </p:cMediaNode>
                                    </p:audio>
                                  </p:subTnLst>
                                </p:cTn>
                              </p:par>
                              <p:par>
                                <p:cTn id="72" presetID="18" presetClass="entr" presetSubtype="6" fill="hold" grpId="0" nodeType="withEffect">
                                  <p:stCondLst>
                                    <p:cond delay="0"/>
                                  </p:stCondLst>
                                  <p:childTnLst>
                                    <p:set>
                                      <p:cBhvr>
                                        <p:cTn id="73" dur="1" fill="hold">
                                          <p:stCondLst>
                                            <p:cond delay="0"/>
                                          </p:stCondLst>
                                        </p:cTn>
                                        <p:tgtEl>
                                          <p:spTgt spid="114693">
                                            <p:txEl>
                                              <p:pRg st="0" end="0"/>
                                            </p:txEl>
                                          </p:spTgt>
                                        </p:tgtEl>
                                        <p:attrNameLst>
                                          <p:attrName>style.visibility</p:attrName>
                                        </p:attrNameLst>
                                      </p:cBhvr>
                                      <p:to>
                                        <p:strVal val="visible"/>
                                      </p:to>
                                    </p:set>
                                    <p:animEffect transition="in" filter="strips(downRight)">
                                      <p:cBhvr>
                                        <p:cTn id="74" dur="500"/>
                                        <p:tgtEl>
                                          <p:spTgt spid="114693">
                                            <p:txEl>
                                              <p:pRg st="0" end="0"/>
                                            </p:txEl>
                                          </p:spTgt>
                                        </p:tgtEl>
                                      </p:cBhvr>
                                    </p:animEffect>
                                  </p:childTnLst>
                                  <p:subTnLst>
                                    <p:audio>
                                      <p:cMediaNode>
                                        <p:cTn display="0" masterRel="sameClick">
                                          <p:stCondLst>
                                            <p:cond evt="begin" delay="0">
                                              <p:tn val="7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14690"/>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3" presetClass="emph" presetSubtype="2" fill="hold" nodeType="clickEffect">
                                  <p:stCondLst>
                                    <p:cond delay="0"/>
                                  </p:stCondLst>
                                  <p:childTnLst>
                                    <p:animClr clrSpc="rgb" dir="cw">
                                      <p:cBhvr override="childStyle">
                                        <p:cTn id="79" dur="2000" fill="hold"/>
                                        <p:tgtEl>
                                          <p:spTgt spid="114690">
                                            <p:txEl>
                                              <p:pRg st="0" end="0"/>
                                            </p:txEl>
                                          </p:spTgt>
                                        </p:tgtEl>
                                        <p:attrNameLst>
                                          <p:attrName>style.color</p:attrName>
                                        </p:attrNameLst>
                                      </p:cBhvr>
                                      <p:to>
                                        <a:schemeClr val="accent2"/>
                                      </p:to>
                                    </p:animClr>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mph" presetSubtype="2" fill="hold" nodeType="clickEffect">
                                  <p:stCondLst>
                                    <p:cond delay="0"/>
                                  </p:stCondLst>
                                  <p:childTnLst>
                                    <p:animClr clrSpc="rgb" dir="cw">
                                      <p:cBhvr override="childStyle">
                                        <p:cTn id="83" dur="2000" fill="hold"/>
                                        <p:tgtEl>
                                          <p:spTgt spid="114690">
                                            <p:txEl>
                                              <p:pRg st="0" end="0"/>
                                            </p:txEl>
                                          </p:spTgt>
                                        </p:tgtEl>
                                        <p:attrNameLst>
                                          <p:attrName>style.color</p:attrName>
                                        </p:attrNameLst>
                                      </p:cBhvr>
                                      <p:to>
                                        <a:srgbClr val="FF0000"/>
                                      </p:to>
                                    </p:animClr>
                                  </p:childTnLst>
                                </p:cTn>
                              </p:par>
                            </p:childTnLst>
                          </p:cTn>
                        </p:par>
                      </p:childTnLst>
                    </p:cTn>
                  </p:par>
                </p:childTnLst>
              </p:cTn>
              <p:nextCondLst>
                <p:cond evt="onClick" delay="0">
                  <p:tgtEl>
                    <p:spTgt spid="114690"/>
                  </p:tgtEl>
                </p:cond>
              </p:nextCondLst>
            </p:seq>
            <p:seq concurrent="1" nextAc="seek">
              <p:cTn id="84" restart="whenNotActive" fill="hold" evtFilter="cancelBubble" nodeType="interactiveSeq">
                <p:stCondLst>
                  <p:cond evt="onClick" delay="0">
                    <p:tgtEl>
                      <p:spTgt spid="114691"/>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3" presetClass="emph" presetSubtype="2" fill="hold" nodeType="clickEffect">
                                  <p:stCondLst>
                                    <p:cond delay="0"/>
                                  </p:stCondLst>
                                  <p:childTnLst>
                                    <p:animClr clrSpc="rgb" dir="cw">
                                      <p:cBhvr override="childStyle">
                                        <p:cTn id="88" dur="2000" fill="hold"/>
                                        <p:tgtEl>
                                          <p:spTgt spid="114691">
                                            <p:txEl>
                                              <p:pRg st="0" end="0"/>
                                            </p:txEl>
                                          </p:spTgt>
                                        </p:tgtEl>
                                        <p:attrNameLst>
                                          <p:attrName>style.color</p:attrName>
                                        </p:attrNameLst>
                                      </p:cBhvr>
                                      <p:to>
                                        <a:schemeClr val="accent2"/>
                                      </p:to>
                                    </p:animClr>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mph" presetSubtype="2" fill="hold" nodeType="clickEffect">
                                  <p:stCondLst>
                                    <p:cond delay="0"/>
                                  </p:stCondLst>
                                  <p:childTnLst>
                                    <p:animClr clrSpc="rgb" dir="cw">
                                      <p:cBhvr override="childStyle">
                                        <p:cTn id="92" dur="2000" fill="hold"/>
                                        <p:tgtEl>
                                          <p:spTgt spid="114691">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14691"/>
                  </p:tgtEl>
                </p:cond>
              </p:nextCondLst>
            </p:seq>
            <p:seq concurrent="1" nextAc="seek">
              <p:cTn id="93" restart="whenNotActive" fill="hold" evtFilter="cancelBubble" nodeType="interactiveSeq">
                <p:stCondLst>
                  <p:cond evt="onClick" delay="0">
                    <p:tgtEl>
                      <p:spTgt spid="114692"/>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3" presetClass="emph" presetSubtype="2" fill="hold" nodeType="clickEffect">
                                  <p:stCondLst>
                                    <p:cond delay="0"/>
                                  </p:stCondLst>
                                  <p:iterate type="lt">
                                    <p:tmPct val="0"/>
                                  </p:iterate>
                                  <p:childTnLst>
                                    <p:animClr clrSpc="rgb" dir="cw">
                                      <p:cBhvr override="childStyle">
                                        <p:cTn id="97" dur="2000" fill="hold"/>
                                        <p:tgtEl>
                                          <p:spTgt spid="114692">
                                            <p:txEl>
                                              <p:pRg st="0" end="0"/>
                                            </p:txEl>
                                          </p:spTgt>
                                        </p:tgtEl>
                                        <p:attrNameLst>
                                          <p:attrName>style.color</p:attrName>
                                        </p:attrNameLst>
                                      </p:cBhvr>
                                      <p:to>
                                        <a:schemeClr val="accent2"/>
                                      </p:to>
                                    </p:animClr>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mph" presetSubtype="2" fill="hold" nodeType="clickEffect">
                                  <p:stCondLst>
                                    <p:cond delay="0"/>
                                  </p:stCondLst>
                                  <p:childTnLst>
                                    <p:animClr clrSpc="rgb" dir="cw">
                                      <p:cBhvr override="childStyle">
                                        <p:cTn id="101" dur="2000" fill="hold"/>
                                        <p:tgtEl>
                                          <p:spTgt spid="114693">
                                            <p:txEl>
                                              <p:pRg st="0" end="0"/>
                                            </p:txEl>
                                          </p:spTgt>
                                        </p:tgtEl>
                                        <p:attrNameLst>
                                          <p:attrName>style.color</p:attrName>
                                        </p:attrNameLst>
                                      </p:cBhvr>
                                      <p:to>
                                        <a:schemeClr val="accent2"/>
                                      </p:to>
                                    </p:animClr>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mph" presetSubtype="2" fill="hold" nodeType="clickEffect">
                                  <p:stCondLst>
                                    <p:cond delay="0"/>
                                  </p:stCondLst>
                                  <p:iterate type="lt">
                                    <p:tmPct val="0"/>
                                  </p:iterate>
                                  <p:childTnLst>
                                    <p:animClr clrSpc="rgb" dir="cw">
                                      <p:cBhvr override="childStyle">
                                        <p:cTn id="105" dur="2000" fill="hold"/>
                                        <p:tgtEl>
                                          <p:spTgt spid="114692">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14692"/>
                  </p:tgtEl>
                </p:cond>
              </p:nextCondLst>
            </p:seq>
            <p:seq concurrent="1" nextAc="seek">
              <p:cTn id="106" restart="whenNotActive" fill="hold" evtFilter="cancelBubble" nodeType="interactiveSeq">
                <p:stCondLst>
                  <p:cond evt="onClick" delay="0">
                    <p:tgtEl>
                      <p:spTgt spid="114693"/>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3" presetClass="emph" presetSubtype="2" fill="hold" nodeType="clickEffect">
                                  <p:stCondLst>
                                    <p:cond delay="0"/>
                                  </p:stCondLst>
                                  <p:childTnLst>
                                    <p:animClr clrSpc="rgb" dir="cw">
                                      <p:cBhvr override="childStyle">
                                        <p:cTn id="110" dur="2000" fill="hold"/>
                                        <p:tgtEl>
                                          <p:spTgt spid="114693">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14693"/>
                  </p:tgtEl>
                </p:cond>
              </p:nextCondLst>
            </p:seq>
            <p:seq concurrent="1" nextAc="seek">
              <p:cTn id="111" restart="whenNotActive" fill="hold" evtFilter="cancelBubble" nodeType="interactiveSeq">
                <p:stCondLst>
                  <p:cond evt="onClick" delay="0">
                    <p:tgtEl>
                      <p:spTgt spid="114704"/>
                    </p:tgtEl>
                  </p:cond>
                </p:stCondLst>
                <p:endSync evt="end" delay="0">
                  <p:rtn val="all"/>
                </p:endSync>
                <p:childTnLst>
                  <p:par>
                    <p:cTn id="112" fill="hold" nodeType="clickPar">
                      <p:stCondLst>
                        <p:cond delay="0"/>
                      </p:stCondLst>
                      <p:childTnLst>
                        <p:par>
                          <p:cTn id="113" fill="hold" nodeType="withGroup">
                            <p:stCondLst>
                              <p:cond delay="0"/>
                            </p:stCondLst>
                            <p:childTnLst>
                              <p:par>
                                <p:cTn id="114" presetID="34" presetClass="emph" presetSubtype="0" repeatCount="indefinite" fill="hold" grpId="1" nodeType="clickEffect">
                                  <p:stCondLst>
                                    <p:cond delay="0"/>
                                  </p:stCondLst>
                                  <p:iterate type="lt">
                                    <p:tmPct val="10000"/>
                                  </p:iterate>
                                  <p:childTnLst>
                                    <p:animMotion origin="layout" path="M 0.0 0.0 L 0.0 -0.07213" pathEditMode="relative" ptsTypes="">
                                      <p:cBhvr>
                                        <p:cTn id="115" dur="250" accel="50000" decel="50000" autoRev="1" fill="hold">
                                          <p:stCondLst>
                                            <p:cond delay="0"/>
                                          </p:stCondLst>
                                        </p:cTn>
                                        <p:tgtEl>
                                          <p:spTgt spid="114695"/>
                                        </p:tgtEl>
                                        <p:attrNameLst>
                                          <p:attrName>ppt_x</p:attrName>
                                          <p:attrName>ppt_y</p:attrName>
                                        </p:attrNameLst>
                                      </p:cBhvr>
                                    </p:animMotion>
                                    <p:animRot by="1500000">
                                      <p:cBhvr>
                                        <p:cTn id="116" dur="125" fill="hold">
                                          <p:stCondLst>
                                            <p:cond delay="0"/>
                                          </p:stCondLst>
                                        </p:cTn>
                                        <p:tgtEl>
                                          <p:spTgt spid="114695"/>
                                        </p:tgtEl>
                                        <p:attrNameLst>
                                          <p:attrName>r</p:attrName>
                                        </p:attrNameLst>
                                      </p:cBhvr>
                                    </p:animRot>
                                    <p:animRot by="-1500000">
                                      <p:cBhvr>
                                        <p:cTn id="117" dur="125" fill="hold">
                                          <p:stCondLst>
                                            <p:cond delay="125"/>
                                          </p:stCondLst>
                                        </p:cTn>
                                        <p:tgtEl>
                                          <p:spTgt spid="114695"/>
                                        </p:tgtEl>
                                        <p:attrNameLst>
                                          <p:attrName>r</p:attrName>
                                        </p:attrNameLst>
                                      </p:cBhvr>
                                    </p:animRot>
                                    <p:animRot by="-1500000">
                                      <p:cBhvr>
                                        <p:cTn id="118" dur="125" fill="hold">
                                          <p:stCondLst>
                                            <p:cond delay="250"/>
                                          </p:stCondLst>
                                        </p:cTn>
                                        <p:tgtEl>
                                          <p:spTgt spid="114695"/>
                                        </p:tgtEl>
                                        <p:attrNameLst>
                                          <p:attrName>r</p:attrName>
                                        </p:attrNameLst>
                                      </p:cBhvr>
                                    </p:animRot>
                                    <p:animRot by="1500000">
                                      <p:cBhvr>
                                        <p:cTn id="119" dur="125" fill="hold">
                                          <p:stCondLst>
                                            <p:cond delay="375"/>
                                          </p:stCondLst>
                                        </p:cTn>
                                        <p:tgtEl>
                                          <p:spTgt spid="114695"/>
                                        </p:tgtEl>
                                        <p:attrNameLst>
                                          <p:attrName>r</p:attrName>
                                        </p:attrNameLst>
                                      </p:cBhvr>
                                    </p:animRot>
                                  </p:childTnLst>
                                </p:cTn>
                              </p:par>
                              <p:par>
                                <p:cTn id="120" presetID="23" presetClass="emph" presetSubtype="0" repeatCount="indefinite" fill="hold" grpId="1" nodeType="withEffect">
                                  <p:stCondLst>
                                    <p:cond delay="0"/>
                                  </p:stCondLst>
                                  <p:childTnLst>
                                    <p:animClr clrSpc="hsl" dir="cw">
                                      <p:cBhvr override="childStyle">
                                        <p:cTn id="121" dur="500" fill="hold"/>
                                        <p:tgtEl>
                                          <p:spTgt spid="114691">
                                            <p:bg/>
                                          </p:spTgt>
                                        </p:tgtEl>
                                        <p:attrNameLst>
                                          <p:attrName>style.color</p:attrName>
                                        </p:attrNameLst>
                                      </p:cBhvr>
                                      <p:by>
                                        <p:hsl h="10842353" s="0" l="0"/>
                                      </p:by>
                                    </p:animClr>
                                    <p:animClr clrSpc="hsl" dir="cw">
                                      <p:cBhvr>
                                        <p:cTn id="122" dur="500" fill="hold"/>
                                        <p:tgtEl>
                                          <p:spTgt spid="114691">
                                            <p:bg/>
                                          </p:spTgt>
                                        </p:tgtEl>
                                        <p:attrNameLst>
                                          <p:attrName>fillcolor</p:attrName>
                                        </p:attrNameLst>
                                      </p:cBhvr>
                                      <p:by>
                                        <p:hsl h="10842353" s="0" l="0"/>
                                      </p:by>
                                    </p:animClr>
                                    <p:animClr clrSpc="hsl" dir="cw">
                                      <p:cBhvr>
                                        <p:cTn id="123" dur="500" fill="hold"/>
                                        <p:tgtEl>
                                          <p:spTgt spid="114691">
                                            <p:bg/>
                                          </p:spTgt>
                                        </p:tgtEl>
                                        <p:attrNameLst>
                                          <p:attrName>stroke.color</p:attrName>
                                        </p:attrNameLst>
                                      </p:cBhvr>
                                      <p:by>
                                        <p:hsl h="10842353" s="0" l="0"/>
                                      </p:by>
                                    </p:animClr>
                                    <p:set>
                                      <p:cBhvr>
                                        <p:cTn id="124" dur="500" fill="hold"/>
                                        <p:tgtEl>
                                          <p:spTgt spid="114691">
                                            <p:bg/>
                                          </p:spTgt>
                                        </p:tgtEl>
                                        <p:attrNameLst>
                                          <p:attrName>fill.type</p:attrName>
                                        </p:attrNameLst>
                                      </p:cBhvr>
                                      <p:to>
                                        <p:strVal val="solid"/>
                                      </p:to>
                                    </p:set>
                                  </p:childTnLst>
                                </p:cTn>
                              </p:par>
                              <p:par>
                                <p:cTn id="125" presetID="23" presetClass="emph" presetSubtype="0" repeatCount="indefinite" fill="hold" grpId="1" nodeType="withEffect">
                                  <p:stCondLst>
                                    <p:cond delay="0"/>
                                  </p:stCondLst>
                                  <p:childTnLst>
                                    <p:animClr clrSpc="hsl" dir="cw">
                                      <p:cBhvr override="childStyle">
                                        <p:cTn id="126" dur="500" fill="hold"/>
                                        <p:tgtEl>
                                          <p:spTgt spid="114691">
                                            <p:txEl>
                                              <p:pRg st="0" end="0"/>
                                            </p:txEl>
                                          </p:spTgt>
                                        </p:tgtEl>
                                        <p:attrNameLst>
                                          <p:attrName>style.color</p:attrName>
                                        </p:attrNameLst>
                                      </p:cBhvr>
                                      <p:by>
                                        <p:hsl h="10842353" s="0" l="0"/>
                                      </p:by>
                                    </p:animClr>
                                    <p:animClr clrSpc="hsl" dir="cw">
                                      <p:cBhvr>
                                        <p:cTn id="127" dur="500" fill="hold"/>
                                        <p:tgtEl>
                                          <p:spTgt spid="114691">
                                            <p:txEl>
                                              <p:pRg st="0" end="0"/>
                                            </p:txEl>
                                          </p:spTgt>
                                        </p:tgtEl>
                                        <p:attrNameLst>
                                          <p:attrName>fillcolor</p:attrName>
                                        </p:attrNameLst>
                                      </p:cBhvr>
                                      <p:by>
                                        <p:hsl h="10842353" s="0" l="0"/>
                                      </p:by>
                                    </p:animClr>
                                    <p:animClr clrSpc="hsl" dir="cw">
                                      <p:cBhvr>
                                        <p:cTn id="128" dur="500" fill="hold"/>
                                        <p:tgtEl>
                                          <p:spTgt spid="114691">
                                            <p:txEl>
                                              <p:pRg st="0" end="0"/>
                                            </p:txEl>
                                          </p:spTgt>
                                        </p:tgtEl>
                                        <p:attrNameLst>
                                          <p:attrName>stroke.color</p:attrName>
                                        </p:attrNameLst>
                                      </p:cBhvr>
                                      <p:by>
                                        <p:hsl h="10842353" s="0" l="0"/>
                                      </p:by>
                                    </p:animClr>
                                    <p:set>
                                      <p:cBhvr>
                                        <p:cTn id="129" dur="500" fill="hold"/>
                                        <p:tgtEl>
                                          <p:spTgt spid="114691">
                                            <p:txEl>
                                              <p:pRg st="0" end="0"/>
                                            </p:txEl>
                                          </p:spTgt>
                                        </p:tgtEl>
                                        <p:attrNameLst>
                                          <p:attrName>fill.type</p:attrName>
                                        </p:attrNameLst>
                                      </p:cBhvr>
                                      <p:to>
                                        <p:strVal val="solid"/>
                                      </p:to>
                                    </p:set>
                                  </p:childTnLst>
                                </p:cTn>
                              </p:par>
                            </p:childTnLst>
                          </p:cTn>
                        </p:par>
                      </p:childTnLst>
                    </p:cTn>
                  </p:par>
                </p:childTnLst>
              </p:cTn>
              <p:nextCondLst>
                <p:cond evt="onClick" delay="0">
                  <p:tgtEl>
                    <p:spTgt spid="114704"/>
                  </p:tgtEl>
                </p:cond>
              </p:nextCondLst>
            </p:seq>
          </p:childTnLst>
        </p:cTn>
      </p:par>
    </p:tnLst>
    <p:bldLst>
      <p:bldP spid="114690" grpId="0" build="allAtOnce" animBg="1"/>
      <p:bldP spid="114691" grpId="0" build="allAtOnce" animBg="1"/>
      <p:bldP spid="114691" grpId="1" build="allAtOnce" animBg="1"/>
      <p:bldP spid="114692" grpId="0" build="allAtOnce" animBg="1"/>
      <p:bldP spid="114693" grpId="0" build="allAtOnce" animBg="1"/>
      <p:bldP spid="114694" grpId="0" animBg="1"/>
      <p:bldP spid="114695" grpId="0" animBg="1"/>
      <p:bldP spid="114695" grpId="1" animBg="1"/>
      <p:bldP spid="114696" grpId="0" animBg="1"/>
      <p:bldP spid="114697" grpId="0" animBg="1"/>
      <p:bldP spid="114702" grpId="0" animBg="1"/>
      <p:bldP spid="11470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5257800" y="741387"/>
            <a:ext cx="2362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US" altLang="vi-VN" b="1">
                <a:solidFill>
                  <a:srgbClr val="C00000"/>
                </a:solidFill>
                <a:latin typeface="Times New Roman" pitchFamily="18" charset="0"/>
              </a:rPr>
              <a:t>Cách vẽ</a:t>
            </a:r>
          </a:p>
        </p:txBody>
      </p:sp>
      <p:sp>
        <p:nvSpPr>
          <p:cNvPr id="110595" name="Rectangle 3"/>
          <p:cNvSpPr>
            <a:spLocks noChangeArrowheads="1"/>
          </p:cNvSpPr>
          <p:nvPr/>
        </p:nvSpPr>
        <p:spPr bwMode="auto">
          <a:xfrm>
            <a:off x="5638800" y="4017964"/>
            <a:ext cx="533400" cy="1493838"/>
          </a:xfrm>
          <a:prstGeom prst="rect">
            <a:avLst/>
          </a:prstGeom>
          <a:solidFill>
            <a:srgbClr val="FF0000"/>
          </a:solidFill>
          <a:ln w="8001">
            <a:solidFill>
              <a:srgbClr val="000000"/>
            </a:solidFill>
            <a:miter lim="800000"/>
            <a:headEnd/>
            <a:tailEnd/>
          </a:ln>
        </p:spPr>
        <p:txBody>
          <a:bodyPr/>
          <a:lstStyle/>
          <a:p>
            <a:pPr eaLnBrk="1" hangingPunct="1"/>
            <a:endParaRPr lang="vi-VN" altLang="vi-VN"/>
          </a:p>
        </p:txBody>
      </p:sp>
      <p:sp>
        <p:nvSpPr>
          <p:cNvPr id="110596" name="Text Box 4"/>
          <p:cNvSpPr txBox="1">
            <a:spLocks noChangeArrowheads="1"/>
          </p:cNvSpPr>
          <p:nvPr/>
        </p:nvSpPr>
        <p:spPr bwMode="auto">
          <a:xfrm>
            <a:off x="4038600" y="4357688"/>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1800" b="1">
                <a:solidFill>
                  <a:srgbClr val="0000FF"/>
                </a:solidFill>
                <a:effectLst>
                  <a:outerShdw blurRad="38100" dist="38100" dir="2700000" algn="tl">
                    <a:srgbClr val="C0C0C0"/>
                  </a:outerShdw>
                </a:effectLst>
              </a:rPr>
              <a:t>1000</a:t>
            </a:r>
          </a:p>
        </p:txBody>
      </p:sp>
      <p:sp>
        <p:nvSpPr>
          <p:cNvPr id="110597" name="Text Box 5"/>
          <p:cNvSpPr txBox="1">
            <a:spLocks noChangeArrowheads="1"/>
          </p:cNvSpPr>
          <p:nvPr/>
        </p:nvSpPr>
        <p:spPr bwMode="auto">
          <a:xfrm>
            <a:off x="4038600" y="3352801"/>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1800" b="1">
                <a:solidFill>
                  <a:srgbClr val="0000FF"/>
                </a:solidFill>
                <a:effectLst>
                  <a:outerShdw blurRad="38100" dist="38100" dir="2700000" algn="tl">
                    <a:srgbClr val="C0C0C0"/>
                  </a:outerShdw>
                </a:effectLst>
              </a:rPr>
              <a:t>2000</a:t>
            </a:r>
          </a:p>
        </p:txBody>
      </p:sp>
      <p:sp>
        <p:nvSpPr>
          <p:cNvPr id="110598" name="Text Box 6"/>
          <p:cNvSpPr txBox="1">
            <a:spLocks noChangeArrowheads="1"/>
          </p:cNvSpPr>
          <p:nvPr/>
        </p:nvSpPr>
        <p:spPr bwMode="auto">
          <a:xfrm>
            <a:off x="4038600" y="2311401"/>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1800" b="1">
                <a:solidFill>
                  <a:srgbClr val="0000FF"/>
                </a:solidFill>
                <a:effectLst>
                  <a:outerShdw blurRad="38100" dist="38100" dir="2700000" algn="tl">
                    <a:srgbClr val="C0C0C0"/>
                  </a:outerShdw>
                </a:effectLst>
              </a:rPr>
              <a:t>3000</a:t>
            </a:r>
          </a:p>
        </p:txBody>
      </p:sp>
      <p:sp>
        <p:nvSpPr>
          <p:cNvPr id="110599" name="Text Box 7"/>
          <p:cNvSpPr txBox="1">
            <a:spLocks noChangeArrowheads="1"/>
          </p:cNvSpPr>
          <p:nvPr/>
        </p:nvSpPr>
        <p:spPr bwMode="auto">
          <a:xfrm>
            <a:off x="8382000" y="5588001"/>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1800" b="1">
                <a:solidFill>
                  <a:srgbClr val="0000CC"/>
                </a:solidFill>
                <a:effectLst>
                  <a:outerShdw blurRad="38100" dist="38100" dir="2700000" algn="tl">
                    <a:srgbClr val="C0C0C0"/>
                  </a:outerShdw>
                </a:effectLst>
              </a:rPr>
              <a:t>Năm</a:t>
            </a:r>
          </a:p>
        </p:txBody>
      </p:sp>
      <p:sp>
        <p:nvSpPr>
          <p:cNvPr id="110600" name="Text Box 8"/>
          <p:cNvSpPr txBox="1">
            <a:spLocks noChangeArrowheads="1"/>
          </p:cNvSpPr>
          <p:nvPr/>
        </p:nvSpPr>
        <p:spPr bwMode="auto">
          <a:xfrm>
            <a:off x="4114800" y="1503386"/>
            <a:ext cx="83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1800" b="1">
                <a:solidFill>
                  <a:srgbClr val="0000FF"/>
                </a:solidFill>
                <a:effectLst>
                  <a:outerShdw blurRad="38100" dist="38100" dir="2700000" algn="tl">
                    <a:srgbClr val="C0C0C0"/>
                  </a:outerShdw>
                </a:effectLst>
              </a:rPr>
              <a:t>nghìn tấn</a:t>
            </a:r>
          </a:p>
        </p:txBody>
      </p:sp>
      <p:sp>
        <p:nvSpPr>
          <p:cNvPr id="110601" name="Line 9"/>
          <p:cNvSpPr>
            <a:spLocks noChangeShapeType="1"/>
          </p:cNvSpPr>
          <p:nvPr/>
        </p:nvSpPr>
        <p:spPr bwMode="auto">
          <a:xfrm>
            <a:off x="4953000" y="5511800"/>
            <a:ext cx="4038600" cy="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2" name="Text Box 10"/>
          <p:cNvSpPr txBox="1">
            <a:spLocks noChangeArrowheads="1"/>
          </p:cNvSpPr>
          <p:nvPr/>
        </p:nvSpPr>
        <p:spPr bwMode="auto">
          <a:xfrm>
            <a:off x="5410200" y="3636963"/>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1800" b="1">
                <a:solidFill>
                  <a:srgbClr val="0000CC"/>
                </a:solidFill>
                <a:latin typeface="Times New Roman" pitchFamily="18" charset="0"/>
              </a:rPr>
              <a:t>1584,4</a:t>
            </a:r>
          </a:p>
        </p:txBody>
      </p:sp>
      <p:sp>
        <p:nvSpPr>
          <p:cNvPr id="110603" name="Line 11"/>
          <p:cNvSpPr>
            <a:spLocks noChangeShapeType="1"/>
          </p:cNvSpPr>
          <p:nvPr/>
        </p:nvSpPr>
        <p:spPr bwMode="auto">
          <a:xfrm flipV="1">
            <a:off x="4953000" y="1447800"/>
            <a:ext cx="0" cy="40386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04" name="Text Box 12"/>
          <p:cNvSpPr txBox="1">
            <a:spLocks noChangeArrowheads="1"/>
          </p:cNvSpPr>
          <p:nvPr/>
        </p:nvSpPr>
        <p:spPr bwMode="auto">
          <a:xfrm>
            <a:off x="4191000" y="5327673"/>
            <a:ext cx="76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2400" b="1">
                <a:solidFill>
                  <a:srgbClr val="0000FF"/>
                </a:solidFill>
                <a:effectLst>
                  <a:outerShdw blurRad="38100" dist="38100" dir="2700000" algn="tl">
                    <a:srgbClr val="C0C0C0"/>
                  </a:outerShdw>
                </a:effectLst>
              </a:rPr>
              <a:t>0</a:t>
            </a:r>
          </a:p>
        </p:txBody>
      </p:sp>
      <p:sp>
        <p:nvSpPr>
          <p:cNvPr id="110605" name="Text Box 13"/>
          <p:cNvSpPr txBox="1">
            <a:spLocks noChangeArrowheads="1"/>
          </p:cNvSpPr>
          <p:nvPr/>
        </p:nvSpPr>
        <p:spPr bwMode="auto">
          <a:xfrm>
            <a:off x="5210175" y="5861051"/>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1800" b="1">
                <a:solidFill>
                  <a:srgbClr val="0000FF"/>
                </a:solidFill>
                <a:effectLst>
                  <a:outerShdw blurRad="38100" dist="38100" dir="2700000" algn="tl">
                    <a:srgbClr val="C0C0C0"/>
                  </a:outerShdw>
                </a:effectLst>
              </a:rPr>
              <a:t>1995</a:t>
            </a:r>
          </a:p>
        </p:txBody>
      </p:sp>
      <p:sp>
        <p:nvSpPr>
          <p:cNvPr id="110606" name="Oval 14"/>
          <p:cNvSpPr>
            <a:spLocks noChangeArrowheads="1"/>
          </p:cNvSpPr>
          <p:nvPr/>
        </p:nvSpPr>
        <p:spPr bwMode="auto">
          <a:xfrm>
            <a:off x="5595938" y="5513388"/>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10607" name="Oval 15"/>
          <p:cNvSpPr>
            <a:spLocks noChangeArrowheads="1"/>
          </p:cNvSpPr>
          <p:nvPr/>
        </p:nvSpPr>
        <p:spPr bwMode="auto">
          <a:xfrm>
            <a:off x="7343775" y="5527675"/>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10608" name="Oval 16"/>
          <p:cNvSpPr>
            <a:spLocks noChangeArrowheads="1"/>
          </p:cNvSpPr>
          <p:nvPr/>
        </p:nvSpPr>
        <p:spPr bwMode="auto">
          <a:xfrm>
            <a:off x="8239125" y="5513388"/>
            <a:ext cx="76200" cy="762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10609" name="Text Box 17"/>
          <p:cNvSpPr txBox="1">
            <a:spLocks noChangeArrowheads="1"/>
          </p:cNvSpPr>
          <p:nvPr/>
        </p:nvSpPr>
        <p:spPr bwMode="auto">
          <a:xfrm>
            <a:off x="6934200" y="5791201"/>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1800" b="1">
                <a:solidFill>
                  <a:srgbClr val="0000FF"/>
                </a:solidFill>
                <a:effectLst>
                  <a:outerShdw blurRad="38100" dist="38100" dir="2700000" algn="tl">
                    <a:srgbClr val="C0C0C0"/>
                  </a:outerShdw>
                </a:effectLst>
              </a:rPr>
              <a:t>2000</a:t>
            </a:r>
          </a:p>
        </p:txBody>
      </p:sp>
      <p:sp>
        <p:nvSpPr>
          <p:cNvPr id="110610" name="Text Box 18"/>
          <p:cNvSpPr txBox="1">
            <a:spLocks noChangeArrowheads="1"/>
          </p:cNvSpPr>
          <p:nvPr/>
        </p:nvSpPr>
        <p:spPr bwMode="auto">
          <a:xfrm>
            <a:off x="7848600" y="5805488"/>
            <a:ext cx="76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1800" b="1">
                <a:solidFill>
                  <a:srgbClr val="0000FF"/>
                </a:solidFill>
                <a:effectLst>
                  <a:outerShdw blurRad="38100" dist="38100" dir="2700000" algn="tl">
                    <a:srgbClr val="C0C0C0"/>
                  </a:outerShdw>
                </a:effectLst>
              </a:rPr>
              <a:t>2002</a:t>
            </a:r>
          </a:p>
        </p:txBody>
      </p:sp>
      <p:sp>
        <p:nvSpPr>
          <p:cNvPr id="110611" name="Rectangle 19"/>
          <p:cNvSpPr>
            <a:spLocks noChangeArrowheads="1"/>
          </p:cNvSpPr>
          <p:nvPr/>
        </p:nvSpPr>
        <p:spPr bwMode="auto">
          <a:xfrm>
            <a:off x="5076825" y="4708525"/>
            <a:ext cx="533400" cy="808038"/>
          </a:xfrm>
          <a:prstGeom prst="rect">
            <a:avLst/>
          </a:prstGeom>
          <a:solidFill>
            <a:schemeClr val="hlink"/>
          </a:solidFill>
          <a:ln w="8001">
            <a:solidFill>
              <a:srgbClr val="000000"/>
            </a:solidFill>
            <a:miter lim="800000"/>
            <a:headEnd/>
            <a:tailEnd/>
          </a:ln>
        </p:spPr>
        <p:txBody>
          <a:bodyPr/>
          <a:lstStyle/>
          <a:p>
            <a:pPr eaLnBrk="1" hangingPunct="1"/>
            <a:endParaRPr lang="vi-VN" altLang="vi-VN"/>
          </a:p>
        </p:txBody>
      </p:sp>
      <p:sp>
        <p:nvSpPr>
          <p:cNvPr id="110612" name="Text Box 20"/>
          <p:cNvSpPr txBox="1">
            <a:spLocks noChangeArrowheads="1"/>
          </p:cNvSpPr>
          <p:nvPr/>
        </p:nvSpPr>
        <p:spPr bwMode="auto">
          <a:xfrm>
            <a:off x="5029200" y="4343401"/>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vi-VN" sz="1800" b="1">
                <a:solidFill>
                  <a:srgbClr val="0000CC"/>
                </a:solidFill>
                <a:latin typeface="Times New Roman" pitchFamily="18" charset="0"/>
              </a:rPr>
              <a:t>819</a:t>
            </a:r>
          </a:p>
        </p:txBody>
      </p:sp>
      <p:sp>
        <p:nvSpPr>
          <p:cNvPr id="110613" name="Rectangle 21"/>
          <p:cNvSpPr>
            <a:spLocks noChangeArrowheads="1"/>
          </p:cNvSpPr>
          <p:nvPr/>
        </p:nvSpPr>
        <p:spPr bwMode="auto">
          <a:xfrm>
            <a:off x="7010400" y="1503363"/>
            <a:ext cx="304800" cy="304800"/>
          </a:xfrm>
          <a:prstGeom prst="rect">
            <a:avLst/>
          </a:prstGeom>
          <a:solidFill>
            <a:srgbClr val="FF0000"/>
          </a:solidFill>
          <a:ln w="8001">
            <a:solidFill>
              <a:srgbClr val="000000"/>
            </a:solidFill>
            <a:miter lim="800000"/>
            <a:headEnd/>
            <a:tailEnd/>
          </a:ln>
        </p:spPr>
        <p:txBody>
          <a:bodyPr/>
          <a:lstStyle/>
          <a:p>
            <a:pPr eaLnBrk="1" hangingPunct="1"/>
            <a:endParaRPr lang="vi-VN" altLang="vi-VN"/>
          </a:p>
        </p:txBody>
      </p:sp>
      <p:sp>
        <p:nvSpPr>
          <p:cNvPr id="110614" name="Rectangle 22"/>
          <p:cNvSpPr>
            <a:spLocks noChangeArrowheads="1"/>
          </p:cNvSpPr>
          <p:nvPr/>
        </p:nvSpPr>
        <p:spPr bwMode="auto">
          <a:xfrm>
            <a:off x="7010400" y="1960563"/>
            <a:ext cx="304800" cy="304800"/>
          </a:xfrm>
          <a:prstGeom prst="rect">
            <a:avLst/>
          </a:prstGeom>
          <a:solidFill>
            <a:schemeClr val="hlink"/>
          </a:solidFill>
          <a:ln w="8001">
            <a:solidFill>
              <a:srgbClr val="000000"/>
            </a:solidFill>
            <a:miter lim="800000"/>
            <a:headEnd/>
            <a:tailEnd/>
          </a:ln>
        </p:spPr>
        <p:txBody>
          <a:bodyPr/>
          <a:lstStyle/>
          <a:p>
            <a:pPr eaLnBrk="1" hangingPunct="1"/>
            <a:endParaRPr lang="vi-VN" altLang="vi-VN"/>
          </a:p>
        </p:txBody>
      </p:sp>
      <p:sp>
        <p:nvSpPr>
          <p:cNvPr id="110615" name="Text Box 23"/>
          <p:cNvSpPr txBox="1">
            <a:spLocks noChangeArrowheads="1"/>
          </p:cNvSpPr>
          <p:nvPr/>
        </p:nvSpPr>
        <p:spPr bwMode="auto">
          <a:xfrm>
            <a:off x="7467600" y="1917701"/>
            <a:ext cx="144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dirty="0">
                <a:solidFill>
                  <a:srgbClr val="0000FF"/>
                </a:solidFill>
                <a:latin typeface=".VnTimeH" pitchFamily="34" charset="0"/>
              </a:rPr>
              <a:t>Đ</a:t>
            </a:r>
            <a:r>
              <a:rPr lang="en-US" altLang="vi-VN" sz="1800" dirty="0" smtClean="0">
                <a:solidFill>
                  <a:srgbClr val="0000FF"/>
                </a:solidFill>
                <a:latin typeface=".VnTimeH" pitchFamily="34" charset="0"/>
              </a:rPr>
              <a:t>B </a:t>
            </a:r>
            <a:r>
              <a:rPr lang="en-US" altLang="vi-VN" sz="1800" dirty="0">
                <a:solidFill>
                  <a:srgbClr val="0000FF"/>
                </a:solidFill>
                <a:latin typeface=".VnTimeH" pitchFamily="34" charset="0"/>
              </a:rPr>
              <a:t>SCL</a:t>
            </a:r>
          </a:p>
        </p:txBody>
      </p:sp>
      <p:sp>
        <p:nvSpPr>
          <p:cNvPr id="110616" name="Text Box 24"/>
          <p:cNvSpPr txBox="1">
            <a:spLocks noChangeArrowheads="1"/>
          </p:cNvSpPr>
          <p:nvPr/>
        </p:nvSpPr>
        <p:spPr bwMode="auto">
          <a:xfrm>
            <a:off x="7467600" y="1470026"/>
            <a:ext cx="1447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sz="1800">
                <a:solidFill>
                  <a:srgbClr val="0000FF"/>
                </a:solidFill>
                <a:latin typeface=".VnTimeH" pitchFamily="34" charset="0"/>
              </a:rPr>
              <a:t>CẢ NƯỚC</a:t>
            </a:r>
          </a:p>
        </p:txBody>
      </p:sp>
      <p:sp>
        <p:nvSpPr>
          <p:cNvPr id="110617" name="Text Box 25"/>
          <p:cNvSpPr txBox="1">
            <a:spLocks noChangeArrowheads="1"/>
          </p:cNvSpPr>
          <p:nvPr/>
        </p:nvSpPr>
        <p:spPr bwMode="auto">
          <a:xfrm>
            <a:off x="4629150" y="6461125"/>
            <a:ext cx="3733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spcBef>
                <a:spcPct val="50000"/>
              </a:spcBef>
            </a:pPr>
            <a:r>
              <a:rPr lang="en-US" altLang="vi-VN" sz="2000" b="1">
                <a:solidFill>
                  <a:srgbClr val="0000FF"/>
                </a:solidFill>
                <a:latin typeface=".VnTime" pitchFamily="34" charset="0"/>
              </a:rPr>
              <a:t>? </a:t>
            </a:r>
            <a:r>
              <a:rPr lang="en-US" altLang="vi-VN" sz="2000" b="1">
                <a:solidFill>
                  <a:srgbClr val="0000FF"/>
                </a:solidFill>
                <a:latin typeface="Times New Roman" pitchFamily="18" charset="0"/>
              </a:rPr>
              <a:t>Tên biểu đồ</a:t>
            </a:r>
            <a:endParaRPr lang="en-US" altLang="vi-VN" sz="2000" b="1">
              <a:solidFill>
                <a:srgbClr val="0000FF"/>
              </a:solidFill>
              <a:latin typeface=".VnTime" pitchFamily="34" charset="0"/>
            </a:endParaRPr>
          </a:p>
        </p:txBody>
      </p:sp>
      <p:sp>
        <p:nvSpPr>
          <p:cNvPr id="110618" name="Line 26"/>
          <p:cNvSpPr>
            <a:spLocks noChangeShapeType="1"/>
          </p:cNvSpPr>
          <p:nvPr/>
        </p:nvSpPr>
        <p:spPr bwMode="auto">
          <a:xfrm flipV="1">
            <a:off x="4800600" y="4495800"/>
            <a:ext cx="1524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19" name="Line 27"/>
          <p:cNvSpPr>
            <a:spLocks noChangeShapeType="1"/>
          </p:cNvSpPr>
          <p:nvPr/>
        </p:nvSpPr>
        <p:spPr bwMode="auto">
          <a:xfrm flipV="1">
            <a:off x="4800600" y="3505200"/>
            <a:ext cx="1524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0" name="Line 28"/>
          <p:cNvSpPr>
            <a:spLocks noChangeShapeType="1"/>
          </p:cNvSpPr>
          <p:nvPr/>
        </p:nvSpPr>
        <p:spPr bwMode="auto">
          <a:xfrm flipV="1">
            <a:off x="4800600" y="2514600"/>
            <a:ext cx="152400" cy="0"/>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0621" name="Text Box 29"/>
          <p:cNvSpPr txBox="1">
            <a:spLocks noChangeArrowheads="1"/>
          </p:cNvSpPr>
          <p:nvPr/>
        </p:nvSpPr>
        <p:spPr bwMode="auto">
          <a:xfrm>
            <a:off x="1547842" y="23"/>
            <a:ext cx="48910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vi-VN" b="1">
                <a:solidFill>
                  <a:srgbClr val="FF0000"/>
                </a:solidFill>
                <a:latin typeface=".VnTime" pitchFamily="34" charset="0"/>
              </a:rPr>
              <a:t>    </a:t>
            </a:r>
            <a:r>
              <a:rPr lang="en-US" altLang="vi-VN" sz="2800" b="1">
                <a:solidFill>
                  <a:srgbClr val="CC3300"/>
                </a:solidFill>
                <a:latin typeface="Times New Roman" pitchFamily="18" charset="0"/>
              </a:rPr>
              <a:t>HƯỚNG DẪN HỌC TẬP:</a:t>
            </a:r>
            <a:endParaRPr lang="en-US" altLang="vi-VN" sz="2800" b="1">
              <a:solidFill>
                <a:srgbClr val="CC3300"/>
              </a:solidFill>
              <a:latin typeface=".VnTime" pitchFamily="34" charset="0"/>
            </a:endParaRPr>
          </a:p>
        </p:txBody>
      </p:sp>
      <p:sp>
        <p:nvSpPr>
          <p:cNvPr id="110622" name="Text Box 30"/>
          <p:cNvSpPr txBox="1">
            <a:spLocks noChangeArrowheads="1"/>
          </p:cNvSpPr>
          <p:nvPr/>
        </p:nvSpPr>
        <p:spPr bwMode="auto">
          <a:xfrm rot="10757368" flipV="1">
            <a:off x="-4763" y="4289895"/>
            <a:ext cx="358298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spcBef>
                <a:spcPct val="50000"/>
              </a:spcBef>
            </a:pPr>
            <a:r>
              <a:rPr lang="en-US" altLang="vi-VN" sz="2800" b="1">
                <a:solidFill>
                  <a:srgbClr val="0000FF"/>
                </a:solidFill>
                <a:latin typeface="Times New Roman" pitchFamily="18" charset="0"/>
              </a:rPr>
              <a:t>* Chuẩn bị thước kẻ, bút chì, bút màu, máy tính để thực hành </a:t>
            </a:r>
          </a:p>
        </p:txBody>
      </p:sp>
      <p:pic>
        <p:nvPicPr>
          <p:cNvPr id="110623"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52801"/>
            <a:ext cx="4506057" cy="468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624" name="Text Box 32"/>
          <p:cNvSpPr txBox="1">
            <a:spLocks noChangeArrowheads="1"/>
          </p:cNvSpPr>
          <p:nvPr/>
        </p:nvSpPr>
        <p:spPr bwMode="auto">
          <a:xfrm>
            <a:off x="0" y="549279"/>
            <a:ext cx="39243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Học</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thuộc</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bài</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cũ</a:t>
            </a:r>
            <a:r>
              <a:rPr lang="en-US" altLang="vi-VN" sz="2000" dirty="0">
                <a:solidFill>
                  <a:srgbClr val="0000FF"/>
                </a:solidFill>
                <a:latin typeface="Times New Roman" pitchFamily="18" charset="0"/>
              </a:rPr>
              <a:t> :</a:t>
            </a:r>
          </a:p>
          <a:p>
            <a:pPr eaLnBrk="1" hangingPunct="1">
              <a:spcBef>
                <a:spcPct val="50000"/>
              </a:spcBef>
            </a:pP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Đặc</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điểm</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các</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ngành</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nông</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nghiệp</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công</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nghiệp</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và</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dịch</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vụ</a:t>
            </a:r>
            <a:endParaRPr lang="en-US" altLang="vi-VN" sz="2000" dirty="0">
              <a:solidFill>
                <a:srgbClr val="0000FF"/>
              </a:solidFill>
              <a:latin typeface="Times New Roman" pitchFamily="18" charset="0"/>
            </a:endParaRPr>
          </a:p>
          <a:p>
            <a:pPr eaLnBrk="1" hangingPunct="1">
              <a:spcBef>
                <a:spcPct val="50000"/>
              </a:spcBef>
            </a:pP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Xác</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định</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các</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trung</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tâm</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công</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nghiệp</a:t>
            </a:r>
            <a:r>
              <a:rPr lang="en-US" altLang="vi-VN" sz="2000" dirty="0">
                <a:solidFill>
                  <a:srgbClr val="0000FF"/>
                </a:solidFill>
                <a:latin typeface="Times New Roman" pitchFamily="18" charset="0"/>
              </a:rPr>
              <a:t> </a:t>
            </a:r>
            <a:r>
              <a:rPr lang="en-US" altLang="vi-VN" sz="2000" dirty="0" err="1">
                <a:solidFill>
                  <a:srgbClr val="0000FF"/>
                </a:solidFill>
                <a:latin typeface="Times New Roman" pitchFamily="18" charset="0"/>
              </a:rPr>
              <a:t>lớn</a:t>
            </a:r>
            <a:r>
              <a:rPr lang="en-US" altLang="vi-VN" sz="2000" dirty="0">
                <a:solidFill>
                  <a:srgbClr val="0000FF"/>
                </a:solidFill>
                <a:latin typeface="Times New Roman" pitchFamily="18" charset="0"/>
              </a:rPr>
              <a:t> ở </a:t>
            </a:r>
            <a:r>
              <a:rPr lang="en-US" altLang="vi-VN" sz="2000" dirty="0" smtClean="0">
                <a:solidFill>
                  <a:srgbClr val="0000FF"/>
                </a:solidFill>
                <a:latin typeface="Times New Roman" pitchFamily="18" charset="0"/>
              </a:rPr>
              <a:t>ĐBSCL</a:t>
            </a:r>
          </a:p>
          <a:p>
            <a:pPr eaLnBrk="1" hangingPunct="1">
              <a:spcBef>
                <a:spcPct val="50000"/>
              </a:spcBef>
            </a:pPr>
            <a:r>
              <a:rPr lang="en-US" altLang="vi-VN" sz="2000" dirty="0" smtClean="0">
                <a:solidFill>
                  <a:srgbClr val="0000FF"/>
                </a:solidFill>
                <a:latin typeface="Times New Roman" pitchFamily="18" charset="0"/>
              </a:rPr>
              <a:t>- </a:t>
            </a:r>
            <a:r>
              <a:rPr lang="en-US" altLang="vi-VN" sz="2000" dirty="0" err="1" smtClean="0">
                <a:solidFill>
                  <a:srgbClr val="0000FF"/>
                </a:solidFill>
                <a:latin typeface="Times New Roman" pitchFamily="18" charset="0"/>
              </a:rPr>
              <a:t>Làm</a:t>
            </a:r>
            <a:r>
              <a:rPr lang="en-US" altLang="vi-VN" sz="2000" dirty="0" smtClean="0">
                <a:solidFill>
                  <a:srgbClr val="0000FF"/>
                </a:solidFill>
                <a:latin typeface="Times New Roman" pitchFamily="18" charset="0"/>
              </a:rPr>
              <a:t> </a:t>
            </a:r>
            <a:r>
              <a:rPr lang="en-US" altLang="vi-VN" sz="2000" dirty="0" err="1" smtClean="0">
                <a:solidFill>
                  <a:srgbClr val="0000FF"/>
                </a:solidFill>
                <a:latin typeface="Times New Roman" pitchFamily="18" charset="0"/>
              </a:rPr>
              <a:t>bài</a:t>
            </a:r>
            <a:r>
              <a:rPr lang="en-US" altLang="vi-VN" sz="2000" dirty="0" smtClean="0">
                <a:solidFill>
                  <a:srgbClr val="0000FF"/>
                </a:solidFill>
                <a:latin typeface="Times New Roman" pitchFamily="18" charset="0"/>
              </a:rPr>
              <a:t> </a:t>
            </a:r>
            <a:r>
              <a:rPr lang="en-US" altLang="vi-VN" sz="2000" dirty="0" err="1" smtClean="0">
                <a:solidFill>
                  <a:srgbClr val="0000FF"/>
                </a:solidFill>
                <a:latin typeface="Times New Roman" pitchFamily="18" charset="0"/>
              </a:rPr>
              <a:t>tập</a:t>
            </a:r>
            <a:r>
              <a:rPr lang="en-US" altLang="vi-VN" sz="2000" dirty="0" smtClean="0">
                <a:solidFill>
                  <a:srgbClr val="0000FF"/>
                </a:solidFill>
                <a:latin typeface="Times New Roman" pitchFamily="18" charset="0"/>
              </a:rPr>
              <a:t> 3 </a:t>
            </a:r>
            <a:r>
              <a:rPr lang="en-US" altLang="vi-VN" sz="2000" dirty="0" err="1" smtClean="0">
                <a:solidFill>
                  <a:srgbClr val="0000FF"/>
                </a:solidFill>
                <a:latin typeface="Times New Roman" pitchFamily="18" charset="0"/>
              </a:rPr>
              <a:t>trang</a:t>
            </a:r>
            <a:r>
              <a:rPr lang="en-US" altLang="vi-VN" sz="2000" dirty="0" smtClean="0">
                <a:solidFill>
                  <a:srgbClr val="0000FF"/>
                </a:solidFill>
                <a:latin typeface="Times New Roman" pitchFamily="18" charset="0"/>
              </a:rPr>
              <a:t> 133 SGK</a:t>
            </a:r>
            <a:endParaRPr lang="en-US" altLang="vi-VN" sz="2000" dirty="0">
              <a:solidFill>
                <a:srgbClr val="0000FF"/>
              </a:solidFill>
              <a:latin typeface="Times New Roman" pitchFamily="18" charset="0"/>
            </a:endParaRPr>
          </a:p>
        </p:txBody>
      </p:sp>
    </p:spTree>
    <p:extLst>
      <p:ext uri="{BB962C8B-B14F-4D97-AF65-F5344CB8AC3E}">
        <p14:creationId xmlns:p14="http://schemas.microsoft.com/office/powerpoint/2010/main" val="1391480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10621"/>
                                        </p:tgtEl>
                                        <p:attrNameLst>
                                          <p:attrName>style.visibility</p:attrName>
                                        </p:attrNameLst>
                                      </p:cBhvr>
                                      <p:to>
                                        <p:strVal val="visible"/>
                                      </p:to>
                                    </p:set>
                                    <p:animEffect transition="in" filter="barn(inHorizontal)">
                                      <p:cBhvr>
                                        <p:cTn id="7" dur="500"/>
                                        <p:tgtEl>
                                          <p:spTgt spid="110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0624"/>
                                        </p:tgtEl>
                                        <p:attrNameLst>
                                          <p:attrName>style.visibility</p:attrName>
                                        </p:attrNameLst>
                                      </p:cBhvr>
                                      <p:to>
                                        <p:strVal val="visible"/>
                                      </p:to>
                                    </p:set>
                                    <p:animEffect transition="in" filter="checkerboard(across)">
                                      <p:cBhvr>
                                        <p:cTn id="12" dur="500"/>
                                        <p:tgtEl>
                                          <p:spTgt spid="1106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0623"/>
                                        </p:tgtEl>
                                        <p:attrNameLst>
                                          <p:attrName>style.visibility</p:attrName>
                                        </p:attrNameLst>
                                      </p:cBhvr>
                                      <p:to>
                                        <p:strVal val="visible"/>
                                      </p:to>
                                    </p:set>
                                    <p:animEffect transition="in" filter="blinds(horizontal)">
                                      <p:cBhvr>
                                        <p:cTn id="17" dur="500"/>
                                        <p:tgtEl>
                                          <p:spTgt spid="1106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0594"/>
                                        </p:tgtEl>
                                        <p:attrNameLst>
                                          <p:attrName>style.visibility</p:attrName>
                                        </p:attrNameLst>
                                      </p:cBhvr>
                                      <p:to>
                                        <p:strVal val="visible"/>
                                      </p:to>
                                    </p:set>
                                    <p:animEffect transition="in" filter="blinds(horizontal)">
                                      <p:cBhvr>
                                        <p:cTn id="22" dur="500"/>
                                        <p:tgtEl>
                                          <p:spTgt spid="1105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6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060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06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0618"/>
                                        </p:tgtEl>
                                        <p:attrNameLst>
                                          <p:attrName>style.visibility</p:attrName>
                                        </p:attrNameLst>
                                      </p:cBhvr>
                                      <p:to>
                                        <p:strVal val="visible"/>
                                      </p:to>
                                    </p:set>
                                  </p:childTnLst>
                                </p:cTn>
                              </p:par>
                              <p:par>
                                <p:cTn id="33" presetID="4" presetClass="entr" presetSubtype="16" fill="hold" grpId="0" nodeType="withEffect">
                                  <p:stCondLst>
                                    <p:cond delay="0"/>
                                  </p:stCondLst>
                                  <p:childTnLst>
                                    <p:set>
                                      <p:cBhvr>
                                        <p:cTn id="34" dur="1" fill="hold">
                                          <p:stCondLst>
                                            <p:cond delay="0"/>
                                          </p:stCondLst>
                                        </p:cTn>
                                        <p:tgtEl>
                                          <p:spTgt spid="110603"/>
                                        </p:tgtEl>
                                        <p:attrNameLst>
                                          <p:attrName>style.visibility</p:attrName>
                                        </p:attrNameLst>
                                      </p:cBhvr>
                                      <p:to>
                                        <p:strVal val="visible"/>
                                      </p:to>
                                    </p:set>
                                    <p:animEffect transition="in" filter="box(in)">
                                      <p:cBhvr>
                                        <p:cTn id="35" dur="500"/>
                                        <p:tgtEl>
                                          <p:spTgt spid="11060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10601"/>
                                        </p:tgtEl>
                                        <p:attrNameLst>
                                          <p:attrName>style.visibility</p:attrName>
                                        </p:attrNameLst>
                                      </p:cBhvr>
                                      <p:to>
                                        <p:strVal val="visible"/>
                                      </p:to>
                                    </p:set>
                                    <p:animEffect transition="in" filter="box(in)">
                                      <p:cBhvr>
                                        <p:cTn id="38" dur="500"/>
                                        <p:tgtEl>
                                          <p:spTgt spid="11060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10600"/>
                                        </p:tgtEl>
                                        <p:attrNameLst>
                                          <p:attrName>style.visibility</p:attrName>
                                        </p:attrNameLst>
                                      </p:cBhvr>
                                      <p:to>
                                        <p:strVal val="visible"/>
                                      </p:to>
                                    </p:set>
                                    <p:anim calcmode="discrete" valueType="clr">
                                      <p:cBhvr override="childStyle">
                                        <p:cTn id="43" dur="80"/>
                                        <p:tgtEl>
                                          <p:spTgt spid="110600"/>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10600"/>
                                        </p:tgtEl>
                                        <p:attrNameLst>
                                          <p:attrName>fillcolor</p:attrName>
                                        </p:attrNameLst>
                                      </p:cBhvr>
                                      <p:tavLst>
                                        <p:tav tm="0">
                                          <p:val>
                                            <p:clrVal>
                                              <a:schemeClr val="accent2"/>
                                            </p:clrVal>
                                          </p:val>
                                        </p:tav>
                                        <p:tav tm="50000">
                                          <p:val>
                                            <p:clrVal>
                                              <a:schemeClr val="hlink"/>
                                            </p:clrVal>
                                          </p:val>
                                        </p:tav>
                                      </p:tavLst>
                                    </p:anim>
                                    <p:set>
                                      <p:cBhvr>
                                        <p:cTn id="45" dur="80"/>
                                        <p:tgtEl>
                                          <p:spTgt spid="110600"/>
                                        </p:tgtEl>
                                        <p:attrNameLst>
                                          <p:attrName>fill.type</p:attrName>
                                        </p:attrNameLst>
                                      </p:cBhvr>
                                      <p:to>
                                        <p:strVal val="solid"/>
                                      </p:to>
                                    </p:set>
                                  </p:childTnLst>
                                </p:cTn>
                              </p:par>
                              <p:par>
                                <p:cTn id="46" presetID="27" presetClass="entr" presetSubtype="0" fill="hold" grpId="0" nodeType="withEffect">
                                  <p:stCondLst>
                                    <p:cond delay="0"/>
                                  </p:stCondLst>
                                  <p:iterate type="lt">
                                    <p:tmPct val="50000"/>
                                  </p:iterate>
                                  <p:childTnLst>
                                    <p:set>
                                      <p:cBhvr>
                                        <p:cTn id="47" dur="1" fill="hold">
                                          <p:stCondLst>
                                            <p:cond delay="0"/>
                                          </p:stCondLst>
                                        </p:cTn>
                                        <p:tgtEl>
                                          <p:spTgt spid="110599"/>
                                        </p:tgtEl>
                                        <p:attrNameLst>
                                          <p:attrName>style.visibility</p:attrName>
                                        </p:attrNameLst>
                                      </p:cBhvr>
                                      <p:to>
                                        <p:strVal val="visible"/>
                                      </p:to>
                                    </p:set>
                                    <p:anim calcmode="discrete" valueType="clr">
                                      <p:cBhvr override="childStyle">
                                        <p:cTn id="48" dur="80"/>
                                        <p:tgtEl>
                                          <p:spTgt spid="110599"/>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0599"/>
                                        </p:tgtEl>
                                        <p:attrNameLst>
                                          <p:attrName>fillcolor</p:attrName>
                                        </p:attrNameLst>
                                      </p:cBhvr>
                                      <p:tavLst>
                                        <p:tav tm="0">
                                          <p:val>
                                            <p:clrVal>
                                              <a:schemeClr val="accent2"/>
                                            </p:clrVal>
                                          </p:val>
                                        </p:tav>
                                        <p:tav tm="50000">
                                          <p:val>
                                            <p:clrVal>
                                              <a:schemeClr val="hlink"/>
                                            </p:clrVal>
                                          </p:val>
                                        </p:tav>
                                      </p:tavLst>
                                    </p:anim>
                                    <p:set>
                                      <p:cBhvr>
                                        <p:cTn id="50" dur="80"/>
                                        <p:tgtEl>
                                          <p:spTgt spid="110599"/>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10598"/>
                                        </p:tgtEl>
                                        <p:attrNameLst>
                                          <p:attrName>style.visibility</p:attrName>
                                        </p:attrNameLst>
                                      </p:cBhvr>
                                      <p:to>
                                        <p:strVal val="visible"/>
                                      </p:to>
                                    </p:set>
                                    <p:animEffect transition="in" filter="box(in)">
                                      <p:cBhvr>
                                        <p:cTn id="55" dur="500"/>
                                        <p:tgtEl>
                                          <p:spTgt spid="110598"/>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110597"/>
                                        </p:tgtEl>
                                        <p:attrNameLst>
                                          <p:attrName>style.visibility</p:attrName>
                                        </p:attrNameLst>
                                      </p:cBhvr>
                                      <p:to>
                                        <p:strVal val="visible"/>
                                      </p:to>
                                    </p:set>
                                    <p:animEffect transition="in" filter="box(in)">
                                      <p:cBhvr>
                                        <p:cTn id="58" dur="500"/>
                                        <p:tgtEl>
                                          <p:spTgt spid="110597"/>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110596"/>
                                        </p:tgtEl>
                                        <p:attrNameLst>
                                          <p:attrName>style.visibility</p:attrName>
                                        </p:attrNameLst>
                                      </p:cBhvr>
                                      <p:to>
                                        <p:strVal val="visible"/>
                                      </p:to>
                                    </p:set>
                                    <p:animEffect transition="in" filter="box(in)">
                                      <p:cBhvr>
                                        <p:cTn id="61" dur="500"/>
                                        <p:tgtEl>
                                          <p:spTgt spid="110596"/>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110605"/>
                                        </p:tgtEl>
                                        <p:attrNameLst>
                                          <p:attrName>style.visibility</p:attrName>
                                        </p:attrNameLst>
                                      </p:cBhvr>
                                      <p:to>
                                        <p:strVal val="visible"/>
                                      </p:to>
                                    </p:set>
                                    <p:animEffect transition="in" filter="box(in)">
                                      <p:cBhvr>
                                        <p:cTn id="64" dur="500"/>
                                        <p:tgtEl>
                                          <p:spTgt spid="110605"/>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110609"/>
                                        </p:tgtEl>
                                        <p:attrNameLst>
                                          <p:attrName>style.visibility</p:attrName>
                                        </p:attrNameLst>
                                      </p:cBhvr>
                                      <p:to>
                                        <p:strVal val="visible"/>
                                      </p:to>
                                    </p:set>
                                    <p:animEffect transition="in" filter="box(in)">
                                      <p:cBhvr>
                                        <p:cTn id="67" dur="500"/>
                                        <p:tgtEl>
                                          <p:spTgt spid="110609"/>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110610"/>
                                        </p:tgtEl>
                                        <p:attrNameLst>
                                          <p:attrName>style.visibility</p:attrName>
                                        </p:attrNameLst>
                                      </p:cBhvr>
                                      <p:to>
                                        <p:strVal val="visible"/>
                                      </p:to>
                                    </p:set>
                                    <p:animEffect transition="in" filter="box(in)">
                                      <p:cBhvr>
                                        <p:cTn id="70" dur="500"/>
                                        <p:tgtEl>
                                          <p:spTgt spid="110610"/>
                                        </p:tgtEl>
                                      </p:cBhvr>
                                    </p:animEffect>
                                  </p:childTnLst>
                                </p:cTn>
                              </p:par>
                              <p:par>
                                <p:cTn id="71" presetID="4" presetClass="entr" presetSubtype="16" fill="hold" grpId="1" nodeType="withEffect">
                                  <p:stCondLst>
                                    <p:cond delay="0"/>
                                  </p:stCondLst>
                                  <p:iterate type="lt">
                                    <p:tmPct val="0"/>
                                  </p:iterate>
                                  <p:childTnLst>
                                    <p:set>
                                      <p:cBhvr>
                                        <p:cTn id="72" dur="1" fill="hold">
                                          <p:stCondLst>
                                            <p:cond delay="0"/>
                                          </p:stCondLst>
                                        </p:cTn>
                                        <p:tgtEl>
                                          <p:spTgt spid="110599"/>
                                        </p:tgtEl>
                                        <p:attrNameLst>
                                          <p:attrName>style.visibility</p:attrName>
                                        </p:attrNameLst>
                                      </p:cBhvr>
                                      <p:to>
                                        <p:strVal val="visible"/>
                                      </p:to>
                                    </p:set>
                                    <p:animEffect transition="in" filter="box(in)">
                                      <p:cBhvr>
                                        <p:cTn id="73" dur="500"/>
                                        <p:tgtEl>
                                          <p:spTgt spid="11059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10606"/>
                                        </p:tgtEl>
                                        <p:attrNameLst>
                                          <p:attrName>style.visibility</p:attrName>
                                        </p:attrNameLst>
                                      </p:cBhvr>
                                      <p:to>
                                        <p:strVal val="visible"/>
                                      </p:to>
                                    </p:set>
                                    <p:animEffect transition="in" filter="box(in)">
                                      <p:cBhvr>
                                        <p:cTn id="78" dur="500"/>
                                        <p:tgtEl>
                                          <p:spTgt spid="110606"/>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110607"/>
                                        </p:tgtEl>
                                        <p:attrNameLst>
                                          <p:attrName>style.visibility</p:attrName>
                                        </p:attrNameLst>
                                      </p:cBhvr>
                                      <p:to>
                                        <p:strVal val="visible"/>
                                      </p:to>
                                    </p:set>
                                    <p:animEffect transition="in" filter="box(in)">
                                      <p:cBhvr>
                                        <p:cTn id="81" dur="500"/>
                                        <p:tgtEl>
                                          <p:spTgt spid="110607"/>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110608"/>
                                        </p:tgtEl>
                                        <p:attrNameLst>
                                          <p:attrName>style.visibility</p:attrName>
                                        </p:attrNameLst>
                                      </p:cBhvr>
                                      <p:to>
                                        <p:strVal val="visible"/>
                                      </p:to>
                                    </p:set>
                                    <p:animEffect transition="in" filter="box(in)">
                                      <p:cBhvr>
                                        <p:cTn id="84" dur="500"/>
                                        <p:tgtEl>
                                          <p:spTgt spid="110608"/>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10611"/>
                                        </p:tgtEl>
                                        <p:attrNameLst>
                                          <p:attrName>style.visibility</p:attrName>
                                        </p:attrNameLst>
                                      </p:cBhvr>
                                      <p:to>
                                        <p:strVal val="visible"/>
                                      </p:to>
                                    </p:set>
                                    <p:animEffect transition="in" filter="circle(in)">
                                      <p:cBhvr>
                                        <p:cTn id="89" dur="2000"/>
                                        <p:tgtEl>
                                          <p:spTgt spid="11061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110595"/>
                                        </p:tgtEl>
                                        <p:attrNameLst>
                                          <p:attrName>style.visibility</p:attrName>
                                        </p:attrNameLst>
                                      </p:cBhvr>
                                      <p:to>
                                        <p:strVal val="visible"/>
                                      </p:to>
                                    </p:set>
                                    <p:anim calcmode="lin" valueType="num">
                                      <p:cBhvr>
                                        <p:cTn id="94" dur="1000" fill="hold"/>
                                        <p:tgtEl>
                                          <p:spTgt spid="110595"/>
                                        </p:tgtEl>
                                        <p:attrNameLst>
                                          <p:attrName>ppt_x</p:attrName>
                                        </p:attrNameLst>
                                      </p:cBhvr>
                                      <p:tavLst>
                                        <p:tav tm="0">
                                          <p:val>
                                            <p:strVal val="#ppt_x-.2"/>
                                          </p:val>
                                        </p:tav>
                                        <p:tav tm="100000">
                                          <p:val>
                                            <p:strVal val="#ppt_x"/>
                                          </p:val>
                                        </p:tav>
                                      </p:tavLst>
                                    </p:anim>
                                    <p:anim calcmode="lin" valueType="num">
                                      <p:cBhvr>
                                        <p:cTn id="95" dur="1000" fill="hold"/>
                                        <p:tgtEl>
                                          <p:spTgt spid="110595"/>
                                        </p:tgtEl>
                                        <p:attrNameLst>
                                          <p:attrName>ppt_y</p:attrName>
                                        </p:attrNameLst>
                                      </p:cBhvr>
                                      <p:tavLst>
                                        <p:tav tm="0">
                                          <p:val>
                                            <p:strVal val="#ppt_y"/>
                                          </p:val>
                                        </p:tav>
                                        <p:tav tm="100000">
                                          <p:val>
                                            <p:strVal val="#ppt_y"/>
                                          </p:val>
                                        </p:tav>
                                      </p:tavLst>
                                    </p:anim>
                                    <p:animEffect transition="in" filter="wipe(right)" prLst="gradientSize: 0.1">
                                      <p:cBhvr>
                                        <p:cTn id="96" dur="1000"/>
                                        <p:tgtEl>
                                          <p:spTgt spid="11059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6" presetClass="entr" presetSubtype="16" fill="hold" nodeType="clickEffect">
                                  <p:stCondLst>
                                    <p:cond delay="0"/>
                                  </p:stCondLst>
                                  <p:childTnLst>
                                    <p:set>
                                      <p:cBhvr>
                                        <p:cTn id="100" dur="1" fill="hold">
                                          <p:stCondLst>
                                            <p:cond delay="0"/>
                                          </p:stCondLst>
                                        </p:cTn>
                                        <p:tgtEl>
                                          <p:spTgt spid="110612"/>
                                        </p:tgtEl>
                                        <p:attrNameLst>
                                          <p:attrName>style.visibility</p:attrName>
                                        </p:attrNameLst>
                                      </p:cBhvr>
                                      <p:to>
                                        <p:strVal val="visible"/>
                                      </p:to>
                                    </p:set>
                                    <p:animEffect transition="in" filter="circle(in)">
                                      <p:cBhvr>
                                        <p:cTn id="101" dur="2000"/>
                                        <p:tgtEl>
                                          <p:spTgt spid="110612"/>
                                        </p:tgtEl>
                                      </p:cBhvr>
                                    </p:animEffect>
                                  </p:childTnLst>
                                </p:cTn>
                              </p:par>
                              <p:par>
                                <p:cTn id="102" presetID="6" presetClass="entr" presetSubtype="16" fill="hold" nodeType="withEffect">
                                  <p:stCondLst>
                                    <p:cond delay="0"/>
                                  </p:stCondLst>
                                  <p:childTnLst>
                                    <p:set>
                                      <p:cBhvr>
                                        <p:cTn id="103" dur="1" fill="hold">
                                          <p:stCondLst>
                                            <p:cond delay="0"/>
                                          </p:stCondLst>
                                        </p:cTn>
                                        <p:tgtEl>
                                          <p:spTgt spid="110602"/>
                                        </p:tgtEl>
                                        <p:attrNameLst>
                                          <p:attrName>style.visibility</p:attrName>
                                        </p:attrNameLst>
                                      </p:cBhvr>
                                      <p:to>
                                        <p:strVal val="visible"/>
                                      </p:to>
                                    </p:set>
                                    <p:animEffect transition="in" filter="circle(in)">
                                      <p:cBhvr>
                                        <p:cTn id="104" dur="2000"/>
                                        <p:tgtEl>
                                          <p:spTgt spid="110602"/>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4" presetClass="entr" presetSubtype="16" fill="hold" grpId="0" nodeType="clickEffect">
                                  <p:stCondLst>
                                    <p:cond delay="0"/>
                                  </p:stCondLst>
                                  <p:childTnLst>
                                    <p:set>
                                      <p:cBhvr>
                                        <p:cTn id="108" dur="1" fill="hold">
                                          <p:stCondLst>
                                            <p:cond delay="0"/>
                                          </p:stCondLst>
                                        </p:cTn>
                                        <p:tgtEl>
                                          <p:spTgt spid="110614"/>
                                        </p:tgtEl>
                                        <p:attrNameLst>
                                          <p:attrName>style.visibility</p:attrName>
                                        </p:attrNameLst>
                                      </p:cBhvr>
                                      <p:to>
                                        <p:strVal val="visible"/>
                                      </p:to>
                                    </p:set>
                                    <p:animEffect transition="in" filter="box(in)">
                                      <p:cBhvr>
                                        <p:cTn id="109" dur="500"/>
                                        <p:tgtEl>
                                          <p:spTgt spid="110614"/>
                                        </p:tgtEl>
                                      </p:cBhvr>
                                    </p:animEffect>
                                  </p:childTnLst>
                                </p:cTn>
                              </p:par>
                              <p:par>
                                <p:cTn id="110" presetID="4" presetClass="entr" presetSubtype="16" fill="hold" grpId="0" nodeType="withEffect">
                                  <p:stCondLst>
                                    <p:cond delay="0"/>
                                  </p:stCondLst>
                                  <p:childTnLst>
                                    <p:set>
                                      <p:cBhvr>
                                        <p:cTn id="111" dur="1" fill="hold">
                                          <p:stCondLst>
                                            <p:cond delay="0"/>
                                          </p:stCondLst>
                                        </p:cTn>
                                        <p:tgtEl>
                                          <p:spTgt spid="110613"/>
                                        </p:tgtEl>
                                        <p:attrNameLst>
                                          <p:attrName>style.visibility</p:attrName>
                                        </p:attrNameLst>
                                      </p:cBhvr>
                                      <p:to>
                                        <p:strVal val="visible"/>
                                      </p:to>
                                    </p:set>
                                    <p:animEffect transition="in" filter="box(in)">
                                      <p:cBhvr>
                                        <p:cTn id="112" dur="500"/>
                                        <p:tgtEl>
                                          <p:spTgt spid="110613"/>
                                        </p:tgtEl>
                                      </p:cBhvr>
                                    </p:animEffect>
                                  </p:childTnLst>
                                </p:cTn>
                              </p:par>
                              <p:par>
                                <p:cTn id="113" presetID="4" presetClass="entr" presetSubtype="16" fill="hold" nodeType="withEffect">
                                  <p:stCondLst>
                                    <p:cond delay="0"/>
                                  </p:stCondLst>
                                  <p:childTnLst>
                                    <p:set>
                                      <p:cBhvr>
                                        <p:cTn id="114" dur="1" fill="hold">
                                          <p:stCondLst>
                                            <p:cond delay="0"/>
                                          </p:stCondLst>
                                        </p:cTn>
                                        <p:tgtEl>
                                          <p:spTgt spid="110616"/>
                                        </p:tgtEl>
                                        <p:attrNameLst>
                                          <p:attrName>style.visibility</p:attrName>
                                        </p:attrNameLst>
                                      </p:cBhvr>
                                      <p:to>
                                        <p:strVal val="visible"/>
                                      </p:to>
                                    </p:set>
                                    <p:animEffect transition="in" filter="box(in)">
                                      <p:cBhvr>
                                        <p:cTn id="115" dur="500"/>
                                        <p:tgtEl>
                                          <p:spTgt spid="110616"/>
                                        </p:tgtEl>
                                      </p:cBhvr>
                                    </p:animEffect>
                                  </p:childTnLst>
                                </p:cTn>
                              </p:par>
                              <p:par>
                                <p:cTn id="116" presetID="4" presetClass="entr" presetSubtype="16" fill="hold" nodeType="withEffect">
                                  <p:stCondLst>
                                    <p:cond delay="0"/>
                                  </p:stCondLst>
                                  <p:childTnLst>
                                    <p:set>
                                      <p:cBhvr>
                                        <p:cTn id="117" dur="1" fill="hold">
                                          <p:stCondLst>
                                            <p:cond delay="0"/>
                                          </p:stCondLst>
                                        </p:cTn>
                                        <p:tgtEl>
                                          <p:spTgt spid="110615"/>
                                        </p:tgtEl>
                                        <p:attrNameLst>
                                          <p:attrName>style.visibility</p:attrName>
                                        </p:attrNameLst>
                                      </p:cBhvr>
                                      <p:to>
                                        <p:strVal val="visible"/>
                                      </p:to>
                                    </p:set>
                                    <p:animEffect transition="in" filter="box(in)">
                                      <p:cBhvr>
                                        <p:cTn id="118" dur="500"/>
                                        <p:tgtEl>
                                          <p:spTgt spid="110615"/>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4" presetClass="entr" presetSubtype="16" fill="hold" nodeType="clickEffect">
                                  <p:stCondLst>
                                    <p:cond delay="0"/>
                                  </p:stCondLst>
                                  <p:childTnLst>
                                    <p:set>
                                      <p:cBhvr>
                                        <p:cTn id="122" dur="1" fill="hold">
                                          <p:stCondLst>
                                            <p:cond delay="0"/>
                                          </p:stCondLst>
                                        </p:cTn>
                                        <p:tgtEl>
                                          <p:spTgt spid="110617"/>
                                        </p:tgtEl>
                                        <p:attrNameLst>
                                          <p:attrName>style.visibility</p:attrName>
                                        </p:attrNameLst>
                                      </p:cBhvr>
                                      <p:to>
                                        <p:strVal val="visible"/>
                                      </p:to>
                                    </p:set>
                                    <p:animEffect transition="in" filter="box(in)">
                                      <p:cBhvr>
                                        <p:cTn id="123" dur="500"/>
                                        <p:tgtEl>
                                          <p:spTgt spid="110617"/>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6" presetClass="entr" presetSubtype="26" fill="hold" grpId="0" nodeType="clickEffect">
                                  <p:stCondLst>
                                    <p:cond delay="0"/>
                                  </p:stCondLst>
                                  <p:childTnLst>
                                    <p:set>
                                      <p:cBhvr>
                                        <p:cTn id="127" dur="1" fill="hold">
                                          <p:stCondLst>
                                            <p:cond delay="0"/>
                                          </p:stCondLst>
                                        </p:cTn>
                                        <p:tgtEl>
                                          <p:spTgt spid="110622"/>
                                        </p:tgtEl>
                                        <p:attrNameLst>
                                          <p:attrName>style.visibility</p:attrName>
                                        </p:attrNameLst>
                                      </p:cBhvr>
                                      <p:to>
                                        <p:strVal val="visible"/>
                                      </p:to>
                                    </p:set>
                                    <p:animEffect transition="in" filter="barn(inHorizontal)">
                                      <p:cBhvr>
                                        <p:cTn id="128" dur="500"/>
                                        <p:tgtEl>
                                          <p:spTgt spid="110622"/>
                                        </p:tgtEl>
                                      </p:cBhvr>
                                    </p:animEffect>
                                  </p:childTnLst>
                                </p:cTn>
                              </p:par>
                              <p:par>
                                <p:cTn id="129" presetID="21" presetClass="exit" presetSubtype="4" fill="hold" nodeType="withEffect">
                                  <p:stCondLst>
                                    <p:cond delay="0"/>
                                  </p:stCondLst>
                                  <p:childTnLst>
                                    <p:animEffect transition="out" filter="wheel(4)">
                                      <p:cBhvr>
                                        <p:cTn id="130" dur="500"/>
                                        <p:tgtEl>
                                          <p:spTgt spid="110623"/>
                                        </p:tgtEl>
                                      </p:cBhvr>
                                    </p:animEffect>
                                    <p:set>
                                      <p:cBhvr>
                                        <p:cTn id="131" dur="1" fill="hold">
                                          <p:stCondLst>
                                            <p:cond delay="499"/>
                                          </p:stCondLst>
                                        </p:cTn>
                                        <p:tgtEl>
                                          <p:spTgt spid="1106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p:bldP spid="110596" grpId="0"/>
      <p:bldP spid="110597" grpId="0"/>
      <p:bldP spid="110598" grpId="0"/>
      <p:bldP spid="110599" grpId="0"/>
      <p:bldP spid="110599" grpId="1"/>
      <p:bldP spid="110600" grpId="0"/>
      <p:bldP spid="110601" grpId="0" animBg="1"/>
      <p:bldP spid="110603" grpId="0" animBg="1"/>
      <p:bldP spid="110604" grpId="0"/>
      <p:bldP spid="110605" grpId="0"/>
      <p:bldP spid="110606" grpId="0" animBg="1"/>
      <p:bldP spid="110607" grpId="0" animBg="1"/>
      <p:bldP spid="110608" grpId="0" animBg="1"/>
      <p:bldP spid="110609" grpId="0"/>
      <p:bldP spid="110610" grpId="0"/>
      <p:bldP spid="110611" grpId="0" animBg="1"/>
      <p:bldP spid="110613" grpId="0" animBg="1"/>
      <p:bldP spid="110614" grpId="0" animBg="1"/>
      <p:bldP spid="110618" grpId="0" animBg="1"/>
      <p:bldP spid="110619" grpId="0" animBg="1"/>
      <p:bldP spid="110620" grpId="0" animBg="1"/>
      <p:bldP spid="110621" grpId="0"/>
      <p:bldP spid="110622" grpId="0"/>
      <p:bldP spid="1106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400" smtClean="0">
              <a:solidFill>
                <a:srgbClr val="000000"/>
              </a:solidFill>
              <a:latin typeface="VNI-Times" pitchFamily="2" charset="0"/>
            </a:endParaRPr>
          </a:p>
        </p:txBody>
      </p:sp>
      <p:graphicFrame>
        <p:nvGraphicFramePr>
          <p:cNvPr id="156706" name="Group 34"/>
          <p:cNvGraphicFramePr>
            <a:graphicFrameLocks noGrp="1"/>
          </p:cNvGraphicFramePr>
          <p:nvPr>
            <p:extLst>
              <p:ext uri="{D42A27DB-BD31-4B8C-83A1-F6EECF244321}">
                <p14:modId xmlns:p14="http://schemas.microsoft.com/office/powerpoint/2010/main" val="421101367"/>
              </p:ext>
            </p:extLst>
          </p:nvPr>
        </p:nvGraphicFramePr>
        <p:xfrm>
          <a:off x="457200" y="1295400"/>
          <a:ext cx="8229600" cy="1447800"/>
        </p:xfrm>
        <a:graphic>
          <a:graphicData uri="http://schemas.openxmlformats.org/drawingml/2006/table">
            <a:tbl>
              <a:tblPr/>
              <a:tblGrid>
                <a:gridCol w="3200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6600CC"/>
                          </a:solidFill>
                          <a:effectLst/>
                          <a:latin typeface="Times New Roman" pitchFamily="18" charset="0"/>
                          <a:cs typeface="Times New Roman" pitchFamily="18" charset="0"/>
                        </a:rPr>
                        <a:t>Tiêu chí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6600CC"/>
                          </a:solidFill>
                          <a:effectLst/>
                          <a:latin typeface="Times New Roman" pitchFamily="18" charset="0"/>
                          <a:cs typeface="Times New Roman" pitchFamily="18" charset="0"/>
                        </a:rPr>
                        <a:t>Đb sông Cửu Long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6600CC"/>
                          </a:solidFill>
                          <a:effectLst/>
                          <a:latin typeface="Times New Roman" pitchFamily="18" charset="0"/>
                          <a:cs typeface="Times New Roman" pitchFamily="18" charset="0"/>
                        </a:rPr>
                        <a:t> Cả nước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3333CC"/>
                          </a:solidFill>
                          <a:effectLst/>
                          <a:latin typeface="Times New Roman" pitchFamily="18" charset="0"/>
                          <a:cs typeface="Times New Roman" pitchFamily="18" charset="0"/>
                        </a:rPr>
                        <a:t>Diện</a:t>
                      </a:r>
                      <a:r>
                        <a:rPr kumimoji="0" lang="en-US" sz="24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3333CC"/>
                          </a:solidFill>
                          <a:effectLst/>
                          <a:latin typeface="Times New Roman" pitchFamily="18" charset="0"/>
                          <a:cs typeface="Times New Roman" pitchFamily="18" charset="0"/>
                        </a:rPr>
                        <a:t>tích</a:t>
                      </a:r>
                      <a:r>
                        <a:rPr kumimoji="0" lang="en-US" sz="24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3333CC"/>
                          </a:solidFill>
                          <a:effectLst/>
                          <a:latin typeface="Times New Roman" pitchFamily="18" charset="0"/>
                          <a:cs typeface="Times New Roman" pitchFamily="18" charset="0"/>
                        </a:rPr>
                        <a:t>nghìn</a:t>
                      </a:r>
                      <a:r>
                        <a:rPr kumimoji="0" lang="en-US" sz="2400" b="1" i="0" u="none" strike="noStrike" cap="none" normalizeH="0" baseline="0" dirty="0" smtClean="0">
                          <a:ln>
                            <a:noFill/>
                          </a:ln>
                          <a:solidFill>
                            <a:srgbClr val="3333CC"/>
                          </a:solidFill>
                          <a:effectLst/>
                          <a:latin typeface="Times New Roman" pitchFamily="18" charset="0"/>
                          <a:cs typeface="Times New Roman" pitchFamily="18" charset="0"/>
                        </a:rPr>
                        <a:t> ha)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4107,4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7570,4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3333CC"/>
                          </a:solidFill>
                          <a:effectLst/>
                          <a:latin typeface="Times New Roman" pitchFamily="18" charset="0"/>
                          <a:cs typeface="Times New Roman" pitchFamily="18" charset="0"/>
                        </a:rPr>
                        <a:t>Sản</a:t>
                      </a:r>
                      <a:r>
                        <a:rPr kumimoji="0" lang="en-US" sz="24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3333CC"/>
                          </a:solidFill>
                          <a:effectLst/>
                          <a:latin typeface="Times New Roman" pitchFamily="18" charset="0"/>
                          <a:cs typeface="Times New Roman" pitchFamily="18" charset="0"/>
                        </a:rPr>
                        <a:t>lượng</a:t>
                      </a:r>
                      <a:r>
                        <a:rPr kumimoji="0" lang="en-US" sz="24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3333CC"/>
                          </a:solidFill>
                          <a:effectLst/>
                          <a:latin typeface="Times New Roman" pitchFamily="18" charset="0"/>
                          <a:cs typeface="Times New Roman" pitchFamily="18" charset="0"/>
                        </a:rPr>
                        <a:t>triệu</a:t>
                      </a:r>
                      <a:r>
                        <a:rPr kumimoji="0" lang="en-US" sz="2400" b="1" i="0" u="none" strike="noStrike" cap="none" normalizeH="0" baseline="0" dirty="0" smtClean="0">
                          <a:ln>
                            <a:noFill/>
                          </a:ln>
                          <a:solidFill>
                            <a:srgbClr val="3333CC"/>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3333CC"/>
                          </a:solidFill>
                          <a:effectLst/>
                          <a:latin typeface="Times New Roman" pitchFamily="18" charset="0"/>
                          <a:cs typeface="Times New Roman" pitchFamily="18" charset="0"/>
                        </a:rPr>
                        <a:t>tấn</a:t>
                      </a:r>
                      <a:r>
                        <a:rPr kumimoji="0" lang="en-US" sz="2400" b="1" i="0" u="none" strike="noStrike" cap="none" normalizeH="0" baseline="0" dirty="0" smtClean="0">
                          <a:ln>
                            <a:noFill/>
                          </a:ln>
                          <a:solidFill>
                            <a:srgbClr val="3333CC"/>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24,6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cs typeface="Times New Roman" pitchFamily="18" charset="0"/>
                        </a:rPr>
                        <a:t>48,8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17" name="Text Box 21"/>
          <p:cNvSpPr txBox="1">
            <a:spLocks noChangeArrowheads="1"/>
          </p:cNvSpPr>
          <p:nvPr/>
        </p:nvSpPr>
        <p:spPr bwMode="auto">
          <a:xfrm>
            <a:off x="0" y="76202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en-US" sz="2400" b="1" dirty="0" smtClean="0">
                <a:solidFill>
                  <a:srgbClr val="FF0000"/>
                </a:solidFill>
              </a:rPr>
              <a:t>- </a:t>
            </a:r>
            <a:r>
              <a:rPr lang="en-US" sz="2400" b="1" dirty="0" err="1" smtClean="0">
                <a:solidFill>
                  <a:srgbClr val="FF0000"/>
                </a:solidFill>
              </a:rPr>
              <a:t>Diện</a:t>
            </a:r>
            <a:r>
              <a:rPr lang="en-US" sz="2400" b="1" dirty="0" smtClean="0">
                <a:solidFill>
                  <a:srgbClr val="FF0000"/>
                </a:solidFill>
              </a:rPr>
              <a:t> </a:t>
            </a:r>
            <a:r>
              <a:rPr lang="en-US" sz="2400" b="1" dirty="0" err="1" smtClean="0">
                <a:solidFill>
                  <a:srgbClr val="FF0000"/>
                </a:solidFill>
              </a:rPr>
              <a:t>tích</a:t>
            </a:r>
            <a:r>
              <a:rPr lang="en-US" sz="2400" b="1" dirty="0" smtClean="0">
                <a:solidFill>
                  <a:srgbClr val="FF0000"/>
                </a:solidFill>
              </a:rPr>
              <a:t>, </a:t>
            </a:r>
            <a:r>
              <a:rPr lang="en-US" sz="2400" b="1" dirty="0" err="1" smtClean="0">
                <a:solidFill>
                  <a:srgbClr val="FF0000"/>
                </a:solidFill>
              </a:rPr>
              <a:t>sản</a:t>
            </a:r>
            <a:r>
              <a:rPr lang="en-US" sz="2400" b="1" dirty="0" smtClean="0">
                <a:solidFill>
                  <a:srgbClr val="FF0000"/>
                </a:solidFill>
              </a:rPr>
              <a:t> </a:t>
            </a:r>
            <a:r>
              <a:rPr lang="en-US" sz="2400" b="1" dirty="0" err="1" smtClean="0">
                <a:solidFill>
                  <a:srgbClr val="FF0000"/>
                </a:solidFill>
              </a:rPr>
              <a:t>lượng</a:t>
            </a:r>
            <a:r>
              <a:rPr lang="en-US" sz="2400" b="1" dirty="0" smtClean="0">
                <a:solidFill>
                  <a:srgbClr val="FF0000"/>
                </a:solidFill>
              </a:rPr>
              <a:t> </a:t>
            </a:r>
            <a:r>
              <a:rPr lang="en-US" sz="2400" b="1" dirty="0" err="1" smtClean="0">
                <a:solidFill>
                  <a:srgbClr val="FF0000"/>
                </a:solidFill>
              </a:rPr>
              <a:t>lúa</a:t>
            </a:r>
            <a:r>
              <a:rPr lang="en-US" sz="2400" b="1" dirty="0" smtClean="0">
                <a:solidFill>
                  <a:srgbClr val="FF0000"/>
                </a:solidFill>
              </a:rPr>
              <a:t> ở ĐBS </a:t>
            </a:r>
            <a:r>
              <a:rPr lang="en-US" sz="2400" b="1" dirty="0" err="1" smtClean="0">
                <a:solidFill>
                  <a:srgbClr val="FF0000"/>
                </a:solidFill>
              </a:rPr>
              <a:t>Cửu</a:t>
            </a:r>
            <a:r>
              <a:rPr lang="en-US" sz="2400" b="1" dirty="0" smtClean="0">
                <a:solidFill>
                  <a:srgbClr val="FF0000"/>
                </a:solidFill>
              </a:rPr>
              <a:t> Long </a:t>
            </a:r>
            <a:r>
              <a:rPr lang="en-US" sz="2400" b="1" dirty="0" err="1" smtClean="0">
                <a:solidFill>
                  <a:srgbClr val="FF0000"/>
                </a:solidFill>
              </a:rPr>
              <a:t>và</a:t>
            </a:r>
            <a:r>
              <a:rPr lang="en-US" sz="2400" b="1" dirty="0" smtClean="0">
                <a:solidFill>
                  <a:srgbClr val="FF0000"/>
                </a:solidFill>
              </a:rPr>
              <a:t> </a:t>
            </a:r>
            <a:r>
              <a:rPr lang="en-US" sz="2400" b="1" dirty="0" err="1" smtClean="0">
                <a:solidFill>
                  <a:srgbClr val="FF0000"/>
                </a:solidFill>
              </a:rPr>
              <a:t>cả</a:t>
            </a:r>
            <a:r>
              <a:rPr lang="en-US" sz="2400" b="1" dirty="0" smtClean="0">
                <a:solidFill>
                  <a:srgbClr val="FF0000"/>
                </a:solidFill>
              </a:rPr>
              <a:t> </a:t>
            </a:r>
            <a:r>
              <a:rPr lang="en-US" sz="2400" b="1" dirty="0" err="1" smtClean="0">
                <a:solidFill>
                  <a:srgbClr val="FF0000"/>
                </a:solidFill>
              </a:rPr>
              <a:t>nước</a:t>
            </a:r>
            <a:r>
              <a:rPr lang="en-US" sz="2400" b="1" dirty="0" smtClean="0">
                <a:solidFill>
                  <a:srgbClr val="FF0000"/>
                </a:solidFill>
              </a:rPr>
              <a:t> (2018)</a:t>
            </a:r>
          </a:p>
        </p:txBody>
      </p:sp>
      <p:sp>
        <p:nvSpPr>
          <p:cNvPr id="156696" name="Text Box 24"/>
          <p:cNvSpPr txBox="1">
            <a:spLocks noChangeArrowheads="1"/>
          </p:cNvSpPr>
          <p:nvPr/>
        </p:nvSpPr>
        <p:spPr bwMode="auto">
          <a:xfrm>
            <a:off x="4841875" y="525780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dirty="0" smtClean="0">
                <a:solidFill>
                  <a:srgbClr val="FF0000"/>
                </a:solidFill>
              </a:rPr>
              <a:t>54,3%</a:t>
            </a:r>
          </a:p>
        </p:txBody>
      </p:sp>
      <p:sp>
        <p:nvSpPr>
          <p:cNvPr id="156698" name="Text Box 26"/>
          <p:cNvSpPr txBox="1">
            <a:spLocks noChangeArrowheads="1"/>
          </p:cNvSpPr>
          <p:nvPr/>
        </p:nvSpPr>
        <p:spPr bwMode="auto">
          <a:xfrm>
            <a:off x="4559300" y="5594351"/>
            <a:ext cx="152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800" b="1" dirty="0" smtClean="0">
                <a:solidFill>
                  <a:srgbClr val="FF0000"/>
                </a:solidFill>
                <a:latin typeface="VNI-Times" pitchFamily="2" charset="0"/>
              </a:rPr>
              <a:t>   </a:t>
            </a:r>
            <a:r>
              <a:rPr lang="en-US" sz="2000" b="1" dirty="0" smtClean="0">
                <a:solidFill>
                  <a:srgbClr val="FF0000"/>
                </a:solidFill>
              </a:rPr>
              <a:t>50,4%</a:t>
            </a:r>
          </a:p>
        </p:txBody>
      </p:sp>
      <p:sp>
        <p:nvSpPr>
          <p:cNvPr id="4120" name="Text Box 32"/>
          <p:cNvSpPr txBox="1">
            <a:spLocks noChangeArrowheads="1"/>
          </p:cNvSpPr>
          <p:nvPr/>
        </p:nvSpPr>
        <p:spPr bwMode="auto">
          <a:xfrm>
            <a:off x="7267575" y="5791200"/>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100%</a:t>
            </a:r>
          </a:p>
        </p:txBody>
      </p:sp>
      <p:sp>
        <p:nvSpPr>
          <p:cNvPr id="4121" name="Text Box 33"/>
          <p:cNvSpPr txBox="1">
            <a:spLocks noChangeArrowheads="1"/>
          </p:cNvSpPr>
          <p:nvPr/>
        </p:nvSpPr>
        <p:spPr bwMode="auto">
          <a:xfrm>
            <a:off x="7239000" y="52578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100%</a:t>
            </a:r>
          </a:p>
        </p:txBody>
      </p:sp>
      <p:sp>
        <p:nvSpPr>
          <p:cNvPr id="4140" name="Text Box 22"/>
          <p:cNvSpPr txBox="1">
            <a:spLocks noChangeArrowheads="1"/>
          </p:cNvSpPr>
          <p:nvPr/>
        </p:nvSpPr>
        <p:spPr bwMode="auto">
          <a:xfrm>
            <a:off x="428625" y="3168676"/>
            <a:ext cx="8382000" cy="120032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400" b="1" i="1" smtClean="0">
                <a:solidFill>
                  <a:srgbClr val="660033"/>
                </a:solidFill>
              </a:rPr>
              <a:t>? Căn cứ vào bảng 36.1, hãy tính tỉ lệ % diện tích và sản lượng lúa của đồng bằng sông Cửu Long so với cả nước? Nêu ý nghĩa việc sản xuất lương thực của vùng? </a:t>
            </a:r>
          </a:p>
        </p:txBody>
      </p:sp>
      <p:graphicFrame>
        <p:nvGraphicFramePr>
          <p:cNvPr id="11" name="Group 34"/>
          <p:cNvGraphicFramePr>
            <a:graphicFrameLocks noGrp="1"/>
          </p:cNvGraphicFramePr>
          <p:nvPr>
            <p:extLst>
              <p:ext uri="{D42A27DB-BD31-4B8C-83A1-F6EECF244321}">
                <p14:modId xmlns:p14="http://schemas.microsoft.com/office/powerpoint/2010/main" val="1031170674"/>
              </p:ext>
            </p:extLst>
          </p:nvPr>
        </p:nvGraphicFramePr>
        <p:xfrm>
          <a:off x="514350" y="4768850"/>
          <a:ext cx="8229600" cy="1447800"/>
        </p:xfrm>
        <a:graphic>
          <a:graphicData uri="http://schemas.openxmlformats.org/drawingml/2006/table">
            <a:tbl>
              <a:tblPr/>
              <a:tblGrid>
                <a:gridCol w="32004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6600CC"/>
                          </a:solidFill>
                          <a:effectLst/>
                          <a:latin typeface="Times New Roman" pitchFamily="18" charset="0"/>
                          <a:cs typeface="Times New Roman" pitchFamily="18" charset="0"/>
                        </a:rPr>
                        <a:t>Tiêu chí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6600CC"/>
                          </a:solidFill>
                          <a:effectLst/>
                          <a:latin typeface="Times New Roman" pitchFamily="18" charset="0"/>
                          <a:cs typeface="Times New Roman" pitchFamily="18" charset="0"/>
                        </a:rPr>
                        <a:t>Đb sông Cửu Long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6600CC"/>
                          </a:solidFill>
                          <a:effectLst/>
                          <a:latin typeface="Times New Roman" pitchFamily="18" charset="0"/>
                          <a:cs typeface="Times New Roman" pitchFamily="18" charset="0"/>
                        </a:rPr>
                        <a:t> Cả nước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3333CC"/>
                          </a:solidFill>
                          <a:effectLst/>
                          <a:latin typeface="Times New Roman" pitchFamily="18" charset="0"/>
                          <a:cs typeface="Times New Roman" pitchFamily="18" charset="0"/>
                        </a:rPr>
                        <a:t>Diện tích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3333CC"/>
                          </a:solidFill>
                          <a:effectLst/>
                          <a:latin typeface="Times New Roman" pitchFamily="18" charset="0"/>
                          <a:cs typeface="Times New Roman" pitchFamily="18" charset="0"/>
                        </a:rPr>
                        <a:t>Sản lượng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Rectangle 1"/>
          <p:cNvSpPr/>
          <p:nvPr/>
        </p:nvSpPr>
        <p:spPr>
          <a:xfrm>
            <a:off x="5451499" y="2774950"/>
            <a:ext cx="3159125" cy="34925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smtClean="0">
                <a:latin typeface="Times New Roman" pitchFamily="18" charset="0"/>
                <a:cs typeface="Times New Roman" pitchFamily="18" charset="0"/>
              </a:rPr>
              <a:t>Nguồn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a:t>
            </a:r>
            <a:r>
              <a:rPr lang="en-US" dirty="0" err="1" smtClean="0">
                <a:latin typeface="Times New Roman" pitchFamily="18" charset="0"/>
                <a:cs typeface="Times New Roman" pitchFamily="18" charset="0"/>
              </a:rPr>
              <a:t>ổng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kê</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56829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96"/>
                                        </p:tgtEl>
                                        <p:attrNameLst>
                                          <p:attrName>style.visibility</p:attrName>
                                        </p:attrNameLst>
                                      </p:cBhvr>
                                      <p:to>
                                        <p:strVal val="visible"/>
                                      </p:to>
                                    </p:set>
                                    <p:animEffect transition="in" filter="blinds(horizontal)">
                                      <p:cBhvr>
                                        <p:cTn id="7" dur="500"/>
                                        <p:tgtEl>
                                          <p:spTgt spid="156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6698"/>
                                        </p:tgtEl>
                                        <p:attrNameLst>
                                          <p:attrName>style.visibility</p:attrName>
                                        </p:attrNameLst>
                                      </p:cBhvr>
                                      <p:to>
                                        <p:strVal val="visible"/>
                                      </p:to>
                                    </p:set>
                                    <p:animEffect transition="in" filter="blinds(horizontal)">
                                      <p:cBhvr>
                                        <p:cTn id="12" dur="500"/>
                                        <p:tgtEl>
                                          <p:spTgt spid="156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6" grpId="0"/>
      <p:bldP spid="1566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2400">
              <a:latin typeface="VNI-Times" pitchFamily="2" charset="0"/>
            </a:endParaRPr>
          </a:p>
        </p:txBody>
      </p:sp>
      <p:pic>
        <p:nvPicPr>
          <p:cNvPr id="280593" name="Picture 17" descr="nong-dan-be1baa1c-lieu-tham-gia-trinh-die1bb85n-thu-hoe1baa1ch-l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97" name="Picture 21" descr="thu-hoach-lua-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599" name="Picture 23" descr="gao8_396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601" name="Picture 25" descr="thu-hoach-lu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029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80593"/>
                                        </p:tgtEl>
                                        <p:attrNameLst>
                                          <p:attrName>style.visibility</p:attrName>
                                        </p:attrNameLst>
                                      </p:cBhvr>
                                      <p:to>
                                        <p:strVal val="visible"/>
                                      </p:to>
                                    </p:set>
                                    <p:anim calcmode="lin" valueType="num">
                                      <p:cBhvr>
                                        <p:cTn id="7" dur="1000" fill="hold"/>
                                        <p:tgtEl>
                                          <p:spTgt spid="280593"/>
                                        </p:tgtEl>
                                        <p:attrNameLst>
                                          <p:attrName>ppt_w</p:attrName>
                                        </p:attrNameLst>
                                      </p:cBhvr>
                                      <p:tavLst>
                                        <p:tav tm="0">
                                          <p:val>
                                            <p:fltVal val="0"/>
                                          </p:val>
                                        </p:tav>
                                        <p:tav tm="100000">
                                          <p:val>
                                            <p:strVal val="#ppt_w"/>
                                          </p:val>
                                        </p:tav>
                                      </p:tavLst>
                                    </p:anim>
                                    <p:anim calcmode="lin" valueType="num">
                                      <p:cBhvr>
                                        <p:cTn id="8" dur="1000" fill="hold"/>
                                        <p:tgtEl>
                                          <p:spTgt spid="280593"/>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80601"/>
                                        </p:tgtEl>
                                        <p:attrNameLst>
                                          <p:attrName>style.visibility</p:attrName>
                                        </p:attrNameLst>
                                      </p:cBhvr>
                                      <p:to>
                                        <p:strVal val="visible"/>
                                      </p:to>
                                    </p:set>
                                    <p:anim calcmode="lin" valueType="num">
                                      <p:cBhvr>
                                        <p:cTn id="12" dur="1000" fill="hold"/>
                                        <p:tgtEl>
                                          <p:spTgt spid="280601"/>
                                        </p:tgtEl>
                                        <p:attrNameLst>
                                          <p:attrName>ppt_w</p:attrName>
                                        </p:attrNameLst>
                                      </p:cBhvr>
                                      <p:tavLst>
                                        <p:tav tm="0">
                                          <p:val>
                                            <p:fltVal val="0"/>
                                          </p:val>
                                        </p:tav>
                                        <p:tav tm="100000">
                                          <p:val>
                                            <p:strVal val="#ppt_w"/>
                                          </p:val>
                                        </p:tav>
                                      </p:tavLst>
                                    </p:anim>
                                    <p:anim calcmode="lin" valueType="num">
                                      <p:cBhvr>
                                        <p:cTn id="13" dur="1000" fill="hold"/>
                                        <p:tgtEl>
                                          <p:spTgt spid="28060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80597"/>
                                        </p:tgtEl>
                                        <p:attrNameLst>
                                          <p:attrName>style.visibility</p:attrName>
                                        </p:attrNameLst>
                                      </p:cBhvr>
                                      <p:to>
                                        <p:strVal val="visible"/>
                                      </p:to>
                                    </p:set>
                                    <p:anim calcmode="lin" valueType="num">
                                      <p:cBhvr>
                                        <p:cTn id="17" dur="1000" fill="hold"/>
                                        <p:tgtEl>
                                          <p:spTgt spid="280597"/>
                                        </p:tgtEl>
                                        <p:attrNameLst>
                                          <p:attrName>ppt_w</p:attrName>
                                        </p:attrNameLst>
                                      </p:cBhvr>
                                      <p:tavLst>
                                        <p:tav tm="0">
                                          <p:val>
                                            <p:fltVal val="0"/>
                                          </p:val>
                                        </p:tav>
                                        <p:tav tm="100000">
                                          <p:val>
                                            <p:strVal val="#ppt_w"/>
                                          </p:val>
                                        </p:tav>
                                      </p:tavLst>
                                    </p:anim>
                                    <p:anim calcmode="lin" valueType="num">
                                      <p:cBhvr>
                                        <p:cTn id="18" dur="1000" fill="hold"/>
                                        <p:tgtEl>
                                          <p:spTgt spid="28059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nodeType="afterEffect">
                                  <p:stCondLst>
                                    <p:cond delay="0"/>
                                  </p:stCondLst>
                                  <p:childTnLst>
                                    <p:set>
                                      <p:cBhvr>
                                        <p:cTn id="21" dur="1" fill="hold">
                                          <p:stCondLst>
                                            <p:cond delay="0"/>
                                          </p:stCondLst>
                                        </p:cTn>
                                        <p:tgtEl>
                                          <p:spTgt spid="280599"/>
                                        </p:tgtEl>
                                        <p:attrNameLst>
                                          <p:attrName>style.visibility</p:attrName>
                                        </p:attrNameLst>
                                      </p:cBhvr>
                                      <p:to>
                                        <p:strVal val="visible"/>
                                      </p:to>
                                    </p:set>
                                    <p:anim calcmode="lin" valueType="num">
                                      <p:cBhvr>
                                        <p:cTn id="22" dur="1000" fill="hold"/>
                                        <p:tgtEl>
                                          <p:spTgt spid="280599"/>
                                        </p:tgtEl>
                                        <p:attrNameLst>
                                          <p:attrName>ppt_w</p:attrName>
                                        </p:attrNameLst>
                                      </p:cBhvr>
                                      <p:tavLst>
                                        <p:tav tm="0">
                                          <p:val>
                                            <p:fltVal val="0"/>
                                          </p:val>
                                        </p:tav>
                                        <p:tav tm="100000">
                                          <p:val>
                                            <p:strVal val="#ppt_w"/>
                                          </p:val>
                                        </p:tav>
                                      </p:tavLst>
                                    </p:anim>
                                    <p:anim calcmode="lin" valueType="num">
                                      <p:cBhvr>
                                        <p:cTn id="23" dur="1000" fill="hold"/>
                                        <p:tgtEl>
                                          <p:spTgt spid="2805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2209804"/>
            <a:ext cx="7696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r>
              <a:rPr lang="en-US" sz="2800" b="1" dirty="0" err="1" smtClean="0">
                <a:solidFill>
                  <a:srgbClr val="FF0000"/>
                </a:solidFill>
              </a:rPr>
              <a:t>Hiện</a:t>
            </a:r>
            <a:r>
              <a:rPr lang="en-US" sz="2800" b="1" dirty="0" smtClean="0">
                <a:solidFill>
                  <a:srgbClr val="FF0000"/>
                </a:solidFill>
              </a:rPr>
              <a:t> nay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nghề</a:t>
            </a:r>
            <a:r>
              <a:rPr lang="en-US" sz="2800" b="1" dirty="0" smtClean="0">
                <a:solidFill>
                  <a:srgbClr val="FF0000"/>
                </a:solidFill>
              </a:rPr>
              <a:t> </a:t>
            </a:r>
            <a:r>
              <a:rPr lang="en-US" sz="2800" b="1" dirty="0" err="1" smtClean="0">
                <a:solidFill>
                  <a:srgbClr val="FF0000"/>
                </a:solidFill>
              </a:rPr>
              <a:t>trồng</a:t>
            </a:r>
            <a:r>
              <a:rPr lang="en-US" sz="2800" b="1" dirty="0" smtClean="0">
                <a:solidFill>
                  <a:srgbClr val="FF0000"/>
                </a:solidFill>
              </a:rPr>
              <a:t> </a:t>
            </a:r>
            <a:r>
              <a:rPr lang="en-US" sz="2800" b="1" dirty="0" err="1" smtClean="0">
                <a:solidFill>
                  <a:srgbClr val="FF0000"/>
                </a:solidFill>
              </a:rPr>
              <a:t>lúa</a:t>
            </a:r>
            <a:r>
              <a:rPr lang="en-US" sz="2800" b="1" dirty="0" smtClean="0">
                <a:solidFill>
                  <a:srgbClr val="FF0000"/>
                </a:solidFill>
              </a:rPr>
              <a:t> </a:t>
            </a:r>
            <a:r>
              <a:rPr lang="en-US" sz="2800" b="1" dirty="0" err="1" smtClean="0">
                <a:solidFill>
                  <a:srgbClr val="FF0000"/>
                </a:solidFill>
              </a:rPr>
              <a:t>đã</a:t>
            </a:r>
            <a:r>
              <a:rPr lang="en-US" sz="2800" b="1" dirty="0" smtClean="0">
                <a:solidFill>
                  <a:srgbClr val="FF0000"/>
                </a:solidFill>
              </a:rPr>
              <a:t> </a:t>
            </a:r>
            <a:r>
              <a:rPr lang="en-US" sz="2800" b="1" dirty="0" err="1" smtClean="0">
                <a:solidFill>
                  <a:srgbClr val="FF0000"/>
                </a:solidFill>
              </a:rPr>
              <a:t>được</a:t>
            </a:r>
            <a:r>
              <a:rPr lang="en-US" sz="2800" b="1" dirty="0" smtClean="0">
                <a:solidFill>
                  <a:srgbClr val="FF0000"/>
                </a:solidFill>
              </a:rPr>
              <a:t> </a:t>
            </a:r>
            <a:r>
              <a:rPr lang="en-US" sz="2800" b="1" dirty="0" err="1" smtClean="0">
                <a:solidFill>
                  <a:srgbClr val="FF0000"/>
                </a:solidFill>
              </a:rPr>
              <a:t>nhân</a:t>
            </a:r>
            <a:r>
              <a:rPr lang="en-US" sz="2800" b="1" dirty="0" smtClean="0">
                <a:solidFill>
                  <a:srgbClr val="FF0000"/>
                </a:solidFill>
              </a:rPr>
              <a:t> </a:t>
            </a:r>
            <a:r>
              <a:rPr lang="en-US" sz="2800" b="1" dirty="0" err="1" smtClean="0">
                <a:solidFill>
                  <a:srgbClr val="FF0000"/>
                </a:solidFill>
              </a:rPr>
              <a:t>dân</a:t>
            </a:r>
            <a:r>
              <a:rPr lang="en-US" sz="2800" b="1" dirty="0" smtClean="0">
                <a:solidFill>
                  <a:srgbClr val="FF0000"/>
                </a:solidFill>
              </a:rPr>
              <a:t> ĐB </a:t>
            </a:r>
            <a:r>
              <a:rPr lang="en-US" sz="2800" b="1" dirty="0" err="1" smtClean="0">
                <a:solidFill>
                  <a:srgbClr val="FF0000"/>
                </a:solidFill>
              </a:rPr>
              <a:t>sông</a:t>
            </a:r>
            <a:r>
              <a:rPr lang="en-US" sz="2800" b="1" dirty="0" smtClean="0">
                <a:solidFill>
                  <a:srgbClr val="FF0000"/>
                </a:solidFill>
              </a:rPr>
              <a:t> </a:t>
            </a:r>
            <a:r>
              <a:rPr lang="en-US" sz="2800" b="1" dirty="0" err="1" smtClean="0">
                <a:solidFill>
                  <a:srgbClr val="FF0000"/>
                </a:solidFill>
              </a:rPr>
              <a:t>Cửu</a:t>
            </a:r>
            <a:r>
              <a:rPr lang="en-US" sz="2800" b="1" dirty="0" smtClean="0">
                <a:solidFill>
                  <a:srgbClr val="FF0000"/>
                </a:solidFill>
              </a:rPr>
              <a:t> Long </a:t>
            </a:r>
            <a:r>
              <a:rPr lang="en-US" sz="2800" b="1" dirty="0" err="1" smtClean="0">
                <a:solidFill>
                  <a:srgbClr val="FF0000"/>
                </a:solidFill>
              </a:rPr>
              <a:t>áp</a:t>
            </a:r>
            <a:r>
              <a:rPr lang="en-US" sz="2800" b="1" dirty="0" smtClean="0">
                <a:solidFill>
                  <a:srgbClr val="FF0000"/>
                </a:solidFill>
              </a:rPr>
              <a:t> </a:t>
            </a:r>
            <a:r>
              <a:rPr lang="en-US" sz="2800" b="1" dirty="0" err="1" smtClean="0">
                <a:solidFill>
                  <a:srgbClr val="FF0000"/>
                </a:solidFill>
              </a:rPr>
              <a:t>dụng</a:t>
            </a:r>
            <a:r>
              <a:rPr lang="en-US" sz="2800" b="1" dirty="0" smtClean="0">
                <a:solidFill>
                  <a:srgbClr val="FF0000"/>
                </a:solidFill>
              </a:rPr>
              <a:t> KHKT </a:t>
            </a:r>
            <a:r>
              <a:rPr lang="en-US" sz="2800" b="1" dirty="0" err="1" smtClean="0">
                <a:solidFill>
                  <a:srgbClr val="FF0000"/>
                </a:solidFill>
              </a:rPr>
              <a:t>ra</a:t>
            </a:r>
            <a:r>
              <a:rPr lang="en-US" sz="2800" b="1" dirty="0" smtClean="0">
                <a:solidFill>
                  <a:srgbClr val="FF0000"/>
                </a:solidFill>
              </a:rPr>
              <a:t> </a:t>
            </a:r>
            <a:r>
              <a:rPr lang="en-US" sz="2800" b="1" dirty="0" err="1" smtClean="0">
                <a:solidFill>
                  <a:srgbClr val="FF0000"/>
                </a:solidFill>
              </a:rPr>
              <a:t>sao</a:t>
            </a:r>
            <a:r>
              <a:rPr lang="en-US" sz="2800" b="1" dirty="0" smtClean="0">
                <a:solidFill>
                  <a:srgbClr val="FF0000"/>
                </a:solidFill>
              </a:rPr>
              <a:t>?</a:t>
            </a:r>
          </a:p>
        </p:txBody>
      </p:sp>
    </p:spTree>
    <p:extLst>
      <p:ext uri="{BB962C8B-B14F-4D97-AF65-F5344CB8AC3E}">
        <p14:creationId xmlns:p14="http://schemas.microsoft.com/office/powerpoint/2010/main" val="2527730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685823"/>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2400" smtClean="0">
              <a:solidFill>
                <a:srgbClr val="000000"/>
              </a:solidFill>
              <a:latin typeface="VNI-Times" pitchFamily="2" charset="0"/>
            </a:endParaRPr>
          </a:p>
        </p:txBody>
      </p:sp>
      <p:pic>
        <p:nvPicPr>
          <p:cNvPr id="240643" name="Picture 3" descr="images75595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47" name="Picture 7" descr="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0656" name="Picture 16" descr="6511a_lua_1806121"/>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59" name="Text Box 19"/>
          <p:cNvSpPr txBox="1">
            <a:spLocks noChangeArrowheads="1"/>
          </p:cNvSpPr>
          <p:nvPr/>
        </p:nvSpPr>
        <p:spPr bwMode="auto">
          <a:xfrm>
            <a:off x="5943600" y="3962401"/>
            <a:ext cx="10668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b="1" smtClean="0">
                <a:solidFill>
                  <a:srgbClr val="FF0000"/>
                </a:solidFill>
              </a:rPr>
              <a:t>XẠ LÚA</a:t>
            </a:r>
          </a:p>
        </p:txBody>
      </p:sp>
      <p:sp>
        <p:nvSpPr>
          <p:cNvPr id="240660" name="Text Box 20"/>
          <p:cNvSpPr txBox="1">
            <a:spLocks noChangeArrowheads="1"/>
          </p:cNvSpPr>
          <p:nvPr/>
        </p:nvSpPr>
        <p:spPr bwMode="auto">
          <a:xfrm>
            <a:off x="2971800" y="3886201"/>
            <a:ext cx="1219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b="1" smtClean="0">
                <a:solidFill>
                  <a:srgbClr val="FF0000"/>
                </a:solidFill>
              </a:rPr>
              <a:t>CẤY LÚA</a:t>
            </a:r>
          </a:p>
        </p:txBody>
      </p:sp>
      <p:pic>
        <p:nvPicPr>
          <p:cNvPr id="240671" name="Picture 31" descr="images34467_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72" name="Text Box 32"/>
          <p:cNvSpPr txBox="1">
            <a:spLocks noChangeArrowheads="1"/>
          </p:cNvSpPr>
          <p:nvPr/>
        </p:nvSpPr>
        <p:spPr bwMode="auto">
          <a:xfrm>
            <a:off x="3810000" y="609601"/>
            <a:ext cx="13716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b="1" smtClean="0">
                <a:solidFill>
                  <a:srgbClr val="FF0000"/>
                </a:solidFill>
              </a:rPr>
              <a:t>LÀM  ĐẤT</a:t>
            </a:r>
          </a:p>
        </p:txBody>
      </p:sp>
      <p:sp>
        <p:nvSpPr>
          <p:cNvPr id="240673" name="Text Box 33"/>
          <p:cNvSpPr txBox="1">
            <a:spLocks noChangeArrowheads="1"/>
          </p:cNvSpPr>
          <p:nvPr/>
        </p:nvSpPr>
        <p:spPr bwMode="auto">
          <a:xfrm>
            <a:off x="2209800" y="3200400"/>
            <a:ext cx="47244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NÔNG NGHIỆP ĐƯỢC CƠ GIỚI HÓA</a:t>
            </a:r>
          </a:p>
        </p:txBody>
      </p:sp>
      <p:pic>
        <p:nvPicPr>
          <p:cNvPr id="240677" name="Picture 37" descr="120402073717-53-4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78" name="Text Box 38"/>
          <p:cNvSpPr txBox="1">
            <a:spLocks noChangeArrowheads="1"/>
          </p:cNvSpPr>
          <p:nvPr/>
        </p:nvSpPr>
        <p:spPr bwMode="auto">
          <a:xfrm>
            <a:off x="4495800" y="609600"/>
            <a:ext cx="24384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THU HOẠCH LÚA</a:t>
            </a:r>
          </a:p>
        </p:txBody>
      </p:sp>
    </p:spTree>
    <p:extLst>
      <p:ext uri="{BB962C8B-B14F-4D97-AF65-F5344CB8AC3E}">
        <p14:creationId xmlns:p14="http://schemas.microsoft.com/office/powerpoint/2010/main" val="677882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40671"/>
                                        </p:tgtEl>
                                        <p:attrNameLst>
                                          <p:attrName>style.visibility</p:attrName>
                                        </p:attrNameLst>
                                      </p:cBhvr>
                                      <p:to>
                                        <p:strVal val="visible"/>
                                      </p:to>
                                    </p:set>
                                    <p:anim calcmode="lin" valueType="num">
                                      <p:cBhvr>
                                        <p:cTn id="7" dur="1000" fill="hold"/>
                                        <p:tgtEl>
                                          <p:spTgt spid="240671"/>
                                        </p:tgtEl>
                                        <p:attrNameLst>
                                          <p:attrName>ppt_w</p:attrName>
                                        </p:attrNameLst>
                                      </p:cBhvr>
                                      <p:tavLst>
                                        <p:tav tm="0">
                                          <p:val>
                                            <p:fltVal val="0"/>
                                          </p:val>
                                        </p:tav>
                                        <p:tav tm="100000">
                                          <p:val>
                                            <p:strVal val="#ppt_w"/>
                                          </p:val>
                                        </p:tav>
                                      </p:tavLst>
                                    </p:anim>
                                    <p:anim calcmode="lin" valueType="num">
                                      <p:cBhvr>
                                        <p:cTn id="8" dur="1000" fill="hold"/>
                                        <p:tgtEl>
                                          <p:spTgt spid="24067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40647"/>
                                        </p:tgtEl>
                                        <p:attrNameLst>
                                          <p:attrName>style.visibility</p:attrName>
                                        </p:attrNameLst>
                                      </p:cBhvr>
                                      <p:to>
                                        <p:strVal val="visible"/>
                                      </p:to>
                                    </p:set>
                                    <p:anim calcmode="lin" valueType="num">
                                      <p:cBhvr>
                                        <p:cTn id="12" dur="1000" fill="hold"/>
                                        <p:tgtEl>
                                          <p:spTgt spid="240647"/>
                                        </p:tgtEl>
                                        <p:attrNameLst>
                                          <p:attrName>ppt_w</p:attrName>
                                        </p:attrNameLst>
                                      </p:cBhvr>
                                      <p:tavLst>
                                        <p:tav tm="0">
                                          <p:val>
                                            <p:fltVal val="0"/>
                                          </p:val>
                                        </p:tav>
                                        <p:tav tm="100000">
                                          <p:val>
                                            <p:strVal val="#ppt_w"/>
                                          </p:val>
                                        </p:tav>
                                      </p:tavLst>
                                    </p:anim>
                                    <p:anim calcmode="lin" valueType="num">
                                      <p:cBhvr>
                                        <p:cTn id="13" dur="1000" fill="hold"/>
                                        <p:tgtEl>
                                          <p:spTgt spid="240647"/>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40656"/>
                                        </p:tgtEl>
                                        <p:attrNameLst>
                                          <p:attrName>style.visibility</p:attrName>
                                        </p:attrNameLst>
                                      </p:cBhvr>
                                      <p:to>
                                        <p:strVal val="visible"/>
                                      </p:to>
                                    </p:set>
                                    <p:anim calcmode="lin" valueType="num">
                                      <p:cBhvr>
                                        <p:cTn id="17" dur="1000" fill="hold"/>
                                        <p:tgtEl>
                                          <p:spTgt spid="240656"/>
                                        </p:tgtEl>
                                        <p:attrNameLst>
                                          <p:attrName>ppt_w</p:attrName>
                                        </p:attrNameLst>
                                      </p:cBhvr>
                                      <p:tavLst>
                                        <p:tav tm="0">
                                          <p:val>
                                            <p:fltVal val="0"/>
                                          </p:val>
                                        </p:tav>
                                        <p:tav tm="100000">
                                          <p:val>
                                            <p:strVal val="#ppt_w"/>
                                          </p:val>
                                        </p:tav>
                                      </p:tavLst>
                                    </p:anim>
                                    <p:anim calcmode="lin" valueType="num">
                                      <p:cBhvr>
                                        <p:cTn id="18" dur="1000" fill="hold"/>
                                        <p:tgtEl>
                                          <p:spTgt spid="240656"/>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nodeType="afterEffect">
                                  <p:stCondLst>
                                    <p:cond delay="0"/>
                                  </p:stCondLst>
                                  <p:childTnLst>
                                    <p:set>
                                      <p:cBhvr>
                                        <p:cTn id="21" dur="1" fill="hold">
                                          <p:stCondLst>
                                            <p:cond delay="0"/>
                                          </p:stCondLst>
                                        </p:cTn>
                                        <p:tgtEl>
                                          <p:spTgt spid="240643"/>
                                        </p:tgtEl>
                                        <p:attrNameLst>
                                          <p:attrName>style.visibility</p:attrName>
                                        </p:attrNameLst>
                                      </p:cBhvr>
                                      <p:to>
                                        <p:strVal val="visible"/>
                                      </p:to>
                                    </p:set>
                                    <p:anim calcmode="lin" valueType="num">
                                      <p:cBhvr>
                                        <p:cTn id="22" dur="1000" fill="hold"/>
                                        <p:tgtEl>
                                          <p:spTgt spid="240643"/>
                                        </p:tgtEl>
                                        <p:attrNameLst>
                                          <p:attrName>ppt_w</p:attrName>
                                        </p:attrNameLst>
                                      </p:cBhvr>
                                      <p:tavLst>
                                        <p:tav tm="0">
                                          <p:val>
                                            <p:fltVal val="0"/>
                                          </p:val>
                                        </p:tav>
                                        <p:tav tm="100000">
                                          <p:val>
                                            <p:strVal val="#ppt_w"/>
                                          </p:val>
                                        </p:tav>
                                      </p:tavLst>
                                    </p:anim>
                                    <p:anim calcmode="lin" valueType="num">
                                      <p:cBhvr>
                                        <p:cTn id="23" dur="1000" fill="hold"/>
                                        <p:tgtEl>
                                          <p:spTgt spid="24064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240673"/>
                                        </p:tgtEl>
                                        <p:attrNameLst>
                                          <p:attrName>style.visibility</p:attrName>
                                        </p:attrNameLst>
                                      </p:cBhvr>
                                      <p:to>
                                        <p:strVal val="visible"/>
                                      </p:to>
                                    </p:set>
                                    <p:anim calcmode="lin" valueType="num">
                                      <p:cBhvr>
                                        <p:cTn id="27" dur="1000" fill="hold"/>
                                        <p:tgtEl>
                                          <p:spTgt spid="240673"/>
                                        </p:tgtEl>
                                        <p:attrNameLst>
                                          <p:attrName>ppt_x</p:attrName>
                                        </p:attrNameLst>
                                      </p:cBhvr>
                                      <p:tavLst>
                                        <p:tav tm="0">
                                          <p:val>
                                            <p:strVal val="#ppt_x-.2"/>
                                          </p:val>
                                        </p:tav>
                                        <p:tav tm="100000">
                                          <p:val>
                                            <p:strVal val="#ppt_x"/>
                                          </p:val>
                                        </p:tav>
                                      </p:tavLst>
                                    </p:anim>
                                    <p:anim calcmode="lin" valueType="num">
                                      <p:cBhvr>
                                        <p:cTn id="28" dur="1000" fill="hold"/>
                                        <p:tgtEl>
                                          <p:spTgt spid="24067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40673"/>
                                        </p:tgtEl>
                                      </p:cBhvr>
                                    </p:animEffect>
                                  </p:childTnLst>
                                </p:cTn>
                              </p:par>
                            </p:childTnLst>
                          </p:cTn>
                        </p:par>
                        <p:par>
                          <p:cTn id="30" fill="hold" nodeType="afterGroup">
                            <p:stCondLst>
                              <p:cond delay="5000"/>
                            </p:stCondLst>
                            <p:childTnLst>
                              <p:par>
                                <p:cTn id="31" presetID="29" presetClass="entr" presetSubtype="0" fill="hold" grpId="0" nodeType="afterEffect">
                                  <p:stCondLst>
                                    <p:cond delay="0"/>
                                  </p:stCondLst>
                                  <p:childTnLst>
                                    <p:set>
                                      <p:cBhvr>
                                        <p:cTn id="32" dur="1" fill="hold">
                                          <p:stCondLst>
                                            <p:cond delay="0"/>
                                          </p:stCondLst>
                                        </p:cTn>
                                        <p:tgtEl>
                                          <p:spTgt spid="240672"/>
                                        </p:tgtEl>
                                        <p:attrNameLst>
                                          <p:attrName>style.visibility</p:attrName>
                                        </p:attrNameLst>
                                      </p:cBhvr>
                                      <p:to>
                                        <p:strVal val="visible"/>
                                      </p:to>
                                    </p:set>
                                    <p:anim calcmode="lin" valueType="num">
                                      <p:cBhvr>
                                        <p:cTn id="33" dur="1000" fill="hold"/>
                                        <p:tgtEl>
                                          <p:spTgt spid="240672"/>
                                        </p:tgtEl>
                                        <p:attrNameLst>
                                          <p:attrName>ppt_x</p:attrName>
                                        </p:attrNameLst>
                                      </p:cBhvr>
                                      <p:tavLst>
                                        <p:tav tm="0">
                                          <p:val>
                                            <p:strVal val="#ppt_x-.2"/>
                                          </p:val>
                                        </p:tav>
                                        <p:tav tm="100000">
                                          <p:val>
                                            <p:strVal val="#ppt_x"/>
                                          </p:val>
                                        </p:tav>
                                      </p:tavLst>
                                    </p:anim>
                                    <p:anim calcmode="lin" valueType="num">
                                      <p:cBhvr>
                                        <p:cTn id="34" dur="1000" fill="hold"/>
                                        <p:tgtEl>
                                          <p:spTgt spid="24067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40672"/>
                                        </p:tgtEl>
                                      </p:cBhvr>
                                    </p:animEffect>
                                  </p:childTnLst>
                                </p:cTn>
                              </p:par>
                            </p:childTnLst>
                          </p:cTn>
                        </p:par>
                        <p:par>
                          <p:cTn id="36" fill="hold" nodeType="afterGroup">
                            <p:stCondLst>
                              <p:cond delay="6000"/>
                            </p:stCondLst>
                            <p:childTnLst>
                              <p:par>
                                <p:cTn id="37" presetID="29" presetClass="entr" presetSubtype="0" fill="hold" grpId="0" nodeType="afterEffect">
                                  <p:stCondLst>
                                    <p:cond delay="0"/>
                                  </p:stCondLst>
                                  <p:childTnLst>
                                    <p:set>
                                      <p:cBhvr>
                                        <p:cTn id="38" dur="1" fill="hold">
                                          <p:stCondLst>
                                            <p:cond delay="0"/>
                                          </p:stCondLst>
                                        </p:cTn>
                                        <p:tgtEl>
                                          <p:spTgt spid="240659"/>
                                        </p:tgtEl>
                                        <p:attrNameLst>
                                          <p:attrName>style.visibility</p:attrName>
                                        </p:attrNameLst>
                                      </p:cBhvr>
                                      <p:to>
                                        <p:strVal val="visible"/>
                                      </p:to>
                                    </p:set>
                                    <p:anim calcmode="lin" valueType="num">
                                      <p:cBhvr>
                                        <p:cTn id="39" dur="1000" fill="hold"/>
                                        <p:tgtEl>
                                          <p:spTgt spid="240659"/>
                                        </p:tgtEl>
                                        <p:attrNameLst>
                                          <p:attrName>ppt_x</p:attrName>
                                        </p:attrNameLst>
                                      </p:cBhvr>
                                      <p:tavLst>
                                        <p:tav tm="0">
                                          <p:val>
                                            <p:strVal val="#ppt_x-.2"/>
                                          </p:val>
                                        </p:tav>
                                        <p:tav tm="100000">
                                          <p:val>
                                            <p:strVal val="#ppt_x"/>
                                          </p:val>
                                        </p:tav>
                                      </p:tavLst>
                                    </p:anim>
                                    <p:anim calcmode="lin" valueType="num">
                                      <p:cBhvr>
                                        <p:cTn id="40" dur="1000" fill="hold"/>
                                        <p:tgtEl>
                                          <p:spTgt spid="24065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40659"/>
                                        </p:tgtEl>
                                      </p:cBhvr>
                                    </p:animEffect>
                                  </p:childTnLst>
                                </p:cTn>
                              </p:par>
                            </p:childTnLst>
                          </p:cTn>
                        </p:par>
                        <p:par>
                          <p:cTn id="42" fill="hold" nodeType="afterGroup">
                            <p:stCondLst>
                              <p:cond delay="7000"/>
                            </p:stCondLst>
                            <p:childTnLst>
                              <p:par>
                                <p:cTn id="43" presetID="29" presetClass="entr" presetSubtype="0" fill="hold" grpId="0" nodeType="afterEffect">
                                  <p:stCondLst>
                                    <p:cond delay="0"/>
                                  </p:stCondLst>
                                  <p:childTnLst>
                                    <p:set>
                                      <p:cBhvr>
                                        <p:cTn id="44" dur="1" fill="hold">
                                          <p:stCondLst>
                                            <p:cond delay="0"/>
                                          </p:stCondLst>
                                        </p:cTn>
                                        <p:tgtEl>
                                          <p:spTgt spid="240660"/>
                                        </p:tgtEl>
                                        <p:attrNameLst>
                                          <p:attrName>style.visibility</p:attrName>
                                        </p:attrNameLst>
                                      </p:cBhvr>
                                      <p:to>
                                        <p:strVal val="visible"/>
                                      </p:to>
                                    </p:set>
                                    <p:anim calcmode="lin" valueType="num">
                                      <p:cBhvr>
                                        <p:cTn id="45" dur="1000" fill="hold"/>
                                        <p:tgtEl>
                                          <p:spTgt spid="240660"/>
                                        </p:tgtEl>
                                        <p:attrNameLst>
                                          <p:attrName>ppt_x</p:attrName>
                                        </p:attrNameLst>
                                      </p:cBhvr>
                                      <p:tavLst>
                                        <p:tav tm="0">
                                          <p:val>
                                            <p:strVal val="#ppt_x-.2"/>
                                          </p:val>
                                        </p:tav>
                                        <p:tav tm="100000">
                                          <p:val>
                                            <p:strVal val="#ppt_x"/>
                                          </p:val>
                                        </p:tav>
                                      </p:tavLst>
                                    </p:anim>
                                    <p:anim calcmode="lin" valueType="num">
                                      <p:cBhvr>
                                        <p:cTn id="46" dur="1000" fill="hold"/>
                                        <p:tgtEl>
                                          <p:spTgt spid="24066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406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5" presetClass="entr" presetSubtype="0" fill="hold" nodeType="clickEffect">
                                  <p:stCondLst>
                                    <p:cond delay="0"/>
                                  </p:stCondLst>
                                  <p:childTnLst>
                                    <p:set>
                                      <p:cBhvr>
                                        <p:cTn id="51" dur="1" fill="hold">
                                          <p:stCondLst>
                                            <p:cond delay="0"/>
                                          </p:stCondLst>
                                        </p:cTn>
                                        <p:tgtEl>
                                          <p:spTgt spid="240677"/>
                                        </p:tgtEl>
                                        <p:attrNameLst>
                                          <p:attrName>style.visibility</p:attrName>
                                        </p:attrNameLst>
                                      </p:cBhvr>
                                      <p:to>
                                        <p:strVal val="visible"/>
                                      </p:to>
                                    </p:set>
                                    <p:anim calcmode="lin" valueType="num">
                                      <p:cBhvr>
                                        <p:cTn id="52" dur="1000" fill="hold"/>
                                        <p:tgtEl>
                                          <p:spTgt spid="240677"/>
                                        </p:tgtEl>
                                        <p:attrNameLst>
                                          <p:attrName>ppt_w</p:attrName>
                                        </p:attrNameLst>
                                      </p:cBhvr>
                                      <p:tavLst>
                                        <p:tav tm="0">
                                          <p:val>
                                            <p:strVal val="#ppt_w*0.70"/>
                                          </p:val>
                                        </p:tav>
                                        <p:tav tm="100000">
                                          <p:val>
                                            <p:strVal val="#ppt_w"/>
                                          </p:val>
                                        </p:tav>
                                      </p:tavLst>
                                    </p:anim>
                                    <p:anim calcmode="lin" valueType="num">
                                      <p:cBhvr>
                                        <p:cTn id="53" dur="1000" fill="hold"/>
                                        <p:tgtEl>
                                          <p:spTgt spid="240677"/>
                                        </p:tgtEl>
                                        <p:attrNameLst>
                                          <p:attrName>ppt_h</p:attrName>
                                        </p:attrNameLst>
                                      </p:cBhvr>
                                      <p:tavLst>
                                        <p:tav tm="0">
                                          <p:val>
                                            <p:strVal val="#ppt_h"/>
                                          </p:val>
                                        </p:tav>
                                        <p:tav tm="100000">
                                          <p:val>
                                            <p:strVal val="#ppt_h"/>
                                          </p:val>
                                        </p:tav>
                                      </p:tavLst>
                                    </p:anim>
                                    <p:animEffect transition="in" filter="fade">
                                      <p:cBhvr>
                                        <p:cTn id="54" dur="1000"/>
                                        <p:tgtEl>
                                          <p:spTgt spid="240677"/>
                                        </p:tgtEl>
                                      </p:cBhvr>
                                    </p:animEffect>
                                  </p:childTnLst>
                                </p:cTn>
                              </p:par>
                            </p:childTnLst>
                          </p:cTn>
                        </p:par>
                        <p:par>
                          <p:cTn id="55" fill="hold" nodeType="afterGroup">
                            <p:stCondLst>
                              <p:cond delay="1000"/>
                            </p:stCondLst>
                            <p:childTnLst>
                              <p:par>
                                <p:cTn id="56" presetID="42" presetClass="entr" presetSubtype="0" fill="hold" grpId="0" nodeType="afterEffect">
                                  <p:stCondLst>
                                    <p:cond delay="0"/>
                                  </p:stCondLst>
                                  <p:childTnLst>
                                    <p:set>
                                      <p:cBhvr>
                                        <p:cTn id="57" dur="1" fill="hold">
                                          <p:stCondLst>
                                            <p:cond delay="0"/>
                                          </p:stCondLst>
                                        </p:cTn>
                                        <p:tgtEl>
                                          <p:spTgt spid="240678"/>
                                        </p:tgtEl>
                                        <p:attrNameLst>
                                          <p:attrName>style.visibility</p:attrName>
                                        </p:attrNameLst>
                                      </p:cBhvr>
                                      <p:to>
                                        <p:strVal val="visible"/>
                                      </p:to>
                                    </p:set>
                                    <p:animEffect transition="in" filter="fade">
                                      <p:cBhvr>
                                        <p:cTn id="58" dur="1000"/>
                                        <p:tgtEl>
                                          <p:spTgt spid="240678"/>
                                        </p:tgtEl>
                                      </p:cBhvr>
                                    </p:animEffect>
                                    <p:anim calcmode="lin" valueType="num">
                                      <p:cBhvr>
                                        <p:cTn id="59" dur="1000" fill="hold"/>
                                        <p:tgtEl>
                                          <p:spTgt spid="240678"/>
                                        </p:tgtEl>
                                        <p:attrNameLst>
                                          <p:attrName>ppt_x</p:attrName>
                                        </p:attrNameLst>
                                      </p:cBhvr>
                                      <p:tavLst>
                                        <p:tav tm="0">
                                          <p:val>
                                            <p:strVal val="#ppt_x"/>
                                          </p:val>
                                        </p:tav>
                                        <p:tav tm="100000">
                                          <p:val>
                                            <p:strVal val="#ppt_x"/>
                                          </p:val>
                                        </p:tav>
                                      </p:tavLst>
                                    </p:anim>
                                    <p:anim calcmode="lin" valueType="num">
                                      <p:cBhvr>
                                        <p:cTn id="60" dur="1000" fill="hold"/>
                                        <p:tgtEl>
                                          <p:spTgt spid="2406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9" grpId="0" animBg="1"/>
      <p:bldP spid="240660" grpId="0" animBg="1"/>
      <p:bldP spid="240672" grpId="0" animBg="1"/>
      <p:bldP spid="240673" grpId="0" animBg="1"/>
      <p:bldP spid="2406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descr="030412lua-gao-VN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1" name="Picture 7" descr="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43" name="Picture 19" descr="canhdongmaul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51" name="Picture 27" descr="Tham quan cánh đồng lúa theo mô hình “Liên kết 4 nhà” tại Tây Ninh.   Ảnh: D.A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54" name="Text Box 30"/>
          <p:cNvSpPr txBox="1">
            <a:spLocks noChangeArrowheads="1"/>
          </p:cNvSpPr>
          <p:nvPr/>
        </p:nvSpPr>
        <p:spPr bwMode="auto">
          <a:xfrm>
            <a:off x="0" y="3276600"/>
            <a:ext cx="91440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000" b="1" smtClean="0">
                <a:solidFill>
                  <a:srgbClr val="FF0000"/>
                </a:solidFill>
              </a:rPr>
              <a:t>MÔ HÌNH CÁNH ĐỒNG MẪU LỚN TRIỂN KHAI CÓ LỢI CHO NÔNG DÂN</a:t>
            </a:r>
          </a:p>
        </p:txBody>
      </p:sp>
    </p:spTree>
    <p:extLst>
      <p:ext uri="{BB962C8B-B14F-4D97-AF65-F5344CB8AC3E}">
        <p14:creationId xmlns:p14="http://schemas.microsoft.com/office/powerpoint/2010/main" val="103777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57026"/>
                                        </p:tgtEl>
                                        <p:attrNameLst>
                                          <p:attrName>style.visibility</p:attrName>
                                        </p:attrNameLst>
                                      </p:cBhvr>
                                      <p:to>
                                        <p:strVal val="visible"/>
                                      </p:to>
                                    </p:set>
                                    <p:anim calcmode="lin" valueType="num">
                                      <p:cBhvr>
                                        <p:cTn id="7" dur="1000" fill="hold"/>
                                        <p:tgtEl>
                                          <p:spTgt spid="257026"/>
                                        </p:tgtEl>
                                        <p:attrNameLst>
                                          <p:attrName>ppt_w</p:attrName>
                                        </p:attrNameLst>
                                      </p:cBhvr>
                                      <p:tavLst>
                                        <p:tav tm="0">
                                          <p:val>
                                            <p:fltVal val="0"/>
                                          </p:val>
                                        </p:tav>
                                        <p:tav tm="100000">
                                          <p:val>
                                            <p:strVal val="#ppt_w"/>
                                          </p:val>
                                        </p:tav>
                                      </p:tavLst>
                                    </p:anim>
                                    <p:anim calcmode="lin" valueType="num">
                                      <p:cBhvr>
                                        <p:cTn id="8" dur="1000" fill="hold"/>
                                        <p:tgtEl>
                                          <p:spTgt spid="25702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257031"/>
                                        </p:tgtEl>
                                        <p:attrNameLst>
                                          <p:attrName>style.visibility</p:attrName>
                                        </p:attrNameLst>
                                      </p:cBhvr>
                                      <p:to>
                                        <p:strVal val="visible"/>
                                      </p:to>
                                    </p:set>
                                    <p:anim calcmode="lin" valueType="num">
                                      <p:cBhvr>
                                        <p:cTn id="12" dur="1000" fill="hold"/>
                                        <p:tgtEl>
                                          <p:spTgt spid="257031"/>
                                        </p:tgtEl>
                                        <p:attrNameLst>
                                          <p:attrName>ppt_w</p:attrName>
                                        </p:attrNameLst>
                                      </p:cBhvr>
                                      <p:tavLst>
                                        <p:tav tm="0">
                                          <p:val>
                                            <p:fltVal val="0"/>
                                          </p:val>
                                        </p:tav>
                                        <p:tav tm="100000">
                                          <p:val>
                                            <p:strVal val="#ppt_w"/>
                                          </p:val>
                                        </p:tav>
                                      </p:tavLst>
                                    </p:anim>
                                    <p:anim calcmode="lin" valueType="num">
                                      <p:cBhvr>
                                        <p:cTn id="13" dur="1000" fill="hold"/>
                                        <p:tgtEl>
                                          <p:spTgt spid="25703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57051"/>
                                        </p:tgtEl>
                                        <p:attrNameLst>
                                          <p:attrName>style.visibility</p:attrName>
                                        </p:attrNameLst>
                                      </p:cBhvr>
                                      <p:to>
                                        <p:strVal val="visible"/>
                                      </p:to>
                                    </p:set>
                                    <p:anim calcmode="lin" valueType="num">
                                      <p:cBhvr>
                                        <p:cTn id="17" dur="1000" fill="hold"/>
                                        <p:tgtEl>
                                          <p:spTgt spid="257051"/>
                                        </p:tgtEl>
                                        <p:attrNameLst>
                                          <p:attrName>ppt_w</p:attrName>
                                        </p:attrNameLst>
                                      </p:cBhvr>
                                      <p:tavLst>
                                        <p:tav tm="0">
                                          <p:val>
                                            <p:fltVal val="0"/>
                                          </p:val>
                                        </p:tav>
                                        <p:tav tm="100000">
                                          <p:val>
                                            <p:strVal val="#ppt_w"/>
                                          </p:val>
                                        </p:tav>
                                      </p:tavLst>
                                    </p:anim>
                                    <p:anim calcmode="lin" valueType="num">
                                      <p:cBhvr>
                                        <p:cTn id="18" dur="1000" fill="hold"/>
                                        <p:tgtEl>
                                          <p:spTgt spid="25705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nodeType="afterEffect">
                                  <p:stCondLst>
                                    <p:cond delay="0"/>
                                  </p:stCondLst>
                                  <p:childTnLst>
                                    <p:set>
                                      <p:cBhvr>
                                        <p:cTn id="21" dur="1" fill="hold">
                                          <p:stCondLst>
                                            <p:cond delay="0"/>
                                          </p:stCondLst>
                                        </p:cTn>
                                        <p:tgtEl>
                                          <p:spTgt spid="257043"/>
                                        </p:tgtEl>
                                        <p:attrNameLst>
                                          <p:attrName>style.visibility</p:attrName>
                                        </p:attrNameLst>
                                      </p:cBhvr>
                                      <p:to>
                                        <p:strVal val="visible"/>
                                      </p:to>
                                    </p:set>
                                    <p:anim calcmode="lin" valueType="num">
                                      <p:cBhvr>
                                        <p:cTn id="22" dur="1000" fill="hold"/>
                                        <p:tgtEl>
                                          <p:spTgt spid="257043"/>
                                        </p:tgtEl>
                                        <p:attrNameLst>
                                          <p:attrName>ppt_w</p:attrName>
                                        </p:attrNameLst>
                                      </p:cBhvr>
                                      <p:tavLst>
                                        <p:tav tm="0">
                                          <p:val>
                                            <p:fltVal val="0"/>
                                          </p:val>
                                        </p:tav>
                                        <p:tav tm="100000">
                                          <p:val>
                                            <p:strVal val="#ppt_w"/>
                                          </p:val>
                                        </p:tav>
                                      </p:tavLst>
                                    </p:anim>
                                    <p:anim calcmode="lin" valueType="num">
                                      <p:cBhvr>
                                        <p:cTn id="23" dur="1000" fill="hold"/>
                                        <p:tgtEl>
                                          <p:spTgt spid="25704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4000"/>
                            </p:stCondLst>
                            <p:childTnLst>
                              <p:par>
                                <p:cTn id="25" presetID="29" presetClass="entr" presetSubtype="0" fill="hold" grpId="0" nodeType="afterEffect">
                                  <p:stCondLst>
                                    <p:cond delay="0"/>
                                  </p:stCondLst>
                                  <p:childTnLst>
                                    <p:set>
                                      <p:cBhvr>
                                        <p:cTn id="26" dur="1" fill="hold">
                                          <p:stCondLst>
                                            <p:cond delay="0"/>
                                          </p:stCondLst>
                                        </p:cTn>
                                        <p:tgtEl>
                                          <p:spTgt spid="257054"/>
                                        </p:tgtEl>
                                        <p:attrNameLst>
                                          <p:attrName>style.visibility</p:attrName>
                                        </p:attrNameLst>
                                      </p:cBhvr>
                                      <p:to>
                                        <p:strVal val="visible"/>
                                      </p:to>
                                    </p:set>
                                    <p:anim calcmode="lin" valueType="num">
                                      <p:cBhvr>
                                        <p:cTn id="27" dur="1000" fill="hold"/>
                                        <p:tgtEl>
                                          <p:spTgt spid="257054"/>
                                        </p:tgtEl>
                                        <p:attrNameLst>
                                          <p:attrName>ppt_x</p:attrName>
                                        </p:attrNameLst>
                                      </p:cBhvr>
                                      <p:tavLst>
                                        <p:tav tm="0">
                                          <p:val>
                                            <p:strVal val="#ppt_x-.2"/>
                                          </p:val>
                                        </p:tav>
                                        <p:tav tm="100000">
                                          <p:val>
                                            <p:strVal val="#ppt_x"/>
                                          </p:val>
                                        </p:tav>
                                      </p:tavLst>
                                    </p:anim>
                                    <p:anim calcmode="lin" valueType="num">
                                      <p:cBhvr>
                                        <p:cTn id="28" dur="1000" fill="hold"/>
                                        <p:tgtEl>
                                          <p:spTgt spid="25705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570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xit" presetSubtype="12" fill="hold" grpId="1" nodeType="clickEffect">
                                  <p:stCondLst>
                                    <p:cond delay="0"/>
                                  </p:stCondLst>
                                  <p:childTnLst>
                                    <p:animEffect transition="out" filter="strips(downLeft)">
                                      <p:cBhvr>
                                        <p:cTn id="33" dur="500"/>
                                        <p:tgtEl>
                                          <p:spTgt spid="257054"/>
                                        </p:tgtEl>
                                      </p:cBhvr>
                                    </p:animEffect>
                                    <p:set>
                                      <p:cBhvr>
                                        <p:cTn id="34" dur="1" fill="hold">
                                          <p:stCondLst>
                                            <p:cond delay="499"/>
                                          </p:stCondLst>
                                        </p:cTn>
                                        <p:tgtEl>
                                          <p:spTgt spid="257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54" grpId="0" animBg="1"/>
      <p:bldP spid="25705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224</TotalTime>
  <Words>1869</Words>
  <Application>Microsoft Office PowerPoint</Application>
  <PresentationFormat>On-screen Show (4:3)</PresentationFormat>
  <Paragraphs>243</Paragraphs>
  <Slides>47</Slides>
  <Notes>1</Notes>
  <HiddenSlides>0</HiddenSlides>
  <MMClips>1</MMClips>
  <ScaleCrop>false</ScaleCrop>
  <HeadingPairs>
    <vt:vector size="6" baseType="variant">
      <vt:variant>
        <vt:lpstr>Fonts Used</vt:lpstr>
      </vt:variant>
      <vt:variant>
        <vt:i4>10</vt:i4>
      </vt:variant>
      <vt:variant>
        <vt:lpstr>Theme</vt:lpstr>
      </vt:variant>
      <vt:variant>
        <vt:i4>24</vt:i4>
      </vt:variant>
      <vt:variant>
        <vt:lpstr>Slide Titles</vt:lpstr>
      </vt:variant>
      <vt:variant>
        <vt:i4>47</vt:i4>
      </vt:variant>
    </vt:vector>
  </HeadingPairs>
  <TitlesOfParts>
    <vt:vector size="81" baseType="lpstr">
      <vt:lpstr>.VnArial</vt:lpstr>
      <vt:lpstr>.VnArialH</vt:lpstr>
      <vt:lpstr>.VnTime</vt:lpstr>
      <vt:lpstr>.VnTimeH</vt:lpstr>
      <vt:lpstr>Arial</vt:lpstr>
      <vt:lpstr>Arial Narrow</vt:lpstr>
      <vt:lpstr>Calibri</vt:lpstr>
      <vt:lpstr>Tahoma</vt:lpstr>
      <vt:lpstr>Times New Roman</vt:lpstr>
      <vt:lpstr>VNI-Times</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13_Default Design</vt:lpstr>
      <vt:lpstr>1_Office Theme</vt:lpstr>
      <vt:lpstr>2_Office Theme</vt:lpstr>
      <vt:lpstr>3_Office Theme</vt:lpstr>
      <vt:lpstr>12_Default Design</vt:lpstr>
      <vt:lpstr>14_Default Design</vt:lpstr>
      <vt:lpstr>15_Default Design</vt:lpstr>
      <vt:lpstr>16_Default Design</vt:lpstr>
      <vt:lpstr>17_Default Design</vt:lpstr>
      <vt:lpstr>18_Default Design</vt:lpstr>
      <vt:lpstr>19_Default Design</vt:lpstr>
      <vt:lpstr>PowerPoint Presentation</vt:lpstr>
      <vt:lpstr>Tiết 43 - Bài 36: VÙNG ĐỒNG BẰNG SÔNG  CỬU LONG (TT)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18</cp:revision>
  <dcterms:created xsi:type="dcterms:W3CDTF">2020-04-07T04:22:16Z</dcterms:created>
  <dcterms:modified xsi:type="dcterms:W3CDTF">2020-04-21T14:12:48Z</dcterms:modified>
</cp:coreProperties>
</file>