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88" r:id="rId3"/>
    <p:sldId id="263" r:id="rId4"/>
    <p:sldId id="258" r:id="rId5"/>
    <p:sldId id="286" r:id="rId6"/>
    <p:sldId id="260" r:id="rId7"/>
    <p:sldId id="261" r:id="rId8"/>
    <p:sldId id="304" r:id="rId9"/>
    <p:sldId id="305" r:id="rId10"/>
    <p:sldId id="307" r:id="rId11"/>
    <p:sldId id="289" r:id="rId12"/>
    <p:sldId id="309" r:id="rId13"/>
    <p:sldId id="264" r:id="rId14"/>
    <p:sldId id="267" r:id="rId15"/>
    <p:sldId id="270" r:id="rId16"/>
    <p:sldId id="290" r:id="rId17"/>
    <p:sldId id="312" r:id="rId18"/>
    <p:sldId id="313" r:id="rId19"/>
    <p:sldId id="273" r:id="rId20"/>
    <p:sldId id="310" r:id="rId21"/>
    <p:sldId id="291" r:id="rId22"/>
    <p:sldId id="285" r:id="rId23"/>
    <p:sldId id="315"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930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2257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4169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453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9312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7263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1649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4904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66143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8458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79456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5988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8902256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699" r:id="rId6"/>
    <p:sldLayoutId id="2147483694" r:id="rId7"/>
    <p:sldLayoutId id="2147483695" r:id="rId8"/>
    <p:sldLayoutId id="2147483696" r:id="rId9"/>
    <p:sldLayoutId id="2147483697" r:id="rId10"/>
    <p:sldLayoutId id="2147483698" r:id="rId11"/>
    <p:sldLayoutId id="214748370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vn/imgres?imgurl=http://images.vietnamnet.vn/dataimages/200801/original/images1485629_nguyenlt.free.vn.jpg&amp;imgrefurl=http://vietnamnet.vn/thuhanoi/2008/01/765079/&amp;usg=__SKMqPMuBDMSeMe_hzF1QiNClqjc=&amp;h=300&amp;w=400&amp;sz=33&amp;hl=vi&amp;start=16&amp;tbnid=aQ_lTnGeyRw1wM:&amp;tbnh=93&amp;tbnw=124&amp;prev=/images%3Fq%3DC%25C3%25A0y%2B%25C4%2591%25E1%25BB%2593ng%2Bban%2Btr%25C6%25B0a%26gbv%3D2%26hl%3Dvi%26sa%3D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mages.google.com.vn/imgres?imgurl=http://www.fistenet.gov.vn/admin/Assets/gttrabasa/Nuoi_Rophi.jpg&amp;imgrefurl=http://www.fistenet.gov.vn/details.asp%3FObject%3D7126843%26news_ID%3D191266971&amp;usg=__t79EZ35y7x5FWkmNQHC5xJxYudY=&amp;h=522&amp;w=747&amp;sz=68&amp;hl=vi&amp;start=1&amp;tbnid=0oaFIl3Wx3fMBM:&amp;tbnh=99&amp;tbnw=141&amp;prev=/images%3Fq%3Dnu%25C3%25B4i%2Bc%25C3%25A1%26gbv%3D2%26hl%3Dvi%26sa%3D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vn/imgres?imgurl=http://mamnonmaica.com.vn/userfiles/assets/images119885_rongran.jpg&amp;imgrefurl=http://mamnonmaica.com.vn/news_list.php%3Fid%3D255&amp;usg=__XBHHmJF-li2AD8weRJugdFI59K4=&amp;h=375&amp;w=500&amp;sz=45&amp;hl=vi&amp;start=9&amp;tbnid=-ImJwxxT4VGNSM:&amp;tbnh=98&amp;tbnw=130&amp;prev=/images%3Fq%3DTr%25C3%25B2%2Bch%25C6%25A1i%26as_st%3Dy%26gbv%3D2%26hl%3Dvi%26sa%3DG" TargetMode="Externa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images.google.com.vn/imgres?imgurl=http://vnexpress.net/Files/Subject/3B/A0/17/7C/HD_Mua-rong2.jpg&amp;imgrefurl=http://www.yamaha-motor.com.vn/club/showthread.php%3Ft%3D1348&amp;usg=__kPK_H-3Yac26viTY8q5LS52hWcs=&amp;h=280&amp;w=400&amp;sz=37&amp;hl=vi&amp;start=6&amp;tbnid=VwTYisW54T2qCM:&amp;tbnh=87&amp;tbnw=124&amp;prev=/images%3Fq%3DL%25E1%25BB%2585%2Bh%25E1%25BB%2599i%26as_st%3Dy%26gbv%3D2%26hl%3Dvi%26sa%3D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vn/imgres?imgurl=http://i187.photobucket.com/albums/x79/nthach1/7-16.jpg&amp;imgrefurl=http://vn.myblog.yahoo.com/voanninhbh/article%3Fmid%3D724%26fid%3D-1%26action%3Dprev&amp;usg=__-Y9oih8vgVAKlG_lyNwaBZv_R6s=&amp;h=476&amp;w=600&amp;sz=61&amp;hl=vi&amp;start=6&amp;tbnid=y4g4DayQ_tugzM:&amp;tbnh=107&amp;tbnw=135&amp;prev=/images%3Fq%3DPh%25E1%25BA%25A3n%2B%25C3%25A1nh%2Bcu%25E1%25BB%2599cchi%25E1%25BA%25BFn%2B%25C4%2591%25E1%25BA%25A5u%26as_st%3Dy%26gbv%3D2%26hl%3Dvi%26sa%3D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vn/imgres?imgurl=http://www.cinet.gov.vn/sacmau/choitrau/images/choitrauDoson%255B1%255D.jpg&amp;imgrefurl=http://www.haiphongtalk.com/forum/showthread.php%3Fp%3D297&amp;usg=__AFU157oVtY6YWwb8ILK9W0nIAFM=&amp;h=401&amp;w=600&amp;sz=94&amp;hl=vi&amp;start=1&amp;tbnid=IS50mgBUUsIGIM:&amp;tbnh=90&amp;tbnw=135&amp;prev=/images%3Fq%3DL%25E1%25BB%2585%2Bh%25E1%25BB%2599i%26as_st%3Dy%26gbv%3D2%26hl%3Dvi%26sa%3D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images.google.com.vn/imgres?imgurl=http://vnexpress.net/Files/Subject/3B/A0/17/7C/HD_Mua-rong2.jpg&amp;imgrefurl=http://www.yamaha-motor.com.vn/club/showthread.php%3Ft%3D1348&amp;usg=__kPK_H-3Yac26viTY8q5LS52hWcs=&amp;h=280&amp;w=400&amp;sz=37&amp;hl=vi&amp;start=6&amp;tbnid=VwTYisW54T2qCM:&amp;tbnh=87&amp;tbnw=124&amp;prev=/images%3Fq%3DL%25E1%25BB%2585%2Bh%25E1%25BB%2599i%26as_st%3Dy%26gbv%3D2%26hl%3Dvi%26sa%3D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vn/imgres?imgurl=http://img224.imageshack.us/img224/1631/thach1td4.gif&amp;imgrefurl=http://www.vietcungvui.com/forum/viewtopic.php%3Ft%3D8093&amp;usg=__VyQyKUyxKtAzszP0DqwF_8zCO8w=&amp;h=429&amp;w=600&amp;sz=98&amp;hl=vi&amp;start=19&amp;tbnid=m7MnzyFgImW-eM:&amp;tbnh=97&amp;tbnw=135&amp;prev=/images%3Fq%3DTh%25E1%25BA%25A1ch%2BSanh%26as_st%3Dy%26gbv%3D2%26hl%3Dvi%26sa%3D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images.google.com.vn/imgres?imgurl=http://tulieu.violet.vn/uploads/resources/263/thumbnails2/Cay%2520but%2520than.jpg.jpg&amp;imgrefurl=http://tvtl.bachkim.vn/document/show/doc_id/12253&amp;usg=__wHKl3EVFqa4LNGXGEz7lou1ZY6c=&amp;h=230&amp;w=300&amp;sz=17&amp;hl=vi&amp;start=1&amp;tbnid=Zty9gBl7YE2jaM:&amp;tbnh=89&amp;tbnw=116&amp;prev=/images%3Fq%3DC%25C3%25A2y%2Bb%25C3%25BAt%2Bth%25E1%25BA%25A7n%26as_st%3Dy%26gbv%3D2%26hl%3Dvi%26sa%3D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940B7A56-3E84-48DC-9DFD-F7A133B005B0}"/>
              </a:ext>
            </a:extLst>
          </p:cNvPr>
          <p:cNvPicPr>
            <a:picLocks noChangeAspect="1"/>
          </p:cNvPicPr>
          <p:nvPr/>
        </p:nvPicPr>
        <p:blipFill rotWithShape="1">
          <a:blip r:embed="rId2"/>
          <a:srcRect b="43750"/>
          <a:stretch/>
        </p:blipFill>
        <p:spPr>
          <a:xfrm>
            <a:off x="20" y="10"/>
            <a:ext cx="12191980" cy="6857990"/>
          </a:xfrm>
          <a:prstGeom prst="rect">
            <a:avLst/>
          </a:prstGeom>
        </p:spPr>
      </p:pic>
      <p:sp>
        <p:nvSpPr>
          <p:cNvPr id="15" name="Freeform: Shape 10">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9A3C11-5394-4C48-A6B1-7DCB8C2BB24F}"/>
              </a:ext>
            </a:extLst>
          </p:cNvPr>
          <p:cNvSpPr>
            <a:spLocks noGrp="1"/>
          </p:cNvSpPr>
          <p:nvPr>
            <p:ph type="ctrTitle"/>
          </p:nvPr>
        </p:nvSpPr>
        <p:spPr>
          <a:xfrm>
            <a:off x="5267349" y="2946371"/>
            <a:ext cx="6612918" cy="1341624"/>
          </a:xfrm>
        </p:spPr>
        <p:txBody>
          <a:bodyPr anchor="b">
            <a:noAutofit/>
          </a:bodyPr>
          <a:lstStyle/>
          <a:p>
            <a:r>
              <a:rPr lang="en-US" sz="5400" b="1">
                <a:solidFill>
                  <a:srgbClr val="FF0000"/>
                </a:solidFill>
                <a:latin typeface="Times New Roman" panose="02020603050405020304" pitchFamily="18" charset="0"/>
                <a:cs typeface="Times New Roman" panose="02020603050405020304" pitchFamily="18" charset="0"/>
              </a:rPr>
              <a:t>Ý nghĩa văn ch</a:t>
            </a:r>
            <a:r>
              <a:rPr lang="vi-VN" sz="5400" b="1">
                <a:solidFill>
                  <a:srgbClr val="FF0000"/>
                </a:solidFill>
                <a:latin typeface="Times New Roman" panose="02020603050405020304" pitchFamily="18" charset="0"/>
                <a:cs typeface="Times New Roman" panose="02020603050405020304" pitchFamily="18" charset="0"/>
              </a:rPr>
              <a:t>ư</a:t>
            </a:r>
            <a:r>
              <a:rPr lang="en-US" sz="5400" b="1">
                <a:solidFill>
                  <a:srgbClr val="FF0000"/>
                </a:solidFill>
                <a:latin typeface="Times New Roman" panose="02020603050405020304" pitchFamily="18" charset="0"/>
                <a:cs typeface="Times New Roman" panose="02020603050405020304" pitchFamily="18" charset="0"/>
              </a:rPr>
              <a:t>ơng</a:t>
            </a:r>
          </a:p>
        </p:txBody>
      </p:sp>
      <p:sp>
        <p:nvSpPr>
          <p:cNvPr id="3" name="Subtitle 2">
            <a:extLst>
              <a:ext uri="{FF2B5EF4-FFF2-40B4-BE49-F238E27FC236}">
                <a16:creationId xmlns:a16="http://schemas.microsoft.com/office/drawing/2014/main" id="{DDD7D6E2-1A38-4F37-AE1F-CE5D0B06E670}"/>
              </a:ext>
            </a:extLst>
          </p:cNvPr>
          <p:cNvSpPr>
            <a:spLocks noGrp="1"/>
          </p:cNvSpPr>
          <p:nvPr>
            <p:ph type="subTitle" idx="1"/>
          </p:nvPr>
        </p:nvSpPr>
        <p:spPr>
          <a:xfrm>
            <a:off x="9403784" y="4418862"/>
            <a:ext cx="3957144" cy="646785"/>
          </a:xfrm>
        </p:spPr>
        <p:txBody>
          <a:bodyPr>
            <a:normAutofit/>
          </a:bodyPr>
          <a:lstStyle/>
          <a:p>
            <a:r>
              <a:rPr lang="en-US" sz="2800" b="1">
                <a:solidFill>
                  <a:srgbClr val="002060"/>
                </a:solidFill>
              </a:rPr>
              <a:t>Hoài thanh</a:t>
            </a:r>
          </a:p>
        </p:txBody>
      </p:sp>
    </p:spTree>
    <p:extLst>
      <p:ext uri="{BB962C8B-B14F-4D97-AF65-F5344CB8AC3E}">
        <p14:creationId xmlns:p14="http://schemas.microsoft.com/office/powerpoint/2010/main" val="128031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vertical)">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ntitled">
            <a:extLst>
              <a:ext uri="{FF2B5EF4-FFF2-40B4-BE49-F238E27FC236}">
                <a16:creationId xmlns:a16="http://schemas.microsoft.com/office/drawing/2014/main" id="{772D6804-D415-416C-8F02-9758E3E55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7" y="947692"/>
            <a:ext cx="6629400" cy="524827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4">
            <a:extLst>
              <a:ext uri="{FF2B5EF4-FFF2-40B4-BE49-F238E27FC236}">
                <a16:creationId xmlns:a16="http://schemas.microsoft.com/office/drawing/2014/main" id="{468D4DEE-B8A1-47AC-8A88-6BB8EB82A060}"/>
              </a:ext>
            </a:extLst>
          </p:cNvPr>
          <p:cNvSpPr txBox="1">
            <a:spLocks noChangeArrowheads="1"/>
          </p:cNvSpPr>
          <p:nvPr/>
        </p:nvSpPr>
        <p:spPr bwMode="auto">
          <a:xfrm>
            <a:off x="7537142" y="1457306"/>
            <a:ext cx="3379433" cy="39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lnSpc>
                <a:spcPct val="150000"/>
              </a:lnSpc>
              <a:spcBef>
                <a:spcPct val="50000"/>
              </a:spcBef>
            </a:pPr>
            <a:r>
              <a:rPr lang="en-US" altLang="en-US" b="1">
                <a:solidFill>
                  <a:schemeClr val="accent4">
                    <a:lumMod val="50000"/>
                  </a:schemeClr>
                </a:solidFill>
              </a:rPr>
              <a:t>Trong lòng mẹ</a:t>
            </a:r>
          </a:p>
          <a:p>
            <a:pPr algn="ctr" eaLnBrk="1" hangingPunct="1">
              <a:lnSpc>
                <a:spcPct val="150000"/>
              </a:lnSpc>
              <a:spcBef>
                <a:spcPct val="50000"/>
              </a:spcBef>
            </a:pPr>
            <a:r>
              <a:rPr lang="en-US" altLang="en-US" b="1">
                <a:solidFill>
                  <a:schemeClr val="accent4">
                    <a:lumMod val="50000"/>
                  </a:schemeClr>
                </a:solidFill>
              </a:rPr>
              <a:t>Niềm xót th</a:t>
            </a:r>
            <a:r>
              <a:rPr lang="vi-VN" altLang="en-US" b="1">
                <a:solidFill>
                  <a:schemeClr val="accent4">
                    <a:lumMod val="50000"/>
                  </a:schemeClr>
                </a:solidFill>
              </a:rPr>
              <a:t>ư</a:t>
            </a:r>
            <a:r>
              <a:rPr lang="en-US" altLang="en-US" b="1">
                <a:solidFill>
                  <a:schemeClr val="accent4">
                    <a:lumMod val="50000"/>
                  </a:schemeClr>
                </a:solidFill>
              </a:rPr>
              <a:t>ơng cho bé Hồng chịu nhiều cay đắng, khao khát tình mẹ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randombar(vertical)">
                                      <p:cBhvr>
                                        <p:cTn id="12"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277983E-4B33-402A-88F4-B28A9515E507}"/>
              </a:ext>
            </a:extLst>
          </p:cNvPr>
          <p:cNvSpPr txBox="1">
            <a:spLocks noChangeArrowheads="1"/>
          </p:cNvSpPr>
          <p:nvPr/>
        </p:nvSpPr>
        <p:spPr bwMode="auto">
          <a:xfrm>
            <a:off x="565951" y="1250734"/>
            <a:ext cx="64562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1. Nguồn gốc của văn chương</a:t>
            </a:r>
            <a:endParaRPr lang="en-US" altLang="en-US" sz="2800" b="1">
              <a:solidFill>
                <a:srgbClr val="FF0000"/>
              </a:solidFill>
            </a:endParaRPr>
          </a:p>
        </p:txBody>
      </p:sp>
      <p:sp>
        <p:nvSpPr>
          <p:cNvPr id="5" name="Text Box 4">
            <a:extLst>
              <a:ext uri="{FF2B5EF4-FFF2-40B4-BE49-F238E27FC236}">
                <a16:creationId xmlns:a16="http://schemas.microsoft.com/office/drawing/2014/main" id="{EC5D5C97-5A96-4D22-9EDE-A0B7E04C5494}"/>
              </a:ext>
            </a:extLst>
          </p:cNvPr>
          <p:cNvSpPr txBox="1">
            <a:spLocks noChangeArrowheads="1"/>
          </p:cNvSpPr>
          <p:nvPr/>
        </p:nvSpPr>
        <p:spPr bwMode="auto">
          <a:xfrm>
            <a:off x="-342900" y="585186"/>
            <a:ext cx="54101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II. Đọc, hiểu văn bản</a:t>
            </a:r>
            <a:endParaRPr lang="en-US" altLang="en-US" sz="2800" b="1">
              <a:solidFill>
                <a:srgbClr val="FF0000"/>
              </a:solidFill>
            </a:endParaRPr>
          </a:p>
        </p:txBody>
      </p:sp>
      <p:sp>
        <p:nvSpPr>
          <p:cNvPr id="6" name="Rectangle 5">
            <a:extLst>
              <a:ext uri="{FF2B5EF4-FFF2-40B4-BE49-F238E27FC236}">
                <a16:creationId xmlns:a16="http://schemas.microsoft.com/office/drawing/2014/main" id="{6D9F2767-5A3F-416D-8530-D42BC06B491E}"/>
              </a:ext>
            </a:extLst>
          </p:cNvPr>
          <p:cNvSpPr/>
          <p:nvPr/>
        </p:nvSpPr>
        <p:spPr>
          <a:xfrm>
            <a:off x="890726" y="2031692"/>
            <a:ext cx="10534836" cy="3892412"/>
          </a:xfrm>
          <a:prstGeom prst="rect">
            <a:avLst/>
          </a:prstGeom>
        </p:spPr>
        <p:txBody>
          <a:bodyPr wrap="square">
            <a:spAutoFit/>
          </a:bodyPr>
          <a:lstStyle/>
          <a:p>
            <a:pPr algn="just">
              <a:lnSpc>
                <a:spcPct val="150000"/>
              </a:lnSpc>
              <a:spcAft>
                <a:spcPts val="0"/>
              </a:spcAft>
            </a:pPr>
            <a:r>
              <a:rPr lang="en-US" sz="280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Chuyện con chim bị thương - Tiếng khóc của thi sĩ. </a:t>
            </a:r>
            <a:endParaRPr lang="en-US" sz="280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Dẫn chứng thực tế. Văn chương xuất hiện khi con người có cảm xúc mãnh liệt.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Nguồn gốc cốt yếu của văn chương là lòng thương người và rộng ra thương cả muôn vật, muôn loài.</a:t>
            </a:r>
            <a:endParaRPr lang="en-US" sz="280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Luận điểm ở cuối đoạn - trình bày theo lối qui nạp.</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9428ABE9-1666-4BD2-BAB6-71A100741CF9}"/>
              </a:ext>
            </a:extLst>
          </p:cNvPr>
          <p:cNvSpPr/>
          <p:nvPr/>
        </p:nvSpPr>
        <p:spPr>
          <a:xfrm>
            <a:off x="9958524" y="5284912"/>
            <a:ext cx="2133600" cy="12783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4260543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E5E2BE7-71EB-42D1-92A8-0579C97C1A94}"/>
              </a:ext>
            </a:extLst>
          </p:cNvPr>
          <p:cNvSpPr>
            <a:spLocks noGrp="1" noChangeArrowheads="1"/>
          </p:cNvSpPr>
          <p:nvPr>
            <p:ph type="title"/>
          </p:nvPr>
        </p:nvSpPr>
        <p:spPr/>
        <p:txBody>
          <a:bodyPr/>
          <a:lstStyle/>
          <a:p>
            <a:pPr algn="ctr" eaLnBrk="1" hangingPunct="1">
              <a:lnSpc>
                <a:spcPct val="150000"/>
              </a:lnSpc>
            </a:pPr>
            <a:r>
              <a:rPr lang="en-US" altLang="en-US" sz="3600" b="1" u="sng">
                <a:solidFill>
                  <a:srgbClr val="0070C0"/>
                </a:solidFill>
                <a:latin typeface="Times New Roman" panose="02020603050405020304" pitchFamily="18" charset="0"/>
              </a:rPr>
              <a:t>Thảo luận:</a:t>
            </a:r>
          </a:p>
        </p:txBody>
      </p:sp>
      <p:sp>
        <p:nvSpPr>
          <p:cNvPr id="15363" name="Rectangle 3">
            <a:extLst>
              <a:ext uri="{FF2B5EF4-FFF2-40B4-BE49-F238E27FC236}">
                <a16:creationId xmlns:a16="http://schemas.microsoft.com/office/drawing/2014/main" id="{2CEFACD1-8619-4714-9BC6-0C18A572B799}"/>
              </a:ext>
            </a:extLst>
          </p:cNvPr>
          <p:cNvSpPr>
            <a:spLocks noGrp="1" noChangeArrowheads="1"/>
          </p:cNvSpPr>
          <p:nvPr>
            <p:ph type="body" idx="1"/>
          </p:nvPr>
        </p:nvSpPr>
        <p:spPr>
          <a:xfrm>
            <a:off x="1306497" y="2390313"/>
            <a:ext cx="9443622" cy="2819400"/>
          </a:xfrm>
        </p:spPr>
        <p:txBody>
          <a:bodyPr/>
          <a:lstStyle/>
          <a:p>
            <a:pPr marL="0" indent="0" algn="just" eaLnBrk="1" hangingPunct="1">
              <a:lnSpc>
                <a:spcPct val="150000"/>
              </a:lnSpc>
              <a:buNone/>
            </a:pPr>
            <a:r>
              <a:rPr lang="en-US" altLang="en-US" b="1">
                <a:solidFill>
                  <a:srgbClr val="0070C0"/>
                </a:solidFill>
                <a:latin typeface="Times New Roman" panose="02020603050405020304" pitchFamily="18" charset="0"/>
                <a:cs typeface="Times New Roman" panose="02020603050405020304" pitchFamily="18" charset="0"/>
              </a:rPr>
              <a:t>Có ý kiến cho rằng: “Quan niệm của Hoài Thanh về nguồn gốc văn chương như vậy là đúng nhưng chưa đủ”. Em có đồng ý với ý kiến trên không? Vì sao?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p:cTn id="12"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images1485629_nguyenlt">
            <a:hlinkClick r:id="rId2"/>
            <a:extLst>
              <a:ext uri="{FF2B5EF4-FFF2-40B4-BE49-F238E27FC236}">
                <a16:creationId xmlns:a16="http://schemas.microsoft.com/office/drawing/2014/main" id="{1CEFE8B2-AF56-4616-BDBB-AD94BFB04EA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41898" y="346228"/>
            <a:ext cx="40386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8" name="Picture 6" descr="Nuoi_Rophi">
            <a:hlinkClick r:id="rId4"/>
            <a:extLst>
              <a:ext uri="{FF2B5EF4-FFF2-40B4-BE49-F238E27FC236}">
                <a16:creationId xmlns:a16="http://schemas.microsoft.com/office/drawing/2014/main" id="{620F7F68-2DC7-4FCD-8575-A37E19E55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394" y="3657601"/>
            <a:ext cx="4074103" cy="285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a:extLst>
              <a:ext uri="{FF2B5EF4-FFF2-40B4-BE49-F238E27FC236}">
                <a16:creationId xmlns:a16="http://schemas.microsoft.com/office/drawing/2014/main" id="{DF5C12C4-06F3-45FD-A4F1-3D3B0CA7DAAF}"/>
              </a:ext>
            </a:extLst>
          </p:cNvPr>
          <p:cNvSpPr txBox="1">
            <a:spLocks noChangeArrowheads="1"/>
          </p:cNvSpPr>
          <p:nvPr/>
        </p:nvSpPr>
        <p:spPr bwMode="auto">
          <a:xfrm>
            <a:off x="5311806" y="479393"/>
            <a:ext cx="688019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800">
                <a:solidFill>
                  <a:schemeClr val="accent2"/>
                </a:solidFill>
              </a:rPr>
              <a:t> </a:t>
            </a:r>
            <a:r>
              <a:rPr lang="en-US" altLang="en-US" sz="2800"/>
              <a:t>Trâu ơi, ta bảo trâu này</a:t>
            </a:r>
          </a:p>
          <a:p>
            <a:pPr algn="just" eaLnBrk="1" hangingPunct="1">
              <a:spcBef>
                <a:spcPct val="50000"/>
              </a:spcBef>
            </a:pPr>
            <a:r>
              <a:rPr lang="en-US" altLang="en-US" sz="2800"/>
              <a:t>Trâu ra ngoài ruộng, trâu cày với ta.</a:t>
            </a:r>
          </a:p>
          <a:p>
            <a:pPr algn="just" eaLnBrk="1" hangingPunct="1">
              <a:spcBef>
                <a:spcPct val="50000"/>
              </a:spcBef>
              <a:buFontTx/>
              <a:buChar char="-"/>
            </a:pPr>
            <a:r>
              <a:rPr lang="en-US" altLang="en-US" sz="2800"/>
              <a:t> Nhất nước, nhì phân, tam cần, tứ giống.</a:t>
            </a:r>
          </a:p>
          <a:p>
            <a:pPr algn="just" eaLnBrk="1" hangingPunct="1">
              <a:spcBef>
                <a:spcPct val="50000"/>
              </a:spcBef>
              <a:buFontTx/>
              <a:buChar char="-"/>
            </a:pPr>
            <a:r>
              <a:rPr lang="en-US" altLang="en-US" sz="2800"/>
              <a:t> Nhất canh trì, nhị canh viên, tam canh điền.</a:t>
            </a:r>
          </a:p>
          <a:p>
            <a:pPr algn="just" eaLnBrk="1" hangingPunct="1">
              <a:spcBef>
                <a:spcPct val="50000"/>
              </a:spcBef>
              <a:buFontTx/>
              <a:buChar char="-"/>
            </a:pPr>
            <a:r>
              <a:rPr lang="en-US" altLang="en-US" sz="2800"/>
              <a:t> Cày đồng đang buổi ban trưa</a:t>
            </a:r>
          </a:p>
          <a:p>
            <a:pPr algn="just" eaLnBrk="1" hangingPunct="1">
              <a:spcBef>
                <a:spcPct val="50000"/>
              </a:spcBef>
            </a:pPr>
            <a:r>
              <a:rPr lang="en-US" altLang="en-US" sz="2800"/>
              <a:t> Mồ hôi thánh thót như mưa ruộng cày.</a:t>
            </a:r>
          </a:p>
        </p:txBody>
      </p:sp>
      <p:sp>
        <p:nvSpPr>
          <p:cNvPr id="33800" name="Text Box 8">
            <a:extLst>
              <a:ext uri="{FF2B5EF4-FFF2-40B4-BE49-F238E27FC236}">
                <a16:creationId xmlns:a16="http://schemas.microsoft.com/office/drawing/2014/main" id="{92F8449E-3163-473B-840D-9865AA254B12}"/>
              </a:ext>
            </a:extLst>
          </p:cNvPr>
          <p:cNvSpPr txBox="1">
            <a:spLocks noChangeArrowheads="1"/>
          </p:cNvSpPr>
          <p:nvPr/>
        </p:nvSpPr>
        <p:spPr bwMode="auto">
          <a:xfrm>
            <a:off x="5707602" y="4981913"/>
            <a:ext cx="480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800">
                <a:solidFill>
                  <a:srgbClr val="0000FF"/>
                </a:solidFill>
                <a:cs typeface="Times New Roman" panose="02020603050405020304" pitchFamily="18" charset="0"/>
                <a:sym typeface="Wingdings" panose="05000000000000000000" pitchFamily="2" charset="2"/>
              </a:rPr>
              <a:t> </a:t>
            </a:r>
            <a:r>
              <a:rPr lang="en-US" altLang="en-US" sz="2800" b="1" i="1">
                <a:solidFill>
                  <a:srgbClr val="0000FF"/>
                </a:solidFill>
                <a:cs typeface="Times New Roman" panose="02020603050405020304" pitchFamily="18" charset="0"/>
                <a:sym typeface="Wingdings" panose="05000000000000000000" pitchFamily="2" charset="2"/>
              </a:rPr>
              <a:t>Văn chương bắt nguồn từ cuộc sống lao động.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amond(in)">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wheel(4)">
                                      <p:cBhvr>
                                        <p:cTn id="12" dur="2000"/>
                                        <p:tgtEl>
                                          <p:spTgt spid="337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anim to="" calcmode="lin" valueType="num">
                                      <p:cBhvr>
                                        <p:cTn id="17" dur="1" fill="hold"/>
                                        <p:tgtEl>
                                          <p:spTgt spid="33799"/>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3800"/>
                                        </p:tgtEl>
                                        <p:attrNameLst>
                                          <p:attrName>style.visibility</p:attrName>
                                        </p:attrNameLst>
                                      </p:cBhvr>
                                      <p:to>
                                        <p:strVal val="visible"/>
                                      </p:to>
                                    </p:set>
                                    <p:anim calcmode="lin" valueType="num">
                                      <p:cBhvr additive="base">
                                        <p:cTn id="22" dur="500" fill="hold"/>
                                        <p:tgtEl>
                                          <p:spTgt spid="33800"/>
                                        </p:tgtEl>
                                        <p:attrNameLst>
                                          <p:attrName>ppt_x</p:attrName>
                                        </p:attrNameLst>
                                      </p:cBhvr>
                                      <p:tavLst>
                                        <p:tav tm="0">
                                          <p:val>
                                            <p:strVal val="#ppt_x"/>
                                          </p:val>
                                        </p:tav>
                                        <p:tav tm="100000">
                                          <p:val>
                                            <p:strVal val="#ppt_x"/>
                                          </p:val>
                                        </p:tav>
                                      </p:tavLst>
                                    </p:anim>
                                    <p:anim calcmode="lin" valueType="num">
                                      <p:cBhvr additive="base">
                                        <p:cTn id="23"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9">
            <a:extLst>
              <a:ext uri="{FF2B5EF4-FFF2-40B4-BE49-F238E27FC236}">
                <a16:creationId xmlns:a16="http://schemas.microsoft.com/office/drawing/2014/main" id="{38231A25-1277-4B6F-8033-8B4D0A36DF20}"/>
              </a:ext>
            </a:extLst>
          </p:cNvPr>
          <p:cNvSpPr>
            <a:spLocks noChangeArrowheads="1"/>
          </p:cNvSpPr>
          <p:nvPr/>
        </p:nvSpPr>
        <p:spPr bwMode="auto">
          <a:xfrm>
            <a:off x="7960311" y="4679156"/>
            <a:ext cx="304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2800" b="1">
                <a:latin typeface=".VnTime" panose="020B7200000000000000" pitchFamily="34" charset="0"/>
              </a:rPr>
              <a:t>O du kÝch (Tè H÷u)</a:t>
            </a:r>
          </a:p>
        </p:txBody>
      </p:sp>
      <p:sp>
        <p:nvSpPr>
          <p:cNvPr id="36874" name="Text Box 10">
            <a:extLst>
              <a:ext uri="{FF2B5EF4-FFF2-40B4-BE49-F238E27FC236}">
                <a16:creationId xmlns:a16="http://schemas.microsoft.com/office/drawing/2014/main" id="{511143E1-72CE-4F84-8C7F-B824D82B46B1}"/>
              </a:ext>
            </a:extLst>
          </p:cNvPr>
          <p:cNvSpPr txBox="1">
            <a:spLocks noChangeArrowheads="1"/>
          </p:cNvSpPr>
          <p:nvPr/>
        </p:nvSpPr>
        <p:spPr bwMode="auto">
          <a:xfrm>
            <a:off x="1524000" y="5484813"/>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a:solidFill>
                  <a:schemeClr val="accent5">
                    <a:lumMod val="50000"/>
                  </a:schemeClr>
                </a:solidFill>
                <a:cs typeface="Times New Roman" panose="02020603050405020304" pitchFamily="18" charset="0"/>
                <a:sym typeface="Wingdings" panose="05000000000000000000" pitchFamily="2" charset="2"/>
              </a:rPr>
              <a:t></a:t>
            </a:r>
            <a:r>
              <a:rPr lang="en-US" altLang="en-US" b="1">
                <a:solidFill>
                  <a:schemeClr val="accent5">
                    <a:lumMod val="50000"/>
                  </a:schemeClr>
                </a:solidFill>
              </a:rPr>
              <a:t> Văn chương bắt nguồn từ thực tế đấu tranh bảo vệ Tổ quốc, chống giặc ngoại xâm.</a:t>
            </a:r>
          </a:p>
        </p:txBody>
      </p:sp>
      <p:pic>
        <p:nvPicPr>
          <p:cNvPr id="36875" name="Picture 11" descr="Dukik">
            <a:extLst>
              <a:ext uri="{FF2B5EF4-FFF2-40B4-BE49-F238E27FC236}">
                <a16:creationId xmlns:a16="http://schemas.microsoft.com/office/drawing/2014/main" id="{2A0990B3-C3B5-4561-96F0-73B0AECCA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226" y="76200"/>
            <a:ext cx="368497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thanhgiong1">
            <a:extLst>
              <a:ext uri="{FF2B5EF4-FFF2-40B4-BE49-F238E27FC236}">
                <a16:creationId xmlns:a16="http://schemas.microsoft.com/office/drawing/2014/main" id="{DFA93B5D-EB4A-4E3A-8317-97CBDB400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76200"/>
            <a:ext cx="7182775" cy="4648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6880" name="Text Box 16">
            <a:extLst>
              <a:ext uri="{FF2B5EF4-FFF2-40B4-BE49-F238E27FC236}">
                <a16:creationId xmlns:a16="http://schemas.microsoft.com/office/drawing/2014/main" id="{98A48922-8C33-4AFD-92A3-AAA4D7001FDC}"/>
              </a:ext>
            </a:extLst>
          </p:cNvPr>
          <p:cNvSpPr txBox="1">
            <a:spLocks noChangeArrowheads="1"/>
          </p:cNvSpPr>
          <p:nvPr/>
        </p:nvSpPr>
        <p:spPr bwMode="auto">
          <a:xfrm>
            <a:off x="2374407" y="473982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sz="2400"/>
              <a:t>  </a:t>
            </a:r>
            <a:r>
              <a:rPr lang="en-US" altLang="en-US" sz="2800" b="1"/>
              <a:t>Thánh Gióng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880"/>
                                        </p:tgtEl>
                                        <p:attrNameLst>
                                          <p:attrName>style.visibility</p:attrName>
                                        </p:attrNameLst>
                                      </p:cBhvr>
                                      <p:to>
                                        <p:strVal val="visible"/>
                                      </p:to>
                                    </p:set>
                                    <p:animEffect transition="in" filter="box(in)">
                                      <p:cBhvr>
                                        <p:cTn id="10" dur="500"/>
                                        <p:tgtEl>
                                          <p:spTgt spid="368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36875"/>
                                        </p:tgtEl>
                                        <p:attrNameLst>
                                          <p:attrName>style.visibility</p:attrName>
                                        </p:attrNameLst>
                                      </p:cBhvr>
                                      <p:to>
                                        <p:strVal val="visible"/>
                                      </p:to>
                                    </p:set>
                                    <p:animEffect transition="in" filter="circle(in)">
                                      <p:cBhvr>
                                        <p:cTn id="15" dur="2000"/>
                                        <p:tgtEl>
                                          <p:spTgt spid="3687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6873"/>
                                        </p:tgtEl>
                                        <p:attrNameLst>
                                          <p:attrName>style.visibility</p:attrName>
                                        </p:attrNameLst>
                                      </p:cBhvr>
                                      <p:to>
                                        <p:strVal val="visible"/>
                                      </p:to>
                                    </p:set>
                                    <p:animEffect transition="in" filter="circle(in)">
                                      <p:cBhvr>
                                        <p:cTn id="18" dur="2000"/>
                                        <p:tgtEl>
                                          <p:spTgt spid="368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6874"/>
                                        </p:tgtEl>
                                        <p:attrNameLst>
                                          <p:attrName>style.visibility</p:attrName>
                                        </p:attrNameLst>
                                      </p:cBhvr>
                                      <p:to>
                                        <p:strVal val="visible"/>
                                      </p:to>
                                    </p:set>
                                    <p:animEffect transition="in" filter="diamond(in)">
                                      <p:cBhvr>
                                        <p:cTn id="23" dur="2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36874" grpId="0"/>
      <p:bldP spid="368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F96D94-9AD7-4451-A247-68767E158D11}"/>
              </a:ext>
            </a:extLst>
          </p:cNvPr>
          <p:cNvSpPr>
            <a:spLocks noGrp="1"/>
          </p:cNvSpPr>
          <p:nvPr>
            <p:ph type="sldNum" sz="quarter" idx="12"/>
          </p:nvPr>
        </p:nvSpPr>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fld id="{212E0F61-D7FD-4C73-ADA9-A8BD92A29DB1}" type="slidenum">
              <a:rPr lang="en-US" altLang="en-US" sz="1200">
                <a:solidFill>
                  <a:srgbClr val="898989"/>
                </a:solidFill>
                <a:latin typeface="Arial Narrow" panose="020B0606020202030204" pitchFamily="34" charset="0"/>
              </a:rPr>
              <a:pPr eaLnBrk="1" hangingPunct="1"/>
              <a:t>15</a:t>
            </a:fld>
            <a:endParaRPr lang="en-US" altLang="en-US" sz="1200">
              <a:solidFill>
                <a:srgbClr val="898989"/>
              </a:solidFill>
              <a:latin typeface="Arial Narrow" panose="020B0606020202030204" pitchFamily="34" charset="0"/>
            </a:endParaRPr>
          </a:p>
        </p:txBody>
      </p:sp>
      <p:pic>
        <p:nvPicPr>
          <p:cNvPr id="28702" name="Picture 30" descr="images119885_rongran">
            <a:hlinkClick r:id="rId2"/>
            <a:extLst>
              <a:ext uri="{FF2B5EF4-FFF2-40B4-BE49-F238E27FC236}">
                <a16:creationId xmlns:a16="http://schemas.microsoft.com/office/drawing/2014/main" id="{57A59A35-AC29-405C-B9E4-281671B16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80" y="668943"/>
            <a:ext cx="43434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6" descr="HD_Mua-rong2">
            <a:hlinkClick r:id="rId4"/>
            <a:extLst>
              <a:ext uri="{FF2B5EF4-FFF2-40B4-BE49-F238E27FC236}">
                <a16:creationId xmlns:a16="http://schemas.microsoft.com/office/drawing/2014/main" id="{FD0625BB-B0DB-4A46-AFE4-A31208A6C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080" y="3299535"/>
            <a:ext cx="4267200" cy="2759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4">
            <a:extLst>
              <a:ext uri="{FF2B5EF4-FFF2-40B4-BE49-F238E27FC236}">
                <a16:creationId xmlns:a16="http://schemas.microsoft.com/office/drawing/2014/main" id="{7F05C64F-7765-40CC-9473-2E4D15C3AF47}"/>
              </a:ext>
            </a:extLst>
          </p:cNvPr>
          <p:cNvSpPr txBox="1">
            <a:spLocks noChangeArrowheads="1"/>
          </p:cNvSpPr>
          <p:nvPr/>
        </p:nvSpPr>
        <p:spPr bwMode="auto">
          <a:xfrm>
            <a:off x="6249880" y="2616969"/>
            <a:ext cx="334688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just" eaLnBrk="1" hangingPunct="1">
              <a:spcBef>
                <a:spcPct val="50000"/>
              </a:spcBef>
            </a:pPr>
            <a:r>
              <a:rPr lang="en-US" altLang="en-US" b="1" i="1">
                <a:solidFill>
                  <a:srgbClr val="FF0000"/>
                </a:solidFill>
                <a:cs typeface="Times New Roman" panose="02020603050405020304" pitchFamily="18" charset="0"/>
                <a:sym typeface="Wingdings" panose="05000000000000000000" pitchFamily="2" charset="2"/>
              </a:rPr>
              <a:t> </a:t>
            </a:r>
            <a:r>
              <a:rPr lang="en-US" altLang="en-US" b="1" i="1">
                <a:solidFill>
                  <a:srgbClr val="FF0000"/>
                </a:solidFill>
                <a:cs typeface="Times New Roman" panose="02020603050405020304" pitchFamily="18" charset="0"/>
              </a:rPr>
              <a:t>Văn chương còn bắt nguồn từ đời sống văn hoá, lễ hội, trò chơi...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box(in)">
                                      <p:cBhvr>
                                        <p:cTn id="7" dur="500"/>
                                        <p:tgtEl>
                                          <p:spTgt spid="2870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8698"/>
                                        </p:tgtEl>
                                        <p:attrNameLst>
                                          <p:attrName>style.visibility</p:attrName>
                                        </p:attrNameLst>
                                      </p:cBhvr>
                                      <p:to>
                                        <p:strVal val="visible"/>
                                      </p:to>
                                    </p:set>
                                    <p:animEffect transition="in" filter="box(in)">
                                      <p:cBhvr>
                                        <p:cTn id="11" dur="500"/>
                                        <p:tgtEl>
                                          <p:spTgt spid="286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5364">
                                            <p:txEl>
                                              <p:pRg st="0" end="0"/>
                                            </p:txEl>
                                          </p:spTgt>
                                        </p:tgtEl>
                                        <p:attrNameLst>
                                          <p:attrName>style.visibility</p:attrName>
                                        </p:attrNameLst>
                                      </p:cBhvr>
                                      <p:to>
                                        <p:strVal val="visible"/>
                                      </p:to>
                                    </p:set>
                                    <p:animEffect transition="in" filter="box(in)">
                                      <p:cBhvr>
                                        <p:cTn id="16" dur="5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D17EE9-1804-436C-8C83-CEF318329EEC}"/>
              </a:ext>
            </a:extLst>
          </p:cNvPr>
          <p:cNvSpPr/>
          <p:nvPr/>
        </p:nvSpPr>
        <p:spPr>
          <a:xfrm>
            <a:off x="1003176" y="1381470"/>
            <a:ext cx="10546672" cy="701859"/>
          </a:xfrm>
          <a:prstGeom prst="rect">
            <a:avLst/>
          </a:prstGeom>
        </p:spPr>
        <p:txBody>
          <a:bodyPr wrap="square">
            <a:spAutoFit/>
          </a:bodyPr>
          <a:lstStyle/>
          <a:p>
            <a:pPr algn="just">
              <a:lnSpc>
                <a:spcPct val="150000"/>
              </a:lnSpc>
              <a:spcAft>
                <a:spcPts val="0"/>
              </a:spcAft>
            </a:pPr>
            <a:r>
              <a:rPr lang="en-US" sz="30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000" b="1" i="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3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BFC1C3B-76CD-4B35-B6C4-FDAACF237103}"/>
              </a:ext>
            </a:extLst>
          </p:cNvPr>
          <p:cNvSpPr/>
          <p:nvPr/>
        </p:nvSpPr>
        <p:spPr>
          <a:xfrm>
            <a:off x="437963" y="644590"/>
            <a:ext cx="7214587" cy="701859"/>
          </a:xfrm>
          <a:prstGeom prst="rect">
            <a:avLst/>
          </a:prstGeom>
        </p:spPr>
        <p:txBody>
          <a:bodyPr wrap="square">
            <a:spAutoFit/>
          </a:bodyPr>
          <a:lstStyle/>
          <a:p>
            <a:pPr lvl="0" algn="just">
              <a:lnSpc>
                <a:spcPct val="150000"/>
              </a:lnSpc>
            </a:pPr>
            <a:r>
              <a:rPr lang="en-US" sz="3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Nhiệm vụ và công dụng của văn chương</a:t>
            </a:r>
            <a:endParaRPr lang="en-US" sz="30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166C8BE-AF37-473F-AF94-8D190F9D64AF}"/>
              </a:ext>
            </a:extLst>
          </p:cNvPr>
          <p:cNvSpPr/>
          <p:nvPr/>
        </p:nvSpPr>
        <p:spPr>
          <a:xfrm>
            <a:off x="578529" y="2406215"/>
            <a:ext cx="10546671" cy="2600199"/>
          </a:xfrm>
          <a:prstGeom prst="rect">
            <a:avLst/>
          </a:prstGeom>
        </p:spPr>
        <p:txBody>
          <a:bodyPr wrap="square">
            <a:spAutoFit/>
          </a:bodyPr>
          <a:lstStyle/>
          <a:p>
            <a:pPr lvl="0" algn="just">
              <a:lnSpc>
                <a:spcPct val="150000"/>
              </a:lnSpc>
            </a:pPr>
            <a:r>
              <a:rPr lang="en-US" sz="280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Văn chương sẽ là </a:t>
            </a:r>
            <a:r>
              <a:rPr lang="en-US" sz="2800" u="sng">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hình dung của sự sống </a:t>
            </a:r>
            <a:r>
              <a:rPr lang="en-US" sz="280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muôn hình vạn trạng. Chẳng những thế văn chương còn </a:t>
            </a:r>
            <a:r>
              <a:rPr lang="en-US" sz="2800" u="sng">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sáng tạo ra sự sống</a:t>
            </a:r>
            <a:r>
              <a:rPr lang="en-US" sz="280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Văn chương phản ánh và sáng tạo ra đời sống, làm cho đời sống trở nên tốt đẹp hơn.</a:t>
            </a:r>
            <a:endPar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0F982A33-CBCB-4897-9C80-245702CBD8AE}"/>
              </a:ext>
            </a:extLst>
          </p:cNvPr>
          <p:cNvSpPr/>
          <p:nvPr/>
        </p:nvSpPr>
        <p:spPr>
          <a:xfrm>
            <a:off x="10058400" y="5329300"/>
            <a:ext cx="2133600" cy="12783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3800857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7-16">
            <a:hlinkClick r:id="rId2"/>
            <a:extLst>
              <a:ext uri="{FF2B5EF4-FFF2-40B4-BE49-F238E27FC236}">
                <a16:creationId xmlns:a16="http://schemas.microsoft.com/office/drawing/2014/main" id="{501AE928-86B7-4C43-A369-D49F2CAEB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793" y="2659287"/>
            <a:ext cx="6371207" cy="41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a:extLst>
              <a:ext uri="{FF2B5EF4-FFF2-40B4-BE49-F238E27FC236}">
                <a16:creationId xmlns:a16="http://schemas.microsoft.com/office/drawing/2014/main" id="{399B703B-61D3-4E11-9262-AA02462EF8C5}"/>
              </a:ext>
            </a:extLst>
          </p:cNvPr>
          <p:cNvSpPr txBox="1">
            <a:spLocks noChangeArrowheads="1"/>
          </p:cNvSpPr>
          <p:nvPr/>
        </p:nvSpPr>
        <p:spPr bwMode="auto">
          <a:xfrm>
            <a:off x="751642" y="4518947"/>
            <a:ext cx="449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t>Văn chương ghi lại cuộc sống lao động</a:t>
            </a:r>
          </a:p>
        </p:txBody>
      </p:sp>
      <p:sp>
        <p:nvSpPr>
          <p:cNvPr id="39945" name="Text Box 9">
            <a:extLst>
              <a:ext uri="{FF2B5EF4-FFF2-40B4-BE49-F238E27FC236}">
                <a16:creationId xmlns:a16="http://schemas.microsoft.com/office/drawing/2014/main" id="{6CD1B7FE-6B2D-43C6-B9DA-CF061F8FC73F}"/>
              </a:ext>
            </a:extLst>
          </p:cNvPr>
          <p:cNvSpPr txBox="1">
            <a:spLocks noChangeArrowheads="1"/>
          </p:cNvSpPr>
          <p:nvPr/>
        </p:nvSpPr>
        <p:spPr bwMode="auto">
          <a:xfrm>
            <a:off x="7222724" y="1005824"/>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t>Văn chương ghi lại  cuộc sống chiến đấu</a:t>
            </a:r>
            <a:endParaRPr lang="en-US" altLang="en-US"/>
          </a:p>
        </p:txBody>
      </p:sp>
      <p:pic>
        <p:nvPicPr>
          <p:cNvPr id="14338" name="Picture 2" descr="dicay3">
            <a:extLst>
              <a:ext uri="{FF2B5EF4-FFF2-40B4-BE49-F238E27FC236}">
                <a16:creationId xmlns:a16="http://schemas.microsoft.com/office/drawing/2014/main" id="{6709FE3C-F8C4-4A92-AE10-426BD57D1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35512"/>
            <a:ext cx="5803037" cy="40742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944"/>
                                        </p:tgtEl>
                                        <p:attrNameLst>
                                          <p:attrName>style.visibility</p:attrName>
                                        </p:attrNameLst>
                                      </p:cBhvr>
                                      <p:to>
                                        <p:strVal val="visible"/>
                                      </p:to>
                                    </p:set>
                                    <p:animEffect transition="in" filter="box(in)">
                                      <p:cBhvr>
                                        <p:cTn id="10" dur="500"/>
                                        <p:tgtEl>
                                          <p:spTgt spid="399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diamond(in)">
                                      <p:cBhvr>
                                        <p:cTn id="15" dur="2000"/>
                                        <p:tgtEl>
                                          <p:spTgt spid="39941"/>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9945"/>
                                        </p:tgtEl>
                                        <p:attrNameLst>
                                          <p:attrName>style.visibility</p:attrName>
                                        </p:attrNameLst>
                                      </p:cBhvr>
                                      <p:to>
                                        <p:strVal val="visible"/>
                                      </p:to>
                                    </p:set>
                                    <p:animEffect transition="in" filter="diamond(in)">
                                      <p:cBhvr>
                                        <p:cTn id="18" dur="20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choitrauDoson%255B1%255D">
            <a:hlinkClick r:id="rId2"/>
            <a:extLst>
              <a:ext uri="{FF2B5EF4-FFF2-40B4-BE49-F238E27FC236}">
                <a16:creationId xmlns:a16="http://schemas.microsoft.com/office/drawing/2014/main" id="{5E691299-FD7A-4A74-BC4F-8DAF7C4584B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45976" y="228600"/>
            <a:ext cx="4925568" cy="32433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7" name="Picture 5" descr="HD_Mua-rong2">
            <a:hlinkClick r:id="rId4"/>
            <a:extLst>
              <a:ext uri="{FF2B5EF4-FFF2-40B4-BE49-F238E27FC236}">
                <a16:creationId xmlns:a16="http://schemas.microsoft.com/office/drawing/2014/main" id="{9976D663-CE3A-4219-B8D7-97F586EE0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29" y="3593594"/>
            <a:ext cx="4925568" cy="325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6">
            <a:extLst>
              <a:ext uri="{FF2B5EF4-FFF2-40B4-BE49-F238E27FC236}">
                <a16:creationId xmlns:a16="http://schemas.microsoft.com/office/drawing/2014/main" id="{CB2D20FC-471C-405A-9A3B-244D98C5F14D}"/>
              </a:ext>
            </a:extLst>
          </p:cNvPr>
          <p:cNvSpPr txBox="1">
            <a:spLocks noChangeArrowheads="1"/>
          </p:cNvSpPr>
          <p:nvPr/>
        </p:nvSpPr>
        <p:spPr bwMode="auto">
          <a:xfrm>
            <a:off x="6430421" y="2994888"/>
            <a:ext cx="47450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400"/>
              <a:t>   </a:t>
            </a:r>
            <a:r>
              <a:rPr lang="en-US" altLang="en-US" sz="2800" b="1"/>
              <a:t>Văn chương ghi lại văn hóa, lễ hội, trò chơi, giải trí...</a:t>
            </a:r>
            <a:endParaRPr lang="en-US" altLang="en-US" sz="2800" b="1" i="1"/>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ox(in)">
                                      <p:cBhvr>
                                        <p:cTn id="7" dur="500"/>
                                        <p:tgtEl>
                                          <p:spTgt spid="69636"/>
                                        </p:tgtEl>
                                      </p:cBhvr>
                                    </p:animEffect>
                                  </p:childTnLst>
                                </p:cTn>
                              </p:par>
                              <p:par>
                                <p:cTn id="8" presetID="4" presetClass="entr" presetSubtype="16" fill="hold" nodeType="withEffect">
                                  <p:stCondLst>
                                    <p:cond delay="0"/>
                                  </p:stCondLst>
                                  <p:childTnLst>
                                    <p:set>
                                      <p:cBhvr>
                                        <p:cTn id="9" dur="1" fill="hold">
                                          <p:stCondLst>
                                            <p:cond delay="0"/>
                                          </p:stCondLst>
                                        </p:cTn>
                                        <p:tgtEl>
                                          <p:spTgt spid="69637"/>
                                        </p:tgtEl>
                                        <p:attrNameLst>
                                          <p:attrName>style.visibility</p:attrName>
                                        </p:attrNameLst>
                                      </p:cBhvr>
                                      <p:to>
                                        <p:strVal val="visible"/>
                                      </p:to>
                                    </p:set>
                                    <p:animEffect transition="in" filter="box(in)">
                                      <p:cBhvr>
                                        <p:cTn id="10" dur="500"/>
                                        <p:tgtEl>
                                          <p:spTgt spid="696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9638"/>
                                        </p:tgtEl>
                                        <p:attrNameLst>
                                          <p:attrName>style.visibility</p:attrName>
                                        </p:attrNameLst>
                                      </p:cBhvr>
                                      <p:to>
                                        <p:strVal val="visible"/>
                                      </p:to>
                                    </p:set>
                                    <p:animEffect transition="in" filter="box(in)">
                                      <p:cBhvr>
                                        <p:cTn id="15"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thach1td4">
            <a:hlinkClick r:id="rId2"/>
            <a:extLst>
              <a:ext uri="{FF2B5EF4-FFF2-40B4-BE49-F238E27FC236}">
                <a16:creationId xmlns:a16="http://schemas.microsoft.com/office/drawing/2014/main" id="{53258CF6-723A-4EFC-B86F-640400F9E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41" y="3293615"/>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Cay%2520but%2520than">
            <a:hlinkClick r:id="rId4"/>
            <a:extLst>
              <a:ext uri="{FF2B5EF4-FFF2-40B4-BE49-F238E27FC236}">
                <a16:creationId xmlns:a16="http://schemas.microsoft.com/office/drawing/2014/main" id="{78203A31-15FD-444E-82DD-8E99344E9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438" y="3311366"/>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a:extLst>
              <a:ext uri="{FF2B5EF4-FFF2-40B4-BE49-F238E27FC236}">
                <a16:creationId xmlns:a16="http://schemas.microsoft.com/office/drawing/2014/main" id="{E7C09A97-0A3F-4154-8316-0A619EEB44CA}"/>
              </a:ext>
            </a:extLst>
          </p:cNvPr>
          <p:cNvSpPr txBox="1">
            <a:spLocks noChangeArrowheads="1"/>
          </p:cNvSpPr>
          <p:nvPr/>
        </p:nvSpPr>
        <p:spPr bwMode="auto">
          <a:xfrm>
            <a:off x="363987" y="2740562"/>
            <a:ext cx="4038600" cy="528638"/>
          </a:xfrm>
          <a:prstGeom prst="rect">
            <a:avLst/>
          </a:prstGeom>
          <a:noFill/>
          <a:ln>
            <a:noFill/>
          </a:ln>
        </p:spPr>
        <p:style>
          <a:lnRef idx="0">
            <a:scrgbClr r="0" g="0" b="0"/>
          </a:lnRef>
          <a:fillRef idx="0">
            <a:scrgbClr r="0" g="0" b="0"/>
          </a:fillRef>
          <a:effectRef idx="0">
            <a:scrgbClr r="0" g="0" b="0"/>
          </a:effectRef>
          <a:fontRef idx="minor">
            <a:schemeClr val="accent1"/>
          </a:fontRef>
        </p:style>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800" b="1">
                <a:solidFill>
                  <a:srgbClr val="0000FF"/>
                </a:solidFill>
              </a:rPr>
              <a:t>Thạch Sanh</a:t>
            </a:r>
          </a:p>
        </p:txBody>
      </p:sp>
      <p:sp>
        <p:nvSpPr>
          <p:cNvPr id="49159" name="Rectangle 7">
            <a:extLst>
              <a:ext uri="{FF2B5EF4-FFF2-40B4-BE49-F238E27FC236}">
                <a16:creationId xmlns:a16="http://schemas.microsoft.com/office/drawing/2014/main" id="{F1481B2F-EC36-48B9-848F-599C3D659B18}"/>
              </a:ext>
            </a:extLst>
          </p:cNvPr>
          <p:cNvSpPr>
            <a:spLocks noChangeArrowheads="1"/>
          </p:cNvSpPr>
          <p:nvPr/>
        </p:nvSpPr>
        <p:spPr bwMode="auto">
          <a:xfrm>
            <a:off x="8495930" y="2683272"/>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0000FF"/>
                </a:solidFill>
              </a:rPr>
              <a:t>Cây bút thần</a:t>
            </a:r>
          </a:p>
        </p:txBody>
      </p:sp>
      <p:sp>
        <p:nvSpPr>
          <p:cNvPr id="49160" name="Text Box 8">
            <a:extLst>
              <a:ext uri="{FF2B5EF4-FFF2-40B4-BE49-F238E27FC236}">
                <a16:creationId xmlns:a16="http://schemas.microsoft.com/office/drawing/2014/main" id="{3A5B4A05-FB04-4E3E-8035-01A7054329B9}"/>
              </a:ext>
            </a:extLst>
          </p:cNvPr>
          <p:cNvSpPr txBox="1">
            <a:spLocks noChangeArrowheads="1"/>
          </p:cNvSpPr>
          <p:nvPr/>
        </p:nvSpPr>
        <p:spPr bwMode="auto">
          <a:xfrm>
            <a:off x="1660124" y="551419"/>
            <a:ext cx="9135122" cy="14811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lnSpc>
                <a:spcPct val="150000"/>
              </a:lnSpc>
              <a:spcBef>
                <a:spcPct val="50000"/>
              </a:spcBef>
            </a:pPr>
            <a:r>
              <a:rPr lang="en-US" altLang="en-US" b="1">
                <a:solidFill>
                  <a:srgbClr val="0000FF"/>
                </a:solidFill>
                <a:sym typeface="Wingdings" panose="05000000000000000000" pitchFamily="2" charset="2"/>
              </a:rPr>
              <a:t>Phản ánh ước mơ công lý, cải tạo hiện thực xã hội, sự công bằng cho người lao động  của người xưa.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ox(in)">
                                      <p:cBhvr>
                                        <p:cTn id="7" dur="500"/>
                                        <p:tgtEl>
                                          <p:spTgt spid="4915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transition="in" filter="box(in)">
                                      <p:cBhvr>
                                        <p:cTn id="10" dur="500"/>
                                        <p:tgtEl>
                                          <p:spTgt spid="491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animEffect transition="in" filter="checkerboard(across)">
                                      <p:cBhvr>
                                        <p:cTn id="15" dur="500"/>
                                        <p:tgtEl>
                                          <p:spTgt spid="4915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9159"/>
                                        </p:tgtEl>
                                        <p:attrNameLst>
                                          <p:attrName>style.visibility</p:attrName>
                                        </p:attrNameLst>
                                      </p:cBhvr>
                                      <p:to>
                                        <p:strVal val="visible"/>
                                      </p:to>
                                    </p:set>
                                    <p:animEffect transition="in" filter="checkerboard(across)">
                                      <p:cBhvr>
                                        <p:cTn id="18" dur="500"/>
                                        <p:tgtEl>
                                          <p:spTgt spid="491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9160"/>
                                        </p:tgtEl>
                                        <p:attrNameLst>
                                          <p:attrName>style.visibility</p:attrName>
                                        </p:attrNameLst>
                                      </p:cBhvr>
                                      <p:to>
                                        <p:strVal val="visible"/>
                                      </p:to>
                                    </p:set>
                                    <p:animEffect transition="in" filter="box(in)">
                                      <p:cBhvr>
                                        <p:cTn id="23"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nimBg="1"/>
      <p:bldP spid="49159" grpId="0"/>
      <p:bldP spid="491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A5E2346F-D3B3-4CC5-B1F6-4E02288195E4}"/>
              </a:ext>
            </a:extLst>
          </p:cNvPr>
          <p:cNvSpPr txBox="1">
            <a:spLocks noChangeArrowheads="1"/>
          </p:cNvSpPr>
          <p:nvPr/>
        </p:nvSpPr>
        <p:spPr bwMode="auto">
          <a:xfrm>
            <a:off x="592585" y="984404"/>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1. Tác giả</a:t>
            </a:r>
            <a:r>
              <a:rPr lang="en-US" altLang="en-US" sz="2800" b="1">
                <a:solidFill>
                  <a:srgbClr val="FF0000"/>
                </a:solidFill>
              </a:rPr>
              <a:t> </a:t>
            </a:r>
          </a:p>
        </p:txBody>
      </p:sp>
      <p:sp>
        <p:nvSpPr>
          <p:cNvPr id="9" name="Text Box 4">
            <a:extLst>
              <a:ext uri="{FF2B5EF4-FFF2-40B4-BE49-F238E27FC236}">
                <a16:creationId xmlns:a16="http://schemas.microsoft.com/office/drawing/2014/main" id="{C574B989-7547-4FF5-A874-60FDC4BF0273}"/>
              </a:ext>
            </a:extLst>
          </p:cNvPr>
          <p:cNvSpPr txBox="1">
            <a:spLocks noChangeArrowheads="1"/>
          </p:cNvSpPr>
          <p:nvPr/>
        </p:nvSpPr>
        <p:spPr bwMode="auto">
          <a:xfrm>
            <a:off x="-342900" y="381000"/>
            <a:ext cx="54101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I. Đọc, hiểu chú thích</a:t>
            </a:r>
            <a:endParaRPr lang="en-US" altLang="en-US" sz="2800" b="1">
              <a:solidFill>
                <a:srgbClr val="FF0000"/>
              </a:solidFill>
            </a:endParaRPr>
          </a:p>
        </p:txBody>
      </p:sp>
      <p:sp>
        <p:nvSpPr>
          <p:cNvPr id="2" name="Rectangle 1">
            <a:extLst>
              <a:ext uri="{FF2B5EF4-FFF2-40B4-BE49-F238E27FC236}">
                <a16:creationId xmlns:a16="http://schemas.microsoft.com/office/drawing/2014/main" id="{92B3F3A2-5385-4A1A-BF6C-727DCC28C292}"/>
              </a:ext>
            </a:extLst>
          </p:cNvPr>
          <p:cNvSpPr/>
          <p:nvPr/>
        </p:nvSpPr>
        <p:spPr>
          <a:xfrm>
            <a:off x="291485" y="1817082"/>
            <a:ext cx="5585534" cy="1953868"/>
          </a:xfrm>
          <a:prstGeom prst="rect">
            <a:avLst/>
          </a:prstGeom>
        </p:spPr>
        <p:txBody>
          <a:bodyPr wrap="square">
            <a:spAutoFit/>
          </a:bodyPr>
          <a:lstStyle/>
          <a:p>
            <a:pPr algn="just">
              <a:lnSpc>
                <a:spcPct val="150000"/>
              </a:lnSpc>
              <a:spcAft>
                <a:spcPts val="0"/>
              </a:spcAft>
            </a:pPr>
            <a:r>
              <a:rPr lang="en-US" sz="2800"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Hoài Thanh (1909 - 1982).</a:t>
            </a:r>
            <a:endParaRPr lang="en-US" sz="2800" b="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Là nhà phê bình văn học xuất sắc ở thế kỉ XX.</a:t>
            </a:r>
            <a:endParaRPr lang="en-US" sz="2800" b="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AB70046-CA65-4C6B-A2BA-9C7C09CD2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019" y="1115812"/>
            <a:ext cx="6157405" cy="4743450"/>
          </a:xfrm>
          <a:prstGeom prst="rect">
            <a:avLst/>
          </a:prstGeom>
        </p:spPr>
      </p:pic>
      <p:sp>
        <p:nvSpPr>
          <p:cNvPr id="3" name="Thought Bubble: Cloud 2">
            <a:extLst>
              <a:ext uri="{FF2B5EF4-FFF2-40B4-BE49-F238E27FC236}">
                <a16:creationId xmlns:a16="http://schemas.microsoft.com/office/drawing/2014/main" id="{F4C96D09-B39F-4F4B-9CF2-F554C6BB0A52}"/>
              </a:ext>
            </a:extLst>
          </p:cNvPr>
          <p:cNvSpPr/>
          <p:nvPr/>
        </p:nvSpPr>
        <p:spPr>
          <a:xfrm>
            <a:off x="157576" y="5353236"/>
            <a:ext cx="2133600" cy="12783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68229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5">
            <a:extLst>
              <a:ext uri="{FF2B5EF4-FFF2-40B4-BE49-F238E27FC236}">
                <a16:creationId xmlns:a16="http://schemas.microsoft.com/office/drawing/2014/main" id="{15005B91-607E-4389-9710-CAEAF740808A}"/>
              </a:ext>
            </a:extLst>
          </p:cNvPr>
          <p:cNvSpPr txBox="1">
            <a:spLocks noChangeArrowheads="1"/>
          </p:cNvSpPr>
          <p:nvPr/>
        </p:nvSpPr>
        <p:spPr bwMode="auto">
          <a:xfrm>
            <a:off x="1419317" y="2410926"/>
            <a:ext cx="9136232" cy="2219838"/>
          </a:xfrm>
          <a:prstGeom prst="rect">
            <a:avLst/>
          </a:prstGeom>
          <a:gradFill rotWithShape="1">
            <a:gsLst>
              <a:gs pos="0">
                <a:schemeClr val="accent1">
                  <a:alpha val="30000"/>
                </a:schemeClr>
              </a:gs>
              <a:gs pos="50000">
                <a:schemeClr val="bg1"/>
              </a:gs>
              <a:gs pos="100000">
                <a:schemeClr val="accent1">
                  <a:alpha val="30000"/>
                </a:schemeClr>
              </a:gs>
            </a:gsLst>
            <a:lin ang="2700000" scaled="1"/>
          </a:gradFill>
          <a:ln w="38100">
            <a:solidFill>
              <a:srgbClr val="003300"/>
            </a:solidFill>
            <a:miter lim="800000"/>
            <a:headEnd/>
            <a:tailEnd/>
          </a:ln>
        </p:spPr>
        <p:txBody>
          <a:bodyPr wrap="square">
            <a:spAutoFit/>
          </a:bodyPr>
          <a:lstStyle/>
          <a:p>
            <a:pPr algn="ctr">
              <a:lnSpc>
                <a:spcPct val="150000"/>
              </a:lnSpc>
              <a:spcBef>
                <a:spcPct val="50000"/>
              </a:spcBef>
              <a:defRPr/>
            </a:pPr>
            <a:r>
              <a:rPr lang="en-US" sz="3200" b="1">
                <a:solidFill>
                  <a:srgbClr val="FF0000"/>
                </a:solidFill>
                <a:latin typeface="Times New Roman" panose="02020603050405020304" pitchFamily="18" charset="0"/>
                <a:cs typeface="Times New Roman" panose="02020603050405020304" pitchFamily="18" charset="0"/>
              </a:rPr>
              <a:t>Cuộc sống của con người, của xã hội vốn muôn hình vạn trạng, văn chương có nhiệm vụ phản ánh cuộc sống đó.</a:t>
            </a:r>
          </a:p>
        </p:txBody>
      </p:sp>
    </p:spTree>
    <p:extLst>
      <p:ext uri="{BB962C8B-B14F-4D97-AF65-F5344CB8AC3E}">
        <p14:creationId xmlns:p14="http://schemas.microsoft.com/office/powerpoint/2010/main" val="3565021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215D13-56E3-44A4-BAA2-1D9AC73888BE}"/>
              </a:ext>
            </a:extLst>
          </p:cNvPr>
          <p:cNvSpPr/>
          <p:nvPr/>
        </p:nvSpPr>
        <p:spPr>
          <a:xfrm>
            <a:off x="559294" y="585326"/>
            <a:ext cx="11416683" cy="661207"/>
          </a:xfrm>
          <a:prstGeom prst="rect">
            <a:avLst/>
          </a:prstGeom>
        </p:spPr>
        <p:txBody>
          <a:bodyPr wrap="square">
            <a:spAutoFit/>
          </a:bodyPr>
          <a:lstStyle/>
          <a:p>
            <a:pPr algn="just">
              <a:lnSpc>
                <a:spcPct val="150000"/>
              </a:lnSpc>
              <a:spcAft>
                <a:spcPts val="0"/>
              </a:spcAft>
            </a:pPr>
            <a:r>
              <a:rPr lang="en-US" sz="28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 dụng</a:t>
            </a:r>
            <a:r>
              <a:rPr lang="en-US" sz="28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B374C40-ACF3-4851-93B3-43D1EF637D87}"/>
              </a:ext>
            </a:extLst>
          </p:cNvPr>
          <p:cNvSpPr/>
          <p:nvPr/>
        </p:nvSpPr>
        <p:spPr>
          <a:xfrm>
            <a:off x="701336" y="1546902"/>
            <a:ext cx="10958003" cy="3891963"/>
          </a:xfrm>
          <a:prstGeom prst="rect">
            <a:avLst/>
          </a:prstGeom>
        </p:spPr>
        <p:txBody>
          <a:bodyPr wrap="square">
            <a:spAutoFit/>
          </a:bodyPr>
          <a:lstStyle/>
          <a:p>
            <a:pPr lvl="0" algn="just">
              <a:lnSpc>
                <a:spcPct val="150000"/>
              </a:lnSpc>
            </a:pPr>
            <a:r>
              <a:rPr lang="en-US" sz="2800">
                <a:solidFill>
                  <a:srgbClr val="17B49F">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Một người hằng ngày chỉ... hay sao?</a:t>
            </a:r>
            <a:endParaRPr lang="en-US" sz="2800">
              <a:solidFill>
                <a:srgbClr val="17B49F">
                  <a:lumMod val="50000"/>
                </a:srgb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17B49F">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Văn chương gây cho ta... nghìn lần.</a:t>
            </a:r>
            <a:endParaRPr lang="en-US" sz="2800">
              <a:solidFill>
                <a:srgbClr val="17B49F">
                  <a:lumMod val="50000"/>
                </a:srgb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Văn chương làm giàu tình cảm con người. </a:t>
            </a:r>
            <a:endPar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17B49F">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Có kẻ nói... mới hay.</a:t>
            </a:r>
            <a:endParaRPr lang="en-US" sz="2800">
              <a:solidFill>
                <a:srgbClr val="17B49F">
                  <a:lumMod val="50000"/>
                </a:srgb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17B49F">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Nếu pho lịch sử... đến bực nào.</a:t>
            </a:r>
            <a:endParaRPr lang="en-US" sz="2800">
              <a:solidFill>
                <a:srgbClr val="17B49F">
                  <a:lumMod val="50000"/>
                </a:srgb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 chương làm đẹp, làm giàu cho cuộc sống.</a:t>
            </a:r>
            <a:endParaRPr lang="en-US"/>
          </a:p>
        </p:txBody>
      </p:sp>
      <p:sp>
        <p:nvSpPr>
          <p:cNvPr id="6" name="Thought Bubble: Cloud 5">
            <a:extLst>
              <a:ext uri="{FF2B5EF4-FFF2-40B4-BE49-F238E27FC236}">
                <a16:creationId xmlns:a16="http://schemas.microsoft.com/office/drawing/2014/main" id="{C3D09125-578F-42E6-AD14-3D17FAFEA3D2}"/>
              </a:ext>
            </a:extLst>
          </p:cNvPr>
          <p:cNvSpPr/>
          <p:nvPr/>
        </p:nvSpPr>
        <p:spPr>
          <a:xfrm>
            <a:off x="10058400" y="5329300"/>
            <a:ext cx="2133600" cy="12783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3295250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1007ACB-5531-4BF1-B30B-AB533D73D68F}"/>
              </a:ext>
            </a:extLst>
          </p:cNvPr>
          <p:cNvSpPr>
            <a:spLocks noGrp="1"/>
          </p:cNvSpPr>
          <p:nvPr>
            <p:ph type="sldNum" sz="quarter" idx="12"/>
          </p:nvPr>
        </p:nvSpPr>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fld id="{CE16EC76-DDBC-4732-9730-F7FFF26E4392}" type="slidenum">
              <a:rPr lang="en-US" altLang="en-US" sz="1200">
                <a:solidFill>
                  <a:srgbClr val="898989"/>
                </a:solidFill>
                <a:latin typeface="Arial Narrow" panose="020B0606020202030204" pitchFamily="34" charset="0"/>
              </a:rPr>
              <a:pPr eaLnBrk="1" hangingPunct="1"/>
              <a:t>22</a:t>
            </a:fld>
            <a:endParaRPr lang="en-US" altLang="en-US" sz="1200">
              <a:solidFill>
                <a:srgbClr val="898989"/>
              </a:solidFill>
              <a:latin typeface="Arial Narrow" panose="020B0606020202030204" pitchFamily="34" charset="0"/>
            </a:endParaRPr>
          </a:p>
        </p:txBody>
      </p:sp>
      <p:sp>
        <p:nvSpPr>
          <p:cNvPr id="27650" name="Rectangle 2">
            <a:extLst>
              <a:ext uri="{FF2B5EF4-FFF2-40B4-BE49-F238E27FC236}">
                <a16:creationId xmlns:a16="http://schemas.microsoft.com/office/drawing/2014/main" id="{375E90BB-DF45-4C15-A664-0AE899B182FE}"/>
              </a:ext>
            </a:extLst>
          </p:cNvPr>
          <p:cNvSpPr>
            <a:spLocks noGrp="1"/>
          </p:cNvSpPr>
          <p:nvPr>
            <p:ph type="body" idx="1"/>
          </p:nvPr>
        </p:nvSpPr>
        <p:spPr>
          <a:xfrm>
            <a:off x="500062" y="450172"/>
            <a:ext cx="11191875" cy="5957656"/>
          </a:xfr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oAutofit/>
          </a:bodyPr>
          <a:lstStyle/>
          <a:p>
            <a:pPr algn="ctr" eaLnBrk="1" hangingPunct="1">
              <a:lnSpc>
                <a:spcPct val="150000"/>
              </a:lnSpc>
              <a:buFont typeface="Arial" panose="020B0604020202020204" pitchFamily="34" charset="0"/>
              <a:buNone/>
            </a:pPr>
            <a:r>
              <a:rPr lang="en-US" altLang="en-US">
                <a:solidFill>
                  <a:schemeClr val="accent5">
                    <a:lumMod val="50000"/>
                  </a:schemeClr>
                </a:solidFill>
                <a:latin typeface="Times New Roman" panose="02020603050405020304" pitchFamily="18" charset="0"/>
                <a:cs typeface="Times New Roman" panose="02020603050405020304" pitchFamily="18" charset="0"/>
              </a:rPr>
              <a:t>    </a:t>
            </a:r>
            <a:r>
              <a:rPr lang="en-US" altLang="en-US" b="1">
                <a:solidFill>
                  <a:schemeClr val="accent5">
                    <a:lumMod val="50000"/>
                  </a:schemeClr>
                </a:solidFill>
                <a:latin typeface="Times New Roman" panose="02020603050405020304" pitchFamily="18" charset="0"/>
                <a:cs typeface="Times New Roman" panose="02020603050405020304" pitchFamily="18" charset="0"/>
              </a:rPr>
              <a:t>Văn chương gây cho ta những tình cảm ta không có, vì:</a:t>
            </a:r>
          </a:p>
          <a:p>
            <a:pPr algn="just" eaLnBrk="1" hangingPunct="1">
              <a:lnSpc>
                <a:spcPct val="150000"/>
              </a:lnSpc>
            </a:pPr>
            <a:r>
              <a:rPr lang="en-US" altLang="en-US">
                <a:solidFill>
                  <a:schemeClr val="accent5">
                    <a:lumMod val="50000"/>
                  </a:schemeClr>
                </a:solidFill>
                <a:latin typeface="Times New Roman" panose="02020603050405020304" pitchFamily="18" charset="0"/>
                <a:cs typeface="Times New Roman" panose="02020603050405020304" pitchFamily="18" charset="0"/>
              </a:rPr>
              <a:t>Văn chương làm cho ta biết vui, buồn, hờn, giận vì những chuyện không đâu, những người không quen biết. </a:t>
            </a:r>
          </a:p>
          <a:p>
            <a:pPr algn="just" eaLnBrk="1" hangingPunct="1">
              <a:lnSpc>
                <a:spcPct val="150000"/>
              </a:lnSpc>
            </a:pPr>
            <a:r>
              <a:rPr lang="en-US" altLang="en-US">
                <a:solidFill>
                  <a:schemeClr val="accent5">
                    <a:lumMod val="50000"/>
                  </a:schemeClr>
                </a:solidFill>
                <a:latin typeface="Times New Roman" panose="02020603050405020304" pitchFamily="18" charset="0"/>
                <a:cs typeface="Times New Roman" panose="02020603050405020304" pitchFamily="18" charset="0"/>
              </a:rPr>
              <a:t>Văn chương làm cho đời sống thêm phong phú. </a:t>
            </a:r>
            <a:endParaRPr lang="en-US" altLang="en-US" i="1">
              <a:solidFill>
                <a:schemeClr val="accent5">
                  <a:lumMod val="50000"/>
                </a:schemeClr>
              </a:solidFill>
              <a:latin typeface="Times New Roman" panose="02020603050405020304" pitchFamily="18" charset="0"/>
              <a:cs typeface="Times New Roman" panose="02020603050405020304" pitchFamily="18" charset="0"/>
            </a:endParaRPr>
          </a:p>
          <a:p>
            <a:pPr algn="just" eaLnBrk="1" hangingPunct="1">
              <a:lnSpc>
                <a:spcPct val="150000"/>
              </a:lnSpc>
              <a:buFont typeface="Arial" panose="020B0604020202020204" pitchFamily="34" charset="0"/>
              <a:buNone/>
            </a:pPr>
            <a:r>
              <a:rPr lang="en-US" altLang="en-US" i="1">
                <a:solidFill>
                  <a:schemeClr val="accent5">
                    <a:lumMod val="50000"/>
                  </a:schemeClr>
                </a:solidFill>
                <a:latin typeface="Times New Roman" panose="02020603050405020304" pitchFamily="18" charset="0"/>
                <a:cs typeface="Times New Roman" panose="02020603050405020304" pitchFamily="18" charset="0"/>
              </a:rPr>
              <a:t>   Mấy ai có nỗi thương cảm khát vọng cao cả như Đỗ Phủ trong bài “Bài ca nhà tranh bị gió thu phá”.</a:t>
            </a:r>
          </a:p>
          <a:p>
            <a:pPr algn="just" eaLnBrk="1" hangingPunct="1">
              <a:lnSpc>
                <a:spcPct val="150000"/>
              </a:lnSpc>
              <a:buFont typeface="Arial" panose="020B0604020202020204" pitchFamily="34" charset="0"/>
              <a:buNone/>
            </a:pPr>
            <a:r>
              <a:rPr lang="en-US" altLang="en-US" i="1">
                <a:solidFill>
                  <a:schemeClr val="accent5">
                    <a:lumMod val="50000"/>
                  </a:schemeClr>
                </a:solidFill>
                <a:latin typeface="Times New Roman" panose="02020603050405020304" pitchFamily="18" charset="0"/>
                <a:cs typeface="Times New Roman" panose="02020603050405020304" pitchFamily="18" charset="0"/>
              </a:rPr>
              <a:t>   Nhưng mấy ai có tình cảm sâu sắc và cao cả, tình bạn đậm đà chân thật như Nguyễn Khuyến trong bài thơ: “Bạn đến chơi nhà’’…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0">
                                            <p:bg/>
                                          </p:spTgt>
                                        </p:tgtEl>
                                        <p:attrNameLst>
                                          <p:attrName>style.visibility</p:attrName>
                                        </p:attrNameLst>
                                      </p:cBhvr>
                                      <p:to>
                                        <p:strVal val="visible"/>
                                      </p:to>
                                    </p:set>
                                    <p:animEffect transition="in" filter="fade">
                                      <p:cBhvr>
                                        <p:cTn id="7" dur="1000"/>
                                        <p:tgtEl>
                                          <p:spTgt spid="27650">
                                            <p:bg/>
                                          </p:spTgt>
                                        </p:tgtEl>
                                      </p:cBhvr>
                                    </p:animEffect>
                                    <p:anim calcmode="lin" valueType="num">
                                      <p:cBhvr>
                                        <p:cTn id="8" dur="1000" fill="hold"/>
                                        <p:tgtEl>
                                          <p:spTgt spid="27650">
                                            <p:bg/>
                                          </p:spTgt>
                                        </p:tgtEl>
                                        <p:attrNameLst>
                                          <p:attrName>ppt_x</p:attrName>
                                        </p:attrNameLst>
                                      </p:cBhvr>
                                      <p:tavLst>
                                        <p:tav tm="0">
                                          <p:val>
                                            <p:strVal val="#ppt_x"/>
                                          </p:val>
                                        </p:tav>
                                        <p:tav tm="100000">
                                          <p:val>
                                            <p:strVal val="#ppt_x"/>
                                          </p:val>
                                        </p:tav>
                                      </p:tavLst>
                                    </p:anim>
                                    <p:anim calcmode="lin" valueType="num">
                                      <p:cBhvr>
                                        <p:cTn id="9" dur="1000" fill="hold"/>
                                        <p:tgtEl>
                                          <p:spTgt spid="27650">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0">
                                            <p:txEl>
                                              <p:pRg st="0" end="0"/>
                                            </p:txEl>
                                          </p:spTgt>
                                        </p:tgtEl>
                                        <p:attrNameLst>
                                          <p:attrName>style.visibility</p:attrName>
                                        </p:attrNameLst>
                                      </p:cBhvr>
                                      <p:to>
                                        <p:strVal val="visible"/>
                                      </p:to>
                                    </p:set>
                                    <p:animEffect transition="in" filter="fade">
                                      <p:cBhvr>
                                        <p:cTn id="14" dur="1000"/>
                                        <p:tgtEl>
                                          <p:spTgt spid="27650">
                                            <p:txEl>
                                              <p:pRg st="0" end="0"/>
                                            </p:txEl>
                                          </p:spTgt>
                                        </p:tgtEl>
                                      </p:cBhvr>
                                    </p:animEffect>
                                    <p:anim calcmode="lin" valueType="num">
                                      <p:cBhvr>
                                        <p:cTn id="15"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7650">
                                            <p:txEl>
                                              <p:pRg st="1" end="1"/>
                                            </p:txEl>
                                          </p:spTgt>
                                        </p:tgtEl>
                                        <p:attrNameLst>
                                          <p:attrName>style.visibility</p:attrName>
                                        </p:attrNameLst>
                                      </p:cBhvr>
                                      <p:to>
                                        <p:strVal val="visible"/>
                                      </p:to>
                                    </p:set>
                                    <p:animEffect transition="in" filter="fade">
                                      <p:cBhvr>
                                        <p:cTn id="21" dur="1000"/>
                                        <p:tgtEl>
                                          <p:spTgt spid="27650">
                                            <p:txEl>
                                              <p:pRg st="1" end="1"/>
                                            </p:txEl>
                                          </p:spTgt>
                                        </p:tgtEl>
                                      </p:cBhvr>
                                    </p:animEffect>
                                    <p:anim calcmode="lin" valueType="num">
                                      <p:cBhvr>
                                        <p:cTn id="22"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7650">
                                            <p:txEl>
                                              <p:pRg st="2" end="2"/>
                                            </p:txEl>
                                          </p:spTgt>
                                        </p:tgtEl>
                                        <p:attrNameLst>
                                          <p:attrName>style.visibility</p:attrName>
                                        </p:attrNameLst>
                                      </p:cBhvr>
                                      <p:to>
                                        <p:strVal val="visible"/>
                                      </p:to>
                                    </p:set>
                                    <p:animEffect transition="in" filter="fade">
                                      <p:cBhvr>
                                        <p:cTn id="28" dur="1000"/>
                                        <p:tgtEl>
                                          <p:spTgt spid="27650">
                                            <p:txEl>
                                              <p:pRg st="2" end="2"/>
                                            </p:txEl>
                                          </p:spTgt>
                                        </p:tgtEl>
                                      </p:cBhvr>
                                    </p:animEffect>
                                    <p:anim calcmode="lin" valueType="num">
                                      <p:cBhvr>
                                        <p:cTn id="29"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7650">
                                            <p:txEl>
                                              <p:pRg st="2" end="2"/>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27650">
                                            <p:txEl>
                                              <p:pRg st="3" end="3"/>
                                            </p:txEl>
                                          </p:spTgt>
                                        </p:tgtEl>
                                        <p:attrNameLst>
                                          <p:attrName>style.visibility</p:attrName>
                                        </p:attrNameLst>
                                      </p:cBhvr>
                                      <p:to>
                                        <p:strVal val="visible"/>
                                      </p:to>
                                    </p:set>
                                    <p:animEffect transition="in" filter="fade">
                                      <p:cBhvr>
                                        <p:cTn id="34" dur="1000"/>
                                        <p:tgtEl>
                                          <p:spTgt spid="27650">
                                            <p:txEl>
                                              <p:pRg st="3" end="3"/>
                                            </p:txEl>
                                          </p:spTgt>
                                        </p:tgtEl>
                                      </p:cBhvr>
                                    </p:animEffect>
                                    <p:anim calcmode="lin" valueType="num">
                                      <p:cBhvr>
                                        <p:cTn id="35"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7650">
                                            <p:txEl>
                                              <p:pRg st="3" end="3"/>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27650">
                                            <p:txEl>
                                              <p:pRg st="4" end="4"/>
                                            </p:txEl>
                                          </p:spTgt>
                                        </p:tgtEl>
                                        <p:attrNameLst>
                                          <p:attrName>style.visibility</p:attrName>
                                        </p:attrNameLst>
                                      </p:cBhvr>
                                      <p:to>
                                        <p:strVal val="visible"/>
                                      </p:to>
                                    </p:set>
                                    <p:animEffect transition="in" filter="fade">
                                      <p:cBhvr>
                                        <p:cTn id="40" dur="1000"/>
                                        <p:tgtEl>
                                          <p:spTgt spid="27650">
                                            <p:txEl>
                                              <p:pRg st="4" end="4"/>
                                            </p:txEl>
                                          </p:spTgt>
                                        </p:tgtEl>
                                      </p:cBhvr>
                                    </p:animEffect>
                                    <p:anim calcmode="lin" valueType="num">
                                      <p:cBhvr>
                                        <p:cTn id="41" dur="10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765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8540B78-23C7-4E95-AAF2-973A515770E1}"/>
              </a:ext>
            </a:extLst>
          </p:cNvPr>
          <p:cNvSpPr>
            <a:spLocks noGrp="1"/>
          </p:cNvSpPr>
          <p:nvPr>
            <p:ph type="sldNum" sz="quarter" idx="12"/>
          </p:nvPr>
        </p:nvSpPr>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fld id="{4B87DA28-1130-44B3-8598-3367D3416CDA}" type="slidenum">
              <a:rPr lang="en-US" altLang="en-US" sz="1200">
                <a:solidFill>
                  <a:srgbClr val="898989"/>
                </a:solidFill>
                <a:latin typeface="Arial Narrow" panose="020B0606020202030204" pitchFamily="34" charset="0"/>
              </a:rPr>
              <a:pPr eaLnBrk="1" hangingPunct="1"/>
              <a:t>23</a:t>
            </a:fld>
            <a:endParaRPr lang="en-US" altLang="en-US" sz="1200">
              <a:solidFill>
                <a:srgbClr val="898989"/>
              </a:solidFill>
              <a:latin typeface="Arial Narrow" panose="020B0606020202030204" pitchFamily="34" charset="0"/>
            </a:endParaRPr>
          </a:p>
        </p:txBody>
      </p:sp>
      <p:sp>
        <p:nvSpPr>
          <p:cNvPr id="28674" name="Rectangle 2">
            <a:extLst>
              <a:ext uri="{FF2B5EF4-FFF2-40B4-BE49-F238E27FC236}">
                <a16:creationId xmlns:a16="http://schemas.microsoft.com/office/drawing/2014/main" id="{C13721E9-7C0C-49A3-9C09-6734B014F56B}"/>
              </a:ext>
            </a:extLst>
          </p:cNvPr>
          <p:cNvSpPr>
            <a:spLocks noGrp="1"/>
          </p:cNvSpPr>
          <p:nvPr>
            <p:ph type="body" idx="1"/>
          </p:nvPr>
        </p:nvSpPr>
        <p:spPr>
          <a:xfrm>
            <a:off x="923925" y="1222214"/>
            <a:ext cx="10515600" cy="416052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eaLnBrk="1" hangingPunct="1">
              <a:lnSpc>
                <a:spcPct val="160000"/>
              </a:lnSpc>
              <a:spcBef>
                <a:spcPct val="0"/>
              </a:spcBef>
              <a:buFont typeface="Arial" panose="020B0604020202020204" pitchFamily="34" charset="0"/>
              <a:buNone/>
            </a:pPr>
            <a:r>
              <a:rPr lang="en-US" altLang="en-US">
                <a:solidFill>
                  <a:schemeClr val="accent5">
                    <a:lumMod val="50000"/>
                  </a:schemeClr>
                </a:solidFill>
                <a:latin typeface="Times New Roman" panose="02020603050405020304" pitchFamily="18" charset="0"/>
                <a:cs typeface="Times New Roman" panose="02020603050405020304" pitchFamily="18" charset="0"/>
              </a:rPr>
              <a:t>         </a:t>
            </a:r>
            <a:r>
              <a:rPr lang="en-US" altLang="en-US" b="1">
                <a:solidFill>
                  <a:schemeClr val="accent5">
                    <a:lumMod val="50000"/>
                  </a:schemeClr>
                </a:solidFill>
                <a:latin typeface="Times New Roman" panose="02020603050405020304" pitchFamily="18" charset="0"/>
                <a:cs typeface="Times New Roman" panose="02020603050405020304" pitchFamily="18" charset="0"/>
              </a:rPr>
              <a:t>Văn chương luyện những tình cảm ta sẵn có vì:</a:t>
            </a:r>
          </a:p>
          <a:p>
            <a:pPr algn="just" eaLnBrk="1" hangingPunct="1">
              <a:lnSpc>
                <a:spcPct val="160000"/>
              </a:lnSpc>
            </a:pPr>
            <a:r>
              <a:rPr lang="en-US" altLang="en-US">
                <a:solidFill>
                  <a:schemeClr val="accent5">
                    <a:lumMod val="50000"/>
                  </a:schemeClr>
                </a:solidFill>
                <a:latin typeface="Times New Roman" panose="02020603050405020304" pitchFamily="18" charset="0"/>
                <a:cs typeface="Times New Roman" panose="02020603050405020304" pitchFamily="18" charset="0"/>
              </a:rPr>
              <a:t>Tình yêu ông bà, cha, mẹ, … là những tình cảm sẵn có, văn chương nhắc nhở ta tình cảm đối với ông bà, cha, mẹ…  </a:t>
            </a:r>
          </a:p>
          <a:p>
            <a:pPr algn="just" eaLnBrk="1" hangingPunct="1">
              <a:lnSpc>
                <a:spcPct val="160000"/>
              </a:lnSpc>
            </a:pPr>
            <a:r>
              <a:rPr lang="en-US" altLang="en-US">
                <a:solidFill>
                  <a:schemeClr val="accent5">
                    <a:lumMod val="50000"/>
                  </a:schemeClr>
                </a:solidFill>
                <a:latin typeface="Times New Roman" panose="02020603050405020304" pitchFamily="18" charset="0"/>
                <a:cs typeface="Times New Roman" panose="02020603050405020304" pitchFamily="18" charset="0"/>
              </a:rPr>
              <a:t>Văn chương giáo dục lòng biết ơn đối với con người.</a:t>
            </a:r>
          </a:p>
          <a:p>
            <a:pPr algn="just" eaLnBrk="1" hangingPunct="1">
              <a:lnSpc>
                <a:spcPct val="160000"/>
              </a:lnSpc>
            </a:pPr>
            <a:r>
              <a:rPr lang="en-US" altLang="en-US">
                <a:solidFill>
                  <a:schemeClr val="accent5">
                    <a:lumMod val="50000"/>
                  </a:schemeClr>
                </a:solidFill>
                <a:latin typeface="Times New Roman" panose="02020603050405020304" pitchFamily="18" charset="0"/>
                <a:cs typeface="Times New Roman" panose="02020603050405020304" pitchFamily="18" charset="0"/>
              </a:rPr>
              <a:t>Văn chương giúp chúng ta thêm yêu cái đẹp, yêu thiên nhiên đất nước… giúp ta biết phân biệt phải - trái, xấu - tốt.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674">
                                            <p:bg/>
                                          </p:spTgt>
                                        </p:tgtEl>
                                        <p:attrNameLst>
                                          <p:attrName>style.visibility</p:attrName>
                                        </p:attrNameLst>
                                      </p:cBhvr>
                                      <p:to>
                                        <p:strVal val="visible"/>
                                      </p:to>
                                    </p:set>
                                    <p:animEffect transition="in" filter="fade">
                                      <p:cBhvr>
                                        <p:cTn id="7" dur="1000"/>
                                        <p:tgtEl>
                                          <p:spTgt spid="28674">
                                            <p:bg/>
                                          </p:spTgt>
                                        </p:tgtEl>
                                      </p:cBhvr>
                                    </p:animEffect>
                                    <p:anim calcmode="lin" valueType="num">
                                      <p:cBhvr>
                                        <p:cTn id="8" dur="1000" fill="hold"/>
                                        <p:tgtEl>
                                          <p:spTgt spid="28674">
                                            <p:bg/>
                                          </p:spTgt>
                                        </p:tgtEl>
                                        <p:attrNameLst>
                                          <p:attrName>ppt_x</p:attrName>
                                        </p:attrNameLst>
                                      </p:cBhvr>
                                      <p:tavLst>
                                        <p:tav tm="0">
                                          <p:val>
                                            <p:strVal val="#ppt_x"/>
                                          </p:val>
                                        </p:tav>
                                        <p:tav tm="100000">
                                          <p:val>
                                            <p:strVal val="#ppt_x"/>
                                          </p:val>
                                        </p:tav>
                                      </p:tavLst>
                                    </p:anim>
                                    <p:anim calcmode="lin" valueType="num">
                                      <p:cBhvr>
                                        <p:cTn id="9" dur="1000" fill="hold"/>
                                        <p:tgtEl>
                                          <p:spTgt spid="28674">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8674">
                                            <p:txEl>
                                              <p:pRg st="0" end="0"/>
                                            </p:txEl>
                                          </p:spTgt>
                                        </p:tgtEl>
                                        <p:attrNameLst>
                                          <p:attrName>style.visibility</p:attrName>
                                        </p:attrNameLst>
                                      </p:cBhvr>
                                      <p:to>
                                        <p:strVal val="visible"/>
                                      </p:to>
                                    </p:set>
                                    <p:animEffect transition="in" filter="fade">
                                      <p:cBhvr>
                                        <p:cTn id="14" dur="1000"/>
                                        <p:tgtEl>
                                          <p:spTgt spid="28674">
                                            <p:txEl>
                                              <p:pRg st="0" end="0"/>
                                            </p:txEl>
                                          </p:spTgt>
                                        </p:tgtEl>
                                      </p:cBhvr>
                                    </p:animEffect>
                                    <p:anim calcmode="lin" valueType="num">
                                      <p:cBhvr>
                                        <p:cTn id="15" dur="10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6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8674">
                                            <p:txEl>
                                              <p:pRg st="1" end="1"/>
                                            </p:txEl>
                                          </p:spTgt>
                                        </p:tgtEl>
                                        <p:attrNameLst>
                                          <p:attrName>style.visibility</p:attrName>
                                        </p:attrNameLst>
                                      </p:cBhvr>
                                      <p:to>
                                        <p:strVal val="visible"/>
                                      </p:to>
                                    </p:set>
                                    <p:animEffect transition="in" filter="fade">
                                      <p:cBhvr>
                                        <p:cTn id="21" dur="1000"/>
                                        <p:tgtEl>
                                          <p:spTgt spid="28674">
                                            <p:txEl>
                                              <p:pRg st="1" end="1"/>
                                            </p:txEl>
                                          </p:spTgt>
                                        </p:tgtEl>
                                      </p:cBhvr>
                                    </p:animEffect>
                                    <p:anim calcmode="lin" valueType="num">
                                      <p:cBhvr>
                                        <p:cTn id="22" dur="10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86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8674">
                                            <p:txEl>
                                              <p:pRg st="2" end="2"/>
                                            </p:txEl>
                                          </p:spTgt>
                                        </p:tgtEl>
                                        <p:attrNameLst>
                                          <p:attrName>style.visibility</p:attrName>
                                        </p:attrNameLst>
                                      </p:cBhvr>
                                      <p:to>
                                        <p:strVal val="visible"/>
                                      </p:to>
                                    </p:set>
                                    <p:animEffect transition="in" filter="fade">
                                      <p:cBhvr>
                                        <p:cTn id="28" dur="1000"/>
                                        <p:tgtEl>
                                          <p:spTgt spid="28674">
                                            <p:txEl>
                                              <p:pRg st="2" end="2"/>
                                            </p:txEl>
                                          </p:spTgt>
                                        </p:tgtEl>
                                      </p:cBhvr>
                                    </p:animEffect>
                                    <p:anim calcmode="lin" valueType="num">
                                      <p:cBhvr>
                                        <p:cTn id="29" dur="10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86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8674">
                                            <p:txEl>
                                              <p:pRg st="3" end="3"/>
                                            </p:txEl>
                                          </p:spTgt>
                                        </p:tgtEl>
                                        <p:attrNameLst>
                                          <p:attrName>style.visibility</p:attrName>
                                        </p:attrNameLst>
                                      </p:cBhvr>
                                      <p:to>
                                        <p:strVal val="visible"/>
                                      </p:to>
                                    </p:set>
                                    <p:animEffect transition="in" filter="fade">
                                      <p:cBhvr>
                                        <p:cTn id="35" dur="1000"/>
                                        <p:tgtEl>
                                          <p:spTgt spid="28674">
                                            <p:txEl>
                                              <p:pRg st="3" end="3"/>
                                            </p:txEl>
                                          </p:spTgt>
                                        </p:tgtEl>
                                      </p:cBhvr>
                                    </p:animEffect>
                                    <p:anim calcmode="lin" valueType="num">
                                      <p:cBhvr>
                                        <p:cTn id="36" dur="10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867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B17163-BB67-40DA-A4E9-C63B627E56B2}"/>
              </a:ext>
            </a:extLst>
          </p:cNvPr>
          <p:cNvSpPr/>
          <p:nvPr/>
        </p:nvSpPr>
        <p:spPr>
          <a:xfrm>
            <a:off x="689975" y="649246"/>
            <a:ext cx="3674404" cy="613245"/>
          </a:xfrm>
          <a:prstGeom prst="rect">
            <a:avLst/>
          </a:prstGeom>
        </p:spPr>
        <p:txBody>
          <a:bodyPr wrap="none">
            <a:spAutoFit/>
          </a:bodyPr>
          <a:lstStyle/>
          <a:p>
            <a:pPr algn="just">
              <a:lnSpc>
                <a:spcPct val="115000"/>
              </a:lnSpc>
              <a:spcAft>
                <a:spcPts val="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GHI NHỚ (sgk)</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22">
            <a:extLst>
              <a:ext uri="{FF2B5EF4-FFF2-40B4-BE49-F238E27FC236}">
                <a16:creationId xmlns:a16="http://schemas.microsoft.com/office/drawing/2014/main" id="{FF8A7068-7899-4976-8856-99346C57EEFD}"/>
              </a:ext>
            </a:extLst>
          </p:cNvPr>
          <p:cNvGrpSpPr>
            <a:grpSpLocks/>
          </p:cNvGrpSpPr>
          <p:nvPr/>
        </p:nvGrpSpPr>
        <p:grpSpPr bwMode="auto">
          <a:xfrm>
            <a:off x="689976" y="1908700"/>
            <a:ext cx="10833240" cy="4829452"/>
            <a:chOff x="192" y="1728"/>
            <a:chExt cx="5088" cy="2448"/>
          </a:xfrm>
        </p:grpSpPr>
        <p:sp>
          <p:nvSpPr>
            <p:cNvPr id="7" name="Rectangle 23">
              <a:extLst>
                <a:ext uri="{FF2B5EF4-FFF2-40B4-BE49-F238E27FC236}">
                  <a16:creationId xmlns:a16="http://schemas.microsoft.com/office/drawing/2014/main" id="{842F80AA-A77B-4C70-9EB5-4BC75A7CE426}"/>
                </a:ext>
              </a:extLst>
            </p:cNvPr>
            <p:cNvSpPr>
              <a:spLocks noChangeArrowheads="1"/>
            </p:cNvSpPr>
            <p:nvPr/>
          </p:nvSpPr>
          <p:spPr bwMode="auto">
            <a:xfrm>
              <a:off x="192" y="1776"/>
              <a:ext cx="5088" cy="2400"/>
            </a:xfrm>
            <a:prstGeom prst="rect">
              <a:avLst/>
            </a:prstGeom>
            <a:solidFill>
              <a:srgbClr val="FFFFFF"/>
            </a:solidFill>
            <a:ln w="38100">
              <a:solidFill>
                <a:srgbClr val="FF3300"/>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endParaRPr lang="en-US" altLang="en-US" sz="1800">
                <a:solidFill>
                  <a:schemeClr val="bg1"/>
                </a:solidFill>
                <a:latin typeface=".VnTime" panose="020B7200000000000000" pitchFamily="34" charset="0"/>
              </a:endParaRPr>
            </a:p>
          </p:txBody>
        </p:sp>
        <p:sp>
          <p:nvSpPr>
            <p:cNvPr id="8" name="Rectangle 24">
              <a:extLst>
                <a:ext uri="{FF2B5EF4-FFF2-40B4-BE49-F238E27FC236}">
                  <a16:creationId xmlns:a16="http://schemas.microsoft.com/office/drawing/2014/main" id="{CB4AC198-E751-43C5-84EB-12B0325070CF}"/>
                </a:ext>
              </a:extLst>
            </p:cNvPr>
            <p:cNvSpPr>
              <a:spLocks noChangeArrowheads="1"/>
            </p:cNvSpPr>
            <p:nvPr/>
          </p:nvSpPr>
          <p:spPr bwMode="auto">
            <a:xfrm>
              <a:off x="1920" y="1728"/>
              <a:ext cx="1296" cy="240"/>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2000" b="1" i="1">
                  <a:solidFill>
                    <a:schemeClr val="bg1"/>
                  </a:solidFill>
                  <a:cs typeface="Times New Roman" panose="02020603050405020304" pitchFamily="18" charset="0"/>
                </a:rPr>
                <a:t>Ý nghĩa văn chương</a:t>
              </a:r>
            </a:p>
          </p:txBody>
        </p:sp>
        <p:sp>
          <p:nvSpPr>
            <p:cNvPr id="9" name="Rectangle 25">
              <a:extLst>
                <a:ext uri="{FF2B5EF4-FFF2-40B4-BE49-F238E27FC236}">
                  <a16:creationId xmlns:a16="http://schemas.microsoft.com/office/drawing/2014/main" id="{A1234FBA-BE77-40BD-BB14-570A12BB6BFC}"/>
                </a:ext>
              </a:extLst>
            </p:cNvPr>
            <p:cNvSpPr>
              <a:spLocks noChangeArrowheads="1"/>
            </p:cNvSpPr>
            <p:nvPr/>
          </p:nvSpPr>
          <p:spPr bwMode="auto">
            <a:xfrm>
              <a:off x="768" y="2400"/>
              <a:ext cx="839" cy="28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r>
                <a:rPr lang="en-US" sz="2000" b="1">
                  <a:solidFill>
                    <a:schemeClr val="bg1"/>
                  </a:solidFill>
                  <a:latin typeface="Times New Roman" panose="02020603050405020304" pitchFamily="18" charset="0"/>
                  <a:cs typeface="Times New Roman" panose="02020603050405020304" pitchFamily="18" charset="0"/>
                </a:rPr>
                <a:t>Nguồn gốc</a:t>
              </a:r>
            </a:p>
          </p:txBody>
        </p:sp>
        <p:sp>
          <p:nvSpPr>
            <p:cNvPr id="10" name="Rectangle 26">
              <a:extLst>
                <a:ext uri="{FF2B5EF4-FFF2-40B4-BE49-F238E27FC236}">
                  <a16:creationId xmlns:a16="http://schemas.microsoft.com/office/drawing/2014/main" id="{AC6D6FF8-8735-4674-A11C-40D0C86C0CD6}"/>
                </a:ext>
              </a:extLst>
            </p:cNvPr>
            <p:cNvSpPr>
              <a:spLocks noChangeArrowheads="1"/>
            </p:cNvSpPr>
            <p:nvPr/>
          </p:nvSpPr>
          <p:spPr bwMode="auto">
            <a:xfrm>
              <a:off x="2232" y="2400"/>
              <a:ext cx="840" cy="28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en-US" sz="2000" b="1">
                  <a:solidFill>
                    <a:schemeClr val="bg1"/>
                  </a:solidFill>
                  <a:latin typeface="Times New Roman" panose="02020603050405020304" pitchFamily="18" charset="0"/>
                  <a:cs typeface="Times New Roman" panose="02020603050405020304" pitchFamily="18" charset="0"/>
                </a:rPr>
                <a:t>Nhiệm vụ</a:t>
              </a:r>
            </a:p>
          </p:txBody>
        </p:sp>
        <p:sp>
          <p:nvSpPr>
            <p:cNvPr id="11" name="Rectangle 27">
              <a:extLst>
                <a:ext uri="{FF2B5EF4-FFF2-40B4-BE49-F238E27FC236}">
                  <a16:creationId xmlns:a16="http://schemas.microsoft.com/office/drawing/2014/main" id="{1B7AE07D-FD39-434A-9F5F-A131D150C355}"/>
                </a:ext>
              </a:extLst>
            </p:cNvPr>
            <p:cNvSpPr>
              <a:spLocks noChangeArrowheads="1"/>
            </p:cNvSpPr>
            <p:nvPr/>
          </p:nvSpPr>
          <p:spPr bwMode="auto">
            <a:xfrm>
              <a:off x="3696" y="2400"/>
              <a:ext cx="840" cy="28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r>
                <a:rPr lang="en-US" sz="2000" b="1">
                  <a:solidFill>
                    <a:schemeClr val="bg1"/>
                  </a:solidFill>
                  <a:latin typeface="Times New Roman" panose="02020603050405020304" pitchFamily="18" charset="0"/>
                  <a:cs typeface="Times New Roman" panose="02020603050405020304" pitchFamily="18" charset="0"/>
                </a:rPr>
                <a:t>Công dụng</a:t>
              </a:r>
            </a:p>
          </p:txBody>
        </p:sp>
        <p:sp>
          <p:nvSpPr>
            <p:cNvPr id="12" name="Line 28">
              <a:extLst>
                <a:ext uri="{FF2B5EF4-FFF2-40B4-BE49-F238E27FC236}">
                  <a16:creationId xmlns:a16="http://schemas.microsoft.com/office/drawing/2014/main" id="{AEAEAB80-83AD-435D-B39F-2132B144EEC6}"/>
                </a:ext>
              </a:extLst>
            </p:cNvPr>
            <p:cNvSpPr>
              <a:spLocks noChangeShapeType="1"/>
            </p:cNvSpPr>
            <p:nvPr/>
          </p:nvSpPr>
          <p:spPr bwMode="auto">
            <a:xfrm>
              <a:off x="3216" y="1968"/>
              <a:ext cx="52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9">
              <a:extLst>
                <a:ext uri="{FF2B5EF4-FFF2-40B4-BE49-F238E27FC236}">
                  <a16:creationId xmlns:a16="http://schemas.microsoft.com/office/drawing/2014/main" id="{D6B55135-8E7D-49CC-A1C2-E006AE49F998}"/>
                </a:ext>
              </a:extLst>
            </p:cNvPr>
            <p:cNvSpPr>
              <a:spLocks noChangeShapeType="1"/>
            </p:cNvSpPr>
            <p:nvPr/>
          </p:nvSpPr>
          <p:spPr bwMode="auto">
            <a:xfrm>
              <a:off x="3744" y="1968"/>
              <a:ext cx="0" cy="4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30">
              <a:extLst>
                <a:ext uri="{FF2B5EF4-FFF2-40B4-BE49-F238E27FC236}">
                  <a16:creationId xmlns:a16="http://schemas.microsoft.com/office/drawing/2014/main" id="{2A6B7CF0-5254-430F-88CA-022B9EEAB5F7}"/>
                </a:ext>
              </a:extLst>
            </p:cNvPr>
            <p:cNvSpPr>
              <a:spLocks noChangeShapeType="1"/>
            </p:cNvSpPr>
            <p:nvPr/>
          </p:nvSpPr>
          <p:spPr bwMode="auto">
            <a:xfrm>
              <a:off x="2592" y="2016"/>
              <a:ext cx="0" cy="38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31">
              <a:extLst>
                <a:ext uri="{FF2B5EF4-FFF2-40B4-BE49-F238E27FC236}">
                  <a16:creationId xmlns:a16="http://schemas.microsoft.com/office/drawing/2014/main" id="{3A415931-B2D7-497E-A54D-B88F3C65094F}"/>
                </a:ext>
              </a:extLst>
            </p:cNvPr>
            <p:cNvSpPr>
              <a:spLocks noChangeShapeType="1"/>
            </p:cNvSpPr>
            <p:nvPr/>
          </p:nvSpPr>
          <p:spPr bwMode="auto">
            <a:xfrm>
              <a:off x="1344" y="1968"/>
              <a:ext cx="576"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32">
              <a:extLst>
                <a:ext uri="{FF2B5EF4-FFF2-40B4-BE49-F238E27FC236}">
                  <a16:creationId xmlns:a16="http://schemas.microsoft.com/office/drawing/2014/main" id="{DFD9F243-D0E0-4933-AC13-2FF4BA4232ED}"/>
                </a:ext>
              </a:extLst>
            </p:cNvPr>
            <p:cNvSpPr>
              <a:spLocks noChangeShapeType="1"/>
            </p:cNvSpPr>
            <p:nvPr/>
          </p:nvSpPr>
          <p:spPr bwMode="auto">
            <a:xfrm>
              <a:off x="1344" y="1968"/>
              <a:ext cx="0" cy="4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33">
              <a:extLst>
                <a:ext uri="{FF2B5EF4-FFF2-40B4-BE49-F238E27FC236}">
                  <a16:creationId xmlns:a16="http://schemas.microsoft.com/office/drawing/2014/main" id="{B4F2EEBF-2168-4EB8-94F7-C974398035B1}"/>
                </a:ext>
              </a:extLst>
            </p:cNvPr>
            <p:cNvSpPr>
              <a:spLocks noChangeShapeType="1"/>
            </p:cNvSpPr>
            <p:nvPr/>
          </p:nvSpPr>
          <p:spPr bwMode="auto">
            <a:xfrm>
              <a:off x="1152" y="2688"/>
              <a:ext cx="0" cy="38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34">
              <a:extLst>
                <a:ext uri="{FF2B5EF4-FFF2-40B4-BE49-F238E27FC236}">
                  <a16:creationId xmlns:a16="http://schemas.microsoft.com/office/drawing/2014/main" id="{AEBEF997-6FCD-48B8-8F32-D711D6D5B441}"/>
                </a:ext>
              </a:extLst>
            </p:cNvPr>
            <p:cNvSpPr>
              <a:spLocks noChangeShapeType="1"/>
            </p:cNvSpPr>
            <p:nvPr/>
          </p:nvSpPr>
          <p:spPr bwMode="auto">
            <a:xfrm>
              <a:off x="2640" y="2688"/>
              <a:ext cx="0" cy="38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35">
              <a:extLst>
                <a:ext uri="{FF2B5EF4-FFF2-40B4-BE49-F238E27FC236}">
                  <a16:creationId xmlns:a16="http://schemas.microsoft.com/office/drawing/2014/main" id="{45264CF7-2633-4643-ADA5-33924667C290}"/>
                </a:ext>
              </a:extLst>
            </p:cNvPr>
            <p:cNvSpPr>
              <a:spLocks noChangeShapeType="1"/>
            </p:cNvSpPr>
            <p:nvPr/>
          </p:nvSpPr>
          <p:spPr bwMode="auto">
            <a:xfrm>
              <a:off x="4176" y="2688"/>
              <a:ext cx="0" cy="38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Rectangle 36">
              <a:extLst>
                <a:ext uri="{FF2B5EF4-FFF2-40B4-BE49-F238E27FC236}">
                  <a16:creationId xmlns:a16="http://schemas.microsoft.com/office/drawing/2014/main" id="{D0EF636F-9DA7-4D7B-A702-115FE9F8C9A1}"/>
                </a:ext>
              </a:extLst>
            </p:cNvPr>
            <p:cNvSpPr>
              <a:spLocks noChangeArrowheads="1"/>
            </p:cNvSpPr>
            <p:nvPr/>
          </p:nvSpPr>
          <p:spPr bwMode="auto">
            <a:xfrm>
              <a:off x="528" y="3072"/>
              <a:ext cx="1152" cy="4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en-US" sz="2000" b="1">
                  <a:solidFill>
                    <a:schemeClr val="bg1"/>
                  </a:solidFill>
                  <a:latin typeface="Times New Roman" panose="02020603050405020304" pitchFamily="18" charset="0"/>
                  <a:cs typeface="Times New Roman" panose="02020603050405020304" pitchFamily="18" charset="0"/>
                </a:rPr>
                <a:t> Lòng vị tha</a:t>
              </a:r>
            </a:p>
            <a:p>
              <a:pPr algn="ctr">
                <a:defRPr/>
              </a:pPr>
              <a:r>
                <a:rPr lang="en-US" sz="2000" b="1">
                  <a:solidFill>
                    <a:schemeClr val="bg1"/>
                  </a:solidFill>
                  <a:latin typeface="Times New Roman" panose="02020603050405020304" pitchFamily="18" charset="0"/>
                  <a:cs typeface="Times New Roman" panose="02020603050405020304" pitchFamily="18" charset="0"/>
                </a:rPr>
                <a:t>Tình nhân ái</a:t>
              </a:r>
            </a:p>
          </p:txBody>
        </p:sp>
        <p:sp>
          <p:nvSpPr>
            <p:cNvPr id="21" name="Rectangle 37">
              <a:extLst>
                <a:ext uri="{FF2B5EF4-FFF2-40B4-BE49-F238E27FC236}">
                  <a16:creationId xmlns:a16="http://schemas.microsoft.com/office/drawing/2014/main" id="{3CD137FD-185F-41D1-8C29-82A770430E09}"/>
                </a:ext>
              </a:extLst>
            </p:cNvPr>
            <p:cNvSpPr>
              <a:spLocks noChangeArrowheads="1"/>
            </p:cNvSpPr>
            <p:nvPr/>
          </p:nvSpPr>
          <p:spPr bwMode="auto">
            <a:xfrm>
              <a:off x="1920" y="3072"/>
              <a:ext cx="1344" cy="4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en-US" sz="2000" b="1">
                  <a:solidFill>
                    <a:schemeClr val="bg1"/>
                  </a:solidFill>
                  <a:latin typeface="Times New Roman" panose="02020603050405020304" pitchFamily="18" charset="0"/>
                  <a:cs typeface="Times New Roman" panose="02020603050405020304" pitchFamily="18" charset="0"/>
                </a:rPr>
                <a:t>Phản ánh sự sống</a:t>
              </a:r>
            </a:p>
            <a:p>
              <a:pPr algn="ctr">
                <a:defRPr/>
              </a:pPr>
              <a:r>
                <a:rPr lang="en-US" sz="2000" b="1">
                  <a:solidFill>
                    <a:schemeClr val="bg1"/>
                  </a:solidFill>
                  <a:latin typeface="Times New Roman" panose="02020603050405020304" pitchFamily="18" charset="0"/>
                  <a:cs typeface="Times New Roman" panose="02020603050405020304" pitchFamily="18" charset="0"/>
                </a:rPr>
                <a:t>Sáng tạo sự sống</a:t>
              </a:r>
            </a:p>
          </p:txBody>
        </p:sp>
        <p:sp>
          <p:nvSpPr>
            <p:cNvPr id="22" name="Rectangle 38">
              <a:extLst>
                <a:ext uri="{FF2B5EF4-FFF2-40B4-BE49-F238E27FC236}">
                  <a16:creationId xmlns:a16="http://schemas.microsoft.com/office/drawing/2014/main" id="{C4FB1D19-98A0-4CA1-AF78-D081A19339E9}"/>
                </a:ext>
              </a:extLst>
            </p:cNvPr>
            <p:cNvSpPr>
              <a:spLocks noChangeArrowheads="1"/>
            </p:cNvSpPr>
            <p:nvPr/>
          </p:nvSpPr>
          <p:spPr bwMode="auto">
            <a:xfrm>
              <a:off x="3504" y="3072"/>
              <a:ext cx="1634" cy="4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r>
                <a:rPr lang="en-US" sz="2000" b="1">
                  <a:solidFill>
                    <a:schemeClr val="bg1"/>
                  </a:solidFill>
                  <a:latin typeface="Times New Roman" panose="02020603050405020304" pitchFamily="18" charset="0"/>
                  <a:cs typeface="Times New Roman" panose="02020603050405020304" pitchFamily="18" charset="0"/>
                </a:rPr>
                <a:t>Làm giàu tình cảm con người</a:t>
              </a:r>
            </a:p>
            <a:p>
              <a:pPr>
                <a:defRPr/>
              </a:pPr>
              <a:r>
                <a:rPr lang="en-US" sz="2000" b="1">
                  <a:solidFill>
                    <a:schemeClr val="bg1"/>
                  </a:solidFill>
                  <a:latin typeface="Times New Roman" panose="02020603050405020304" pitchFamily="18" charset="0"/>
                  <a:cs typeface="Times New Roman" panose="02020603050405020304" pitchFamily="18" charset="0"/>
                </a:rPr>
                <a:t>Làm đẹp, giàu cho cuộc sống</a:t>
              </a:r>
            </a:p>
          </p:txBody>
        </p:sp>
      </p:grpSp>
    </p:spTree>
    <p:extLst>
      <p:ext uri="{BB962C8B-B14F-4D97-AF65-F5344CB8AC3E}">
        <p14:creationId xmlns:p14="http://schemas.microsoft.com/office/powerpoint/2010/main" val="271046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9BA3F-BBD6-4CC9-8809-5C7BB880501C}"/>
              </a:ext>
            </a:extLst>
          </p:cNvPr>
          <p:cNvSpPr/>
          <p:nvPr/>
        </p:nvSpPr>
        <p:spPr>
          <a:xfrm>
            <a:off x="381741" y="333356"/>
            <a:ext cx="11283518" cy="5924186"/>
          </a:xfrm>
          <a:prstGeom prst="rect">
            <a:avLst/>
          </a:prstGeom>
        </p:spPr>
        <p:txBody>
          <a:bodyPr wrap="square">
            <a:spAutoFit/>
          </a:bodyPr>
          <a:lstStyle/>
          <a:p>
            <a:pPr algn="ctr">
              <a:lnSpc>
                <a:spcPct val="150000"/>
              </a:lnSpc>
            </a:pPr>
            <a:r>
              <a:rPr lang="vi-VN" sz="3200" b="1">
                <a:solidFill>
                  <a:srgbClr val="FF0000"/>
                </a:solidFill>
                <a:latin typeface="Times New Roman" panose="02020603050405020304" pitchFamily="18" charset="0"/>
                <a:cs typeface="Times New Roman" panose="02020603050405020304" pitchFamily="18" charset="0"/>
              </a:rPr>
              <a:t>Thi nhân Việt Nam </a:t>
            </a:r>
          </a:p>
          <a:p>
            <a:pPr algn="just">
              <a:lnSpc>
                <a:spcPct val="150000"/>
              </a:lnSpc>
            </a:pPr>
            <a:r>
              <a:rPr lang="vi-VN" sz="2800">
                <a:latin typeface="Times New Roman" panose="02020603050405020304" pitchFamily="18" charset="0"/>
                <a:cs typeface="Times New Roman" panose="02020603050405020304" pitchFamily="18" charset="0"/>
              </a:rPr>
              <a:t>- Là cuốn sách vừa là hợp tuyển vừa là nghiên cứu, phê bình về phong trào thơ mới Việt Nam, do hai anh em nhà văn Hoài Thanh và Hoài Chân biên soạn. Đây là một hợp tuyển thơ đầu tiên của thời kỳ thơ mới, ghi nhận lại những tên tuổi nhà thơ và những bài thơ giá trị trong khoảng 1932-1941. </a:t>
            </a:r>
          </a:p>
          <a:p>
            <a:pPr algn="just">
              <a:lnSpc>
                <a:spcPct val="150000"/>
              </a:lnSpc>
            </a:pPr>
            <a:r>
              <a:rPr lang="vi-VN" sz="2800">
                <a:latin typeface="Times New Roman" panose="02020603050405020304" pitchFamily="18" charset="0"/>
                <a:cs typeface="Times New Roman" panose="02020603050405020304" pitchFamily="18" charset="0"/>
              </a:rPr>
              <a:t>- Thi nhân Việt Nam viết năm 1941, hoàn thành năm 1942, in lần đầu năm 1942 tại nhà in tư nhân Nguyễn Đức Phiên, và cho đến nay cuốn sách đã được tái bản rất nhiều lần.</a:t>
            </a:r>
          </a:p>
        </p:txBody>
      </p:sp>
    </p:spTree>
    <p:extLst>
      <p:ext uri="{BB962C8B-B14F-4D97-AF65-F5344CB8AC3E}">
        <p14:creationId xmlns:p14="http://schemas.microsoft.com/office/powerpoint/2010/main" val="1105349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F2F370D-04D1-4EED-BFFA-F331E10BE8BF}"/>
              </a:ext>
            </a:extLst>
          </p:cNvPr>
          <p:cNvSpPr txBox="1">
            <a:spLocks noChangeArrowheads="1"/>
          </p:cNvSpPr>
          <p:nvPr/>
        </p:nvSpPr>
        <p:spPr bwMode="auto">
          <a:xfrm>
            <a:off x="0" y="735829"/>
            <a:ext cx="27898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2. Tác phẩm</a:t>
            </a:r>
            <a:r>
              <a:rPr lang="en-US" altLang="en-US" sz="2800" b="1">
                <a:solidFill>
                  <a:srgbClr val="FF0000"/>
                </a:solidFill>
              </a:rPr>
              <a:t> </a:t>
            </a:r>
          </a:p>
        </p:txBody>
      </p:sp>
      <p:sp>
        <p:nvSpPr>
          <p:cNvPr id="9" name="Rectangle 8">
            <a:extLst>
              <a:ext uri="{FF2B5EF4-FFF2-40B4-BE49-F238E27FC236}">
                <a16:creationId xmlns:a16="http://schemas.microsoft.com/office/drawing/2014/main" id="{E3B726F1-0F54-4C6A-BC6A-7E8B66E9345A}"/>
              </a:ext>
            </a:extLst>
          </p:cNvPr>
          <p:cNvSpPr/>
          <p:nvPr/>
        </p:nvSpPr>
        <p:spPr>
          <a:xfrm>
            <a:off x="630314" y="1707704"/>
            <a:ext cx="10520039" cy="1043619"/>
          </a:xfrm>
          <a:prstGeom prst="rect">
            <a:avLst/>
          </a:prstGeom>
        </p:spPr>
        <p:txBody>
          <a:bodyPr wrap="square">
            <a:spAutoFit/>
          </a:bodyPr>
          <a:lstStyle/>
          <a:p>
            <a:pPr algn="just">
              <a:lnSpc>
                <a:spcPct val="115000"/>
              </a:lnSpc>
              <a:spcAft>
                <a:spcPts val="0"/>
              </a:spcAft>
            </a:pPr>
            <a:r>
              <a:rPr lang="en-US" sz="2800"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Hoàn cảnh sáng tác: 1936, in trong sách "</a:t>
            </a:r>
            <a:r>
              <a:rPr lang="en-US" sz="2800"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Văn chương và hành động"</a:t>
            </a:r>
            <a:r>
              <a:rPr lang="en-US" sz="2800"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85A46CB-FA2A-4C7C-AD0D-16F01251C38C}"/>
              </a:ext>
            </a:extLst>
          </p:cNvPr>
          <p:cNvSpPr/>
          <p:nvPr/>
        </p:nvSpPr>
        <p:spPr>
          <a:xfrm>
            <a:off x="525349" y="2999083"/>
            <a:ext cx="5227505" cy="548099"/>
          </a:xfrm>
          <a:prstGeom prst="rect">
            <a:avLst/>
          </a:prstGeom>
        </p:spPr>
        <p:txBody>
          <a:bodyPr wrap="square">
            <a:spAutoFit/>
          </a:bodyPr>
          <a:lstStyle/>
          <a:p>
            <a:pPr lvl="0" algn="just">
              <a:lnSpc>
                <a:spcPct val="115000"/>
              </a:lnSpc>
            </a:pPr>
            <a:r>
              <a:rPr lang="en-US" sz="2800"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Thể loại: Nghị luận văn chương</a:t>
            </a:r>
            <a:endParaRPr lang="en-US" sz="2800" b="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hought Bubble: Cloud 11">
            <a:extLst>
              <a:ext uri="{FF2B5EF4-FFF2-40B4-BE49-F238E27FC236}">
                <a16:creationId xmlns:a16="http://schemas.microsoft.com/office/drawing/2014/main" id="{240086B5-7208-4C7A-86B4-98441674AAAD}"/>
              </a:ext>
            </a:extLst>
          </p:cNvPr>
          <p:cNvSpPr/>
          <p:nvPr/>
        </p:nvSpPr>
        <p:spPr>
          <a:xfrm>
            <a:off x="9923013" y="5299970"/>
            <a:ext cx="2133600" cy="12783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1453861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over">
            <a:extLst>
              <a:ext uri="{FF2B5EF4-FFF2-40B4-BE49-F238E27FC236}">
                <a16:creationId xmlns:a16="http://schemas.microsoft.com/office/drawing/2014/main" id="{66E790DC-4C39-4998-866B-75CA2D673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3868739"/>
            <a:ext cx="75057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Cover">
            <a:extLst>
              <a:ext uri="{FF2B5EF4-FFF2-40B4-BE49-F238E27FC236}">
                <a16:creationId xmlns:a16="http://schemas.microsoft.com/office/drawing/2014/main" id="{658C429F-0DE3-4CF8-9812-F6195FC36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4" y="2916238"/>
            <a:ext cx="82835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Cover">
            <a:extLst>
              <a:ext uri="{FF2B5EF4-FFF2-40B4-BE49-F238E27FC236}">
                <a16:creationId xmlns:a16="http://schemas.microsoft.com/office/drawing/2014/main" id="{8FAA60C2-97E5-4DD3-89BE-84E01FA0B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688" y="1557339"/>
            <a:ext cx="793591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Cover">
            <a:extLst>
              <a:ext uri="{FF2B5EF4-FFF2-40B4-BE49-F238E27FC236}">
                <a16:creationId xmlns:a16="http://schemas.microsoft.com/office/drawing/2014/main" id="{0749547D-C5FD-4E90-871F-B05F235701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602039"/>
            <a:ext cx="217328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ox(out)">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wipe(left)">
                                      <p:cBhvr>
                                        <p:cTn id="12" dur="500"/>
                                        <p:tgtEl>
                                          <p:spTgt spid="62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wipe(left)">
                                      <p:cBhvr>
                                        <p:cTn id="17" dur="500"/>
                                        <p:tgtEl>
                                          <p:spTgt spid="624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2466"/>
                                        </p:tgtEl>
                                        <p:attrNameLst>
                                          <p:attrName>style.visibility</p:attrName>
                                        </p:attrNameLst>
                                      </p:cBhvr>
                                      <p:to>
                                        <p:strVal val="visible"/>
                                      </p:to>
                                    </p:set>
                                    <p:animEffect transition="in" filter="wipe(left)">
                                      <p:cBhvr>
                                        <p:cTn id="22"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277983E-4B33-402A-88F4-B28A9515E507}"/>
              </a:ext>
            </a:extLst>
          </p:cNvPr>
          <p:cNvSpPr txBox="1">
            <a:spLocks noChangeArrowheads="1"/>
          </p:cNvSpPr>
          <p:nvPr/>
        </p:nvSpPr>
        <p:spPr bwMode="auto">
          <a:xfrm>
            <a:off x="565951" y="762460"/>
            <a:ext cx="64562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1. Nguồn gốc của văn chương</a:t>
            </a:r>
            <a:endParaRPr lang="en-US" altLang="en-US" sz="2800" b="1">
              <a:solidFill>
                <a:srgbClr val="FF0000"/>
              </a:solidFill>
            </a:endParaRPr>
          </a:p>
        </p:txBody>
      </p:sp>
      <p:sp>
        <p:nvSpPr>
          <p:cNvPr id="5" name="Text Box 4">
            <a:extLst>
              <a:ext uri="{FF2B5EF4-FFF2-40B4-BE49-F238E27FC236}">
                <a16:creationId xmlns:a16="http://schemas.microsoft.com/office/drawing/2014/main" id="{EC5D5C97-5A96-4D22-9EDE-A0B7E04C5494}"/>
              </a:ext>
            </a:extLst>
          </p:cNvPr>
          <p:cNvSpPr txBox="1">
            <a:spLocks noChangeArrowheads="1"/>
          </p:cNvSpPr>
          <p:nvPr/>
        </p:nvSpPr>
        <p:spPr bwMode="auto">
          <a:xfrm>
            <a:off x="-342900" y="96912"/>
            <a:ext cx="54101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II. Đọc, hiểu văn bản</a:t>
            </a:r>
            <a:endParaRPr lang="en-US" altLang="en-US" sz="2800" b="1">
              <a:solidFill>
                <a:srgbClr val="FF0000"/>
              </a:solidFill>
            </a:endParaRPr>
          </a:p>
        </p:txBody>
      </p:sp>
      <p:sp>
        <p:nvSpPr>
          <p:cNvPr id="7" name="Rectangle 3">
            <a:extLst>
              <a:ext uri="{FF2B5EF4-FFF2-40B4-BE49-F238E27FC236}">
                <a16:creationId xmlns:a16="http://schemas.microsoft.com/office/drawing/2014/main" id="{D68DA638-01BE-44EC-9FB2-29AF4F525404}"/>
              </a:ext>
            </a:extLst>
          </p:cNvPr>
          <p:cNvSpPr txBox="1">
            <a:spLocks noChangeArrowheads="1"/>
          </p:cNvSpPr>
          <p:nvPr/>
        </p:nvSpPr>
        <p:spPr>
          <a:xfrm>
            <a:off x="463118" y="1427828"/>
            <a:ext cx="11265763" cy="533326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en-US">
                <a:solidFill>
                  <a:srgbClr val="002060"/>
                </a:solidFill>
                <a:latin typeface="Times New Roman" panose="02020603050405020304" pitchFamily="18" charset="0"/>
              </a:rPr>
              <a:t>      “Người ta kể chuyện đời xưa, một nhà thi sĩ Ấn Độ trông thấy một con chim bị thương rơi xuống bên chân mình. Thi sĩ thương hại quá, khóc nức lên, quả tim cùng hoà nhịp với sự run rẩy của con chim sắp chết. Tiếng khóc ấy, dịp đau thương ấy chính là nguồn gốc của thi ca.</a:t>
            </a:r>
          </a:p>
          <a:p>
            <a:pPr marL="0" indent="0" algn="just">
              <a:lnSpc>
                <a:spcPct val="150000"/>
              </a:lnSpc>
              <a:buNone/>
            </a:pPr>
            <a:r>
              <a:rPr lang="en-US" altLang="en-US">
                <a:solidFill>
                  <a:srgbClr val="002060"/>
                </a:solidFill>
                <a:latin typeface="Times New Roman" panose="02020603050405020304" pitchFamily="18" charset="0"/>
              </a:rPr>
              <a:t>      Câu chuyện có lẽ chỉ là một câu chuyện hoang đường, song không phải không có ý nghĩa. </a:t>
            </a:r>
            <a:r>
              <a:rPr lang="en-US" altLang="en-US" b="1">
                <a:solidFill>
                  <a:srgbClr val="FF0000"/>
                </a:solidFill>
                <a:latin typeface="Times New Roman" panose="02020603050405020304" pitchFamily="18" charset="0"/>
              </a:rPr>
              <a:t>Nguồn gốc cốt yếu của văn chương là lòng thương người và rộng ra thương cả muôn vật, muôn loài. </a:t>
            </a:r>
            <a:r>
              <a:rPr lang="en-US" altLang="en-US">
                <a:solidFill>
                  <a:srgbClr val="002060"/>
                </a:solidFill>
                <a:latin typeface="Times New Roman" panose="02020603050405020304" pitchFamily="18" charset="0"/>
              </a:rPr>
              <a:t>(...)”</a:t>
            </a:r>
          </a:p>
          <a:p>
            <a:pPr algn="just">
              <a:lnSpc>
                <a:spcPct val="150000"/>
              </a:lnSpc>
            </a:pPr>
            <a:endParaRPr lang="en-US" altLang="en-US">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32153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21DFFA-3253-4A9E-A26C-EFFAF069BCCE}"/>
              </a:ext>
            </a:extLst>
          </p:cNvPr>
          <p:cNvSpPr txBox="1">
            <a:spLocks noChangeArrowheads="1"/>
          </p:cNvSpPr>
          <p:nvPr/>
        </p:nvSpPr>
        <p:spPr bwMode="auto">
          <a:xfrm>
            <a:off x="1029809" y="495300"/>
            <a:ext cx="1016714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Nguồn gốc cốt yếu của văn chương là lòng thương người và rộng ra thương cả muôn vật, muôn loài.</a:t>
            </a:r>
          </a:p>
        </p:txBody>
      </p:sp>
      <p:sp>
        <p:nvSpPr>
          <p:cNvPr id="6" name="Text Box 5">
            <a:extLst>
              <a:ext uri="{FF2B5EF4-FFF2-40B4-BE49-F238E27FC236}">
                <a16:creationId xmlns:a16="http://schemas.microsoft.com/office/drawing/2014/main" id="{3F5055D1-6186-48B4-9674-F7DBD57BBFF7}"/>
              </a:ext>
            </a:extLst>
          </p:cNvPr>
          <p:cNvSpPr txBox="1">
            <a:spLocks noChangeArrowheads="1"/>
          </p:cNvSpPr>
          <p:nvPr/>
        </p:nvSpPr>
        <p:spPr bwMode="auto">
          <a:xfrm>
            <a:off x="2870442" y="5212672"/>
            <a:ext cx="586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effectLst/>
                <a:uLnTx/>
                <a:uFillTx/>
                <a:cs typeface="Times New Roman" panose="02020603050405020304" pitchFamily="18" charset="0"/>
              </a:rPr>
              <a:t>Được chứng minh qua một số tác phẩm</a:t>
            </a:r>
          </a:p>
        </p:txBody>
      </p:sp>
      <p:sp>
        <p:nvSpPr>
          <p:cNvPr id="7" name="Line 6">
            <a:extLst>
              <a:ext uri="{FF2B5EF4-FFF2-40B4-BE49-F238E27FC236}">
                <a16:creationId xmlns:a16="http://schemas.microsoft.com/office/drawing/2014/main" id="{BC06674D-D438-44A2-9FA6-8BD41376B227}"/>
              </a:ext>
            </a:extLst>
          </p:cNvPr>
          <p:cNvSpPr>
            <a:spLocks noChangeShapeType="1"/>
          </p:cNvSpPr>
          <p:nvPr/>
        </p:nvSpPr>
        <p:spPr bwMode="auto">
          <a:xfrm>
            <a:off x="5980586" y="1999325"/>
            <a:ext cx="0" cy="914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8" name="Text Box 7">
            <a:extLst>
              <a:ext uri="{FF2B5EF4-FFF2-40B4-BE49-F238E27FC236}">
                <a16:creationId xmlns:a16="http://schemas.microsoft.com/office/drawing/2014/main" id="{2B030CB9-2C15-4335-8FD1-E982E8E75F42}"/>
              </a:ext>
            </a:extLst>
          </p:cNvPr>
          <p:cNvSpPr txBox="1">
            <a:spLocks noChangeArrowheads="1"/>
          </p:cNvSpPr>
          <p:nvPr/>
        </p:nvSpPr>
        <p:spPr bwMode="auto">
          <a:xfrm>
            <a:off x="2979933" y="3162300"/>
            <a:ext cx="586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effectLst/>
                <a:uLnTx/>
                <a:uFillTx/>
                <a:cs typeface="Times New Roman" panose="02020603050405020304" pitchFamily="18" charset="0"/>
              </a:rPr>
              <a:t>Đây là quan niệm rất đúng đắn và sâu sắc</a:t>
            </a:r>
          </a:p>
        </p:txBody>
      </p:sp>
      <p:sp>
        <p:nvSpPr>
          <p:cNvPr id="9" name="Line 6">
            <a:extLst>
              <a:ext uri="{FF2B5EF4-FFF2-40B4-BE49-F238E27FC236}">
                <a16:creationId xmlns:a16="http://schemas.microsoft.com/office/drawing/2014/main" id="{FFC44415-FA4E-4155-815B-90D2160ADCF7}"/>
              </a:ext>
            </a:extLst>
          </p:cNvPr>
          <p:cNvSpPr>
            <a:spLocks noChangeShapeType="1"/>
          </p:cNvSpPr>
          <p:nvPr/>
        </p:nvSpPr>
        <p:spPr bwMode="auto">
          <a:xfrm>
            <a:off x="5980586" y="4298272"/>
            <a:ext cx="0" cy="914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2567312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5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25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25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125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ruyen%20kieu%20nguyen%20du">
            <a:extLst>
              <a:ext uri="{FF2B5EF4-FFF2-40B4-BE49-F238E27FC236}">
                <a16:creationId xmlns:a16="http://schemas.microsoft.com/office/drawing/2014/main" id="{36128BA8-E791-4F02-8BC6-EF7F26879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022" y="1578426"/>
            <a:ext cx="344231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a:extLst>
              <a:ext uri="{FF2B5EF4-FFF2-40B4-BE49-F238E27FC236}">
                <a16:creationId xmlns:a16="http://schemas.microsoft.com/office/drawing/2014/main" id="{85A5B8F5-F053-46FF-B2B5-C359FB874700}"/>
              </a:ext>
            </a:extLst>
          </p:cNvPr>
          <p:cNvSpPr txBox="1">
            <a:spLocks noChangeArrowheads="1"/>
          </p:cNvSpPr>
          <p:nvPr/>
        </p:nvSpPr>
        <p:spPr bwMode="auto">
          <a:xfrm>
            <a:off x="6525087" y="260937"/>
            <a:ext cx="49692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400" i="1"/>
              <a:t>Đau đớn thay phận đàn bà</a:t>
            </a:r>
          </a:p>
          <a:p>
            <a:pPr algn="ctr" eaLnBrk="1" hangingPunct="1">
              <a:spcBef>
                <a:spcPct val="50000"/>
              </a:spcBef>
            </a:pPr>
            <a:r>
              <a:rPr lang="en-US" altLang="en-US" sz="2400" i="1"/>
              <a:t>Lời rằng bạc mệnh cũng là lời chung</a:t>
            </a:r>
          </a:p>
        </p:txBody>
      </p:sp>
      <p:sp>
        <p:nvSpPr>
          <p:cNvPr id="97288" name="Text Box 8">
            <a:extLst>
              <a:ext uri="{FF2B5EF4-FFF2-40B4-BE49-F238E27FC236}">
                <a16:creationId xmlns:a16="http://schemas.microsoft.com/office/drawing/2014/main" id="{B8FA170A-E562-4CA2-AD8D-ED35E8C04CA2}"/>
              </a:ext>
            </a:extLst>
          </p:cNvPr>
          <p:cNvSpPr txBox="1">
            <a:spLocks noChangeArrowheads="1"/>
          </p:cNvSpPr>
          <p:nvPr/>
        </p:nvSpPr>
        <p:spPr bwMode="auto">
          <a:xfrm>
            <a:off x="1169633" y="2928256"/>
            <a:ext cx="4926367" cy="14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lnSpc>
                <a:spcPct val="150000"/>
              </a:lnSpc>
              <a:spcBef>
                <a:spcPct val="50000"/>
              </a:spcBef>
            </a:pPr>
            <a:r>
              <a:rPr lang="en-US" altLang="en-US" b="1">
                <a:solidFill>
                  <a:srgbClr val="FF0000"/>
                </a:solidFill>
              </a:rPr>
              <a:t>Thân phận người phụ nữ trong xã hội phong kiến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vertical)">
                                      <p:cBhvr>
                                        <p:cTn id="7" dur="1000"/>
                                        <p:tgtEl>
                                          <p:spTgt spid="11267"/>
                                        </p:tgtEl>
                                      </p:cBhvr>
                                    </p:animEffect>
                                  </p:childTnLst>
                                </p:cTn>
                              </p:par>
                              <p:par>
                                <p:cTn id="8" presetID="14" presetClass="entr" presetSubtype="5"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randombar(vertical)">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7288"/>
                                        </p:tgtEl>
                                        <p:attrNameLst>
                                          <p:attrName>style.visibility</p:attrName>
                                        </p:attrNameLst>
                                      </p:cBhvr>
                                      <p:to>
                                        <p:strVal val="visible"/>
                                      </p:to>
                                    </p:set>
                                    <p:anim calcmode="lin" valueType="num">
                                      <p:cBhvr additive="base">
                                        <p:cTn id="15" dur="500" fill="hold"/>
                                        <p:tgtEl>
                                          <p:spTgt spid="97288"/>
                                        </p:tgtEl>
                                        <p:attrNameLst>
                                          <p:attrName>ppt_x</p:attrName>
                                        </p:attrNameLst>
                                      </p:cBhvr>
                                      <p:tavLst>
                                        <p:tav tm="0">
                                          <p:val>
                                            <p:strVal val="#ppt_x"/>
                                          </p:val>
                                        </p:tav>
                                        <p:tav tm="100000">
                                          <p:val>
                                            <p:strVal val="#ppt_x"/>
                                          </p:val>
                                        </p:tav>
                                      </p:tavLst>
                                    </p:anim>
                                    <p:anim calcmode="lin" valueType="num">
                                      <p:cBhvr additive="base">
                                        <p:cTn id="16" dur="500" fill="hold"/>
                                        <p:tgtEl>
                                          <p:spTgt spid="97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972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171FA454-92DA-4FDD-9933-31554AA4D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b="3636"/>
          <a:stretch>
            <a:fillRect/>
          </a:stretch>
        </p:blipFill>
        <p:spPr bwMode="auto">
          <a:xfrm>
            <a:off x="216762" y="828583"/>
            <a:ext cx="7204969" cy="5546725"/>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7">
            <a:extLst>
              <a:ext uri="{FF2B5EF4-FFF2-40B4-BE49-F238E27FC236}">
                <a16:creationId xmlns:a16="http://schemas.microsoft.com/office/drawing/2014/main" id="{3CBC48B4-3EC3-4953-84CC-76688F7CA797}"/>
              </a:ext>
            </a:extLst>
          </p:cNvPr>
          <p:cNvSpPr txBox="1">
            <a:spLocks noChangeArrowheads="1"/>
          </p:cNvSpPr>
          <p:nvPr/>
        </p:nvSpPr>
        <p:spPr bwMode="auto">
          <a:xfrm>
            <a:off x="8740066" y="163793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b="1">
                <a:solidFill>
                  <a:schemeClr val="accent4">
                    <a:lumMod val="50000"/>
                  </a:schemeClr>
                </a:solidFill>
              </a:rPr>
              <a:t>Lão Hạc</a:t>
            </a:r>
          </a:p>
        </p:txBody>
      </p:sp>
      <p:sp>
        <p:nvSpPr>
          <p:cNvPr id="6" name="Text Box 7">
            <a:extLst>
              <a:ext uri="{FF2B5EF4-FFF2-40B4-BE49-F238E27FC236}">
                <a16:creationId xmlns:a16="http://schemas.microsoft.com/office/drawing/2014/main" id="{A3EAEFD4-6775-41AA-9ECF-B277D30568CD}"/>
              </a:ext>
            </a:extLst>
          </p:cNvPr>
          <p:cNvSpPr txBox="1">
            <a:spLocks noChangeArrowheads="1"/>
          </p:cNvSpPr>
          <p:nvPr/>
        </p:nvSpPr>
        <p:spPr bwMode="auto">
          <a:xfrm>
            <a:off x="8220723" y="2458946"/>
            <a:ext cx="3019148" cy="14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lnSpc>
                <a:spcPct val="150000"/>
              </a:lnSpc>
              <a:spcBef>
                <a:spcPct val="50000"/>
              </a:spcBef>
            </a:pPr>
            <a:r>
              <a:rPr lang="en-US" altLang="en-US" b="1">
                <a:solidFill>
                  <a:schemeClr val="accent4">
                    <a:lumMod val="50000"/>
                  </a:schemeClr>
                </a:solidFill>
              </a:rPr>
              <a:t>Ng</a:t>
            </a:r>
            <a:r>
              <a:rPr lang="vi-VN" altLang="en-US" b="1">
                <a:solidFill>
                  <a:schemeClr val="accent4">
                    <a:lumMod val="50000"/>
                  </a:schemeClr>
                </a:solidFill>
              </a:rPr>
              <a:t>ư</a:t>
            </a:r>
            <a:r>
              <a:rPr lang="en-US" altLang="en-US" b="1">
                <a:solidFill>
                  <a:schemeClr val="accent4">
                    <a:lumMod val="50000"/>
                  </a:schemeClr>
                </a:solidFill>
              </a:rPr>
              <a:t>ời nông dân bị bần cùng hóa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1000"/>
                                        <p:tgtEl>
                                          <p:spTgt spid="12292"/>
                                        </p:tgtEl>
                                      </p:cBhvr>
                                    </p:animEffect>
                                    <p:anim calcmode="lin" valueType="num">
                                      <p:cBhvr>
                                        <p:cTn id="13" dur="1000" fill="hold"/>
                                        <p:tgtEl>
                                          <p:spTgt spid="12292"/>
                                        </p:tgtEl>
                                        <p:attrNameLst>
                                          <p:attrName>ppt_x</p:attrName>
                                        </p:attrNameLst>
                                      </p:cBhvr>
                                      <p:tavLst>
                                        <p:tav tm="0">
                                          <p:val>
                                            <p:strVal val="#ppt_x"/>
                                          </p:val>
                                        </p:tav>
                                        <p:tav tm="100000">
                                          <p:val>
                                            <p:strVal val="#ppt_x"/>
                                          </p:val>
                                        </p:tav>
                                      </p:tavLst>
                                    </p:anim>
                                    <p:anim calcmode="lin" valueType="num">
                                      <p:cBhvr>
                                        <p:cTn id="14"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6" grpId="0"/>
    </p:bldLst>
  </p:timing>
</p:sld>
</file>

<file path=ppt/theme/theme1.xml><?xml version="1.0" encoding="utf-8"?>
<a:theme xmlns:a="http://schemas.openxmlformats.org/drawingml/2006/main" name="BrushVTI">
  <a:themeElements>
    <a:clrScheme name="AnalogousFromDarkSeedLeftStep">
      <a:dk1>
        <a:srgbClr val="000000"/>
      </a:dk1>
      <a:lt1>
        <a:srgbClr val="FFFFFF"/>
      </a:lt1>
      <a:dk2>
        <a:srgbClr val="243841"/>
      </a:dk2>
      <a:lt2>
        <a:srgbClr val="E8E4E2"/>
      </a:lt2>
      <a:accent1>
        <a:srgbClr val="26ACE2"/>
      </a:accent1>
      <a:accent2>
        <a:srgbClr val="17B49F"/>
      </a:accent2>
      <a:accent3>
        <a:srgbClr val="24B968"/>
      </a:accent3>
      <a:accent4>
        <a:srgbClr val="18B91E"/>
      </a:accent4>
      <a:accent5>
        <a:srgbClr val="5BB624"/>
      </a:accent5>
      <a:accent6>
        <a:srgbClr val="8EAC16"/>
      </a:accent6>
      <a:hlink>
        <a:srgbClr val="459130"/>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
  <TotalTime>89</TotalTime>
  <Words>1129</Words>
  <Application>Microsoft Office PowerPoint</Application>
  <PresentationFormat>Widescreen</PresentationFormat>
  <Paragraphs>91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.VnTime</vt:lpstr>
      <vt:lpstr>Arial</vt:lpstr>
      <vt:lpstr>Arial Narrow</vt:lpstr>
      <vt:lpstr>Century Gothic</vt:lpstr>
      <vt:lpstr>Elephant</vt:lpstr>
      <vt:lpstr>Times New Roman</vt:lpstr>
      <vt:lpstr>BrushVTI</vt:lpstr>
      <vt:lpstr>Ý nghĩa văn chương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Ý nghĩa văn chương</dc:title>
  <dc:creator>HP</dc:creator>
  <cp:lastModifiedBy>HP</cp:lastModifiedBy>
  <cp:revision>18</cp:revision>
  <dcterms:created xsi:type="dcterms:W3CDTF">2020-04-09T14:03:45Z</dcterms:created>
  <dcterms:modified xsi:type="dcterms:W3CDTF">2020-04-10T04:14:36Z</dcterms:modified>
</cp:coreProperties>
</file>