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4" r:id="rId2"/>
    <p:sldId id="306" r:id="rId3"/>
    <p:sldId id="584" r:id="rId4"/>
    <p:sldId id="587" r:id="rId5"/>
    <p:sldId id="588" r:id="rId6"/>
    <p:sldId id="589" r:id="rId7"/>
    <p:sldId id="591" r:id="rId8"/>
    <p:sldId id="592" r:id="rId9"/>
    <p:sldId id="590" r:id="rId10"/>
    <p:sldId id="593" r:id="rId11"/>
    <p:sldId id="595" r:id="rId12"/>
    <p:sldId id="596" r:id="rId13"/>
    <p:sldId id="594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6" r:id="rId23"/>
    <p:sldId id="608" r:id="rId24"/>
    <p:sldId id="610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EFE"/>
    <a:srgbClr val="FFFFF3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Thân</a:t>
            </a:r>
            <a:r>
              <a:rPr lang="en-US" baseline="0" smtClean="0"/>
              <a:t> thị Diệp Nga- Bình Dương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0ABA3-6CF7-45AA-A220-68132BED5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4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4.wmf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gif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gif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gif"/><Relationship Id="rId3" Type="http://schemas.openxmlformats.org/officeDocument/2006/relationships/image" Target="../media/image75.gif"/><Relationship Id="rId7" Type="http://schemas.openxmlformats.org/officeDocument/2006/relationships/image" Target="../media/image79.png"/><Relationship Id="rId12" Type="http://schemas.openxmlformats.org/officeDocument/2006/relationships/image" Target="../media/image84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gif"/><Relationship Id="rId11" Type="http://schemas.openxmlformats.org/officeDocument/2006/relationships/image" Target="../media/image83.gif"/><Relationship Id="rId5" Type="http://schemas.openxmlformats.org/officeDocument/2006/relationships/image" Target="../media/image77.jpeg"/><Relationship Id="rId10" Type="http://schemas.openxmlformats.org/officeDocument/2006/relationships/image" Target="../media/image82.gif"/><Relationship Id="rId4" Type="http://schemas.openxmlformats.org/officeDocument/2006/relationships/image" Target="../media/image76.jpeg"/><Relationship Id="rId9" Type="http://schemas.openxmlformats.org/officeDocument/2006/relationships/image" Target="../media/image81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161.photobucket.com/albums/t209/lamkungunfi/pig6.jpg" TargetMode="External"/><Relationship Id="rId13" Type="http://schemas.openxmlformats.org/officeDocument/2006/relationships/image" Target="../media/image94.gif"/><Relationship Id="rId3" Type="http://schemas.openxmlformats.org/officeDocument/2006/relationships/image" Target="../media/image86.gif"/><Relationship Id="rId7" Type="http://schemas.openxmlformats.org/officeDocument/2006/relationships/image" Target="../media/image89.gif"/><Relationship Id="rId12" Type="http://schemas.openxmlformats.org/officeDocument/2006/relationships/image" Target="../media/image93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gif"/><Relationship Id="rId11" Type="http://schemas.openxmlformats.org/officeDocument/2006/relationships/image" Target="../media/image92.png"/><Relationship Id="rId5" Type="http://schemas.openxmlformats.org/officeDocument/2006/relationships/image" Target="../media/image87.gif"/><Relationship Id="rId10" Type="http://schemas.openxmlformats.org/officeDocument/2006/relationships/image" Target="../media/image91.jpeg"/><Relationship Id="rId4" Type="http://schemas.openxmlformats.org/officeDocument/2006/relationships/image" Target="../media/image81.gif"/><Relationship Id="rId9" Type="http://schemas.openxmlformats.org/officeDocument/2006/relationships/image" Target="../media/image90.jpeg"/><Relationship Id="rId14" Type="http://schemas.openxmlformats.org/officeDocument/2006/relationships/image" Target="../media/image9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co-fl-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16" name="Picture 8" descr="yfleur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23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 rot="162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3" name="Picture 6" descr="AG0063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337238" y="928255"/>
            <a:ext cx="2774324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 55</a:t>
            </a:r>
            <a:endParaRPr lang="en-US" sz="4000" b="1" i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952500" y="4959927"/>
            <a:ext cx="75438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52400" y="2209800"/>
            <a:ext cx="8610600" cy="92333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HÓA VỀ SINH SẢN</a:t>
            </a:r>
            <a:endParaRPr lang="en-US" sz="5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72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28730" y="304800"/>
            <a:ext cx="4833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II. Sinh sản hữu tính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1905000"/>
            <a:ext cx="4876800" cy="3708400"/>
            <a:chOff x="0" y="816"/>
            <a:chExt cx="3072" cy="1865"/>
          </a:xfrm>
        </p:grpSpPr>
        <p:pic>
          <p:nvPicPr>
            <p:cNvPr id="15369" name="Picture 7" descr="Ech thu ti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07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240" y="2496"/>
              <a:ext cx="274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Hình 3. Hoạt động giao phối ở ếch</a:t>
              </a:r>
              <a:r>
                <a:rPr lang="en-US" altLang="en-US" sz="1800">
                  <a:latin typeface="Times New Roman" pitchFamily="18" charset="0"/>
                </a:rPr>
                <a:t> </a:t>
              </a:r>
            </a:p>
          </p:txBody>
        </p:sp>
      </p:grpSp>
      <p:pic>
        <p:nvPicPr>
          <p:cNvPr id="75799" name="Picture 23" descr="tinhtrung-t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4800600" y="5257800"/>
            <a:ext cx="411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Times New Roman" pitchFamily="18" charset="0"/>
              </a:rPr>
              <a:t>Hình 4: thụ tinh của trứng và tinh trùng ở người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-304800" y="5562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  Quan sát hình thức giao phối và thụ tinh  trên, cho biết: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Thế nào là sinh sản hữu tính? </a:t>
            </a:r>
          </a:p>
        </p:txBody>
      </p:sp>
    </p:spTree>
    <p:extLst>
      <p:ext uri="{BB962C8B-B14F-4D97-AF65-F5344CB8AC3E}">
        <p14:creationId xmlns:p14="http://schemas.microsoft.com/office/powerpoint/2010/main" val="32514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800" grpId="0" animBg="1"/>
      <p:bldP spid="758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23552" y="2286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II. Sinh sản hữu tính</a:t>
            </a:r>
          </a:p>
        </p:txBody>
      </p:sp>
      <p:grpSp>
        <p:nvGrpSpPr>
          <p:cNvPr id="17413" name="Group 9"/>
          <p:cNvGrpSpPr>
            <a:grpSpLocks/>
          </p:cNvGrpSpPr>
          <p:nvPr/>
        </p:nvGrpSpPr>
        <p:grpSpPr bwMode="auto">
          <a:xfrm>
            <a:off x="0" y="1676400"/>
            <a:ext cx="4876800" cy="3736975"/>
            <a:chOff x="0" y="816"/>
            <a:chExt cx="3072" cy="1879"/>
          </a:xfrm>
        </p:grpSpPr>
        <p:pic>
          <p:nvPicPr>
            <p:cNvPr id="17422" name="Picture 10" descr="Ech thu ti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07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Text Box 11"/>
            <p:cNvSpPr txBox="1">
              <a:spLocks noChangeArrowheads="1"/>
            </p:cNvSpPr>
            <p:nvPr/>
          </p:nvSpPr>
          <p:spPr bwMode="auto">
            <a:xfrm>
              <a:off x="240" y="2496"/>
              <a:ext cx="274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Times New Roman" pitchFamily="18" charset="0"/>
                </a:rPr>
                <a:t>Hình 3. Hoạt động giao phối ở ếch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5029200" y="4800600"/>
            <a:ext cx="411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itchFamily="18" charset="0"/>
              </a:rPr>
              <a:t> hoạt động giao phối ở gà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609600" y="5486400"/>
            <a:ext cx="2667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Thụ tinh ngoài</a:t>
            </a: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5334000" y="5410200"/>
            <a:ext cx="2667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Thụ tinh trong</a:t>
            </a: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4735513" y="5715000"/>
            <a:ext cx="4408487" cy="9144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CC0066"/>
                </a:solidFill>
                <a:latin typeface="Times New Roman" pitchFamily="18" charset="0"/>
              </a:rPr>
              <a:t>Trứng được thụ tinh </a:t>
            </a:r>
          </a:p>
          <a:p>
            <a:pPr algn="ctr" eaLnBrk="1" hangingPunct="1"/>
            <a:r>
              <a:rPr lang="en-US" altLang="en-US" sz="2800">
                <a:solidFill>
                  <a:srgbClr val="CC0066"/>
                </a:solidFill>
                <a:latin typeface="Times New Roman" pitchFamily="18" charset="0"/>
              </a:rPr>
              <a:t>ở bên trong cơ thể mẹ</a:t>
            </a:r>
          </a:p>
        </p:txBody>
      </p:sp>
      <p:sp>
        <p:nvSpPr>
          <p:cNvPr id="17418" name="Line 26"/>
          <p:cNvSpPr>
            <a:spLocks noChangeShapeType="1"/>
          </p:cNvSpPr>
          <p:nvPr/>
        </p:nvSpPr>
        <p:spPr bwMode="auto">
          <a:xfrm>
            <a:off x="5029200" y="3505200"/>
            <a:ext cx="228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5410200"/>
            <a:ext cx="807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</a:rPr>
              <a:t>Sinh sản hữu tính có những hình thức thụ tinh nào?</a:t>
            </a:r>
          </a:p>
        </p:txBody>
      </p:sp>
      <p:pic>
        <p:nvPicPr>
          <p:cNvPr id="17420" name="Picture 29" descr="tải xuống (1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2672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0" y="5715000"/>
            <a:ext cx="4191000" cy="9144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Trứng được thụ tinh ngoài</a:t>
            </a: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cơ thể mẹ</a:t>
            </a:r>
          </a:p>
        </p:txBody>
      </p:sp>
    </p:spTree>
    <p:extLst>
      <p:ext uri="{BB962C8B-B14F-4D97-AF65-F5344CB8AC3E}">
        <p14:creationId xmlns:p14="http://schemas.microsoft.com/office/powerpoint/2010/main" val="11262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8" grpId="0" animBg="1"/>
      <p:bldP spid="97300" grpId="0" animBg="1"/>
      <p:bldP spid="97304" grpId="0" animBg="1"/>
      <p:bldP spid="97310" grpId="0"/>
      <p:bldP spid="97310" grpId="1"/>
      <p:bldP spid="97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09600" y="3048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II. Sinh sản hữu tính</a:t>
            </a:r>
          </a:p>
        </p:txBody>
      </p:sp>
      <p:pic>
        <p:nvPicPr>
          <p:cNvPr id="18437" name="Picture 7" descr="SGK-Sinh-7-hinh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759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ca-sac-ran-duc-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5238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val 9"/>
          <p:cNvSpPr>
            <a:spLocks noChangeArrowheads="1"/>
          </p:cNvSpPr>
          <p:nvPr/>
        </p:nvSpPr>
        <p:spPr bwMode="auto">
          <a:xfrm>
            <a:off x="1676400" y="2971800"/>
            <a:ext cx="3810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6019800"/>
            <a:ext cx="3429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itchFamily="18" charset="0"/>
              </a:rPr>
              <a:t>Cá thể lưỡng tính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343400" y="5943600"/>
            <a:ext cx="3429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itchFamily="18" charset="0"/>
              </a:rPr>
              <a:t>Cá thể đơn tính</a:t>
            </a:r>
          </a:p>
        </p:txBody>
      </p:sp>
    </p:spTree>
    <p:extLst>
      <p:ext uri="{BB962C8B-B14F-4D97-AF65-F5344CB8AC3E}">
        <p14:creationId xmlns:p14="http://schemas.microsoft.com/office/powerpoint/2010/main" val="4369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40912" y="457200"/>
            <a:ext cx="62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II. Sinh sản hữu tính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8610600" cy="317009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itchFamily="18" charset="0"/>
              <a:buNone/>
            </a:pPr>
            <a:r>
              <a:rPr lang="it-IT" altLang="en-US" sz="4000">
                <a:latin typeface="Times New Roman" pitchFamily="18" charset="0"/>
              </a:rPr>
              <a:t>    Sinh sản hữu tính là hình thức sinh sản </a:t>
            </a:r>
            <a:r>
              <a:rPr lang="it-IT" altLang="en-US" sz="4000" b="1">
                <a:solidFill>
                  <a:srgbClr val="CC0066"/>
                </a:solidFill>
                <a:latin typeface="Times New Roman" pitchFamily="18" charset="0"/>
              </a:rPr>
              <a:t>có sự kết hợp</a:t>
            </a:r>
            <a:r>
              <a:rPr lang="it-IT" altLang="en-US" sz="4000">
                <a:latin typeface="Times New Roman" pitchFamily="18" charset="0"/>
              </a:rPr>
              <a:t> giữa tế bào sinh dục đực (tinh trùng) và tế bào sinh dục cái (trứng). Trứng được thụ tinh sẽ phát triển thành phôi.</a:t>
            </a:r>
            <a:endParaRPr lang="en-US" altLang="en-US" sz="4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763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1: 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hữu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giun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giun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lưỡng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itchFamily="18" charset="0"/>
            </a:endParaRPr>
          </a:p>
        </p:txBody>
      </p:sp>
      <p:graphicFrame>
        <p:nvGraphicFramePr>
          <p:cNvPr id="100357" name="Group 5"/>
          <p:cNvGraphicFramePr>
            <a:graphicFrameLocks noGrp="1"/>
          </p:cNvGraphicFramePr>
          <p:nvPr>
            <p:ph/>
          </p:nvPr>
        </p:nvGraphicFramePr>
        <p:xfrm>
          <a:off x="342900" y="1219200"/>
          <a:ext cx="8801100" cy="3581401"/>
        </p:xfrm>
        <a:graphic>
          <a:graphicData uri="http://schemas.openxmlformats.org/drawingml/2006/table">
            <a:tbl>
              <a:tblPr/>
              <a:tblGrid>
                <a:gridCol w="1447800"/>
                <a:gridCol w="1371600"/>
                <a:gridCol w="1219200"/>
                <a:gridCol w="1219200"/>
                <a:gridCol w="1219200"/>
                <a:gridCol w="1104900"/>
                <a:gridCol w="1219200"/>
              </a:tblGrid>
              <a:tr h="17478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 thừa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kết hợp giữa tinh trùng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trứng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9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cơ thể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cơ thể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cơ thể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cơ thể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có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 tính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Hữu tính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2057400" y="3962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X</a:t>
            </a: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4572000" y="3962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X</a:t>
            </a:r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>
            <a:off x="5834063" y="4419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00398" name="Text Box 46"/>
          <p:cNvSpPr txBox="1">
            <a:spLocks noChangeArrowheads="1"/>
          </p:cNvSpPr>
          <p:nvPr/>
        </p:nvSpPr>
        <p:spPr bwMode="auto">
          <a:xfrm>
            <a:off x="3429000" y="4419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8153400" y="3962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X</a:t>
            </a:r>
          </a:p>
        </p:txBody>
      </p:sp>
      <p:sp>
        <p:nvSpPr>
          <p:cNvPr id="100400" name="Text Box 48"/>
          <p:cNvSpPr txBox="1">
            <a:spLocks noChangeArrowheads="1"/>
          </p:cNvSpPr>
          <p:nvPr/>
        </p:nvSpPr>
        <p:spPr bwMode="auto">
          <a:xfrm>
            <a:off x="7010400" y="4419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00409" name="Text Box 57"/>
          <p:cNvSpPr txBox="1">
            <a:spLocks noChangeArrowheads="1"/>
          </p:cNvSpPr>
          <p:nvPr/>
        </p:nvSpPr>
        <p:spPr bwMode="auto">
          <a:xfrm>
            <a:off x="457200" y="3048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  Câu 1. So sánh hình thức sinh sản vô tính và sinh sản hữu tính ?</a:t>
            </a:r>
          </a:p>
        </p:txBody>
      </p:sp>
      <p:sp>
        <p:nvSpPr>
          <p:cNvPr id="100411" name="Text Box 59"/>
          <p:cNvSpPr txBox="1">
            <a:spLocks noChangeArrowheads="1"/>
          </p:cNvSpPr>
          <p:nvPr/>
        </p:nvSpPr>
        <p:spPr bwMode="auto">
          <a:xfrm>
            <a:off x="-152400" y="5443538"/>
            <a:ext cx="9144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ưu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chiếm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ưu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040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5" grpId="0" autoUpdateAnimBg="0"/>
      <p:bldP spid="100396" grpId="0"/>
      <p:bldP spid="100397" grpId="0"/>
      <p:bldP spid="100398" grpId="0"/>
      <p:bldP spid="100399" grpId="0"/>
      <p:bldP spid="100400" grpId="0"/>
      <p:bldP spid="100409" grpId="0"/>
      <p:bldP spid="1004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181600" cy="51816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hơn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hẳn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bố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mẹ</a:t>
            </a:r>
            <a:endParaRPr lang="en-US" alt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4" descr="meome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7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24808" y="5350363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Giun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ñuõa</a:t>
            </a:r>
            <a:endParaRPr lang="en-US" sz="2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533400" y="0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giun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giun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lưỡng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2533" name="Picture 5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2" r="17244" b="5556"/>
          <a:stretch>
            <a:fillRect/>
          </a:stretch>
        </p:blipFill>
        <p:spPr bwMode="auto">
          <a:xfrm>
            <a:off x="4916" y="1652672"/>
            <a:ext cx="1805663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4"/>
          <p:cNvGrpSpPr>
            <a:grpSpLocks/>
          </p:cNvGrpSpPr>
          <p:nvPr/>
        </p:nvGrpSpPr>
        <p:grpSpPr bwMode="auto">
          <a:xfrm>
            <a:off x="990600" y="4462463"/>
            <a:ext cx="2178050" cy="701675"/>
            <a:chOff x="1219200" y="4267200"/>
            <a:chExt cx="2178050" cy="701675"/>
          </a:xfrm>
        </p:grpSpPr>
        <p:sp>
          <p:nvSpPr>
            <p:cNvPr id="22540" name="Text Box 8"/>
            <p:cNvSpPr txBox="1">
              <a:spLocks noChangeArrowheads="1"/>
            </p:cNvSpPr>
            <p:nvPr/>
          </p:nvSpPr>
          <p:spPr bwMode="auto">
            <a:xfrm>
              <a:off x="1905000" y="4267200"/>
              <a:ext cx="14922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Garamond" pitchFamily="18" charset="0"/>
                </a:rPr>
                <a:t>Lỗ sinh dục cái</a:t>
              </a:r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>
              <a:off x="1219200" y="4724400"/>
              <a:ext cx="747713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5" name="Group 17"/>
          <p:cNvGrpSpPr>
            <a:grpSpLocks/>
          </p:cNvGrpSpPr>
          <p:nvPr/>
        </p:nvGrpSpPr>
        <p:grpSpPr bwMode="auto">
          <a:xfrm>
            <a:off x="990600" y="5470525"/>
            <a:ext cx="2025650" cy="701675"/>
            <a:chOff x="1447800" y="5410200"/>
            <a:chExt cx="2025650" cy="701675"/>
          </a:xfrm>
        </p:grpSpPr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1981200" y="5410200"/>
              <a:ext cx="14922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Garamond" pitchFamily="18" charset="0"/>
                </a:rPr>
                <a:t>Lỗ sinh dục đực</a:t>
              </a: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447800" y="5638800"/>
              <a:ext cx="531813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895600" y="6019800"/>
            <a:ext cx="548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ghép đôi của giun đất</a:t>
            </a:r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141418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</a:rPr>
              <a:t>Giun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đất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lưỡng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</a:rPr>
              <a:t>thụ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tinh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ngoài</a:t>
            </a:r>
            <a:endParaRPr lang="en-US" altLang="en-US" sz="2800" dirty="0">
              <a:latin typeface="Times New Roman" pitchFamily="18" charset="0"/>
            </a:endParaRPr>
          </a:p>
        </p:txBody>
      </p:sp>
      <p:pic>
        <p:nvPicPr>
          <p:cNvPr id="22536" name="Picture 18" descr="951913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270"/>
            <a:ext cx="8705610" cy="486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86200" y="6324600"/>
            <a:ext cx="2514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10668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 -</a:t>
            </a:r>
            <a:r>
              <a:rPr lang="en-US" altLang="en-US" sz="2800" dirty="0" err="1">
                <a:latin typeface="Times New Roman" pitchFamily="18" charset="0"/>
              </a:rPr>
              <a:t>Giun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đũa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phân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tính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</a:rPr>
              <a:t>thụ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tinh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</a:rPr>
              <a:t>. </a:t>
            </a: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0" y="1752600"/>
            <a:ext cx="9525000" cy="4495800"/>
            <a:chOff x="-192" y="2295"/>
            <a:chExt cx="3552" cy="1920"/>
          </a:xfrm>
        </p:grpSpPr>
        <p:pic>
          <p:nvPicPr>
            <p:cNvPr id="23558" name="Picture 5" descr="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86"/>
            <a:stretch>
              <a:fillRect/>
            </a:stretch>
          </p:blipFill>
          <p:spPr bwMode="auto">
            <a:xfrm>
              <a:off x="-192" y="2295"/>
              <a:ext cx="18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0" y="3984"/>
              <a:ext cx="2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latin typeface="Garamond" pitchFamily="18" charset="0"/>
                </a:rPr>
                <a:t>Hình 4. Hình dạng giun đũa </a:t>
              </a: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1560" y="2916"/>
              <a:ext cx="1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Garamond" pitchFamily="18" charset="0"/>
                </a:rPr>
                <a:t> Giun cái có lỗ sinh dục cái 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1587" y="3321"/>
              <a:ext cx="177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Garamond" pitchFamily="18" charset="0"/>
                </a:rPr>
                <a:t>Giun đực có lỗ sinh dục đực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9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ChangeArrowheads="1"/>
          </p:cNvSpPr>
          <p:nvPr/>
        </p:nvSpPr>
        <p:spPr bwMode="auto">
          <a:xfrm>
            <a:off x="1371600" y="228600"/>
            <a:ext cx="6248400" cy="3124200"/>
          </a:xfrm>
          <a:prstGeom prst="cloudCallout">
            <a:avLst>
              <a:gd name="adj1" fmla="val -41690"/>
              <a:gd name="adj2" fmla="val 8419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động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vật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sinh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sản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hữu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6622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69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36"/>
              <a:chOff x="0" y="0"/>
              <a:chExt cx="5760" cy="4336"/>
            </a:xfrm>
          </p:grpSpPr>
          <p:pic>
            <p:nvPicPr>
              <p:cNvPr id="6147" name="Picture 3" descr="20090123103343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8" name="AutoShape 4"/>
              <p:cNvSpPr>
                <a:spLocks noChangeArrowheads="1"/>
              </p:cNvSpPr>
              <p:nvPr/>
            </p:nvSpPr>
            <p:spPr bwMode="auto">
              <a:xfrm>
                <a:off x="2608" y="118"/>
                <a:ext cx="3107" cy="145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0" name="Picture 6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70791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pic>
        <p:nvPicPr>
          <p:cNvPr id="15" name="Picture 6" descr="blumen-pflanzen1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62000"/>
            <a:ext cx="11636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gli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4953000"/>
            <a:ext cx="2216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465af33b3ec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4736474"/>
            <a:ext cx="1033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0738" y="2390775"/>
            <a:ext cx="756489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romanUcPeriod"/>
            </a:pPr>
            <a:r>
              <a:rPr lang="en-US" altLang="en-US" sz="4600" b="1" smtClean="0">
                <a:solidFill>
                  <a:srgbClr val="0000FF"/>
                </a:solidFill>
              </a:rPr>
              <a:t>Sinh sản vô tính</a:t>
            </a:r>
            <a:endParaRPr lang="en-US" altLang="en-US" sz="4600" b="1">
              <a:solidFill>
                <a:srgbClr val="0000FF"/>
              </a:solidFill>
            </a:endParaRPr>
          </a:p>
          <a:p>
            <a:pPr eaLnBrk="1" hangingPunct="1">
              <a:buFontTx/>
              <a:buAutoNum type="romanUcPeriod"/>
            </a:pPr>
            <a:r>
              <a:rPr lang="en-US" altLang="en-US" sz="4600" b="1">
                <a:solidFill>
                  <a:srgbClr val="0000FF"/>
                </a:solidFill>
              </a:rPr>
              <a:t> </a:t>
            </a:r>
            <a:r>
              <a:rPr lang="en-US" altLang="en-US" sz="4600" b="1" smtClean="0">
                <a:solidFill>
                  <a:srgbClr val="0000FF"/>
                </a:solidFill>
              </a:rPr>
              <a:t>Sinh sản hữu tính</a:t>
            </a:r>
            <a:endParaRPr lang="en-US" altLang="en-US" sz="4600" b="1">
              <a:solidFill>
                <a:srgbClr val="0000FF"/>
              </a:solidFill>
            </a:endParaRPr>
          </a:p>
          <a:p>
            <a:pPr eaLnBrk="1" hangingPunct="1">
              <a:buFontTx/>
              <a:buAutoNum type="romanUcPeriod"/>
            </a:pPr>
            <a:r>
              <a:rPr lang="en-US" altLang="en-US" sz="4600" b="1">
                <a:solidFill>
                  <a:srgbClr val="0000FF"/>
                </a:solidFill>
              </a:rPr>
              <a:t> </a:t>
            </a:r>
            <a:r>
              <a:rPr lang="en-US" altLang="en-US" sz="4600" b="1" smtClean="0">
                <a:solidFill>
                  <a:srgbClr val="0000FF"/>
                </a:solidFill>
              </a:rPr>
              <a:t>Sự tiến hóa các hình thức</a:t>
            </a:r>
          </a:p>
          <a:p>
            <a:pPr marL="0" indent="0" eaLnBrk="1" hangingPunct="1"/>
            <a:r>
              <a:rPr lang="en-US" altLang="en-US" sz="4600" b="1" smtClean="0">
                <a:solidFill>
                  <a:srgbClr val="0000FF"/>
                </a:solidFill>
              </a:rPr>
              <a:t> sinh sản hữu tính</a:t>
            </a:r>
            <a:endParaRPr lang="en-US" altLang="en-US" sz="4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228600" y="3048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III. </a:t>
            </a:r>
            <a:r>
              <a:rPr 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Sự tiến hóa các hình thức sinh sản hữu tính</a:t>
            </a:r>
          </a:p>
        </p:txBody>
      </p:sp>
    </p:spTree>
    <p:extLst>
      <p:ext uri="{BB962C8B-B14F-4D97-AF65-F5344CB8AC3E}">
        <p14:creationId xmlns:p14="http://schemas.microsoft.com/office/powerpoint/2010/main" val="21654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81" name="Group 50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5635537"/>
              </p:ext>
            </p:extLst>
          </p:nvPr>
        </p:nvGraphicFramePr>
        <p:xfrm>
          <a:off x="152400" y="838200"/>
          <a:ext cx="8839200" cy="5833492"/>
        </p:xfrm>
        <a:graphic>
          <a:graphicData uri="http://schemas.openxmlformats.org/drawingml/2006/table">
            <a:tbl>
              <a:tblPr/>
              <a:tblGrid>
                <a:gridCol w="1544638"/>
                <a:gridCol w="1193800"/>
                <a:gridCol w="1093787"/>
                <a:gridCol w="1643063"/>
                <a:gridCol w="1565275"/>
                <a:gridCol w="1798637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Thụ tinh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Sinh sản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Phát triển phôi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Tập tính bảo vệ trứng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Tập tính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nuôi con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Trai sông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Châu chấu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 chép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Ếch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Thằn lằn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đuôi dài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Chim bồ câu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Thỏ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câu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lựa chọn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-Thụ tinh ngoài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-Thụ tinh 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-Đẻ con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-Đẻ trứng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-Biến thái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-Trực tiếp không nhau thai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-Trực tiếp có nhau thai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-Đào hang, lót 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-Làm tổ, ấp trứng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-Không (đào hang và làm tổ)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sữa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diều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mớm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sữa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-Con non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ấu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nòng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nọc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kiếm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597" name="Rectangle 421"/>
          <p:cNvSpPr>
            <a:spLocks noChangeArrowheads="1"/>
          </p:cNvSpPr>
          <p:nvPr/>
        </p:nvSpPr>
        <p:spPr bwMode="auto">
          <a:xfrm>
            <a:off x="1739900" y="1641475"/>
            <a:ext cx="1319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Thụ tinh ngoài</a:t>
            </a:r>
          </a:p>
        </p:txBody>
      </p:sp>
      <p:sp>
        <p:nvSpPr>
          <p:cNvPr id="50598" name="Rectangle 422"/>
          <p:cNvSpPr>
            <a:spLocks noChangeArrowheads="1"/>
          </p:cNvSpPr>
          <p:nvPr/>
        </p:nvSpPr>
        <p:spPr bwMode="auto">
          <a:xfrm>
            <a:off x="3038475" y="1611313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Times New Roman" pitchFamily="18" charset="0"/>
              </a:rPr>
              <a:t>Đẻ trứng</a:t>
            </a:r>
          </a:p>
        </p:txBody>
      </p:sp>
      <p:sp>
        <p:nvSpPr>
          <p:cNvPr id="50599" name="Rectangle 423"/>
          <p:cNvSpPr>
            <a:spLocks noChangeArrowheads="1"/>
          </p:cNvSpPr>
          <p:nvPr/>
        </p:nvSpPr>
        <p:spPr bwMode="auto">
          <a:xfrm>
            <a:off x="4248150" y="1649413"/>
            <a:ext cx="877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Times New Roman" pitchFamily="18" charset="0"/>
              </a:rPr>
              <a:t>Biến thái</a:t>
            </a:r>
          </a:p>
        </p:txBody>
      </p:sp>
      <p:sp>
        <p:nvSpPr>
          <p:cNvPr id="50600" name="Rectangle 424"/>
          <p:cNvSpPr>
            <a:spLocks noChangeArrowheads="1"/>
          </p:cNvSpPr>
          <p:nvPr/>
        </p:nvSpPr>
        <p:spPr bwMode="auto">
          <a:xfrm>
            <a:off x="5948363" y="167005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Times New Roman" pitchFamily="18" charset="0"/>
              </a:rPr>
              <a:t>Không </a:t>
            </a:r>
          </a:p>
        </p:txBody>
      </p:sp>
      <p:sp>
        <p:nvSpPr>
          <p:cNvPr id="50603" name="Rectangle 427"/>
          <p:cNvSpPr>
            <a:spLocks noChangeArrowheads="1"/>
          </p:cNvSpPr>
          <p:nvPr/>
        </p:nvSpPr>
        <p:spPr bwMode="auto">
          <a:xfrm>
            <a:off x="1739900" y="2041525"/>
            <a:ext cx="1316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990000"/>
                </a:solidFill>
                <a:latin typeface="Times New Roman" pitchFamily="18" charset="0"/>
              </a:rPr>
              <a:t>Thụ tinh trong</a:t>
            </a:r>
          </a:p>
        </p:txBody>
      </p:sp>
      <p:sp>
        <p:nvSpPr>
          <p:cNvPr id="50604" name="Rectangle 428"/>
          <p:cNvSpPr>
            <a:spLocks noChangeArrowheads="1"/>
          </p:cNvSpPr>
          <p:nvPr/>
        </p:nvSpPr>
        <p:spPr bwMode="auto">
          <a:xfrm>
            <a:off x="3038475" y="2041525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Đẻ trứng</a:t>
            </a:r>
          </a:p>
        </p:txBody>
      </p:sp>
      <p:sp>
        <p:nvSpPr>
          <p:cNvPr id="50605" name="Rectangle 429"/>
          <p:cNvSpPr>
            <a:spLocks noChangeArrowheads="1"/>
          </p:cNvSpPr>
          <p:nvPr/>
        </p:nvSpPr>
        <p:spPr bwMode="auto">
          <a:xfrm>
            <a:off x="3038475" y="2498725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Times New Roman" pitchFamily="18" charset="0"/>
              </a:rPr>
              <a:t>Đẻ trứng</a:t>
            </a:r>
          </a:p>
        </p:txBody>
      </p:sp>
      <p:sp>
        <p:nvSpPr>
          <p:cNvPr id="50606" name="Rectangle 430"/>
          <p:cNvSpPr>
            <a:spLocks noChangeArrowheads="1"/>
          </p:cNvSpPr>
          <p:nvPr/>
        </p:nvSpPr>
        <p:spPr bwMode="auto">
          <a:xfrm>
            <a:off x="3124200" y="3040063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Đẻ trứng</a:t>
            </a:r>
          </a:p>
        </p:txBody>
      </p:sp>
      <p:sp>
        <p:nvSpPr>
          <p:cNvPr id="50607" name="Rectangle 431"/>
          <p:cNvSpPr>
            <a:spLocks noChangeArrowheads="1"/>
          </p:cNvSpPr>
          <p:nvPr/>
        </p:nvSpPr>
        <p:spPr bwMode="auto">
          <a:xfrm>
            <a:off x="3048000" y="3581400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Times New Roman" pitchFamily="18" charset="0"/>
              </a:rPr>
              <a:t>Đẻ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trứng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50608" name="Rectangle 432"/>
          <p:cNvSpPr>
            <a:spLocks noChangeArrowheads="1"/>
          </p:cNvSpPr>
          <p:nvPr/>
        </p:nvSpPr>
        <p:spPr bwMode="auto">
          <a:xfrm>
            <a:off x="3200400" y="4183063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Đẻ trứng</a:t>
            </a:r>
          </a:p>
        </p:txBody>
      </p:sp>
      <p:sp>
        <p:nvSpPr>
          <p:cNvPr id="50609" name="Rectangle 433"/>
          <p:cNvSpPr>
            <a:spLocks noChangeArrowheads="1"/>
          </p:cNvSpPr>
          <p:nvPr/>
        </p:nvSpPr>
        <p:spPr bwMode="auto">
          <a:xfrm>
            <a:off x="3124200" y="4572000"/>
            <a:ext cx="693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</a:t>
            </a:r>
            <a:r>
              <a:rPr lang="en-US" sz="1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con</a:t>
            </a:r>
          </a:p>
        </p:txBody>
      </p:sp>
      <p:sp>
        <p:nvSpPr>
          <p:cNvPr id="50610" name="Rectangle 434"/>
          <p:cNvSpPr>
            <a:spLocks noChangeArrowheads="1"/>
          </p:cNvSpPr>
          <p:nvPr/>
        </p:nvSpPr>
        <p:spPr bwMode="auto">
          <a:xfrm>
            <a:off x="1739900" y="2498725"/>
            <a:ext cx="1319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latin typeface="Times New Roman" pitchFamily="18" charset="0"/>
              </a:rPr>
              <a:t>Thụ tinh ngoài</a:t>
            </a:r>
          </a:p>
        </p:txBody>
      </p:sp>
      <p:sp>
        <p:nvSpPr>
          <p:cNvPr id="50611" name="Rectangle 435"/>
          <p:cNvSpPr>
            <a:spLocks noChangeArrowheads="1"/>
          </p:cNvSpPr>
          <p:nvPr/>
        </p:nvSpPr>
        <p:spPr bwMode="auto">
          <a:xfrm>
            <a:off x="1676400" y="2952750"/>
            <a:ext cx="1319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Thụ tinh ngoài</a:t>
            </a:r>
          </a:p>
        </p:txBody>
      </p:sp>
      <p:sp>
        <p:nvSpPr>
          <p:cNvPr id="50612" name="Rectangle 436"/>
          <p:cNvSpPr>
            <a:spLocks noChangeArrowheads="1"/>
          </p:cNvSpPr>
          <p:nvPr/>
        </p:nvSpPr>
        <p:spPr bwMode="auto">
          <a:xfrm>
            <a:off x="1739900" y="3413125"/>
            <a:ext cx="1316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rgbClr val="A50021"/>
                </a:solidFill>
                <a:latin typeface="Times New Roman" pitchFamily="18" charset="0"/>
              </a:rPr>
              <a:t>Thụ tinh trong</a:t>
            </a:r>
          </a:p>
        </p:txBody>
      </p:sp>
      <p:sp>
        <p:nvSpPr>
          <p:cNvPr id="50613" name="Rectangle 437"/>
          <p:cNvSpPr>
            <a:spLocks noChangeArrowheads="1"/>
          </p:cNvSpPr>
          <p:nvPr/>
        </p:nvSpPr>
        <p:spPr bwMode="auto">
          <a:xfrm>
            <a:off x="1752600" y="4095750"/>
            <a:ext cx="1316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rgbClr val="A50021"/>
                </a:solidFill>
                <a:latin typeface="Times New Roman" pitchFamily="18" charset="0"/>
              </a:rPr>
              <a:t>Thụ tinh trong</a:t>
            </a:r>
          </a:p>
        </p:txBody>
      </p:sp>
      <p:sp>
        <p:nvSpPr>
          <p:cNvPr id="50614" name="Rectangle 438"/>
          <p:cNvSpPr>
            <a:spLocks noChangeArrowheads="1"/>
          </p:cNvSpPr>
          <p:nvPr/>
        </p:nvSpPr>
        <p:spPr bwMode="auto">
          <a:xfrm>
            <a:off x="1752600" y="4629150"/>
            <a:ext cx="1316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rgbClr val="A50021"/>
                </a:solidFill>
                <a:latin typeface="Times New Roman" pitchFamily="18" charset="0"/>
              </a:rPr>
              <a:t>Thụ tinh trong</a:t>
            </a:r>
          </a:p>
        </p:txBody>
      </p:sp>
      <p:sp>
        <p:nvSpPr>
          <p:cNvPr id="50615" name="Rectangle 439"/>
          <p:cNvSpPr>
            <a:spLocks noChangeArrowheads="1"/>
          </p:cNvSpPr>
          <p:nvPr/>
        </p:nvSpPr>
        <p:spPr bwMode="auto">
          <a:xfrm>
            <a:off x="4262438" y="2044700"/>
            <a:ext cx="877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Biến thái</a:t>
            </a:r>
          </a:p>
        </p:txBody>
      </p:sp>
      <p:sp>
        <p:nvSpPr>
          <p:cNvPr id="50616" name="Rectangle 440"/>
          <p:cNvSpPr>
            <a:spLocks noChangeArrowheads="1"/>
          </p:cNvSpPr>
          <p:nvPr/>
        </p:nvSpPr>
        <p:spPr bwMode="auto">
          <a:xfrm>
            <a:off x="4191000" y="2362200"/>
            <a:ext cx="1463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Trực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tiếp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không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nhau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thai</a:t>
            </a:r>
            <a:endParaRPr lang="en-US" sz="14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0617" name="Rectangle 441"/>
          <p:cNvSpPr>
            <a:spLocks noChangeArrowheads="1"/>
          </p:cNvSpPr>
          <p:nvPr/>
        </p:nvSpPr>
        <p:spPr bwMode="auto">
          <a:xfrm>
            <a:off x="4267200" y="3028950"/>
            <a:ext cx="877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Biến thái</a:t>
            </a:r>
          </a:p>
        </p:txBody>
      </p:sp>
      <p:sp>
        <p:nvSpPr>
          <p:cNvPr id="50618" name="Rectangle 442"/>
          <p:cNvSpPr>
            <a:spLocks noChangeArrowheads="1"/>
          </p:cNvSpPr>
          <p:nvPr/>
        </p:nvSpPr>
        <p:spPr bwMode="auto">
          <a:xfrm>
            <a:off x="4191000" y="3429000"/>
            <a:ext cx="1463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rgbClr val="008000"/>
                </a:solidFill>
                <a:latin typeface="Times New Roman" pitchFamily="18" charset="0"/>
              </a:rPr>
              <a:t>Trực tiếp không nhau thai</a:t>
            </a:r>
          </a:p>
        </p:txBody>
      </p:sp>
      <p:sp>
        <p:nvSpPr>
          <p:cNvPr id="50619" name="Rectangle 443"/>
          <p:cNvSpPr>
            <a:spLocks noChangeArrowheads="1"/>
          </p:cNvSpPr>
          <p:nvPr/>
        </p:nvSpPr>
        <p:spPr bwMode="auto">
          <a:xfrm>
            <a:off x="4114800" y="3978275"/>
            <a:ext cx="1463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Trực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tiếp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không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nhau</a:t>
            </a:r>
            <a:r>
              <a:rPr lang="en-US" sz="1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Times New Roman" pitchFamily="18" charset="0"/>
              </a:rPr>
              <a:t>thai</a:t>
            </a:r>
            <a:endParaRPr lang="en-US" sz="14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0620" name="Rectangle 444"/>
          <p:cNvSpPr>
            <a:spLocks noChangeArrowheads="1"/>
          </p:cNvSpPr>
          <p:nvPr/>
        </p:nvSpPr>
        <p:spPr bwMode="auto">
          <a:xfrm>
            <a:off x="4191000" y="4495800"/>
            <a:ext cx="1292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solidFill>
                  <a:srgbClr val="CC0066"/>
                </a:solidFill>
                <a:latin typeface="Times New Roman" pitchFamily="18" charset="0"/>
              </a:rPr>
              <a:t>Trực</a:t>
            </a:r>
            <a:r>
              <a:rPr lang="en-US" sz="1400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Times New Roman" pitchFamily="18" charset="0"/>
              </a:rPr>
              <a:t>tiếp</a:t>
            </a:r>
            <a:r>
              <a:rPr lang="en-US" sz="1400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Times New Roman" pitchFamily="18" charset="0"/>
              </a:rPr>
              <a:t>có</a:t>
            </a:r>
            <a:r>
              <a:rPr lang="en-US" sz="1400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Times New Roman" pitchFamily="18" charset="0"/>
              </a:rPr>
              <a:t>nhau</a:t>
            </a:r>
            <a:r>
              <a:rPr lang="en-US" sz="1400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Times New Roman" pitchFamily="18" charset="0"/>
              </a:rPr>
              <a:t>thai</a:t>
            </a:r>
            <a:endParaRPr lang="en-US" sz="14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50624" name="Rectangle 448"/>
          <p:cNvSpPr>
            <a:spLocks noChangeArrowheads="1"/>
          </p:cNvSpPr>
          <p:nvPr/>
        </p:nvSpPr>
        <p:spPr bwMode="auto">
          <a:xfrm>
            <a:off x="5943600" y="3505200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Times New Roman" pitchFamily="18" charset="0"/>
              </a:rPr>
              <a:t>Không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50625" name="Rectangle 449"/>
          <p:cNvSpPr>
            <a:spLocks noChangeArrowheads="1"/>
          </p:cNvSpPr>
          <p:nvPr/>
        </p:nvSpPr>
        <p:spPr bwMode="auto">
          <a:xfrm>
            <a:off x="5715000" y="4095750"/>
            <a:ext cx="1497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Times New Roman" pitchFamily="18" charset="0"/>
              </a:rPr>
              <a:t>Làm tổ, ấp trứng</a:t>
            </a:r>
          </a:p>
        </p:txBody>
      </p:sp>
      <p:sp>
        <p:nvSpPr>
          <p:cNvPr id="50626" name="Rectangle 450"/>
          <p:cNvSpPr>
            <a:spLocks noChangeArrowheads="1"/>
          </p:cNvSpPr>
          <p:nvPr/>
        </p:nvSpPr>
        <p:spPr bwMode="auto">
          <a:xfrm>
            <a:off x="5715000" y="4572000"/>
            <a:ext cx="1340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A50021"/>
                </a:solidFill>
                <a:latin typeface="Times New Roman" pitchFamily="18" charset="0"/>
              </a:rPr>
              <a:t>Đào</a:t>
            </a:r>
            <a:r>
              <a:rPr lang="en-US" sz="1400" b="1" dirty="0">
                <a:solidFill>
                  <a:srgbClr val="A50021"/>
                </a:solidFill>
                <a:latin typeface="Times New Roman" pitchFamily="18" charset="0"/>
              </a:rPr>
              <a:t> hang, </a:t>
            </a:r>
            <a:r>
              <a:rPr lang="en-US" sz="1400" b="1" dirty="0" err="1">
                <a:solidFill>
                  <a:srgbClr val="A50021"/>
                </a:solidFill>
                <a:latin typeface="Times New Roman" pitchFamily="18" charset="0"/>
              </a:rPr>
              <a:t>lót</a:t>
            </a:r>
            <a:r>
              <a:rPr lang="en-US" sz="1400" b="1" dirty="0">
                <a:solidFill>
                  <a:srgbClr val="A50021"/>
                </a:solidFill>
                <a:latin typeface="Times New Roman" pitchFamily="18" charset="0"/>
              </a:rPr>
              <a:t> ổ</a:t>
            </a:r>
          </a:p>
        </p:txBody>
      </p:sp>
      <p:sp>
        <p:nvSpPr>
          <p:cNvPr id="50631" name="Rectangle 455"/>
          <p:cNvSpPr>
            <a:spLocks noChangeArrowheads="1"/>
          </p:cNvSpPr>
          <p:nvPr/>
        </p:nvSpPr>
        <p:spPr bwMode="auto">
          <a:xfrm>
            <a:off x="7239000" y="3962400"/>
            <a:ext cx="1557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solidFill>
                  <a:schemeClr val="accent2"/>
                </a:solidFill>
                <a:latin typeface="Times New Roman" pitchFamily="18" charset="0"/>
              </a:rPr>
              <a:t>Bằng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Times New Roman" pitchFamily="18" charset="0"/>
              </a:rPr>
              <a:t>sữa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Times New Roman" pitchFamily="18" charset="0"/>
              </a:rPr>
              <a:t>diều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1400" b="1" dirty="0" err="1">
                <a:solidFill>
                  <a:schemeClr val="accent2"/>
                </a:solidFill>
                <a:latin typeface="Times New Roman" pitchFamily="18" charset="0"/>
              </a:rPr>
              <a:t>mớm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Times New Roman" pitchFamily="18" charset="0"/>
              </a:rPr>
              <a:t>mồi</a:t>
            </a:r>
            <a:endParaRPr lang="en-US" sz="1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0632" name="Rectangle 456"/>
          <p:cNvSpPr>
            <a:spLocks noChangeArrowheads="1"/>
          </p:cNvSpPr>
          <p:nvPr/>
        </p:nvSpPr>
        <p:spPr bwMode="auto">
          <a:xfrm>
            <a:off x="7391400" y="4648200"/>
            <a:ext cx="1170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sữa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639" name="Rectangle 463"/>
          <p:cNvSpPr>
            <a:spLocks noChangeArrowheads="1"/>
          </p:cNvSpPr>
          <p:nvPr/>
        </p:nvSpPr>
        <p:spPr bwMode="auto">
          <a:xfrm>
            <a:off x="5943600" y="22098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Không </a:t>
            </a:r>
          </a:p>
        </p:txBody>
      </p:sp>
      <p:sp>
        <p:nvSpPr>
          <p:cNvPr id="50640" name="Rectangle 464"/>
          <p:cNvSpPr>
            <a:spLocks noChangeArrowheads="1"/>
          </p:cNvSpPr>
          <p:nvPr/>
        </p:nvSpPr>
        <p:spPr bwMode="auto">
          <a:xfrm>
            <a:off x="5943600" y="25908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Times New Roman" pitchFamily="18" charset="0"/>
              </a:rPr>
              <a:t>Không </a:t>
            </a:r>
          </a:p>
        </p:txBody>
      </p:sp>
      <p:sp>
        <p:nvSpPr>
          <p:cNvPr id="50641" name="Rectangle 465"/>
          <p:cNvSpPr>
            <a:spLocks noChangeArrowheads="1"/>
          </p:cNvSpPr>
          <p:nvPr/>
        </p:nvSpPr>
        <p:spPr bwMode="auto">
          <a:xfrm>
            <a:off x="5943600" y="29718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0661" name="Rectangle 485"/>
          <p:cNvSpPr>
            <a:spLocks noChangeArrowheads="1"/>
          </p:cNvSpPr>
          <p:nvPr/>
        </p:nvSpPr>
        <p:spPr bwMode="auto">
          <a:xfrm>
            <a:off x="7086600" y="2438400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Times New Roman" pitchFamily="18" charset="0"/>
              </a:rPr>
              <a:t>Con non </a:t>
            </a:r>
            <a:r>
              <a:rPr lang="en-US" sz="1400" b="1" dirty="0" err="1">
                <a:latin typeface="Times New Roman" pitchFamily="18" charset="0"/>
              </a:rPr>
              <a:t>tự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đi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kiếm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mồi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50664" name="Rectangle 488"/>
          <p:cNvSpPr>
            <a:spLocks noChangeArrowheads="1"/>
          </p:cNvSpPr>
          <p:nvPr/>
        </p:nvSpPr>
        <p:spPr bwMode="auto">
          <a:xfrm>
            <a:off x="7086600" y="2971800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Times New Roman" pitchFamily="18" charset="0"/>
              </a:rPr>
              <a:t>Nòng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nọc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tự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đi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kiếm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mồi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50665" name="Rectangle 489"/>
          <p:cNvSpPr>
            <a:spLocks noChangeArrowheads="1"/>
          </p:cNvSpPr>
          <p:nvPr/>
        </p:nvSpPr>
        <p:spPr bwMode="auto">
          <a:xfrm>
            <a:off x="7162800" y="3505200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Times New Roman" pitchFamily="18" charset="0"/>
              </a:rPr>
              <a:t>Con non </a:t>
            </a:r>
            <a:r>
              <a:rPr lang="en-US" sz="1400" b="1" dirty="0" err="1">
                <a:latin typeface="Times New Roman" pitchFamily="18" charset="0"/>
              </a:rPr>
              <a:t>tự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đi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kiếm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mồi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50666" name="Rectangle 490"/>
          <p:cNvSpPr>
            <a:spLocks noChangeArrowheads="1"/>
          </p:cNvSpPr>
          <p:nvPr/>
        </p:nvSpPr>
        <p:spPr bwMode="auto">
          <a:xfrm>
            <a:off x="7126288" y="2046288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Times New Roman" pitchFamily="18" charset="0"/>
              </a:rPr>
              <a:t>ấu trùng tự đi kiếm mồi</a:t>
            </a:r>
          </a:p>
        </p:txBody>
      </p:sp>
      <p:sp>
        <p:nvSpPr>
          <p:cNvPr id="50667" name="Rectangle 491"/>
          <p:cNvSpPr>
            <a:spLocks noChangeArrowheads="1"/>
          </p:cNvSpPr>
          <p:nvPr/>
        </p:nvSpPr>
        <p:spPr bwMode="auto">
          <a:xfrm>
            <a:off x="7126288" y="1665288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>
                <a:latin typeface="Times New Roman" pitchFamily="18" charset="0"/>
              </a:rPr>
              <a:t>ấu trùng tự đi kiếm mồi</a:t>
            </a:r>
          </a:p>
        </p:txBody>
      </p:sp>
      <p:sp>
        <p:nvSpPr>
          <p:cNvPr id="50669" name="Text Box 493"/>
          <p:cNvSpPr txBox="1">
            <a:spLocks noChangeArrowheads="1"/>
          </p:cNvSpPr>
          <p:nvPr/>
        </p:nvSpPr>
        <p:spPr bwMode="auto">
          <a:xfrm>
            <a:off x="1219200" y="6491288"/>
            <a:ext cx="770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Bảng. Sự sinh sản hữu tính và tập tính chăm sóc con ở động vật</a:t>
            </a:r>
          </a:p>
        </p:txBody>
      </p:sp>
      <p:sp>
        <p:nvSpPr>
          <p:cNvPr id="50680" name="Rectangle 504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0033"/>
                </a:solidFill>
                <a:latin typeface="Times New Roman" pitchFamily="18" charset="0"/>
              </a:rPr>
              <a:t>Thảo luận nhóm, lựa chọn các câu trả lời để hoàn thành bảng sau</a:t>
            </a:r>
          </a:p>
        </p:txBody>
      </p:sp>
    </p:spTree>
    <p:extLst>
      <p:ext uri="{BB962C8B-B14F-4D97-AF65-F5344CB8AC3E}">
        <p14:creationId xmlns:p14="http://schemas.microsoft.com/office/powerpoint/2010/main" val="22639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5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5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97" grpId="0" autoUpdateAnimBg="0"/>
      <p:bldP spid="50598" grpId="0" autoUpdateAnimBg="0"/>
      <p:bldP spid="50599" grpId="0" autoUpdateAnimBg="0"/>
      <p:bldP spid="50600" grpId="0" autoUpdateAnimBg="0"/>
      <p:bldP spid="50603" grpId="0" autoUpdateAnimBg="0"/>
      <p:bldP spid="50604" grpId="0" autoUpdateAnimBg="0"/>
      <p:bldP spid="50605" grpId="0" autoUpdateAnimBg="0"/>
      <p:bldP spid="50606" grpId="0" autoUpdateAnimBg="0"/>
      <p:bldP spid="50607" grpId="0" autoUpdateAnimBg="0"/>
      <p:bldP spid="50608" grpId="0" autoUpdateAnimBg="0"/>
      <p:bldP spid="50609" grpId="0" autoUpdateAnimBg="0"/>
      <p:bldP spid="50610" grpId="0" autoUpdateAnimBg="0"/>
      <p:bldP spid="50611" grpId="0" autoUpdateAnimBg="0"/>
      <p:bldP spid="50612" grpId="0" autoUpdateAnimBg="0"/>
      <p:bldP spid="50613" grpId="0" autoUpdateAnimBg="0"/>
      <p:bldP spid="50614" grpId="0" autoUpdateAnimBg="0"/>
      <p:bldP spid="50615" grpId="0" autoUpdateAnimBg="0"/>
      <p:bldP spid="50616" grpId="0" autoUpdateAnimBg="0"/>
      <p:bldP spid="50617" grpId="0" autoUpdateAnimBg="0"/>
      <p:bldP spid="50618" grpId="0" autoUpdateAnimBg="0"/>
      <p:bldP spid="50619" grpId="0" autoUpdateAnimBg="0"/>
      <p:bldP spid="50620" grpId="0" autoUpdateAnimBg="0"/>
      <p:bldP spid="50624" grpId="0" autoUpdateAnimBg="0"/>
      <p:bldP spid="50625" grpId="0" autoUpdateAnimBg="0"/>
      <p:bldP spid="50626" grpId="0" autoUpdateAnimBg="0"/>
      <p:bldP spid="50631" grpId="0" autoUpdateAnimBg="0"/>
      <p:bldP spid="50632" grpId="0" autoUpdateAnimBg="0"/>
      <p:bldP spid="50639" grpId="0" autoUpdateAnimBg="0"/>
      <p:bldP spid="50640" grpId="0" autoUpdateAnimBg="0"/>
      <p:bldP spid="50641" grpId="0" autoUpdateAnimBg="0"/>
      <p:bldP spid="50661" grpId="0" autoUpdateAnimBg="0"/>
      <p:bldP spid="50664" grpId="0" autoUpdateAnimBg="0"/>
      <p:bldP spid="50665" grpId="0" autoUpdateAnimBg="0"/>
      <p:bldP spid="50666" grpId="0" autoUpdateAnimBg="0"/>
      <p:bldP spid="50667" grpId="0" autoUpdateAnimBg="0"/>
      <p:bldP spid="50669" grpId="0" autoUpdateAnimBg="0"/>
      <p:bldP spid="506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Group 2"/>
          <p:cNvGraphicFramePr>
            <a:graphicFrameLocks noGrp="1"/>
          </p:cNvGraphicFramePr>
          <p:nvPr>
            <p:ph sz="half" idx="1"/>
          </p:nvPr>
        </p:nvGraphicFramePr>
        <p:xfrm>
          <a:off x="304800" y="914400"/>
          <a:ext cx="8839200" cy="5638801"/>
        </p:xfrm>
        <a:graphic>
          <a:graphicData uri="http://schemas.openxmlformats.org/drawingml/2006/table">
            <a:tbl>
              <a:tblPr/>
              <a:tblGrid>
                <a:gridCol w="1544638"/>
                <a:gridCol w="1193800"/>
                <a:gridCol w="1093787"/>
                <a:gridCol w="1643063"/>
                <a:gridCol w="1565275"/>
                <a:gridCol w="1798637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Tên loài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Thụ tinh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Sinh sản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Phát triển phôi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Tập tính bảo vệ trứng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Tập tính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nuôi con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Trai sông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Châu chấu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 chép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Ếch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Thằn lằn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đuôi dài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Chim bồ câu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Thỏ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câu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lựa chọn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-Thụ tinh ngoài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-Thụ tinh 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-Đẻ con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-Đẻ trứng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-Biến thái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-Trực tiếp không nhau thai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-Trực tiếp có nhau thai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-Đào hang, lót 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-Làm tổ, ấp trứng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-Không (đào hang và làm tổ)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-Bằng sữa diều, mớm mồi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-Bằng sữa mẹ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-Con non (ấu trùng hay nòng nọc) tự đi kiếm mồi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2171" name="Rectangle 75"/>
          <p:cNvSpPr>
            <a:spLocks noChangeArrowheads="1"/>
          </p:cNvSpPr>
          <p:nvPr/>
        </p:nvSpPr>
        <p:spPr bwMode="auto">
          <a:xfrm>
            <a:off x="1892300" y="1641475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Thụ tinh ngoài</a:t>
            </a:r>
          </a:p>
        </p:txBody>
      </p:sp>
      <p:sp>
        <p:nvSpPr>
          <p:cNvPr id="132172" name="Rectangle 76"/>
          <p:cNvSpPr>
            <a:spLocks noChangeArrowheads="1"/>
          </p:cNvSpPr>
          <p:nvPr/>
        </p:nvSpPr>
        <p:spPr bwMode="auto">
          <a:xfrm>
            <a:off x="3190875" y="1585913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 trứng</a:t>
            </a:r>
          </a:p>
        </p:txBody>
      </p:sp>
      <p:sp>
        <p:nvSpPr>
          <p:cNvPr id="132173" name="Rectangle 77"/>
          <p:cNvSpPr>
            <a:spLocks noChangeArrowheads="1"/>
          </p:cNvSpPr>
          <p:nvPr/>
        </p:nvSpPr>
        <p:spPr bwMode="auto">
          <a:xfrm>
            <a:off x="4400550" y="1649413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Biến thái</a:t>
            </a:r>
          </a:p>
        </p:txBody>
      </p:sp>
      <p:sp>
        <p:nvSpPr>
          <p:cNvPr id="132174" name="Rectangle 78"/>
          <p:cNvSpPr>
            <a:spLocks noChangeArrowheads="1"/>
          </p:cNvSpPr>
          <p:nvPr/>
        </p:nvSpPr>
        <p:spPr bwMode="auto">
          <a:xfrm>
            <a:off x="6100763" y="167005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 </a:t>
            </a:r>
          </a:p>
        </p:txBody>
      </p:sp>
      <p:sp>
        <p:nvSpPr>
          <p:cNvPr id="132175" name="Rectangle 79"/>
          <p:cNvSpPr>
            <a:spLocks noChangeArrowheads="1"/>
          </p:cNvSpPr>
          <p:nvPr/>
        </p:nvSpPr>
        <p:spPr bwMode="auto">
          <a:xfrm>
            <a:off x="1892300" y="2041525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Thụ tinh trong</a:t>
            </a:r>
          </a:p>
        </p:txBody>
      </p:sp>
      <p:sp>
        <p:nvSpPr>
          <p:cNvPr id="132176" name="Rectangle 80"/>
          <p:cNvSpPr>
            <a:spLocks noChangeArrowheads="1"/>
          </p:cNvSpPr>
          <p:nvPr/>
        </p:nvSpPr>
        <p:spPr bwMode="auto">
          <a:xfrm>
            <a:off x="3190875" y="2016125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 trứng</a:t>
            </a:r>
          </a:p>
        </p:txBody>
      </p:sp>
      <p:sp>
        <p:nvSpPr>
          <p:cNvPr id="132177" name="Rectangle 81"/>
          <p:cNvSpPr>
            <a:spLocks noChangeArrowheads="1"/>
          </p:cNvSpPr>
          <p:nvPr/>
        </p:nvSpPr>
        <p:spPr bwMode="auto">
          <a:xfrm>
            <a:off x="3190875" y="2473325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 trứng</a:t>
            </a:r>
          </a:p>
        </p:txBody>
      </p:sp>
      <p:sp>
        <p:nvSpPr>
          <p:cNvPr id="132178" name="Rectangle 82"/>
          <p:cNvSpPr>
            <a:spLocks noChangeArrowheads="1"/>
          </p:cNvSpPr>
          <p:nvPr/>
        </p:nvSpPr>
        <p:spPr bwMode="auto">
          <a:xfrm>
            <a:off x="3276600" y="3014663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 trứng</a:t>
            </a:r>
          </a:p>
        </p:txBody>
      </p:sp>
      <p:sp>
        <p:nvSpPr>
          <p:cNvPr id="132179" name="Rectangle 83"/>
          <p:cNvSpPr>
            <a:spLocks noChangeArrowheads="1"/>
          </p:cNvSpPr>
          <p:nvPr/>
        </p:nvSpPr>
        <p:spPr bwMode="auto">
          <a:xfrm>
            <a:off x="3200400" y="3700463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 trứng</a:t>
            </a:r>
          </a:p>
        </p:txBody>
      </p:sp>
      <p:sp>
        <p:nvSpPr>
          <p:cNvPr id="132180" name="Rectangle 84"/>
          <p:cNvSpPr>
            <a:spLocks noChangeArrowheads="1"/>
          </p:cNvSpPr>
          <p:nvPr/>
        </p:nvSpPr>
        <p:spPr bwMode="auto">
          <a:xfrm>
            <a:off x="3352800" y="4157663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 trứng</a:t>
            </a:r>
          </a:p>
        </p:txBody>
      </p:sp>
      <p:sp>
        <p:nvSpPr>
          <p:cNvPr id="132181" name="Rectangle 85"/>
          <p:cNvSpPr>
            <a:spLocks noChangeArrowheads="1"/>
          </p:cNvSpPr>
          <p:nvPr/>
        </p:nvSpPr>
        <p:spPr bwMode="auto">
          <a:xfrm>
            <a:off x="3352800" y="4691063"/>
            <a:ext cx="765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Đẻ con</a:t>
            </a:r>
          </a:p>
        </p:txBody>
      </p:sp>
      <p:sp>
        <p:nvSpPr>
          <p:cNvPr id="132182" name="Rectangle 86"/>
          <p:cNvSpPr>
            <a:spLocks noChangeArrowheads="1"/>
          </p:cNvSpPr>
          <p:nvPr/>
        </p:nvSpPr>
        <p:spPr bwMode="auto">
          <a:xfrm>
            <a:off x="1892300" y="2498725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Thụ tinh ngoài</a:t>
            </a:r>
          </a:p>
        </p:txBody>
      </p:sp>
      <p:sp>
        <p:nvSpPr>
          <p:cNvPr id="132183" name="Rectangle 87"/>
          <p:cNvSpPr>
            <a:spLocks noChangeArrowheads="1"/>
          </p:cNvSpPr>
          <p:nvPr/>
        </p:nvSpPr>
        <p:spPr bwMode="auto">
          <a:xfrm>
            <a:off x="1828800" y="2952750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Thụ tinh ngoài</a:t>
            </a:r>
          </a:p>
        </p:txBody>
      </p:sp>
      <p:sp>
        <p:nvSpPr>
          <p:cNvPr id="132184" name="Rectangle 88"/>
          <p:cNvSpPr>
            <a:spLocks noChangeArrowheads="1"/>
          </p:cNvSpPr>
          <p:nvPr/>
        </p:nvSpPr>
        <p:spPr bwMode="auto">
          <a:xfrm>
            <a:off x="1892300" y="3413125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Thụ tinh trong</a:t>
            </a:r>
          </a:p>
        </p:txBody>
      </p:sp>
      <p:sp>
        <p:nvSpPr>
          <p:cNvPr id="132185" name="Rectangle 89"/>
          <p:cNvSpPr>
            <a:spLocks noChangeArrowheads="1"/>
          </p:cNvSpPr>
          <p:nvPr/>
        </p:nvSpPr>
        <p:spPr bwMode="auto">
          <a:xfrm>
            <a:off x="1905000" y="409575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Thụ tinh trong</a:t>
            </a:r>
          </a:p>
        </p:txBody>
      </p:sp>
      <p:sp>
        <p:nvSpPr>
          <p:cNvPr id="132186" name="Rectangle 90"/>
          <p:cNvSpPr>
            <a:spLocks noChangeArrowheads="1"/>
          </p:cNvSpPr>
          <p:nvPr/>
        </p:nvSpPr>
        <p:spPr bwMode="auto">
          <a:xfrm>
            <a:off x="1905000" y="462915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Thụ tinh trong</a:t>
            </a:r>
          </a:p>
        </p:txBody>
      </p:sp>
      <p:sp>
        <p:nvSpPr>
          <p:cNvPr id="132187" name="Rectangle 91"/>
          <p:cNvSpPr>
            <a:spLocks noChangeArrowheads="1"/>
          </p:cNvSpPr>
          <p:nvPr/>
        </p:nvSpPr>
        <p:spPr bwMode="auto">
          <a:xfrm>
            <a:off x="4414838" y="2044700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Biến thái</a:t>
            </a:r>
          </a:p>
        </p:txBody>
      </p:sp>
      <p:sp>
        <p:nvSpPr>
          <p:cNvPr id="132188" name="Rectangle 92"/>
          <p:cNvSpPr>
            <a:spLocks noChangeArrowheads="1"/>
          </p:cNvSpPr>
          <p:nvPr/>
        </p:nvSpPr>
        <p:spPr bwMode="auto">
          <a:xfrm>
            <a:off x="4419600" y="2514600"/>
            <a:ext cx="1463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Trực tiếp không nhau thai</a:t>
            </a:r>
          </a:p>
        </p:txBody>
      </p:sp>
      <p:sp>
        <p:nvSpPr>
          <p:cNvPr id="132189" name="Rectangle 93"/>
          <p:cNvSpPr>
            <a:spLocks noChangeArrowheads="1"/>
          </p:cNvSpPr>
          <p:nvPr/>
        </p:nvSpPr>
        <p:spPr bwMode="auto">
          <a:xfrm>
            <a:off x="4419600" y="3028950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Biến thái</a:t>
            </a:r>
          </a:p>
        </p:txBody>
      </p:sp>
      <p:sp>
        <p:nvSpPr>
          <p:cNvPr id="132190" name="Rectangle 94"/>
          <p:cNvSpPr>
            <a:spLocks noChangeArrowheads="1"/>
          </p:cNvSpPr>
          <p:nvPr/>
        </p:nvSpPr>
        <p:spPr bwMode="auto">
          <a:xfrm>
            <a:off x="4343400" y="3429000"/>
            <a:ext cx="1463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Trực tiếp không nhau thai</a:t>
            </a:r>
          </a:p>
        </p:txBody>
      </p:sp>
      <p:sp>
        <p:nvSpPr>
          <p:cNvPr id="132191" name="Rectangle 95"/>
          <p:cNvSpPr>
            <a:spLocks noChangeArrowheads="1"/>
          </p:cNvSpPr>
          <p:nvPr/>
        </p:nvSpPr>
        <p:spPr bwMode="auto">
          <a:xfrm>
            <a:off x="4343400" y="4114800"/>
            <a:ext cx="1463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Trực tiếp không nhau thai</a:t>
            </a:r>
          </a:p>
        </p:txBody>
      </p:sp>
      <p:sp>
        <p:nvSpPr>
          <p:cNvPr id="132192" name="Rectangle 96"/>
          <p:cNvSpPr>
            <a:spLocks noChangeArrowheads="1"/>
          </p:cNvSpPr>
          <p:nvPr/>
        </p:nvSpPr>
        <p:spPr bwMode="auto">
          <a:xfrm>
            <a:off x="4343400" y="4648200"/>
            <a:ext cx="1292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Trực tiếp có nhau thai</a:t>
            </a:r>
          </a:p>
        </p:txBody>
      </p:sp>
      <p:sp>
        <p:nvSpPr>
          <p:cNvPr id="132193" name="Rectangle 97"/>
          <p:cNvSpPr>
            <a:spLocks noChangeArrowheads="1"/>
          </p:cNvSpPr>
          <p:nvPr/>
        </p:nvSpPr>
        <p:spPr bwMode="auto">
          <a:xfrm>
            <a:off x="6096000" y="3657600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</a:t>
            </a:r>
          </a:p>
        </p:txBody>
      </p:sp>
      <p:sp>
        <p:nvSpPr>
          <p:cNvPr id="132194" name="Rectangle 98"/>
          <p:cNvSpPr>
            <a:spLocks noChangeArrowheads="1"/>
          </p:cNvSpPr>
          <p:nvPr/>
        </p:nvSpPr>
        <p:spPr bwMode="auto">
          <a:xfrm>
            <a:off x="5867400" y="4095750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 tổ, ấp trứng</a:t>
            </a:r>
          </a:p>
        </p:txBody>
      </p:sp>
      <p:sp>
        <p:nvSpPr>
          <p:cNvPr id="132195" name="Rectangle 99"/>
          <p:cNvSpPr>
            <a:spLocks noChangeArrowheads="1"/>
          </p:cNvSpPr>
          <p:nvPr/>
        </p:nvSpPr>
        <p:spPr bwMode="auto">
          <a:xfrm>
            <a:off x="5867400" y="4705350"/>
            <a:ext cx="1281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Đào hang, lót ổ</a:t>
            </a:r>
          </a:p>
        </p:txBody>
      </p:sp>
      <p:sp>
        <p:nvSpPr>
          <p:cNvPr id="132196" name="Rectangle 100"/>
          <p:cNvSpPr>
            <a:spLocks noChangeArrowheads="1"/>
          </p:cNvSpPr>
          <p:nvPr/>
        </p:nvSpPr>
        <p:spPr bwMode="auto">
          <a:xfrm>
            <a:off x="7391400" y="4114800"/>
            <a:ext cx="1557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Bằng sữa diều, mớm mồi</a:t>
            </a:r>
          </a:p>
        </p:txBody>
      </p:sp>
      <p:sp>
        <p:nvSpPr>
          <p:cNvPr id="132197" name="Rectangle 101"/>
          <p:cNvSpPr>
            <a:spLocks noChangeArrowheads="1"/>
          </p:cNvSpPr>
          <p:nvPr/>
        </p:nvSpPr>
        <p:spPr bwMode="auto">
          <a:xfrm>
            <a:off x="7543800" y="4781550"/>
            <a:ext cx="111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Bằng sữa mẹ</a:t>
            </a:r>
          </a:p>
        </p:txBody>
      </p:sp>
      <p:sp>
        <p:nvSpPr>
          <p:cNvPr id="132198" name="Rectangle 102"/>
          <p:cNvSpPr>
            <a:spLocks noChangeArrowheads="1"/>
          </p:cNvSpPr>
          <p:nvPr/>
        </p:nvSpPr>
        <p:spPr bwMode="auto">
          <a:xfrm>
            <a:off x="6096000" y="22098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 </a:t>
            </a:r>
          </a:p>
        </p:txBody>
      </p:sp>
      <p:sp>
        <p:nvSpPr>
          <p:cNvPr id="132199" name="Rectangle 103"/>
          <p:cNvSpPr>
            <a:spLocks noChangeArrowheads="1"/>
          </p:cNvSpPr>
          <p:nvPr/>
        </p:nvSpPr>
        <p:spPr bwMode="auto">
          <a:xfrm>
            <a:off x="6096000" y="25908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 </a:t>
            </a:r>
          </a:p>
        </p:txBody>
      </p:sp>
      <p:sp>
        <p:nvSpPr>
          <p:cNvPr id="132200" name="Rectangle 104"/>
          <p:cNvSpPr>
            <a:spLocks noChangeArrowheads="1"/>
          </p:cNvSpPr>
          <p:nvPr/>
        </p:nvSpPr>
        <p:spPr bwMode="auto">
          <a:xfrm>
            <a:off x="6096000" y="31242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 </a:t>
            </a:r>
          </a:p>
        </p:txBody>
      </p:sp>
      <p:sp>
        <p:nvSpPr>
          <p:cNvPr id="132201" name="Rectangle 105"/>
          <p:cNvSpPr>
            <a:spLocks noChangeArrowheads="1"/>
          </p:cNvSpPr>
          <p:nvPr/>
        </p:nvSpPr>
        <p:spPr bwMode="auto">
          <a:xfrm>
            <a:off x="7315200" y="2743200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non tự đi kiếm mồi</a:t>
            </a:r>
          </a:p>
        </p:txBody>
      </p:sp>
      <p:sp>
        <p:nvSpPr>
          <p:cNvPr id="132202" name="Rectangle 106"/>
          <p:cNvSpPr>
            <a:spLocks noChangeArrowheads="1"/>
          </p:cNvSpPr>
          <p:nvPr/>
        </p:nvSpPr>
        <p:spPr bwMode="auto">
          <a:xfrm>
            <a:off x="7315200" y="3124200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Nòng nọc tự đi kiếm mồi</a:t>
            </a:r>
          </a:p>
        </p:txBody>
      </p:sp>
      <p:sp>
        <p:nvSpPr>
          <p:cNvPr id="132203" name="Rectangle 107"/>
          <p:cNvSpPr>
            <a:spLocks noChangeArrowheads="1"/>
          </p:cNvSpPr>
          <p:nvPr/>
        </p:nvSpPr>
        <p:spPr bwMode="auto">
          <a:xfrm>
            <a:off x="7315200" y="3733800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non tự đi kiếm mồi</a:t>
            </a:r>
          </a:p>
        </p:txBody>
      </p:sp>
      <p:sp>
        <p:nvSpPr>
          <p:cNvPr id="132204" name="Rectangle 108"/>
          <p:cNvSpPr>
            <a:spLocks noChangeArrowheads="1"/>
          </p:cNvSpPr>
          <p:nvPr/>
        </p:nvSpPr>
        <p:spPr bwMode="auto">
          <a:xfrm>
            <a:off x="7278688" y="2046288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ấu trùng tự đi kiếm mồi</a:t>
            </a:r>
          </a:p>
        </p:txBody>
      </p:sp>
      <p:sp>
        <p:nvSpPr>
          <p:cNvPr id="132205" name="Rectangle 109"/>
          <p:cNvSpPr>
            <a:spLocks noChangeArrowheads="1"/>
          </p:cNvSpPr>
          <p:nvPr/>
        </p:nvSpPr>
        <p:spPr bwMode="auto">
          <a:xfrm>
            <a:off x="7278688" y="1665288"/>
            <a:ext cx="207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ấu trùng tự đi kiếm mồi</a:t>
            </a:r>
          </a:p>
        </p:txBody>
      </p:sp>
      <p:sp>
        <p:nvSpPr>
          <p:cNvPr id="28781" name="Text Box 110"/>
          <p:cNvSpPr txBox="1">
            <a:spLocks noChangeArrowheads="1"/>
          </p:cNvSpPr>
          <p:nvPr/>
        </p:nvSpPr>
        <p:spPr bwMode="auto">
          <a:xfrm>
            <a:off x="609600" y="152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Bảng. Sự sinh sản hữu tính và tập tính chăm sóc con ở động vật</a:t>
            </a:r>
          </a:p>
        </p:txBody>
      </p:sp>
    </p:spTree>
    <p:extLst>
      <p:ext uri="{BB962C8B-B14F-4D97-AF65-F5344CB8AC3E}">
        <p14:creationId xmlns:p14="http://schemas.microsoft.com/office/powerpoint/2010/main" val="37939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whiptail-lizard-pseudoc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3886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-76200" y="49530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CC3300"/>
                </a:solidFill>
                <a:latin typeface="Times New Roman" pitchFamily="18" charset="0"/>
              </a:rPr>
              <a:t>THỤ TINH NGOÀI</a:t>
            </a:r>
          </a:p>
        </p:txBody>
      </p:sp>
      <p:pic>
        <p:nvPicPr>
          <p:cNvPr id="30724" name="Picture 4" descr="eggs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48025"/>
            <a:ext cx="3810000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10668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0" y="11430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CC3300"/>
                </a:solidFill>
                <a:latin typeface="Times New Roman" pitchFamily="18" charset="0"/>
              </a:rPr>
              <a:t>THỤ TINH TRONG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886200" y="2438400"/>
            <a:ext cx="1524000" cy="39687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Thằn Lằn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114800" y="5915025"/>
            <a:ext cx="1295400" cy="39687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Ếch Đồng</a:t>
            </a: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5791200" y="457200"/>
            <a:ext cx="3352800" cy="2895600"/>
          </a:xfrm>
          <a:prstGeom prst="cloudCallout">
            <a:avLst>
              <a:gd name="adj1" fmla="val 3171"/>
              <a:gd name="adj2" fmla="val 8086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Thụ tinh trong ưu việt hơn so với thụ tinh ngoài như thế nào?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5651500" y="685800"/>
            <a:ext cx="32639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Thụ tinh trong 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số lượng trứng được thụ tinh nhiều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sự phát triển của trứng an toàn hơn (trong cơ thể mẹ).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1066800" y="160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3434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5562600" y="2133600"/>
            <a:ext cx="3581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Char char="à"/>
            </a:pPr>
            <a:r>
              <a:rPr lang="en-US" altLang="en-US" sz="2800">
                <a:latin typeface="Times New Roman" pitchFamily="18" charset="0"/>
                <a:sym typeface="Wingdings" pitchFamily="2" charset="2"/>
              </a:rPr>
              <a:t>Thụ tinh trong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  <a:sym typeface="Wingdings" pitchFamily="2" charset="2"/>
              </a:rPr>
              <a:t>tiến hóa hơn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  <a:sym typeface="Wingdings" pitchFamily="2" charset="2"/>
              </a:rPr>
              <a:t> thụ tinh ngoài </a:t>
            </a:r>
            <a:endParaRPr lang="en-US" altLang="en-US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21684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10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9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1" grpId="0" animBg="1"/>
      <p:bldP spid="106502" grpId="0"/>
      <p:bldP spid="106503" grpId="0" animBg="1"/>
      <p:bldP spid="106504" grpId="0" animBg="1"/>
      <p:bldP spid="106505" grpId="0" animBg="1"/>
      <p:bldP spid="106505" grpId="1" animBg="1"/>
      <p:bldP spid="106506" grpId="0" build="allAtOnce"/>
      <p:bldP spid="106507" grpId="0" animBg="1"/>
      <p:bldP spid="1065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gg sn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792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0" y="0"/>
            <a:ext cx="4953000" cy="4572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Một số loài động vật đẻ trứng</a:t>
            </a:r>
          </a:p>
        </p:txBody>
      </p:sp>
      <p:pic>
        <p:nvPicPr>
          <p:cNvPr id="107524" name="Picture 4" descr="sturisomatichth5a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goat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>
            <a:fillRect/>
          </a:stretch>
        </p:blipFill>
        <p:spPr bwMode="auto">
          <a:xfrm>
            <a:off x="3048000" y="3962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33400" y="3505200"/>
            <a:ext cx="4953000" cy="4572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Một số loài động vật đẻ con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6629400" y="990600"/>
            <a:ext cx="2286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5867400" y="304800"/>
            <a:ext cx="3276600" cy="5510213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Phôi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phát triển 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</a:rPr>
              <a:t>trực tiếp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 trong cơ thể mẹ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lấy chất dinh dưỡng từ cơ thể mẹ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phôi được bảo vệ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an toàn hơn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, không phụ thuộc vào môi trường bên ngoài như đẻ trứng. </a:t>
            </a:r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1" name="AutoShape 11"/>
          <p:cNvSpPr>
            <a:spLocks noChangeArrowheads="1"/>
          </p:cNvSpPr>
          <p:nvPr/>
        </p:nvSpPr>
        <p:spPr bwMode="auto">
          <a:xfrm>
            <a:off x="5943600" y="762000"/>
            <a:ext cx="2819400" cy="3276600"/>
          </a:xfrm>
          <a:prstGeom prst="cloudCallout">
            <a:avLst>
              <a:gd name="adj1" fmla="val -15935"/>
              <a:gd name="adj2" fmla="val 7926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Sự đẻ con tiến hoá hơn so với đẻ trứng như thế nào?</a:t>
            </a:r>
          </a:p>
        </p:txBody>
      </p:sp>
      <p:pic>
        <p:nvPicPr>
          <p:cNvPr id="107533" name="Picture 13" descr="tải xuống (1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151169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10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7" grpId="0" animBg="1"/>
      <p:bldP spid="107528" grpId="0"/>
      <p:bldP spid="107529" grpId="0" animBg="1"/>
      <p:bldP spid="107531" grpId="0" animBg="1"/>
      <p:bldP spid="107531" grpId="1" animBg="1"/>
      <p:bldP spid="107531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Qua trinh phat trien phoi thai va so do phat trien khong qua bien thai o ng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7500" y="3919538"/>
            <a:ext cx="277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Biến thái  ở châu chấu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016500" y="391953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Phát triển  trực tiếp ở người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905000" y="4591050"/>
            <a:ext cx="6388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Garamond" pitchFamily="18" charset="0"/>
              </a:rPr>
              <a:t>Tại sao sự phát triển trực tiếp lại tiến bộ hơn so với phát triển gián tiếp (biến thái)?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752600" y="4284663"/>
            <a:ext cx="7772400" cy="27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Phát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trực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tiếp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tỉ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lệ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 con non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cao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  <a:latin typeface="Times New Roman" pitchFamily="18" charset="0"/>
              <a:sym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108552" name="Picture 8" descr="hoi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Sodophattrienquabienthaiochauch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51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1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/>
      <p:bldP spid="108550" grpId="0"/>
      <p:bldP spid="10855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CA1PPM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Times New Roman" pitchFamily="18" charset="0"/>
              </a:rPr>
              <a:t>Phát triển của phôi trong bụng mẹ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359400" y="36576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  <a:latin typeface="Times New Roman" pitchFamily="18" charset="0"/>
              </a:rPr>
              <a:t>Mèo cho con bú sữa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1676400" y="3886200"/>
            <a:ext cx="632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Garamond" pitchFamily="18" charset="0"/>
              </a:rPr>
              <a:t>Tại sao hình thức đẻ con có nhau thai và nuôi con là tiến bộ nhất trong giới động vật?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57200" y="3886200"/>
            <a:ext cx="85344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endParaRPr lang="en-US" alt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con non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nuôi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dưỡng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nhanh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nghi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sống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9576" name="Picture 8" descr="hoi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 descr="tải xuống (1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28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0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3" grpId="0"/>
      <p:bldP spid="109574" grpId="0"/>
      <p:bldP spid="10957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96403" y="3048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III. 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Sự tiến hóa các hình thức sinh sản hữu tính</a:t>
            </a:r>
          </a:p>
        </p:txBody>
      </p:sp>
      <p:sp>
        <p:nvSpPr>
          <p:cNvPr id="36870" name="Rectangle 56"/>
          <p:cNvSpPr>
            <a:spLocks noChangeArrowheads="1"/>
          </p:cNvSpPr>
          <p:nvPr/>
        </p:nvSpPr>
        <p:spPr bwMode="auto">
          <a:xfrm>
            <a:off x="329753" y="1219200"/>
            <a:ext cx="864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*Sự tiến hoá các hình thức sinh sản hữu tính thể hiện </a:t>
            </a:r>
            <a:r>
              <a:rPr lang="en-US" altLang="en-US" sz="2800" b="1" smtClean="0">
                <a:latin typeface="Times New Roman" pitchFamily="18" charset="0"/>
              </a:rPr>
              <a:t>ở</a:t>
            </a:r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36871" name="Rectangle 55"/>
          <p:cNvSpPr>
            <a:spLocks noChangeArrowheads="1"/>
          </p:cNvSpPr>
          <p:nvPr/>
        </p:nvSpPr>
        <p:spPr bwMode="auto">
          <a:xfrm>
            <a:off x="63053" y="2057400"/>
            <a:ext cx="8915400" cy="30480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endParaRPr lang="en-US" altLang="en-US" sz="320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US" altLang="en-US" sz="320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itchFamily="18" charset="0"/>
              </a:rPr>
              <a:t>Thụ tinh ngoài</a:t>
            </a:r>
            <a:r>
              <a:rPr lang="en-US" altLang="en-US" sz="3200">
                <a:latin typeface="Times New Roman" pitchFamily="18" charset="0"/>
                <a:sym typeface="Wingdings" pitchFamily="2" charset="2"/>
              </a:rPr>
              <a:t>thụ tinh trong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itchFamily="18" charset="0"/>
              </a:rPr>
              <a:t> Đẻ nhiều trứng</a:t>
            </a:r>
            <a:r>
              <a:rPr lang="en-US" altLang="en-US" sz="3200">
                <a:latin typeface="Times New Roman" pitchFamily="18" charset="0"/>
                <a:sym typeface="Wingdings" pitchFamily="2" charset="2"/>
              </a:rPr>
              <a:t>đẻ ít trứngđẻ con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itchFamily="18" charset="0"/>
                <a:sym typeface="Wingdings" pitchFamily="2" charset="2"/>
              </a:rPr>
              <a:t> Phôi phát triển có biến thái phát triển trực tiếp 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sym typeface="Wingdings" pitchFamily="2" charset="2"/>
              </a:rPr>
              <a:t>không có nhau thai phát triển trực tiếp có nhau thai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itchFamily="18" charset="0"/>
                <a:sym typeface="Wingdings" pitchFamily="2" charset="2"/>
              </a:rPr>
              <a:t> Con non không được nuôi dưỡng nuôi </a:t>
            </a:r>
            <a:r>
              <a:rPr lang="en-US" altLang="en-US" sz="3200" smtClean="0">
                <a:latin typeface="Times New Roman" pitchFamily="18" charset="0"/>
                <a:sym typeface="Wingdings" pitchFamily="2" charset="2"/>
              </a:rPr>
              <a:t>bằng</a:t>
            </a:r>
          </a:p>
          <a:p>
            <a:pPr eaLnBrk="1" hangingPunct="1"/>
            <a:r>
              <a:rPr lang="en-US" altLang="en-US" sz="32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>
                <a:latin typeface="Times New Roman" pitchFamily="18" charset="0"/>
                <a:sym typeface="Wingdings" pitchFamily="2" charset="2"/>
              </a:rPr>
              <a:t>sữa </a:t>
            </a:r>
            <a:r>
              <a:rPr lang="en-US" altLang="en-US" sz="3200" smtClean="0">
                <a:latin typeface="Times New Roman" pitchFamily="18" charset="0"/>
                <a:sym typeface="Wingdings" pitchFamily="2" charset="2"/>
              </a:rPr>
              <a:t>mẹ </a:t>
            </a:r>
            <a:r>
              <a:rPr lang="en-US" altLang="en-US" sz="3200">
                <a:latin typeface="Times New Roman" pitchFamily="18" charset="0"/>
                <a:sym typeface="Wingdings" pitchFamily="2" charset="2"/>
              </a:rPr>
              <a:t>được học tập thích nghi với cuộc sống.</a:t>
            </a:r>
          </a:p>
          <a:p>
            <a:pPr eaLnBrk="1" hangingPunct="1"/>
            <a:endParaRPr lang="en-US" altLang="en-US" sz="320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en-US" altLang="en-US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Administrator\My Documents\ẢNH SINH\mecon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3400" cy="3124200"/>
          </a:xfrm>
          <a:noFill/>
        </p:spPr>
      </p:pic>
      <p:pic>
        <p:nvPicPr>
          <p:cNvPr id="19459" name="Picture 13" descr="C:\Documents and Settings\Administrator\My Documents\ẢNH SINH\mec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Documents and Settings\Administrator\My Documents\ẢNH SINH\mecon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gb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59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99623" y="2286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III. </a:t>
            </a:r>
            <a:r>
              <a:rPr 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Sự tiến hóa các hình thức sinh sản hữu tính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229600" cy="762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altLang="en-US" sz="3600" b="1" smtClean="0">
                <a:latin typeface="Times New Roman" pitchFamily="18" charset="0"/>
              </a:rPr>
              <a:t>*Ý nghĩa của sự tiến hoá thích nghi sinh sản hữu tính: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8188" y="2743200"/>
            <a:ext cx="8839200" cy="230832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600">
                <a:latin typeface="Times New Roman" pitchFamily="18" charset="0"/>
                <a:sym typeface="Wingdings" pitchFamily="2" charset="2"/>
              </a:rPr>
              <a:t>      Đảm bảo cho động vật đạt hiệu quả sinh học cao: nâng cao tỉ lệ thụ tinh, tỉ lệ sống sót, thúc đẩy sự tăng trưởng nhanh của động vật non.</a:t>
            </a:r>
          </a:p>
        </p:txBody>
      </p:sp>
    </p:spTree>
    <p:extLst>
      <p:ext uri="{BB962C8B-B14F-4D97-AF65-F5344CB8AC3E}">
        <p14:creationId xmlns:p14="http://schemas.microsoft.com/office/powerpoint/2010/main" val="23502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Một số hình thức sinh sản của động vật</a:t>
            </a:r>
          </a:p>
        </p:txBody>
      </p:sp>
      <p:pic>
        <p:nvPicPr>
          <p:cNvPr id="6147" name="Picture 4" descr="images (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600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tải xuống (1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2466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srv_thumb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937125"/>
            <a:ext cx="24685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719638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175125"/>
            <a:ext cx="1939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3709988"/>
            <a:ext cx="17875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333750"/>
            <a:ext cx="16748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17900"/>
            <a:ext cx="5915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2713" y="630238"/>
            <a:ext cx="6553200" cy="3305175"/>
            <a:chOff x="112713" y="630237"/>
            <a:chExt cx="6553200" cy="3305176"/>
          </a:xfrm>
        </p:grpSpPr>
        <p:pic>
          <p:nvPicPr>
            <p:cNvPr id="39949" name="Picture 8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30237"/>
              <a:ext cx="4456113" cy="96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Picture 7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3" y="1154113"/>
              <a:ext cx="2347912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7250" y="1738313"/>
            <a:ext cx="7348538" cy="2133600"/>
            <a:chOff x="857250" y="1738313"/>
            <a:chExt cx="7348538" cy="2133600"/>
          </a:xfrm>
        </p:grpSpPr>
        <p:pic>
          <p:nvPicPr>
            <p:cNvPr id="39947" name="Picture 6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1738313"/>
              <a:ext cx="4367213" cy="14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5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2260600"/>
              <a:ext cx="3262313" cy="16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20589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1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Times New Roman" pitchFamily="18" charset="0"/>
              </a:rPr>
              <a:t>1. Trong các nhóm động vật sau, nhóm hình ảnh nào sinh sản vô tính?</a:t>
            </a:r>
          </a:p>
        </p:txBody>
      </p:sp>
      <p:pic>
        <p:nvPicPr>
          <p:cNvPr id="40964" name="Picture 4" descr="thuy_tuc_nay_c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12192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San_ho_mat_tr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578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8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60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1371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1247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sứa có mắt ngườ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1139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930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724025"/>
            <a:ext cx="1552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1" name="Oval 13"/>
          <p:cNvSpPr>
            <a:spLocks noChangeArrowheads="1"/>
          </p:cNvSpPr>
          <p:nvPr/>
        </p:nvSpPr>
        <p:spPr bwMode="auto">
          <a:xfrm>
            <a:off x="838200" y="1854200"/>
            <a:ext cx="1219200" cy="11430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74" name="Picture 14" descr="b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9878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537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336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17653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1739900" y="254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17526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0755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987" name="Picture 3" descr="rooster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1158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repti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8874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Ca_ch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14271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ca_v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121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Chi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14478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Rắ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rog tongu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873125" y="3987800"/>
            <a:ext cx="1285875" cy="1371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FF"/>
              </a:solidFill>
            </a:endParaRPr>
          </a:p>
        </p:txBody>
      </p:sp>
      <p:pic>
        <p:nvPicPr>
          <p:cNvPr id="41996" name="Picture 12" descr="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946400"/>
            <a:ext cx="5794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c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411663"/>
            <a:ext cx="6238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683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repti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8874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3597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 non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7459" name="Picture 3" descr="co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1619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hopp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frog tongu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05388"/>
            <a:ext cx="25146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Hinh_dong_DONG_V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572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7" descr="th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120031837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085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5" name="Picture 9" descr="pig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57488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va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057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16764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8" name="Oval 12"/>
          <p:cNvSpPr>
            <a:spLocks noChangeArrowheads="1"/>
          </p:cNvSpPr>
          <p:nvPr/>
        </p:nvSpPr>
        <p:spPr bwMode="auto">
          <a:xfrm>
            <a:off x="317500" y="3352800"/>
            <a:ext cx="10668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3021" name="Picture 13" descr="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454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97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 descr="a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58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74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7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7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2"/>
          <a:stretch>
            <a:fillRect/>
          </a:stretch>
        </p:blipFill>
        <p:spPr bwMode="auto">
          <a:xfrm>
            <a:off x="381000" y="1371600"/>
            <a:ext cx="876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133600" y="47244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Hình 1. Các bước sinh sản ở trùng roi</a:t>
            </a:r>
            <a:r>
              <a:rPr lang="en-US" altLang="en-US" sz="1800">
                <a:latin typeface="Times New Roman" pitchFamily="18" charset="0"/>
              </a:rPr>
              <a:t>  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447800" y="5181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Times New Roman" pitchFamily="18" charset="0"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Trùng roi sinh sản bằng cách nào ?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0" y="5562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Times New Roman" pitchFamily="18" charset="0"/>
              <a:buChar char="F"/>
            </a:pP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Trùng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roi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sinh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sản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bằng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cách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itchFamily="18" charset="0"/>
              </a:rPr>
              <a:t>đôi</a:t>
            </a:r>
            <a:r>
              <a:rPr lang="en-US" altLang="en-US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cơ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thể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838200" y="166687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I. Sinh sản vô tính</a:t>
            </a:r>
          </a:p>
        </p:txBody>
      </p:sp>
      <p:pic>
        <p:nvPicPr>
          <p:cNvPr id="60439" name="Picture 23" descr="hoi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4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0"/>
                  </p:tgtEl>
                </p:cond>
              </p:nextCondLst>
            </p:seq>
          </p:childTnLst>
        </p:cTn>
      </p:par>
    </p:tnLst>
    <p:bldLst>
      <p:bldP spid="60429" grpId="0"/>
      <p:bldP spid="604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90800" y="45100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latin typeface="Times New Roman" pitchFamily="18" charset="0"/>
              </a:rPr>
              <a:t>Sinh sản của Thuỷ tức</a:t>
            </a:r>
          </a:p>
        </p:txBody>
      </p:sp>
      <p:pic>
        <p:nvPicPr>
          <p:cNvPr id="10243" name="Picture 3" descr="SGK-sinh-hoc11trang172"/>
          <p:cNvPicPr preferRelativeResize="0"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62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447800" y="4953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Thuỷ tức  sinh sản bằng cách nào ?</a:t>
            </a:r>
          </a:p>
        </p:txBody>
      </p:sp>
      <p:pic>
        <p:nvPicPr>
          <p:cNvPr id="95237" name="Picture 5" descr="hoi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371600" y="5638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Times New Roman" pitchFamily="18" charset="0"/>
              <a:buNone/>
            </a:pPr>
            <a:r>
              <a:rPr lang="en-US" altLang="en-US" b="1">
                <a:latin typeface="Times New Roman" pitchFamily="18" charset="0"/>
              </a:rPr>
              <a:t>Thủy tức sinh sản bằng cách </a:t>
            </a:r>
            <a:r>
              <a:rPr lang="en-US" altLang="en-US" b="1">
                <a:solidFill>
                  <a:srgbClr val="00B0F0"/>
                </a:solidFill>
                <a:latin typeface="Times New Roman" pitchFamily="18" charset="0"/>
              </a:rPr>
              <a:t>mọc chồi</a:t>
            </a:r>
          </a:p>
        </p:txBody>
      </p:sp>
    </p:spTree>
    <p:extLst>
      <p:ext uri="{BB962C8B-B14F-4D97-AF65-F5344CB8AC3E}">
        <p14:creationId xmlns:p14="http://schemas.microsoft.com/office/powerpoint/2010/main" val="255590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allAtOnce"/>
      <p:bldP spid="952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3"/>
          <p:cNvGrpSpPr>
            <a:grpSpLocks/>
          </p:cNvGrpSpPr>
          <p:nvPr/>
        </p:nvGrpSpPr>
        <p:grpSpPr bwMode="auto">
          <a:xfrm>
            <a:off x="0" y="1143000"/>
            <a:ext cx="5334000" cy="2025650"/>
            <a:chOff x="0" y="720"/>
            <a:chExt cx="3360" cy="1173"/>
          </a:xfrm>
        </p:grpSpPr>
        <p:pic>
          <p:nvPicPr>
            <p:cNvPr id="11289" name="Picture 2" descr="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2"/>
            <a:stretch>
              <a:fillRect/>
            </a:stretch>
          </p:blipFill>
          <p:spPr bwMode="auto">
            <a:xfrm>
              <a:off x="0" y="720"/>
              <a:ext cx="336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4"/>
            <p:cNvSpPr txBox="1">
              <a:spLocks noChangeArrowheads="1"/>
            </p:cNvSpPr>
            <p:nvPr/>
          </p:nvSpPr>
          <p:spPr bwMode="auto">
            <a:xfrm>
              <a:off x="0" y="1680"/>
              <a:ext cx="30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Trùng roi: sinh sản bằng cách phân đôi cơ thể </a:t>
              </a:r>
              <a:r>
                <a:rPr lang="en-US" altLang="en-US" sz="1800">
                  <a:latin typeface="Times New Roman" pitchFamily="18" charset="0"/>
                </a:rPr>
                <a:t>  </a:t>
              </a:r>
            </a:p>
          </p:txBody>
        </p:sp>
      </p:grp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751268" y="161926"/>
            <a:ext cx="5116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V="1">
            <a:off x="2362200" y="38862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2362200" y="43434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6324600" y="3886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V="1">
            <a:off x="5791200" y="4343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7239000" y="403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Cơ thể mới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0" y="4038600"/>
            <a:ext cx="2971800" cy="1077913"/>
            <a:chOff x="0" y="2562"/>
            <a:chExt cx="1968" cy="679"/>
          </a:xfrm>
        </p:grpSpPr>
        <p:sp>
          <p:nvSpPr>
            <p:cNvPr id="11287" name="Text Box 15"/>
            <p:cNvSpPr txBox="1">
              <a:spLocks noChangeArrowheads="1"/>
            </p:cNvSpPr>
            <p:nvPr/>
          </p:nvSpPr>
          <p:spPr bwMode="auto">
            <a:xfrm>
              <a:off x="78" y="2562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</a:rPr>
                <a:t>        Một cơ thể </a:t>
              </a: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0" y="2799"/>
              <a:ext cx="19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itchFamily="18" charset="0"/>
                </a:rPr>
                <a:t>(không có sự kết hợp giữa tinh trùng và trứng)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343400" y="4495800"/>
            <a:ext cx="2209800" cy="762000"/>
            <a:chOff x="2736" y="2832"/>
            <a:chExt cx="1392" cy="480"/>
          </a:xfrm>
        </p:grpSpPr>
        <p:sp>
          <p:nvSpPr>
            <p:cNvPr id="11285" name="Text Box 19"/>
            <p:cNvSpPr txBox="1">
              <a:spLocks noChangeArrowheads="1"/>
            </p:cNvSpPr>
            <p:nvPr/>
          </p:nvSpPr>
          <p:spPr bwMode="auto">
            <a:xfrm>
              <a:off x="2736" y="2832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</a:rPr>
                <a:t>Mọc chồi</a:t>
              </a:r>
            </a:p>
          </p:txBody>
        </p:sp>
        <p:sp>
          <p:nvSpPr>
            <p:cNvPr id="11286" name="Text Box 25"/>
            <p:cNvSpPr txBox="1">
              <a:spLocks noChangeArrowheads="1"/>
            </p:cNvSpPr>
            <p:nvPr/>
          </p:nvSpPr>
          <p:spPr bwMode="auto">
            <a:xfrm>
              <a:off x="2880" y="302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itchFamily="18" charset="0"/>
                </a:rPr>
                <a:t>(thủy tức</a:t>
              </a:r>
              <a:r>
                <a:rPr lang="en-US" altLang="en-US">
                  <a:latin typeface="Times New Roman" pitchFamily="18" charset="0"/>
                </a:rPr>
                <a:t>)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67200" y="3581400"/>
            <a:ext cx="2667000" cy="735013"/>
            <a:chOff x="2688" y="2256"/>
            <a:chExt cx="1680" cy="463"/>
          </a:xfrm>
        </p:grpSpPr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688" y="2256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</a:rPr>
                <a:t>Phân đôi cơ thể</a:t>
              </a:r>
            </a:p>
          </p:txBody>
        </p:sp>
        <p:sp>
          <p:nvSpPr>
            <p:cNvPr id="11284" name="Text Box 26"/>
            <p:cNvSpPr txBox="1">
              <a:spLocks noChangeArrowheads="1"/>
            </p:cNvSpPr>
            <p:nvPr/>
          </p:nvSpPr>
          <p:spPr bwMode="auto">
            <a:xfrm>
              <a:off x="2910" y="2469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itchFamily="18" charset="0"/>
                </a:rPr>
                <a:t>(Trùng roi)</a:t>
              </a:r>
            </a:p>
          </p:txBody>
        </p:sp>
      </p:grpSp>
      <p:sp>
        <p:nvSpPr>
          <p:cNvPr id="11276" name="Text Box 27"/>
          <p:cNvSpPr txBox="1">
            <a:spLocks noChangeArrowheads="1"/>
          </p:cNvSpPr>
          <p:nvPr/>
        </p:nvSpPr>
        <p:spPr bwMode="auto">
          <a:xfrm>
            <a:off x="685800" y="5410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1277" name="Text Box 29"/>
          <p:cNvSpPr txBox="1">
            <a:spLocks noChangeArrowheads="1"/>
          </p:cNvSpPr>
          <p:nvPr/>
        </p:nvSpPr>
        <p:spPr bwMode="auto">
          <a:xfrm>
            <a:off x="1143000" y="55626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1143000" y="54102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itchFamily="18" charset="0"/>
              <a:buNone/>
            </a:pPr>
            <a:r>
              <a:rPr lang="en-US" altLang="en-US" sz="3200">
                <a:solidFill>
                  <a:srgbClr val="FF3300"/>
                </a:solidFill>
                <a:latin typeface="Times New Roman" pitchFamily="18" charset="0"/>
              </a:rPr>
              <a:t>Sinh sản vô tính vô tính là gì?</a:t>
            </a:r>
          </a:p>
        </p:txBody>
      </p:sp>
      <p:pic>
        <p:nvPicPr>
          <p:cNvPr id="11280" name="Picture 37" descr="SGK-sinh-hoc11trang172"/>
          <p:cNvPicPr preferRelativeResize="0"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38"/>
          <p:cNvSpPr txBox="1">
            <a:spLocks noChangeArrowheads="1"/>
          </p:cNvSpPr>
          <p:nvPr/>
        </p:nvSpPr>
        <p:spPr bwMode="auto">
          <a:xfrm>
            <a:off x="5867400" y="2819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Times New Roman" pitchFamily="18" charset="0"/>
              </a:rPr>
              <a:t>Sinh sản của Thuỷ tức</a:t>
            </a:r>
          </a:p>
        </p:txBody>
      </p:sp>
      <p:pic>
        <p:nvPicPr>
          <p:cNvPr id="73767" name="Picture 39" descr="hoi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5" grpId="0" animBg="1"/>
      <p:bldP spid="73748" grpId="0" animBg="1"/>
      <p:bldP spid="73749" grpId="0" animBg="1"/>
      <p:bldP spid="73751" grpId="0"/>
      <p:bldP spid="737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486400" y="22225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Garamond" pitchFamily="18" charset="0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0434" y="195922"/>
            <a:ext cx="4463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I. Sinh sản vô tính</a:t>
            </a:r>
          </a:p>
        </p:txBody>
      </p:sp>
      <p:graphicFrame>
        <p:nvGraphicFramePr>
          <p:cNvPr id="96260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59065684"/>
              </p:ext>
            </p:extLst>
          </p:nvPr>
        </p:nvGraphicFramePr>
        <p:xfrm>
          <a:off x="762000" y="5153025"/>
          <a:ext cx="7848600" cy="1554426"/>
        </p:xfrm>
        <a:graphic>
          <a:graphicData uri="http://schemas.openxmlformats.org/drawingml/2006/table">
            <a:tbl>
              <a:tblPr/>
              <a:tblGrid>
                <a:gridCol w="2303463"/>
                <a:gridCol w="5545137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ramond" pitchFamily="18" charset="0"/>
                        </a:rPr>
                        <a:t>Trùng roi, Trùng giày, trùng biến hình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ramond" pitchFamily="18" charset="0"/>
                        </a:rPr>
                        <a:t>San hô, Thuỷ tức,…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066800" y="51816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Kiểu sinh sản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95800" y="51816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Tên động vật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990600" y="5715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đôi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990600" y="6172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Mọc chồi</a:t>
            </a:r>
          </a:p>
        </p:txBody>
      </p: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3886200" y="1714500"/>
            <a:ext cx="2362200" cy="1638300"/>
            <a:chOff x="2448" y="2328"/>
            <a:chExt cx="1488" cy="936"/>
          </a:xfrm>
        </p:grpSpPr>
        <p:pic>
          <p:nvPicPr>
            <p:cNvPr id="13351" name="Picture 23" descr="4-TrungBienhi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3" b="7372"/>
            <a:stretch>
              <a:fillRect/>
            </a:stretch>
          </p:blipFill>
          <p:spPr bwMode="auto">
            <a:xfrm>
              <a:off x="2448" y="2352"/>
              <a:ext cx="134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2" name="Text Box 24"/>
            <p:cNvSpPr txBox="1">
              <a:spLocks noChangeArrowheads="1"/>
            </p:cNvSpPr>
            <p:nvPr/>
          </p:nvSpPr>
          <p:spPr bwMode="auto">
            <a:xfrm>
              <a:off x="2880" y="2328"/>
              <a:ext cx="105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Garamond" pitchFamily="18" charset="0"/>
                </a:rPr>
                <a:t>Trùng biến hình</a:t>
              </a:r>
            </a:p>
          </p:txBody>
        </p:sp>
      </p:grpSp>
      <p:grpSp>
        <p:nvGrpSpPr>
          <p:cNvPr id="13335" name="Group 25"/>
          <p:cNvGrpSpPr>
            <a:grpSpLocks/>
          </p:cNvGrpSpPr>
          <p:nvPr/>
        </p:nvGrpSpPr>
        <p:grpSpPr bwMode="auto">
          <a:xfrm>
            <a:off x="127000" y="1981200"/>
            <a:ext cx="1625600" cy="3005138"/>
            <a:chOff x="48" y="2448"/>
            <a:chExt cx="1024" cy="1893"/>
          </a:xfrm>
        </p:grpSpPr>
        <p:pic>
          <p:nvPicPr>
            <p:cNvPr id="13349" name="Picture 26" descr="2-Trungr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48"/>
              <a:ext cx="864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0" name="Text Box 27"/>
            <p:cNvSpPr txBox="1">
              <a:spLocks noChangeArrowheads="1"/>
            </p:cNvSpPr>
            <p:nvPr/>
          </p:nvSpPr>
          <p:spPr bwMode="auto">
            <a:xfrm>
              <a:off x="384" y="4128"/>
              <a:ext cx="6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 New Roman" pitchFamily="18" charset="0"/>
                </a:rPr>
                <a:t>Trùng roi</a:t>
              </a:r>
            </a:p>
          </p:txBody>
        </p:sp>
      </p:grpSp>
      <p:grpSp>
        <p:nvGrpSpPr>
          <p:cNvPr id="13336" name="Group 28"/>
          <p:cNvGrpSpPr>
            <a:grpSpLocks/>
          </p:cNvGrpSpPr>
          <p:nvPr/>
        </p:nvGrpSpPr>
        <p:grpSpPr bwMode="auto">
          <a:xfrm>
            <a:off x="1600200" y="1981200"/>
            <a:ext cx="1562100" cy="3009900"/>
            <a:chOff x="992" y="2448"/>
            <a:chExt cx="984" cy="1896"/>
          </a:xfrm>
        </p:grpSpPr>
        <p:pic>
          <p:nvPicPr>
            <p:cNvPr id="13347" name="Picture 29" descr="1-Trunggi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2448"/>
              <a:ext cx="912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8" name="Text Box 30"/>
            <p:cNvSpPr txBox="1">
              <a:spLocks noChangeArrowheads="1"/>
            </p:cNvSpPr>
            <p:nvPr/>
          </p:nvSpPr>
          <p:spPr bwMode="auto">
            <a:xfrm>
              <a:off x="1256" y="413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 New Roman" pitchFamily="18" charset="0"/>
                </a:rPr>
                <a:t>Trùng giày</a:t>
              </a:r>
            </a:p>
          </p:txBody>
        </p:sp>
      </p:grpSp>
      <p:grpSp>
        <p:nvGrpSpPr>
          <p:cNvPr id="13337" name="Group 31"/>
          <p:cNvGrpSpPr>
            <a:grpSpLocks/>
          </p:cNvGrpSpPr>
          <p:nvPr/>
        </p:nvGrpSpPr>
        <p:grpSpPr bwMode="auto">
          <a:xfrm>
            <a:off x="3200400" y="3343275"/>
            <a:ext cx="3581400" cy="1609725"/>
            <a:chOff x="1968" y="3306"/>
            <a:chExt cx="2256" cy="1014"/>
          </a:xfrm>
        </p:grpSpPr>
        <p:pic>
          <p:nvPicPr>
            <p:cNvPr id="13345" name="Picture 32" descr="6-Sanh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306"/>
              <a:ext cx="225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6" name="Text Box 33"/>
            <p:cNvSpPr txBox="1">
              <a:spLocks noChangeArrowheads="1"/>
            </p:cNvSpPr>
            <p:nvPr/>
          </p:nvSpPr>
          <p:spPr bwMode="auto">
            <a:xfrm>
              <a:off x="2832" y="33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 New Roman" pitchFamily="18" charset="0"/>
                </a:rPr>
                <a:t>San hô</a:t>
              </a:r>
            </a:p>
          </p:txBody>
        </p:sp>
      </p:grpSp>
      <p:grpSp>
        <p:nvGrpSpPr>
          <p:cNvPr id="13338" name="Group 34"/>
          <p:cNvGrpSpPr>
            <a:grpSpLocks/>
          </p:cNvGrpSpPr>
          <p:nvPr/>
        </p:nvGrpSpPr>
        <p:grpSpPr bwMode="auto">
          <a:xfrm>
            <a:off x="6858000" y="1828800"/>
            <a:ext cx="2057400" cy="2819400"/>
            <a:chOff x="4272" y="2688"/>
            <a:chExt cx="1440" cy="1584"/>
          </a:xfrm>
        </p:grpSpPr>
        <p:pic>
          <p:nvPicPr>
            <p:cNvPr id="13343" name="Picture 35" descr="5-Thuytu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88"/>
              <a:ext cx="144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4" name="Text Box 36"/>
            <p:cNvSpPr txBox="1">
              <a:spLocks noChangeArrowheads="1"/>
            </p:cNvSpPr>
            <p:nvPr/>
          </p:nvSpPr>
          <p:spPr bwMode="auto">
            <a:xfrm>
              <a:off x="4272" y="2688"/>
              <a:ext cx="72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Garamond" pitchFamily="18" charset="0"/>
                </a:rPr>
                <a:t>Thuỷ tức</a:t>
              </a:r>
            </a:p>
          </p:txBody>
        </p:sp>
      </p:grp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0" y="1165225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   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ắp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xếp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các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loài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vật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sau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theo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hình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sinh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sản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vô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itchFamily="18" charset="0"/>
              </a:rPr>
              <a:t>tính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? </a:t>
            </a:r>
            <a:endParaRPr lang="en-US" altLang="en-US" sz="2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3200400" y="5715000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3124200" y="62484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140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6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3" grpId="0"/>
      <p:bldP spid="96294" grpId="0" animBg="1"/>
      <p:bldP spid="96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4" t="32082" r="15248" b="22302"/>
          <a:stretch>
            <a:fillRect/>
          </a:stretch>
        </p:blipFill>
        <p:spPr bwMode="auto">
          <a:xfrm>
            <a:off x="61913" y="20638"/>
            <a:ext cx="4586287" cy="361950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photos_5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42703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352800" y="6278563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</a:rPr>
              <a:t>Trinh saûn</a:t>
            </a:r>
          </a:p>
        </p:txBody>
      </p:sp>
      <p:pic>
        <p:nvPicPr>
          <p:cNvPr id="9221" name="Picture 15" descr="D:\File0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8725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0200" y="5715000"/>
            <a:ext cx="1828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Rận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762000" y="201299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I. Sinh sản vô tính</a:t>
            </a:r>
          </a:p>
        </p:txBody>
      </p:sp>
      <p:sp>
        <p:nvSpPr>
          <p:cNvPr id="12291" name="Text Box 39"/>
          <p:cNvSpPr txBox="1">
            <a:spLocks noChangeArrowheads="1"/>
          </p:cNvSpPr>
          <p:nvPr/>
        </p:nvSpPr>
        <p:spPr bwMode="auto">
          <a:xfrm>
            <a:off x="4343400" y="4038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2292" name="Text Box 40"/>
          <p:cNvSpPr txBox="1">
            <a:spLocks noChangeArrowheads="1"/>
          </p:cNvSpPr>
          <p:nvPr/>
        </p:nvSpPr>
        <p:spPr bwMode="auto">
          <a:xfrm>
            <a:off x="4267200" y="4038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609600" y="1066800"/>
            <a:ext cx="8382000" cy="13731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r>
              <a:rPr lang="en-US" altLang="en-US" dirty="0">
                <a:latin typeface="Times New Roman" pitchFamily="18" charset="0"/>
              </a:rPr>
              <a:t> -</a:t>
            </a:r>
            <a:r>
              <a:rPr lang="en-US" altLang="en-US" sz="2800" dirty="0" err="1">
                <a:latin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vô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tính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thức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sự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kết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hợp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giữa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dục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đực</a:t>
            </a:r>
            <a:r>
              <a:rPr lang="en-US" altLang="en-US" sz="2800" dirty="0">
                <a:latin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</a:rPr>
              <a:t>tinh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trùng</a:t>
            </a:r>
            <a:r>
              <a:rPr lang="en-US" altLang="en-US" sz="2800" dirty="0">
                <a:latin typeface="Times New Roman" pitchFamily="18" charset="0"/>
              </a:rPr>
              <a:t>)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</a:rPr>
              <a:t>dục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cái</a:t>
            </a:r>
            <a:r>
              <a:rPr lang="en-US" altLang="en-US" sz="2800" dirty="0">
                <a:latin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</a:rPr>
              <a:t>trứng</a:t>
            </a:r>
            <a:r>
              <a:rPr lang="en-US" altLang="en-US" sz="2800" dirty="0">
                <a:latin typeface="Times New Roman" pitchFamily="18" charset="0"/>
              </a:rPr>
              <a:t>).</a:t>
            </a:r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auto">
          <a:xfrm>
            <a:off x="2971800" y="3657600"/>
            <a:ext cx="5715000" cy="2667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600" b="1">
                <a:solidFill>
                  <a:schemeClr val="bg1"/>
                </a:solidFill>
                <a:latin typeface="Times New Roman" pitchFamily="18" charset="0"/>
              </a:rPr>
              <a:t>Có những hình thức </a:t>
            </a:r>
          </a:p>
          <a:p>
            <a:pPr algn="ctr" eaLnBrk="1" hangingPunct="1"/>
            <a:r>
              <a:rPr lang="en-US" altLang="en-US" sz="2600" b="1">
                <a:solidFill>
                  <a:schemeClr val="bg1"/>
                </a:solidFill>
                <a:latin typeface="Times New Roman" pitchFamily="18" charset="0"/>
              </a:rPr>
              <a:t>sinh sản vô tính nào?</a:t>
            </a:r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632138" y="2439988"/>
            <a:ext cx="8382000" cy="914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-Có 2 hình thức chính: Sự phân đôi cơ thể và mọc chồi</a:t>
            </a:r>
          </a:p>
        </p:txBody>
      </p:sp>
    </p:spTree>
    <p:extLst>
      <p:ext uri="{BB962C8B-B14F-4D97-AF65-F5344CB8AC3E}">
        <p14:creationId xmlns:p14="http://schemas.microsoft.com/office/powerpoint/2010/main" val="16587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7" grpId="0" animBg="1"/>
      <p:bldP spid="69679" grpId="0" animBg="1"/>
      <p:bldP spid="69679" grpId="1" animBg="1"/>
      <p:bldP spid="696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1754</Words>
  <Application>Microsoft Office PowerPoint</Application>
  <PresentationFormat>On-screen Show (4:3)</PresentationFormat>
  <Paragraphs>292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Một số hình thức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Sinh sản hữu tính ưu thế hơn.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*Ý nghĩa của sự tiến hoá thích nghi sinh sản hữu tính:</vt:lpstr>
      <vt:lpstr>PowerPoint Presentation</vt:lpstr>
      <vt:lpstr>Hãy khoanh tròn vào chữ cái đầu câu trả lời đúng:</vt:lpstr>
      <vt:lpstr>Nhóm động vật nào thụ tinh trong?</vt:lpstr>
      <vt:lpstr>Con non của loài động vật nào phát triển trực tiếp?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Nhu Mo</cp:lastModifiedBy>
  <cp:revision>198</cp:revision>
  <dcterms:created xsi:type="dcterms:W3CDTF">2014-08-03T09:50:14Z</dcterms:created>
  <dcterms:modified xsi:type="dcterms:W3CDTF">2020-05-03T08:30:48Z</dcterms:modified>
</cp:coreProperties>
</file>