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2" r:id="rId2"/>
    <p:sldId id="256" r:id="rId3"/>
    <p:sldId id="273" r:id="rId4"/>
    <p:sldId id="271" r:id="rId5"/>
    <p:sldId id="277" r:id="rId6"/>
    <p:sldId id="274" r:id="rId7"/>
    <p:sldId id="297" r:id="rId8"/>
    <p:sldId id="293" r:id="rId9"/>
    <p:sldId id="294" r:id="rId10"/>
    <p:sldId id="3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5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7" Type="http://schemas.openxmlformats.org/officeDocument/2006/relationships/image" Target="../media/image4.GIF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.vml" /><Relationship Id="rId6" Type="http://schemas.openxmlformats.org/officeDocument/2006/relationships/image" Target="../media/image3.GIF" /><Relationship Id="rId5" Type="http://schemas.openxmlformats.org/officeDocument/2006/relationships/image" Target="../media/image1.wmf" /><Relationship Id="rId4" Type="http://schemas.openxmlformats.org/officeDocument/2006/relationships/oleObject" Target="../embeddings/oleObject1.bin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3963035" y="332740"/>
            <a:ext cx="419989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KIỂM TRA BÀI CŨ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555625" y="1045845"/>
            <a:ext cx="93948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Như thế nào là đơn thức? Cho VD về đơn thức?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555625" y="1822450"/>
            <a:ext cx="107505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Đơn thức là biểu thức đại số chỉ gồm một số, hoặc một biến, hoặc một tích giữa các số và các biến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1465580" y="3106420"/>
            <a:ext cx="54254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  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y;   -2y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465580" y="4594225"/>
            <a:ext cx="40906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+ 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 -2y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746125" y="3858260"/>
            <a:ext cx="93948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Ta thực hiện cộng (trừ ) các đơn thức, ta được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746125" y="5626735"/>
            <a:ext cx="97917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Box 12"/>
          <p:cNvSpPr txBox="1"/>
          <p:nvPr/>
        </p:nvSpPr>
        <p:spPr>
          <a:xfrm>
            <a:off x="2094865" y="5467350"/>
            <a:ext cx="43497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là ví dụ về </a:t>
            </a: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 thức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5" grpId="0"/>
      <p:bldP spid="15" grpId="1"/>
      <p:bldP spid="9" grpId="0"/>
      <p:bldP spid="9" grpId="1"/>
      <p:bldP spid="10" grpId="0"/>
      <p:bldP spid="10" grpId="1"/>
      <p:bldP spid="12" grpId="0" animBg="1"/>
      <p:bldP spid="12" grpId="1" animBg="1"/>
      <p:bldP spid="13" grpId="0"/>
      <p:bldP spid="13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238375" y="1223963"/>
            <a:ext cx="7924800" cy="1476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666699"/>
                </a:solidFill>
                <a:latin typeface="Times New Roman" panose="02020603050405020304" pitchFamily="18" charset="0"/>
              </a:rPr>
              <a:t>CHÚC  CÁC EM</a:t>
            </a:r>
          </a:p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666699"/>
                </a:solidFill>
                <a:latin typeface="Times New Roman" panose="02020603050405020304" pitchFamily="18" charset="0"/>
              </a:rPr>
              <a:t>LUÔN MẠNH KHỎE .</a:t>
            </a:r>
          </a:p>
        </p:txBody>
      </p:sp>
      <p:pic>
        <p:nvPicPr>
          <p:cNvPr id="40965" name="Picture 5" descr="girl_music_trombone_hg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32438" y="3492500"/>
            <a:ext cx="1597025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1524000" y="2559050"/>
          <a:ext cx="3351213" cy="421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Clip" r:id="rId4" imgW="3535680" imgH="4450080" progId="">
                  <p:embed/>
                </p:oleObj>
              </mc:Choice>
              <mc:Fallback>
                <p:oleObj name="Clip" r:id="rId4" imgW="3535680" imgH="4450080" progId="">
                  <p:embed/>
                  <p:pic>
                    <p:nvPicPr>
                      <p:cNvPr id="409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59050"/>
                        <a:ext cx="3351213" cy="421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67" name="Picture 7" descr="AN439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783638" y="5875338"/>
            <a:ext cx="1822450" cy="879475"/>
          </a:xfrm>
          <a:prstGeom prst="rect">
            <a:avLst/>
          </a:prstGeom>
          <a:noFill/>
        </p:spPr>
      </p:pic>
      <p:pic>
        <p:nvPicPr>
          <p:cNvPr id="40968" name="Picture 8" descr="Bellcol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486900" y="0"/>
            <a:ext cx="1181100" cy="1181100"/>
          </a:xfrm>
          <a:prstGeom prst="rect">
            <a:avLst/>
          </a:prstGeom>
          <a:noFill/>
        </p:spPr>
      </p:pic>
      <p:pic>
        <p:nvPicPr>
          <p:cNvPr id="40969" name="Picture 9" descr="Bellcol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24000" y="0"/>
            <a:ext cx="1181100" cy="1181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005" y="217170"/>
            <a:ext cx="30765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 THỨC 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15675" y="969596"/>
            <a:ext cx="2094230" cy="645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Đa thức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438442" y="417316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 flipV="1">
            <a:off x="6406229" y="3115570"/>
            <a:ext cx="226292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600421" y="42965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811530" y="1614805"/>
            <a:ext cx="107505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Đa thức là một tổng của những đơn thức. Mỗi đơn thức trong tổng gọi là một hạng tử của đa thức đó.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680720" y="2967355"/>
            <a:ext cx="112731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VD:  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+ 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 -2y;   -3x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- 2x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+ 3   là những đa thức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909955" y="5532755"/>
            <a:ext cx="94646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* Chú ý: Mỗi đơn thức được coi là một đa thức</a:t>
            </a:r>
            <a:endParaRPr 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811530" y="3850640"/>
            <a:ext cx="102628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 hiệu đa thức bằng các chữ in hoa A, B, C, M, N...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680720" y="4591685"/>
            <a:ext cx="110115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VD:   A=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+ 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 -2y;          B= -3x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- 2x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+ 3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5" grpId="1" animBg="1"/>
      <p:bldP spid="2" grpId="0"/>
      <p:bldP spid="2" grpId="1"/>
      <p:bldP spid="15" grpId="0"/>
      <p:bldP spid="15" grpId="1"/>
      <p:bldP spid="6" grpId="0"/>
      <p:bldP spid="6" grpId="1"/>
      <p:bldP spid="8" grpId="0"/>
      <p:bldP spid="8" grpId="1"/>
      <p:bldP spid="10" grpId="0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9"/>
          <p:cNvSpPr txBox="1"/>
          <p:nvPr/>
        </p:nvSpPr>
        <p:spPr>
          <a:xfrm>
            <a:off x="863600" y="424815"/>
            <a:ext cx="101669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Xét đa thức N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+ 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 -2y -3x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- 2x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+ 3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863600" y="1179195"/>
            <a:ext cx="101669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Hãy xác định các hạng tử đồng dạng trong đa thức N?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863600" y="1934210"/>
            <a:ext cx="101669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Thực hiện phép cộng các đơn thức đồng dạng?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94615" y="2807970"/>
            <a:ext cx="77019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N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+ 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 -2y -3x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- 2x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+ 3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549910" y="3453130"/>
            <a:ext cx="75520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 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 - 2x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-2y   + 3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549910" y="4212590"/>
            <a:ext cx="45948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-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-2y +3 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4860290" y="4212590"/>
            <a:ext cx="75349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(không còn hai hạng tử nào đồng dạng)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208280" y="5126990"/>
            <a:ext cx="120084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Ta gọi đa thức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-2y  + 3 là dạng </a:t>
            </a: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thu gọn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của đa thức N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2" grpId="0"/>
      <p:bldP spid="2" grpId="1"/>
      <p:bldP spid="3" grpId="0"/>
      <p:bldP spid="3" grpId="1"/>
      <p:bldP spid="4" grpId="0"/>
      <p:bldP spid="4" grpId="1"/>
      <p:bldP spid="8" grpId="0"/>
      <p:bldP spid="8" grpId="1"/>
      <p:bldP spid="9" grpId="0"/>
      <p:bldP spid="9" grpId="1"/>
      <p:bldP spid="11" grpId="0"/>
      <p:bldP spid="11" grpId="1"/>
      <p:bldP spid="12" grpId="0"/>
      <p:bldP spid="1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3370" y="251460"/>
            <a:ext cx="27920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 THỨC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15675" y="969596"/>
            <a:ext cx="3634740" cy="645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Thu gọn đa thức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438442" y="41788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 flipV="1">
            <a:off x="6406229" y="3115570"/>
            <a:ext cx="226292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611851" y="42965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962660" y="2062480"/>
            <a:ext cx="773684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Ví dụ: Thu gọn đa thức sau</a:t>
            </a:r>
          </a:p>
          <a:p>
            <a:pPr algn="l"/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+ 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 -2y -3x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- 2x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+ 3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709295" y="4178935"/>
            <a:ext cx="75520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N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 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 - 2x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-2y   + 3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709295" y="5099685"/>
            <a:ext cx="59264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N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-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-2y   + 3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/>
      <p:bldP spid="8" grpId="1"/>
      <p:bldP spid="10" grpId="0"/>
      <p:bldP spid="10" grpId="1"/>
      <p:bldP spid="11" grpId="0"/>
      <p:bldP spid="1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1553210" y="1111250"/>
            <a:ext cx="46513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Hạng tử 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có bậc là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618615" y="4423410"/>
            <a:ext cx="63842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Bậc cao nhất trong các bậc đó là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1711325" y="5351780"/>
            <a:ext cx="60375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Ta nói: </a:t>
            </a: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là bậc của đa thức N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6204585" y="1943735"/>
            <a:ext cx="7759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6204585" y="2780030"/>
            <a:ext cx="7759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1259840" y="255270"/>
            <a:ext cx="85528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Trong đa thức N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-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-2y   + 3  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1553210" y="1943735"/>
            <a:ext cx="46513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Hạng tử -x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có bậc là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1553210" y="2780030"/>
            <a:ext cx="46513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Hạng tử -2y có bậc là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3"/>
          <p:cNvSpPr txBox="1"/>
          <p:nvPr/>
        </p:nvSpPr>
        <p:spPr>
          <a:xfrm>
            <a:off x="1618615" y="3581400"/>
            <a:ext cx="41719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Hạng tử  3 có bậc là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6146165" y="3581400"/>
            <a:ext cx="7759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7" name="Text Box 16"/>
          <p:cNvSpPr txBox="1"/>
          <p:nvPr/>
        </p:nvSpPr>
        <p:spPr>
          <a:xfrm>
            <a:off x="6146165" y="1111250"/>
            <a:ext cx="7759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8" name="Text Box 17"/>
          <p:cNvSpPr txBox="1"/>
          <p:nvPr/>
        </p:nvSpPr>
        <p:spPr>
          <a:xfrm>
            <a:off x="7879715" y="4355465"/>
            <a:ext cx="7759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8" grpId="0"/>
      <p:bldP spid="8" grpId="1"/>
      <p:bldP spid="10" grpId="0"/>
      <p:bldP spid="10" grpId="1"/>
      <p:bldP spid="11" grpId="0"/>
      <p:bldP spid="11" grpId="1"/>
      <p:bldP spid="2" grpId="0"/>
      <p:bldP spid="2" grpId="1"/>
      <p:bldP spid="3" grpId="0"/>
      <p:bldP spid="3" grpId="1"/>
      <p:bldP spid="13" grpId="0"/>
      <p:bldP spid="13" grpId="1"/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0385" y="324485"/>
            <a:ext cx="27349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 THỨC 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15675" y="969596"/>
            <a:ext cx="3567430" cy="645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Bậc của đa thức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427012" y="41744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 flipV="1">
            <a:off x="6406229" y="3115570"/>
            <a:ext cx="226292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600421" y="42965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811530" y="1614805"/>
            <a:ext cx="107505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Bậc của đa thức là bậc của hạng tử có bậc cao nhất trong dạng thu gọn của đa thức đó.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584200" y="4360545"/>
            <a:ext cx="1120457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* Chú ý: 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-Số 0 được coi là đa thức không và nó không có bậc.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Khi tìm bậc của một đa thức, trước hết ta phải thu gọn đa       thức đó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811530" y="2975610"/>
            <a:ext cx="1047686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VD:  </a:t>
            </a:r>
          </a:p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Đa thức N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-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-2y   + 3 có bậc là </a:t>
            </a: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2" grpId="0"/>
      <p:bldP spid="2" grpId="1"/>
      <p:bldP spid="6" grpId="0"/>
      <p:bldP spid="6" grpId="1"/>
      <p:bldP spid="11" grpId="0"/>
      <p:bldP spid="1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4301490" y="441325"/>
            <a:ext cx="30226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855980" y="1459230"/>
            <a:ext cx="1103122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* Học khái niệm, thu gọn, bậc của đa thức</a:t>
            </a:r>
          </a:p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* Xem lại các ví dụ, ?</a:t>
            </a:r>
          </a:p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* Làm bài tập 25; 27 trang 38 sgk tập 2 Toán7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95355" y="969596"/>
            <a:ext cx="6803390" cy="645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36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Bài</a:t>
            </a:r>
            <a:r>
              <a:rPr kumimoji="0" lang="en-US" altLang="en-US" sz="3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25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:trang 38 sgk Toán 7 tập 2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07920" y="128270"/>
            <a:ext cx="58705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ĐA THỨC  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623570" y="1768475"/>
            <a:ext cx="58051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Tìm bậc của mỗi đa thức sau?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317500" y="2491105"/>
            <a:ext cx="46875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a) A= 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-1/2x+1+2x-x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660400" y="3289935"/>
            <a:ext cx="44634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A= 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-1/2x+2x+1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660400" y="4194175"/>
            <a:ext cx="37058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A= 2x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+3/2x+1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623570" y="5056505"/>
            <a:ext cx="41865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Đa thức A có bậc là 2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23815" y="2697480"/>
            <a:ext cx="0" cy="2984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0"/>
          <p:cNvSpPr txBox="1"/>
          <p:nvPr/>
        </p:nvSpPr>
        <p:spPr>
          <a:xfrm>
            <a:off x="5381625" y="2491105"/>
            <a:ext cx="56889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b) B = 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+7x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+6x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5791200" y="3289935"/>
            <a:ext cx="56889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B = 7x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3"/>
          <p:cNvSpPr txBox="1"/>
          <p:nvPr/>
        </p:nvSpPr>
        <p:spPr>
          <a:xfrm>
            <a:off x="5791200" y="4122420"/>
            <a:ext cx="22758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B = 10x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4"/>
          <p:cNvSpPr txBox="1"/>
          <p:nvPr/>
        </p:nvSpPr>
        <p:spPr>
          <a:xfrm>
            <a:off x="5974715" y="5036820"/>
            <a:ext cx="45027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Đa thức B có bậc là 3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  <p:bldP spid="2" grpId="0"/>
      <p:bldP spid="2" grpId="1"/>
      <p:bldP spid="3" grpId="0"/>
      <p:bldP spid="3" grpId="1"/>
      <p:bldP spid="9" grpId="0"/>
      <p:bldP spid="9" grpId="1"/>
      <p:bldP spid="11" grpId="0"/>
      <p:bldP spid="11" grpId="1"/>
      <p:bldP spid="12" grpId="0"/>
      <p:bldP spid="12" grpId="1"/>
      <p:bldP spid="14" grpId="0"/>
      <p:bldP spid="14" grpId="1"/>
      <p:bldP spid="15" grpId="0"/>
      <p:bldP spid="1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95355" y="969596"/>
            <a:ext cx="6549390" cy="645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36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Bài</a:t>
            </a:r>
            <a:r>
              <a:rPr kumimoji="0" lang="en-US" altLang="en-US" sz="3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27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:trang 3 sgk Toán 7 tập 2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07920" y="128270"/>
            <a:ext cx="58705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ĐA THỨC  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623570" y="1768475"/>
            <a:ext cx="110921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Thu gọn rồi tính giá trị của biểu thức P tại x = 0,5 và y = 1    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623570" y="2548890"/>
            <a:ext cx="81102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P = 1/3x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 +xy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-xy +1/2xy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-5xy -1/3x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    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717550" y="3339465"/>
            <a:ext cx="81102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P = 1/3x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-1/3x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y+1/2xy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+xy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-xy 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-5xy     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717550" y="4130040"/>
            <a:ext cx="33216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P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3/2xy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-6xy 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717550" y="4866005"/>
            <a:ext cx="105263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Thay x = 0,5 và y =1 vào P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3/2xy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-6xy ,ta được 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717550" y="5511165"/>
            <a:ext cx="57594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P =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3/2.0,5.1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-6.0,5.1 = -9/4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717550" y="6156325"/>
            <a:ext cx="67011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Vậy P = -9/4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tại x = 0,5 và y = 1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2398</Words>
  <Application>Microsoft Office PowerPoint</Application>
  <PresentationFormat>Màn hình rộng</PresentationFormat>
  <Paragraphs>142</Paragraphs>
  <Slides>10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10</vt:i4>
      </vt:variant>
    </vt:vector>
  </HeadingPairs>
  <TitlesOfParts>
    <vt:vector size="11" baseType="lpstr"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 Ha</dc:creator>
  <cp:lastModifiedBy>Người dùng Không xác định</cp:lastModifiedBy>
  <cp:revision>45</cp:revision>
  <dcterms:created xsi:type="dcterms:W3CDTF">2019-10-30T14:02:00Z</dcterms:created>
  <dcterms:modified xsi:type="dcterms:W3CDTF">2020-05-01T01:00:03Z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