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99" r:id="rId2"/>
    <p:sldId id="283" r:id="rId3"/>
    <p:sldId id="292" r:id="rId4"/>
    <p:sldId id="285" r:id="rId5"/>
    <p:sldId id="284" r:id="rId6"/>
    <p:sldId id="298" r:id="rId7"/>
    <p:sldId id="306" r:id="rId8"/>
    <p:sldId id="307" r:id="rId9"/>
    <p:sldId id="308" r:id="rId10"/>
    <p:sldId id="30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5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ableStyles" Target="tableStyle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heme" Target="theme/theme1.xml" 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A431A-0BF8-4A1D-A9D9-358FD72B15EA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491-DAEA-416E-A97E-8FD033A83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A431A-0BF8-4A1D-A9D9-358FD72B15EA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491-DAEA-416E-A97E-8FD033A83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A431A-0BF8-4A1D-A9D9-358FD72B15EA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491-DAEA-416E-A97E-8FD033A83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A431A-0BF8-4A1D-A9D9-358FD72B15EA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491-DAEA-416E-A97E-8FD033A83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A431A-0BF8-4A1D-A9D9-358FD72B15EA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491-DAEA-416E-A97E-8FD033A83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A431A-0BF8-4A1D-A9D9-358FD72B15EA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491-DAEA-416E-A97E-8FD033A83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A431A-0BF8-4A1D-A9D9-358FD72B15EA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491-DAEA-416E-A97E-8FD033A83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A431A-0BF8-4A1D-A9D9-358FD72B15EA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491-DAEA-416E-A97E-8FD033A83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A431A-0BF8-4A1D-A9D9-358FD72B15EA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491-DAEA-416E-A97E-8FD033A83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A431A-0BF8-4A1D-A9D9-358FD72B15EA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491-DAEA-416E-A97E-8FD033A83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A431A-0BF8-4A1D-A9D9-358FD72B15EA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491-DAEA-416E-A97E-8FD033A838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7A431A-0BF8-4A1D-A9D9-358FD72B15EA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D61491-DAEA-416E-A97E-8FD033A8385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 /><Relationship Id="rId7" Type="http://schemas.openxmlformats.org/officeDocument/2006/relationships/image" Target="../media/image4.GIF" /><Relationship Id="rId2" Type="http://schemas.openxmlformats.org/officeDocument/2006/relationships/slideLayout" Target="../slideLayouts/slideLayout2.xml" /><Relationship Id="rId1" Type="http://schemas.openxmlformats.org/officeDocument/2006/relationships/vmlDrawing" Target="../drawings/vmlDrawing1.vml" /><Relationship Id="rId6" Type="http://schemas.openxmlformats.org/officeDocument/2006/relationships/image" Target="../media/image3.GIF" /><Relationship Id="rId5" Type="http://schemas.openxmlformats.org/officeDocument/2006/relationships/image" Target="../media/image1.wmf" /><Relationship Id="rId4" Type="http://schemas.openxmlformats.org/officeDocument/2006/relationships/oleObject" Target="../embeddings/oleObject1.bin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/>
          <p:nvPr/>
        </p:nvSpPr>
        <p:spPr>
          <a:xfrm>
            <a:off x="3963035" y="332740"/>
            <a:ext cx="419989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KIỂM TRA BÀI CŨ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endParaRPr lang="en-US"/>
          </a:p>
        </p:txBody>
      </p:sp>
      <p:sp>
        <p:nvSpPr>
          <p:cNvPr id="8" name="Text Box 7"/>
          <p:cNvSpPr txBox="1"/>
          <p:nvPr/>
        </p:nvSpPr>
        <p:spPr>
          <a:xfrm>
            <a:off x="555625" y="1045845"/>
            <a:ext cx="1091311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Như thế nào là đơn thức?, Đơn thức thu gọn? Cho VD về đơn thức?</a:t>
            </a:r>
          </a:p>
        </p:txBody>
      </p:sp>
      <p:sp>
        <p:nvSpPr>
          <p:cNvPr id="5" name="Text Box 4"/>
          <p:cNvSpPr txBox="1"/>
          <p:nvPr/>
        </p:nvSpPr>
        <p:spPr>
          <a:xfrm>
            <a:off x="541020" y="2244725"/>
            <a:ext cx="1075055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Đơn thức là biểu thức đại số chỉ gồm một số, hoặc một biến, hoặc một tích giữa các số và các biến</a:t>
            </a:r>
          </a:p>
        </p:txBody>
      </p:sp>
      <p:sp>
        <p:nvSpPr>
          <p:cNvPr id="6" name="Text Box 5"/>
          <p:cNvSpPr txBox="1"/>
          <p:nvPr/>
        </p:nvSpPr>
        <p:spPr>
          <a:xfrm>
            <a:off x="821055" y="3363595"/>
            <a:ext cx="10750550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Đơn thức thu gọn là đơn thức chỉ gồm tích của một số với các biến, mà mỗi biến đã được nâng lên lũy thừa với số mũ nguyên dương.</a:t>
            </a:r>
          </a:p>
        </p:txBody>
      </p:sp>
      <p:sp>
        <p:nvSpPr>
          <p:cNvPr id="15" name="Text Box 14"/>
          <p:cNvSpPr txBox="1"/>
          <p:nvPr/>
        </p:nvSpPr>
        <p:spPr>
          <a:xfrm>
            <a:off x="821055" y="5204460"/>
            <a:ext cx="1019048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VD:   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4xy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;  -3/5x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x;   2x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(-1/2)y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x;   2x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y;   -2y      </a:t>
            </a:r>
          </a:p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       là những đơn thức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15" grpId="0"/>
      <p:bldP spid="15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2238375" y="1223963"/>
            <a:ext cx="7924800" cy="14763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>
                <a:solidFill>
                  <a:srgbClr val="666699"/>
                </a:solidFill>
                <a:latin typeface="Times New Roman" panose="02020603050405020304" pitchFamily="18" charset="0"/>
              </a:rPr>
              <a:t>CHÚC  CÁC EM</a:t>
            </a:r>
          </a:p>
          <a:p>
            <a:pPr algn="ctr">
              <a:spcBef>
                <a:spcPct val="50000"/>
              </a:spcBef>
            </a:pPr>
            <a:r>
              <a:rPr lang="en-US" sz="3600" b="1" dirty="0">
                <a:solidFill>
                  <a:srgbClr val="666699"/>
                </a:solidFill>
                <a:latin typeface="Times New Roman" panose="02020603050405020304" pitchFamily="18" charset="0"/>
              </a:rPr>
              <a:t>LUÔN MẠNH KHỎE .</a:t>
            </a:r>
          </a:p>
        </p:txBody>
      </p:sp>
      <p:pic>
        <p:nvPicPr>
          <p:cNvPr id="40965" name="Picture 5" descr="girl_music_trombone_hg_clr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32438" y="3492500"/>
            <a:ext cx="1597025" cy="255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0966" name="Object 6"/>
          <p:cNvGraphicFramePr>
            <a:graphicFrameLocks noChangeAspect="1"/>
          </p:cNvGraphicFramePr>
          <p:nvPr/>
        </p:nvGraphicFramePr>
        <p:xfrm>
          <a:off x="1524000" y="2559050"/>
          <a:ext cx="3351213" cy="421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Clip" r:id="rId4" imgW="3535680" imgH="4450080" progId="">
                  <p:embed/>
                </p:oleObj>
              </mc:Choice>
              <mc:Fallback>
                <p:oleObj name="Clip" r:id="rId4" imgW="3535680" imgH="4450080" progId="">
                  <p:embed/>
                  <p:pic>
                    <p:nvPicPr>
                      <p:cNvPr id="4096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559050"/>
                        <a:ext cx="3351213" cy="421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66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0967" name="Picture 7" descr="AN439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783638" y="5875338"/>
            <a:ext cx="1822450" cy="879475"/>
          </a:xfrm>
          <a:prstGeom prst="rect">
            <a:avLst/>
          </a:prstGeom>
          <a:noFill/>
        </p:spPr>
      </p:pic>
      <p:pic>
        <p:nvPicPr>
          <p:cNvPr id="40968" name="Picture 8" descr="Bellcoll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9486900" y="0"/>
            <a:ext cx="1181100" cy="1181100"/>
          </a:xfrm>
          <a:prstGeom prst="rect">
            <a:avLst/>
          </a:prstGeom>
          <a:noFill/>
        </p:spPr>
      </p:pic>
      <p:pic>
        <p:nvPicPr>
          <p:cNvPr id="40969" name="Picture 9" descr="Bellcoll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524000" y="0"/>
            <a:ext cx="1181100" cy="1181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4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7"/>
          <p:cNvSpPr txBox="1"/>
          <p:nvPr/>
        </p:nvSpPr>
        <p:spPr>
          <a:xfrm>
            <a:off x="4410710" y="142240"/>
            <a:ext cx="414591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Cho đơn thức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4xy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694055" y="787400"/>
            <a:ext cx="1099566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a) Hãy viết ba đơn thức có phần biến giống phần biến của đơn thức đã cho?</a:t>
            </a:r>
          </a:p>
        </p:txBody>
      </p:sp>
      <p:sp>
        <p:nvSpPr>
          <p:cNvPr id="6" name="Text Box 5"/>
          <p:cNvSpPr txBox="1"/>
          <p:nvPr/>
        </p:nvSpPr>
        <p:spPr>
          <a:xfrm>
            <a:off x="2952115" y="2631440"/>
            <a:ext cx="531431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2xy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; -5xy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;  1/4xy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" name="Text Box 6"/>
          <p:cNvSpPr txBox="1"/>
          <p:nvPr/>
        </p:nvSpPr>
        <p:spPr>
          <a:xfrm>
            <a:off x="694055" y="1986280"/>
            <a:ext cx="1028192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Ba đơn thức có phần biến </a:t>
            </a:r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giống phần biến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của 4xy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là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9"/>
          <p:cNvSpPr txBox="1"/>
          <p:nvPr/>
        </p:nvSpPr>
        <p:spPr>
          <a:xfrm>
            <a:off x="694055" y="3233420"/>
            <a:ext cx="1028192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b) Hãy viết ba đơn thức có phần biến khác phần biến của đơn thức đã cho?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10"/>
          <p:cNvSpPr txBox="1"/>
          <p:nvPr/>
        </p:nvSpPr>
        <p:spPr>
          <a:xfrm>
            <a:off x="830580" y="4313555"/>
            <a:ext cx="1028192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Ba đơn thức có phần biến khác phần biến của 4xy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là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11"/>
          <p:cNvSpPr txBox="1"/>
          <p:nvPr/>
        </p:nvSpPr>
        <p:spPr>
          <a:xfrm>
            <a:off x="3048635" y="4958715"/>
            <a:ext cx="531431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4x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; -3xy;  1/3x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3" name="Text Box 12"/>
          <p:cNvSpPr txBox="1"/>
          <p:nvPr/>
        </p:nvSpPr>
        <p:spPr>
          <a:xfrm>
            <a:off x="628015" y="5603875"/>
            <a:ext cx="1123886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Các đơn thức viết đúng theo yêu cầu câu </a:t>
            </a:r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a)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là các ví dụ  về </a:t>
            </a:r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đơn thức đồng dạng</a:t>
            </a:r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5" grpId="0"/>
      <p:bldP spid="5" grpId="1"/>
      <p:bldP spid="6" grpId="0"/>
      <p:bldP spid="6" grpId="1"/>
      <p:bldP spid="7" grpId="0"/>
      <p:bldP spid="7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25115" y="114300"/>
            <a:ext cx="586295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 THỨC ĐỒNG DẠNG  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15675" y="969596"/>
            <a:ext cx="4393565" cy="645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Đơn thức đồng dạng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427012" y="417443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 flipV="1">
            <a:off x="6406229" y="3115570"/>
            <a:ext cx="22629224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1600421" y="42965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  <p:sp>
        <p:nvSpPr>
          <p:cNvPr id="2" name="Text Box 1"/>
          <p:cNvSpPr txBox="1"/>
          <p:nvPr/>
        </p:nvSpPr>
        <p:spPr>
          <a:xfrm>
            <a:off x="811530" y="1614805"/>
            <a:ext cx="1075055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Hai đơn thức đồng dạng là hai đơn thức có hệ số khác 0 và có cùng phần biến.</a:t>
            </a:r>
          </a:p>
        </p:txBody>
      </p:sp>
      <p:sp>
        <p:nvSpPr>
          <p:cNvPr id="15" name="Text Box 14"/>
          <p:cNvSpPr txBox="1"/>
          <p:nvPr/>
        </p:nvSpPr>
        <p:spPr>
          <a:xfrm>
            <a:off x="811530" y="2886075"/>
            <a:ext cx="1066355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VD: </a:t>
            </a:r>
          </a:p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4xy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; -5xy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;  1/4xy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là những đơn thức đồng dạng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881380" y="4548505"/>
            <a:ext cx="1016000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* Chú ý:</a:t>
            </a:r>
          </a:p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Các số khác 0 được coi là những đơn thức đồng dạng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6" grpId="0"/>
      <p:bldP spid="6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/>
          <p:nvPr/>
        </p:nvSpPr>
        <p:spPr>
          <a:xfrm>
            <a:off x="529590" y="274955"/>
            <a:ext cx="1113282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Làm thế nào để cộng, trừ các đơn thức 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4xy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; -5xy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;  1/4xy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633730" y="1216660"/>
            <a:ext cx="1050099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Dựa vào tính chất phân phối của phép nhân đối với phép cộng ( hoặc phép trừ) </a:t>
            </a:r>
            <a:endParaRPr lang="en-US" sz="3600" baseline="30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14"/>
          <p:cNvSpPr txBox="1"/>
          <p:nvPr/>
        </p:nvSpPr>
        <p:spPr>
          <a:xfrm>
            <a:off x="902970" y="2617470"/>
            <a:ext cx="256349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Ta thực hiện</a:t>
            </a:r>
          </a:p>
        </p:txBody>
      </p:sp>
      <p:sp>
        <p:nvSpPr>
          <p:cNvPr id="10" name="Text Box 9"/>
          <p:cNvSpPr txBox="1"/>
          <p:nvPr/>
        </p:nvSpPr>
        <p:spPr>
          <a:xfrm>
            <a:off x="993140" y="3409315"/>
            <a:ext cx="418528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4xy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-5xy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-1/4xy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= 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5059045" y="3409315"/>
            <a:ext cx="311721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(4-5-1/4)xy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=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8028305" y="3409315"/>
            <a:ext cx="166751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-5/4xy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7"/>
          <p:cNvSpPr txBox="1"/>
          <p:nvPr/>
        </p:nvSpPr>
        <p:spPr>
          <a:xfrm>
            <a:off x="720725" y="4415790"/>
            <a:ext cx="1075055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Vây để cộng ( hay trừ) các đơn thức đồng dạng ta làm thế nào?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5" grpId="1"/>
      <p:bldP spid="15" grpId="0"/>
      <p:bldP spid="15" grpId="1"/>
      <p:bldP spid="10" grpId="0"/>
      <p:bldP spid="10" grpId="1"/>
      <p:bldP spid="6" grpId="0"/>
      <p:bldP spid="6" grpId="1"/>
      <p:bldP spid="7" grpId="0"/>
      <p:bldP spid="7" grpId="1"/>
      <p:bldP spid="8" grpId="0"/>
      <p:bldP spid="8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04745" y="92710"/>
            <a:ext cx="605663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ĐƠN THỨC ĐỒNG DẠNG  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15675" y="969596"/>
            <a:ext cx="6152515" cy="645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Cộng, trừ đơn thức đồng dạng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427012" y="417443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 flipV="1">
            <a:off x="6406229" y="3115570"/>
            <a:ext cx="22629224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1600421" y="42965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  <p:sp>
        <p:nvSpPr>
          <p:cNvPr id="2" name="Text Box 1"/>
          <p:cNvSpPr txBox="1"/>
          <p:nvPr/>
        </p:nvSpPr>
        <p:spPr>
          <a:xfrm>
            <a:off x="811530" y="1614805"/>
            <a:ext cx="1075055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Để cộng ( hay trừ) các đơn thức đồng dạng, ta cộng ( hay trừ) các hệ số với nhau và giữ nguyên phần biến.</a:t>
            </a:r>
          </a:p>
        </p:txBody>
      </p:sp>
      <p:sp>
        <p:nvSpPr>
          <p:cNvPr id="15" name="Text Box 14"/>
          <p:cNvSpPr txBox="1"/>
          <p:nvPr/>
        </p:nvSpPr>
        <p:spPr>
          <a:xfrm>
            <a:off x="811530" y="2886075"/>
            <a:ext cx="924306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VD: </a:t>
            </a:r>
          </a:p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4xy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-5xy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-1/4xy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= (4-5-1/4)xy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= -5/4xy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7"/>
          <p:cNvSpPr txBox="1"/>
          <p:nvPr/>
        </p:nvSpPr>
        <p:spPr>
          <a:xfrm>
            <a:off x="938530" y="4084955"/>
            <a:ext cx="924306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?3 sgk trang 34</a:t>
            </a:r>
          </a:p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Hãy tìm tổng của ba đơn thức xy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; 5xy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; -7xy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</a:t>
            </a:r>
          </a:p>
        </p:txBody>
      </p:sp>
      <p:sp>
        <p:nvSpPr>
          <p:cNvPr id="10" name="Text Box 9"/>
          <p:cNvSpPr txBox="1"/>
          <p:nvPr/>
        </p:nvSpPr>
        <p:spPr>
          <a:xfrm>
            <a:off x="811530" y="5374005"/>
            <a:ext cx="418528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xy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+5xy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+(-7xy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) = 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10"/>
          <p:cNvSpPr txBox="1"/>
          <p:nvPr/>
        </p:nvSpPr>
        <p:spPr>
          <a:xfrm>
            <a:off x="4906645" y="5374005"/>
            <a:ext cx="266446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(1+5-7)xy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= 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12"/>
          <p:cNvSpPr txBox="1"/>
          <p:nvPr/>
        </p:nvSpPr>
        <p:spPr>
          <a:xfrm>
            <a:off x="7517130" y="5374005"/>
            <a:ext cx="104267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-xy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15" grpId="0"/>
      <p:bldP spid="15" grpId="1"/>
      <p:bldP spid="8" grpId="0"/>
      <p:bldP spid="8" grpId="1"/>
      <p:bldP spid="10" grpId="0"/>
      <p:bldP spid="10" grpId="1"/>
      <p:bldP spid="11" grpId="0"/>
      <p:bldP spid="11" grpId="1"/>
      <p:bldP spid="13" grpId="0"/>
      <p:bldP spid="13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/>
          <p:nvPr/>
        </p:nvSpPr>
        <p:spPr>
          <a:xfrm>
            <a:off x="4301490" y="441325"/>
            <a:ext cx="30226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 DÒ</a:t>
            </a:r>
          </a:p>
        </p:txBody>
      </p:sp>
      <p:sp>
        <p:nvSpPr>
          <p:cNvPr id="5" name="Text Box 4"/>
          <p:cNvSpPr txBox="1"/>
          <p:nvPr/>
        </p:nvSpPr>
        <p:spPr>
          <a:xfrm>
            <a:off x="855980" y="1459230"/>
            <a:ext cx="11031220" cy="2553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* Học các khái niệm, quy tắc cộng, trừ đơn thức đồng dạng</a:t>
            </a:r>
          </a:p>
          <a:p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* Xem lại các ví dụ, ?</a:t>
            </a:r>
          </a:p>
          <a:p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* Làm bài tập 17;21;22 trang 35;36 sgk tập 2 Toán7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95355" y="969596"/>
            <a:ext cx="6803390" cy="64516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3600" b="1" i="0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Bài</a:t>
            </a:r>
            <a:r>
              <a:rPr kumimoji="0" lang="en-US" altLang="en-US" sz="36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17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:trang 35 sgk Toán 7 tập 2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64005" y="128270"/>
            <a:ext cx="866648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VỀ ĐƠN THỨC ĐỒNG DẠNG  </a:t>
            </a:r>
          </a:p>
        </p:txBody>
      </p:sp>
      <p:sp>
        <p:nvSpPr>
          <p:cNvPr id="6" name="Text Box 5"/>
          <p:cNvSpPr txBox="1"/>
          <p:nvPr/>
        </p:nvSpPr>
        <p:spPr>
          <a:xfrm>
            <a:off x="623570" y="1768475"/>
            <a:ext cx="1002855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Tính giá trị của các biểu thức sau tại x = 1 và y = -1</a:t>
            </a:r>
            <a:endParaRPr lang="en-US" sz="3600" baseline="30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7"/>
          <p:cNvSpPr txBox="1"/>
          <p:nvPr/>
        </p:nvSpPr>
        <p:spPr>
          <a:xfrm>
            <a:off x="307340" y="2627630"/>
            <a:ext cx="470217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A=1/2x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y - 3/4x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y + 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endParaRPr lang="en-US" sz="3600" baseline="30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384175" y="3462655"/>
            <a:ext cx="438848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A= (1/2 - 3/4 +1) 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endParaRPr lang="en-US" sz="3600" baseline="30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384175" y="4389120"/>
            <a:ext cx="438848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A= (1/2 - 3/4 +1) 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endParaRPr lang="en-US" sz="3600" baseline="30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9"/>
          <p:cNvSpPr txBox="1"/>
          <p:nvPr/>
        </p:nvSpPr>
        <p:spPr>
          <a:xfrm>
            <a:off x="464185" y="5269865"/>
            <a:ext cx="438848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A= 3/4 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endParaRPr lang="en-US" sz="3600" baseline="30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5009515" y="2867025"/>
            <a:ext cx="0" cy="304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Box 12"/>
          <p:cNvSpPr txBox="1"/>
          <p:nvPr/>
        </p:nvSpPr>
        <p:spPr>
          <a:xfrm>
            <a:off x="5009515" y="2627630"/>
            <a:ext cx="670687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Thay x=1; y=-1 vào A=3/4 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5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 </a:t>
            </a:r>
            <a:endParaRPr lang="en-US" sz="3600" baseline="30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ta được</a:t>
            </a:r>
            <a:endParaRPr lang="en-US" sz="3600"/>
          </a:p>
        </p:txBody>
      </p:sp>
      <p:sp>
        <p:nvSpPr>
          <p:cNvPr id="14" name="Text Box 13"/>
          <p:cNvSpPr txBox="1"/>
          <p:nvPr/>
        </p:nvSpPr>
        <p:spPr>
          <a:xfrm>
            <a:off x="5180330" y="3826510"/>
            <a:ext cx="447992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A= 3/4 .1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(-1) = -3/4 </a:t>
            </a:r>
            <a:endParaRPr lang="en-US" sz="3600" baseline="30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14"/>
          <p:cNvSpPr txBox="1"/>
          <p:nvPr/>
        </p:nvSpPr>
        <p:spPr>
          <a:xfrm>
            <a:off x="5180330" y="4624705"/>
            <a:ext cx="613537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Vậy A = -3/4 tại x = 1 và y = -1 </a:t>
            </a:r>
            <a:endParaRPr lang="en-US" sz="3600" baseline="30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8" grpId="0"/>
      <p:bldP spid="8" grpId="1"/>
      <p:bldP spid="2" grpId="0"/>
      <p:bldP spid="2" grpId="1"/>
      <p:bldP spid="3" grpId="0"/>
      <p:bldP spid="3" grpId="1"/>
      <p:bldP spid="10" grpId="0"/>
      <p:bldP spid="10" grpId="1"/>
      <p:bldP spid="13" grpId="0"/>
      <p:bldP spid="13" grpId="1"/>
      <p:bldP spid="14" grpId="0"/>
      <p:bldP spid="14" grpId="1"/>
      <p:bldP spid="15" grpId="0"/>
      <p:bldP spid="15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95355" y="969596"/>
            <a:ext cx="6803390" cy="64516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3600" b="1" i="0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Bài</a:t>
            </a:r>
            <a:r>
              <a:rPr kumimoji="0" lang="en-US" altLang="en-US" sz="36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21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:trang 36 sgk Toán 7 tập 2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64005" y="128270"/>
            <a:ext cx="866648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VỀ ĐƠN THỨC ĐỒNG DẠNG  </a:t>
            </a:r>
          </a:p>
        </p:txBody>
      </p:sp>
      <p:sp>
        <p:nvSpPr>
          <p:cNvPr id="6" name="Text Box 5"/>
          <p:cNvSpPr txBox="1"/>
          <p:nvPr/>
        </p:nvSpPr>
        <p:spPr>
          <a:xfrm>
            <a:off x="623570" y="1768475"/>
            <a:ext cx="561149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Tính tổng của các đơn thức</a:t>
            </a:r>
            <a:endParaRPr lang="en-US" sz="3600" baseline="30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713105" y="3449955"/>
            <a:ext cx="667639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B = 3/4xyz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+ 1/2xyz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- 1/4xyz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baseline="30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713105" y="2504440"/>
            <a:ext cx="667639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3/4xyz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;      1/2xyz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;     - 1/4xyz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baseline="30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11"/>
          <p:cNvSpPr txBox="1"/>
          <p:nvPr/>
        </p:nvSpPr>
        <p:spPr>
          <a:xfrm>
            <a:off x="715010" y="4461510"/>
            <a:ext cx="542925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B = (3/4 + 1/2 - 1/4)xyz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baseline="30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 Box 15"/>
          <p:cNvSpPr txBox="1"/>
          <p:nvPr/>
        </p:nvSpPr>
        <p:spPr>
          <a:xfrm>
            <a:off x="715010" y="5427980"/>
            <a:ext cx="257619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B =  xyz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baseline="30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/>
      <p:bldP spid="7" grpId="1"/>
      <p:bldP spid="9" grpId="0"/>
      <p:bldP spid="9" grpId="1"/>
      <p:bldP spid="12" grpId="0"/>
      <p:bldP spid="12" grpId="1"/>
      <p:bldP spid="16" grpId="0"/>
      <p:bldP spid="16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95355" y="969596"/>
            <a:ext cx="6803390" cy="64516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3600" b="1" i="0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Bài</a:t>
            </a:r>
            <a:r>
              <a:rPr kumimoji="0" lang="en-US" altLang="en-US" sz="36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22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:trang 36 sgk Toán 7 tập 2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64005" y="128270"/>
            <a:ext cx="866648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VỀ ĐƠN THỨC ĐỒNG DẠNG  </a:t>
            </a:r>
          </a:p>
        </p:txBody>
      </p:sp>
      <p:sp>
        <p:nvSpPr>
          <p:cNvPr id="6" name="Text Box 5"/>
          <p:cNvSpPr txBox="1"/>
          <p:nvPr/>
        </p:nvSpPr>
        <p:spPr>
          <a:xfrm>
            <a:off x="269875" y="1768475"/>
            <a:ext cx="1178750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Tính tích của các đơn thức rồi tìm bậc của đơn thức nhận được</a:t>
            </a:r>
            <a:endParaRPr lang="en-US" sz="3600" baseline="30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713740" y="2513965"/>
            <a:ext cx="434848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a) 12/15x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và 5/9xy</a:t>
            </a:r>
            <a:endParaRPr lang="en-US" sz="3600" baseline="30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525145" y="3258820"/>
            <a:ext cx="472503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C= (12/15x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)(5/9xy)</a:t>
            </a:r>
            <a:endParaRPr lang="en-US" sz="3600" baseline="30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525145" y="3903980"/>
            <a:ext cx="501078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C= (12/15.5/9)(x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)(xy)</a:t>
            </a:r>
            <a:endParaRPr lang="en-US" sz="3600" baseline="30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7"/>
          <p:cNvSpPr txBox="1"/>
          <p:nvPr/>
        </p:nvSpPr>
        <p:spPr>
          <a:xfrm>
            <a:off x="525145" y="4549140"/>
            <a:ext cx="307022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C= 4/3x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baseline="30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9"/>
          <p:cNvSpPr txBox="1"/>
          <p:nvPr/>
        </p:nvSpPr>
        <p:spPr>
          <a:xfrm>
            <a:off x="598805" y="5349240"/>
            <a:ext cx="431355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Vậy bậc của C là 8 </a:t>
            </a:r>
            <a:endParaRPr lang="en-US" sz="3600" baseline="30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5398770" y="2623820"/>
            <a:ext cx="0" cy="35617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Box 12"/>
          <p:cNvSpPr txBox="1"/>
          <p:nvPr/>
        </p:nvSpPr>
        <p:spPr>
          <a:xfrm>
            <a:off x="5535930" y="2513965"/>
            <a:ext cx="434848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b) -1/7x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y và -2/5xy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4" name="Text Box 13"/>
          <p:cNvSpPr txBox="1"/>
          <p:nvPr/>
        </p:nvSpPr>
        <p:spPr>
          <a:xfrm>
            <a:off x="5697220" y="3359785"/>
            <a:ext cx="550100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D =( -1/7x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y) ( -2/5xy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5" name="Text Box 14"/>
          <p:cNvSpPr txBox="1"/>
          <p:nvPr/>
        </p:nvSpPr>
        <p:spPr>
          <a:xfrm>
            <a:off x="5697220" y="4081780"/>
            <a:ext cx="434784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D =( -1/7)( -2/5)xy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</a:p>
        </p:txBody>
      </p:sp>
      <p:sp>
        <p:nvSpPr>
          <p:cNvPr id="17" name="Text Box 16"/>
          <p:cNvSpPr txBox="1"/>
          <p:nvPr/>
        </p:nvSpPr>
        <p:spPr>
          <a:xfrm>
            <a:off x="5697220" y="4813300"/>
            <a:ext cx="332041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D = 2/35xy</a:t>
            </a:r>
            <a:r>
              <a:rPr lang="en-US" sz="36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</a:p>
        </p:txBody>
      </p:sp>
      <p:sp>
        <p:nvSpPr>
          <p:cNvPr id="18" name="Text Box 17"/>
          <p:cNvSpPr txBox="1"/>
          <p:nvPr/>
        </p:nvSpPr>
        <p:spPr>
          <a:xfrm>
            <a:off x="5714365" y="5458460"/>
            <a:ext cx="431355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Vậy bậc của D là 5 </a:t>
            </a:r>
            <a:endParaRPr lang="en-US" sz="3600" baseline="30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9" grpId="0"/>
      <p:bldP spid="9" grpId="1"/>
      <p:bldP spid="2" grpId="0"/>
      <p:bldP spid="2" grpId="1"/>
      <p:bldP spid="3" grpId="0"/>
      <p:bldP spid="3" grpId="1"/>
      <p:bldP spid="8" grpId="0"/>
      <p:bldP spid="8" grpId="1"/>
      <p:bldP spid="10" grpId="0"/>
      <p:bldP spid="10" grpId="1"/>
      <p:bldP spid="13" grpId="0"/>
      <p:bldP spid="13" grpId="1"/>
      <p:bldP spid="14" grpId="0"/>
      <p:bldP spid="14" grpId="1"/>
      <p:bldP spid="15" grpId="0"/>
      <p:bldP spid="15" grpId="1"/>
      <p:bldP spid="17" grpId="0"/>
      <p:bldP spid="17" grpId="1"/>
      <p:bldP spid="18" grpId="0"/>
      <p:bldP spid="18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2536</Words>
  <Application>Microsoft Office PowerPoint</Application>
  <PresentationFormat>Màn hình rộng</PresentationFormat>
  <Paragraphs>141</Paragraphs>
  <Slides>10</Slides>
  <Notes>0</Notes>
  <HiddenSlides>0</HiddenSlides>
  <MMClips>0</MMClips>
  <ScaleCrop>false</ScaleCrop>
  <HeadingPairs>
    <vt:vector size="4" baseType="variant">
      <vt:variant>
        <vt:lpstr>Chủ đề</vt:lpstr>
      </vt:variant>
      <vt:variant>
        <vt:i4>1</vt:i4>
      </vt:variant>
      <vt:variant>
        <vt:lpstr>Tiêu đề Bản chiếu</vt:lpstr>
      </vt:variant>
      <vt:variant>
        <vt:i4>10</vt:i4>
      </vt:variant>
    </vt:vector>
  </HeadingPairs>
  <TitlesOfParts>
    <vt:vector size="11" baseType="lpstr">
      <vt:lpstr>Office Theme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Ngoc Ha</dc:creator>
  <cp:lastModifiedBy>Người dùng Không xác định</cp:lastModifiedBy>
  <cp:revision>37</cp:revision>
  <dcterms:created xsi:type="dcterms:W3CDTF">2019-10-30T14:02:00Z</dcterms:created>
  <dcterms:modified xsi:type="dcterms:W3CDTF">2020-05-01T00:59:32Z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1033-11.2.0.9281</vt:lpwstr>
  </property>
</Properties>
</file>