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85" r:id="rId3"/>
    <p:sldId id="258" r:id="rId4"/>
    <p:sldId id="271" r:id="rId5"/>
    <p:sldId id="272" r:id="rId6"/>
    <p:sldId id="273" r:id="rId7"/>
    <p:sldId id="287" r:id="rId8"/>
    <p:sldId id="275" r:id="rId9"/>
    <p:sldId id="277" r:id="rId10"/>
    <p:sldId id="301" r:id="rId11"/>
    <p:sldId id="276" r:id="rId12"/>
    <p:sldId id="270" r:id="rId13"/>
    <p:sldId id="292" r:id="rId14"/>
    <p:sldId id="294" r:id="rId15"/>
    <p:sldId id="295" r:id="rId16"/>
    <p:sldId id="296" r:id="rId17"/>
    <p:sldId id="297" r:id="rId18"/>
    <p:sldId id="299" r:id="rId19"/>
    <p:sldId id="298" r:id="rId20"/>
    <p:sldId id="281" r:id="rId21"/>
    <p:sldId id="283" r:id="rId22"/>
    <p:sldId id="284" r:id="rId23"/>
  </p:sldIdLst>
  <p:sldSz cx="12192000" cy="6858000"/>
  <p:notesSz cx="6858000" cy="9144000"/>
  <p:embeddedFontLst>
    <p:embeddedFont>
      <p:font typeface="Calibri" pitchFamily="34" charset="0"/>
      <p:regular r:id="rId25"/>
      <p:bold r:id="rId26"/>
      <p:italic r:id="rId27"/>
      <p:boldItalic r:id="rId28"/>
    </p:embeddedFont>
    <p:embeddedFont>
      <p:font typeface="Cambria Math" pitchFamily="18" charset="0"/>
      <p:regular r:id="rId29"/>
    </p:embeddedFont>
    <p:embeddedFont>
      <p:font typeface="Calibri Light" pitchFamily="34" charset="0"/>
      <p:regular r:id="rId30"/>
      <p:italic r:id="rId3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BFEDA"/>
    <a:srgbClr val="0066FF"/>
    <a:srgbClr val="6600FF"/>
    <a:srgbClr val="CCFFCC"/>
    <a:srgbClr val="EAEAEA"/>
    <a:srgbClr val="F8F8F8"/>
    <a:srgbClr val="DDDDDD"/>
    <a:srgbClr val="FFFF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38" autoAdjust="0"/>
    <p:restoredTop sz="94660"/>
  </p:normalViewPr>
  <p:slideViewPr>
    <p:cSldViewPr snapToGrid="0">
      <p:cViewPr varScale="1">
        <p:scale>
          <a:sx n="82" d="100"/>
          <a:sy n="82" d="100"/>
        </p:scale>
        <p:origin x="-108" y="-54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AAB16D-8483-412B-824C-93EFF093165D}" type="datetimeFigureOut">
              <a:rPr lang="vi-VN" smtClean="0"/>
              <a:t>10/10/2021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730B90-EF95-4074-8A71-C0C288487CF0}" type="slidenum">
              <a:rPr lang="vi-VN" smtClean="0"/>
              <a:t>‹#›</a:t>
            </a:fld>
            <a:endParaRPr lang="vi-VN"/>
          </a:p>
        </p:txBody>
      </p:sp>
    </p:spTree>
    <p:extLst>
      <p:ext uri="{BB962C8B-B14F-4D97-AF65-F5344CB8AC3E}">
        <p14:creationId xmlns:p14="http://schemas.microsoft.com/office/powerpoint/2010/main" val="2851572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56730B90-EF95-4074-8A71-C0C288487CF0}" type="slidenum">
              <a:rPr lang="vi-VN" smtClean="0"/>
              <a:t>5</a:t>
            </a:fld>
            <a:endParaRPr lang="vi-VN"/>
          </a:p>
        </p:txBody>
      </p:sp>
    </p:spTree>
    <p:extLst>
      <p:ext uri="{BB962C8B-B14F-4D97-AF65-F5344CB8AC3E}">
        <p14:creationId xmlns:p14="http://schemas.microsoft.com/office/powerpoint/2010/main" val="1089026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64CEA2-EF5F-4ECF-A2A3-05353CD5A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87515F2A-0F86-4FFF-A690-61051CF956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4CEFD465-A9A5-494B-8AF5-1D0EEA2C8C70}"/>
              </a:ext>
            </a:extLst>
          </p:cNvPr>
          <p:cNvSpPr>
            <a:spLocks noGrp="1"/>
          </p:cNvSpPr>
          <p:nvPr>
            <p:ph type="dt" sz="half" idx="10"/>
          </p:nvPr>
        </p:nvSpPr>
        <p:spPr/>
        <p:txBody>
          <a:bodyPr/>
          <a:lstStyle/>
          <a:p>
            <a:fld id="{98E1AD44-3960-433D-B77C-2C89F7E9C3DD}" type="datetimeFigureOut">
              <a:rPr lang="vi-VN" smtClean="0"/>
              <a:t>10/10/2021</a:t>
            </a:fld>
            <a:endParaRPr lang="vi-VN"/>
          </a:p>
        </p:txBody>
      </p:sp>
      <p:sp>
        <p:nvSpPr>
          <p:cNvPr id="5" name="Footer Placeholder 4">
            <a:extLst>
              <a:ext uri="{FF2B5EF4-FFF2-40B4-BE49-F238E27FC236}">
                <a16:creationId xmlns:a16="http://schemas.microsoft.com/office/drawing/2014/main" xmlns="" id="{796C3B57-B9A7-46EF-98B1-8B9A299C2B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3BE0A375-0AED-4C40-98F3-2155B8E928ED}"/>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361842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314FA5-2CD8-4E6E-85E4-95DCBACE97F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E6D91284-108F-4243-B79A-2DBDF89F28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6FAB829-37DF-46F6-BC63-8120E817B1E2}"/>
              </a:ext>
            </a:extLst>
          </p:cNvPr>
          <p:cNvSpPr>
            <a:spLocks noGrp="1"/>
          </p:cNvSpPr>
          <p:nvPr>
            <p:ph type="dt" sz="half" idx="10"/>
          </p:nvPr>
        </p:nvSpPr>
        <p:spPr/>
        <p:txBody>
          <a:bodyPr/>
          <a:lstStyle/>
          <a:p>
            <a:fld id="{98E1AD44-3960-433D-B77C-2C89F7E9C3DD}" type="datetimeFigureOut">
              <a:rPr lang="vi-VN" smtClean="0"/>
              <a:t>10/10/2021</a:t>
            </a:fld>
            <a:endParaRPr lang="vi-VN"/>
          </a:p>
        </p:txBody>
      </p:sp>
      <p:sp>
        <p:nvSpPr>
          <p:cNvPr id="5" name="Footer Placeholder 4">
            <a:extLst>
              <a:ext uri="{FF2B5EF4-FFF2-40B4-BE49-F238E27FC236}">
                <a16:creationId xmlns:a16="http://schemas.microsoft.com/office/drawing/2014/main" xmlns="" id="{E2B9B146-25A2-49EE-BDD9-B201A550CD9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3FE8BDB-FAB5-43E9-A1E1-9D84CD4F7349}"/>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022231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B0D43D1-2CA5-42BD-A4B8-853367CD58C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6699937-5FBE-46F8-8864-FF62EE18B0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F6D132C-E9C4-4CDB-B6A2-D4F1F95F662C}"/>
              </a:ext>
            </a:extLst>
          </p:cNvPr>
          <p:cNvSpPr>
            <a:spLocks noGrp="1"/>
          </p:cNvSpPr>
          <p:nvPr>
            <p:ph type="dt" sz="half" idx="10"/>
          </p:nvPr>
        </p:nvSpPr>
        <p:spPr/>
        <p:txBody>
          <a:bodyPr/>
          <a:lstStyle/>
          <a:p>
            <a:fld id="{98E1AD44-3960-433D-B77C-2C89F7E9C3DD}" type="datetimeFigureOut">
              <a:rPr lang="vi-VN" smtClean="0"/>
              <a:t>10/10/2021</a:t>
            </a:fld>
            <a:endParaRPr lang="vi-VN"/>
          </a:p>
        </p:txBody>
      </p:sp>
      <p:sp>
        <p:nvSpPr>
          <p:cNvPr id="5" name="Footer Placeholder 4">
            <a:extLst>
              <a:ext uri="{FF2B5EF4-FFF2-40B4-BE49-F238E27FC236}">
                <a16:creationId xmlns:a16="http://schemas.microsoft.com/office/drawing/2014/main" xmlns="" id="{20C2A798-AA20-4EFB-B7EA-6C4A4D472B3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34EC2AB3-36F2-4474-8133-E583D3D93E4F}"/>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440814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44B23C-AF50-477F-8FFD-BCB89EFC54F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8CE7AAE-7354-473F-B48C-F9F01EEFA8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C287F82-5344-4FF4-AE90-94D99C589485}"/>
              </a:ext>
            </a:extLst>
          </p:cNvPr>
          <p:cNvSpPr>
            <a:spLocks noGrp="1"/>
          </p:cNvSpPr>
          <p:nvPr>
            <p:ph type="dt" sz="half" idx="10"/>
          </p:nvPr>
        </p:nvSpPr>
        <p:spPr/>
        <p:txBody>
          <a:bodyPr/>
          <a:lstStyle/>
          <a:p>
            <a:fld id="{98E1AD44-3960-433D-B77C-2C89F7E9C3DD}" type="datetimeFigureOut">
              <a:rPr lang="vi-VN" smtClean="0"/>
              <a:t>10/10/2021</a:t>
            </a:fld>
            <a:endParaRPr lang="vi-VN"/>
          </a:p>
        </p:txBody>
      </p:sp>
      <p:sp>
        <p:nvSpPr>
          <p:cNvPr id="5" name="Footer Placeholder 4">
            <a:extLst>
              <a:ext uri="{FF2B5EF4-FFF2-40B4-BE49-F238E27FC236}">
                <a16:creationId xmlns:a16="http://schemas.microsoft.com/office/drawing/2014/main" xmlns="" id="{1A5768D4-6DDF-4A26-B392-14C5B76B24B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EAB3F63-9B08-4A84-B4A6-5BBA7094A823}"/>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535710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A512F1-BA22-4130-8BAD-D6131C9C6E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2FC3DA93-B79E-4785-BC87-8F44983D2E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EE760EC-0CBF-4B89-A491-53A82A430D92}"/>
              </a:ext>
            </a:extLst>
          </p:cNvPr>
          <p:cNvSpPr>
            <a:spLocks noGrp="1"/>
          </p:cNvSpPr>
          <p:nvPr>
            <p:ph type="dt" sz="half" idx="10"/>
          </p:nvPr>
        </p:nvSpPr>
        <p:spPr/>
        <p:txBody>
          <a:bodyPr/>
          <a:lstStyle/>
          <a:p>
            <a:fld id="{98E1AD44-3960-433D-B77C-2C89F7E9C3DD}" type="datetimeFigureOut">
              <a:rPr lang="vi-VN" smtClean="0"/>
              <a:t>10/10/2021</a:t>
            </a:fld>
            <a:endParaRPr lang="vi-VN"/>
          </a:p>
        </p:txBody>
      </p:sp>
      <p:sp>
        <p:nvSpPr>
          <p:cNvPr id="5" name="Footer Placeholder 4">
            <a:extLst>
              <a:ext uri="{FF2B5EF4-FFF2-40B4-BE49-F238E27FC236}">
                <a16:creationId xmlns:a16="http://schemas.microsoft.com/office/drawing/2014/main" xmlns="" id="{7DFFCD58-01D0-4CE0-B6D7-2B27258A8C6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B2C3367-AF2E-4BD9-9E61-509CB9846B24}"/>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3595852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52BF47-64B1-42DB-84C4-D0EA5A21DEF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90D4444-48A2-42D5-9DF2-CC6A8E0E70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DBA4EB8B-BA85-4986-BF41-282EA8BD11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E5FCBF24-34AA-42D5-A410-357E11B87B6A}"/>
              </a:ext>
            </a:extLst>
          </p:cNvPr>
          <p:cNvSpPr>
            <a:spLocks noGrp="1"/>
          </p:cNvSpPr>
          <p:nvPr>
            <p:ph type="dt" sz="half" idx="10"/>
          </p:nvPr>
        </p:nvSpPr>
        <p:spPr/>
        <p:txBody>
          <a:bodyPr/>
          <a:lstStyle/>
          <a:p>
            <a:fld id="{98E1AD44-3960-433D-B77C-2C89F7E9C3DD}" type="datetimeFigureOut">
              <a:rPr lang="vi-VN" smtClean="0"/>
              <a:t>10/10/2021</a:t>
            </a:fld>
            <a:endParaRPr lang="vi-VN"/>
          </a:p>
        </p:txBody>
      </p:sp>
      <p:sp>
        <p:nvSpPr>
          <p:cNvPr id="6" name="Footer Placeholder 5">
            <a:extLst>
              <a:ext uri="{FF2B5EF4-FFF2-40B4-BE49-F238E27FC236}">
                <a16:creationId xmlns:a16="http://schemas.microsoft.com/office/drawing/2014/main" xmlns="" id="{AB198F80-120A-40FA-9927-732550C9C47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0987108C-E152-4216-9B66-54D944B95960}"/>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2920407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0B325F-052C-4F23-9A8E-B7E07866A81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FD8CB6E-3DF5-42CD-AD14-B6B768E883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44B2DF-A3F8-4128-93CD-160954CB65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18AD0B14-3FD1-4BF6-9FF4-0EE7EE2E4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0774970-8F6E-4461-8A1C-E53DE0E1DE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7DBE639E-E862-442F-8E59-E6B9D03C7E18}"/>
              </a:ext>
            </a:extLst>
          </p:cNvPr>
          <p:cNvSpPr>
            <a:spLocks noGrp="1"/>
          </p:cNvSpPr>
          <p:nvPr>
            <p:ph type="dt" sz="half" idx="10"/>
          </p:nvPr>
        </p:nvSpPr>
        <p:spPr/>
        <p:txBody>
          <a:bodyPr/>
          <a:lstStyle/>
          <a:p>
            <a:fld id="{98E1AD44-3960-433D-B77C-2C89F7E9C3DD}" type="datetimeFigureOut">
              <a:rPr lang="vi-VN" smtClean="0"/>
              <a:t>10/10/2021</a:t>
            </a:fld>
            <a:endParaRPr lang="vi-VN"/>
          </a:p>
        </p:txBody>
      </p:sp>
      <p:sp>
        <p:nvSpPr>
          <p:cNvPr id="8" name="Footer Placeholder 7">
            <a:extLst>
              <a:ext uri="{FF2B5EF4-FFF2-40B4-BE49-F238E27FC236}">
                <a16:creationId xmlns:a16="http://schemas.microsoft.com/office/drawing/2014/main" xmlns="" id="{734B2616-AD48-4022-80FE-76E6336298F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3E343093-7BD6-4DCD-8482-F4CA3CB64F4A}"/>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784241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66F6E2-8DEE-4B78-A0DE-5F83024DC7C9}"/>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6B20D911-4550-4A2D-84C2-A63BA1955C30}"/>
              </a:ext>
            </a:extLst>
          </p:cNvPr>
          <p:cNvSpPr>
            <a:spLocks noGrp="1"/>
          </p:cNvSpPr>
          <p:nvPr>
            <p:ph type="dt" sz="half" idx="10"/>
          </p:nvPr>
        </p:nvSpPr>
        <p:spPr/>
        <p:txBody>
          <a:bodyPr/>
          <a:lstStyle/>
          <a:p>
            <a:fld id="{98E1AD44-3960-433D-B77C-2C89F7E9C3DD}" type="datetimeFigureOut">
              <a:rPr lang="vi-VN" smtClean="0"/>
              <a:t>10/10/2021</a:t>
            </a:fld>
            <a:endParaRPr lang="vi-VN"/>
          </a:p>
        </p:txBody>
      </p:sp>
      <p:sp>
        <p:nvSpPr>
          <p:cNvPr id="4" name="Footer Placeholder 3">
            <a:extLst>
              <a:ext uri="{FF2B5EF4-FFF2-40B4-BE49-F238E27FC236}">
                <a16:creationId xmlns:a16="http://schemas.microsoft.com/office/drawing/2014/main" xmlns="" id="{969DC052-B7D1-4F5B-9B0F-3A5F80383A7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06B78E69-931A-4A62-A685-E89BC1B6CC08}"/>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4070244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C99B659-1C90-4D86-A185-70C999FF730C}"/>
              </a:ext>
            </a:extLst>
          </p:cNvPr>
          <p:cNvSpPr>
            <a:spLocks noGrp="1"/>
          </p:cNvSpPr>
          <p:nvPr>
            <p:ph type="dt" sz="half" idx="10"/>
          </p:nvPr>
        </p:nvSpPr>
        <p:spPr/>
        <p:txBody>
          <a:bodyPr/>
          <a:lstStyle/>
          <a:p>
            <a:fld id="{98E1AD44-3960-433D-B77C-2C89F7E9C3DD}" type="datetimeFigureOut">
              <a:rPr lang="vi-VN" smtClean="0"/>
              <a:t>10/10/2021</a:t>
            </a:fld>
            <a:endParaRPr lang="vi-VN"/>
          </a:p>
        </p:txBody>
      </p:sp>
      <p:sp>
        <p:nvSpPr>
          <p:cNvPr id="3" name="Footer Placeholder 2">
            <a:extLst>
              <a:ext uri="{FF2B5EF4-FFF2-40B4-BE49-F238E27FC236}">
                <a16:creationId xmlns:a16="http://schemas.microsoft.com/office/drawing/2014/main" xmlns="" id="{4169BF6D-6122-4633-AE5B-6821CCCAAA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ED07A609-8D81-4A3E-9CCC-C08DBAB85892}"/>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361112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3D5D4-28D1-411F-A985-735014EBD2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E981C74-BD83-40B8-B459-3FA8608784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E99012F6-9E95-4D84-91A6-FDCBDFA704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CD4EABD-46B3-452F-8EFA-B5535922588C}"/>
              </a:ext>
            </a:extLst>
          </p:cNvPr>
          <p:cNvSpPr>
            <a:spLocks noGrp="1"/>
          </p:cNvSpPr>
          <p:nvPr>
            <p:ph type="dt" sz="half" idx="10"/>
          </p:nvPr>
        </p:nvSpPr>
        <p:spPr/>
        <p:txBody>
          <a:bodyPr/>
          <a:lstStyle/>
          <a:p>
            <a:fld id="{98E1AD44-3960-433D-B77C-2C89F7E9C3DD}" type="datetimeFigureOut">
              <a:rPr lang="vi-VN" smtClean="0"/>
              <a:t>10/10/2021</a:t>
            </a:fld>
            <a:endParaRPr lang="vi-VN"/>
          </a:p>
        </p:txBody>
      </p:sp>
      <p:sp>
        <p:nvSpPr>
          <p:cNvPr id="6" name="Footer Placeholder 5">
            <a:extLst>
              <a:ext uri="{FF2B5EF4-FFF2-40B4-BE49-F238E27FC236}">
                <a16:creationId xmlns:a16="http://schemas.microsoft.com/office/drawing/2014/main" xmlns="" id="{7E7643F5-C0F2-4A30-BB4B-3B90690390B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DE69E2A9-5B5D-407C-B090-7640D73529D1}"/>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137542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3E7313-2F0A-4FEE-B9AA-FFE6AAAF1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CAEAC4BB-2249-4F00-B4CE-5F86737C3A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E4801095-BEF7-4C84-9C76-C454285A1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7821AB6-FA59-4D62-A067-3319FC306006}"/>
              </a:ext>
            </a:extLst>
          </p:cNvPr>
          <p:cNvSpPr>
            <a:spLocks noGrp="1"/>
          </p:cNvSpPr>
          <p:nvPr>
            <p:ph type="dt" sz="half" idx="10"/>
          </p:nvPr>
        </p:nvSpPr>
        <p:spPr/>
        <p:txBody>
          <a:bodyPr/>
          <a:lstStyle/>
          <a:p>
            <a:fld id="{98E1AD44-3960-433D-B77C-2C89F7E9C3DD}" type="datetimeFigureOut">
              <a:rPr lang="vi-VN" smtClean="0"/>
              <a:t>10/10/2021</a:t>
            </a:fld>
            <a:endParaRPr lang="vi-VN"/>
          </a:p>
        </p:txBody>
      </p:sp>
      <p:sp>
        <p:nvSpPr>
          <p:cNvPr id="6" name="Footer Placeholder 5">
            <a:extLst>
              <a:ext uri="{FF2B5EF4-FFF2-40B4-BE49-F238E27FC236}">
                <a16:creationId xmlns:a16="http://schemas.microsoft.com/office/drawing/2014/main" xmlns="" id="{6A902D86-56E6-4314-A818-FF0E891A64E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F96F08C3-9F48-412F-9D7E-B61BF44AF0F2}"/>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63450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FECE2B1-C9BD-4B69-AD90-CEE0924D49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20BE4FA-5B09-4D60-BB34-D7A35AA9EA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F63F1F3-5A48-4C91-AC41-5E436BF906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E1AD44-3960-433D-B77C-2C89F7E9C3DD}" type="datetimeFigureOut">
              <a:rPr lang="vi-VN" smtClean="0"/>
              <a:t>10/10/2021</a:t>
            </a:fld>
            <a:endParaRPr lang="vi-VN"/>
          </a:p>
        </p:txBody>
      </p:sp>
      <p:sp>
        <p:nvSpPr>
          <p:cNvPr id="5" name="Footer Placeholder 4">
            <a:extLst>
              <a:ext uri="{FF2B5EF4-FFF2-40B4-BE49-F238E27FC236}">
                <a16:creationId xmlns:a16="http://schemas.microsoft.com/office/drawing/2014/main" xmlns="" id="{43C10CA8-2948-4F69-954A-C8142C1FA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76406F79-4517-4E5F-BE8D-0EDDA6F7F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D84CE-EE17-42CC-B7E9-BF7166B35998}" type="slidenum">
              <a:rPr lang="vi-VN" smtClean="0"/>
              <a:t>‹#›</a:t>
            </a:fld>
            <a:endParaRPr lang="vi-VN"/>
          </a:p>
        </p:txBody>
      </p:sp>
    </p:spTree>
    <p:extLst>
      <p:ext uri="{BB962C8B-B14F-4D97-AF65-F5344CB8AC3E}">
        <p14:creationId xmlns:p14="http://schemas.microsoft.com/office/powerpoint/2010/main" val="1759668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44EA478-B1D5-4E88-A92F-BC7B7EB94C12}"/>
              </a:ext>
            </a:extLst>
          </p:cNvPr>
          <p:cNvSpPr txBox="1"/>
          <p:nvPr/>
        </p:nvSpPr>
        <p:spPr>
          <a:xfrm>
            <a:off x="1344919" y="1543557"/>
            <a:ext cx="9085621" cy="3930307"/>
          </a:xfrm>
          <a:prstGeom prst="rect">
            <a:avLst/>
          </a:prstGeom>
          <a:solidFill>
            <a:schemeClr val="accent4">
              <a:lumMod val="20000"/>
              <a:lumOff val="80000"/>
              <a:alpha val="78000"/>
            </a:schemeClr>
          </a:solidFill>
        </p:spPr>
        <p:txBody>
          <a:bodyPr wrap="square">
            <a:spAutoFit/>
          </a:bodyPr>
          <a:lstStyle/>
          <a:p>
            <a:pPr marL="0" marR="0" indent="457200" algn="ctr">
              <a:lnSpc>
                <a:spcPct val="145000"/>
              </a:lnSpc>
              <a:spcBef>
                <a:spcPts val="0"/>
              </a:spcBef>
            </a:pPr>
            <a:r>
              <a:rPr lang="en-US" sz="4800" b="1" i="1" dirty="0">
                <a:latin typeface="Times New Roman" panose="02020603050405020304" pitchFamily="18" charset="0"/>
                <a:ea typeface="Calibri" panose="020F0502020204030204" pitchFamily="34" charset="0"/>
                <a:cs typeface="Times New Roman" panose="02020603050405020304" pitchFamily="18" charset="0"/>
              </a:rPr>
              <a:t>BÀI 10: </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 KHÍ VÀ </a:t>
            </a:r>
          </a:p>
          <a:p>
            <a:pPr marL="0" marR="0" indent="457200" algn="ctr">
              <a:lnSpc>
                <a:spcPct val="145000"/>
              </a:lnSpc>
              <a:spcBef>
                <a:spcPts val="0"/>
              </a:spcBef>
            </a:pP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BẢO VỆ MÔI TRƯỜNG KHÔNG KHÍ</a:t>
            </a:r>
            <a:endParaRPr lang="vi-VN" sz="4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lgn="just">
              <a:lnSpc>
                <a:spcPct val="145000"/>
              </a:lnSpc>
              <a:spcBef>
                <a:spcPts val="0"/>
              </a:spcBef>
            </a:pPr>
            <a:endParaRPr lang="vi-VN" sz="2800" b="1"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616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01D1D5-BAF0-46CC-B9C1-9E0363377F55}"/>
              </a:ext>
            </a:extLst>
          </p:cNvPr>
          <p:cNvPicPr>
            <a:picLocks noChangeAspect="1"/>
          </p:cNvPicPr>
          <p:nvPr/>
        </p:nvPicPr>
        <p:blipFill>
          <a:blip r:embed="rId2"/>
          <a:stretch>
            <a:fillRect/>
          </a:stretch>
        </p:blipFill>
        <p:spPr>
          <a:xfrm>
            <a:off x="1062169" y="753849"/>
            <a:ext cx="5339792" cy="1280160"/>
          </a:xfrm>
          <a:prstGeom prst="rect">
            <a:avLst/>
          </a:prstGeom>
        </p:spPr>
      </p:pic>
      <p:pic>
        <p:nvPicPr>
          <p:cNvPr id="4" name="Picture 3">
            <a:extLst>
              <a:ext uri="{FF2B5EF4-FFF2-40B4-BE49-F238E27FC236}">
                <a16:creationId xmlns:a16="http://schemas.microsoft.com/office/drawing/2014/main" xmlns="" id="{53221F3C-3DFF-4C56-8C3F-493A7871E745}"/>
              </a:ext>
            </a:extLst>
          </p:cNvPr>
          <p:cNvPicPr>
            <a:picLocks noChangeAspect="1"/>
          </p:cNvPicPr>
          <p:nvPr/>
        </p:nvPicPr>
        <p:blipFill>
          <a:blip r:embed="rId3"/>
          <a:stretch>
            <a:fillRect/>
          </a:stretch>
        </p:blipFill>
        <p:spPr>
          <a:xfrm>
            <a:off x="6401961" y="1061884"/>
            <a:ext cx="5790039" cy="3789368"/>
          </a:xfrm>
          <a:prstGeom prst="rect">
            <a:avLst/>
          </a:prstGeom>
        </p:spPr>
      </p:pic>
      <p:sp>
        <p:nvSpPr>
          <p:cNvPr id="5" name="TextBox 4"/>
          <p:cNvSpPr txBox="1"/>
          <p:nvPr/>
        </p:nvSpPr>
        <p:spPr>
          <a:xfrm>
            <a:off x="605808" y="2240041"/>
            <a:ext cx="5796153" cy="2246769"/>
          </a:xfrm>
          <a:prstGeom prst="rect">
            <a:avLst/>
          </a:prstGeom>
          <a:noFill/>
        </p:spPr>
        <p:txBody>
          <a:bodyPr wrap="square" rtlCol="0">
            <a:spAutoFit/>
          </a:bodyPr>
          <a:lstStyle/>
          <a:p>
            <a:pPr algn="just"/>
            <a:r>
              <a:rPr lang="vi-VN" sz="2800" dirty="0" smtClean="0">
                <a:solidFill>
                  <a:srgbClr val="0066FF"/>
                </a:solidFill>
                <a:latin typeface="+mj-lt"/>
              </a:rPr>
              <a:t>Không khí là một hỗn hợp khí có thành phần xác định với tỉ lệ gần đúng về thể tích: 21% oxygen, 78% nitrogen; còn lại là carbon dioxide, hơi nước và một số chất khí khác.</a:t>
            </a:r>
            <a:endParaRPr lang="en-US" sz="2800" dirty="0">
              <a:solidFill>
                <a:srgbClr val="0066FF"/>
              </a:solidFill>
              <a:latin typeface="+mj-lt"/>
            </a:endParaRPr>
          </a:p>
        </p:txBody>
      </p:sp>
      <p:sp>
        <p:nvSpPr>
          <p:cNvPr id="6" name="Rectangle 5"/>
          <p:cNvSpPr/>
          <p:nvPr/>
        </p:nvSpPr>
        <p:spPr>
          <a:xfrm>
            <a:off x="69186" y="664795"/>
            <a:ext cx="847534" cy="981487"/>
          </a:xfrm>
          <a:prstGeom prst="rect">
            <a:avLst/>
          </a:prstGeom>
        </p:spPr>
        <p:txBody>
          <a:bodyPr wrap="square">
            <a:spAutoFit/>
          </a:bodyPr>
          <a:lstStyle/>
          <a:p>
            <a:pPr>
              <a:lnSpc>
                <a:spcPct val="107000"/>
              </a:lnSpc>
              <a:spcAft>
                <a:spcPts val="800"/>
              </a:spcAft>
            </a:pP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endParaRPr lang="en-US"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ounded Rectangle 6"/>
          <p:cNvSpPr/>
          <p:nvPr/>
        </p:nvSpPr>
        <p:spPr>
          <a:xfrm>
            <a:off x="0" y="22420"/>
            <a:ext cx="3087329" cy="58782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rgbClr val="FF0000"/>
                </a:solidFill>
                <a:latin typeface="+mj-lt"/>
              </a:rPr>
              <a:t>NỘI DUNG GHI BÀI</a:t>
            </a:r>
            <a:endParaRPr lang="en-US" sz="2400" b="1" dirty="0">
              <a:solidFill>
                <a:srgbClr val="FF0000"/>
              </a:solidFill>
              <a:latin typeface="+mj-lt"/>
            </a:endParaRPr>
          </a:p>
        </p:txBody>
      </p:sp>
    </p:spTree>
    <p:extLst>
      <p:ext uri="{BB962C8B-B14F-4D97-AF65-F5344CB8AC3E}">
        <p14:creationId xmlns:p14="http://schemas.microsoft.com/office/powerpoint/2010/main" val="82744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EBE6776-76B5-40EB-8128-A19F5F587344}"/>
              </a:ext>
            </a:extLst>
          </p:cNvPr>
          <p:cNvPicPr>
            <a:picLocks noChangeAspect="1"/>
          </p:cNvPicPr>
          <p:nvPr/>
        </p:nvPicPr>
        <p:blipFill>
          <a:blip r:embed="rId4"/>
          <a:stretch>
            <a:fillRect/>
          </a:stretch>
        </p:blipFill>
        <p:spPr>
          <a:xfrm>
            <a:off x="297453" y="92993"/>
            <a:ext cx="7869343" cy="1188720"/>
          </a:xfrm>
          <a:prstGeom prst="rect">
            <a:avLst/>
          </a:prstGeom>
        </p:spPr>
      </p:pic>
      <p:pic>
        <p:nvPicPr>
          <p:cNvPr id="4" name="Picture 3">
            <a:extLst>
              <a:ext uri="{FF2B5EF4-FFF2-40B4-BE49-F238E27FC236}">
                <a16:creationId xmlns:a16="http://schemas.microsoft.com/office/drawing/2014/main" xmlns="" id="{33F1DCF2-3B33-4B51-B0E0-370C1DB27C5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316" y="1451817"/>
            <a:ext cx="640080" cy="640080"/>
          </a:xfrm>
          <a:prstGeom prst="rect">
            <a:avLst/>
          </a:prstGeom>
          <a:noFill/>
          <a:ln>
            <a:noFill/>
          </a:ln>
        </p:spPr>
      </p:pic>
      <p:sp>
        <p:nvSpPr>
          <p:cNvPr id="6" name="TextBox 5">
            <a:extLst>
              <a:ext uri="{FF2B5EF4-FFF2-40B4-BE49-F238E27FC236}">
                <a16:creationId xmlns:a16="http://schemas.microsoft.com/office/drawing/2014/main" xmlns="" id="{92EC3746-B0D1-47C7-80A3-E65806BD1EEB}"/>
              </a:ext>
            </a:extLst>
          </p:cNvPr>
          <p:cNvSpPr txBox="1"/>
          <p:nvPr/>
        </p:nvSpPr>
        <p:spPr>
          <a:xfrm>
            <a:off x="894735" y="1512271"/>
            <a:ext cx="11297265" cy="544765"/>
          </a:xfrm>
          <a:prstGeom prst="rect">
            <a:avLst/>
          </a:prstGeom>
          <a:noFill/>
        </p:spPr>
        <p:txBody>
          <a:bodyPr wrap="square">
            <a:spAutoFit/>
          </a:bodyPr>
          <a:lstStyle/>
          <a:p>
            <a:pPr marL="0" marR="0" algn="just">
              <a:lnSpc>
                <a:spcPct val="105000"/>
              </a:lnSpc>
              <a:spcBef>
                <a:spcPts val="0"/>
              </a:spcBef>
              <a:spcAft>
                <a:spcPts val="800"/>
              </a:spcAft>
            </a:pPr>
            <a:r>
              <a:rPr lang="vi-VN" sz="2800" dirty="0" smtClean="0">
                <a:effectLst/>
                <a:latin typeface="+mj-lt"/>
                <a:ea typeface="Calibri" panose="020F0502020204030204" pitchFamily="34" charset="0"/>
              </a:rPr>
              <a:t>Tìm hiểu mục 2 trang 49 và cho biết vai trò của không khí trong cuộc sống.</a:t>
            </a:r>
            <a:endParaRPr lang="vi-VN" sz="2800" dirty="0">
              <a:effectLst/>
              <a:latin typeface="+mj-lt"/>
              <a:ea typeface="Calibri" panose="020F0502020204030204" pitchFamily="34" charset="0"/>
            </a:endParaRPr>
          </a:p>
        </p:txBody>
      </p:sp>
      <p:pic>
        <p:nvPicPr>
          <p:cNvPr id="7" name="Picture 6">
            <a:extLst>
              <a:ext uri="{FF2B5EF4-FFF2-40B4-BE49-F238E27FC236}">
                <a16:creationId xmlns:a16="http://schemas.microsoft.com/office/drawing/2014/main" xmlns="" id="{E740342E-3C6E-4974-A078-18C62B474E2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616331" y="2091897"/>
            <a:ext cx="9027245" cy="4663440"/>
          </a:xfrm>
          <a:prstGeom prst="rect">
            <a:avLst/>
          </a:prstGeom>
          <a:noFill/>
          <a:ln>
            <a:solidFill>
              <a:srgbClr val="0000FF"/>
            </a:solidFill>
          </a:ln>
        </p:spPr>
      </p:pic>
      <p:pic>
        <p:nvPicPr>
          <p:cNvPr id="9" name="Đếm Ngược 5 Phút - Chất từng giây">
            <a:hlinkClick r:id="" action="ppaction://media"/>
            <a:extLst>
              <a:ext uri="{FF2B5EF4-FFF2-40B4-BE49-F238E27FC236}">
                <a16:creationId xmlns:a16="http://schemas.microsoft.com/office/drawing/2014/main" xmlns="" id="{35DBA4E9-E068-4D9E-B532-068ECCD1A88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176568" y="234996"/>
            <a:ext cx="1737360" cy="977265"/>
          </a:xfrm>
          <a:prstGeom prst="rect">
            <a:avLst/>
          </a:prstGeom>
        </p:spPr>
      </p:pic>
    </p:spTree>
    <p:extLst>
      <p:ext uri="{BB962C8B-B14F-4D97-AF65-F5344CB8AC3E}">
        <p14:creationId xmlns:p14="http://schemas.microsoft.com/office/powerpoint/2010/main" val="31384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101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9"/>
                                        </p:tgtEl>
                                      </p:cBhvr>
                                    </p:cmd>
                                  </p:childTnLst>
                                </p:cTn>
                              </p:par>
                            </p:childTnLst>
                          </p:cTn>
                        </p:par>
                      </p:childTnLst>
                    </p:cTn>
                  </p:par>
                </p:childTnLst>
              </p:cTn>
              <p:nextCondLst>
                <p:cond evt="onClick" delay="0">
                  <p:tgtEl>
                    <p:spTgt spid="9"/>
                  </p:tgtEl>
                </p:cond>
              </p:nextCondLst>
            </p:seq>
            <p:video>
              <p:cMediaNode vol="20000">
                <p:cTn id="28" fill="hold" display="0">
                  <p:stCondLst>
                    <p:cond delay="indefinite"/>
                  </p:stCondLst>
                </p:cTn>
                <p:tgtEl>
                  <p:spTgt spid="9"/>
                </p:tgtEl>
              </p:cMediaNode>
            </p:vide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xmlns="" id="{406242B8-50E1-44BF-B503-8805DB2B0D51}"/>
              </a:ext>
            </a:extLst>
          </p:cNvPr>
          <p:cNvCxnSpPr>
            <a:cxnSpLocks/>
          </p:cNvCxnSpPr>
          <p:nvPr/>
        </p:nvCxnSpPr>
        <p:spPr>
          <a:xfrm>
            <a:off x="2861546" y="2248166"/>
            <a:ext cx="922269" cy="87922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90BF89C8-E083-4B47-91FA-07DB4F33BA65}"/>
              </a:ext>
            </a:extLst>
          </p:cNvPr>
          <p:cNvSpPr txBox="1"/>
          <p:nvPr/>
        </p:nvSpPr>
        <p:spPr>
          <a:xfrm>
            <a:off x="98323" y="1601529"/>
            <a:ext cx="2856169" cy="919401"/>
          </a:xfrm>
          <a:prstGeom prst="roundRect">
            <a:avLst/>
          </a:prstGeom>
          <a:solidFill>
            <a:schemeClr val="accent2">
              <a:lumMod val="20000"/>
              <a:lumOff val="80000"/>
            </a:schemeClr>
          </a:solidFill>
          <a:ln w="38100">
            <a:solidFill>
              <a:schemeClr val="tx1"/>
            </a:solidFill>
          </a:ln>
        </p:spPr>
        <p:txBody>
          <a:bodyPr wrap="square" rtlCol="0">
            <a:spAutoFit/>
          </a:bodyPr>
          <a:lstStyle/>
          <a:p>
            <a:pPr algn="ctr"/>
            <a:r>
              <a:rPr lang="en-US" sz="2400" b="1" dirty="0">
                <a:solidFill>
                  <a:srgbClr val="0000FF"/>
                </a:solidFill>
                <a:latin typeface="Times New Roman" panose="02020603050405020304" pitchFamily="18" charset="0"/>
                <a:cs typeface="Times New Roman" panose="02020603050405020304" pitchFamily="18" charset="0"/>
              </a:rPr>
              <a:t> </a:t>
            </a:r>
            <a:r>
              <a:rPr lang="vi-VN" sz="2400" dirty="0" smtClean="0">
                <a:solidFill>
                  <a:srgbClr val="0000FF"/>
                </a:solidFill>
                <a:latin typeface="Times New Roman" panose="02020603050405020304" pitchFamily="18" charset="0"/>
                <a:cs typeface="Times New Roman" panose="02020603050405020304" pitchFamily="18" charset="0"/>
              </a:rPr>
              <a:t>2. </a:t>
            </a:r>
            <a:r>
              <a:rPr lang="en-US" sz="2400" dirty="0" smtClean="0">
                <a:solidFill>
                  <a:srgbClr val="0000FF"/>
                </a:solidFill>
                <a:latin typeface="Times New Roman" panose="02020603050405020304" pitchFamily="18" charset="0"/>
                <a:cs typeface="Times New Roman" panose="02020603050405020304" pitchFamily="18" charset="0"/>
              </a:rPr>
              <a:t>VAI </a:t>
            </a:r>
            <a:r>
              <a:rPr lang="en-US" sz="2400" dirty="0">
                <a:solidFill>
                  <a:srgbClr val="0000FF"/>
                </a:solidFill>
                <a:latin typeface="Times New Roman" panose="02020603050405020304" pitchFamily="18" charset="0"/>
                <a:cs typeface="Times New Roman" panose="02020603050405020304" pitchFamily="18" charset="0"/>
              </a:rPr>
              <a:t>TRÒ </a:t>
            </a:r>
          </a:p>
          <a:p>
            <a:pPr algn="ctr"/>
            <a:r>
              <a:rPr lang="en-US" sz="2400" dirty="0">
                <a:solidFill>
                  <a:srgbClr val="0000FF"/>
                </a:solidFill>
                <a:latin typeface="Times New Roman" panose="02020603050405020304" pitchFamily="18" charset="0"/>
                <a:cs typeface="Times New Roman" panose="02020603050405020304" pitchFamily="18" charset="0"/>
              </a:rPr>
              <a:t>CỦA KHÔNG KHÍ</a:t>
            </a:r>
            <a:endParaRPr lang="vi-VN" sz="2400" dirty="0">
              <a:solidFill>
                <a:srgbClr val="0000FF"/>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ECFA4392-AA85-45C5-AB18-FBC8509F5C07}"/>
              </a:ext>
            </a:extLst>
          </p:cNvPr>
          <p:cNvSpPr txBox="1"/>
          <p:nvPr/>
        </p:nvSpPr>
        <p:spPr>
          <a:xfrm>
            <a:off x="3777375" y="2854976"/>
            <a:ext cx="1599808" cy="544830"/>
          </a:xfrm>
          <a:prstGeom prst="roundRect">
            <a:avLst/>
          </a:prstGeom>
          <a:solidFill>
            <a:srgbClr val="EB4C72"/>
          </a:solidFill>
        </p:spPr>
        <p:txBody>
          <a:bodyPr wrap="square" rtlCol="0">
            <a:spAutoFit/>
          </a:bodyPr>
          <a:lstStyle/>
          <a:p>
            <a:pPr algn="ctr"/>
            <a:r>
              <a:rPr lang="en-US" sz="2600" dirty="0" err="1">
                <a:latin typeface="Times New Roman" panose="02020603050405020304" pitchFamily="18" charset="0"/>
                <a:cs typeface="Times New Roman" panose="02020603050405020304" pitchFamily="18" charset="0"/>
              </a:rPr>
              <a:t>cung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cấp</a:t>
            </a:r>
            <a:endParaRPr lang="vi-VN" sz="26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5554CCBA-C5B1-4EB0-8426-64970527C645}"/>
              </a:ext>
            </a:extLst>
          </p:cNvPr>
          <p:cNvSpPr txBox="1"/>
          <p:nvPr/>
        </p:nvSpPr>
        <p:spPr>
          <a:xfrm>
            <a:off x="3657600" y="535771"/>
            <a:ext cx="1839358" cy="544830"/>
          </a:xfrm>
          <a:prstGeom prst="roundRect">
            <a:avLst/>
          </a:prstGeom>
          <a:solidFill>
            <a:srgbClr val="CCFFCC"/>
          </a:solidFill>
        </p:spPr>
        <p:txBody>
          <a:bodyPr wrap="square" rtlCol="0">
            <a:spAutoFit/>
          </a:bodyPr>
          <a:lstStyle/>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hưởng</a:t>
            </a:r>
            <a:endParaRPr lang="vi-VN" sz="2600" dirty="0">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xmlns="" id="{52601B17-BC52-45E0-8DE8-7CF7469F090E}"/>
              </a:ext>
            </a:extLst>
          </p:cNvPr>
          <p:cNvCxnSpPr>
            <a:cxnSpLocks/>
          </p:cNvCxnSpPr>
          <p:nvPr/>
        </p:nvCxnSpPr>
        <p:spPr>
          <a:xfrm flipV="1">
            <a:off x="2954492" y="880455"/>
            <a:ext cx="703108" cy="886393"/>
          </a:xfrm>
          <a:prstGeom prst="straightConnector1">
            <a:avLst/>
          </a:prstGeom>
          <a:ln w="57150">
            <a:solidFill>
              <a:schemeClr val="bg2">
                <a:lumMod val="10000"/>
              </a:schemeClr>
            </a:solidFill>
            <a:beve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C11B291A-8E09-4C91-ACF9-7F66DF8D43B1}"/>
              </a:ext>
            </a:extLst>
          </p:cNvPr>
          <p:cNvSpPr txBox="1"/>
          <p:nvPr/>
        </p:nvSpPr>
        <p:spPr>
          <a:xfrm>
            <a:off x="5496958" y="601228"/>
            <a:ext cx="6046113" cy="476726"/>
          </a:xfrm>
          <a:prstGeom prst="roundRect">
            <a:avLst/>
          </a:prstGeom>
          <a:solidFill>
            <a:srgbClr val="EAEAEA"/>
          </a:solidFill>
        </p:spPr>
        <p:txBody>
          <a:bodyPr wrap="square">
            <a:spAutoFit/>
          </a:bodyPr>
          <a:lstStyle/>
          <a:p>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hậu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Trái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4F62EF53-E9E8-4D8A-BE39-D493AF0D9DFE}"/>
              </a:ext>
            </a:extLst>
          </p:cNvPr>
          <p:cNvSpPr txBox="1"/>
          <p:nvPr/>
        </p:nvSpPr>
        <p:spPr>
          <a:xfrm>
            <a:off x="6759542" y="1464023"/>
            <a:ext cx="5324302" cy="1514261"/>
          </a:xfrm>
          <a:prstGeom prst="rect">
            <a:avLst/>
          </a:prstGeom>
          <a:noFill/>
        </p:spPr>
        <p:txBody>
          <a:bodyPr wrap="square">
            <a:spAutoFit/>
          </a:bodyPr>
          <a:lstStyle/>
          <a:p>
            <a:pPr marL="0" marR="0" indent="342265" algn="just">
              <a:lnSpc>
                <a:spcPct val="105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duy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trì</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Trái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duy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trì</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sưởi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ấm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đun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nấu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xmlns="" id="{8E4DACDA-6ACA-4BA5-A796-23CD0C74EA48}"/>
              </a:ext>
            </a:extLst>
          </p:cNvPr>
          <p:cNvSpPr txBox="1"/>
          <p:nvPr/>
        </p:nvSpPr>
        <p:spPr>
          <a:xfrm>
            <a:off x="6835809" y="3384959"/>
            <a:ext cx="5171767" cy="1514261"/>
          </a:xfrm>
          <a:prstGeom prst="rect">
            <a:avLst/>
          </a:prstGeom>
          <a:noFill/>
        </p:spPr>
        <p:txBody>
          <a:bodyPr wrap="square">
            <a:spAutoFit/>
          </a:bodyPr>
          <a:lstStyle/>
          <a:p>
            <a:pPr marL="0" marR="0" indent="342265" algn="just">
              <a:lnSpc>
                <a:spcPct val="105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quang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duy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trì</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cân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tỉ</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lệ</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hạn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nhiễm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xmlns="" id="{2D09C969-AA15-4E75-BCD4-68B35C4623E0}"/>
              </a:ext>
            </a:extLst>
          </p:cNvPr>
          <p:cNvSpPr txBox="1"/>
          <p:nvPr/>
        </p:nvSpPr>
        <p:spPr>
          <a:xfrm>
            <a:off x="6752099" y="5133880"/>
            <a:ext cx="4890135" cy="1514261"/>
          </a:xfrm>
          <a:prstGeom prst="rect">
            <a:avLst/>
          </a:prstGeom>
          <a:noFill/>
        </p:spPr>
        <p:txBody>
          <a:bodyPr wrap="square">
            <a:spAutoFit/>
          </a:bodyPr>
          <a:lstStyle/>
          <a:p>
            <a:pPr marL="0" marR="0" indent="342265" algn="just">
              <a:lnSpc>
                <a:spcPct val="105000"/>
              </a:lnSpc>
              <a:spcBef>
                <a:spcPts val="0"/>
              </a:spcBef>
              <a:spcAft>
                <a:spcPts val="80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tiễn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Nitrogen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ích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xmlns="" id="{62E17B06-66AF-49D9-9B80-9FDFEB7C7290}"/>
              </a:ext>
            </a:extLst>
          </p:cNvPr>
          <p:cNvSpPr txBox="1"/>
          <p:nvPr/>
        </p:nvSpPr>
        <p:spPr>
          <a:xfrm>
            <a:off x="6369164" y="1355376"/>
            <a:ext cx="1378727" cy="578882"/>
          </a:xfrm>
          <a:prstGeom prst="roundRect">
            <a:avLst/>
          </a:prstGeom>
          <a:solidFill>
            <a:srgbClr val="FFCCFF"/>
          </a:solid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oxygen</a:t>
            </a:r>
            <a:endParaRPr lang="vi-VN" sz="28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98FF404F-9559-4F84-BB78-397567555693}"/>
              </a:ext>
            </a:extLst>
          </p:cNvPr>
          <p:cNvSpPr txBox="1"/>
          <p:nvPr/>
        </p:nvSpPr>
        <p:spPr>
          <a:xfrm>
            <a:off x="6401496" y="3244628"/>
            <a:ext cx="2919363" cy="578882"/>
          </a:xfrm>
          <a:prstGeom prst="roundRect">
            <a:avLst/>
          </a:prstGeom>
          <a:solidFill>
            <a:srgbClr val="FFCCFF"/>
          </a:solidFill>
        </p:spPr>
        <p:txBody>
          <a:bodyPr wrap="square" rtlCol="0">
            <a:spAutoFit/>
          </a:bodyPr>
          <a:lstStyle/>
          <a:p>
            <a:pPr algn="ctr"/>
            <a:r>
              <a:rPr lang="en-US" sz="2800">
                <a:effectLst/>
                <a:latin typeface="Times New Roman" panose="02020603050405020304" pitchFamily="18" charset="0"/>
                <a:ea typeface="Calibri" panose="020F0502020204030204" pitchFamily="34" charset="0"/>
                <a:cs typeface="Times New Roman" panose="02020603050405020304" pitchFamily="18" charset="0"/>
              </a:rPr>
              <a:t>khí carbon dioxide</a:t>
            </a:r>
            <a:endParaRPr lang="vi-VN" sz="28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F6F74684-7495-427C-B743-D189D4D8A4A9}"/>
              </a:ext>
            </a:extLst>
          </p:cNvPr>
          <p:cNvSpPr txBox="1"/>
          <p:nvPr/>
        </p:nvSpPr>
        <p:spPr>
          <a:xfrm>
            <a:off x="6347554" y="4987316"/>
            <a:ext cx="2045484" cy="578882"/>
          </a:xfrm>
          <a:prstGeom prst="roundRect">
            <a:avLst/>
          </a:prstGeom>
          <a:solidFill>
            <a:srgbClr val="FFCCFF"/>
          </a:solidFill>
        </p:spPr>
        <p:txBody>
          <a:bodyPr wrap="square" rtlCol="0">
            <a:spAutoFit/>
          </a:bodyPr>
          <a:lstStyle/>
          <a:p>
            <a:pPr algn="ctr"/>
            <a:r>
              <a:rPr lang="en-US" sz="2800">
                <a:effectLst/>
                <a:latin typeface="Times New Roman" panose="02020603050405020304" pitchFamily="18" charset="0"/>
                <a:ea typeface="Calibri" panose="020F0502020204030204" pitchFamily="34" charset="0"/>
                <a:cs typeface="Times New Roman" panose="02020603050405020304" pitchFamily="18" charset="0"/>
              </a:rPr>
              <a:t>khí nitrogen</a:t>
            </a:r>
            <a:endParaRPr lang="vi-VN" sz="2800">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xmlns="" id="{2D2BB1D3-7A3D-41BA-8212-90DA2F117ED6}"/>
              </a:ext>
            </a:extLst>
          </p:cNvPr>
          <p:cNvCxnSpPr/>
          <p:nvPr/>
        </p:nvCxnSpPr>
        <p:spPr>
          <a:xfrm flipV="1">
            <a:off x="5172474" y="1768638"/>
            <a:ext cx="1190390" cy="1439451"/>
          </a:xfrm>
          <a:prstGeom prst="straightConnector1">
            <a:avLst/>
          </a:prstGeom>
          <a:ln w="57150">
            <a:solidFill>
              <a:srgbClr val="EB4C7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A635C4D9-396B-479C-8E70-81112D8C5681}"/>
              </a:ext>
            </a:extLst>
          </p:cNvPr>
          <p:cNvCxnSpPr>
            <a:cxnSpLocks/>
          </p:cNvCxnSpPr>
          <p:nvPr/>
        </p:nvCxnSpPr>
        <p:spPr>
          <a:xfrm>
            <a:off x="5194883" y="3048016"/>
            <a:ext cx="1181751" cy="393225"/>
          </a:xfrm>
          <a:prstGeom prst="straightConnector1">
            <a:avLst/>
          </a:prstGeom>
          <a:ln w="57150">
            <a:solidFill>
              <a:srgbClr val="EB4C7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80D8B622-1C83-4BC0-A208-80E9D4E6BD1D}"/>
              </a:ext>
            </a:extLst>
          </p:cNvPr>
          <p:cNvCxnSpPr/>
          <p:nvPr/>
        </p:nvCxnSpPr>
        <p:spPr>
          <a:xfrm>
            <a:off x="5166174" y="2857896"/>
            <a:ext cx="1190392" cy="2225902"/>
          </a:xfrm>
          <a:prstGeom prst="straightConnector1">
            <a:avLst/>
          </a:prstGeom>
          <a:ln w="57150">
            <a:solidFill>
              <a:srgbClr val="EB4C72"/>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4145" y="601228"/>
            <a:ext cx="847534" cy="920701"/>
          </a:xfrm>
          <a:prstGeom prst="rect">
            <a:avLst/>
          </a:prstGeom>
        </p:spPr>
        <p:txBody>
          <a:bodyPr wrap="square">
            <a:spAutoFit/>
          </a:bodyPr>
          <a:lstStyle/>
          <a:p>
            <a:pPr>
              <a:lnSpc>
                <a:spcPct val="107000"/>
              </a:lnSpc>
              <a:spcAft>
                <a:spcPts val="800"/>
              </a:spcAft>
            </a:pPr>
            <a:r>
              <a:rPr lang="en-US" sz="5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endParaRPr lang="en-US" sz="5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ounded Rectangle 18"/>
          <p:cNvSpPr/>
          <p:nvPr/>
        </p:nvSpPr>
        <p:spPr>
          <a:xfrm>
            <a:off x="0" y="22420"/>
            <a:ext cx="3156155" cy="58782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rgbClr val="FF0000"/>
                </a:solidFill>
                <a:latin typeface="+mj-lt"/>
              </a:rPr>
              <a:t>NỘI DUNG GHI BÀI</a:t>
            </a:r>
            <a:endParaRPr lang="en-US" sz="2400" b="1" dirty="0">
              <a:solidFill>
                <a:srgbClr val="FF0000"/>
              </a:solidFill>
              <a:latin typeface="+mj-lt"/>
            </a:endParaRPr>
          </a:p>
        </p:txBody>
      </p:sp>
    </p:spTree>
    <p:extLst>
      <p:ext uri="{BB962C8B-B14F-4D97-AF65-F5344CB8AC3E}">
        <p14:creationId xmlns:p14="http://schemas.microsoft.com/office/powerpoint/2010/main" val="222143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21" grpId="0"/>
      <p:bldP spid="22" grpId="0"/>
      <p:bldP spid="17"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01BB8EE-8246-4217-B959-60ABD35DCE99}"/>
              </a:ext>
            </a:extLst>
          </p:cNvPr>
          <p:cNvPicPr>
            <a:picLocks noChangeAspect="1"/>
          </p:cNvPicPr>
          <p:nvPr/>
        </p:nvPicPr>
        <p:blipFill>
          <a:blip r:embed="rId2"/>
          <a:stretch>
            <a:fillRect/>
          </a:stretch>
        </p:blipFill>
        <p:spPr>
          <a:xfrm>
            <a:off x="88489" y="0"/>
            <a:ext cx="5427407" cy="731520"/>
          </a:xfrm>
          <a:prstGeom prst="rect">
            <a:avLst/>
          </a:prstGeom>
        </p:spPr>
      </p:pic>
      <p:sp>
        <p:nvSpPr>
          <p:cNvPr id="12" name="TextBox 11">
            <a:extLst>
              <a:ext uri="{FF2B5EF4-FFF2-40B4-BE49-F238E27FC236}">
                <a16:creationId xmlns:a16="http://schemas.microsoft.com/office/drawing/2014/main" xmlns="" id="{0FE0EAAB-E0DB-4B98-8B62-917131C73DD3}"/>
              </a:ext>
            </a:extLst>
          </p:cNvPr>
          <p:cNvSpPr txBox="1"/>
          <p:nvPr/>
        </p:nvSpPr>
        <p:spPr>
          <a:xfrm>
            <a:off x="7226711" y="843120"/>
            <a:ext cx="4719484" cy="1230914"/>
          </a:xfrm>
          <a:prstGeom prst="rect">
            <a:avLst/>
          </a:prstGeom>
          <a:solidFill>
            <a:srgbClr val="F1F8EC"/>
          </a:solidFill>
        </p:spPr>
        <p:txBody>
          <a:bodyPr wrap="square">
            <a:spAutoFit/>
          </a:bodyPr>
          <a:lstStyle/>
          <a:p>
            <a:pPr marL="0" marR="0" indent="342265" algn="just">
              <a:lnSpc>
                <a:spcPct val="105000"/>
              </a:lnSpc>
              <a:spcBef>
                <a:spcPts val="1200"/>
              </a:spcBef>
              <a:spcAft>
                <a:spcPts val="800"/>
              </a:spcAft>
            </a:pPr>
            <a:r>
              <a:rPr lang="vi-VN" sz="2400" b="1" dirty="0" smtClean="0">
                <a:effectLst/>
                <a:latin typeface="Times New Roman" panose="02020603050405020304" pitchFamily="18" charset="0"/>
                <a:ea typeface="Calibri" panose="020F0502020204030204" pitchFamily="34" charset="0"/>
                <a:cs typeface="Times New Roman" panose="02020603050405020304" pitchFamily="18" charset="0"/>
              </a:rPr>
              <a:t>- Em đã bao giờ ở trong khu vực không khí bị ô nhiễm chưa? Không khí lúc đó có đặc điểm gì?</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8" descr="Giải chân trời sáng tạo khoa học tự nhiên 6 bài 10: Không khí và bảo vệ môi  trường không khí | baivan.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295"/>
            <a:ext cx="7010401" cy="60114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0FE0EAAB-E0DB-4B98-8B62-917131C73DD3}"/>
              </a:ext>
            </a:extLst>
          </p:cNvPr>
          <p:cNvSpPr txBox="1"/>
          <p:nvPr/>
        </p:nvSpPr>
        <p:spPr>
          <a:xfrm>
            <a:off x="7226711" y="2488291"/>
            <a:ext cx="4719484" cy="1255728"/>
          </a:xfrm>
          <a:prstGeom prst="rect">
            <a:avLst/>
          </a:prstGeom>
          <a:solidFill>
            <a:srgbClr val="F1F8EC"/>
          </a:solidFill>
        </p:spPr>
        <p:txBody>
          <a:bodyPr wrap="square">
            <a:spAutoFit/>
          </a:bodyPr>
          <a:lstStyle/>
          <a:p>
            <a:pPr marL="0" marR="0" indent="342265" algn="just">
              <a:lnSpc>
                <a:spcPct val="105000"/>
              </a:lnSpc>
              <a:spcBef>
                <a:spcPts val="1200"/>
              </a:spcBef>
              <a:spcAft>
                <a:spcPts val="800"/>
              </a:spcAft>
            </a:pPr>
            <a:r>
              <a:rPr lang="vi-VN" sz="2400" b="1" dirty="0" smtClean="0">
                <a:effectLst/>
                <a:latin typeface="Times New Roman" panose="02020603050405020304" pitchFamily="18" charset="0"/>
                <a:ea typeface="Calibri" panose="020F0502020204030204" pitchFamily="34" charset="0"/>
                <a:cs typeface="Times New Roman" panose="02020603050405020304" pitchFamily="18" charset="0"/>
              </a:rPr>
              <a:t>- Em hãy tìm hiểu và cho biết những tác hại do không khí bị ô nhiễm gây ra?</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316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01BB8EE-8246-4217-B959-60ABD35DCE99}"/>
              </a:ext>
            </a:extLst>
          </p:cNvPr>
          <p:cNvPicPr>
            <a:picLocks noChangeAspect="1"/>
          </p:cNvPicPr>
          <p:nvPr/>
        </p:nvPicPr>
        <p:blipFill>
          <a:blip r:embed="rId2"/>
          <a:stretch>
            <a:fillRect/>
          </a:stretch>
        </p:blipFill>
        <p:spPr>
          <a:xfrm>
            <a:off x="906888" y="29597"/>
            <a:ext cx="4272691" cy="755110"/>
          </a:xfrm>
          <a:prstGeom prst="rect">
            <a:avLst/>
          </a:prstGeom>
        </p:spPr>
      </p:pic>
      <p:sp>
        <p:nvSpPr>
          <p:cNvPr id="9" name="TextBox 8">
            <a:extLst>
              <a:ext uri="{FF2B5EF4-FFF2-40B4-BE49-F238E27FC236}">
                <a16:creationId xmlns:a16="http://schemas.microsoft.com/office/drawing/2014/main" xmlns="" id="{E7C5571A-98DF-4145-BF25-1F67C56B4BE8}"/>
              </a:ext>
            </a:extLst>
          </p:cNvPr>
          <p:cNvSpPr txBox="1"/>
          <p:nvPr/>
        </p:nvSpPr>
        <p:spPr>
          <a:xfrm>
            <a:off x="185795" y="900820"/>
            <a:ext cx="8024140" cy="1015663"/>
          </a:xfrm>
          <a:prstGeom prst="rect">
            <a:avLst/>
          </a:prstGeom>
          <a:solidFill>
            <a:schemeClr val="bg2"/>
          </a:solidFill>
        </p:spPr>
        <p:txBody>
          <a:bodyPr wrap="square">
            <a:spAutoFit/>
          </a:bodyPr>
          <a:lstStyle/>
          <a:p>
            <a:pPr marL="0" marR="0" indent="457200">
              <a:lnSpc>
                <a:spcPct val="125000"/>
              </a:lnSpc>
              <a:spcBef>
                <a:spcPts val="0"/>
              </a:spcBef>
              <a:spcAft>
                <a:spcPts val="800"/>
              </a:spcAft>
            </a:pPr>
            <a:r>
              <a:rPr lang="vi-VN" sz="2400" b="1" dirty="0" smtClean="0">
                <a:latin typeface="Times New Roman" panose="02020603050405020304" pitchFamily="18" charset="0"/>
                <a:ea typeface="Calibri" panose="020F0502020204030204" pitchFamily="34" charset="0"/>
                <a:cs typeface="Times New Roman" panose="02020603050405020304" pitchFamily="18" charset="0"/>
              </a:rPr>
              <a:t>Ô nhiễm không khí </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là sự thay đổi các thành phần của không khí do khói, bụi, hơi hoặc các khí lạ. </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0FE0EAAB-E0DB-4B98-8B62-917131C73DD3}"/>
              </a:ext>
            </a:extLst>
          </p:cNvPr>
          <p:cNvSpPr txBox="1"/>
          <p:nvPr/>
        </p:nvSpPr>
        <p:spPr>
          <a:xfrm>
            <a:off x="185794" y="3920303"/>
            <a:ext cx="10226566" cy="2412968"/>
          </a:xfrm>
          <a:prstGeom prst="rect">
            <a:avLst/>
          </a:prstGeom>
          <a:solidFill>
            <a:srgbClr val="F1F8EC"/>
          </a:solidFill>
        </p:spPr>
        <p:txBody>
          <a:bodyPr wrap="square">
            <a:spAutoFit/>
          </a:bodyPr>
          <a:lstStyle/>
          <a:p>
            <a:pPr marL="342900" marR="0" indent="-342900" algn="just">
              <a:lnSpc>
                <a:spcPct val="105000"/>
              </a:lnSpc>
              <a:spcBef>
                <a:spcPts val="1200"/>
              </a:spcBef>
              <a:spcAft>
                <a:spcPts val="800"/>
              </a:spcAft>
              <a:buFontTx/>
              <a:buChar char="-"/>
            </a:pPr>
            <a:r>
              <a:rPr lang="vi-VN" sz="2400" dirty="0" smtClean="0">
                <a:effectLst/>
                <a:latin typeface="Times New Roman" panose="02020603050405020304" pitchFamily="18" charset="0"/>
                <a:ea typeface="Calibri" panose="020F0502020204030204" pitchFamily="34" charset="0"/>
                <a:cs typeface="Times New Roman" panose="02020603050405020304" pitchFamily="18" charset="0"/>
              </a:rPr>
              <a:t>Có mùi khó chịu.</a:t>
            </a:r>
          </a:p>
          <a:p>
            <a:pPr marL="342900" marR="0" indent="-342900" algn="just">
              <a:lnSpc>
                <a:spcPct val="105000"/>
              </a:lnSpc>
              <a:spcBef>
                <a:spcPts val="1200"/>
              </a:spcBef>
              <a:spcAft>
                <a:spcPts val="800"/>
              </a:spcAft>
              <a:buFontTx/>
              <a:buChar char="-"/>
            </a:pPr>
            <a:r>
              <a:rPr lang="vi-VN" sz="2400" dirty="0" smtClean="0">
                <a:latin typeface="Times New Roman" panose="02020603050405020304" pitchFamily="18" charset="0"/>
                <a:ea typeface="Calibri" panose="020F0502020204030204" pitchFamily="34" charset="0"/>
                <a:cs typeface="Times New Roman" panose="02020603050405020304" pitchFamily="18" charset="0"/>
              </a:rPr>
              <a:t>Giảm tầm nhìn.</a:t>
            </a:r>
          </a:p>
          <a:p>
            <a:pPr marL="342900" marR="0" indent="-342900" algn="just">
              <a:lnSpc>
                <a:spcPct val="105000"/>
              </a:lnSpc>
              <a:spcBef>
                <a:spcPts val="1200"/>
              </a:spcBef>
              <a:spcAft>
                <a:spcPts val="800"/>
              </a:spcAft>
              <a:buFontTx/>
              <a:buChar char="-"/>
            </a:pPr>
            <a:r>
              <a:rPr lang="vi-VN" sz="2400" dirty="0" smtClean="0">
                <a:latin typeface="Times New Roman" panose="02020603050405020304" pitchFamily="18" charset="0"/>
                <a:ea typeface="Calibri" panose="020F0502020204030204" pitchFamily="34" charset="0"/>
                <a:cs typeface="Times New Roman" panose="02020603050405020304" pitchFamily="18" charset="0"/>
              </a:rPr>
              <a:t>Da, mắt bị kích ứng, nhiễm các bệnh đường hô hấp.</a:t>
            </a:r>
          </a:p>
          <a:p>
            <a:pPr marL="342900" marR="0" indent="-342900" algn="just">
              <a:lnSpc>
                <a:spcPct val="105000"/>
              </a:lnSpc>
              <a:spcBef>
                <a:spcPts val="1200"/>
              </a:spcBef>
              <a:spcAft>
                <a:spcPts val="800"/>
              </a:spcAft>
              <a:buFontTx/>
              <a:buChar char="-"/>
            </a:pPr>
            <a:r>
              <a:rPr lang="vi-VN" sz="2400" dirty="0" smtClean="0">
                <a:latin typeface="Times New Roman" panose="02020603050405020304" pitchFamily="18" charset="0"/>
                <a:ea typeface="Calibri" panose="020F0502020204030204" pitchFamily="34" charset="0"/>
                <a:cs typeface="Times New Roman" panose="02020603050405020304" pitchFamily="18" charset="0"/>
              </a:rPr>
              <a:t>Có một số hiện tượng thời tiết cực đoan: sương mù giữa ban ngày, mưa acid,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2C58C573-536E-4FD6-BF2B-9F80041B4EB2}"/>
              </a:ext>
            </a:extLst>
          </p:cNvPr>
          <p:cNvSpPr txBox="1"/>
          <p:nvPr/>
        </p:nvSpPr>
        <p:spPr>
          <a:xfrm>
            <a:off x="185794" y="1916483"/>
            <a:ext cx="8024141" cy="1477328"/>
          </a:xfrm>
          <a:prstGeom prst="rect">
            <a:avLst/>
          </a:prstGeom>
          <a:solidFill>
            <a:schemeClr val="bg2"/>
          </a:solidFill>
        </p:spPr>
        <p:txBody>
          <a:bodyPr wrap="square">
            <a:spAutoFit/>
          </a:bodyPr>
          <a:lstStyle/>
          <a:p>
            <a:pPr marR="0">
              <a:lnSpc>
                <a:spcPct val="125000"/>
              </a:lnSpc>
              <a:spcBef>
                <a:spcPts val="0"/>
              </a:spcBef>
              <a:spcAft>
                <a:spcPts val="800"/>
              </a:spcAft>
            </a:pPr>
            <a:r>
              <a:rPr lang="vi-VN" sz="2400" dirty="0" smtClean="0">
                <a:latin typeface="Times New Roman" panose="02020603050405020304" pitchFamily="18" charset="0"/>
                <a:ea typeface="Calibri" panose="020F0502020204030204" pitchFamily="34" charset="0"/>
                <a:cs typeface="Times New Roman" panose="02020603050405020304" pitchFamily="18" charset="0"/>
              </a:rPr>
              <a:t>Ô nhiễm không khí làm ảnh hưởng đến an toàn giao thông, gây biến đổi khí hậu, gây bệnh cho con người, động vật và thực vật, làm hỏng cảnh quan tự nhiên hoặc các công trình xây dựng.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xmlns="" id="{63B74643-9F7D-4CA4-BFA6-7C2A92003DB5}"/>
              </a:ext>
            </a:extLst>
          </p:cNvPr>
          <p:cNvSpPr txBox="1"/>
          <p:nvPr/>
        </p:nvSpPr>
        <p:spPr>
          <a:xfrm>
            <a:off x="185794" y="3430822"/>
            <a:ext cx="8024141" cy="461665"/>
          </a:xfrm>
          <a:prstGeom prst="rect">
            <a:avLst/>
          </a:prstGeom>
          <a:solidFill>
            <a:schemeClr val="accent4">
              <a:lumMod val="40000"/>
              <a:lumOff val="60000"/>
            </a:schemeClr>
          </a:solidFill>
        </p:spPr>
        <p:txBody>
          <a:bodyPr wrap="square">
            <a:spAutoFit/>
          </a:bodyPr>
          <a:lstStyle/>
          <a:p>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vi-VN" sz="2400" b="1" dirty="0" smtClean="0">
                <a:latin typeface="Times New Roman" panose="02020603050405020304" pitchFamily="18" charset="0"/>
                <a:ea typeface="Calibri" panose="020F0502020204030204" pitchFamily="34" charset="0"/>
                <a:cs typeface="Times New Roman" panose="02020603050405020304" pitchFamily="18" charset="0"/>
              </a:rPr>
              <a:t>Biểu hiện của không khí bị ô nhiễm:</a:t>
            </a:r>
            <a:endParaRPr lang="vi-VN" sz="2400" b="1" dirty="0">
              <a:latin typeface="Times New Roman" panose="02020603050405020304" pitchFamily="18" charset="0"/>
              <a:cs typeface="Times New Roman" panose="02020603050405020304" pitchFamily="18" charset="0"/>
            </a:endParaRPr>
          </a:p>
        </p:txBody>
      </p:sp>
      <p:pic>
        <p:nvPicPr>
          <p:cNvPr id="11" name="Picture 8" descr="Giải chân trời sáng tạo khoa học tự nhiên 6 bài 10: Không khí và bảo vệ môi  trường không khí | baivan.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9935" y="29598"/>
            <a:ext cx="3982065" cy="377459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9354" y="-135994"/>
            <a:ext cx="847534" cy="981487"/>
          </a:xfrm>
          <a:prstGeom prst="rect">
            <a:avLst/>
          </a:prstGeom>
        </p:spPr>
        <p:txBody>
          <a:bodyPr wrap="square">
            <a:spAutoFit/>
          </a:bodyPr>
          <a:lstStyle/>
          <a:p>
            <a:pPr>
              <a:lnSpc>
                <a:spcPct val="107000"/>
              </a:lnSpc>
              <a:spcAft>
                <a:spcPts val="800"/>
              </a:spcAft>
            </a:pP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endParaRPr lang="en-US"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54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1000"/>
                                        <p:tgtEl>
                                          <p:spTgt spid="12">
                                            <p:txEl>
                                              <p:pRg st="0" end="0"/>
                                            </p:txEl>
                                          </p:spTgt>
                                        </p:tgtEl>
                                      </p:cBhvr>
                                    </p:animEffect>
                                    <p:anim calcmode="lin" valueType="num">
                                      <p:cBhvr>
                                        <p:cTn id="2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fade">
                                      <p:cBhvr>
                                        <p:cTn id="34" dur="1000"/>
                                        <p:tgtEl>
                                          <p:spTgt spid="12">
                                            <p:txEl>
                                              <p:pRg st="1" end="1"/>
                                            </p:txEl>
                                          </p:spTgt>
                                        </p:tgtEl>
                                      </p:cBhvr>
                                    </p:animEffect>
                                    <p:anim calcmode="lin" valueType="num">
                                      <p:cBhvr>
                                        <p:cTn id="3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animEffect transition="in" filter="fade">
                                      <p:cBhvr>
                                        <p:cTn id="41" dur="1000"/>
                                        <p:tgtEl>
                                          <p:spTgt spid="12">
                                            <p:txEl>
                                              <p:pRg st="2" end="2"/>
                                            </p:txEl>
                                          </p:spTgt>
                                        </p:tgtEl>
                                      </p:cBhvr>
                                    </p:animEffect>
                                    <p:anim calcmode="lin" valueType="num">
                                      <p:cBhvr>
                                        <p:cTn id="4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2">
                                            <p:txEl>
                                              <p:pRg st="3" end="3"/>
                                            </p:txEl>
                                          </p:spTgt>
                                        </p:tgtEl>
                                        <p:attrNameLst>
                                          <p:attrName>style.visibility</p:attrName>
                                        </p:attrNameLst>
                                      </p:cBhvr>
                                      <p:to>
                                        <p:strVal val="visible"/>
                                      </p:to>
                                    </p:set>
                                    <p:animEffect transition="in" filter="fade">
                                      <p:cBhvr>
                                        <p:cTn id="48" dur="1000"/>
                                        <p:tgtEl>
                                          <p:spTgt spid="12">
                                            <p:txEl>
                                              <p:pRg st="3" end="3"/>
                                            </p:txEl>
                                          </p:spTgt>
                                        </p:tgtEl>
                                      </p:cBhvr>
                                    </p:animEffect>
                                    <p:anim calcmode="lin" valueType="num">
                                      <p:cBhvr>
                                        <p:cTn id="49"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50"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227B5A6-7845-4B0D-9BB5-C958776CE29D}"/>
              </a:ext>
            </a:extLst>
          </p:cNvPr>
          <p:cNvPicPr>
            <a:picLocks noChangeAspect="1"/>
          </p:cNvPicPr>
          <p:nvPr/>
        </p:nvPicPr>
        <p:blipFill>
          <a:blip r:embed="rId2"/>
          <a:stretch>
            <a:fillRect/>
          </a:stretch>
        </p:blipFill>
        <p:spPr>
          <a:xfrm>
            <a:off x="137652" y="0"/>
            <a:ext cx="7055041" cy="769851"/>
          </a:xfrm>
          <a:prstGeom prst="rect">
            <a:avLst/>
          </a:prstGeom>
        </p:spPr>
      </p:pic>
      <p:sp>
        <p:nvSpPr>
          <p:cNvPr id="14" name="TextBox 13">
            <a:extLst>
              <a:ext uri="{FF2B5EF4-FFF2-40B4-BE49-F238E27FC236}">
                <a16:creationId xmlns:a16="http://schemas.microsoft.com/office/drawing/2014/main" xmlns="" id="{2C58C573-536E-4FD6-BF2B-9F80041B4EB2}"/>
              </a:ext>
            </a:extLst>
          </p:cNvPr>
          <p:cNvSpPr txBox="1"/>
          <p:nvPr/>
        </p:nvSpPr>
        <p:spPr>
          <a:xfrm>
            <a:off x="7984273" y="222698"/>
            <a:ext cx="4097938" cy="2041585"/>
          </a:xfrm>
          <a:prstGeom prst="rect">
            <a:avLst/>
          </a:prstGeom>
          <a:solidFill>
            <a:schemeClr val="accent6">
              <a:lumMod val="20000"/>
              <a:lumOff val="80000"/>
            </a:schemeClr>
          </a:solidFill>
        </p:spPr>
        <p:txBody>
          <a:bodyPr wrap="square">
            <a:spAutoFit/>
          </a:bodyPr>
          <a:lstStyle/>
          <a:p>
            <a:pPr marR="0">
              <a:lnSpc>
                <a:spcPct val="125000"/>
              </a:lnSpc>
              <a:spcBef>
                <a:spcPts val="0"/>
              </a:spcBef>
              <a:spcAft>
                <a:spcPts val="800"/>
              </a:spcAft>
            </a:pPr>
            <a:r>
              <a:rPr lang="vi-VN" sz="2400" dirty="0" smtClean="0">
                <a:latin typeface="Times New Roman" panose="02020603050405020304" pitchFamily="18" charset="0"/>
                <a:ea typeface="Calibri" panose="020F0502020204030204" pitchFamily="34" charset="0"/>
                <a:cs typeface="Times New Roman" panose="02020603050405020304" pitchFamily="18" charset="0"/>
              </a:rPr>
              <a:t>Quan sát hình bên và kết hợp thông tin SGK/51:</a:t>
            </a:r>
          </a:p>
          <a:p>
            <a:pPr marR="0">
              <a:lnSpc>
                <a:spcPct val="125000"/>
              </a:lnSpc>
              <a:spcBef>
                <a:spcPts val="0"/>
              </a:spcBef>
              <a:spcAft>
                <a:spcPts val="800"/>
              </a:spcAft>
            </a:pPr>
            <a:r>
              <a:rPr lang="vi-VN" sz="2400" dirty="0" smtClean="0">
                <a:effectLst/>
                <a:latin typeface="Times New Roman" panose="02020603050405020304" pitchFamily="18" charset="0"/>
                <a:ea typeface="Calibri" panose="020F0502020204030204" pitchFamily="34" charset="0"/>
                <a:cs typeface="Times New Roman" panose="02020603050405020304" pitchFamily="18" charset="0"/>
              </a:rPr>
              <a:t>11. Em hãy liệt kê các nguồn gây ô nhiễm không khí.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6" descr="Không khí và bảo vệ môi trường không khí - KHTN 6 Chân trời sáng t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52" y="908994"/>
            <a:ext cx="7846621" cy="473472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2C58C573-536E-4FD6-BF2B-9F80041B4EB2}"/>
              </a:ext>
            </a:extLst>
          </p:cNvPr>
          <p:cNvSpPr txBox="1"/>
          <p:nvPr/>
        </p:nvSpPr>
        <p:spPr>
          <a:xfrm>
            <a:off x="7984273" y="2211915"/>
            <a:ext cx="4097938" cy="1477328"/>
          </a:xfrm>
          <a:prstGeom prst="rect">
            <a:avLst/>
          </a:prstGeom>
          <a:solidFill>
            <a:schemeClr val="accent6">
              <a:lumMod val="20000"/>
              <a:lumOff val="80000"/>
            </a:schemeClr>
          </a:solidFill>
        </p:spPr>
        <p:txBody>
          <a:bodyPr wrap="square">
            <a:spAutoFit/>
          </a:bodyPr>
          <a:lstStyle/>
          <a:p>
            <a:pPr marR="0">
              <a:lnSpc>
                <a:spcPct val="125000"/>
              </a:lnSpc>
              <a:spcBef>
                <a:spcPts val="0"/>
              </a:spcBef>
              <a:spcAft>
                <a:spcPts val="800"/>
              </a:spcAft>
            </a:pPr>
            <a:r>
              <a:rPr lang="vi-VN" sz="2400" dirty="0" smtClean="0">
                <a:effectLst/>
                <a:latin typeface="Times New Roman" panose="02020603050405020304" pitchFamily="18" charset="0"/>
                <a:ea typeface="Calibri" panose="020F0502020204030204" pitchFamily="34" charset="0"/>
                <a:cs typeface="Times New Roman" panose="02020603050405020304" pitchFamily="18" charset="0"/>
              </a:rPr>
              <a:t>12. Em hãy tìm hiểu và cho biết những chất nào gây ô nhiễm không khí.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xmlns="" id="{2C58C573-536E-4FD6-BF2B-9F80041B4EB2}"/>
              </a:ext>
            </a:extLst>
          </p:cNvPr>
          <p:cNvSpPr txBox="1"/>
          <p:nvPr/>
        </p:nvSpPr>
        <p:spPr>
          <a:xfrm>
            <a:off x="7984273" y="3689243"/>
            <a:ext cx="4207727" cy="3244221"/>
          </a:xfrm>
          <a:prstGeom prst="rect">
            <a:avLst/>
          </a:prstGeom>
          <a:noFill/>
        </p:spPr>
        <p:txBody>
          <a:bodyPr wrap="square">
            <a:spAutoFit/>
          </a:bodyPr>
          <a:lstStyle/>
          <a:p>
            <a:pPr>
              <a:lnSpc>
                <a:spcPct val="125000"/>
              </a:lnSpc>
              <a:spcAft>
                <a:spcPts val="800"/>
              </a:spcAft>
            </a:pPr>
            <a:r>
              <a:rPr lang="vi-VN" sz="2000" dirty="0" smtClean="0">
                <a:latin typeface="+mj-lt"/>
                <a:ea typeface="Calibri" panose="020F0502020204030204" pitchFamily="34" charset="0"/>
                <a:cs typeface="Times New Roman" panose="02020603050405020304" pitchFamily="18" charset="0"/>
              </a:rPr>
              <a:t>=&gt; </a:t>
            </a:r>
            <a:r>
              <a:rPr lang="vi-VN" sz="2000" dirty="0">
                <a:latin typeface="+mj-lt"/>
              </a:rPr>
              <a:t>Tro bay, khói bụi, khí thải như </a:t>
            </a:r>
            <a:r>
              <a:rPr lang="en-US" sz="2000" dirty="0">
                <a:latin typeface="+mj-lt"/>
              </a:rPr>
              <a:t>carbon monoxide (CO), carbon dioxide (C0</a:t>
            </a:r>
            <a:r>
              <a:rPr lang="en-US" sz="2000" baseline="-25000" dirty="0">
                <a:latin typeface="+mj-lt"/>
              </a:rPr>
              <a:t>2</a:t>
            </a:r>
            <a:r>
              <a:rPr lang="en-US" sz="2000" dirty="0">
                <a:latin typeface="+mj-lt"/>
              </a:rPr>
              <a:t>) </a:t>
            </a:r>
            <a:r>
              <a:rPr lang="vi-VN" sz="2000" dirty="0">
                <a:latin typeface="+mj-lt"/>
              </a:rPr>
              <a:t>(khí gây hiệu ứng nhà kính), </a:t>
            </a:r>
            <a:r>
              <a:rPr lang="en-US" sz="2000" dirty="0">
                <a:latin typeface="+mj-lt"/>
              </a:rPr>
              <a:t>sulfur dioxide </a:t>
            </a:r>
            <a:r>
              <a:rPr lang="vi-VN" sz="2000" dirty="0">
                <a:latin typeface="+mj-lt"/>
              </a:rPr>
              <a:t>(S0</a:t>
            </a:r>
            <a:r>
              <a:rPr lang="vi-VN" sz="2000" baseline="-25000" dirty="0">
                <a:latin typeface="+mj-lt"/>
              </a:rPr>
              <a:t>2</a:t>
            </a:r>
            <a:r>
              <a:rPr lang="vi-VN" sz="2000" dirty="0">
                <a:latin typeface="+mj-lt"/>
              </a:rPr>
              <a:t>) và các </a:t>
            </a:r>
            <a:r>
              <a:rPr lang="en-US" sz="2000" dirty="0">
                <a:latin typeface="+mj-lt"/>
              </a:rPr>
              <a:t>nitrogen oxide (NO </a:t>
            </a:r>
            <a:r>
              <a:rPr lang="vi-VN" sz="2000" dirty="0">
                <a:latin typeface="+mj-lt"/>
              </a:rPr>
              <a:t>) (các khí gây ra mưa </a:t>
            </a:r>
            <a:r>
              <a:rPr lang="en-US" sz="2000" dirty="0" smtClean="0">
                <a:latin typeface="+mj-lt"/>
              </a:rPr>
              <a:t>a</a:t>
            </a:r>
            <a:r>
              <a:rPr lang="vi-VN" sz="2000" dirty="0" smtClean="0">
                <a:latin typeface="+mj-lt"/>
              </a:rPr>
              <a:t>ic</a:t>
            </a:r>
            <a:r>
              <a:rPr lang="en-US" sz="2000" dirty="0" smtClean="0">
                <a:latin typeface="+mj-lt"/>
              </a:rPr>
              <a:t>d</a:t>
            </a:r>
            <a:r>
              <a:rPr lang="en-US" sz="2000" dirty="0">
                <a:latin typeface="+mj-lt"/>
              </a:rPr>
              <a:t>, </a:t>
            </a:r>
            <a:r>
              <a:rPr lang="vi-VN" sz="2000" dirty="0" smtClean="0">
                <a:latin typeface="+mj-lt"/>
              </a:rPr>
              <a:t>sương </a:t>
            </a:r>
            <a:r>
              <a:rPr lang="vi-VN" sz="2000" dirty="0">
                <a:latin typeface="+mj-lt"/>
              </a:rPr>
              <a:t>mù quang hoá, suy giảm tầng </a:t>
            </a:r>
            <a:r>
              <a:rPr lang="en-US" sz="2000" dirty="0">
                <a:latin typeface="+mj-lt"/>
              </a:rPr>
              <a:t>ozone),</a:t>
            </a:r>
            <a:r>
              <a:rPr lang="vi-VN" sz="2000" dirty="0">
                <a:latin typeface="+mj-lt"/>
              </a:rPr>
              <a:t>...</a:t>
            </a:r>
            <a:endParaRPr lang="en-US" sz="2000" dirty="0">
              <a:latin typeface="+mj-lt"/>
            </a:endParaRPr>
          </a:p>
          <a:p>
            <a:pPr marR="0">
              <a:lnSpc>
                <a:spcPct val="125000"/>
              </a:lnSpc>
              <a:spcBef>
                <a:spcPts val="0"/>
              </a:spcBef>
              <a:spcAft>
                <a:spcPts val="800"/>
              </a:spcAft>
            </a:pPr>
            <a:endParaRPr lang="en-US" sz="20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749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227B5A6-7845-4B0D-9BB5-C958776CE29D}"/>
              </a:ext>
            </a:extLst>
          </p:cNvPr>
          <p:cNvPicPr>
            <a:picLocks noChangeAspect="1"/>
          </p:cNvPicPr>
          <p:nvPr/>
        </p:nvPicPr>
        <p:blipFill>
          <a:blip r:embed="rId2"/>
          <a:stretch>
            <a:fillRect/>
          </a:stretch>
        </p:blipFill>
        <p:spPr>
          <a:xfrm>
            <a:off x="137652" y="0"/>
            <a:ext cx="7055041" cy="769851"/>
          </a:xfrm>
          <a:prstGeom prst="rect">
            <a:avLst/>
          </a:prstGeom>
        </p:spPr>
      </p:pic>
      <p:pic>
        <p:nvPicPr>
          <p:cNvPr id="7" name="Picture 6" descr="Không khí và bảo vệ môi trường không khí - KHTN 6 Chân trời sáng t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7686" y="0"/>
            <a:ext cx="4134316" cy="30308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2147103930"/>
              </p:ext>
            </p:extLst>
          </p:nvPr>
        </p:nvGraphicFramePr>
        <p:xfrm>
          <a:off x="99586" y="1064743"/>
          <a:ext cx="7941116" cy="5603057"/>
        </p:xfrm>
        <a:graphic>
          <a:graphicData uri="http://schemas.openxmlformats.org/drawingml/2006/table">
            <a:tbl>
              <a:tblPr firstRow="1" bandRow="1">
                <a:tableStyleId>{5C22544A-7EE6-4342-B048-85BDC9FD1C3A}</a:tableStyleId>
              </a:tblPr>
              <a:tblGrid>
                <a:gridCol w="2363079">
                  <a:extLst>
                    <a:ext uri="{9D8B030D-6E8A-4147-A177-3AD203B41FA5}">
                      <a16:colId xmlns:a16="http://schemas.microsoft.com/office/drawing/2014/main" xmlns="" val="1933367210"/>
                    </a:ext>
                  </a:extLst>
                </a:gridCol>
                <a:gridCol w="2794043">
                  <a:extLst>
                    <a:ext uri="{9D8B030D-6E8A-4147-A177-3AD203B41FA5}">
                      <a16:colId xmlns:a16="http://schemas.microsoft.com/office/drawing/2014/main" xmlns="" val="3639438706"/>
                    </a:ext>
                  </a:extLst>
                </a:gridCol>
                <a:gridCol w="2783994">
                  <a:extLst>
                    <a:ext uri="{9D8B030D-6E8A-4147-A177-3AD203B41FA5}">
                      <a16:colId xmlns:a16="http://schemas.microsoft.com/office/drawing/2014/main" xmlns="" val="1305302747"/>
                    </a:ext>
                  </a:extLst>
                </a:gridCol>
              </a:tblGrid>
              <a:tr h="717032">
                <a:tc>
                  <a:txBody>
                    <a:bodyPr/>
                    <a:lstStyle/>
                    <a:p>
                      <a:pPr algn="ctr"/>
                      <a:r>
                        <a:rPr lang="vi-VN" sz="2000" dirty="0" smtClean="0">
                          <a:latin typeface="+mj-lt"/>
                        </a:rPr>
                        <a:t>Nguồn</a:t>
                      </a:r>
                      <a:r>
                        <a:rPr lang="vi-VN" sz="2000" baseline="0" dirty="0" smtClean="0">
                          <a:latin typeface="+mj-lt"/>
                        </a:rPr>
                        <a:t> gây ô nhiễm không khí</a:t>
                      </a:r>
                      <a:endParaRPr lang="en-US" sz="2000" dirty="0">
                        <a:latin typeface="+mj-lt"/>
                      </a:endParaRPr>
                    </a:p>
                  </a:txBody>
                  <a:tcPr/>
                </a:tc>
                <a:tc>
                  <a:txBody>
                    <a:bodyPr/>
                    <a:lstStyle/>
                    <a:p>
                      <a:pPr algn="ctr"/>
                      <a:r>
                        <a:rPr lang="vi-VN" sz="2000" dirty="0" smtClean="0">
                          <a:latin typeface="+mj-lt"/>
                        </a:rPr>
                        <a:t>Con người</a:t>
                      </a:r>
                      <a:r>
                        <a:rPr lang="vi-VN" sz="2000" baseline="0" dirty="0" smtClean="0">
                          <a:latin typeface="+mj-lt"/>
                        </a:rPr>
                        <a:t> hay tự nhiên gây ra ô nhiễm?</a:t>
                      </a:r>
                      <a:endParaRPr lang="en-US" sz="2000" dirty="0">
                        <a:latin typeface="+mj-lt"/>
                      </a:endParaRPr>
                    </a:p>
                  </a:txBody>
                  <a:tcPr/>
                </a:tc>
                <a:tc>
                  <a:txBody>
                    <a:bodyPr/>
                    <a:lstStyle/>
                    <a:p>
                      <a:pPr algn="ctr"/>
                      <a:r>
                        <a:rPr lang="vi-VN" sz="2000" dirty="0" smtClean="0">
                          <a:latin typeface="+mj-lt"/>
                        </a:rPr>
                        <a:t>Chất</a:t>
                      </a:r>
                      <a:r>
                        <a:rPr lang="vi-VN" sz="2000" baseline="0" dirty="0" smtClean="0">
                          <a:latin typeface="+mj-lt"/>
                        </a:rPr>
                        <a:t> chủ yếu gây ô nhiễm không khí</a:t>
                      </a:r>
                      <a:endParaRPr lang="en-US" sz="2000" dirty="0">
                        <a:latin typeface="+mj-lt"/>
                      </a:endParaRPr>
                    </a:p>
                  </a:txBody>
                  <a:tcPr/>
                </a:tc>
                <a:extLst>
                  <a:ext uri="{0D108BD9-81ED-4DB2-BD59-A6C34878D82A}">
                    <a16:rowId xmlns:a16="http://schemas.microsoft.com/office/drawing/2014/main" xmlns="" val="549803056"/>
                  </a:ext>
                </a:extLst>
              </a:tr>
              <a:tr h="696789">
                <a:tc>
                  <a:txBody>
                    <a:bodyPr/>
                    <a:lstStyle/>
                    <a:p>
                      <a:r>
                        <a:rPr lang="vi-VN" sz="2000" dirty="0" smtClean="0">
                          <a:latin typeface="+mj-lt"/>
                        </a:rPr>
                        <a:t>Cháy</a:t>
                      </a:r>
                      <a:r>
                        <a:rPr lang="vi-VN" sz="2000" baseline="0" dirty="0" smtClean="0">
                          <a:latin typeface="+mj-lt"/>
                        </a:rPr>
                        <a:t> rừng</a:t>
                      </a:r>
                      <a:endParaRPr lang="en-US" sz="2000" dirty="0">
                        <a:latin typeface="+mj-lt"/>
                      </a:endParaRPr>
                    </a:p>
                  </a:txBody>
                  <a:tcPr/>
                </a:tc>
                <a:tc>
                  <a:txBody>
                    <a:bodyPr/>
                    <a:lstStyle/>
                    <a:p>
                      <a:endParaRPr lang="en-US" sz="2000" dirty="0">
                        <a:latin typeface="+mj-lt"/>
                      </a:endParaRPr>
                    </a:p>
                  </a:txBody>
                  <a:tcPr/>
                </a:tc>
                <a:tc>
                  <a:txBody>
                    <a:bodyPr/>
                    <a:lstStyle/>
                    <a:p>
                      <a:endParaRPr lang="en-US" sz="2000">
                        <a:latin typeface="+mj-lt"/>
                      </a:endParaRPr>
                    </a:p>
                  </a:txBody>
                  <a:tcPr/>
                </a:tc>
                <a:extLst>
                  <a:ext uri="{0D108BD9-81ED-4DB2-BD59-A6C34878D82A}">
                    <a16:rowId xmlns:a16="http://schemas.microsoft.com/office/drawing/2014/main" xmlns="" val="4152572752"/>
                  </a:ext>
                </a:extLst>
              </a:tr>
              <a:tr h="696789">
                <a:tc>
                  <a:txBody>
                    <a:bodyPr/>
                    <a:lstStyle/>
                    <a:p>
                      <a:r>
                        <a:rPr lang="vi-VN" sz="2000" dirty="0" smtClean="0">
                          <a:latin typeface="+mj-lt"/>
                        </a:rPr>
                        <a:t>Núi</a:t>
                      </a:r>
                      <a:r>
                        <a:rPr lang="vi-VN" sz="2000" baseline="0" dirty="0" smtClean="0">
                          <a:latin typeface="+mj-lt"/>
                        </a:rPr>
                        <a:t> lửa</a:t>
                      </a:r>
                      <a:endParaRPr lang="en-US" sz="2000" dirty="0">
                        <a:latin typeface="+mj-lt"/>
                      </a:endParaRPr>
                    </a:p>
                  </a:txBody>
                  <a:tcPr/>
                </a:tc>
                <a:tc>
                  <a:txBody>
                    <a:bodyPr/>
                    <a:lstStyle/>
                    <a:p>
                      <a:endParaRPr lang="en-US" sz="2000" dirty="0">
                        <a:latin typeface="+mj-lt"/>
                      </a:endParaRPr>
                    </a:p>
                  </a:txBody>
                  <a:tcPr/>
                </a:tc>
                <a:tc>
                  <a:txBody>
                    <a:bodyPr/>
                    <a:lstStyle/>
                    <a:p>
                      <a:endParaRPr lang="en-US" sz="2000" dirty="0">
                        <a:latin typeface="+mj-lt"/>
                      </a:endParaRPr>
                    </a:p>
                  </a:txBody>
                  <a:tcPr/>
                </a:tc>
                <a:extLst>
                  <a:ext uri="{0D108BD9-81ED-4DB2-BD59-A6C34878D82A}">
                    <a16:rowId xmlns:a16="http://schemas.microsoft.com/office/drawing/2014/main" xmlns="" val="1842111013"/>
                  </a:ext>
                </a:extLst>
              </a:tr>
              <a:tr h="696789">
                <a:tc>
                  <a:txBody>
                    <a:bodyPr/>
                    <a:lstStyle/>
                    <a:p>
                      <a:r>
                        <a:rPr lang="vi-VN" sz="2000" dirty="0" smtClean="0">
                          <a:latin typeface="+mj-lt"/>
                        </a:rPr>
                        <a:t>Nhà</a:t>
                      </a:r>
                      <a:r>
                        <a:rPr lang="vi-VN" sz="2000" baseline="0" dirty="0" smtClean="0">
                          <a:latin typeface="+mj-lt"/>
                        </a:rPr>
                        <a:t> máy nhiệt điện</a:t>
                      </a:r>
                      <a:endParaRPr lang="en-US" sz="2000" dirty="0">
                        <a:latin typeface="+mj-lt"/>
                      </a:endParaRPr>
                    </a:p>
                  </a:txBody>
                  <a:tcPr/>
                </a:tc>
                <a:tc>
                  <a:txBody>
                    <a:bodyPr/>
                    <a:lstStyle/>
                    <a:p>
                      <a:endParaRPr lang="en-US" sz="2000" dirty="0">
                        <a:latin typeface="+mj-lt"/>
                      </a:endParaRPr>
                    </a:p>
                  </a:txBody>
                  <a:tcPr/>
                </a:tc>
                <a:tc>
                  <a:txBody>
                    <a:bodyPr/>
                    <a:lstStyle/>
                    <a:p>
                      <a:endParaRPr lang="en-US" sz="2000" dirty="0">
                        <a:latin typeface="+mj-lt"/>
                      </a:endParaRPr>
                    </a:p>
                  </a:txBody>
                  <a:tcPr/>
                </a:tc>
                <a:extLst>
                  <a:ext uri="{0D108BD9-81ED-4DB2-BD59-A6C34878D82A}">
                    <a16:rowId xmlns:a16="http://schemas.microsoft.com/office/drawing/2014/main" xmlns="" val="1687662083"/>
                  </a:ext>
                </a:extLst>
              </a:tr>
              <a:tr h="696789">
                <a:tc>
                  <a:txBody>
                    <a:bodyPr/>
                    <a:lstStyle/>
                    <a:p>
                      <a:r>
                        <a:rPr lang="vi-VN" sz="2000" dirty="0" smtClean="0">
                          <a:latin typeface="+mj-lt"/>
                        </a:rPr>
                        <a:t>Phương</a:t>
                      </a:r>
                      <a:r>
                        <a:rPr lang="vi-VN" sz="2000" baseline="0" dirty="0" smtClean="0">
                          <a:latin typeface="+mj-lt"/>
                        </a:rPr>
                        <a:t> tiện giao thông chạy xăng, dầu</a:t>
                      </a:r>
                      <a:endParaRPr lang="en-US" sz="2000" dirty="0">
                        <a:latin typeface="+mj-lt"/>
                      </a:endParaRPr>
                    </a:p>
                  </a:txBody>
                  <a:tcPr/>
                </a:tc>
                <a:tc>
                  <a:txBody>
                    <a:bodyPr/>
                    <a:lstStyle/>
                    <a:p>
                      <a:endParaRPr lang="en-US" sz="2000" dirty="0">
                        <a:latin typeface="+mj-lt"/>
                      </a:endParaRPr>
                    </a:p>
                  </a:txBody>
                  <a:tcPr/>
                </a:tc>
                <a:tc>
                  <a:txBody>
                    <a:bodyPr/>
                    <a:lstStyle/>
                    <a:p>
                      <a:endParaRPr lang="en-US" sz="2000" dirty="0">
                        <a:latin typeface="+mj-lt"/>
                      </a:endParaRPr>
                    </a:p>
                  </a:txBody>
                  <a:tcPr/>
                </a:tc>
                <a:extLst>
                  <a:ext uri="{0D108BD9-81ED-4DB2-BD59-A6C34878D82A}">
                    <a16:rowId xmlns:a16="http://schemas.microsoft.com/office/drawing/2014/main" xmlns="" val="1447236835"/>
                  </a:ext>
                </a:extLst>
              </a:tr>
              <a:tr h="696789">
                <a:tc>
                  <a:txBody>
                    <a:bodyPr/>
                    <a:lstStyle/>
                    <a:p>
                      <a:r>
                        <a:rPr lang="vi-VN" sz="2000" dirty="0" smtClean="0">
                          <a:latin typeface="+mj-lt"/>
                        </a:rPr>
                        <a:t>Đốt</a:t>
                      </a:r>
                      <a:r>
                        <a:rPr lang="vi-VN" sz="2000" baseline="0" dirty="0" smtClean="0">
                          <a:latin typeface="+mj-lt"/>
                        </a:rPr>
                        <a:t> rơm rạ</a:t>
                      </a:r>
                      <a:endParaRPr lang="en-US" sz="2000" dirty="0">
                        <a:latin typeface="+mj-lt"/>
                      </a:endParaRPr>
                    </a:p>
                  </a:txBody>
                  <a:tcPr/>
                </a:tc>
                <a:tc>
                  <a:txBody>
                    <a:bodyPr/>
                    <a:lstStyle/>
                    <a:p>
                      <a:endParaRPr lang="en-US" sz="2000">
                        <a:latin typeface="+mj-lt"/>
                      </a:endParaRPr>
                    </a:p>
                  </a:txBody>
                  <a:tcPr/>
                </a:tc>
                <a:tc>
                  <a:txBody>
                    <a:bodyPr/>
                    <a:lstStyle/>
                    <a:p>
                      <a:endParaRPr lang="en-US" sz="2000" dirty="0">
                        <a:latin typeface="+mj-lt"/>
                      </a:endParaRPr>
                    </a:p>
                  </a:txBody>
                  <a:tcPr/>
                </a:tc>
                <a:extLst>
                  <a:ext uri="{0D108BD9-81ED-4DB2-BD59-A6C34878D82A}">
                    <a16:rowId xmlns:a16="http://schemas.microsoft.com/office/drawing/2014/main" xmlns="" val="3463725074"/>
                  </a:ext>
                </a:extLst>
              </a:tr>
              <a:tr h="696789">
                <a:tc>
                  <a:txBody>
                    <a:bodyPr/>
                    <a:lstStyle/>
                    <a:p>
                      <a:r>
                        <a:rPr lang="vi-VN" sz="2000" dirty="0" smtClean="0">
                          <a:latin typeface="+mj-lt"/>
                        </a:rPr>
                        <a:t>Vận</a:t>
                      </a:r>
                      <a:r>
                        <a:rPr lang="vi-VN" sz="2000" baseline="0" dirty="0" smtClean="0">
                          <a:latin typeface="+mj-lt"/>
                        </a:rPr>
                        <a:t> chuyển vật liệu xây dựng</a:t>
                      </a:r>
                      <a:endParaRPr lang="en-US" sz="2000" dirty="0">
                        <a:latin typeface="+mj-lt"/>
                      </a:endParaRPr>
                    </a:p>
                  </a:txBody>
                  <a:tcPr/>
                </a:tc>
                <a:tc>
                  <a:txBody>
                    <a:bodyPr/>
                    <a:lstStyle/>
                    <a:p>
                      <a:endParaRPr lang="en-US" sz="2000" dirty="0">
                        <a:latin typeface="+mj-lt"/>
                      </a:endParaRPr>
                    </a:p>
                  </a:txBody>
                  <a:tcPr/>
                </a:tc>
                <a:tc>
                  <a:txBody>
                    <a:bodyPr/>
                    <a:lstStyle/>
                    <a:p>
                      <a:endParaRPr lang="en-US" sz="2000" dirty="0">
                        <a:latin typeface="+mj-lt"/>
                      </a:endParaRPr>
                    </a:p>
                  </a:txBody>
                  <a:tcPr/>
                </a:tc>
                <a:extLst>
                  <a:ext uri="{0D108BD9-81ED-4DB2-BD59-A6C34878D82A}">
                    <a16:rowId xmlns:a16="http://schemas.microsoft.com/office/drawing/2014/main" xmlns="" val="3120661967"/>
                  </a:ext>
                </a:extLst>
              </a:tr>
              <a:tr h="696789">
                <a:tc>
                  <a:txBody>
                    <a:bodyPr/>
                    <a:lstStyle/>
                    <a:p>
                      <a:endParaRPr lang="en-US" sz="2000" dirty="0">
                        <a:latin typeface="+mj-lt"/>
                      </a:endParaRPr>
                    </a:p>
                  </a:txBody>
                  <a:tcPr/>
                </a:tc>
                <a:tc>
                  <a:txBody>
                    <a:bodyPr/>
                    <a:lstStyle/>
                    <a:p>
                      <a:endParaRPr lang="en-US" sz="2000" dirty="0">
                        <a:latin typeface="+mj-lt"/>
                      </a:endParaRPr>
                    </a:p>
                  </a:txBody>
                  <a:tcPr/>
                </a:tc>
                <a:tc>
                  <a:txBody>
                    <a:bodyPr/>
                    <a:lstStyle/>
                    <a:p>
                      <a:endParaRPr lang="en-US" sz="2000" dirty="0">
                        <a:latin typeface="+mj-lt"/>
                      </a:endParaRPr>
                    </a:p>
                  </a:txBody>
                  <a:tcPr/>
                </a:tc>
                <a:extLst>
                  <a:ext uri="{0D108BD9-81ED-4DB2-BD59-A6C34878D82A}">
                    <a16:rowId xmlns:a16="http://schemas.microsoft.com/office/drawing/2014/main" xmlns="" val="547200794"/>
                  </a:ext>
                </a:extLst>
              </a:tr>
            </a:tbl>
          </a:graphicData>
        </a:graphic>
      </p:graphicFrame>
      <p:sp>
        <p:nvSpPr>
          <p:cNvPr id="9" name="TextBox 8">
            <a:extLst>
              <a:ext uri="{FF2B5EF4-FFF2-40B4-BE49-F238E27FC236}">
                <a16:creationId xmlns:a16="http://schemas.microsoft.com/office/drawing/2014/main" xmlns="" id="{2C58C573-536E-4FD6-BF2B-9F80041B4EB2}"/>
              </a:ext>
            </a:extLst>
          </p:cNvPr>
          <p:cNvSpPr txBox="1"/>
          <p:nvPr/>
        </p:nvSpPr>
        <p:spPr>
          <a:xfrm>
            <a:off x="2499387" y="1943511"/>
            <a:ext cx="2823188" cy="515526"/>
          </a:xfrm>
          <a:prstGeom prst="rect">
            <a:avLst/>
          </a:prstGeom>
          <a:noFill/>
        </p:spPr>
        <p:txBody>
          <a:bodyPr wrap="square">
            <a:spAutoFit/>
          </a:bodyPr>
          <a:lstStyle/>
          <a:p>
            <a:pPr marR="0">
              <a:lnSpc>
                <a:spcPct val="125000"/>
              </a:lnSpc>
              <a:spcBef>
                <a:spcPts val="0"/>
              </a:spcBef>
              <a:spcAft>
                <a:spcPts val="800"/>
              </a:spcAft>
            </a:pPr>
            <a:r>
              <a:rPr lang="vi-VN" sz="22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Con người/ Tự nhiên</a:t>
            </a:r>
            <a:endParaRPr lang="en-US"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2C58C573-536E-4FD6-BF2B-9F80041B4EB2}"/>
              </a:ext>
            </a:extLst>
          </p:cNvPr>
          <p:cNvSpPr txBox="1"/>
          <p:nvPr/>
        </p:nvSpPr>
        <p:spPr>
          <a:xfrm>
            <a:off x="5753528" y="1963324"/>
            <a:ext cx="2287174" cy="515526"/>
          </a:xfrm>
          <a:prstGeom prst="rect">
            <a:avLst/>
          </a:prstGeom>
          <a:noFill/>
        </p:spPr>
        <p:txBody>
          <a:bodyPr wrap="square">
            <a:spAutoFit/>
          </a:bodyPr>
          <a:lstStyle/>
          <a:p>
            <a:pPr marR="0">
              <a:lnSpc>
                <a:spcPct val="125000"/>
              </a:lnSpc>
              <a:spcBef>
                <a:spcPts val="0"/>
              </a:spcBef>
              <a:spcAft>
                <a:spcPts val="800"/>
              </a:spcAft>
            </a:pPr>
            <a:r>
              <a:rPr lang="vi-VN" sz="22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 khói, bụi</a:t>
            </a:r>
            <a:endParaRPr lang="en-US"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xmlns="" id="{2C58C573-536E-4FD6-BF2B-9F80041B4EB2}"/>
              </a:ext>
            </a:extLst>
          </p:cNvPr>
          <p:cNvSpPr txBox="1"/>
          <p:nvPr/>
        </p:nvSpPr>
        <p:spPr>
          <a:xfrm>
            <a:off x="3058389" y="2657035"/>
            <a:ext cx="1469205" cy="475900"/>
          </a:xfrm>
          <a:prstGeom prst="rect">
            <a:avLst/>
          </a:prstGeom>
          <a:noFill/>
        </p:spPr>
        <p:txBody>
          <a:bodyPr wrap="square">
            <a:spAutoFit/>
          </a:bodyPr>
          <a:lstStyle/>
          <a:p>
            <a:pPr marR="0">
              <a:lnSpc>
                <a:spcPct val="125000"/>
              </a:lnSpc>
              <a:spcBef>
                <a:spcPts val="0"/>
              </a:spcBef>
              <a:spcAft>
                <a:spcPts val="800"/>
              </a:spcAft>
            </a:pPr>
            <a:r>
              <a:rPr lang="vi-VN" sz="2200"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Tự nhiên</a:t>
            </a:r>
            <a:endParaRPr lang="en-US" sz="2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2C58C573-536E-4FD6-BF2B-9F80041B4EB2}"/>
              </a:ext>
            </a:extLst>
          </p:cNvPr>
          <p:cNvSpPr txBox="1"/>
          <p:nvPr/>
        </p:nvSpPr>
        <p:spPr>
          <a:xfrm>
            <a:off x="5753527" y="2657035"/>
            <a:ext cx="1941817" cy="515526"/>
          </a:xfrm>
          <a:prstGeom prst="rect">
            <a:avLst/>
          </a:prstGeom>
          <a:noFill/>
        </p:spPr>
        <p:txBody>
          <a:bodyPr wrap="square">
            <a:spAutoFit/>
          </a:bodyPr>
          <a:lstStyle/>
          <a:p>
            <a:pPr marR="0">
              <a:lnSpc>
                <a:spcPct val="125000"/>
              </a:lnSpc>
              <a:spcBef>
                <a:spcPts val="0"/>
              </a:spcBef>
              <a:spcAft>
                <a:spcPts val="800"/>
              </a:spcAft>
            </a:pPr>
            <a:r>
              <a:rPr lang="vi-VN" sz="2200"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Sulfur dioxide</a:t>
            </a:r>
            <a:endParaRPr lang="en-US" sz="2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xmlns="" id="{2C58C573-536E-4FD6-BF2B-9F80041B4EB2}"/>
              </a:ext>
            </a:extLst>
          </p:cNvPr>
          <p:cNvSpPr txBox="1"/>
          <p:nvPr/>
        </p:nvSpPr>
        <p:spPr>
          <a:xfrm>
            <a:off x="2992134" y="3330933"/>
            <a:ext cx="1601714" cy="515526"/>
          </a:xfrm>
          <a:prstGeom prst="rect">
            <a:avLst/>
          </a:prstGeom>
          <a:noFill/>
        </p:spPr>
        <p:txBody>
          <a:bodyPr wrap="square">
            <a:spAutoFit/>
          </a:bodyPr>
          <a:lstStyle/>
          <a:p>
            <a:pPr marR="0">
              <a:lnSpc>
                <a:spcPct val="125000"/>
              </a:lnSpc>
              <a:spcBef>
                <a:spcPts val="0"/>
              </a:spcBef>
              <a:spcAft>
                <a:spcPts val="800"/>
              </a:spcAft>
            </a:pPr>
            <a:r>
              <a:rPr lang="vi-VN" sz="22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Con người</a:t>
            </a:r>
            <a:endParaRPr lang="en-US"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xmlns="" id="{2C58C573-536E-4FD6-BF2B-9F80041B4EB2}"/>
              </a:ext>
            </a:extLst>
          </p:cNvPr>
          <p:cNvSpPr txBox="1"/>
          <p:nvPr/>
        </p:nvSpPr>
        <p:spPr>
          <a:xfrm>
            <a:off x="6030931" y="3350746"/>
            <a:ext cx="1232899" cy="515526"/>
          </a:xfrm>
          <a:prstGeom prst="rect">
            <a:avLst/>
          </a:prstGeom>
          <a:noFill/>
        </p:spPr>
        <p:txBody>
          <a:bodyPr wrap="square">
            <a:spAutoFit/>
          </a:bodyPr>
          <a:lstStyle/>
          <a:p>
            <a:pPr marR="0">
              <a:lnSpc>
                <a:spcPct val="125000"/>
              </a:lnSpc>
              <a:spcBef>
                <a:spcPts val="0"/>
              </a:spcBef>
              <a:spcAft>
                <a:spcPts val="800"/>
              </a:spcAft>
            </a:pPr>
            <a:r>
              <a:rPr lang="vi-VN" sz="22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 bụi</a:t>
            </a:r>
            <a:endParaRPr lang="en-US"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xmlns="" id="{2C58C573-536E-4FD6-BF2B-9F80041B4EB2}"/>
              </a:ext>
            </a:extLst>
          </p:cNvPr>
          <p:cNvSpPr txBox="1"/>
          <p:nvPr/>
        </p:nvSpPr>
        <p:spPr>
          <a:xfrm>
            <a:off x="2992134" y="4023355"/>
            <a:ext cx="1469205" cy="475900"/>
          </a:xfrm>
          <a:prstGeom prst="rect">
            <a:avLst/>
          </a:prstGeom>
          <a:noFill/>
        </p:spPr>
        <p:txBody>
          <a:bodyPr wrap="square">
            <a:spAutoFit/>
          </a:bodyPr>
          <a:lstStyle/>
          <a:p>
            <a:pPr marR="0">
              <a:lnSpc>
                <a:spcPct val="125000"/>
              </a:lnSpc>
              <a:spcBef>
                <a:spcPts val="0"/>
              </a:spcBef>
              <a:spcAft>
                <a:spcPts val="800"/>
              </a:spcAft>
            </a:pPr>
            <a:r>
              <a:rPr lang="vi-VN" sz="2200"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Con người</a:t>
            </a:r>
            <a:endParaRPr lang="en-US" sz="2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xmlns="" id="{2C58C573-536E-4FD6-BF2B-9F80041B4EB2}"/>
              </a:ext>
            </a:extLst>
          </p:cNvPr>
          <p:cNvSpPr txBox="1"/>
          <p:nvPr/>
        </p:nvSpPr>
        <p:spPr>
          <a:xfrm>
            <a:off x="5989832" y="4023355"/>
            <a:ext cx="1469205" cy="475900"/>
          </a:xfrm>
          <a:prstGeom prst="rect">
            <a:avLst/>
          </a:prstGeom>
          <a:noFill/>
        </p:spPr>
        <p:txBody>
          <a:bodyPr wrap="square">
            <a:spAutoFit/>
          </a:bodyPr>
          <a:lstStyle/>
          <a:p>
            <a:pPr marR="0">
              <a:lnSpc>
                <a:spcPct val="125000"/>
              </a:lnSpc>
              <a:spcBef>
                <a:spcPts val="0"/>
              </a:spcBef>
              <a:spcAft>
                <a:spcPts val="800"/>
              </a:spcAft>
            </a:pPr>
            <a:r>
              <a:rPr lang="vi-VN" sz="22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Bụi, khói</a:t>
            </a:r>
            <a:endParaRPr lang="en-US" sz="2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2C58C573-536E-4FD6-BF2B-9F80041B4EB2}"/>
              </a:ext>
            </a:extLst>
          </p:cNvPr>
          <p:cNvSpPr txBox="1"/>
          <p:nvPr/>
        </p:nvSpPr>
        <p:spPr>
          <a:xfrm>
            <a:off x="2992134" y="4733766"/>
            <a:ext cx="1601714" cy="515526"/>
          </a:xfrm>
          <a:prstGeom prst="rect">
            <a:avLst/>
          </a:prstGeom>
          <a:noFill/>
        </p:spPr>
        <p:txBody>
          <a:bodyPr wrap="square">
            <a:spAutoFit/>
          </a:bodyPr>
          <a:lstStyle/>
          <a:p>
            <a:pPr marR="0">
              <a:lnSpc>
                <a:spcPct val="125000"/>
              </a:lnSpc>
              <a:spcBef>
                <a:spcPts val="0"/>
              </a:spcBef>
              <a:spcAft>
                <a:spcPts val="800"/>
              </a:spcAft>
            </a:pPr>
            <a:r>
              <a:rPr lang="vi-VN" sz="22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Con người</a:t>
            </a:r>
            <a:endParaRPr lang="en-US"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xmlns="" id="{2C58C573-536E-4FD6-BF2B-9F80041B4EB2}"/>
              </a:ext>
            </a:extLst>
          </p:cNvPr>
          <p:cNvSpPr txBox="1"/>
          <p:nvPr/>
        </p:nvSpPr>
        <p:spPr>
          <a:xfrm>
            <a:off x="6023012" y="4753579"/>
            <a:ext cx="1469205" cy="475900"/>
          </a:xfrm>
          <a:prstGeom prst="rect">
            <a:avLst/>
          </a:prstGeom>
          <a:noFill/>
        </p:spPr>
        <p:txBody>
          <a:bodyPr wrap="square">
            <a:spAutoFit/>
          </a:bodyPr>
          <a:lstStyle/>
          <a:p>
            <a:pPr marR="0">
              <a:lnSpc>
                <a:spcPct val="125000"/>
              </a:lnSpc>
              <a:spcBef>
                <a:spcPts val="0"/>
              </a:spcBef>
              <a:spcAft>
                <a:spcPts val="800"/>
              </a:spcAft>
            </a:pPr>
            <a:r>
              <a:rPr lang="vi-VN" sz="22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Bụi, khói</a:t>
            </a:r>
            <a:endParaRPr lang="en-US"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xmlns="" id="{2C58C573-536E-4FD6-BF2B-9F80041B4EB2}"/>
              </a:ext>
            </a:extLst>
          </p:cNvPr>
          <p:cNvSpPr txBox="1"/>
          <p:nvPr/>
        </p:nvSpPr>
        <p:spPr>
          <a:xfrm>
            <a:off x="3058389" y="5472289"/>
            <a:ext cx="1469205" cy="475900"/>
          </a:xfrm>
          <a:prstGeom prst="rect">
            <a:avLst/>
          </a:prstGeom>
          <a:noFill/>
        </p:spPr>
        <p:txBody>
          <a:bodyPr wrap="square">
            <a:spAutoFit/>
          </a:bodyPr>
          <a:lstStyle/>
          <a:p>
            <a:pPr marR="0">
              <a:lnSpc>
                <a:spcPct val="125000"/>
              </a:lnSpc>
              <a:spcBef>
                <a:spcPts val="0"/>
              </a:spcBef>
              <a:spcAft>
                <a:spcPts val="800"/>
              </a:spcAft>
            </a:pPr>
            <a:r>
              <a:rPr lang="vi-VN" sz="2200"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Con người</a:t>
            </a:r>
            <a:endParaRPr lang="en-US" sz="2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xmlns="" id="{2C58C573-536E-4FD6-BF2B-9F80041B4EB2}"/>
              </a:ext>
            </a:extLst>
          </p:cNvPr>
          <p:cNvSpPr txBox="1"/>
          <p:nvPr/>
        </p:nvSpPr>
        <p:spPr>
          <a:xfrm>
            <a:off x="6246687" y="5456991"/>
            <a:ext cx="1017143" cy="475900"/>
          </a:xfrm>
          <a:prstGeom prst="rect">
            <a:avLst/>
          </a:prstGeom>
          <a:noFill/>
        </p:spPr>
        <p:txBody>
          <a:bodyPr wrap="square">
            <a:spAutoFit/>
          </a:bodyPr>
          <a:lstStyle/>
          <a:p>
            <a:pPr marR="0">
              <a:lnSpc>
                <a:spcPct val="125000"/>
              </a:lnSpc>
              <a:spcBef>
                <a:spcPts val="0"/>
              </a:spcBef>
              <a:spcAft>
                <a:spcPts val="800"/>
              </a:spcAft>
            </a:pPr>
            <a:r>
              <a:rPr lang="vi-VN" sz="2200"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Bụi</a:t>
            </a:r>
            <a:endParaRPr lang="en-US" sz="2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126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P spid="15" grpId="0"/>
      <p:bldP spid="16" grpId="0"/>
      <p:bldP spid="17" grpId="0"/>
      <p:bldP spid="18" grpId="0"/>
      <p:bldP spid="19"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227B5A6-7845-4B0D-9BB5-C958776CE29D}"/>
              </a:ext>
            </a:extLst>
          </p:cNvPr>
          <p:cNvPicPr>
            <a:picLocks noChangeAspect="1"/>
          </p:cNvPicPr>
          <p:nvPr/>
        </p:nvPicPr>
        <p:blipFill>
          <a:blip r:embed="rId2"/>
          <a:stretch>
            <a:fillRect/>
          </a:stretch>
        </p:blipFill>
        <p:spPr>
          <a:xfrm>
            <a:off x="852754" y="554804"/>
            <a:ext cx="6401583" cy="769851"/>
          </a:xfrm>
          <a:prstGeom prst="rect">
            <a:avLst/>
          </a:prstGeom>
        </p:spPr>
      </p:pic>
      <p:pic>
        <p:nvPicPr>
          <p:cNvPr id="7" name="Picture 6" descr="Không khí và bảo vệ môi trường không khí - KHTN 6 Chân trời sáng t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2282" y="0"/>
            <a:ext cx="3559718" cy="26096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2C58C573-536E-4FD6-BF2B-9F80041B4EB2}"/>
              </a:ext>
            </a:extLst>
          </p:cNvPr>
          <p:cNvSpPr txBox="1"/>
          <p:nvPr/>
        </p:nvSpPr>
        <p:spPr>
          <a:xfrm>
            <a:off x="362362" y="1515437"/>
            <a:ext cx="8522186" cy="1708160"/>
          </a:xfrm>
          <a:prstGeom prst="rect">
            <a:avLst/>
          </a:prstGeom>
          <a:noFill/>
        </p:spPr>
        <p:txBody>
          <a:bodyPr wrap="square">
            <a:spAutoFit/>
          </a:bodyPr>
          <a:lstStyle/>
          <a:p>
            <a:pPr marR="0">
              <a:lnSpc>
                <a:spcPct val="125000"/>
              </a:lnSpc>
              <a:spcBef>
                <a:spcPts val="0"/>
              </a:spcBef>
              <a:spcAft>
                <a:spcPts val="800"/>
              </a:spcAft>
            </a:pPr>
            <a:r>
              <a:rPr lang="vi-VN" sz="2800" b="1" dirty="0" smtClean="0">
                <a:effectLst/>
                <a:latin typeface="Times New Roman" panose="02020603050405020304" pitchFamily="18" charset="0"/>
                <a:ea typeface="Calibri" panose="020F0502020204030204" pitchFamily="34" charset="0"/>
                <a:cs typeface="Times New Roman" panose="02020603050405020304" pitchFamily="18" charset="0"/>
              </a:rPr>
              <a:t>Chất gây ô nhiễm không khí </a:t>
            </a:r>
            <a:r>
              <a:rPr lang="vi-VN" sz="2800" dirty="0" smtClean="0">
                <a:effectLst/>
                <a:latin typeface="Times New Roman" panose="02020603050405020304" pitchFamily="18" charset="0"/>
                <a:ea typeface="Calibri" panose="020F0502020204030204" pitchFamily="34" charset="0"/>
                <a:cs typeface="Times New Roman" panose="02020603050405020304" pitchFamily="18" charset="0"/>
              </a:rPr>
              <a:t>là các chất ở dạng hạt nhỏ lơ lửng trong không khí gây hại cho con người người và môi trường.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2C58C573-536E-4FD6-BF2B-9F80041B4EB2}"/>
              </a:ext>
            </a:extLst>
          </p:cNvPr>
          <p:cNvSpPr txBox="1"/>
          <p:nvPr/>
        </p:nvSpPr>
        <p:spPr>
          <a:xfrm>
            <a:off x="362363" y="3309196"/>
            <a:ext cx="8915201" cy="630942"/>
          </a:xfrm>
          <a:prstGeom prst="rect">
            <a:avLst/>
          </a:prstGeom>
          <a:noFill/>
        </p:spPr>
        <p:txBody>
          <a:bodyPr wrap="square">
            <a:spAutoFit/>
          </a:bodyPr>
          <a:lstStyle/>
          <a:p>
            <a:pPr marR="0">
              <a:lnSpc>
                <a:spcPct val="125000"/>
              </a:lnSpc>
              <a:spcBef>
                <a:spcPts val="0"/>
              </a:spcBef>
              <a:spcAft>
                <a:spcPts val="800"/>
              </a:spcAft>
            </a:pPr>
            <a:r>
              <a:rPr lang="vi-VN" sz="2800" b="1" dirty="0" smtClean="0">
                <a:effectLst/>
                <a:latin typeface="Times New Roman" panose="02020603050405020304" pitchFamily="18" charset="0"/>
                <a:ea typeface="Calibri" panose="020F0502020204030204" pitchFamily="34" charset="0"/>
                <a:cs typeface="Times New Roman" panose="02020603050405020304" pitchFamily="18" charset="0"/>
              </a:rPr>
              <a:t>Nguồn gây ô nhiễm không khí: </a:t>
            </a:r>
            <a:r>
              <a:rPr lang="vi-VN" sz="2800" dirty="0" smtClean="0">
                <a:effectLst/>
                <a:latin typeface="Times New Roman" panose="02020603050405020304" pitchFamily="18" charset="0"/>
                <a:ea typeface="Calibri" panose="020F0502020204030204" pitchFamily="34" charset="0"/>
                <a:cs typeface="Times New Roman" panose="02020603050405020304" pitchFamily="18" charset="0"/>
              </a:rPr>
              <a:t>Con người hoặc tự nhiên.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0" y="342375"/>
            <a:ext cx="814647" cy="920701"/>
          </a:xfrm>
          <a:prstGeom prst="rect">
            <a:avLst/>
          </a:prstGeom>
        </p:spPr>
        <p:txBody>
          <a:bodyPr wrap="none">
            <a:spAutoFit/>
          </a:bodyPr>
          <a:lstStyle/>
          <a:p>
            <a:pPr>
              <a:lnSpc>
                <a:spcPct val="107000"/>
              </a:lnSpc>
              <a:spcAft>
                <a:spcPts val="800"/>
              </a:spcAft>
            </a:pPr>
            <a:r>
              <a:rPr lang="en-US" sz="5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endParaRPr lang="en-US" sz="5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120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450A4BA-5C85-40A2-B3BF-42893AFCFE6F}"/>
              </a:ext>
            </a:extLst>
          </p:cNvPr>
          <p:cNvPicPr>
            <a:picLocks noChangeAspect="1"/>
          </p:cNvPicPr>
          <p:nvPr/>
        </p:nvPicPr>
        <p:blipFill>
          <a:blip r:embed="rId2"/>
          <a:stretch>
            <a:fillRect/>
          </a:stretch>
        </p:blipFill>
        <p:spPr>
          <a:xfrm>
            <a:off x="-1" y="0"/>
            <a:ext cx="6300587" cy="924674"/>
          </a:xfrm>
          <a:prstGeom prst="rect">
            <a:avLst/>
          </a:prstGeom>
        </p:spPr>
      </p:pic>
      <p:sp>
        <p:nvSpPr>
          <p:cNvPr id="8" name="TextBox 7">
            <a:extLst>
              <a:ext uri="{FF2B5EF4-FFF2-40B4-BE49-F238E27FC236}">
                <a16:creationId xmlns:a16="http://schemas.microsoft.com/office/drawing/2014/main" xmlns="" id="{2C58C573-536E-4FD6-BF2B-9F80041B4EB2}"/>
              </a:ext>
            </a:extLst>
          </p:cNvPr>
          <p:cNvSpPr txBox="1"/>
          <p:nvPr/>
        </p:nvSpPr>
        <p:spPr>
          <a:xfrm>
            <a:off x="341815" y="1108759"/>
            <a:ext cx="5165134" cy="2349361"/>
          </a:xfrm>
          <a:prstGeom prst="rect">
            <a:avLst/>
          </a:prstGeom>
          <a:noFill/>
          <a:ln>
            <a:solidFill>
              <a:srgbClr val="C00000"/>
            </a:solidFill>
          </a:ln>
        </p:spPr>
        <p:txBody>
          <a:bodyPr wrap="square">
            <a:spAutoFit/>
          </a:bodyPr>
          <a:lstStyle/>
          <a:p>
            <a:pPr marR="0" algn="just">
              <a:lnSpc>
                <a:spcPct val="125000"/>
              </a:lnSpc>
              <a:spcBef>
                <a:spcPts val="0"/>
              </a:spcBef>
              <a:spcAft>
                <a:spcPts val="800"/>
              </a:spcAft>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800" dirty="0" smtClean="0">
                <a:effectLst/>
                <a:latin typeface="Times New Roman" panose="02020603050405020304" pitchFamily="18" charset="0"/>
                <a:ea typeface="Calibri" panose="020F0502020204030204" pitchFamily="34" charset="0"/>
                <a:cs typeface="Times New Roman" panose="02020603050405020304" pitchFamily="18" charset="0"/>
              </a:rPr>
              <a:t>Có thể giảm thiểu tình trạng ô nhiễm không khí được không.</a:t>
            </a:r>
          </a:p>
          <a:p>
            <a:pPr algn="just">
              <a:lnSpc>
                <a:spcPct val="125000"/>
              </a:lnSpc>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Để giảm thiểu điều đó chúng ta cần phải làm </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gì</a:t>
            </a:r>
            <a:r>
              <a:rPr lang="vi-VN"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6" descr="Đi Xe Đạp Thể Thao - Cuộc Sống Xanh Của Mỗi Ngư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176" y="168328"/>
            <a:ext cx="5533451" cy="31156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rong hình ảnh có thể có: 2 người, mọi người đang cười, cây và ngoài trờ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4678" y="3715263"/>
            <a:ext cx="4031227" cy="294117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5031" y="3715263"/>
            <a:ext cx="4730955" cy="294117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93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450A4BA-5C85-40A2-B3BF-42893AFCFE6F}"/>
              </a:ext>
            </a:extLst>
          </p:cNvPr>
          <p:cNvPicPr>
            <a:picLocks noChangeAspect="1"/>
          </p:cNvPicPr>
          <p:nvPr/>
        </p:nvPicPr>
        <p:blipFill>
          <a:blip r:embed="rId2"/>
          <a:stretch>
            <a:fillRect/>
          </a:stretch>
        </p:blipFill>
        <p:spPr>
          <a:xfrm>
            <a:off x="786581" y="0"/>
            <a:ext cx="5230761" cy="92467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109" y="622110"/>
            <a:ext cx="5445091" cy="6235889"/>
          </a:xfrm>
          <a:prstGeom prst="rect">
            <a:avLst/>
          </a:prstGeom>
        </p:spPr>
      </p:pic>
      <p:pic>
        <p:nvPicPr>
          <p:cNvPr id="17" name="Picture 16" descr="Đi Xe Đạp Thể Thao - Cuộc Sống Xanh Của Mỗi Ngườ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1090" y="622110"/>
            <a:ext cx="2764755" cy="288800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8" name="Picture 17" descr="Trong hình ảnh có thể có: 2 người, mọi người đang cười, cây và ngoài trờ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1439" y="586198"/>
            <a:ext cx="2764755" cy="292391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49712" y="123341"/>
            <a:ext cx="2282975" cy="461665"/>
          </a:xfrm>
          <a:prstGeom prst="rect">
            <a:avLst/>
          </a:prstGeom>
          <a:noFill/>
        </p:spPr>
        <p:txBody>
          <a:bodyPr wrap="square" rtlCol="0">
            <a:spAutoFit/>
          </a:bodyPr>
          <a:lstStyle/>
          <a:p>
            <a:r>
              <a:rPr lang="vi-VN" sz="2400" dirty="0" smtClean="0">
                <a:solidFill>
                  <a:srgbClr val="FF0000"/>
                </a:solidFill>
                <a:latin typeface="+mj-lt"/>
              </a:rPr>
              <a:t>(Trang 52 SGK)</a:t>
            </a:r>
            <a:endParaRPr lang="en-US" sz="2400" dirty="0">
              <a:solidFill>
                <a:srgbClr val="FF0000"/>
              </a:solidFill>
              <a:latin typeface="+mj-lt"/>
            </a:endParaRPr>
          </a:p>
        </p:txBody>
      </p:sp>
      <p:pic>
        <p:nvPicPr>
          <p:cNvPr id="19" name="Picture 14" descr="Thực trạng ô nhiễm môi trường ở Việt Nam và các giải pháp khắc phụ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5433" y="3671228"/>
            <a:ext cx="4788310" cy="29871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1812" y="-74208"/>
            <a:ext cx="814647" cy="920701"/>
          </a:xfrm>
          <a:prstGeom prst="rect">
            <a:avLst/>
          </a:prstGeom>
        </p:spPr>
        <p:txBody>
          <a:bodyPr wrap="none">
            <a:spAutoFit/>
          </a:bodyPr>
          <a:lstStyle/>
          <a:p>
            <a:pPr>
              <a:lnSpc>
                <a:spcPct val="107000"/>
              </a:lnSpc>
              <a:spcAft>
                <a:spcPts val="800"/>
              </a:spcAft>
            </a:pPr>
            <a:r>
              <a:rPr lang="en-US" sz="5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endParaRPr lang="en-US" sz="5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39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64A93438-DE03-4EEC-8829-759F7957621A}"/>
              </a:ext>
            </a:extLst>
          </p:cNvPr>
          <p:cNvSpPr txBox="1"/>
          <p:nvPr/>
        </p:nvSpPr>
        <p:spPr>
          <a:xfrm>
            <a:off x="3064543" y="2134448"/>
            <a:ext cx="6477735" cy="830997"/>
          </a:xfrm>
          <a:prstGeom prst="rect">
            <a:avLst/>
          </a:prstGeom>
          <a:noFill/>
        </p:spPr>
        <p:txBody>
          <a:bodyPr wrap="none" rtlCol="0">
            <a:spAutoFit/>
          </a:bodyPr>
          <a:lstStyle/>
          <a:p>
            <a:r>
              <a:rPr lang="en-US" sz="4800" dirty="0" err="1">
                <a:solidFill>
                  <a:srgbClr val="EB4C72"/>
                </a:solidFill>
                <a:latin typeface="Times New Roman" panose="02020603050405020304" pitchFamily="18" charset="0"/>
                <a:cs typeface="Times New Roman" panose="02020603050405020304" pitchFamily="18" charset="0"/>
              </a:rPr>
              <a:t>Khởi</a:t>
            </a:r>
            <a:r>
              <a:rPr lang="en-US" sz="4800" dirty="0">
                <a:solidFill>
                  <a:srgbClr val="EB4C72"/>
                </a:solidFill>
                <a:latin typeface="Times New Roman" panose="02020603050405020304" pitchFamily="18" charset="0"/>
                <a:cs typeface="Times New Roman" panose="02020603050405020304" pitchFamily="18" charset="0"/>
              </a:rPr>
              <a:t> </a:t>
            </a:r>
            <a:r>
              <a:rPr lang="en-US" sz="4800" dirty="0" err="1">
                <a:solidFill>
                  <a:srgbClr val="EB4C72"/>
                </a:solidFill>
                <a:latin typeface="Times New Roman" panose="02020603050405020304" pitchFamily="18" charset="0"/>
                <a:cs typeface="Times New Roman" panose="02020603050405020304" pitchFamily="18" charset="0"/>
              </a:rPr>
              <a:t>động</a:t>
            </a:r>
            <a:r>
              <a:rPr lang="en-US" sz="4800" dirty="0">
                <a:solidFill>
                  <a:srgbClr val="EB4C72"/>
                </a:solidFill>
                <a:latin typeface="Times New Roman" panose="02020603050405020304" pitchFamily="18" charset="0"/>
                <a:cs typeface="Times New Roman" panose="02020603050405020304" pitchFamily="18" charset="0"/>
              </a:rPr>
              <a:t>: Ai </a:t>
            </a:r>
            <a:r>
              <a:rPr lang="en-US" sz="4800" dirty="0" err="1">
                <a:solidFill>
                  <a:srgbClr val="EB4C72"/>
                </a:solidFill>
                <a:latin typeface="Times New Roman" panose="02020603050405020304" pitchFamily="18" charset="0"/>
                <a:cs typeface="Times New Roman" panose="02020603050405020304" pitchFamily="18" charset="0"/>
              </a:rPr>
              <a:t>nhanh</a:t>
            </a:r>
            <a:r>
              <a:rPr lang="en-US" sz="4800" dirty="0">
                <a:solidFill>
                  <a:srgbClr val="EB4C72"/>
                </a:solidFill>
                <a:latin typeface="Times New Roman" panose="02020603050405020304" pitchFamily="18" charset="0"/>
                <a:cs typeface="Times New Roman" panose="02020603050405020304" pitchFamily="18" charset="0"/>
              </a:rPr>
              <a:t> </a:t>
            </a:r>
            <a:r>
              <a:rPr lang="en-US" sz="4800" dirty="0" err="1">
                <a:solidFill>
                  <a:srgbClr val="EB4C72"/>
                </a:solidFill>
                <a:latin typeface="Times New Roman" panose="02020603050405020304" pitchFamily="18" charset="0"/>
                <a:cs typeface="Times New Roman" panose="02020603050405020304" pitchFamily="18" charset="0"/>
              </a:rPr>
              <a:t>hơn</a:t>
            </a:r>
            <a:endParaRPr lang="vi-VN" sz="4800" dirty="0">
              <a:solidFill>
                <a:srgbClr val="EB4C7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20975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80000">
              <a:schemeClr val="bg1"/>
            </a:gs>
            <a:gs pos="44000">
              <a:schemeClr val="bg1"/>
            </a:gs>
            <a:gs pos="100000">
              <a:srgbClr val="FBFEDA"/>
            </a:gs>
          </a:gsLst>
          <a:lin ang="27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695C2F2-62A6-4954-8A59-23B12B5E4519}"/>
              </a:ext>
            </a:extLst>
          </p:cNvPr>
          <p:cNvSpPr txBox="1"/>
          <p:nvPr/>
        </p:nvSpPr>
        <p:spPr>
          <a:xfrm>
            <a:off x="291217" y="2035859"/>
            <a:ext cx="9539639" cy="692497"/>
          </a:xfrm>
          <a:prstGeom prst="rect">
            <a:avLst/>
          </a:prstGeom>
          <a:noFill/>
        </p:spPr>
        <p:txBody>
          <a:bodyPr wrap="square">
            <a:spAutoFit/>
          </a:bodyPr>
          <a:lstStyle/>
          <a:p>
            <a:pPr marL="0" marR="0" indent="342265" algn="just">
              <a:lnSpc>
                <a:spcPct val="150000"/>
              </a:lnSpc>
              <a:spcBef>
                <a:spcPts val="0"/>
              </a:spcBef>
              <a:spcAft>
                <a:spcPts val="0"/>
              </a:spcAft>
            </a:pPr>
            <a:r>
              <a:rPr lang="en-US" sz="2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duy</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trì</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768548C9-D117-4930-86FE-6FE992C36B01}"/>
              </a:ext>
            </a:extLst>
          </p:cNvPr>
          <p:cNvSpPr txBox="1"/>
          <p:nvPr/>
        </p:nvSpPr>
        <p:spPr>
          <a:xfrm>
            <a:off x="554709" y="2913996"/>
            <a:ext cx="11082581" cy="3411383"/>
          </a:xfrm>
          <a:prstGeom prst="rect">
            <a:avLst/>
          </a:prstGeom>
          <a:noFill/>
        </p:spPr>
        <p:txBody>
          <a:bodyPr wrap="square">
            <a:spAutoFit/>
          </a:bodyPr>
          <a:lstStyle/>
          <a:p>
            <a:pPr algn="just">
              <a:lnSpc>
                <a:spcPct val="120000"/>
              </a:lnSpc>
            </a:pP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AQI (Air Quality Index)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coi</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thước</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đoán</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AQI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thước</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Singapore, Malaysia, Canada, …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web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AQI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AQI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quận</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huyện</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600" dirty="0">
                <a:solidFill>
                  <a:srgbClr val="3A3A3A"/>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6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DFCA10A0-DFDB-422B-B102-2E2C31D144A0}"/>
              </a:ext>
            </a:extLst>
          </p:cNvPr>
          <p:cNvSpPr/>
          <p:nvPr/>
        </p:nvSpPr>
        <p:spPr>
          <a:xfrm>
            <a:off x="0" y="0"/>
            <a:ext cx="12192000" cy="1582994"/>
          </a:xfrm>
          <a:prstGeom prst="rect">
            <a:avLst/>
          </a:prstGeom>
          <a:solidFill>
            <a:srgbClr val="252525"/>
          </a:solidFill>
          <a:ln>
            <a:solidFill>
              <a:schemeClr val="dk1">
                <a:shade val="50000"/>
                <a:alpha val="97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xmlns="" id="{4FB5926E-EB5F-44A6-90E7-7332E128E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8009" y="0"/>
            <a:ext cx="3700438" cy="1850219"/>
          </a:xfrm>
          <a:prstGeom prst="rect">
            <a:avLst/>
          </a:prstGeom>
        </p:spPr>
      </p:pic>
    </p:spTree>
    <p:extLst>
      <p:ext uri="{BB962C8B-B14F-4D97-AF65-F5344CB8AC3E}">
        <p14:creationId xmlns:p14="http://schemas.microsoft.com/office/powerpoint/2010/main" val="278386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E993EF8-F377-46E2-BE8C-EA8A53711B3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267199" y="487194"/>
            <a:ext cx="7855975" cy="5408019"/>
          </a:xfrm>
          <a:prstGeom prst="rect">
            <a:avLst/>
          </a:prstGeom>
          <a:noFill/>
          <a:ln>
            <a:solidFill>
              <a:srgbClr val="FF0000"/>
            </a:solidFill>
          </a:ln>
        </p:spPr>
      </p:pic>
      <p:sp>
        <p:nvSpPr>
          <p:cNvPr id="4" name="TextBox 3">
            <a:extLst>
              <a:ext uri="{FF2B5EF4-FFF2-40B4-BE49-F238E27FC236}">
                <a16:creationId xmlns:a16="http://schemas.microsoft.com/office/drawing/2014/main" xmlns="" id="{5BA84ACC-7C42-460D-B396-8AC1E77B4AEB}"/>
              </a:ext>
            </a:extLst>
          </p:cNvPr>
          <p:cNvSpPr txBox="1"/>
          <p:nvPr/>
        </p:nvSpPr>
        <p:spPr>
          <a:xfrm>
            <a:off x="71061" y="487195"/>
            <a:ext cx="3824748" cy="6239016"/>
          </a:xfrm>
          <a:prstGeom prst="rect">
            <a:avLst/>
          </a:prstGeom>
          <a:noFill/>
        </p:spPr>
        <p:txBody>
          <a:bodyPr wrap="square">
            <a:spAutoFit/>
          </a:bodyPr>
          <a:lstStyle/>
          <a:p>
            <a:pPr marL="342900" marR="0" algn="just">
              <a:lnSpc>
                <a:spcPct val="120000"/>
              </a:lnSpc>
              <a:spcBef>
                <a:spcPts val="0"/>
              </a:spcBef>
              <a:spcAft>
                <a:spcPts val="0"/>
              </a:spcAft>
            </a:pPr>
            <a:endParaRPr lang="vi-VN" sz="2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eriod"/>
            </a:pP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eriod"/>
            </a:pP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AQI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khỏe</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eriod"/>
            </a:pP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khỏe</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khu</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vực</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nhiễm</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23553033-0B88-4857-8BB2-EA707727F5CA}"/>
              </a:ext>
            </a:extLst>
          </p:cNvPr>
          <p:cNvSpPr txBox="1"/>
          <p:nvPr/>
        </p:nvSpPr>
        <p:spPr>
          <a:xfrm>
            <a:off x="71061" y="487194"/>
            <a:ext cx="3824748" cy="646331"/>
          </a:xfrm>
          <a:prstGeom prst="rect">
            <a:avLst/>
          </a:prstGeom>
          <a:noFill/>
        </p:spPr>
        <p:txBody>
          <a:bodyPr wrap="square">
            <a:spAutoFit/>
          </a:bodyPr>
          <a:lstStyle/>
          <a:p>
            <a:pPr marL="0" marR="0" indent="342900" algn="just">
              <a:lnSpc>
                <a:spcPct val="150000"/>
              </a:lnSpc>
              <a:spcBef>
                <a:spcPts val="0"/>
              </a:spcBef>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47B30729-BF81-4761-A1A8-5D7759EC8BCD}"/>
              </a:ext>
            </a:extLst>
          </p:cNvPr>
          <p:cNvSpPr txBox="1"/>
          <p:nvPr/>
        </p:nvSpPr>
        <p:spPr>
          <a:xfrm>
            <a:off x="4169228" y="5895214"/>
            <a:ext cx="8022772" cy="830997"/>
          </a:xfrm>
          <a:prstGeom prst="rect">
            <a:avLst/>
          </a:prstGeom>
          <a:solidFill>
            <a:srgbClr val="CCFFCC"/>
          </a:solidFill>
        </p:spPr>
        <p:txBody>
          <a:bodyPr wrap="square">
            <a:spAutoFit/>
          </a:bodyPr>
          <a:lstStyle/>
          <a:p>
            <a:pPr algn="ct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AQI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khu</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vực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ở </a:t>
            </a:r>
            <a:endParaRPr lang="vi-VN" sz="2400"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400" dirty="0" err="1"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dirty="0">
              <a:solidFill>
                <a:srgbClr val="0000FF"/>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2C58C573-536E-4FD6-BF2B-9F80041B4EB2}"/>
              </a:ext>
            </a:extLst>
          </p:cNvPr>
          <p:cNvSpPr txBox="1"/>
          <p:nvPr/>
        </p:nvSpPr>
        <p:spPr>
          <a:xfrm>
            <a:off x="177091" y="0"/>
            <a:ext cx="3992137" cy="580415"/>
          </a:xfrm>
          <a:prstGeom prst="rect">
            <a:avLst/>
          </a:prstGeom>
          <a:noFill/>
        </p:spPr>
        <p:txBody>
          <a:bodyPr wrap="square">
            <a:spAutoFit/>
          </a:bodyPr>
          <a:lstStyle/>
          <a:p>
            <a:pPr marR="0" algn="ctr">
              <a:lnSpc>
                <a:spcPct val="125000"/>
              </a:lnSpc>
              <a:spcBef>
                <a:spcPts val="0"/>
              </a:spcBef>
              <a:spcAft>
                <a:spcPts val="800"/>
              </a:spcAft>
            </a:pPr>
            <a:r>
              <a:rPr lang="vi-VN"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LUYỆN TẬP</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27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2FA5559-33FA-4D88-84A3-F418BF12F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 y="241046"/>
            <a:ext cx="11612880" cy="6375908"/>
          </a:xfrm>
          <a:prstGeom prst="rect">
            <a:avLst/>
          </a:prstGeom>
        </p:spPr>
      </p:pic>
    </p:spTree>
    <p:extLst>
      <p:ext uri="{BB962C8B-B14F-4D97-AF65-F5344CB8AC3E}">
        <p14:creationId xmlns:p14="http://schemas.microsoft.com/office/powerpoint/2010/main" val="192058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9000">
              <a:schemeClr val="accent6">
                <a:lumMod val="20000"/>
                <a:lumOff val="80000"/>
              </a:schemeClr>
            </a:gs>
            <a:gs pos="0">
              <a:schemeClr val="accent2">
                <a:lumMod val="20000"/>
                <a:lumOff val="80000"/>
              </a:schemeClr>
            </a:gs>
            <a:gs pos="90000">
              <a:schemeClr val="accent6">
                <a:lumMod val="20000"/>
                <a:lumOff val="80000"/>
              </a:schemeClr>
            </a:gs>
            <a:gs pos="42000">
              <a:schemeClr val="accent4">
                <a:lumMod val="20000"/>
                <a:lumOff val="80000"/>
              </a:schemeClr>
            </a:gs>
            <a:gs pos="98315">
              <a:schemeClr val="accent6">
                <a:lumMod val="40000"/>
                <a:lumOff val="60000"/>
              </a:schemeClr>
            </a:gs>
            <a:gs pos="76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BF094DE-2594-48CD-B36C-EB7C474B3BCB}"/>
              </a:ext>
            </a:extLst>
          </p:cNvPr>
          <p:cNvPicPr>
            <a:picLocks noChangeAspect="1"/>
          </p:cNvPicPr>
          <p:nvPr/>
        </p:nvPicPr>
        <p:blipFill>
          <a:blip r:embed="rId2"/>
          <a:stretch>
            <a:fillRect/>
          </a:stretch>
        </p:blipFill>
        <p:spPr>
          <a:xfrm>
            <a:off x="7472090" y="407565"/>
            <a:ext cx="4573382" cy="2939523"/>
          </a:xfrm>
          <a:prstGeom prst="rect">
            <a:avLst/>
          </a:prstGeom>
        </p:spPr>
      </p:pic>
      <p:sp>
        <p:nvSpPr>
          <p:cNvPr id="5" name="TextBox 4">
            <a:extLst>
              <a:ext uri="{FF2B5EF4-FFF2-40B4-BE49-F238E27FC236}">
                <a16:creationId xmlns:a16="http://schemas.microsoft.com/office/drawing/2014/main" xmlns="" id="{3CCA8554-8EA1-4382-B286-D42E87412168}"/>
              </a:ext>
            </a:extLst>
          </p:cNvPr>
          <p:cNvSpPr txBox="1"/>
          <p:nvPr/>
        </p:nvSpPr>
        <p:spPr>
          <a:xfrm>
            <a:off x="0" y="407566"/>
            <a:ext cx="7214911" cy="3000821"/>
          </a:xfrm>
          <a:prstGeom prst="rect">
            <a:avLst/>
          </a:prstGeom>
          <a:noFill/>
        </p:spPr>
        <p:txBody>
          <a:bodyPr wrap="square">
            <a:spAutoFit/>
          </a:bodyPr>
          <a:lstStyle/>
          <a:p>
            <a:pPr marL="740410" marR="0" indent="-168910" algn="just">
              <a:lnSpc>
                <a:spcPct val="135000"/>
              </a:lnSpc>
              <a:spcBef>
                <a:spcPts val="0"/>
              </a:spcBef>
              <a:spcAft>
                <a:spcPts val="0"/>
              </a:spcAft>
              <a:tabLst>
                <a:tab pos="685800" algn="l"/>
              </a:tabLst>
            </a:pP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xăng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dày</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ẩm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trùm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sở</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dập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tắt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C1B64EEF-5518-4493-8DF5-9DC9FC3EFDED}"/>
              </a:ext>
            </a:extLst>
          </p:cNvPr>
          <p:cNvSpPr txBox="1"/>
          <p:nvPr/>
        </p:nvSpPr>
        <p:spPr>
          <a:xfrm>
            <a:off x="503629" y="3187556"/>
            <a:ext cx="11302600" cy="2545890"/>
          </a:xfrm>
          <a:prstGeom prst="rect">
            <a:avLst/>
          </a:prstGeom>
          <a:noFill/>
        </p:spPr>
        <p:txBody>
          <a:bodyPr wrap="square">
            <a:spAutoFit/>
          </a:bodyPr>
          <a:lstStyle/>
          <a:p>
            <a:pPr marL="342900" marR="0" lvl="0" indent="-342900" algn="just">
              <a:lnSpc>
                <a:spcPct val="200000"/>
              </a:lnSpc>
              <a:spcBef>
                <a:spcPts val="0"/>
              </a:spcBef>
              <a:spcAft>
                <a:spcPts val="0"/>
              </a:spcAft>
              <a:buFont typeface="+mj-lt"/>
              <a:buAutoNum type="alphaUcPeriod"/>
              <a:tabLst>
                <a:tab pos="514350" algn="l"/>
                <a:tab pos="571500" algn="l"/>
                <a:tab pos="685800" algn="l"/>
              </a:tabLst>
            </a:pPr>
            <a:r>
              <a:rPr lang="en-US" sz="28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Tấm</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dày</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ẩm</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xăng</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oxy</a:t>
            </a:r>
            <a:r>
              <a:rPr lang="vi-VN"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a:lnSpc>
                <a:spcPct val="200000"/>
              </a:lnSpc>
              <a:spcBef>
                <a:spcPts val="0"/>
              </a:spcBef>
              <a:spcAft>
                <a:spcPts val="0"/>
              </a:spcAft>
              <a:buFont typeface="+mj-lt"/>
              <a:buAutoNum type="alphaUcPeriod"/>
              <a:tabLst>
                <a:tab pos="285750" algn="l"/>
                <a:tab pos="685800" algn="l"/>
              </a:tabLst>
            </a:pPr>
            <a:r>
              <a:rPr lang="vi-VN" sz="28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Tấm</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dày</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ẩm</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xăng</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oxyen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thụ</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xmlns="" id="{F2C4A0CC-6B51-46D6-8709-7E3306C91894}"/>
              </a:ext>
            </a:extLst>
          </p:cNvPr>
          <p:cNvSpPr/>
          <p:nvPr/>
        </p:nvSpPr>
        <p:spPr>
          <a:xfrm>
            <a:off x="357195" y="4267850"/>
            <a:ext cx="640080" cy="640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7656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BC9B"/>
            </a:gs>
            <a:gs pos="90000">
              <a:schemeClr val="accent6">
                <a:lumMod val="20000"/>
                <a:lumOff val="80000"/>
              </a:schemeClr>
            </a:gs>
            <a:gs pos="22000">
              <a:schemeClr val="accent4">
                <a:lumMod val="20000"/>
                <a:lumOff val="80000"/>
              </a:schemeClr>
            </a:gs>
            <a:gs pos="76000">
              <a:schemeClr val="accent2">
                <a:lumMod val="20000"/>
                <a:lumOff val="80000"/>
              </a:schemeClr>
            </a:gs>
          </a:gsLst>
          <a:lin ang="27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CCA8554-8EA1-4382-B286-D42E87412168}"/>
              </a:ext>
            </a:extLst>
          </p:cNvPr>
          <p:cNvSpPr txBox="1"/>
          <p:nvPr/>
        </p:nvSpPr>
        <p:spPr>
          <a:xfrm>
            <a:off x="476258" y="350416"/>
            <a:ext cx="6596055" cy="2677656"/>
          </a:xfrm>
          <a:prstGeom prst="rect">
            <a:avLst/>
          </a:prstGeom>
          <a:noFill/>
        </p:spPr>
        <p:txBody>
          <a:bodyPr wrap="square">
            <a:spAutoFit/>
          </a:bodyPr>
          <a:lstStyle/>
          <a:p>
            <a:pPr algn="just">
              <a:lnSpc>
                <a:spcPct val="150000"/>
              </a:lnSpc>
            </a:pP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lửa</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bếp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xmlns="" id="{F2C4A0CC-6B51-46D6-8709-7E3306C91894}"/>
              </a:ext>
            </a:extLst>
          </p:cNvPr>
          <p:cNvSpPr/>
          <p:nvPr/>
        </p:nvSpPr>
        <p:spPr>
          <a:xfrm>
            <a:off x="419106" y="3531757"/>
            <a:ext cx="640080" cy="640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a:extLst>
              <a:ext uri="{FF2B5EF4-FFF2-40B4-BE49-F238E27FC236}">
                <a16:creationId xmlns:a16="http://schemas.microsoft.com/office/drawing/2014/main" xmlns="" id="{77EF281E-D949-444A-94EE-52AE061C8223}"/>
              </a:ext>
            </a:extLst>
          </p:cNvPr>
          <p:cNvPicPr>
            <a:picLocks noChangeAspect="1"/>
          </p:cNvPicPr>
          <p:nvPr/>
        </p:nvPicPr>
        <p:blipFill rotWithShape="1">
          <a:blip r:embed="rId2">
            <a:extLst>
              <a:ext uri="{28A0092B-C50C-407E-A947-70E740481C1C}">
                <a14:useLocalDpi xmlns:a14="http://schemas.microsoft.com/office/drawing/2010/main" val="0"/>
              </a:ext>
            </a:extLst>
          </a:blip>
          <a:srcRect t="8271"/>
          <a:stretch/>
        </p:blipFill>
        <p:spPr>
          <a:xfrm>
            <a:off x="7577125" y="385769"/>
            <a:ext cx="4241629" cy="3017520"/>
          </a:xfrm>
          <a:prstGeom prst="rect">
            <a:avLst/>
          </a:prstGeom>
          <a:gradFill flip="none" rotWithShape="1">
            <a:gsLst>
              <a:gs pos="59000">
                <a:schemeClr val="accent6">
                  <a:lumMod val="20000"/>
                  <a:lumOff val="80000"/>
                </a:schemeClr>
              </a:gs>
              <a:gs pos="0">
                <a:schemeClr val="accent2">
                  <a:lumMod val="20000"/>
                  <a:lumOff val="80000"/>
                </a:schemeClr>
              </a:gs>
              <a:gs pos="90000">
                <a:schemeClr val="accent6">
                  <a:lumMod val="20000"/>
                  <a:lumOff val="80000"/>
                </a:schemeClr>
              </a:gs>
              <a:gs pos="42000">
                <a:schemeClr val="accent4">
                  <a:lumMod val="20000"/>
                  <a:lumOff val="80000"/>
                </a:schemeClr>
              </a:gs>
              <a:gs pos="98315">
                <a:schemeClr val="accent6">
                  <a:lumMod val="40000"/>
                  <a:lumOff val="60000"/>
                </a:schemeClr>
              </a:gs>
              <a:gs pos="76000">
                <a:schemeClr val="accent2">
                  <a:lumMod val="20000"/>
                  <a:lumOff val="80000"/>
                </a:schemeClr>
              </a:gs>
            </a:gsLst>
            <a:lin ang="2700000" scaled="1"/>
            <a:tileRect/>
          </a:gradFill>
        </p:spPr>
      </p:pic>
      <p:sp>
        <p:nvSpPr>
          <p:cNvPr id="9" name="TextBox 8">
            <a:extLst>
              <a:ext uri="{FF2B5EF4-FFF2-40B4-BE49-F238E27FC236}">
                <a16:creationId xmlns:a16="http://schemas.microsoft.com/office/drawing/2014/main" xmlns="" id="{7DD244AA-A470-4915-BA34-596BA05881F3}"/>
              </a:ext>
            </a:extLst>
          </p:cNvPr>
          <p:cNvSpPr txBox="1"/>
          <p:nvPr/>
        </p:nvSpPr>
        <p:spPr>
          <a:xfrm>
            <a:off x="576266" y="3429000"/>
            <a:ext cx="11168052" cy="2608535"/>
          </a:xfrm>
          <a:prstGeom prst="rect">
            <a:avLst/>
          </a:prstGeom>
          <a:noFill/>
        </p:spPr>
        <p:txBody>
          <a:bodyPr wrap="square">
            <a:spAutoFit/>
          </a:bodyPr>
          <a:lstStyle/>
          <a:p>
            <a:pPr marL="342900" marR="0" lvl="0" indent="-342900" algn="just">
              <a:lnSpc>
                <a:spcPct val="150000"/>
              </a:lnSpc>
              <a:spcBef>
                <a:spcPts val="0"/>
              </a:spcBef>
              <a:spcAft>
                <a:spcPts val="0"/>
              </a:spcAft>
              <a:buFont typeface="+mj-lt"/>
              <a:buAutoNum type="alphaUcPeriod"/>
              <a:tabLst>
                <a:tab pos="685800" algn="l"/>
              </a:tabLs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thổi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bếp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vực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bếp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oxygen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trực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UcPeriod"/>
              <a:tabLst>
                <a:tab pos="685800" algn="l"/>
              </a:tabLs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thổi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bếp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củi</a:t>
            </a:r>
            <a:r>
              <a:rPr lang="vi-VN"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bùng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166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8F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BA57FEA-4C1C-484F-B343-94A38AF07408}"/>
              </a:ext>
            </a:extLst>
          </p:cNvPr>
          <p:cNvPicPr>
            <a:picLocks noChangeAspect="1"/>
          </p:cNvPicPr>
          <p:nvPr/>
        </p:nvPicPr>
        <p:blipFill rotWithShape="1">
          <a:blip r:embed="rId3">
            <a:extLst>
              <a:ext uri="{28A0092B-C50C-407E-A947-70E740481C1C}">
                <a14:useLocalDpi xmlns:a14="http://schemas.microsoft.com/office/drawing/2010/main" val="0"/>
              </a:ext>
            </a:extLst>
          </a:blip>
          <a:srcRect t="1217" b="7664"/>
          <a:stretch/>
        </p:blipFill>
        <p:spPr>
          <a:xfrm>
            <a:off x="14278" y="97157"/>
            <a:ext cx="5679634" cy="6766560"/>
          </a:xfrm>
          <a:prstGeom prst="rect">
            <a:avLst/>
          </a:prstGeom>
        </p:spPr>
      </p:pic>
      <p:sp>
        <p:nvSpPr>
          <p:cNvPr id="5" name="TextBox 4">
            <a:extLst>
              <a:ext uri="{FF2B5EF4-FFF2-40B4-BE49-F238E27FC236}">
                <a16:creationId xmlns:a16="http://schemas.microsoft.com/office/drawing/2014/main" xmlns="" id="{2FBF4AB2-8375-43A8-A95B-42B825301B5B}"/>
              </a:ext>
            </a:extLst>
          </p:cNvPr>
          <p:cNvSpPr txBox="1"/>
          <p:nvPr/>
        </p:nvSpPr>
        <p:spPr>
          <a:xfrm>
            <a:off x="5100635" y="168597"/>
            <a:ext cx="6772275" cy="2492990"/>
          </a:xfrm>
          <a:prstGeom prst="rect">
            <a:avLst/>
          </a:prstGeom>
          <a:noFill/>
        </p:spPr>
        <p:txBody>
          <a:bodyPr wrap="square">
            <a:spAutoFit/>
          </a:bodyPr>
          <a:lstStyle/>
          <a:p>
            <a:pPr marL="742950" marR="0" indent="-228600" algn="just">
              <a:lnSpc>
                <a:spcPct val="120000"/>
              </a:lnSpc>
              <a:spcBef>
                <a:spcPts val="0"/>
              </a:spcBef>
              <a:spcAft>
                <a:spcPts val="0"/>
              </a:spcAft>
              <a:tabLst>
                <a:tab pos="685800" algn="l"/>
              </a:tabLst>
            </a:pPr>
            <a:r>
              <a:rPr lang="en-US" sz="2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2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hụt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oxygen y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đáng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viện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Covid</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bùng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oxygen y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oxygen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AD402323-0504-443B-9D6C-713CC93ECA44}"/>
              </a:ext>
            </a:extLst>
          </p:cNvPr>
          <p:cNvSpPr/>
          <p:nvPr/>
        </p:nvSpPr>
        <p:spPr>
          <a:xfrm>
            <a:off x="50349" y="97157"/>
            <a:ext cx="5643563" cy="6760843"/>
          </a:xfrm>
          <a:prstGeom prst="rect">
            <a:avLst/>
          </a:prstGeom>
          <a:solidFill>
            <a:srgbClr val="F4F8FB">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2" name="TextBox 11">
            <a:extLst>
              <a:ext uri="{FF2B5EF4-FFF2-40B4-BE49-F238E27FC236}">
                <a16:creationId xmlns:a16="http://schemas.microsoft.com/office/drawing/2014/main" xmlns="" id="{483E12FD-A38B-495C-83B0-0A3D788B0C4E}"/>
              </a:ext>
            </a:extLst>
          </p:cNvPr>
          <p:cNvSpPr txBox="1"/>
          <p:nvPr/>
        </p:nvSpPr>
        <p:spPr>
          <a:xfrm>
            <a:off x="2843223" y="2493382"/>
            <a:ext cx="9086839" cy="4253472"/>
          </a:xfrm>
          <a:prstGeom prst="rect">
            <a:avLst/>
          </a:prstGeom>
          <a:noFill/>
        </p:spPr>
        <p:txBody>
          <a:bodyPr wrap="square">
            <a:spAutoFit/>
          </a:bodyPr>
          <a:lstStyle/>
          <a:p>
            <a:pPr marL="342900" marR="0" lvl="0" indent="-342900" algn="just">
              <a:lnSpc>
                <a:spcPct val="130000"/>
              </a:lnSpc>
              <a:spcBef>
                <a:spcPts val="0"/>
              </a:spcBef>
              <a:spcAft>
                <a:spcPts val="0"/>
              </a:spcAft>
              <a:buClr>
                <a:srgbClr val="202124"/>
              </a:buClr>
              <a:buFont typeface="+mj-lt"/>
              <a:buAutoNum type="alphaUcPeriod"/>
              <a:tabLst>
                <a:tab pos="685800" algn="l"/>
              </a:tabLst>
            </a:pPr>
            <a:r>
              <a:rPr lang="vi-VN"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Oxygen y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oxygen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khiết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10% - 21%),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lọc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hít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thở</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y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30000"/>
              </a:lnSpc>
              <a:spcBef>
                <a:spcPts val="0"/>
              </a:spcBef>
              <a:spcAft>
                <a:spcPts val="0"/>
              </a:spcAft>
              <a:buClr>
                <a:srgbClr val="202124"/>
              </a:buClr>
              <a:buFont typeface="+mj-lt"/>
              <a:buAutoNum type="alphaUcPeriod"/>
              <a:tabLst>
                <a:tab pos="685800" algn="l"/>
              </a:tabLs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O</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xygen y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oxygen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khiết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90% - 99,99%),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lọc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hít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thở</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y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xmlns="" id="{E40964FD-E675-422B-86D7-B2F6733F3278}"/>
              </a:ext>
            </a:extLst>
          </p:cNvPr>
          <p:cNvSpPr/>
          <p:nvPr/>
        </p:nvSpPr>
        <p:spPr>
          <a:xfrm>
            <a:off x="2700486" y="4623913"/>
            <a:ext cx="640080" cy="640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7645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AA8C80F-9D11-4637-8228-FE01F6189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245" y="553811"/>
            <a:ext cx="7977867" cy="4114800"/>
          </a:xfrm>
          <a:prstGeom prst="rect">
            <a:avLst/>
          </a:prstGeom>
        </p:spPr>
      </p:pic>
      <p:pic>
        <p:nvPicPr>
          <p:cNvPr id="13" name="Picture 12">
            <a:extLst>
              <a:ext uri="{FF2B5EF4-FFF2-40B4-BE49-F238E27FC236}">
                <a16:creationId xmlns:a16="http://schemas.microsoft.com/office/drawing/2014/main" xmlns="" id="{3731240B-59B2-405F-9A42-FB5340FD8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4323" y="4246789"/>
            <a:ext cx="2143125" cy="2143125"/>
          </a:xfrm>
          <a:prstGeom prst="rect">
            <a:avLst/>
          </a:prstGeom>
        </p:spPr>
      </p:pic>
      <p:pic>
        <p:nvPicPr>
          <p:cNvPr id="14" name="Tieng-vo-tay-hoan-ho-co-vu-www_nhacchuongvui_com">
            <a:hlinkClick r:id="" action="ppaction://media"/>
            <a:extLst>
              <a:ext uri="{FF2B5EF4-FFF2-40B4-BE49-F238E27FC236}">
                <a16:creationId xmlns:a16="http://schemas.microsoft.com/office/drawing/2014/main" xmlns="" id="{DD616759-6B06-4AFA-A114-850A8D234051}"/>
              </a:ext>
            </a:extLst>
          </p:cNvPr>
          <p:cNvPicPr>
            <a:picLocks noChangeAspect="1"/>
          </p:cNvPicPr>
          <p:nvPr>
            <a:audioFile r:link="rId1"/>
            <p:extLst>
              <p:ext uri="{DAA4B4D4-6D71-4841-9C94-3DE7FCFB9230}">
                <p14:media xmlns:p14="http://schemas.microsoft.com/office/powerpoint/2010/main" r:embed="rId2">
                  <p14:trim st="1340" end="37516.55"/>
                </p14:media>
              </p:ext>
            </p:extLst>
          </p:nvPr>
        </p:nvPicPr>
        <p:blipFill>
          <a:blip r:embed="rId6"/>
          <a:stretch>
            <a:fillRect/>
          </a:stretch>
        </p:blipFill>
        <p:spPr>
          <a:xfrm>
            <a:off x="8411029" y="2204811"/>
            <a:ext cx="406400" cy="406400"/>
          </a:xfrm>
          <a:prstGeom prst="rect">
            <a:avLst/>
          </a:prstGeom>
        </p:spPr>
      </p:pic>
    </p:spTree>
    <p:extLst>
      <p:ext uri="{BB962C8B-B14F-4D97-AF65-F5344CB8AC3E}">
        <p14:creationId xmlns:p14="http://schemas.microsoft.com/office/powerpoint/2010/main" val="5694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09C6CFF-B82D-4092-9C8B-DE07BDB3A421}"/>
              </a:ext>
            </a:extLst>
          </p:cNvPr>
          <p:cNvSpPr/>
          <p:nvPr/>
        </p:nvSpPr>
        <p:spPr>
          <a:xfrm>
            <a:off x="2643188" y="2743200"/>
            <a:ext cx="2214562" cy="328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a:extLst>
              <a:ext uri="{FF2B5EF4-FFF2-40B4-BE49-F238E27FC236}">
                <a16:creationId xmlns:a16="http://schemas.microsoft.com/office/drawing/2014/main" xmlns="" id="{A0FD9844-FCDC-442D-BE30-EC2FC790DCE4}"/>
              </a:ext>
            </a:extLst>
          </p:cNvPr>
          <p:cNvPicPr>
            <a:picLocks noChangeAspect="1"/>
          </p:cNvPicPr>
          <p:nvPr/>
        </p:nvPicPr>
        <p:blipFill>
          <a:blip r:embed="rId4"/>
          <a:stretch>
            <a:fillRect/>
          </a:stretch>
        </p:blipFill>
        <p:spPr>
          <a:xfrm>
            <a:off x="660144" y="1670038"/>
            <a:ext cx="5553844" cy="1096090"/>
          </a:xfrm>
          <a:prstGeom prst="rect">
            <a:avLst/>
          </a:prstGeom>
        </p:spPr>
      </p:pic>
      <p:pic>
        <p:nvPicPr>
          <p:cNvPr id="13" name="Picture 12">
            <a:extLst>
              <a:ext uri="{FF2B5EF4-FFF2-40B4-BE49-F238E27FC236}">
                <a16:creationId xmlns:a16="http://schemas.microsoft.com/office/drawing/2014/main" xmlns="" id="{63F0F5EE-8A15-48D4-98BE-82D3CF257F4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114279"/>
            <a:ext cx="661079" cy="651849"/>
          </a:xfrm>
          <a:prstGeom prst="rect">
            <a:avLst/>
          </a:prstGeom>
          <a:noFill/>
          <a:ln>
            <a:noFill/>
          </a:ln>
        </p:spPr>
      </p:pic>
      <p:pic>
        <p:nvPicPr>
          <p:cNvPr id="14" name="Đếm Ngược 5 Phút - Chất từng giây">
            <a:hlinkClick r:id="" action="ppaction://media"/>
            <a:extLst>
              <a:ext uri="{FF2B5EF4-FFF2-40B4-BE49-F238E27FC236}">
                <a16:creationId xmlns:a16="http://schemas.microsoft.com/office/drawing/2014/main" xmlns="" id="{C383A810-E9C7-4CB7-9447-2B83697F826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69640" y="5579878"/>
            <a:ext cx="1828800" cy="1028700"/>
          </a:xfrm>
          <a:prstGeom prst="rect">
            <a:avLst/>
          </a:prstGeom>
        </p:spPr>
      </p:pic>
      <p:sp>
        <p:nvSpPr>
          <p:cNvPr id="8" name="TextBox 7">
            <a:extLst>
              <a:ext uri="{FF2B5EF4-FFF2-40B4-BE49-F238E27FC236}">
                <a16:creationId xmlns:a16="http://schemas.microsoft.com/office/drawing/2014/main" xmlns="" id="{71D95A0B-70A1-4C88-93AA-87650C6E727B}"/>
              </a:ext>
            </a:extLst>
          </p:cNvPr>
          <p:cNvSpPr txBox="1"/>
          <p:nvPr/>
        </p:nvSpPr>
        <p:spPr>
          <a:xfrm>
            <a:off x="0" y="0"/>
            <a:ext cx="12192000" cy="1520416"/>
          </a:xfrm>
          <a:prstGeom prst="rect">
            <a:avLst/>
          </a:prstGeom>
          <a:solidFill>
            <a:srgbClr val="CCFFCC"/>
          </a:solidFill>
        </p:spPr>
        <p:txBody>
          <a:bodyPr wrap="square">
            <a:spAutoFit/>
          </a:bodyPr>
          <a:lstStyle/>
          <a:p>
            <a:pPr marL="0" marR="0" indent="457200" algn="ctr">
              <a:lnSpc>
                <a:spcPct val="145000"/>
              </a:lnSpc>
              <a:spcBef>
                <a:spcPts val="0"/>
              </a:spcBef>
            </a:pPr>
            <a:r>
              <a:rPr lang="en-US" sz="3200" b="1" dirty="0">
                <a:latin typeface="Times New Roman" panose="02020603050405020304" pitchFamily="18" charset="0"/>
                <a:ea typeface="Calibri" panose="020F0502020204030204" pitchFamily="34" charset="0"/>
                <a:cs typeface="Times New Roman" panose="02020603050405020304" pitchFamily="18" charset="0"/>
              </a:rPr>
              <a:t>BÀI 10: </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KHÔNG KHÍ VÀ </a:t>
            </a:r>
          </a:p>
          <a:p>
            <a:pPr marL="0" marR="0" indent="457200" algn="ctr">
              <a:lnSpc>
                <a:spcPct val="145000"/>
              </a:lnSpc>
              <a:spcBef>
                <a:spcPts val="0"/>
              </a:spcBef>
            </a:pP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BẢO VỆ MÔI TRƯỜNG KHÔNG </a:t>
            </a:r>
            <a:r>
              <a:rPr lang="en-US" sz="32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KHÍ</a:t>
            </a:r>
            <a:endParaRPr lang="vi-VN"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2" descr="Giải chân trời sáng tạo khoa học tự nhiên 6 bài 10: Không khí và bảo vệ môi  trường không khí | baivan.ne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27" y="2792040"/>
            <a:ext cx="6056670" cy="40659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59794" y="1670038"/>
            <a:ext cx="5182984" cy="461665"/>
          </a:xfrm>
          <a:prstGeom prst="rect">
            <a:avLst/>
          </a:prstGeom>
          <a:noFill/>
        </p:spPr>
        <p:txBody>
          <a:bodyPr wrap="square" rtlCol="0">
            <a:spAutoFit/>
          </a:bodyPr>
          <a:lstStyle/>
          <a:p>
            <a:r>
              <a:rPr lang="vi-VN" sz="2400" dirty="0" smtClean="0">
                <a:solidFill>
                  <a:srgbClr val="0000FF"/>
                </a:solidFill>
                <a:latin typeface="+mj-lt"/>
              </a:rPr>
              <a:t>Quan sát hình 10.1 và trả lời câu hỏi:</a:t>
            </a:r>
            <a:endParaRPr lang="en-US" sz="2400" dirty="0">
              <a:solidFill>
                <a:srgbClr val="0000FF"/>
              </a:solidFill>
              <a:latin typeface="+mj-lt"/>
            </a:endParaRPr>
          </a:p>
        </p:txBody>
      </p:sp>
      <p:sp>
        <p:nvSpPr>
          <p:cNvPr id="11" name="TextBox 10"/>
          <p:cNvSpPr txBox="1"/>
          <p:nvPr/>
        </p:nvSpPr>
        <p:spPr>
          <a:xfrm>
            <a:off x="6459794" y="2218083"/>
            <a:ext cx="5368412" cy="1569660"/>
          </a:xfrm>
          <a:prstGeom prst="rect">
            <a:avLst/>
          </a:prstGeom>
          <a:noFill/>
        </p:spPr>
        <p:txBody>
          <a:bodyPr wrap="square" rtlCol="0">
            <a:spAutoFit/>
          </a:bodyPr>
          <a:lstStyle/>
          <a:p>
            <a:r>
              <a:rPr lang="vi-VN" sz="2400" dirty="0" smtClean="0">
                <a:latin typeface="+mj-lt"/>
              </a:rPr>
              <a:t>Trong bản tin dự báo thời tiết thường có dự báo về độ ẩm của không khí. Điều đó chứng tỏ trong không khí có chứa chất gì? Chất đó được tạo ra từ đâu?</a:t>
            </a:r>
            <a:endParaRPr lang="en-US" sz="2400" dirty="0">
              <a:latin typeface="+mj-lt"/>
            </a:endParaRPr>
          </a:p>
        </p:txBody>
      </p:sp>
      <p:sp>
        <p:nvSpPr>
          <p:cNvPr id="15" name="TextBox 14"/>
          <p:cNvSpPr txBox="1"/>
          <p:nvPr/>
        </p:nvSpPr>
        <p:spPr>
          <a:xfrm>
            <a:off x="6459794" y="3874123"/>
            <a:ext cx="5368412" cy="830997"/>
          </a:xfrm>
          <a:prstGeom prst="rect">
            <a:avLst/>
          </a:prstGeom>
          <a:noFill/>
        </p:spPr>
        <p:txBody>
          <a:bodyPr wrap="square" rtlCol="0">
            <a:spAutoFit/>
          </a:bodyPr>
          <a:lstStyle/>
          <a:p>
            <a:r>
              <a:rPr lang="vi-VN" sz="2400" dirty="0" smtClean="0">
                <a:solidFill>
                  <a:srgbClr val="FF0000"/>
                </a:solidFill>
                <a:latin typeface="+mj-lt"/>
              </a:rPr>
              <a:t>=&gt; Không khí có chứa hơi nước do bay hơi từ các ao, hồ, sông, suối, biển.</a:t>
            </a:r>
            <a:endParaRPr lang="en-US" sz="2400" dirty="0">
              <a:solidFill>
                <a:srgbClr val="FF0000"/>
              </a:solidFill>
              <a:latin typeface="+mj-lt"/>
            </a:endParaRPr>
          </a:p>
        </p:txBody>
      </p:sp>
    </p:spTree>
    <p:extLst>
      <p:ext uri="{BB962C8B-B14F-4D97-AF65-F5344CB8AC3E}">
        <p14:creationId xmlns:p14="http://schemas.microsoft.com/office/powerpoint/2010/main" val="49430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10126" fill="hold"/>
                                        <p:tgtEl>
                                          <p:spTgt spid="14"/>
                                        </p:tgtEl>
                                      </p:cBhvr>
                                    </p:cmd>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8" fill="hold" display="0">
                  <p:stCondLst>
                    <p:cond delay="indefinite"/>
                  </p:stCondLst>
                </p:cTn>
                <p:tgtEl>
                  <p:spTgt spid="14"/>
                </p:tgtEl>
              </p:cMediaNode>
            </p:video>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14"/>
                                        </p:tgtEl>
                                      </p:cBhvr>
                                    </p:cmd>
                                  </p:childTnLst>
                                </p:cTn>
                              </p:par>
                            </p:childTnLst>
                          </p:cTn>
                        </p:par>
                      </p:childTnLst>
                    </p:cTn>
                  </p:par>
                </p:childTnLst>
              </p:cTn>
              <p:nextCondLst>
                <p:cond evt="onClick" delay="0">
                  <p:tgtEl>
                    <p:spTgt spid="14"/>
                  </p:tgtEl>
                </p:cond>
              </p:nextCondLst>
            </p:seq>
          </p:childTnLst>
        </p:cTn>
      </p:par>
    </p:tnLst>
    <p:bldLst>
      <p:bldP spid="8" grpId="0" animBg="1"/>
      <p:bldP spid="2" grpId="0"/>
      <p:bldP spid="11"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01D1D5-BAF0-46CC-B9C1-9E0363377F55}"/>
              </a:ext>
            </a:extLst>
          </p:cNvPr>
          <p:cNvPicPr>
            <a:picLocks noChangeAspect="1"/>
          </p:cNvPicPr>
          <p:nvPr/>
        </p:nvPicPr>
        <p:blipFill>
          <a:blip r:embed="rId4"/>
          <a:stretch>
            <a:fillRect/>
          </a:stretch>
        </p:blipFill>
        <p:spPr>
          <a:xfrm>
            <a:off x="370793" y="15333"/>
            <a:ext cx="5339792" cy="1280160"/>
          </a:xfrm>
          <a:prstGeom prst="rect">
            <a:avLst/>
          </a:prstGeom>
        </p:spPr>
      </p:pic>
      <p:sp>
        <p:nvSpPr>
          <p:cNvPr id="7" name="TextBox 6">
            <a:extLst>
              <a:ext uri="{FF2B5EF4-FFF2-40B4-BE49-F238E27FC236}">
                <a16:creationId xmlns:a16="http://schemas.microsoft.com/office/drawing/2014/main" xmlns="" id="{ABCDBFE4-B545-43C8-8F9E-3F69456CDB8F}"/>
              </a:ext>
            </a:extLst>
          </p:cNvPr>
          <p:cNvSpPr txBox="1"/>
          <p:nvPr/>
        </p:nvSpPr>
        <p:spPr>
          <a:xfrm>
            <a:off x="1681653" y="1236499"/>
            <a:ext cx="8912005" cy="1200329"/>
          </a:xfrm>
          <a:prstGeom prst="rect">
            <a:avLst/>
          </a:prstGeom>
          <a:noFill/>
        </p:spPr>
        <p:txBody>
          <a:bodyPr wrap="square">
            <a:spAutoFit/>
          </a:bodyPr>
          <a:lstStyle/>
          <a:p>
            <a:pPr marL="0" marR="0">
              <a:lnSpc>
                <a:spcPct val="150000"/>
              </a:lnSpc>
              <a:spcBef>
                <a:spcPts val="0"/>
              </a:spcBef>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video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SGK </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indent="-285750">
              <a:lnSpc>
                <a:spcPct val="150000"/>
              </a:lnSpc>
              <a:spcBef>
                <a:spcPts val="0"/>
              </a:spcBef>
              <a:spcAft>
                <a:spcPts val="0"/>
              </a:spcAft>
              <a:buFontTx/>
              <a:buChar char="-"/>
            </a:pPr>
            <a:r>
              <a:rPr lang="vi-VN" sz="2400" dirty="0" smtClean="0">
                <a:effectLst/>
                <a:latin typeface="Times New Roman" panose="02020603050405020304" pitchFamily="18" charset="0"/>
                <a:ea typeface="Calibri" panose="020F0502020204030204" pitchFamily="34" charset="0"/>
                <a:cs typeface="Times New Roman" panose="02020603050405020304" pitchFamily="18" charset="0"/>
              </a:rPr>
              <a:t>Em hãy cho biết không khí là một chất hay hỗ hợp nhiều chất?</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xmlns="" id="{D3066768-BD25-4AF1-8707-4B8A4541BCA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1574" y="1242598"/>
            <a:ext cx="640080" cy="640080"/>
          </a:xfrm>
          <a:prstGeom prst="rect">
            <a:avLst/>
          </a:prstGeom>
          <a:noFill/>
          <a:ln>
            <a:noFill/>
          </a:ln>
        </p:spPr>
      </p:pic>
      <p:pic>
        <p:nvPicPr>
          <p:cNvPr id="9" name="Thành phần của không khí">
            <a:hlinkClick r:id="" action="ppaction://media"/>
            <a:extLst>
              <a:ext uri="{FF2B5EF4-FFF2-40B4-BE49-F238E27FC236}">
                <a16:creationId xmlns:a16="http://schemas.microsoft.com/office/drawing/2014/main" xmlns="" id="{2590277E-7F11-41BD-9E6B-28BECEB2D23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a:stretch/>
        </p:blipFill>
        <p:spPr>
          <a:xfrm>
            <a:off x="2694039" y="2376563"/>
            <a:ext cx="7315200" cy="4114800"/>
          </a:xfrm>
          <a:prstGeom prst="rect">
            <a:avLst/>
          </a:prstGeom>
        </p:spPr>
      </p:pic>
    </p:spTree>
    <p:extLst>
      <p:ext uri="{BB962C8B-B14F-4D97-AF65-F5344CB8AC3E}">
        <p14:creationId xmlns:p14="http://schemas.microsoft.com/office/powerpoint/2010/main" val="229697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mute="1">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01D1D5-BAF0-46CC-B9C1-9E0363377F55}"/>
              </a:ext>
            </a:extLst>
          </p:cNvPr>
          <p:cNvPicPr>
            <a:picLocks noChangeAspect="1"/>
          </p:cNvPicPr>
          <p:nvPr/>
        </p:nvPicPr>
        <p:blipFill>
          <a:blip r:embed="rId2"/>
          <a:stretch>
            <a:fillRect/>
          </a:stretch>
        </p:blipFill>
        <p:spPr>
          <a:xfrm>
            <a:off x="370793" y="28898"/>
            <a:ext cx="5339792" cy="1280160"/>
          </a:xfrm>
          <a:prstGeom prst="rect">
            <a:avLst/>
          </a:prstGeom>
        </p:spPr>
      </p:pic>
      <p:pic>
        <p:nvPicPr>
          <p:cNvPr id="5" name="Picture 4" descr="Sách chân trời] Giải khoa học tự nhiên 6 bài 10: Không khí và bảo vệ môi  trường không khí | Học cùng hocthoi.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29" y="1588078"/>
            <a:ext cx="6375611" cy="38526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97040" y="623227"/>
            <a:ext cx="5368412" cy="1200329"/>
          </a:xfrm>
          <a:prstGeom prst="rect">
            <a:avLst/>
          </a:prstGeom>
          <a:noFill/>
        </p:spPr>
        <p:txBody>
          <a:bodyPr wrap="square" rtlCol="0">
            <a:spAutoFit/>
          </a:bodyPr>
          <a:lstStyle/>
          <a:p>
            <a:r>
              <a:rPr lang="vi-VN" sz="2400" dirty="0" smtClean="0">
                <a:latin typeface="+mj-lt"/>
              </a:rPr>
              <a:t>5. Nếu úp ống thủy tinh vào ngọn nến đang cháy thì ngọn nến có tiếp tục cháy không? Giải thích.</a:t>
            </a:r>
            <a:endParaRPr lang="en-US" sz="2400" dirty="0">
              <a:latin typeface="+mj-lt"/>
            </a:endParaRPr>
          </a:p>
        </p:txBody>
      </p:sp>
      <p:sp>
        <p:nvSpPr>
          <p:cNvPr id="7" name="TextBox 6"/>
          <p:cNvSpPr txBox="1"/>
          <p:nvPr/>
        </p:nvSpPr>
        <p:spPr>
          <a:xfrm>
            <a:off x="6497040" y="1838091"/>
            <a:ext cx="5368412" cy="830997"/>
          </a:xfrm>
          <a:prstGeom prst="rect">
            <a:avLst/>
          </a:prstGeom>
          <a:noFill/>
        </p:spPr>
        <p:txBody>
          <a:bodyPr wrap="square" rtlCol="0">
            <a:spAutoFit/>
          </a:bodyPr>
          <a:lstStyle/>
          <a:p>
            <a:r>
              <a:rPr lang="vi-VN" sz="2400" dirty="0" smtClean="0">
                <a:solidFill>
                  <a:srgbClr val="0066FF"/>
                </a:solidFill>
                <a:latin typeface="+mj-lt"/>
              </a:rPr>
              <a:t>=&gt; Ngọn nến cháy yếu dần rồi tắt do oxygen</a:t>
            </a:r>
            <a:r>
              <a:rPr lang="vi-VN" sz="2400" dirty="0">
                <a:solidFill>
                  <a:srgbClr val="0066FF"/>
                </a:solidFill>
                <a:latin typeface="+mj-lt"/>
              </a:rPr>
              <a:t> </a:t>
            </a:r>
            <a:r>
              <a:rPr lang="vi-VN" sz="2400" dirty="0" smtClean="0">
                <a:solidFill>
                  <a:srgbClr val="0066FF"/>
                </a:solidFill>
                <a:latin typeface="+mj-lt"/>
              </a:rPr>
              <a:t>trong ống đã bị đốt hết.</a:t>
            </a:r>
            <a:endParaRPr lang="en-US" sz="2400" dirty="0">
              <a:solidFill>
                <a:srgbClr val="0066FF"/>
              </a:solidFill>
              <a:latin typeface="+mj-lt"/>
            </a:endParaRPr>
          </a:p>
        </p:txBody>
      </p:sp>
      <p:sp>
        <p:nvSpPr>
          <p:cNvPr id="8" name="TextBox 7"/>
          <p:cNvSpPr txBox="1"/>
          <p:nvPr/>
        </p:nvSpPr>
        <p:spPr>
          <a:xfrm>
            <a:off x="6497040" y="2832283"/>
            <a:ext cx="5368412" cy="830997"/>
          </a:xfrm>
          <a:prstGeom prst="rect">
            <a:avLst/>
          </a:prstGeom>
          <a:noFill/>
        </p:spPr>
        <p:txBody>
          <a:bodyPr wrap="square" rtlCol="0">
            <a:spAutoFit/>
          </a:bodyPr>
          <a:lstStyle/>
          <a:p>
            <a:r>
              <a:rPr lang="vi-VN" sz="2400" dirty="0" smtClean="0">
                <a:latin typeface="+mj-lt"/>
              </a:rPr>
              <a:t>6. Sau khi ngọn nến tắt, mực nước trong ống thủy tinh thay đổi như thế nào?</a:t>
            </a:r>
            <a:endParaRPr lang="en-US" sz="2400" dirty="0">
              <a:latin typeface="+mj-lt"/>
            </a:endParaRPr>
          </a:p>
        </p:txBody>
      </p:sp>
      <p:sp>
        <p:nvSpPr>
          <p:cNvPr id="9" name="TextBox 8"/>
          <p:cNvSpPr txBox="1"/>
          <p:nvPr/>
        </p:nvSpPr>
        <p:spPr>
          <a:xfrm>
            <a:off x="6423298" y="3776581"/>
            <a:ext cx="5368412" cy="1569660"/>
          </a:xfrm>
          <a:prstGeom prst="rect">
            <a:avLst/>
          </a:prstGeom>
          <a:noFill/>
        </p:spPr>
        <p:txBody>
          <a:bodyPr wrap="square" rtlCol="0">
            <a:spAutoFit/>
          </a:bodyPr>
          <a:lstStyle/>
          <a:p>
            <a:r>
              <a:rPr lang="vi-VN" sz="2400" dirty="0" smtClean="0">
                <a:solidFill>
                  <a:srgbClr val="0066FF"/>
                </a:solidFill>
                <a:latin typeface="+mj-lt"/>
              </a:rPr>
              <a:t>=&gt; Mực nước trong ống dâng lên. Ngọn nên cháy tiêu thụ hết oxygen trong ống làm áp suất giảm so với bên ngoài, nước dâng lên để cân bằng áp suất.</a:t>
            </a:r>
            <a:endParaRPr lang="en-US" sz="2400" dirty="0">
              <a:solidFill>
                <a:srgbClr val="0066FF"/>
              </a:solidFill>
              <a:latin typeface="+mj-lt"/>
            </a:endParaRPr>
          </a:p>
        </p:txBody>
      </p:sp>
      <p:sp>
        <p:nvSpPr>
          <p:cNvPr id="10" name="TextBox 9"/>
          <p:cNvSpPr txBox="1"/>
          <p:nvPr/>
        </p:nvSpPr>
        <p:spPr>
          <a:xfrm>
            <a:off x="118253" y="5572843"/>
            <a:ext cx="11747199" cy="461665"/>
          </a:xfrm>
          <a:prstGeom prst="rect">
            <a:avLst/>
          </a:prstGeom>
          <a:noFill/>
        </p:spPr>
        <p:txBody>
          <a:bodyPr wrap="square" rtlCol="0">
            <a:spAutoFit/>
          </a:bodyPr>
          <a:lstStyle/>
          <a:p>
            <a:r>
              <a:rPr lang="vi-VN" sz="2400" dirty="0" smtClean="0">
                <a:latin typeface="+mj-lt"/>
              </a:rPr>
              <a:t>7. Từ kết quả thí nghiệm, xác định thành phần phần trăm thể tích của oxygen trong không khí?</a:t>
            </a:r>
            <a:endParaRPr lang="en-US" sz="2400" dirty="0">
              <a:latin typeface="+mj-lt"/>
            </a:endParaRPr>
          </a:p>
        </p:txBody>
      </p:sp>
      <mc:AlternateContent xmlns:mc="http://schemas.openxmlformats.org/markup-compatibility/2006" xmlns:a14="http://schemas.microsoft.com/office/drawing/2010/main">
        <mc:Choice Requires="a14">
          <p:sp>
            <p:nvSpPr>
              <p:cNvPr id="11" name="TextBox 10"/>
              <p:cNvSpPr txBox="1"/>
              <p:nvPr/>
            </p:nvSpPr>
            <p:spPr>
              <a:xfrm>
                <a:off x="444801" y="6101406"/>
                <a:ext cx="8662703" cy="616194"/>
              </a:xfrm>
              <a:prstGeom prst="rect">
                <a:avLst/>
              </a:prstGeom>
              <a:noFill/>
            </p:spPr>
            <p:txBody>
              <a:bodyPr wrap="square" rtlCol="0">
                <a:spAutoFit/>
              </a:bodyPr>
              <a:lstStyle/>
              <a:p>
                <a:r>
                  <a:rPr lang="vi-VN" sz="2400" dirty="0" smtClean="0">
                    <a:solidFill>
                      <a:srgbClr val="0066FF"/>
                    </a:solidFill>
                    <a:latin typeface="+mj-lt"/>
                  </a:rPr>
                  <a:t>=&gt; Thể tích oxygen chiếm </a:t>
                </a:r>
                <a14:m>
                  <m:oMath xmlns:m="http://schemas.openxmlformats.org/officeDocument/2006/math">
                    <m:f>
                      <m:fPr>
                        <m:ctrlPr>
                          <a:rPr lang="vi-VN" sz="2400" i="1" smtClean="0">
                            <a:solidFill>
                              <a:srgbClr val="0066FF"/>
                            </a:solidFill>
                            <a:latin typeface="Cambria Math"/>
                          </a:rPr>
                        </m:ctrlPr>
                      </m:fPr>
                      <m:num>
                        <m:r>
                          <a:rPr lang="vi-VN" sz="2400" b="0" i="1" smtClean="0">
                            <a:solidFill>
                              <a:srgbClr val="0066FF"/>
                            </a:solidFill>
                            <a:latin typeface="Cambria Math" panose="02040503050406030204" pitchFamily="18" charset="0"/>
                          </a:rPr>
                          <m:t>1</m:t>
                        </m:r>
                      </m:num>
                      <m:den>
                        <m:r>
                          <a:rPr lang="vi-VN" sz="2400" b="0" i="1" smtClean="0">
                            <a:solidFill>
                              <a:srgbClr val="0066FF"/>
                            </a:solidFill>
                            <a:latin typeface="Cambria Math" panose="02040503050406030204" pitchFamily="18" charset="0"/>
                          </a:rPr>
                          <m:t>5</m:t>
                        </m:r>
                      </m:den>
                    </m:f>
                  </m:oMath>
                </a14:m>
                <a:r>
                  <a:rPr lang="vi-VN" sz="2400" dirty="0" smtClean="0">
                    <a:solidFill>
                      <a:srgbClr val="0066FF"/>
                    </a:solidFill>
                    <a:latin typeface="+mj-lt"/>
                  </a:rPr>
                  <a:t> thể tích của không khí ( 21%)</a:t>
                </a:r>
                <a:endParaRPr lang="en-US" sz="2400" dirty="0">
                  <a:solidFill>
                    <a:srgbClr val="0066FF"/>
                  </a:solidFill>
                  <a:latin typeface="+mj-lt"/>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44801" y="6101406"/>
                <a:ext cx="8662703" cy="616194"/>
              </a:xfrm>
              <a:prstGeom prst="rect">
                <a:avLst/>
              </a:prstGeom>
              <a:blipFill>
                <a:blip r:embed="rId4"/>
                <a:stretch>
                  <a:fillRect l="-1126" b="-8911"/>
                </a:stretch>
              </a:blipFill>
            </p:spPr>
            <p:txBody>
              <a:bodyPr/>
              <a:lstStyle/>
              <a:p>
                <a:r>
                  <a:rPr lang="en-US">
                    <a:noFill/>
                  </a:rPr>
                  <a:t> </a:t>
                </a:r>
              </a:p>
            </p:txBody>
          </p:sp>
        </mc:Fallback>
      </mc:AlternateContent>
      <p:sp>
        <p:nvSpPr>
          <p:cNvPr id="12" name="TextBox 11"/>
          <p:cNvSpPr txBox="1"/>
          <p:nvPr/>
        </p:nvSpPr>
        <p:spPr>
          <a:xfrm>
            <a:off x="1078716" y="668978"/>
            <a:ext cx="4631869" cy="830997"/>
          </a:xfrm>
          <a:prstGeom prst="rect">
            <a:avLst/>
          </a:prstGeom>
          <a:solidFill>
            <a:srgbClr val="FBFEDA"/>
          </a:solidFill>
        </p:spPr>
        <p:txBody>
          <a:bodyPr wrap="square" rtlCol="0">
            <a:spAutoFit/>
          </a:bodyPr>
          <a:lstStyle/>
          <a:p>
            <a:r>
              <a:rPr lang="vi-VN" sz="2400" dirty="0" smtClean="0">
                <a:latin typeface="+mj-lt"/>
              </a:rPr>
              <a:t>Xác định thành phần phầm trăm thể tích của oxygen trong không khí</a:t>
            </a:r>
            <a:endParaRPr lang="en-US" sz="2400" dirty="0">
              <a:latin typeface="+mj-lt"/>
            </a:endParaRPr>
          </a:p>
        </p:txBody>
      </p:sp>
      <p:sp>
        <p:nvSpPr>
          <p:cNvPr id="13" name="TextBox 12"/>
          <p:cNvSpPr txBox="1"/>
          <p:nvPr/>
        </p:nvSpPr>
        <p:spPr>
          <a:xfrm>
            <a:off x="6375611" y="136313"/>
            <a:ext cx="5816389" cy="461665"/>
          </a:xfrm>
          <a:prstGeom prst="rect">
            <a:avLst/>
          </a:prstGeom>
          <a:noFill/>
        </p:spPr>
        <p:txBody>
          <a:bodyPr wrap="square" rtlCol="0">
            <a:spAutoFit/>
          </a:bodyPr>
          <a:lstStyle/>
          <a:p>
            <a:r>
              <a:rPr lang="vi-VN" sz="2400" dirty="0" smtClean="0">
                <a:solidFill>
                  <a:srgbClr val="C00000"/>
                </a:solidFill>
                <a:latin typeface="+mj-lt"/>
              </a:rPr>
              <a:t>Quan sát hình TN hình 10.3 và trả lời câu hỏi:</a:t>
            </a:r>
            <a:endParaRPr lang="en-US" sz="2400" dirty="0">
              <a:solidFill>
                <a:srgbClr val="C00000"/>
              </a:solidFill>
              <a:latin typeface="+mj-lt"/>
            </a:endParaRPr>
          </a:p>
        </p:txBody>
      </p:sp>
    </p:spTree>
    <p:extLst>
      <p:ext uri="{BB962C8B-B14F-4D97-AF65-F5344CB8AC3E}">
        <p14:creationId xmlns:p14="http://schemas.microsoft.com/office/powerpoint/2010/main" val="78095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1891</TotalTime>
  <Words>1517</Words>
  <Application>Microsoft Office PowerPoint</Application>
  <PresentationFormat>Custom</PresentationFormat>
  <Paragraphs>97</Paragraphs>
  <Slides>22</Slides>
  <Notes>1</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Times New Roman</vt:lpstr>
      <vt:lpstr>Wingdings</vt:lpstr>
      <vt:lpstr>Cambria Math</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Huyen Tam</dc:creator>
  <cp:lastModifiedBy>PC_PHAMVON</cp:lastModifiedBy>
  <cp:revision>261</cp:revision>
  <dcterms:created xsi:type="dcterms:W3CDTF">2021-02-24T07:15:41Z</dcterms:created>
  <dcterms:modified xsi:type="dcterms:W3CDTF">2021-10-10T02:25:03Z</dcterms:modified>
</cp:coreProperties>
</file>