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23" r:id="rId3"/>
    <p:sldId id="256" r:id="rId4"/>
    <p:sldId id="257" r:id="rId5"/>
    <p:sldId id="270" r:id="rId6"/>
    <p:sldId id="305" r:id="rId7"/>
    <p:sldId id="306" r:id="rId8"/>
    <p:sldId id="322" r:id="rId9"/>
    <p:sldId id="307" r:id="rId11"/>
    <p:sldId id="262" r:id="rId12"/>
    <p:sldId id="312" r:id="rId13"/>
    <p:sldId id="31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7" Type="http://schemas.openxmlformats.org/officeDocument/2006/relationships/tableStyles" Target="tableStyles.xml"/><Relationship Id="rId16" Type="http://schemas.openxmlformats.org/officeDocument/2006/relationships/viewProps" Target="viewProps.xml"/><Relationship Id="rId15" Type="http://schemas.openxmlformats.org/officeDocument/2006/relationships/presProps" Target="presProps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4817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/>
          </a:ln>
        </p:spPr>
      </p:sp>
      <p:sp>
        <p:nvSpPr>
          <p:cNvPr id="34818" name="Rectangle 3"/>
          <p:cNvSpPr>
            <a:spLocks noGrp="1"/>
          </p:cNvSpPr>
          <p:nvPr>
            <p:ph type="body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p>
            <a:pPr lvl="0" eaLnBrk="1" hangingPunct="1"/>
            <a:endParaRPr lang="vi-V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1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image" Target="../media/image3.jpeg"/><Relationship Id="rId1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7265" y="1276350"/>
            <a:ext cx="10515600" cy="1325563"/>
          </a:xfrm>
        </p:spPr>
        <p:txBody>
          <a:bodyPr/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Kiểm tra bài cũ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0" y="2817495"/>
            <a:ext cx="12157710" cy="64516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3600" b="1">
                <a:latin typeface="Times New Roman" panose="02020603050405020304" charset="0"/>
                <a:cs typeface="Times New Roman" panose="02020603050405020304" charset="0"/>
              </a:rPr>
              <a:t>Vẽ sơ đồ nguyên lý và sơ đồ lắp đặt mạch điện đèn cầu thang </a:t>
            </a:r>
            <a:endParaRPr lang="en-US" sz="3600" b="1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4190"/>
            <a:ext cx="10515600" cy="1325563"/>
          </a:xfrm>
        </p:spPr>
        <p:txBody>
          <a:bodyPr/>
          <a:p>
            <a:pPr algn="ctr"/>
            <a:r>
              <a:rPr lang="en-US" sz="80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DẶN DÒ</a:t>
            </a:r>
            <a:endParaRPr lang="en-US" sz="80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7" name="Text Box 6"/>
          <p:cNvSpPr txBox="1"/>
          <p:nvPr/>
        </p:nvSpPr>
        <p:spPr>
          <a:xfrm>
            <a:off x="354330" y="2153285"/>
            <a:ext cx="8585835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Học SĐNL, SĐLĐ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Xem trước nội dung bài thực hành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  <a:p>
            <a:r>
              <a:rPr lang="en-US" sz="3600">
                <a:latin typeface="Times New Roman" panose="02020603050405020304" charset="0"/>
                <a:cs typeface="Times New Roman" panose="02020603050405020304" charset="0"/>
              </a:rPr>
              <a:t>- Chuẩn bị dụng cụ thực hành, bảng dự trù dụng cụ và vật liệu</a:t>
            </a:r>
            <a:endParaRPr lang="en-US" sz="3600"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7" name="Text Box 6"/>
          <p:cNvSpPr txBox="1"/>
          <p:nvPr/>
        </p:nvSpPr>
        <p:spPr>
          <a:xfrm>
            <a:off x="2819400" y="1142841"/>
            <a:ext cx="704215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4400" b="1" noProof="1">
                <a:ln w="10160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charset="0"/>
                <a:ea typeface="+mn-ea"/>
                <a:cs typeface="Times New Roman" panose="02020603050405020304" charset="0"/>
              </a:rPr>
              <a:t>Cám ơn các em đã lắng nghe</a:t>
            </a:r>
            <a:endParaRPr lang="en-US" sz="4400" b="1" noProof="1">
              <a:ln w="10160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4"/>
          <p:cNvSpPr txBox="1"/>
          <p:nvPr/>
        </p:nvSpPr>
        <p:spPr>
          <a:xfrm>
            <a:off x="15875" y="218440"/>
            <a:ext cx="12346940" cy="42462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endParaRPr lang="en-US" sz="5400" u="sng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endParaRPr lang="en-US" sz="5400" u="sng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u="sng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Bài 10:</a:t>
            </a:r>
            <a:r>
              <a:rPr lang="en-US" sz="5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THỰC HÀNH: </a:t>
            </a:r>
            <a:endParaRPr lang="en-US" sz="5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LẮP MẠCH ĐIỆN 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  <a:p>
            <a:pPr algn="ctr"/>
            <a:r>
              <a:rPr lang="en-US" sz="5400" b="1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ĐÈN SÁNG TẮT LUÂN PHIÊN (Tiết 1)</a:t>
            </a:r>
            <a:endParaRPr lang="en-US" sz="5400" b="1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7620" y="1905"/>
            <a:ext cx="12237085" cy="6851015"/>
          </a:xfrm>
          <a:prstGeom prst="rect">
            <a:avLst/>
          </a:prstGeom>
        </p:spPr>
      </p:pic>
      <p:sp>
        <p:nvSpPr>
          <p:cNvPr id="6" name="Text Box 5"/>
          <p:cNvSpPr txBox="1"/>
          <p:nvPr/>
        </p:nvSpPr>
        <p:spPr>
          <a:xfrm>
            <a:off x="1000125" y="1382395"/>
            <a:ext cx="10485120" cy="347662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>
                <a:latin typeface="Times New Roman" panose="02020603050405020304" charset="0"/>
                <a:cs typeface="Times New Roman" panose="02020603050405020304" charset="0"/>
              </a:rPr>
              <a:t>	- Dụng cụ: kéo, tua vít.</a:t>
            </a:r>
            <a:endParaRPr lang="en-US" sz="440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4400">
                <a:latin typeface="Times New Roman" panose="02020603050405020304" charset="0"/>
                <a:cs typeface="Times New Roman" panose="02020603050405020304" charset="0"/>
              </a:rPr>
              <a:t>	- Vật liệu: 2m dây đơn lõi nhiều sợi, băng keo cách điện,...</a:t>
            </a:r>
            <a:endParaRPr lang="en-US" sz="4400">
              <a:latin typeface="Times New Roman" panose="02020603050405020304" charset="0"/>
              <a:cs typeface="Times New Roman" panose="02020603050405020304" charset="0"/>
            </a:endParaRPr>
          </a:p>
          <a:p>
            <a:pPr algn="l"/>
            <a:r>
              <a:rPr lang="en-US" sz="4400">
                <a:latin typeface="Times New Roman" panose="02020603050405020304" charset="0"/>
                <a:cs typeface="Times New Roman" panose="02020603050405020304" charset="0"/>
              </a:rPr>
              <a:t>	- Thiết bị: 1 cầu chì, 2 bóng đèn, 1 công tắc 3 cực, 1 công tắc 2 cực, 1 bảng điện,...</a:t>
            </a:r>
            <a:endParaRPr lang="en-US" sz="44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8" name="Text Box 7"/>
          <p:cNvSpPr txBox="1"/>
          <p:nvPr/>
        </p:nvSpPr>
        <p:spPr>
          <a:xfrm>
            <a:off x="1000125" y="593725"/>
            <a:ext cx="730504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 – Dụng cụ, vật liệu và thiết bị:</a:t>
            </a:r>
            <a:endParaRPr lang="en-US" sz="44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1"/>
          <a:stretch>
            <a:fillRect/>
          </a:stretch>
        </p:blipFill>
        <p:spPr>
          <a:xfrm>
            <a:off x="10232390" y="4734560"/>
            <a:ext cx="2012315" cy="211836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6" grpId="0"/>
      <p:bldP spid="6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072515" y="925830"/>
            <a:ext cx="890333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II – Nội dung và trình tự thực hành:</a:t>
            </a:r>
            <a:endParaRPr lang="en-US" sz="4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40510" y="1755775"/>
            <a:ext cx="574167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1. Vẽ sơ đồ lắp đặt: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873885" y="2641600"/>
            <a:ext cx="844423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</a:rPr>
              <a:t>a) Tìm hiểu sơ đồ nguyên lí</a:t>
            </a:r>
            <a:endParaRPr lang="en-US" sz="4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317480" y="4885055"/>
            <a:ext cx="1874520" cy="197294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2" grpId="0"/>
      <p:bldP spid="2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3" name="Text Box 2"/>
          <p:cNvSpPr txBox="1"/>
          <p:nvPr/>
        </p:nvSpPr>
        <p:spPr>
          <a:xfrm>
            <a:off x="1072515" y="925830"/>
            <a:ext cx="8903335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II – Nội dung và trình tự thực hành:</a:t>
            </a:r>
            <a:endParaRPr lang="en-US" sz="4800">
              <a:solidFill>
                <a:srgbClr val="FF0000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5" name="Text Box 4"/>
          <p:cNvSpPr txBox="1"/>
          <p:nvPr/>
        </p:nvSpPr>
        <p:spPr>
          <a:xfrm>
            <a:off x="1540510" y="1755775"/>
            <a:ext cx="574167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1. Vẽ sơ đồ lắp đặt: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873885" y="2641600"/>
            <a:ext cx="8444230" cy="7683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</a:rPr>
              <a:t>a) Tìm hiểu sơ đồ nguyên lí</a:t>
            </a:r>
            <a:endParaRPr lang="en-US" sz="4400" b="1">
              <a:latin typeface="Times New Roman" panose="02020603050405020304" charset="0"/>
              <a:cs typeface="Times New Roman" panose="02020603050405020304" charset="0"/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317480" y="4885055"/>
            <a:ext cx="1874520" cy="19729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 Box 3"/>
          <p:cNvSpPr txBox="1"/>
          <p:nvPr/>
        </p:nvSpPr>
        <p:spPr>
          <a:xfrm>
            <a:off x="1892300" y="3716020"/>
            <a:ext cx="726440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b) Vẽ sơ đồ lắp đặt mạch điện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5" grpId="1"/>
      <p:bldP spid="2" grpId="0"/>
      <p:bldP spid="2" grpId="1"/>
      <p:bldP spid="4" grpId="0"/>
      <p:bldP spid="4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34818" name="Table 34817"/>
          <p:cNvGraphicFramePr/>
          <p:nvPr/>
        </p:nvGraphicFramePr>
        <p:xfrm>
          <a:off x="1676083" y="267335"/>
          <a:ext cx="8839200" cy="6479540"/>
        </p:xfrm>
        <a:graphic>
          <a:graphicData uri="http://schemas.openxmlformats.org/drawingml/2006/table">
            <a:tbl>
              <a:tblPr/>
              <a:tblGrid>
                <a:gridCol w="2097405"/>
                <a:gridCol w="6741795"/>
              </a:tblGrid>
              <a:tr h="97345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Vẽ đường dây nguồn.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2052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Xác định vị trí để bảng điện, bóng đèn.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929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5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Xác định vị trí các TBĐ trên bảng điện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768475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just">
                        <a:spcBef>
                          <a:spcPct val="5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r>
                        <a:rPr sz="2800" dirty="0">
                          <a:solidFill>
                            <a:srgbClr val="F94153"/>
                          </a:solidFill>
                          <a:latin typeface="Times New Roman" panose="02020603050405020304" charset="0"/>
                        </a:rPr>
                        <a:t>Vẽ đường dây dẫn điện theo sơ đồ.</a:t>
                      </a:r>
                      <a:endParaRPr lang="en-US" sz="2800" dirty="0">
                        <a:solidFill>
                          <a:srgbClr val="F94153"/>
                        </a:solidFill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2400" b="0" i="0" u="none" kern="1200" baseline="0">
                          <a:solidFill>
                            <a:srgbClr val="0000FF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anose="05020102010507070707" pitchFamily="18" charset="2"/>
                        <a:buNone/>
                      </a:pPr>
                      <a:endParaRPr lang="en-US" sz="2800" dirty="0">
                        <a:latin typeface="Times New Roman" panose="02020603050405020304" charset="0"/>
                      </a:endParaRPr>
                    </a:p>
                  </a:txBody>
                  <a:tcPr marT="45719" marB="45719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33811" name="Group 31"/>
          <p:cNvGrpSpPr/>
          <p:nvPr/>
        </p:nvGrpSpPr>
        <p:grpSpPr>
          <a:xfrm>
            <a:off x="4414838" y="381635"/>
            <a:ext cx="3662362" cy="820738"/>
            <a:chOff x="1053" y="2457"/>
            <a:chExt cx="1923" cy="517"/>
          </a:xfrm>
        </p:grpSpPr>
        <p:grpSp>
          <p:nvGrpSpPr>
            <p:cNvPr id="33812" name="Group 32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13" name="Line 33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14" name="Line 34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15" name="Group 35"/>
            <p:cNvGrpSpPr/>
            <p:nvPr/>
          </p:nvGrpSpPr>
          <p:grpSpPr>
            <a:xfrm>
              <a:off x="1053" y="2457"/>
              <a:ext cx="231" cy="517"/>
              <a:chOff x="1053" y="2457"/>
              <a:chExt cx="231" cy="517"/>
            </a:xfrm>
          </p:grpSpPr>
          <p:sp>
            <p:nvSpPr>
              <p:cNvPr id="33816" name="Text Box 36"/>
              <p:cNvSpPr txBox="1"/>
              <p:nvPr/>
            </p:nvSpPr>
            <p:spPr>
              <a:xfrm>
                <a:off x="1056" y="2457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17" name="Text Box 37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sp>
        <p:nvSpPr>
          <p:cNvPr id="33818" name="Rectangle 43"/>
          <p:cNvSpPr/>
          <p:nvPr/>
        </p:nvSpPr>
        <p:spPr>
          <a:xfrm>
            <a:off x="4987925" y="2172970"/>
            <a:ext cx="963613" cy="835025"/>
          </a:xfrm>
          <a:prstGeom prst="rect">
            <a:avLst/>
          </a:prstGeom>
          <a:solidFill>
            <a:srgbClr val="FFFFFF"/>
          </a:solidFill>
          <a:ln w="28575" cap="flat" cmpd="sng">
            <a:solidFill>
              <a:srgbClr val="00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33819" name="Group 44"/>
          <p:cNvGrpSpPr/>
          <p:nvPr/>
        </p:nvGrpSpPr>
        <p:grpSpPr>
          <a:xfrm>
            <a:off x="7299325" y="2158365"/>
            <a:ext cx="381000" cy="381000"/>
            <a:chOff x="4992" y="2496"/>
            <a:chExt cx="241" cy="233"/>
          </a:xfrm>
        </p:grpSpPr>
        <p:sp>
          <p:nvSpPr>
            <p:cNvPr id="33820" name="Oval 45"/>
            <p:cNvSpPr/>
            <p:nvPr/>
          </p:nvSpPr>
          <p:spPr>
            <a:xfrm>
              <a:off x="4992" y="2496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33821" name="Line 46"/>
            <p:cNvSpPr/>
            <p:nvPr/>
          </p:nvSpPr>
          <p:spPr>
            <a:xfrm>
              <a:off x="5007" y="2553"/>
              <a:ext cx="208" cy="105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3822" name="Line 47"/>
            <p:cNvSpPr/>
            <p:nvPr/>
          </p:nvSpPr>
          <p:spPr>
            <a:xfrm flipH="1">
              <a:off x="5054" y="2505"/>
              <a:ext cx="113" cy="21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3823" name="Group 48"/>
          <p:cNvGrpSpPr/>
          <p:nvPr/>
        </p:nvGrpSpPr>
        <p:grpSpPr>
          <a:xfrm>
            <a:off x="5252085" y="4210050"/>
            <a:ext cx="617538" cy="585788"/>
            <a:chOff x="2140" y="3120"/>
            <a:chExt cx="709" cy="873"/>
          </a:xfrm>
        </p:grpSpPr>
        <p:grpSp>
          <p:nvGrpSpPr>
            <p:cNvPr id="33824" name="Group 49"/>
            <p:cNvGrpSpPr/>
            <p:nvPr/>
          </p:nvGrpSpPr>
          <p:grpSpPr>
            <a:xfrm>
              <a:off x="2609" y="3120"/>
              <a:ext cx="160" cy="480"/>
              <a:chOff x="2609" y="3120"/>
              <a:chExt cx="160" cy="480"/>
            </a:xfrm>
          </p:grpSpPr>
          <p:sp>
            <p:nvSpPr>
              <p:cNvPr id="33825" name="Rectangle 50"/>
              <p:cNvSpPr/>
              <p:nvPr/>
            </p:nvSpPr>
            <p:spPr>
              <a:xfrm rot="-5400000">
                <a:off x="2454" y="3278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26" name="Line 51"/>
              <p:cNvSpPr/>
              <p:nvPr/>
            </p:nvSpPr>
            <p:spPr>
              <a:xfrm>
                <a:off x="2688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27" name="Group 52"/>
            <p:cNvGrpSpPr/>
            <p:nvPr/>
          </p:nvGrpSpPr>
          <p:grpSpPr>
            <a:xfrm>
              <a:off x="2224" y="3120"/>
              <a:ext cx="160" cy="480"/>
              <a:chOff x="1872" y="3120"/>
              <a:chExt cx="160" cy="480"/>
            </a:xfrm>
          </p:grpSpPr>
          <p:sp>
            <p:nvSpPr>
              <p:cNvPr id="33828" name="Rectangle 53"/>
              <p:cNvSpPr/>
              <p:nvPr/>
            </p:nvSpPr>
            <p:spPr>
              <a:xfrm rot="-5400000">
                <a:off x="1717" y="3272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29" name="Line 54"/>
              <p:cNvSpPr/>
              <p:nvPr/>
            </p:nvSpPr>
            <p:spPr>
              <a:xfrm flipH="1">
                <a:off x="1950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30" name="Group 55"/>
            <p:cNvGrpSpPr/>
            <p:nvPr/>
          </p:nvGrpSpPr>
          <p:grpSpPr>
            <a:xfrm>
              <a:off x="2140" y="3678"/>
              <a:ext cx="320" cy="311"/>
              <a:chOff x="2133" y="3673"/>
              <a:chExt cx="320" cy="311"/>
            </a:xfrm>
          </p:grpSpPr>
          <p:sp>
            <p:nvSpPr>
              <p:cNvPr id="33831" name="Oval 56"/>
              <p:cNvSpPr/>
              <p:nvPr/>
            </p:nvSpPr>
            <p:spPr>
              <a:xfrm>
                <a:off x="2133" y="3673"/>
                <a:ext cx="320" cy="311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2" name="Oval 57"/>
              <p:cNvSpPr/>
              <p:nvPr/>
            </p:nvSpPr>
            <p:spPr>
              <a:xfrm>
                <a:off x="2252" y="3715"/>
                <a:ext cx="80" cy="78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3" name="Oval 58"/>
              <p:cNvSpPr/>
              <p:nvPr/>
            </p:nvSpPr>
            <p:spPr>
              <a:xfrm>
                <a:off x="2251" y="3858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33834" name="Group 59"/>
            <p:cNvGrpSpPr/>
            <p:nvPr/>
          </p:nvGrpSpPr>
          <p:grpSpPr>
            <a:xfrm>
              <a:off x="2528" y="3682"/>
              <a:ext cx="321" cy="311"/>
              <a:chOff x="2533" y="3673"/>
              <a:chExt cx="321" cy="311"/>
            </a:xfrm>
          </p:grpSpPr>
          <p:sp>
            <p:nvSpPr>
              <p:cNvPr id="33835" name="Oval 60"/>
              <p:cNvSpPr/>
              <p:nvPr/>
            </p:nvSpPr>
            <p:spPr>
              <a:xfrm>
                <a:off x="2533" y="3673"/>
                <a:ext cx="321" cy="311"/>
              </a:xfrm>
              <a:prstGeom prst="ellipse">
                <a:avLst/>
              </a:prstGeom>
              <a:solidFill>
                <a:srgbClr val="FFFFFF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6" name="Line 61"/>
              <p:cNvSpPr/>
              <p:nvPr/>
            </p:nvSpPr>
            <p:spPr>
              <a:xfrm flipH="1" flipV="1">
                <a:off x="2614" y="3751"/>
                <a:ext cx="80" cy="156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37" name="Oval 62"/>
              <p:cNvSpPr/>
              <p:nvPr/>
            </p:nvSpPr>
            <p:spPr>
              <a:xfrm>
                <a:off x="2651" y="3701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38" name="Oval 63"/>
              <p:cNvSpPr/>
              <p:nvPr/>
            </p:nvSpPr>
            <p:spPr>
              <a:xfrm>
                <a:off x="2654" y="3872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</p:grpSp>
      <p:sp>
        <p:nvSpPr>
          <p:cNvPr id="33839" name="Rectangle 68"/>
          <p:cNvSpPr/>
          <p:nvPr/>
        </p:nvSpPr>
        <p:spPr>
          <a:xfrm>
            <a:off x="5105400" y="3973195"/>
            <a:ext cx="922338" cy="835025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33840" name="Group 69"/>
          <p:cNvGrpSpPr/>
          <p:nvPr/>
        </p:nvGrpSpPr>
        <p:grpSpPr>
          <a:xfrm>
            <a:off x="7194550" y="3845560"/>
            <a:ext cx="381000" cy="381000"/>
            <a:chOff x="4992" y="2496"/>
            <a:chExt cx="241" cy="233"/>
          </a:xfrm>
        </p:grpSpPr>
        <p:sp>
          <p:nvSpPr>
            <p:cNvPr id="33841" name="Oval 70"/>
            <p:cNvSpPr/>
            <p:nvPr/>
          </p:nvSpPr>
          <p:spPr>
            <a:xfrm>
              <a:off x="4992" y="2496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33842" name="Line 71"/>
            <p:cNvSpPr/>
            <p:nvPr/>
          </p:nvSpPr>
          <p:spPr>
            <a:xfrm>
              <a:off x="5007" y="2553"/>
              <a:ext cx="208" cy="105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3843" name="Line 72"/>
            <p:cNvSpPr/>
            <p:nvPr/>
          </p:nvSpPr>
          <p:spPr>
            <a:xfrm flipH="1">
              <a:off x="5054" y="2505"/>
              <a:ext cx="113" cy="21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grpSp>
        <p:nvGrpSpPr>
          <p:cNvPr id="33844" name="Group 73"/>
          <p:cNvGrpSpPr/>
          <p:nvPr/>
        </p:nvGrpSpPr>
        <p:grpSpPr>
          <a:xfrm>
            <a:off x="5181600" y="5943600"/>
            <a:ext cx="617538" cy="585788"/>
            <a:chOff x="2140" y="3120"/>
            <a:chExt cx="709" cy="873"/>
          </a:xfrm>
        </p:grpSpPr>
        <p:grpSp>
          <p:nvGrpSpPr>
            <p:cNvPr id="33845" name="Group 74"/>
            <p:cNvGrpSpPr/>
            <p:nvPr/>
          </p:nvGrpSpPr>
          <p:grpSpPr>
            <a:xfrm>
              <a:off x="2609" y="3120"/>
              <a:ext cx="160" cy="480"/>
              <a:chOff x="2609" y="3120"/>
              <a:chExt cx="160" cy="480"/>
            </a:xfrm>
          </p:grpSpPr>
          <p:sp>
            <p:nvSpPr>
              <p:cNvPr id="33846" name="Rectangle 75"/>
              <p:cNvSpPr/>
              <p:nvPr/>
            </p:nvSpPr>
            <p:spPr>
              <a:xfrm rot="-5400000">
                <a:off x="2454" y="3278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47" name="Line 76"/>
              <p:cNvSpPr/>
              <p:nvPr/>
            </p:nvSpPr>
            <p:spPr>
              <a:xfrm>
                <a:off x="2688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48" name="Group 77"/>
            <p:cNvGrpSpPr/>
            <p:nvPr/>
          </p:nvGrpSpPr>
          <p:grpSpPr>
            <a:xfrm>
              <a:off x="2224" y="3120"/>
              <a:ext cx="160" cy="480"/>
              <a:chOff x="1872" y="3120"/>
              <a:chExt cx="160" cy="480"/>
            </a:xfrm>
          </p:grpSpPr>
          <p:sp>
            <p:nvSpPr>
              <p:cNvPr id="33849" name="Rectangle 78"/>
              <p:cNvSpPr/>
              <p:nvPr/>
            </p:nvSpPr>
            <p:spPr>
              <a:xfrm rot="-5400000">
                <a:off x="1717" y="3272"/>
                <a:ext cx="467" cy="160"/>
              </a:xfrm>
              <a:prstGeom prst="rect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0" name="Line 79"/>
              <p:cNvSpPr/>
              <p:nvPr/>
            </p:nvSpPr>
            <p:spPr>
              <a:xfrm flipH="1">
                <a:off x="1950" y="3120"/>
                <a:ext cx="0" cy="48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51" name="Group 80"/>
            <p:cNvGrpSpPr/>
            <p:nvPr/>
          </p:nvGrpSpPr>
          <p:grpSpPr>
            <a:xfrm>
              <a:off x="2140" y="3678"/>
              <a:ext cx="320" cy="311"/>
              <a:chOff x="2133" y="3673"/>
              <a:chExt cx="320" cy="311"/>
            </a:xfrm>
          </p:grpSpPr>
          <p:sp>
            <p:nvSpPr>
              <p:cNvPr id="33852" name="Oval 81"/>
              <p:cNvSpPr/>
              <p:nvPr/>
            </p:nvSpPr>
            <p:spPr>
              <a:xfrm>
                <a:off x="2133" y="3673"/>
                <a:ext cx="320" cy="311"/>
              </a:xfrm>
              <a:prstGeom prst="ellipse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3" name="Oval 82"/>
              <p:cNvSpPr/>
              <p:nvPr/>
            </p:nvSpPr>
            <p:spPr>
              <a:xfrm>
                <a:off x="2252" y="3715"/>
                <a:ext cx="80" cy="78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4" name="Oval 83"/>
              <p:cNvSpPr/>
              <p:nvPr/>
            </p:nvSpPr>
            <p:spPr>
              <a:xfrm>
                <a:off x="2251" y="3858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  <p:grpSp>
          <p:nvGrpSpPr>
            <p:cNvPr id="33855" name="Group 84"/>
            <p:cNvGrpSpPr/>
            <p:nvPr/>
          </p:nvGrpSpPr>
          <p:grpSpPr>
            <a:xfrm>
              <a:off x="2528" y="3682"/>
              <a:ext cx="321" cy="311"/>
              <a:chOff x="2533" y="3673"/>
              <a:chExt cx="321" cy="311"/>
            </a:xfrm>
          </p:grpSpPr>
          <p:sp>
            <p:nvSpPr>
              <p:cNvPr id="33856" name="Oval 85"/>
              <p:cNvSpPr/>
              <p:nvPr/>
            </p:nvSpPr>
            <p:spPr>
              <a:xfrm>
                <a:off x="2533" y="3673"/>
                <a:ext cx="321" cy="311"/>
              </a:xfrm>
              <a:prstGeom prst="ellipse">
                <a:avLst/>
              </a:prstGeom>
              <a:solidFill>
                <a:srgbClr val="FFFFFF"/>
              </a:solidFill>
              <a:ln w="19050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7" name="Line 86"/>
              <p:cNvSpPr/>
              <p:nvPr/>
            </p:nvSpPr>
            <p:spPr>
              <a:xfrm flipH="1" flipV="1">
                <a:off x="2614" y="3751"/>
                <a:ext cx="80" cy="156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58" name="Oval 87"/>
              <p:cNvSpPr/>
              <p:nvPr/>
            </p:nvSpPr>
            <p:spPr>
              <a:xfrm>
                <a:off x="2651" y="3701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59" name="Oval 88"/>
              <p:cNvSpPr/>
              <p:nvPr/>
            </p:nvSpPr>
            <p:spPr>
              <a:xfrm>
                <a:off x="2654" y="3872"/>
                <a:ext cx="80" cy="77"/>
              </a:xfrm>
              <a:prstGeom prst="ellipse">
                <a:avLst/>
              </a:prstGeom>
              <a:solidFill>
                <a:srgbClr val="000000"/>
              </a:solidFill>
              <a:ln w="2857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 anchor="t" anchorCtr="0"/>
              <a:p>
                <a:pPr>
                  <a:buClrTx/>
                  <a:buFontTx/>
                </a:pPr>
                <a:endParaRPr lang="vi-VN" altLang="en-US" dirty="0">
                  <a:latin typeface="VNI-Times" pitchFamily="2" charset="0"/>
                  <a:ea typeface="Arial" panose="020B0604020202020204" pitchFamily="34" charset="0"/>
                </a:endParaRPr>
              </a:p>
            </p:txBody>
          </p:sp>
        </p:grpSp>
      </p:grpSp>
      <p:sp>
        <p:nvSpPr>
          <p:cNvPr id="33860" name="Rectangle 89"/>
          <p:cNvSpPr/>
          <p:nvPr/>
        </p:nvSpPr>
        <p:spPr>
          <a:xfrm>
            <a:off x="5029200" y="5715000"/>
            <a:ext cx="922338" cy="911225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anchor="t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grpSp>
        <p:nvGrpSpPr>
          <p:cNvPr id="33861" name="Group 90"/>
          <p:cNvGrpSpPr/>
          <p:nvPr/>
        </p:nvGrpSpPr>
        <p:grpSpPr>
          <a:xfrm>
            <a:off x="3838575" y="5164138"/>
            <a:ext cx="3662363" cy="820738"/>
            <a:chOff x="1053" y="2457"/>
            <a:chExt cx="1923" cy="517"/>
          </a:xfrm>
        </p:grpSpPr>
        <p:grpSp>
          <p:nvGrpSpPr>
            <p:cNvPr id="33862" name="Group 91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63" name="Line 92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64" name="Line 93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65" name="Group 94"/>
            <p:cNvGrpSpPr/>
            <p:nvPr/>
          </p:nvGrpSpPr>
          <p:grpSpPr>
            <a:xfrm>
              <a:off x="1053" y="2457"/>
              <a:ext cx="231" cy="517"/>
              <a:chOff x="1053" y="2457"/>
              <a:chExt cx="231" cy="517"/>
            </a:xfrm>
          </p:grpSpPr>
          <p:sp>
            <p:nvSpPr>
              <p:cNvPr id="33866" name="Text Box 95"/>
              <p:cNvSpPr txBox="1"/>
              <p:nvPr/>
            </p:nvSpPr>
            <p:spPr>
              <a:xfrm>
                <a:off x="1056" y="2457"/>
                <a:ext cx="228" cy="377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67" name="Text Box 96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12700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grpSp>
        <p:nvGrpSpPr>
          <p:cNvPr id="33868" name="Group 97"/>
          <p:cNvGrpSpPr/>
          <p:nvPr/>
        </p:nvGrpSpPr>
        <p:grpSpPr>
          <a:xfrm>
            <a:off x="4385945" y="1391920"/>
            <a:ext cx="3662363" cy="887413"/>
            <a:chOff x="1053" y="2415"/>
            <a:chExt cx="1923" cy="559"/>
          </a:xfrm>
        </p:grpSpPr>
        <p:grpSp>
          <p:nvGrpSpPr>
            <p:cNvPr id="33869" name="Group 98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70" name="Line 99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71" name="Line 100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72" name="Group 101"/>
            <p:cNvGrpSpPr/>
            <p:nvPr/>
          </p:nvGrpSpPr>
          <p:grpSpPr>
            <a:xfrm>
              <a:off x="1053" y="2415"/>
              <a:ext cx="231" cy="559"/>
              <a:chOff x="1053" y="2415"/>
              <a:chExt cx="231" cy="559"/>
            </a:xfrm>
          </p:grpSpPr>
          <p:sp>
            <p:nvSpPr>
              <p:cNvPr id="33873" name="Text Box 102"/>
              <p:cNvSpPr txBox="1"/>
              <p:nvPr/>
            </p:nvSpPr>
            <p:spPr>
              <a:xfrm>
                <a:off x="1056" y="2415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74" name="Text Box 103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grpSp>
        <p:nvGrpSpPr>
          <p:cNvPr id="33875" name="Group 104"/>
          <p:cNvGrpSpPr/>
          <p:nvPr/>
        </p:nvGrpSpPr>
        <p:grpSpPr>
          <a:xfrm>
            <a:off x="4324350" y="3110865"/>
            <a:ext cx="3662363" cy="896938"/>
            <a:chOff x="1053" y="2409"/>
            <a:chExt cx="1923" cy="565"/>
          </a:xfrm>
        </p:grpSpPr>
        <p:grpSp>
          <p:nvGrpSpPr>
            <p:cNvPr id="33876" name="Group 105"/>
            <p:cNvGrpSpPr/>
            <p:nvPr/>
          </p:nvGrpSpPr>
          <p:grpSpPr>
            <a:xfrm>
              <a:off x="1308" y="2549"/>
              <a:ext cx="1668" cy="124"/>
              <a:chOff x="1728" y="1962"/>
              <a:chExt cx="336" cy="78"/>
            </a:xfrm>
          </p:grpSpPr>
          <p:sp>
            <p:nvSpPr>
              <p:cNvPr id="33877" name="Line 106"/>
              <p:cNvSpPr/>
              <p:nvPr/>
            </p:nvSpPr>
            <p:spPr>
              <a:xfrm>
                <a:off x="1728" y="2040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  <p:sp>
            <p:nvSpPr>
              <p:cNvPr id="33878" name="Line 107"/>
              <p:cNvSpPr/>
              <p:nvPr/>
            </p:nvSpPr>
            <p:spPr>
              <a:xfrm>
                <a:off x="1728" y="1962"/>
                <a:ext cx="336" cy="0"/>
              </a:xfrm>
              <a:prstGeom prst="line">
                <a:avLst/>
              </a:prstGeom>
              <a:ln w="28575" cap="flat" cmpd="sng">
                <a:solidFill>
                  <a:srgbClr val="0033CC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sp>
        </p:grpSp>
        <p:grpSp>
          <p:nvGrpSpPr>
            <p:cNvPr id="33879" name="Group 108"/>
            <p:cNvGrpSpPr/>
            <p:nvPr/>
          </p:nvGrpSpPr>
          <p:grpSpPr>
            <a:xfrm>
              <a:off x="1053" y="2409"/>
              <a:ext cx="231" cy="565"/>
              <a:chOff x="1053" y="2409"/>
              <a:chExt cx="231" cy="565"/>
            </a:xfrm>
          </p:grpSpPr>
          <p:sp>
            <p:nvSpPr>
              <p:cNvPr id="33880" name="Text Box 109"/>
              <p:cNvSpPr txBox="1"/>
              <p:nvPr/>
            </p:nvSpPr>
            <p:spPr>
              <a:xfrm>
                <a:off x="1056" y="2409"/>
                <a:ext cx="228" cy="3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O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b="1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  <p:sp>
            <p:nvSpPr>
              <p:cNvPr id="33881" name="Text Box 110"/>
              <p:cNvSpPr txBox="1"/>
              <p:nvPr/>
            </p:nvSpPr>
            <p:spPr>
              <a:xfrm>
                <a:off x="1053" y="2597"/>
                <a:ext cx="228" cy="3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anchor="t" anchorCtr="0">
                <a:spAutoFit/>
              </a:bodyPr>
              <a:p>
                <a:pPr>
                  <a:spcBef>
                    <a:spcPct val="50000"/>
                  </a:spcBef>
                  <a:buClrTx/>
                  <a:buFontTx/>
                </a:pPr>
                <a:r>
                  <a:rPr lang="en-US" altLang="en-US" sz="1800" dirty="0">
                    <a:solidFill>
                      <a:schemeClr val="tx1"/>
                    </a:solidFill>
                    <a:latin typeface="Arial" panose="020B0604020202020204" pitchFamily="34" charset="0"/>
                  </a:rPr>
                  <a:t>A</a:t>
                </a:r>
                <a:endParaRPr lang="en-US" altLang="en-US" sz="1800" dirty="0">
                  <a:solidFill>
                    <a:schemeClr val="tx1"/>
                  </a:solidFill>
                  <a:latin typeface="Arial" panose="020B0604020202020204" pitchFamily="34" charset="0"/>
                </a:endParaRPr>
              </a:p>
              <a:p>
                <a:pPr>
                  <a:spcBef>
                    <a:spcPct val="50000"/>
                  </a:spcBef>
                  <a:buClrTx/>
                  <a:buFontTx/>
                </a:pPr>
                <a:endParaRPr lang="en-US" altLang="en-US" sz="1000" dirty="0">
                  <a:solidFill>
                    <a:schemeClr val="tx1"/>
                  </a:solidFill>
                  <a:latin typeface="Arial" panose="020B0604020202020204" pitchFamily="34" charset="0"/>
                  <a:ea typeface="Arial" panose="020B0604020202020204" pitchFamily="34" charset="0"/>
                </a:endParaRPr>
              </a:p>
            </p:txBody>
          </p:sp>
        </p:grpSp>
      </p:grpSp>
      <p:grpSp>
        <p:nvGrpSpPr>
          <p:cNvPr id="33882" name="Group 112"/>
          <p:cNvGrpSpPr/>
          <p:nvPr/>
        </p:nvGrpSpPr>
        <p:grpSpPr>
          <a:xfrm>
            <a:off x="7089775" y="5791200"/>
            <a:ext cx="381000" cy="381000"/>
            <a:chOff x="4992" y="2496"/>
            <a:chExt cx="241" cy="233"/>
          </a:xfrm>
        </p:grpSpPr>
        <p:sp>
          <p:nvSpPr>
            <p:cNvPr id="33883" name="Oval 113"/>
            <p:cNvSpPr/>
            <p:nvPr/>
          </p:nvSpPr>
          <p:spPr>
            <a:xfrm>
              <a:off x="4992" y="2496"/>
              <a:ext cx="241" cy="233"/>
            </a:xfrm>
            <a:prstGeom prst="ellipse">
              <a:avLst/>
            </a:prstGeom>
            <a:solidFill>
              <a:srgbClr val="FFFFFF"/>
            </a:solidFill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anchor="t" anchorCtr="0"/>
            <a:p>
              <a:pPr>
                <a:buClrTx/>
                <a:buFontTx/>
              </a:pPr>
              <a:endParaRPr lang="vi-VN" altLang="en-US" dirty="0">
                <a:latin typeface="VNI-Times" pitchFamily="2" charset="0"/>
                <a:ea typeface="Arial" panose="020B0604020202020204" pitchFamily="34" charset="0"/>
              </a:endParaRPr>
            </a:p>
          </p:txBody>
        </p:sp>
        <p:sp>
          <p:nvSpPr>
            <p:cNvPr id="33884" name="Line 114"/>
            <p:cNvSpPr/>
            <p:nvPr/>
          </p:nvSpPr>
          <p:spPr>
            <a:xfrm>
              <a:off x="5007" y="2553"/>
              <a:ext cx="208" cy="105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  <p:sp>
          <p:nvSpPr>
            <p:cNvPr id="33885" name="Line 115"/>
            <p:cNvSpPr/>
            <p:nvPr/>
          </p:nvSpPr>
          <p:spPr>
            <a:xfrm flipH="1">
              <a:off x="5054" y="2505"/>
              <a:ext cx="113" cy="216"/>
            </a:xfrm>
            <a:prstGeom prst="line">
              <a:avLst/>
            </a:prstGeom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sp>
      </p:grpSp>
      <p:sp>
        <p:nvSpPr>
          <p:cNvPr id="33886" name="Line 116"/>
          <p:cNvSpPr/>
          <p:nvPr/>
        </p:nvSpPr>
        <p:spPr>
          <a:xfrm>
            <a:off x="5334000" y="5791200"/>
            <a:ext cx="304800" cy="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87" name="Line 117"/>
          <p:cNvSpPr/>
          <p:nvPr/>
        </p:nvSpPr>
        <p:spPr>
          <a:xfrm>
            <a:off x="5486400" y="5486400"/>
            <a:ext cx="0" cy="3048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88" name="Line 118"/>
          <p:cNvSpPr/>
          <p:nvPr/>
        </p:nvSpPr>
        <p:spPr>
          <a:xfrm flipV="1">
            <a:off x="5334000" y="5791200"/>
            <a:ext cx="0" cy="5334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89" name="Line 119"/>
          <p:cNvSpPr/>
          <p:nvPr/>
        </p:nvSpPr>
        <p:spPr>
          <a:xfrm>
            <a:off x="5638800" y="5791200"/>
            <a:ext cx="0" cy="5334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0" name="Line 120"/>
          <p:cNvSpPr/>
          <p:nvPr/>
        </p:nvSpPr>
        <p:spPr>
          <a:xfrm>
            <a:off x="5638800" y="6477000"/>
            <a:ext cx="228600" cy="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1" name="Line 121"/>
          <p:cNvSpPr/>
          <p:nvPr/>
        </p:nvSpPr>
        <p:spPr>
          <a:xfrm flipV="1">
            <a:off x="5867400" y="5562600"/>
            <a:ext cx="0" cy="9144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2" name="Line 122"/>
          <p:cNvSpPr/>
          <p:nvPr/>
        </p:nvSpPr>
        <p:spPr>
          <a:xfrm>
            <a:off x="5867400" y="5562600"/>
            <a:ext cx="1371600" cy="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3" name="Line 123"/>
          <p:cNvSpPr/>
          <p:nvPr/>
        </p:nvSpPr>
        <p:spPr>
          <a:xfrm>
            <a:off x="7239000" y="5562600"/>
            <a:ext cx="0" cy="228600"/>
          </a:xfrm>
          <a:prstGeom prst="line">
            <a:avLst/>
          </a:prstGeom>
          <a:ln w="19050" cap="flat" cmpd="sng">
            <a:solidFill>
              <a:srgbClr val="F94153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4" name="Line 125"/>
          <p:cNvSpPr/>
          <p:nvPr/>
        </p:nvSpPr>
        <p:spPr>
          <a:xfrm flipV="1">
            <a:off x="7315200" y="5257800"/>
            <a:ext cx="0" cy="5334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5" name="Line 126"/>
          <p:cNvSpPr/>
          <p:nvPr/>
        </p:nvSpPr>
        <p:spPr>
          <a:xfrm flipH="1">
            <a:off x="5105400" y="6477000"/>
            <a:ext cx="228600" cy="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6" name="Line 127"/>
          <p:cNvSpPr/>
          <p:nvPr/>
        </p:nvSpPr>
        <p:spPr>
          <a:xfrm flipV="1">
            <a:off x="5105400" y="5257800"/>
            <a:ext cx="0" cy="1219200"/>
          </a:xfrm>
          <a:prstGeom prst="line">
            <a:avLst/>
          </a:prstGeom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3897" name="Oval 128"/>
          <p:cNvSpPr/>
          <p:nvPr/>
        </p:nvSpPr>
        <p:spPr>
          <a:xfrm>
            <a:off x="5448300" y="5756275"/>
            <a:ext cx="76200" cy="76200"/>
          </a:xfrm>
          <a:prstGeom prst="ellipse">
            <a:avLst/>
          </a:prstGeom>
          <a:solidFill>
            <a:srgbClr val="FF0000"/>
          </a:solidFill>
          <a:ln w="9525">
            <a:noFill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33898" name="Oval 129"/>
          <p:cNvSpPr/>
          <p:nvPr/>
        </p:nvSpPr>
        <p:spPr>
          <a:xfrm>
            <a:off x="5448300" y="5476875"/>
            <a:ext cx="76200" cy="76200"/>
          </a:xfrm>
          <a:prstGeom prst="ellipse">
            <a:avLst/>
          </a:prstGeom>
          <a:solidFill>
            <a:srgbClr val="FF00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33899" name="Oval 130"/>
          <p:cNvSpPr/>
          <p:nvPr/>
        </p:nvSpPr>
        <p:spPr>
          <a:xfrm>
            <a:off x="5070475" y="5260975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  <p:sp>
        <p:nvSpPr>
          <p:cNvPr id="33900" name="Oval 131"/>
          <p:cNvSpPr/>
          <p:nvPr/>
        </p:nvSpPr>
        <p:spPr>
          <a:xfrm>
            <a:off x="7277100" y="5270500"/>
            <a:ext cx="76200" cy="76200"/>
          </a:xfrm>
          <a:prstGeom prst="ellipse">
            <a:avLst/>
          </a:prstGeom>
          <a:solidFill>
            <a:srgbClr val="0000FF"/>
          </a:solidFill>
          <a:ln w="9525">
            <a:noFill/>
          </a:ln>
        </p:spPr>
        <p:txBody>
          <a:bodyPr wrap="none" anchor="ctr" anchorCtr="0"/>
          <a:p>
            <a:pPr>
              <a:buClrTx/>
              <a:buFontTx/>
            </a:pPr>
            <a:endParaRPr lang="vi-VN" altLang="en-US" dirty="0">
              <a:latin typeface="VNI-Times" pitchFamily="2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Content Placeholder 3" descr="hinh-nen-Powerpoint-1"/>
          <p:cNvPicPr>
            <a:picLocks noChangeAspect="1"/>
          </p:cNvPicPr>
          <p:nvPr>
            <p:ph sz="half" idx="1"/>
          </p:nvPr>
        </p:nvPicPr>
        <p:blipFill>
          <a:blip r:embed="rId1"/>
          <a:stretch>
            <a:fillRect/>
          </a:stretch>
        </p:blipFill>
        <p:spPr>
          <a:xfrm>
            <a:off x="-7620" y="1905"/>
            <a:ext cx="12205335" cy="6851015"/>
          </a:xfrm>
          <a:prstGeom prst="rect">
            <a:avLst/>
          </a:prstGeom>
        </p:spPr>
      </p:pic>
      <p:sp>
        <p:nvSpPr>
          <p:cNvPr id="2" name="Text Box 1"/>
          <p:cNvSpPr txBox="1"/>
          <p:nvPr/>
        </p:nvSpPr>
        <p:spPr>
          <a:xfrm>
            <a:off x="846455" y="593725"/>
            <a:ext cx="11351260" cy="76835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sz="4400" b="1">
                <a:latin typeface="Times New Roman" panose="02020603050405020304" charset="0"/>
                <a:cs typeface="Times New Roman" panose="02020603050405020304" charset="0"/>
                <a:sym typeface="+mn-ea"/>
              </a:rPr>
              <a:t>2. Lập bảng dự trù dụng cụ vật liệu và thiết bị:</a:t>
            </a:r>
            <a:endParaRPr lang="en-US" sz="4400" b="1"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graphicFrame>
        <p:nvGraphicFramePr>
          <p:cNvPr id="3" name="Table 2"/>
          <p:cNvGraphicFramePr/>
          <p:nvPr/>
        </p:nvGraphicFramePr>
        <p:xfrm>
          <a:off x="2117090" y="1527810"/>
          <a:ext cx="8809355" cy="40246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9975"/>
                <a:gridCol w="4438650"/>
                <a:gridCol w="1371600"/>
                <a:gridCol w="1929130"/>
              </a:tblGrid>
              <a:tr h="164592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TT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Tên dụng cụ, vật liệu và thiết bị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Số lượng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Yêu cầu kỹ thuật</a:t>
                      </a:r>
                      <a:endParaRPr lang="en-US" sz="3600" b="0">
                        <a:latin typeface="Times New Roman" panose="02020603050405020304" charset="0"/>
                        <a:ea typeface="Arial" panose="020B0604020202020204" pitchFamily="3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8710">
                <a:tc>
                  <a:txBody>
                    <a:bodyPr/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en-US" sz="3600" b="0">
                        <a:latin typeface="Times New Roman" panose="02020603050405020304" charset="0"/>
                        <a:cs typeface="Times New Roman" panose="02020603050405020304" charset="0"/>
                      </a:endParaRPr>
                    </a:p>
                    <a:p>
                      <a:pPr indent="0" algn="ctr">
                        <a:buNone/>
                      </a:pPr>
                      <a:r>
                        <a:rPr lang="en-US" sz="3600" b="0"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en-US" sz="3600" b="0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36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r>
                        <a:rPr lang="en-US" sz="3600" b="1">
                          <a:latin typeface="Times New Roman" panose="02020603050405020304" charset="0"/>
                          <a:cs typeface="Times New Roman" panose="02020603050405020304" charset="0"/>
                        </a:rPr>
                        <a:t> </a:t>
                      </a: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indent="0">
                        <a:buNone/>
                      </a:pPr>
                      <a:endParaRPr lang="en-US" sz="3600" b="1"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t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Content Placeholder 6"/>
          <p:cNvPicPr>
            <a:picLocks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10073640" y="5237480"/>
            <a:ext cx="1534795" cy="16154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936</Words>
  <Application>WPS Presentation</Application>
  <PresentationFormat>Widescreen</PresentationFormat>
  <Paragraphs>88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3" baseType="lpstr">
      <vt:lpstr>Arial</vt:lpstr>
      <vt:lpstr>SimSun</vt:lpstr>
      <vt:lpstr>Wingdings</vt:lpstr>
      <vt:lpstr>Times New Roman</vt:lpstr>
      <vt:lpstr>Microsoft YaHei</vt:lpstr>
      <vt:lpstr>Arial Unicode MS</vt:lpstr>
      <vt:lpstr>Calibri Light</vt:lpstr>
      <vt:lpstr>Calibri</vt:lpstr>
      <vt:lpstr>VNI-Times</vt:lpstr>
      <vt:lpstr>Segoe Print</vt:lpstr>
      <vt:lpstr>Wingdings 2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DẶN DÒ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Admin</cp:lastModifiedBy>
  <cp:revision>12</cp:revision>
  <dcterms:created xsi:type="dcterms:W3CDTF">2020-04-16T10:43:00Z</dcterms:created>
  <dcterms:modified xsi:type="dcterms:W3CDTF">2022-06-22T08:30:22Z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1033-11.2.0.11074</vt:lpwstr>
  </property>
  <property fmtid="{D5CDD505-2E9C-101B-9397-08002B2CF9AE}" pid="3" name="ICV">
    <vt:lpwstr>F91538DBBD9E4EA4BC1D736DAFF8AB34</vt:lpwstr>
  </property>
</Properties>
</file>