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313" r:id="rId3"/>
    <p:sldId id="257" r:id="rId4"/>
    <p:sldId id="258" r:id="rId5"/>
    <p:sldId id="286" r:id="rId6"/>
    <p:sldId id="260" r:id="rId7"/>
    <p:sldId id="259" r:id="rId8"/>
    <p:sldId id="298" r:id="rId9"/>
    <p:sldId id="283" r:id="rId10"/>
    <p:sldId id="290" r:id="rId11"/>
    <p:sldId id="271" r:id="rId12"/>
    <p:sldId id="291" r:id="rId13"/>
    <p:sldId id="295" r:id="rId14"/>
    <p:sldId id="292" r:id="rId15"/>
    <p:sldId id="280" r:id="rId16"/>
    <p:sldId id="264" r:id="rId17"/>
    <p:sldId id="296" r:id="rId18"/>
    <p:sldId id="288" r:id="rId19"/>
    <p:sldId id="273" r:id="rId20"/>
    <p:sldId id="293" r:id="rId21"/>
    <p:sldId id="281" r:id="rId22"/>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0066"/>
    <a:srgbClr val="9900CC"/>
    <a:srgbClr val="FF00FF"/>
    <a:srgbClr val="FF3399"/>
    <a:srgbClr val="FFFF00"/>
    <a:srgbClr val="009900"/>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389"/>
    <p:restoredTop sz="98497"/>
  </p:normalViewPr>
  <p:slideViewPr>
    <p:cSldViewPr showGuides="1">
      <p:cViewPr>
        <p:scale>
          <a:sx n="75" d="100"/>
          <a:sy n="75" d="100"/>
        </p:scale>
        <p:origin x="-1326" y="-72"/>
      </p:cViewPr>
      <p:guideLst>
        <p:guide orient="horz" pos="2191"/>
        <p:guide pos="2938"/>
      </p:guideLst>
    </p:cSldViewPr>
  </p:slid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25954" name="Rectangle 2"/>
          <p:cNvSpPr>
            <a:spLocks noGrp="1"/>
          </p:cNvSpPr>
          <p:nvPr>
            <p:ph type="title"/>
          </p:nvPr>
        </p:nvSpPr>
        <p:spPr>
          <a:xfrm>
            <a:off x="457200" y="274638"/>
            <a:ext cx="8229600" cy="1143000"/>
          </a:xfrm>
          <a:prstGeom prst="rect">
            <a:avLst/>
          </a:prstGeom>
          <a:noFill/>
          <a:ln w="9525">
            <a:noFill/>
          </a:ln>
        </p:spPr>
        <p:txBody>
          <a:bodyPr anchor="ctr" anchorCtr="0"/>
          <a:p>
            <a:pPr lvl="0"/>
            <a:r>
              <a:rPr dirty="0"/>
              <a:t>Click to edit Master title style</a:t>
            </a:r>
            <a:endParaRPr dirty="0"/>
          </a:p>
        </p:txBody>
      </p:sp>
      <p:sp>
        <p:nvSpPr>
          <p:cNvPr id="125955" name="Rectangle 3"/>
          <p:cNvSpPr>
            <a:spLocks noGrp="1"/>
          </p:cNvSpPr>
          <p:nvPr>
            <p:ph type="body" idx="1"/>
          </p:nvPr>
        </p:nvSpPr>
        <p:spPr>
          <a:xfrm>
            <a:off x="457200" y="1600200"/>
            <a:ext cx="8229600" cy="4525963"/>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1259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1259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1259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25954"/>
                                        </p:tgtEl>
                                        <p:attrNameLst>
                                          <p:attrName>style.visibility</p:attrName>
                                        </p:attrNameLst>
                                      </p:cBhvr>
                                      <p:to>
                                        <p:strVal val="visible"/>
                                      </p:to>
                                    </p:set>
                                    <p:animEffect transition="in" filter="dissolve">
                                      <p:cBhvr>
                                        <p:cTn id="7" dur="500"/>
                                        <p:tgtEl>
                                          <p:spTgt spid="12595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5955">
                                            <p:txEl>
                                              <p:pRg st="0" end="0"/>
                                            </p:txEl>
                                          </p:spTgt>
                                        </p:tgtEl>
                                        <p:attrNameLst>
                                          <p:attrName>style.visibility</p:attrName>
                                        </p:attrNameLst>
                                      </p:cBhvr>
                                      <p:to>
                                        <p:strVal val="visible"/>
                                      </p:to>
                                    </p:set>
                                    <p:animEffect transition="in" filter="dissolve">
                                      <p:cBhvr>
                                        <p:cTn id="12" dur="500"/>
                                        <p:tgtEl>
                                          <p:spTgt spid="125955">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25955">
                                            <p:txEl>
                                              <p:pRg st="1" end="1"/>
                                            </p:txEl>
                                          </p:spTgt>
                                        </p:tgtEl>
                                        <p:attrNameLst>
                                          <p:attrName>style.visibility</p:attrName>
                                        </p:attrNameLst>
                                      </p:cBhvr>
                                      <p:to>
                                        <p:strVal val="visible"/>
                                      </p:to>
                                    </p:set>
                                    <p:animEffect transition="in" filter="dissolve">
                                      <p:cBhvr>
                                        <p:cTn id="15" dur="500"/>
                                        <p:tgtEl>
                                          <p:spTgt spid="125955">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25955">
                                            <p:txEl>
                                              <p:pRg st="2" end="2"/>
                                            </p:txEl>
                                          </p:spTgt>
                                        </p:tgtEl>
                                        <p:attrNameLst>
                                          <p:attrName>style.visibility</p:attrName>
                                        </p:attrNameLst>
                                      </p:cBhvr>
                                      <p:to>
                                        <p:strVal val="visible"/>
                                      </p:to>
                                    </p:set>
                                    <p:animEffect transition="in" filter="dissolve">
                                      <p:cBhvr>
                                        <p:cTn id="18" dur="500"/>
                                        <p:tgtEl>
                                          <p:spTgt spid="125955">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25955">
                                            <p:txEl>
                                              <p:pRg st="3" end="3"/>
                                            </p:txEl>
                                          </p:spTgt>
                                        </p:tgtEl>
                                        <p:attrNameLst>
                                          <p:attrName>style.visibility</p:attrName>
                                        </p:attrNameLst>
                                      </p:cBhvr>
                                      <p:to>
                                        <p:strVal val="visible"/>
                                      </p:to>
                                    </p:set>
                                    <p:animEffect transition="in" filter="dissolve">
                                      <p:cBhvr>
                                        <p:cTn id="21" dur="500"/>
                                        <p:tgtEl>
                                          <p:spTgt spid="125955">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25955">
                                            <p:txEl>
                                              <p:pRg st="4" end="4"/>
                                            </p:txEl>
                                          </p:spTgt>
                                        </p:tgtEl>
                                        <p:attrNameLst>
                                          <p:attrName>style.visibility</p:attrName>
                                        </p:attrNameLst>
                                      </p:cBhvr>
                                      <p:to>
                                        <p:strVal val="visible"/>
                                      </p:to>
                                    </p:set>
                                    <p:animEffect transition="in" filter="dissolve">
                                      <p:cBhvr>
                                        <p:cTn id="24" dur="500"/>
                                        <p:tgtEl>
                                          <p:spTgt spid="1259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p:bldP spid="125955" grpId="0" build="p">
        <p:tmplLst>
          <p:tmpl lvl="1">
            <p:tnLst>
              <p:par>
                <p:cTn presetID="9" presetClass="entr" presetSubtype="0" fill="hold" nodeType="clickEffect">
                  <p:stCondLst>
                    <p:cond delay="0"/>
                  </p:stCondLst>
                  <p:childTnLst>
                    <p:set>
                      <p:cBhvr>
                        <p:cTn dur="1" fill="hold">
                          <p:stCondLst>
                            <p:cond delay="0"/>
                          </p:stCondLst>
                        </p:cTn>
                        <p:tgtEl>
                          <p:spTgt spid="125955"/>
                        </p:tgtEl>
                        <p:attrNameLst>
                          <p:attrName>style.visibility</p:attrName>
                        </p:attrNameLst>
                      </p:cBhvr>
                      <p:to>
                        <p:strVal val="visible"/>
                      </p:to>
                    </p:set>
                    <p:animEffect transition="in" filter="dissolve">
                      <p:cBhvr>
                        <p:cTn dur="500"/>
                        <p:tgtEl>
                          <p:spTgt spid="125955"/>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25955"/>
                        </p:tgtEl>
                        <p:attrNameLst>
                          <p:attrName>style.visibility</p:attrName>
                        </p:attrNameLst>
                      </p:cBhvr>
                      <p:to>
                        <p:strVal val="visible"/>
                      </p:to>
                    </p:set>
                    <p:animEffect transition="in" filter="dissolve">
                      <p:cBhvr>
                        <p:cTn dur="500"/>
                        <p:tgtEl>
                          <p:spTgt spid="125955"/>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25955"/>
                        </p:tgtEl>
                        <p:attrNameLst>
                          <p:attrName>style.visibility</p:attrName>
                        </p:attrNameLst>
                      </p:cBhvr>
                      <p:to>
                        <p:strVal val="visible"/>
                      </p:to>
                    </p:set>
                    <p:animEffect transition="in" filter="dissolve">
                      <p:cBhvr>
                        <p:cTn dur="500"/>
                        <p:tgtEl>
                          <p:spTgt spid="125955"/>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25955"/>
                        </p:tgtEl>
                        <p:attrNameLst>
                          <p:attrName>style.visibility</p:attrName>
                        </p:attrNameLst>
                      </p:cBhvr>
                      <p:to>
                        <p:strVal val="visible"/>
                      </p:to>
                    </p:set>
                    <p:animEffect transition="in" filter="dissolve">
                      <p:cBhvr>
                        <p:cTn dur="500"/>
                        <p:tgtEl>
                          <p:spTgt spid="125955"/>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25955"/>
                        </p:tgtEl>
                        <p:attrNameLst>
                          <p:attrName>style.visibility</p:attrName>
                        </p:attrNameLst>
                      </p:cBhvr>
                      <p:to>
                        <p:strVal val="visible"/>
                      </p:to>
                    </p:set>
                    <p:animEffect transition="in" filter="dissolve">
                      <p:cBhvr>
                        <p:cTn dur="500"/>
                        <p:tgtEl>
                          <p:spTgt spid="125955"/>
                        </p:tgtEl>
                      </p:cBhvr>
                    </p:animEffect>
                  </p:childTnLst>
                </p:cTn>
              </p:par>
            </p:tnLst>
          </p:tmpl>
        </p:tmplLst>
      </p:bldP>
    </p:bldLst>
  </p:timing>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6.emf"/><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0.GIF"/><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GIF"/><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2"/>
          <p:cNvSpPr>
            <a:spLocks noGrp="1" noChangeArrowheads="1"/>
          </p:cNvSpPr>
          <p:nvPr>
            <p:ph sz="half" idx="1"/>
          </p:nvPr>
        </p:nvSpPr>
        <p:spPr>
          <a:xfrm>
            <a:off x="546735" y="304800"/>
            <a:ext cx="7890510" cy="1740535"/>
          </a:xfrm>
          <a:solidFill>
            <a:srgbClr val="FFFF00"/>
          </a:solidFill>
          <a:ln w="3175">
            <a:solidFill>
              <a:schemeClr val="tx1"/>
            </a:solidFill>
          </a:ln>
        </p:spPr>
        <p:txBody>
          <a:bodyPr vert="horz" wrap="square" lIns="91440" tIns="45720" rIns="91440" bIns="45720" numCol="1" anchor="t" anchorCtr="0" compatLnSpc="1"/>
          <a:lstStyle/>
          <a:p>
            <a:pPr marL="742950" marR="0" lvl="1" indent="-285750" algn="l" defTabSz="914400" rtl="0" eaLnBrk="1" fontAlgn="base" latinLnBrk="0" hangingPunct="1">
              <a:lnSpc>
                <a:spcPct val="90000"/>
              </a:lnSpc>
              <a:spcBef>
                <a:spcPct val="20000"/>
              </a:spcBef>
              <a:spcAft>
                <a:spcPct val="0"/>
              </a:spcAft>
              <a:buClrTx/>
              <a:buSzTx/>
              <a:buFont typeface="Tahoma" panose="020B0604030504040204" pitchFamily="34" charset="0"/>
              <a:buNone/>
              <a:defRPr/>
            </a:pPr>
            <a:r>
              <a:rPr kumimoji="0" lang="en-US" sz="3200" b="1" i="0" u="none" strike="noStrike" kern="0" cap="none" spc="0" normalizeH="0" baseline="0" noProof="0" smtClean="0">
                <a:ln>
                  <a:noFill/>
                </a:ln>
                <a:solidFill>
                  <a:srgbClr val="FF3300"/>
                </a:solidFill>
                <a:effectLst>
                  <a:outerShdw blurRad="38100" dist="38100" dir="2700000" algn="tl">
                    <a:srgbClr val="000000"/>
                  </a:outerShdw>
                </a:effectLst>
                <a:uLnTx/>
                <a:uFillTx/>
                <a:latin typeface="Times New Roman" panose="02020603050405020304" pitchFamily="18" charset="0"/>
              </a:rPr>
              <a:t>Bài 38: </a:t>
            </a:r>
            <a:r>
              <a:rPr kumimoji="0" lang="en-US" sz="3200" b="1" i="0" u="none" strike="noStrike" kern="0" cap="none" spc="0" normalizeH="0" baseline="0" noProof="0" smtClean="0">
                <a:ln>
                  <a:noFill/>
                </a:ln>
                <a:solidFill>
                  <a:srgbClr val="0000FF"/>
                </a:solidFill>
                <a:effectLst>
                  <a:outerShdw blurRad="38100" dist="38100" dir="2700000" algn="tl">
                    <a:srgbClr val="000000"/>
                  </a:outerShdw>
                </a:effectLst>
                <a:uLnTx/>
                <a:uFillTx/>
                <a:latin typeface="Times New Roman" panose="02020603050405020304" pitchFamily="18" charset="0"/>
              </a:rPr>
              <a:t>  </a:t>
            </a:r>
            <a:r>
              <a:rPr kumimoji="0" lang="en-US" sz="3200" b="1" i="0" u="none" strike="noStrike" kern="0" cap="none" spc="0" normalizeH="0" baseline="0" noProof="0" smtClean="0">
                <a:ln>
                  <a:noFill/>
                </a:ln>
                <a:solidFill>
                  <a:srgbClr val="FF3300"/>
                </a:solidFill>
                <a:effectLst>
                  <a:outerShdw blurRad="38100" dist="38100" dir="2700000" algn="tl">
                    <a:srgbClr val="000000"/>
                  </a:outerShdw>
                </a:effectLst>
                <a:uLnTx/>
                <a:uFillTx/>
                <a:latin typeface="Times New Roman" panose="02020603050405020304" pitchFamily="18" charset="0"/>
              </a:rPr>
              <a:t>PHÁT TRIỂN TỔNG HỢP KINH TẾ VÀ BẢO VỆ TÀI NGUYÊN MÔI TRƯỜNG BIỂN- ĐẢO </a:t>
            </a:r>
            <a:endParaRPr kumimoji="0" lang="en-US" sz="3200" b="1" i="0" u="none" strike="noStrike" kern="0" cap="none" spc="0" normalizeH="0" baseline="0" noProof="0" smtClean="0">
              <a:ln>
                <a:noFill/>
              </a:ln>
              <a:solidFill>
                <a:srgbClr val="0000FF"/>
              </a:solidFill>
              <a:effectLst>
                <a:outerShdw blurRad="38100" dist="38100" dir="2700000" algn="tl">
                  <a:srgbClr val="000000"/>
                </a:outerShdw>
              </a:effectLst>
              <a:uLnTx/>
              <a:uFillTx/>
              <a:latin typeface="+mn-lt"/>
            </a:endParaRPr>
          </a:p>
        </p:txBody>
      </p:sp>
      <p:pic>
        <p:nvPicPr>
          <p:cNvPr id="3076" name="Picture 4" descr="VinhHaLong6"/>
          <p:cNvPicPr>
            <a:picLocks noChangeAspect="1"/>
          </p:cNvPicPr>
          <p:nvPr>
            <p:ph sz="half" idx="2"/>
          </p:nvPr>
        </p:nvPicPr>
        <p:blipFill>
          <a:blip r:embed="rId1"/>
          <a:stretch>
            <a:fillRect/>
          </a:stretch>
        </p:blipFill>
        <p:spPr>
          <a:xfrm>
            <a:off x="452755" y="2188845"/>
            <a:ext cx="8102600" cy="4701540"/>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8" name="Text Box 4"/>
          <p:cNvSpPr txBox="1">
            <a:spLocks noChangeArrowheads="1"/>
          </p:cNvSpPr>
          <p:nvPr/>
        </p:nvSpPr>
        <p:spPr bwMode="auto">
          <a:xfrm>
            <a:off x="533400" y="152400"/>
            <a:ext cx="8229600" cy="95313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eaLnBrk="0" hangingPunct="0">
              <a:spcBef>
                <a:spcPct val="50000"/>
              </a:spcBef>
            </a:pPr>
            <a:r>
              <a:rPr lang="en-US" sz="2800" b="1" dirty="0">
                <a:effectLst>
                  <a:outerShdw blurRad="38100" dist="38100" dir="2700000">
                    <a:srgbClr val="C0C0C0"/>
                  </a:outerShdw>
                </a:effectLst>
                <a:latin typeface="Times New Roman" panose="02020603050405020304" pitchFamily="18" charset="0"/>
                <a:cs typeface="Times New Roman" panose="02020603050405020304" pitchFamily="18" charset="0"/>
              </a:rPr>
              <a:t>1 SỐ HÌNH ẢNH VỀ ĐÁNH BẮT VÀ NUÔI TRỒNG HẢI SẢN:</a:t>
            </a:r>
            <a:endParaRPr lang="en-US" sz="2800" b="1" dirty="0">
              <a:effectLst>
                <a:outerShdw blurRad="38100" dist="38100" dir="2700000">
                  <a:srgbClr val="C0C0C0"/>
                </a:outerShdw>
              </a:effectLst>
              <a:latin typeface="Times New Roman" panose="02020603050405020304" pitchFamily="18" charset="0"/>
              <a:cs typeface="Times New Roman" panose="02020603050405020304" pitchFamily="18" charset="0"/>
            </a:endParaRPr>
          </a:p>
        </p:txBody>
      </p:sp>
      <p:sp>
        <p:nvSpPr>
          <p:cNvPr id="93189" name="Text Box 5"/>
          <p:cNvSpPr txBox="1">
            <a:spLocks noChangeArrowheads="1"/>
          </p:cNvSpPr>
          <p:nvPr/>
        </p:nvSpPr>
        <p:spPr bwMode="auto">
          <a:xfrm>
            <a:off x="304800" y="914400"/>
            <a:ext cx="2590800" cy="4603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algn="ctr" eaLnBrk="0" hangingPunct="0">
              <a:spcBef>
                <a:spcPct val="50000"/>
              </a:spcBef>
            </a:pPr>
            <a:r>
              <a:rPr lang="en-US" sz="2400" b="1" dirty="0">
                <a:effectLst>
                  <a:outerShdw blurRad="38100" dist="38100" dir="2700000">
                    <a:srgbClr val="C0C0C0"/>
                  </a:outerShdw>
                </a:effectLst>
                <a:latin typeface="Times New Roman" panose="02020603050405020304" pitchFamily="18" charset="0"/>
                <a:cs typeface="Times New Roman" panose="02020603050405020304" pitchFamily="18" charset="0"/>
              </a:rPr>
              <a:t>ĐÁNH BẮT</a:t>
            </a:r>
            <a:endParaRPr lang="en-US" sz="2400" b="1" dirty="0">
              <a:effectLst>
                <a:outerShdw blurRad="38100" dist="38100" dir="2700000">
                  <a:srgbClr val="C0C0C0"/>
                </a:outerShdw>
              </a:effectLst>
              <a:latin typeface="Times New Roman" panose="02020603050405020304" pitchFamily="18" charset="0"/>
              <a:cs typeface="Times New Roman" panose="02020603050405020304" pitchFamily="18" charset="0"/>
            </a:endParaRPr>
          </a:p>
        </p:txBody>
      </p:sp>
      <p:sp>
        <p:nvSpPr>
          <p:cNvPr id="14340" name="Line 8"/>
          <p:cNvSpPr/>
          <p:nvPr/>
        </p:nvSpPr>
        <p:spPr>
          <a:xfrm flipH="1">
            <a:off x="6096000" y="838200"/>
            <a:ext cx="76200" cy="6019800"/>
          </a:xfrm>
          <a:prstGeom prst="line">
            <a:avLst/>
          </a:prstGeom>
          <a:ln w="38100" cap="flat" cmpd="sng">
            <a:solidFill>
              <a:schemeClr val="tx1"/>
            </a:solidFill>
            <a:prstDash val="solid"/>
            <a:headEnd type="none" w="med" len="med"/>
            <a:tailEnd type="none" w="med" len="med"/>
          </a:ln>
        </p:spPr>
      </p:sp>
      <p:sp>
        <p:nvSpPr>
          <p:cNvPr id="14341" name="Line 9"/>
          <p:cNvSpPr/>
          <p:nvPr/>
        </p:nvSpPr>
        <p:spPr>
          <a:xfrm flipH="1">
            <a:off x="2971800" y="838200"/>
            <a:ext cx="76200" cy="6019800"/>
          </a:xfrm>
          <a:prstGeom prst="line">
            <a:avLst/>
          </a:prstGeom>
          <a:ln w="38100" cap="flat" cmpd="sng">
            <a:solidFill>
              <a:schemeClr val="tx1"/>
            </a:solidFill>
            <a:prstDash val="solid"/>
            <a:headEnd type="none" w="med" len="med"/>
            <a:tailEnd type="none" w="med" len="med"/>
          </a:ln>
        </p:spPr>
      </p:sp>
      <p:sp>
        <p:nvSpPr>
          <p:cNvPr id="93194" name="Text Box 10"/>
          <p:cNvSpPr txBox="1">
            <a:spLocks noChangeArrowheads="1"/>
          </p:cNvSpPr>
          <p:nvPr/>
        </p:nvSpPr>
        <p:spPr bwMode="auto">
          <a:xfrm>
            <a:off x="3276600" y="914400"/>
            <a:ext cx="2667000" cy="4603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algn="ctr" defTabSz="914400" eaLnBrk="0" hangingPunct="0">
              <a:spcBef>
                <a:spcPct val="50000"/>
              </a:spcBef>
              <a:buClrTx/>
              <a:buSzTx/>
              <a:buFontTx/>
              <a:buNone/>
              <a:defRPr/>
            </a:pPr>
            <a:r>
              <a:rPr kumimoji="0" lang="en-US" sz="2400" b="1" kern="1200" cap="none" spc="0" normalizeH="0" baseline="0" noProof="0" smtClean="0">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rPr>
              <a:t>NUÔI TRỒNG</a:t>
            </a:r>
            <a:endParaRPr kumimoji="0" lang="en-US" sz="2400" b="1" kern="1200" cap="none" spc="0" normalizeH="0" baseline="0" noProof="0" smtClean="0">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endParaRPr>
          </a:p>
        </p:txBody>
      </p:sp>
      <p:sp>
        <p:nvSpPr>
          <p:cNvPr id="93196" name="Text Box 12"/>
          <p:cNvSpPr txBox="1">
            <a:spLocks noChangeArrowheads="1"/>
          </p:cNvSpPr>
          <p:nvPr/>
        </p:nvSpPr>
        <p:spPr bwMode="auto">
          <a:xfrm>
            <a:off x="6324600" y="914400"/>
            <a:ext cx="2667000" cy="4603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algn="ctr" defTabSz="914400" eaLnBrk="0" hangingPunct="0">
              <a:spcBef>
                <a:spcPct val="50000"/>
              </a:spcBef>
              <a:buClrTx/>
              <a:buSzTx/>
              <a:buFontTx/>
              <a:buNone/>
              <a:defRPr/>
            </a:pPr>
            <a:r>
              <a:rPr kumimoji="0" lang="en-US" sz="2400" b="1" kern="1200" cap="none" spc="0" normalizeH="0" baseline="0" noProof="0" smtClean="0">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rPr>
              <a:t>CHẾ BIẾN</a:t>
            </a:r>
            <a:endParaRPr kumimoji="0" lang="en-US" sz="2400" b="1" kern="1200" cap="none" spc="0" normalizeH="0" baseline="0" noProof="0" smtClean="0">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endParaRPr>
          </a:p>
        </p:txBody>
      </p:sp>
      <p:pic>
        <p:nvPicPr>
          <p:cNvPr id="93199" name="Picture 15" descr="Picture3"/>
          <p:cNvPicPr>
            <a:picLocks noChangeAspect="1"/>
          </p:cNvPicPr>
          <p:nvPr/>
        </p:nvPicPr>
        <p:blipFill>
          <a:blip r:embed="rId1"/>
          <a:stretch>
            <a:fillRect/>
          </a:stretch>
        </p:blipFill>
        <p:spPr>
          <a:xfrm>
            <a:off x="76200" y="1708150"/>
            <a:ext cx="2819400" cy="1873250"/>
          </a:xfrm>
          <a:prstGeom prst="rect">
            <a:avLst/>
          </a:prstGeom>
          <a:noFill/>
          <a:ln w="9525">
            <a:noFill/>
          </a:ln>
        </p:spPr>
      </p:pic>
      <p:pic>
        <p:nvPicPr>
          <p:cNvPr id="93200" name="Picture 16" descr="Picture15"/>
          <p:cNvPicPr>
            <a:picLocks noChangeAspect="1"/>
          </p:cNvPicPr>
          <p:nvPr/>
        </p:nvPicPr>
        <p:blipFill>
          <a:blip r:embed="rId2"/>
          <a:stretch>
            <a:fillRect/>
          </a:stretch>
        </p:blipFill>
        <p:spPr>
          <a:xfrm>
            <a:off x="76200" y="4051300"/>
            <a:ext cx="2819400" cy="1968500"/>
          </a:xfrm>
          <a:prstGeom prst="rect">
            <a:avLst/>
          </a:prstGeom>
          <a:noFill/>
          <a:ln w="9525">
            <a:noFill/>
          </a:ln>
        </p:spPr>
      </p:pic>
      <p:pic>
        <p:nvPicPr>
          <p:cNvPr id="93201" name="Picture 17" descr="Picture13"/>
          <p:cNvPicPr>
            <a:picLocks noChangeAspect="1"/>
          </p:cNvPicPr>
          <p:nvPr/>
        </p:nvPicPr>
        <p:blipFill>
          <a:blip r:embed="rId3"/>
          <a:stretch>
            <a:fillRect/>
          </a:stretch>
        </p:blipFill>
        <p:spPr>
          <a:xfrm>
            <a:off x="3224213" y="1752600"/>
            <a:ext cx="2719387" cy="1852613"/>
          </a:xfrm>
          <a:prstGeom prst="rect">
            <a:avLst/>
          </a:prstGeom>
          <a:noFill/>
          <a:ln w="9525">
            <a:noFill/>
          </a:ln>
        </p:spPr>
      </p:pic>
      <p:pic>
        <p:nvPicPr>
          <p:cNvPr id="93203" name="Picture 19" descr="Picture12"/>
          <p:cNvPicPr>
            <a:picLocks noChangeAspect="1"/>
          </p:cNvPicPr>
          <p:nvPr/>
        </p:nvPicPr>
        <p:blipFill>
          <a:blip r:embed="rId4"/>
          <a:stretch>
            <a:fillRect/>
          </a:stretch>
        </p:blipFill>
        <p:spPr>
          <a:xfrm>
            <a:off x="3124200" y="4038600"/>
            <a:ext cx="2895600" cy="1981200"/>
          </a:xfrm>
          <a:prstGeom prst="rect">
            <a:avLst/>
          </a:prstGeom>
          <a:noFill/>
          <a:ln w="9525">
            <a:noFill/>
          </a:ln>
        </p:spPr>
      </p:pic>
      <p:pic>
        <p:nvPicPr>
          <p:cNvPr id="93205" name="Picture 21" descr="Picture11"/>
          <p:cNvPicPr>
            <a:picLocks noChangeAspect="1"/>
          </p:cNvPicPr>
          <p:nvPr/>
        </p:nvPicPr>
        <p:blipFill>
          <a:blip r:embed="rId5"/>
          <a:stretch>
            <a:fillRect/>
          </a:stretch>
        </p:blipFill>
        <p:spPr>
          <a:xfrm>
            <a:off x="6248400" y="1752600"/>
            <a:ext cx="2743200" cy="1879600"/>
          </a:xfrm>
          <a:prstGeom prst="rect">
            <a:avLst/>
          </a:prstGeom>
          <a:noFill/>
          <a:ln w="9525">
            <a:noFill/>
          </a:ln>
        </p:spPr>
      </p:pic>
      <p:pic>
        <p:nvPicPr>
          <p:cNvPr id="93206" name="Picture 22" descr="Picture10"/>
          <p:cNvPicPr>
            <a:picLocks noChangeAspect="1"/>
          </p:cNvPicPr>
          <p:nvPr/>
        </p:nvPicPr>
        <p:blipFill>
          <a:blip r:embed="rId6"/>
          <a:stretch>
            <a:fillRect/>
          </a:stretch>
        </p:blipFill>
        <p:spPr>
          <a:xfrm>
            <a:off x="6172200" y="4032250"/>
            <a:ext cx="2895600" cy="19875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3199"/>
                                        </p:tgtEl>
                                        <p:attrNameLst>
                                          <p:attrName>style.visibility</p:attrName>
                                        </p:attrNameLst>
                                      </p:cBhvr>
                                      <p:to>
                                        <p:strVal val="visible"/>
                                      </p:to>
                                    </p:set>
                                    <p:animEffect transition="in" filter="box(in)">
                                      <p:cBhvr>
                                        <p:cTn id="7" dur="500"/>
                                        <p:tgtEl>
                                          <p:spTgt spid="9319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3200"/>
                                        </p:tgtEl>
                                        <p:attrNameLst>
                                          <p:attrName>style.visibility</p:attrName>
                                        </p:attrNameLst>
                                      </p:cBhvr>
                                      <p:to>
                                        <p:strVal val="visible"/>
                                      </p:to>
                                    </p:set>
                                    <p:animEffect transition="in" filter="blinds(horizontal)">
                                      <p:cBhvr>
                                        <p:cTn id="12" dur="500"/>
                                        <p:tgtEl>
                                          <p:spTgt spid="9320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93201"/>
                                        </p:tgtEl>
                                        <p:attrNameLst>
                                          <p:attrName>style.visibility</p:attrName>
                                        </p:attrNameLst>
                                      </p:cBhvr>
                                      <p:to>
                                        <p:strVal val="visible"/>
                                      </p:to>
                                    </p:set>
                                    <p:animEffect transition="in" filter="diamond(in)">
                                      <p:cBhvr>
                                        <p:cTn id="17" dur="2000"/>
                                        <p:tgtEl>
                                          <p:spTgt spid="9320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93203"/>
                                        </p:tgtEl>
                                        <p:attrNameLst>
                                          <p:attrName>style.visibility</p:attrName>
                                        </p:attrNameLst>
                                      </p:cBhvr>
                                      <p:to>
                                        <p:strVal val="visible"/>
                                      </p:to>
                                    </p:set>
                                    <p:animEffect transition="in" filter="randombar(horizontal)">
                                      <p:cBhvr>
                                        <p:cTn id="22" dur="500"/>
                                        <p:tgtEl>
                                          <p:spTgt spid="9320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93205"/>
                                        </p:tgtEl>
                                        <p:attrNameLst>
                                          <p:attrName>style.visibility</p:attrName>
                                        </p:attrNameLst>
                                      </p:cBhvr>
                                      <p:to>
                                        <p:strVal val="visible"/>
                                      </p:to>
                                    </p:set>
                                    <p:animEffect transition="in" filter="checkerboard(across)">
                                      <p:cBhvr>
                                        <p:cTn id="27" dur="500"/>
                                        <p:tgtEl>
                                          <p:spTgt spid="9320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93206"/>
                                        </p:tgtEl>
                                        <p:attrNameLst>
                                          <p:attrName>style.visibility</p:attrName>
                                        </p:attrNameLst>
                                      </p:cBhvr>
                                      <p:to>
                                        <p:strVal val="visible"/>
                                      </p:to>
                                    </p:set>
                                    <p:animEffect transition="in" filter="dissolve">
                                      <p:cBhvr>
                                        <p:cTn id="32" dur="500"/>
                                        <p:tgtEl>
                                          <p:spTgt spid="93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2" name="Picture 4" descr="Scan0002"/>
          <p:cNvPicPr>
            <a:picLocks noChangeAspect="1"/>
          </p:cNvPicPr>
          <p:nvPr>
            <p:ph idx="1"/>
          </p:nvPr>
        </p:nvPicPr>
        <p:blipFill>
          <a:blip r:embed="rId1"/>
          <a:srcRect/>
          <a:stretch>
            <a:fillRect/>
          </a:stretch>
        </p:blipFill>
        <p:spPr>
          <a:xfrm>
            <a:off x="3581400" y="914400"/>
            <a:ext cx="5380038" cy="5791200"/>
          </a:xfrm>
        </p:spPr>
      </p:pic>
      <p:sp>
        <p:nvSpPr>
          <p:cNvPr id="128006" name="Text Box 6"/>
          <p:cNvSpPr txBox="1">
            <a:spLocks noChangeArrowheads="1"/>
          </p:cNvSpPr>
          <p:nvPr/>
        </p:nvSpPr>
        <p:spPr bwMode="auto">
          <a:xfrm>
            <a:off x="0" y="1042988"/>
            <a:ext cx="4700270"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50000"/>
              </a:spcBef>
              <a:spcAft>
                <a:spcPct val="0"/>
              </a:spcAft>
              <a:buClrTx/>
              <a:buSzTx/>
              <a:buFontTx/>
              <a:buNone/>
              <a:defRPr/>
            </a:pPr>
            <a:r>
              <a:rPr lang="en-US" sz="2000" b="1" dirty="0">
                <a:solidFill>
                  <a:srgbClr val="000099"/>
                </a:solidFill>
                <a:effectLst>
                  <a:outerShdw blurRad="38100" dist="38100" dir="2700000">
                    <a:srgbClr val="C0C0C0"/>
                  </a:outerShdw>
                </a:effectLst>
                <a:latin typeface="Times New Roman" panose="02020603050405020304" pitchFamily="18" charset="0"/>
                <a:cs typeface="Times New Roman" panose="02020603050405020304" pitchFamily="18" charset="0"/>
                <a:sym typeface="+mn-ea"/>
              </a:rPr>
              <a:t>II. PHÁT TRIỂN TỔNG HỢP KINH TẾ:</a:t>
            </a:r>
            <a:endParaRPr sz="2000" b="1" dirty="0">
              <a:solidFill>
                <a:srgbClr val="000099"/>
              </a:solidFill>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50000"/>
              </a:spcBef>
              <a:spcAft>
                <a:spcPct val="0"/>
              </a:spcAft>
              <a:buClrTx/>
              <a:buSzTx/>
              <a:buFontTx/>
              <a:buNone/>
              <a:defRPr/>
            </a:pPr>
            <a:r>
              <a:rPr kumimoji="0" lang="en-US" sz="2400" b="1" i="0" u="none" strike="noStrike" kern="1200" cap="none" spc="0" normalizeH="0" baseline="0" noProof="0" smtClean="0">
                <a:ln>
                  <a:noFill/>
                </a:ln>
                <a:solidFill>
                  <a:srgbClr val="000099"/>
                </a:solidFill>
                <a:effectLst/>
                <a:uLnTx/>
                <a:uFillTx/>
                <a:latin typeface="Times New Roman" panose="02020603050405020304" pitchFamily="18" charset="0"/>
                <a:ea typeface="+mn-ea"/>
                <a:cs typeface="Times New Roman" panose="02020603050405020304" pitchFamily="18" charset="0"/>
              </a:rPr>
              <a:t>Khai thác nuôi trồng và</a:t>
            </a:r>
            <a:endParaRPr kumimoji="0" lang="en-US" sz="2400" b="1" i="0" u="none" strike="noStrike" kern="1200" cap="none" spc="0" normalizeH="0" baseline="0" noProof="0" smtClean="0">
              <a:ln>
                <a:noFill/>
              </a:ln>
              <a:solidFill>
                <a:srgbClr val="000099"/>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smtClean="0">
                <a:ln>
                  <a:noFill/>
                </a:ln>
                <a:solidFill>
                  <a:srgbClr val="000099"/>
                </a:solidFill>
                <a:effectLst/>
                <a:uLnTx/>
                <a:uFillTx/>
                <a:latin typeface="Times New Roman" panose="02020603050405020304" pitchFamily="18" charset="0"/>
                <a:ea typeface="+mn-ea"/>
                <a:cs typeface="Times New Roman" panose="02020603050405020304" pitchFamily="18" charset="0"/>
              </a:rPr>
              <a:t> chế biến hải sản</a:t>
            </a:r>
            <a:endParaRPr kumimoji="0" lang="en-US" sz="2400" b="1" i="0" u="none" strike="noStrike" kern="1200" cap="none" spc="0" normalizeH="0" baseline="0" noProof="0" smtClean="0">
              <a:ln>
                <a:noFill/>
              </a:ln>
              <a:solidFill>
                <a:srgbClr val="000099"/>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smtClean="0">
              <a:ln>
                <a:noFill/>
              </a:ln>
              <a:solidFill>
                <a:schemeClr val="tx1"/>
              </a:solidFill>
              <a:effectLst/>
              <a:uLnTx/>
              <a:uFillTx/>
              <a:latin typeface=".VnTime" panose="020B7200000000000000" pitchFamily="34" charset="0"/>
              <a:ea typeface="+mn-ea"/>
              <a:cs typeface="+mn-cs"/>
            </a:endParaRPr>
          </a:p>
        </p:txBody>
      </p:sp>
      <p:sp>
        <p:nvSpPr>
          <p:cNvPr id="128007" name="Text Box 7"/>
          <p:cNvSpPr txBox="1"/>
          <p:nvPr/>
        </p:nvSpPr>
        <p:spPr>
          <a:xfrm>
            <a:off x="0" y="3302635"/>
            <a:ext cx="3667760" cy="1014730"/>
          </a:xfrm>
          <a:prstGeom prst="rect">
            <a:avLst/>
          </a:prstGeom>
          <a:noFill/>
          <a:ln w="9525">
            <a:noFill/>
          </a:ln>
        </p:spPr>
        <p:txBody>
          <a:bodyPr wrap="none">
            <a:spAutoFit/>
          </a:bodyPr>
          <a:p>
            <a:r>
              <a:rPr sz="2000" b="1" i="1" dirty="0">
                <a:solidFill>
                  <a:srgbClr val="FF0066"/>
                </a:solidFill>
                <a:latin typeface="Times New Roman" panose="02020603050405020304" pitchFamily="18" charset="0"/>
                <a:cs typeface="Times New Roman" panose="02020603050405020304" pitchFamily="18" charset="0"/>
              </a:rPr>
              <a:t>Quan sát các hình ảnh và  lược </a:t>
            </a:r>
            <a:endParaRPr sz="2000" b="1" i="1" dirty="0">
              <a:solidFill>
                <a:srgbClr val="FF0066"/>
              </a:solidFill>
              <a:latin typeface="Times New Roman" panose="02020603050405020304" pitchFamily="18" charset="0"/>
              <a:cs typeface="Times New Roman" panose="02020603050405020304" pitchFamily="18" charset="0"/>
            </a:endParaRPr>
          </a:p>
          <a:p>
            <a:r>
              <a:rPr sz="2000" b="1" i="1" dirty="0">
                <a:solidFill>
                  <a:srgbClr val="FF0066"/>
                </a:solidFill>
                <a:latin typeface="Times New Roman" panose="02020603050405020304" pitchFamily="18" charset="0"/>
                <a:cs typeface="Times New Roman" panose="02020603050405020304" pitchFamily="18" charset="0"/>
              </a:rPr>
              <a:t>đồ + đọc nội dung SGK hoàn </a:t>
            </a:r>
            <a:endParaRPr sz="2000" b="1" i="1" dirty="0">
              <a:solidFill>
                <a:srgbClr val="FF0066"/>
              </a:solidFill>
              <a:latin typeface="Times New Roman" panose="02020603050405020304" pitchFamily="18" charset="0"/>
              <a:cs typeface="Times New Roman" panose="02020603050405020304" pitchFamily="18" charset="0"/>
            </a:endParaRPr>
          </a:p>
          <a:p>
            <a:r>
              <a:rPr sz="2000" b="1" i="1" dirty="0">
                <a:solidFill>
                  <a:srgbClr val="FF0066"/>
                </a:solidFill>
                <a:latin typeface="Times New Roman" panose="02020603050405020304" pitchFamily="18" charset="0"/>
                <a:cs typeface="Times New Roman" panose="02020603050405020304" pitchFamily="18" charset="0"/>
              </a:rPr>
              <a:t>thành bài tập điền ND vào bảng?</a:t>
            </a:r>
            <a:endParaRPr sz="2000" b="1" i="1" dirty="0">
              <a:solidFill>
                <a:srgbClr val="FF0066"/>
              </a:solidFill>
              <a:latin typeface="Times New Roman" panose="02020603050405020304" pitchFamily="18" charset="0"/>
              <a:cs typeface="Times New Roman" panose="02020603050405020304" pitchFamily="18" charset="0"/>
            </a:endParaRPr>
          </a:p>
        </p:txBody>
      </p:sp>
      <p:sp>
        <p:nvSpPr>
          <p:cNvPr id="15365" name="Oval 17"/>
          <p:cNvSpPr/>
          <p:nvPr/>
        </p:nvSpPr>
        <p:spPr>
          <a:xfrm rot="3020136">
            <a:off x="5741988" y="1852613"/>
            <a:ext cx="763587" cy="1177925"/>
          </a:xfrm>
          <a:prstGeom prst="ellipse">
            <a:avLst/>
          </a:prstGeom>
          <a:noFill/>
          <a:ln w="25400" cap="flat" cmpd="sng">
            <a:solidFill>
              <a:srgbClr val="C00000"/>
            </a:solidFill>
            <a:prstDash val="solid"/>
            <a:headEnd type="none" w="med" len="med"/>
            <a:tailEnd type="none" w="med" len="med"/>
          </a:ln>
        </p:spPr>
        <p:txBody>
          <a:bodyPr rot="10800000" vert="eaVert" anchor="ctr" anchorCtr="0"/>
          <a:p>
            <a:pPr algn="ctr">
              <a:buNone/>
            </a:pPr>
            <a:endParaRPr dirty="0">
              <a:solidFill>
                <a:srgbClr val="FFFFFF"/>
              </a:solidFill>
              <a:latin typeface="Arial" panose="020B0604020202020204" pitchFamily="34" charset="0"/>
            </a:endParaRPr>
          </a:p>
        </p:txBody>
      </p:sp>
      <p:sp>
        <p:nvSpPr>
          <p:cNvPr id="2" name="Oval 17"/>
          <p:cNvSpPr>
            <a:spLocks noChangeArrowheads="1"/>
          </p:cNvSpPr>
          <p:nvPr/>
        </p:nvSpPr>
        <p:spPr bwMode="auto">
          <a:xfrm rot="1119723">
            <a:off x="7078663" y="4346575"/>
            <a:ext cx="1031875" cy="1687513"/>
          </a:xfrm>
          <a:prstGeom prst="ellipse">
            <a:avLst/>
          </a:prstGeom>
          <a:noFill/>
          <a:ln w="25400" algn="ctr">
            <a:solidFill>
              <a:srgbClr val="C00000"/>
            </a:solidFill>
            <a:round/>
          </a:ln>
          <a:extLst>
            <a:ext uri="{909E8E84-426E-40DD-AFC4-6F175D3DCCD1}">
              <a14:hiddenFill xmlns:a14="http://schemas.microsoft.com/office/drawing/2010/main">
                <a:solidFill>
                  <a:srgbClr val="FFFFFF"/>
                </a:solidFill>
              </a14:hiddenFill>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367" name="Oval 17"/>
          <p:cNvSpPr/>
          <p:nvPr/>
        </p:nvSpPr>
        <p:spPr>
          <a:xfrm rot="3494878">
            <a:off x="5815013" y="5538788"/>
            <a:ext cx="762000" cy="1419225"/>
          </a:xfrm>
          <a:prstGeom prst="ellipse">
            <a:avLst/>
          </a:prstGeom>
          <a:noFill/>
          <a:ln w="25400" cap="flat" cmpd="sng">
            <a:solidFill>
              <a:srgbClr val="C00000"/>
            </a:solidFill>
            <a:prstDash val="solid"/>
            <a:headEnd type="none" w="med" len="med"/>
            <a:tailEnd type="none" w="med" len="med"/>
          </a:ln>
        </p:spPr>
        <p:txBody>
          <a:bodyPr rot="10800000" vert="eaVert" anchor="ctr" anchorCtr="0"/>
          <a:p>
            <a:pPr algn="ctr">
              <a:buNone/>
            </a:pPr>
            <a:endParaRPr dirty="0">
              <a:solidFill>
                <a:srgbClr val="FFFFFF"/>
              </a:solidFill>
              <a:latin typeface="Arial" panose="020B0604020202020204" pitchFamily="34" charset="0"/>
            </a:endParaRPr>
          </a:p>
        </p:txBody>
      </p:sp>
      <p:sp>
        <p:nvSpPr>
          <p:cNvPr id="4" name="Oval 17"/>
          <p:cNvSpPr/>
          <p:nvPr/>
        </p:nvSpPr>
        <p:spPr>
          <a:xfrm>
            <a:off x="4267200" y="5638800"/>
            <a:ext cx="914400" cy="990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8012" name="Text Box 12"/>
          <p:cNvSpPr txBox="1"/>
          <p:nvPr/>
        </p:nvSpPr>
        <p:spPr>
          <a:xfrm>
            <a:off x="6137275" y="2297113"/>
            <a:ext cx="2251075" cy="517525"/>
          </a:xfrm>
          <a:prstGeom prst="rect">
            <a:avLst/>
          </a:prstGeom>
          <a:noFill/>
          <a:ln w="9525">
            <a:noFill/>
          </a:ln>
        </p:spPr>
        <p:txBody>
          <a:bodyPr wrap="none">
            <a:spAutoFit/>
          </a:bodyPr>
          <a:p>
            <a:pPr algn="ctr"/>
            <a:r>
              <a:rPr sz="1400" b="1" dirty="0">
                <a:solidFill>
                  <a:srgbClr val="FF0066"/>
                </a:solidFill>
                <a:latin typeface="Arial" panose="020B0604020202020204" pitchFamily="34" charset="0"/>
              </a:rPr>
              <a:t>Ngư trường Quảng Ninh</a:t>
            </a:r>
            <a:endParaRPr sz="1400" b="1" dirty="0">
              <a:solidFill>
                <a:srgbClr val="FF0066"/>
              </a:solidFill>
              <a:latin typeface="Arial" panose="020B0604020202020204" pitchFamily="34" charset="0"/>
            </a:endParaRPr>
          </a:p>
          <a:p>
            <a:pPr algn="ctr"/>
            <a:r>
              <a:rPr sz="1400" b="1" dirty="0">
                <a:solidFill>
                  <a:srgbClr val="FF0066"/>
                </a:solidFill>
                <a:latin typeface="Arial" panose="020B0604020202020204" pitchFamily="34" charset="0"/>
              </a:rPr>
              <a:t>Hải Phòng</a:t>
            </a:r>
            <a:endParaRPr sz="1400" b="1" dirty="0">
              <a:solidFill>
                <a:srgbClr val="FF0066"/>
              </a:solidFill>
              <a:latin typeface="Arial" panose="020B0604020202020204" pitchFamily="34" charset="0"/>
            </a:endParaRPr>
          </a:p>
        </p:txBody>
      </p:sp>
      <p:sp>
        <p:nvSpPr>
          <p:cNvPr id="128013" name="Text Box 13"/>
          <p:cNvSpPr txBox="1"/>
          <p:nvPr/>
        </p:nvSpPr>
        <p:spPr>
          <a:xfrm>
            <a:off x="6972300" y="4800600"/>
            <a:ext cx="2171700" cy="517525"/>
          </a:xfrm>
          <a:prstGeom prst="rect">
            <a:avLst/>
          </a:prstGeom>
          <a:noFill/>
          <a:ln w="9525">
            <a:noFill/>
          </a:ln>
        </p:spPr>
        <p:txBody>
          <a:bodyPr wrap="none">
            <a:spAutoFit/>
          </a:bodyPr>
          <a:p>
            <a:pPr algn="ctr"/>
            <a:r>
              <a:rPr sz="1400" b="1" dirty="0">
                <a:solidFill>
                  <a:srgbClr val="FF0066"/>
                </a:solidFill>
                <a:latin typeface="Arial" panose="020B0604020202020204" pitchFamily="34" charset="0"/>
              </a:rPr>
              <a:t>Ngư trường Ninh thuận</a:t>
            </a:r>
            <a:endParaRPr sz="1400" b="1" dirty="0">
              <a:solidFill>
                <a:srgbClr val="FF0066"/>
              </a:solidFill>
              <a:latin typeface="Arial" panose="020B0604020202020204" pitchFamily="34" charset="0"/>
            </a:endParaRPr>
          </a:p>
          <a:p>
            <a:pPr algn="ctr"/>
            <a:r>
              <a:rPr sz="1400" b="1" dirty="0">
                <a:solidFill>
                  <a:srgbClr val="FF0066"/>
                </a:solidFill>
                <a:latin typeface="Arial" panose="020B0604020202020204" pitchFamily="34" charset="0"/>
              </a:rPr>
              <a:t>Bình Thuận</a:t>
            </a:r>
            <a:endParaRPr sz="1400" b="1" dirty="0">
              <a:solidFill>
                <a:srgbClr val="FF0066"/>
              </a:solidFill>
              <a:latin typeface="Arial" panose="020B0604020202020204" pitchFamily="34" charset="0"/>
            </a:endParaRPr>
          </a:p>
        </p:txBody>
      </p:sp>
      <p:sp>
        <p:nvSpPr>
          <p:cNvPr id="128014" name="Text Box 14"/>
          <p:cNvSpPr txBox="1"/>
          <p:nvPr/>
        </p:nvSpPr>
        <p:spPr>
          <a:xfrm>
            <a:off x="6019800" y="5867400"/>
            <a:ext cx="1651000" cy="517525"/>
          </a:xfrm>
          <a:prstGeom prst="rect">
            <a:avLst/>
          </a:prstGeom>
          <a:noFill/>
          <a:ln w="9525">
            <a:noFill/>
          </a:ln>
        </p:spPr>
        <p:txBody>
          <a:bodyPr wrap="none">
            <a:spAutoFit/>
          </a:bodyPr>
          <a:p>
            <a:pPr algn="ctr"/>
            <a:r>
              <a:rPr sz="1400" b="1" dirty="0">
                <a:solidFill>
                  <a:srgbClr val="FF0066"/>
                </a:solidFill>
                <a:latin typeface="Arial" panose="020B0604020202020204" pitchFamily="34" charset="0"/>
              </a:rPr>
              <a:t>Ngư trường </a:t>
            </a:r>
            <a:endParaRPr sz="1400" b="1" dirty="0">
              <a:solidFill>
                <a:srgbClr val="FF0066"/>
              </a:solidFill>
              <a:latin typeface="Arial" panose="020B0604020202020204" pitchFamily="34" charset="0"/>
            </a:endParaRPr>
          </a:p>
          <a:p>
            <a:pPr algn="ctr"/>
            <a:r>
              <a:rPr sz="1400" b="1" dirty="0">
                <a:solidFill>
                  <a:srgbClr val="FF0066"/>
                </a:solidFill>
                <a:latin typeface="Arial" panose="020B0604020202020204" pitchFamily="34" charset="0"/>
              </a:rPr>
              <a:t>Bà Rịa- Vũng Tàu</a:t>
            </a:r>
            <a:endParaRPr sz="1400" b="1" dirty="0">
              <a:solidFill>
                <a:srgbClr val="FF0066"/>
              </a:solidFill>
              <a:latin typeface="Arial" panose="020B0604020202020204" pitchFamily="34" charset="0"/>
            </a:endParaRPr>
          </a:p>
        </p:txBody>
      </p:sp>
      <p:sp>
        <p:nvSpPr>
          <p:cNvPr id="128015" name="Text Box 15"/>
          <p:cNvSpPr txBox="1"/>
          <p:nvPr/>
        </p:nvSpPr>
        <p:spPr>
          <a:xfrm>
            <a:off x="3756025" y="5878513"/>
            <a:ext cx="1858963" cy="517525"/>
          </a:xfrm>
          <a:prstGeom prst="rect">
            <a:avLst/>
          </a:prstGeom>
          <a:noFill/>
          <a:ln w="9525">
            <a:noFill/>
          </a:ln>
        </p:spPr>
        <p:txBody>
          <a:bodyPr wrap="none">
            <a:spAutoFit/>
          </a:bodyPr>
          <a:p>
            <a:pPr algn="ctr"/>
            <a:r>
              <a:rPr sz="1400" b="1" dirty="0">
                <a:solidFill>
                  <a:srgbClr val="FF0066"/>
                </a:solidFill>
                <a:latin typeface="Arial" panose="020B0604020202020204" pitchFamily="34" charset="0"/>
              </a:rPr>
              <a:t>Ngư trường</a:t>
            </a:r>
            <a:endParaRPr sz="1400" b="1" dirty="0">
              <a:solidFill>
                <a:srgbClr val="FF0066"/>
              </a:solidFill>
              <a:latin typeface="Arial" panose="020B0604020202020204" pitchFamily="34" charset="0"/>
            </a:endParaRPr>
          </a:p>
          <a:p>
            <a:pPr algn="ctr"/>
            <a:r>
              <a:rPr sz="1400" b="1" dirty="0">
                <a:solidFill>
                  <a:srgbClr val="FF0066"/>
                </a:solidFill>
                <a:latin typeface="Arial" panose="020B0604020202020204" pitchFamily="34" charset="0"/>
              </a:rPr>
              <a:t> Kiên Giang Cà mau</a:t>
            </a:r>
            <a:endParaRPr sz="1400" b="1" dirty="0">
              <a:solidFill>
                <a:srgbClr val="FF0066"/>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 calcmode="lin" valueType="num">
                                      <p:cBhvr additive="base">
                                        <p:cTn id="7" dur="500" fill="hold"/>
                                        <p:tgtEl>
                                          <p:spTgt spid="15365"/>
                                        </p:tgtEl>
                                        <p:attrNameLst>
                                          <p:attrName>ppt_x</p:attrName>
                                        </p:attrNameLst>
                                      </p:cBhvr>
                                      <p:tavLst>
                                        <p:tav tm="0">
                                          <p:val>
                                            <p:strVal val="#ppt_x"/>
                                          </p:val>
                                        </p:tav>
                                        <p:tav tm="100000">
                                          <p:val>
                                            <p:strVal val="#ppt_x"/>
                                          </p:val>
                                        </p:tav>
                                      </p:tavLst>
                                    </p:anim>
                                    <p:anim calcmode="lin" valueType="num">
                                      <p:cBhvr additive="base">
                                        <p:cTn id="8" dur="500" fill="hold"/>
                                        <p:tgtEl>
                                          <p:spTgt spid="1536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367"/>
                                        </p:tgtEl>
                                        <p:attrNameLst>
                                          <p:attrName>style.visibility</p:attrName>
                                        </p:attrNameLst>
                                      </p:cBhvr>
                                      <p:to>
                                        <p:strVal val="visible"/>
                                      </p:to>
                                    </p:set>
                                    <p:anim calcmode="lin" valueType="num">
                                      <p:cBhvr additive="base">
                                        <p:cTn id="15" dur="500" fill="hold"/>
                                        <p:tgtEl>
                                          <p:spTgt spid="15367"/>
                                        </p:tgtEl>
                                        <p:attrNameLst>
                                          <p:attrName>ppt_x</p:attrName>
                                        </p:attrNameLst>
                                      </p:cBhvr>
                                      <p:tavLst>
                                        <p:tav tm="0">
                                          <p:val>
                                            <p:strVal val="#ppt_x"/>
                                          </p:val>
                                        </p:tav>
                                        <p:tav tm="100000">
                                          <p:val>
                                            <p:strVal val="#ppt_x"/>
                                          </p:val>
                                        </p:tav>
                                      </p:tavLst>
                                    </p:anim>
                                    <p:anim calcmode="lin" valueType="num">
                                      <p:cBhvr additive="base">
                                        <p:cTn id="16" dur="500" fill="hold"/>
                                        <p:tgtEl>
                                          <p:spTgt spid="153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8012"/>
                                        </p:tgtEl>
                                        <p:attrNameLst>
                                          <p:attrName>style.visibility</p:attrName>
                                        </p:attrNameLst>
                                      </p:cBhvr>
                                      <p:to>
                                        <p:strVal val="visible"/>
                                      </p:to>
                                    </p:set>
                                    <p:anim calcmode="lin" valueType="num">
                                      <p:cBhvr additive="base">
                                        <p:cTn id="23" dur="500" fill="hold"/>
                                        <p:tgtEl>
                                          <p:spTgt spid="128012"/>
                                        </p:tgtEl>
                                        <p:attrNameLst>
                                          <p:attrName>ppt_x</p:attrName>
                                        </p:attrNameLst>
                                      </p:cBhvr>
                                      <p:tavLst>
                                        <p:tav tm="0">
                                          <p:val>
                                            <p:strVal val="#ppt_x"/>
                                          </p:val>
                                        </p:tav>
                                        <p:tav tm="100000">
                                          <p:val>
                                            <p:strVal val="#ppt_x"/>
                                          </p:val>
                                        </p:tav>
                                      </p:tavLst>
                                    </p:anim>
                                    <p:anim calcmode="lin" valueType="num">
                                      <p:cBhvr additive="base">
                                        <p:cTn id="24" dur="500" fill="hold"/>
                                        <p:tgtEl>
                                          <p:spTgt spid="1280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8013"/>
                                        </p:tgtEl>
                                        <p:attrNameLst>
                                          <p:attrName>style.visibility</p:attrName>
                                        </p:attrNameLst>
                                      </p:cBhvr>
                                      <p:to>
                                        <p:strVal val="visible"/>
                                      </p:to>
                                    </p:set>
                                    <p:anim calcmode="lin" valueType="num">
                                      <p:cBhvr additive="base">
                                        <p:cTn id="27" dur="500" fill="hold"/>
                                        <p:tgtEl>
                                          <p:spTgt spid="128013"/>
                                        </p:tgtEl>
                                        <p:attrNameLst>
                                          <p:attrName>ppt_x</p:attrName>
                                        </p:attrNameLst>
                                      </p:cBhvr>
                                      <p:tavLst>
                                        <p:tav tm="0">
                                          <p:val>
                                            <p:strVal val="#ppt_x"/>
                                          </p:val>
                                        </p:tav>
                                        <p:tav tm="100000">
                                          <p:val>
                                            <p:strVal val="#ppt_x"/>
                                          </p:val>
                                        </p:tav>
                                      </p:tavLst>
                                    </p:anim>
                                    <p:anim calcmode="lin" valueType="num">
                                      <p:cBhvr additive="base">
                                        <p:cTn id="28" dur="500" fill="hold"/>
                                        <p:tgtEl>
                                          <p:spTgt spid="1280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8014"/>
                                        </p:tgtEl>
                                        <p:attrNameLst>
                                          <p:attrName>style.visibility</p:attrName>
                                        </p:attrNameLst>
                                      </p:cBhvr>
                                      <p:to>
                                        <p:strVal val="visible"/>
                                      </p:to>
                                    </p:set>
                                    <p:anim calcmode="lin" valueType="num">
                                      <p:cBhvr additive="base">
                                        <p:cTn id="31" dur="500" fill="hold"/>
                                        <p:tgtEl>
                                          <p:spTgt spid="128014"/>
                                        </p:tgtEl>
                                        <p:attrNameLst>
                                          <p:attrName>ppt_x</p:attrName>
                                        </p:attrNameLst>
                                      </p:cBhvr>
                                      <p:tavLst>
                                        <p:tav tm="0">
                                          <p:val>
                                            <p:strVal val="#ppt_x"/>
                                          </p:val>
                                        </p:tav>
                                        <p:tav tm="100000">
                                          <p:val>
                                            <p:strVal val="#ppt_x"/>
                                          </p:val>
                                        </p:tav>
                                      </p:tavLst>
                                    </p:anim>
                                    <p:anim calcmode="lin" valueType="num">
                                      <p:cBhvr additive="base">
                                        <p:cTn id="32" dur="500" fill="hold"/>
                                        <p:tgtEl>
                                          <p:spTgt spid="1280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8015"/>
                                        </p:tgtEl>
                                        <p:attrNameLst>
                                          <p:attrName>style.visibility</p:attrName>
                                        </p:attrNameLst>
                                      </p:cBhvr>
                                      <p:to>
                                        <p:strVal val="visible"/>
                                      </p:to>
                                    </p:set>
                                    <p:anim calcmode="lin" valueType="num">
                                      <p:cBhvr additive="base">
                                        <p:cTn id="35" dur="500" fill="hold"/>
                                        <p:tgtEl>
                                          <p:spTgt spid="128015"/>
                                        </p:tgtEl>
                                        <p:attrNameLst>
                                          <p:attrName>ppt_x</p:attrName>
                                        </p:attrNameLst>
                                      </p:cBhvr>
                                      <p:tavLst>
                                        <p:tav tm="0">
                                          <p:val>
                                            <p:strVal val="#ppt_x"/>
                                          </p:val>
                                        </p:tav>
                                        <p:tav tm="100000">
                                          <p:val>
                                            <p:strVal val="#ppt_x"/>
                                          </p:val>
                                        </p:tav>
                                      </p:tavLst>
                                    </p:anim>
                                    <p:anim calcmode="lin" valueType="num">
                                      <p:cBhvr additive="base">
                                        <p:cTn id="36" dur="500" fill="hold"/>
                                        <p:tgtEl>
                                          <p:spTgt spid="12801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8007"/>
                                        </p:tgtEl>
                                        <p:attrNameLst>
                                          <p:attrName>style.visibility</p:attrName>
                                        </p:attrNameLst>
                                      </p:cBhvr>
                                      <p:to>
                                        <p:strVal val="visible"/>
                                      </p:to>
                                    </p:set>
                                    <p:anim calcmode="lin" valueType="num">
                                      <p:cBhvr additive="base">
                                        <p:cTn id="41" dur="500" fill="hold"/>
                                        <p:tgtEl>
                                          <p:spTgt spid="128007"/>
                                        </p:tgtEl>
                                        <p:attrNameLst>
                                          <p:attrName>ppt_x</p:attrName>
                                        </p:attrNameLst>
                                      </p:cBhvr>
                                      <p:tavLst>
                                        <p:tav tm="0">
                                          <p:val>
                                            <p:strVal val="#ppt_x"/>
                                          </p:val>
                                        </p:tav>
                                        <p:tav tm="100000">
                                          <p:val>
                                            <p:strVal val="#ppt_x"/>
                                          </p:val>
                                        </p:tav>
                                      </p:tavLst>
                                    </p:anim>
                                    <p:anim calcmode="lin" valueType="num">
                                      <p:cBhvr additive="base">
                                        <p:cTn id="42" dur="500" fill="hold"/>
                                        <p:tgtEl>
                                          <p:spTgt spid="1280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7" grpId="0"/>
      <p:bldP spid="15365" grpId="0" animBg="1"/>
      <p:bldP spid="2" grpId="0" animBg="1"/>
      <p:bldP spid="15367" grpId="0" animBg="1"/>
      <p:bldP spid="4" grpId="0" animBg="1"/>
      <p:bldP spid="128012" grpId="0"/>
      <p:bldP spid="128013" grpId="0"/>
      <p:bldP spid="128014" grpId="0"/>
      <p:bldP spid="1280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7" name="Rectangle 3"/>
          <p:cNvSpPr>
            <a:spLocks noGrp="1"/>
          </p:cNvSpPr>
          <p:nvPr>
            <p:ph idx="1"/>
          </p:nvPr>
        </p:nvSpPr>
        <p:spPr/>
        <p:txBody>
          <a:bodyPr vert="horz" wrap="square" lIns="91440" tIns="45720" rIns="91440" bIns="45720" anchor="t" anchorCtr="0"/>
          <a:p>
            <a:pPr eaLnBrk="1" hangingPunct="1"/>
            <a:endParaRPr dirty="0"/>
          </a:p>
        </p:txBody>
      </p:sp>
      <p:graphicFrame>
        <p:nvGraphicFramePr>
          <p:cNvPr id="132130" name="Group 34"/>
          <p:cNvGraphicFramePr>
            <a:graphicFrameLocks noGrp="1"/>
          </p:cNvGraphicFramePr>
          <p:nvPr/>
        </p:nvGraphicFramePr>
        <p:xfrm>
          <a:off x="0" y="1905000"/>
          <a:ext cx="9144000" cy="4692650"/>
        </p:xfrm>
        <a:graphic>
          <a:graphicData uri="http://schemas.openxmlformats.org/drawingml/2006/table">
            <a:tbl>
              <a:tblPr/>
              <a:tblGrid>
                <a:gridCol w="2057400"/>
                <a:gridCol w="7086600"/>
              </a:tblGrid>
              <a:tr h="95726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4800" b="1" i="0" u="none" strike="noStrike" cap="none" normalizeH="0" baseline="0" smtClean="0">
                          <a:ln>
                            <a:noFill/>
                          </a:ln>
                          <a:solidFill>
                            <a:schemeClr val="hlink"/>
                          </a:solidFill>
                          <a:effectLst/>
                          <a:latin typeface="Times New Roman" panose="02020603050405020304" pitchFamily="18" charset="0"/>
                          <a:cs typeface="Times New Roman" panose="02020603050405020304" pitchFamily="18" charset="0"/>
                          <a:sym typeface="Wingdings" panose="05000000000000000000" pitchFamily="2" charset="2"/>
                        </a:rPr>
                        <a:t></a:t>
                      </a:r>
                      <a:r>
                        <a:rPr kumimoji="0" lang="en-US" sz="4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US" sz="4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Tiềm năng:</a:t>
                      </a:r>
                      <a:endParaRPr kumimoji="0" lang="en-US"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869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Sự phát triển:</a:t>
                      </a:r>
                      <a:r>
                        <a:rPr kumimoji="0" lang="en-US"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US"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967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Những hạn chế:</a:t>
                      </a:r>
                      <a:endParaRPr kumimoji="0" lang="en-US"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095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Phương hướng phát triển:</a:t>
                      </a:r>
                      <a:endParaRPr kumimoji="0" lang="en-US"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2117" name="Text Box 21"/>
          <p:cNvSpPr txBox="1">
            <a:spLocks noChangeArrowheads="1"/>
          </p:cNvSpPr>
          <p:nvPr/>
        </p:nvSpPr>
        <p:spPr bwMode="auto">
          <a:xfrm>
            <a:off x="2406650" y="1905000"/>
            <a:ext cx="6737350"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buClrTx/>
              <a:buSzTx/>
              <a:buFontTx/>
              <a:buNone/>
              <a:defRPr/>
            </a:pPr>
            <a:r>
              <a:rPr kumimoji="0" lang="en-US" sz="2400" kern="1200" cap="none" spc="0" normalizeH="0" baseline="0" noProof="0" smtClean="0">
                <a:effectLst>
                  <a:outerShdw blurRad="38100" dist="38100" dir="2700000" algn="tl">
                    <a:srgbClr val="C0C0C0"/>
                  </a:outerShdw>
                </a:effectLst>
                <a:latin typeface="Tahoma" panose="020B0604030504040204" pitchFamily="34" charset="0"/>
                <a:ea typeface="+mn-ea"/>
                <a:cs typeface="+mn-cs"/>
              </a:rPr>
              <a:t>-</a:t>
            </a:r>
            <a:r>
              <a:rPr kumimoji="0" lang="en-US" sz="2400" kern="1200" cap="none" spc="0" normalizeH="0" baseline="0" noProof="0" smtClean="0">
                <a:solidFill>
                  <a:srgbClr val="0000FF"/>
                </a:solidFill>
                <a:effectLst>
                  <a:outerShdw blurRad="38100" dist="38100" dir="2700000" algn="tl">
                    <a:srgbClr val="C0C0C0"/>
                  </a:outerShdw>
                </a:effectLst>
                <a:latin typeface="Times New Roman" panose="02020603050405020304" pitchFamily="18" charset="0"/>
                <a:ea typeface="+mn-ea"/>
                <a:cs typeface="+mn-cs"/>
              </a:rPr>
              <a:t>Vùng biển rộng, bờ biển dài.</a:t>
            </a:r>
            <a:endParaRPr kumimoji="0" lang="en-US" sz="2400" kern="1200" cap="none" spc="0" normalizeH="0" baseline="0" noProof="0" smtClean="0">
              <a:solidFill>
                <a:srgbClr val="0000FF"/>
              </a:solidFill>
              <a:effectLst>
                <a:outerShdw blurRad="38100" dist="38100" dir="2700000" algn="tl">
                  <a:srgbClr val="C0C0C0"/>
                </a:outerShdw>
              </a:effectLst>
              <a:latin typeface="Times New Roman" panose="02020603050405020304" pitchFamily="18" charset="0"/>
              <a:ea typeface="+mn-ea"/>
              <a:cs typeface="+mn-cs"/>
            </a:endParaRPr>
          </a:p>
          <a:p>
            <a:pPr marR="0" defTabSz="914400">
              <a:buClrTx/>
              <a:buSzTx/>
              <a:buFontTx/>
              <a:buNone/>
              <a:defRPr/>
            </a:pPr>
            <a:r>
              <a:rPr kumimoji="0" lang="en-US" sz="2400" kern="1200" cap="none" spc="0" normalizeH="0" baseline="0" noProof="0" smtClean="0">
                <a:solidFill>
                  <a:srgbClr val="0000FF"/>
                </a:solidFill>
                <a:effectLst>
                  <a:outerShdw blurRad="38100" dist="38100" dir="2700000" algn="tl">
                    <a:srgbClr val="C0C0C0"/>
                  </a:outerShdw>
                </a:effectLst>
                <a:latin typeface="Times New Roman" panose="02020603050405020304" pitchFamily="18" charset="0"/>
                <a:ea typeface="+mn-ea"/>
                <a:cs typeface="+mn-cs"/>
              </a:rPr>
              <a:t>-Số lượng giống loài hải sản lớn,giá trị kinh tế cao</a:t>
            </a:r>
            <a:endParaRPr kumimoji="0" lang="en-US" sz="2400" kern="1200" cap="none" spc="0" normalizeH="0" baseline="0" noProof="0" smtClean="0">
              <a:solidFill>
                <a:srgbClr val="0000FF"/>
              </a:solidFill>
              <a:effectLst>
                <a:outerShdw blurRad="38100" dist="38100" dir="2700000" algn="tl">
                  <a:srgbClr val="C0C0C0"/>
                </a:outerShdw>
              </a:effectLst>
              <a:latin typeface="Times New Roman" panose="02020603050405020304" pitchFamily="18" charset="0"/>
              <a:ea typeface="+mn-ea"/>
              <a:cs typeface="+mn-cs"/>
            </a:endParaRPr>
          </a:p>
          <a:p>
            <a:pPr marR="0" defTabSz="914400">
              <a:buClrTx/>
              <a:buSzTx/>
              <a:buFontTx/>
              <a:buNone/>
              <a:defRPr/>
            </a:pPr>
            <a:r>
              <a:rPr kumimoji="0" lang="en-US" sz="2400" kern="1200" cap="none" spc="0" normalizeH="0" baseline="0" noProof="0" smtClean="0">
                <a:solidFill>
                  <a:srgbClr val="0000FF"/>
                </a:solidFill>
                <a:effectLst>
                  <a:outerShdw blurRad="38100" dist="38100" dir="2700000" algn="tl">
                    <a:srgbClr val="C0C0C0"/>
                  </a:outerShdw>
                </a:effectLst>
                <a:latin typeface="Times New Roman" panose="02020603050405020304" pitchFamily="18" charset="0"/>
                <a:ea typeface="+mn-ea"/>
                <a:cs typeface="+mn-cs"/>
              </a:rPr>
              <a:t>-Có 4 ngư trường lớn.</a:t>
            </a:r>
            <a:endParaRPr kumimoji="0" lang="en-US" sz="2400" kern="1200" cap="none" spc="0" normalizeH="0" baseline="0" noProof="0" smtClean="0">
              <a:solidFill>
                <a:srgbClr val="0000FF"/>
              </a:solidFill>
              <a:latin typeface="Times New Roman" panose="02020603050405020304" pitchFamily="18" charset="0"/>
              <a:ea typeface="+mn-ea"/>
              <a:cs typeface="+mn-cs"/>
            </a:endParaRPr>
          </a:p>
          <a:p>
            <a:pPr marR="0" defTabSz="914400">
              <a:spcBef>
                <a:spcPct val="20000"/>
              </a:spcBef>
              <a:buClrTx/>
              <a:buSzTx/>
              <a:buFontTx/>
              <a:buNone/>
              <a:defRPr/>
            </a:pPr>
            <a:endParaRPr kumimoji="0" lang="en-US" sz="2400" kern="1200" cap="none" spc="0" normalizeH="0" baseline="0" noProof="0" smtClean="0">
              <a:solidFill>
                <a:srgbClr val="0000FF"/>
              </a:solidFill>
              <a:latin typeface="Times New Roman" panose="02020603050405020304" pitchFamily="18" charset="0"/>
              <a:ea typeface="+mn-ea"/>
              <a:cs typeface="+mn-cs"/>
            </a:endParaRPr>
          </a:p>
        </p:txBody>
      </p:sp>
      <p:sp>
        <p:nvSpPr>
          <p:cNvPr id="132118" name="Text Box 22"/>
          <p:cNvSpPr txBox="1"/>
          <p:nvPr/>
        </p:nvSpPr>
        <p:spPr>
          <a:xfrm>
            <a:off x="2286000" y="3276600"/>
            <a:ext cx="6858000" cy="793750"/>
          </a:xfrm>
          <a:prstGeom prst="rect">
            <a:avLst/>
          </a:prstGeom>
          <a:noFill/>
          <a:ln w="9525">
            <a:noFill/>
          </a:ln>
        </p:spPr>
        <p:txBody>
          <a:bodyPr>
            <a:spAutoFit/>
          </a:bodyPr>
          <a:p>
            <a:pPr>
              <a:spcBef>
                <a:spcPct val="50000"/>
              </a:spcBef>
            </a:pPr>
            <a:r>
              <a:rPr sz="2300" dirty="0">
                <a:solidFill>
                  <a:srgbClr val="0000FF"/>
                </a:solidFill>
                <a:latin typeface="Times New Roman" panose="02020603050405020304" pitchFamily="18" charset="0"/>
              </a:rPr>
              <a:t>-Khai thác khoảng 500 nghìn tấn/năm chủ yếu ở ven bờ. -Nuôi trồng và chế biến thuỷ sản phát triển chậm</a:t>
            </a:r>
            <a:endParaRPr sz="2300" dirty="0">
              <a:solidFill>
                <a:srgbClr val="0000FF"/>
              </a:solidFill>
              <a:latin typeface="Times New Roman" panose="02020603050405020304" pitchFamily="18" charset="0"/>
            </a:endParaRPr>
          </a:p>
        </p:txBody>
      </p:sp>
      <p:sp>
        <p:nvSpPr>
          <p:cNvPr id="132119" name="Text Box 23"/>
          <p:cNvSpPr txBox="1"/>
          <p:nvPr/>
        </p:nvSpPr>
        <p:spPr>
          <a:xfrm>
            <a:off x="2133600" y="4114800"/>
            <a:ext cx="7239000" cy="1284288"/>
          </a:xfrm>
          <a:prstGeom prst="rect">
            <a:avLst/>
          </a:prstGeom>
          <a:noFill/>
          <a:ln w="9525">
            <a:noFill/>
          </a:ln>
        </p:spPr>
        <p:txBody>
          <a:bodyPr>
            <a:spAutoFit/>
          </a:bodyPr>
          <a:p>
            <a:pPr>
              <a:spcBef>
                <a:spcPct val="20000"/>
              </a:spcBef>
            </a:pPr>
            <a:r>
              <a:rPr sz="2300" dirty="0">
                <a:solidFill>
                  <a:srgbClr val="0000FF"/>
                </a:solidFill>
                <a:latin typeface="Times New Roman" panose="02020603050405020304" pitchFamily="18" charset="0"/>
              </a:rPr>
              <a:t>-Hải sản ven bờ cạn kiệt, do khai thác quá mức cho phép.</a:t>
            </a:r>
            <a:endParaRPr sz="2300" dirty="0">
              <a:solidFill>
                <a:srgbClr val="0000FF"/>
              </a:solidFill>
              <a:latin typeface="Times New Roman" panose="02020603050405020304" pitchFamily="18" charset="0"/>
            </a:endParaRPr>
          </a:p>
          <a:p>
            <a:pPr>
              <a:spcBef>
                <a:spcPct val="20000"/>
              </a:spcBef>
            </a:pPr>
            <a:r>
              <a:rPr sz="2300" dirty="0">
                <a:solidFill>
                  <a:srgbClr val="0000FF"/>
                </a:solidFill>
                <a:latin typeface="Times New Roman" panose="02020603050405020304" pitchFamily="18" charset="0"/>
              </a:rPr>
              <a:t> -Sản lượng đánh bắt xa bờ còn thấp (1/5 khả năng).</a:t>
            </a:r>
            <a:endParaRPr sz="2300" dirty="0">
              <a:solidFill>
                <a:srgbClr val="0000FF"/>
              </a:solidFill>
              <a:latin typeface="Times New Roman" panose="02020603050405020304" pitchFamily="18" charset="0"/>
            </a:endParaRPr>
          </a:p>
          <a:p>
            <a:pPr>
              <a:spcBef>
                <a:spcPct val="20000"/>
              </a:spcBef>
            </a:pPr>
            <a:r>
              <a:rPr sz="2300" dirty="0">
                <a:solidFill>
                  <a:srgbClr val="0000FF"/>
                </a:solidFill>
                <a:latin typeface="Times New Roman" panose="02020603050405020304" pitchFamily="18" charset="0"/>
              </a:rPr>
              <a:t>- Ph</a:t>
            </a:r>
            <a:r>
              <a:rPr dirty="0">
                <a:solidFill>
                  <a:srgbClr val="0000FF"/>
                </a:solidFill>
                <a:latin typeface="Arial" panose="020B0604020202020204" pitchFamily="34" charset="0"/>
              </a:rPr>
              <a:t>ương tiện đánh bắt thô sơ</a:t>
            </a:r>
            <a:endParaRPr dirty="0">
              <a:solidFill>
                <a:srgbClr val="0000FF"/>
              </a:solidFill>
              <a:latin typeface="Arial" panose="020B0604020202020204" pitchFamily="34" charset="0"/>
            </a:endParaRPr>
          </a:p>
        </p:txBody>
      </p:sp>
      <p:sp>
        <p:nvSpPr>
          <p:cNvPr id="132120" name="Text Box 24"/>
          <p:cNvSpPr txBox="1"/>
          <p:nvPr/>
        </p:nvSpPr>
        <p:spPr>
          <a:xfrm>
            <a:off x="2209800" y="5334000"/>
            <a:ext cx="6515100" cy="1076325"/>
          </a:xfrm>
          <a:prstGeom prst="rect">
            <a:avLst/>
          </a:prstGeom>
          <a:noFill/>
          <a:ln w="9525">
            <a:noFill/>
          </a:ln>
        </p:spPr>
        <p:txBody>
          <a:bodyPr>
            <a:spAutoFit/>
          </a:bodyPr>
          <a:p>
            <a:pPr>
              <a:spcBef>
                <a:spcPct val="20000"/>
              </a:spcBef>
            </a:pPr>
            <a:r>
              <a:rPr sz="2000" dirty="0">
                <a:solidFill>
                  <a:srgbClr val="0000FF"/>
                </a:solidFill>
                <a:latin typeface="Times New Roman" panose="02020603050405020304" pitchFamily="18" charset="0"/>
                <a:cs typeface="Times New Roman" panose="02020603050405020304" pitchFamily="18" charset="0"/>
              </a:rPr>
              <a:t>-Ưu tiên khai thác xa bờ, đẩy mạnh nuôi trồng hải sản trên biển, </a:t>
            </a:r>
            <a:endParaRPr sz="2000" dirty="0">
              <a:solidFill>
                <a:srgbClr val="0000FF"/>
              </a:solidFill>
              <a:latin typeface="Times New Roman" panose="02020603050405020304" pitchFamily="18" charset="0"/>
              <a:cs typeface="Times New Roman" panose="02020603050405020304" pitchFamily="18" charset="0"/>
            </a:endParaRPr>
          </a:p>
          <a:p>
            <a:pPr>
              <a:spcBef>
                <a:spcPct val="20000"/>
              </a:spcBef>
            </a:pPr>
            <a:r>
              <a:rPr sz="2000" dirty="0">
                <a:solidFill>
                  <a:srgbClr val="0000FF"/>
                </a:solidFill>
                <a:latin typeface="Times New Roman" panose="02020603050405020304" pitchFamily="18" charset="0"/>
                <a:cs typeface="Times New Roman" panose="02020603050405020304" pitchFamily="18" charset="0"/>
              </a:rPr>
              <a:t>-phát triển đồng bộ và</a:t>
            </a:r>
            <a:r>
              <a:rPr sz="2000" dirty="0">
                <a:solidFill>
                  <a:srgbClr val="0000FF"/>
                </a:solidFill>
                <a:latin typeface="Times New Roman" panose="02020603050405020304" pitchFamily="18" charset="0"/>
                <a:cs typeface="Times New Roman" panose="02020603050405020304" pitchFamily="18" charset="0"/>
              </a:rPr>
              <a:t> hiện đại công nghiệp chế biến.</a:t>
            </a:r>
            <a:endParaRPr sz="2000" dirty="0">
              <a:solidFill>
                <a:srgbClr val="0000FF"/>
              </a:solidFill>
              <a:latin typeface="Times New Roman" panose="02020603050405020304" pitchFamily="18" charset="0"/>
              <a:cs typeface="Times New Roman" panose="02020603050405020304" pitchFamily="18" charset="0"/>
            </a:endParaRPr>
          </a:p>
        </p:txBody>
      </p:sp>
      <p:sp>
        <p:nvSpPr>
          <p:cNvPr id="132121" name="Text Box 25"/>
          <p:cNvSpPr txBox="1">
            <a:spLocks noChangeArrowheads="1"/>
          </p:cNvSpPr>
          <p:nvPr/>
        </p:nvSpPr>
        <p:spPr bwMode="auto">
          <a:xfrm>
            <a:off x="228600" y="762000"/>
            <a:ext cx="5426075" cy="1291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defRPr/>
            </a:pPr>
            <a:r>
              <a:rPr lang="en-US" sz="1800" b="1" dirty="0">
                <a:solidFill>
                  <a:srgbClr val="000099"/>
                </a:solidFill>
                <a:effectLst>
                  <a:outerShdw blurRad="38100" dist="38100" dir="2700000">
                    <a:srgbClr val="C0C0C0"/>
                  </a:outerShdw>
                </a:effectLst>
                <a:latin typeface="Times New Roman" panose="02020603050405020304" pitchFamily="18" charset="0"/>
                <a:cs typeface="Times New Roman" panose="02020603050405020304" pitchFamily="18" charset="0"/>
                <a:sym typeface="+mn-ea"/>
              </a:rPr>
              <a:t>II. PHÁT TRIỂN TỔNG HỢP KINH TẾ:</a:t>
            </a:r>
            <a:endParaRPr sz="1800" b="1" dirty="0">
              <a:solidFill>
                <a:srgbClr val="000099"/>
              </a:solidFill>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defRPr/>
            </a:pPr>
            <a:r>
              <a:rPr kumimoji="0" lang="en-US" sz="2000" b="1" i="0" u="none" strike="noStrike" kern="1200" cap="none" spc="0" normalizeH="0" baseline="0" noProof="0" smtClean="0">
                <a:ln>
                  <a:noFill/>
                </a:ln>
                <a:solidFill>
                  <a:srgbClr val="000099"/>
                </a:solidFill>
                <a:effectLst/>
                <a:uLnTx/>
                <a:uFillTx/>
                <a:latin typeface="Times New Roman" panose="02020603050405020304" pitchFamily="18" charset="0"/>
                <a:ea typeface="+mn-ea"/>
                <a:cs typeface="+mn-cs"/>
              </a:rPr>
              <a:t>1. Khai thác nuôi trồng và chế biến hải sản</a:t>
            </a:r>
            <a:endParaRPr kumimoji="0" lang="en-US" sz="2000" b="1" i="0" u="none" strike="noStrike" kern="1200" cap="none" spc="0" normalizeH="0" baseline="0" noProof="0" smtClean="0">
              <a:ln>
                <a:noFill/>
              </a:ln>
              <a:solidFill>
                <a:srgbClr val="000099"/>
              </a:solidFill>
              <a:effectLst/>
              <a:uLnTx/>
              <a:uFillTx/>
              <a:latin typeface="Times New Roman" panose="02020603050405020304"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16410" name="Text Box 29"/>
          <p:cNvSpPr txBox="1"/>
          <p:nvPr/>
        </p:nvSpPr>
        <p:spPr>
          <a:xfrm>
            <a:off x="822325" y="1331913"/>
            <a:ext cx="5563235" cy="706755"/>
          </a:xfrm>
          <a:prstGeom prst="rect">
            <a:avLst/>
          </a:prstGeom>
          <a:noFill/>
          <a:ln w="9525">
            <a:noFill/>
          </a:ln>
        </p:spPr>
        <p:txBody>
          <a:bodyPr wrap="none">
            <a:spAutoFit/>
          </a:bodyPr>
          <a:p>
            <a:pPr>
              <a:buChar char="-"/>
            </a:pPr>
            <a:r>
              <a:rPr sz="2000" b="1" dirty="0">
                <a:solidFill>
                  <a:srgbClr val="FF0066"/>
                </a:solidFill>
                <a:latin typeface="Times New Roman" panose="02020603050405020304" pitchFamily="18" charset="0"/>
                <a:cs typeface="Times New Roman" panose="02020603050405020304" pitchFamily="18" charset="0"/>
              </a:rPr>
              <a:t>Nhóm 1</a:t>
            </a:r>
            <a:r>
              <a:rPr sz="2000" dirty="0">
                <a:latin typeface="Times New Roman" panose="02020603050405020304" pitchFamily="18" charset="0"/>
                <a:cs typeface="Times New Roman" panose="02020603050405020304" pitchFamily="18" charset="0"/>
              </a:rPr>
              <a:t>: </a:t>
            </a:r>
            <a:r>
              <a:rPr sz="2000" b="1" i="1" dirty="0">
                <a:solidFill>
                  <a:srgbClr val="009900"/>
                </a:solidFill>
                <a:latin typeface="Times New Roman" panose="02020603050405020304" pitchFamily="18" charset="0"/>
                <a:cs typeface="Times New Roman" panose="02020603050405020304" pitchFamily="18" charset="0"/>
              </a:rPr>
              <a:t>Tìm hiểu tiềm năng và sự PT</a:t>
            </a:r>
            <a:endParaRPr sz="2000" b="1" i="1" dirty="0">
              <a:solidFill>
                <a:srgbClr val="009900"/>
              </a:solidFill>
              <a:latin typeface="Times New Roman" panose="02020603050405020304" pitchFamily="18" charset="0"/>
              <a:cs typeface="Times New Roman" panose="02020603050405020304" pitchFamily="18" charset="0"/>
            </a:endParaRPr>
          </a:p>
          <a:p>
            <a:pPr>
              <a:buChar char="-"/>
            </a:pPr>
            <a:r>
              <a:rPr sz="2000" dirty="0">
                <a:latin typeface="Times New Roman" panose="02020603050405020304" pitchFamily="18" charset="0"/>
                <a:cs typeface="Times New Roman" panose="02020603050405020304" pitchFamily="18" charset="0"/>
              </a:rPr>
              <a:t> </a:t>
            </a:r>
            <a:r>
              <a:rPr sz="2000" b="1" dirty="0">
                <a:solidFill>
                  <a:srgbClr val="FF0066"/>
                </a:solidFill>
                <a:latin typeface="Times New Roman" panose="02020603050405020304" pitchFamily="18" charset="0"/>
                <a:cs typeface="Times New Roman" panose="02020603050405020304" pitchFamily="18" charset="0"/>
              </a:rPr>
              <a:t>Nhóm 2</a:t>
            </a:r>
            <a:r>
              <a:rPr sz="2000" dirty="0">
                <a:latin typeface="Times New Roman" panose="02020603050405020304" pitchFamily="18" charset="0"/>
                <a:cs typeface="Times New Roman" panose="02020603050405020304" pitchFamily="18" charset="0"/>
              </a:rPr>
              <a:t> : </a:t>
            </a:r>
            <a:r>
              <a:rPr sz="2000" b="1" i="1" dirty="0">
                <a:solidFill>
                  <a:srgbClr val="009900"/>
                </a:solidFill>
                <a:latin typeface="Times New Roman" panose="02020603050405020304" pitchFamily="18" charset="0"/>
                <a:cs typeface="Times New Roman" panose="02020603050405020304" pitchFamily="18" charset="0"/>
              </a:rPr>
              <a:t>Tìm hiểu hạn chế và phương hướng PT</a:t>
            </a:r>
            <a:endParaRPr sz="2000" b="1" i="1" dirty="0">
              <a:solidFill>
                <a:srgbClr val="009900"/>
              </a:solidFill>
              <a:latin typeface="Times New Roman" panose="02020603050405020304" pitchFamily="18" charset="0"/>
              <a:cs typeface="Times New Roman" panose="02020603050405020304" pitchFamily="18" charset="0"/>
            </a:endParaRPr>
          </a:p>
        </p:txBody>
      </p:sp>
      <p:sp>
        <p:nvSpPr>
          <p:cNvPr id="132131" name="AutoShape 35"/>
          <p:cNvSpPr/>
          <p:nvPr/>
        </p:nvSpPr>
        <p:spPr>
          <a:xfrm>
            <a:off x="3581400" y="2362200"/>
            <a:ext cx="5029200" cy="2057400"/>
          </a:xfrm>
          <a:prstGeom prst="cloudCallout">
            <a:avLst>
              <a:gd name="adj1" fmla="val -52903"/>
              <a:gd name="adj2" fmla="val 42977"/>
            </a:avLst>
          </a:prstGeom>
          <a:solidFill>
            <a:schemeClr val="accent1"/>
          </a:solidFill>
          <a:ln w="9525" cap="flat" cmpd="sng">
            <a:solidFill>
              <a:schemeClr val="tx1"/>
            </a:solidFill>
            <a:prstDash val="solid"/>
            <a:headEnd type="none" w="med" len="med"/>
            <a:tailEnd type="none" w="med" len="med"/>
          </a:ln>
        </p:spPr>
        <p:txBody>
          <a:bodyPr/>
          <a:p>
            <a:pPr algn="ctr"/>
            <a:endParaRPr dirty="0">
              <a:latin typeface="Arial" panose="020B0604020202020204" pitchFamily="34" charset="0"/>
            </a:endParaRPr>
          </a:p>
        </p:txBody>
      </p:sp>
      <p:sp>
        <p:nvSpPr>
          <p:cNvPr id="132132" name="Text Box 36"/>
          <p:cNvSpPr txBox="1"/>
          <p:nvPr/>
        </p:nvSpPr>
        <p:spPr>
          <a:xfrm>
            <a:off x="4419600" y="2819400"/>
            <a:ext cx="3055938" cy="822325"/>
          </a:xfrm>
          <a:prstGeom prst="rect">
            <a:avLst/>
          </a:prstGeom>
          <a:noFill/>
          <a:ln w="9525">
            <a:noFill/>
          </a:ln>
        </p:spPr>
        <p:txBody>
          <a:bodyPr wrap="none">
            <a:spAutoFit/>
          </a:bodyPr>
          <a:p>
            <a:r>
              <a:rPr sz="2400" b="1" i="1" dirty="0">
                <a:solidFill>
                  <a:srgbClr val="FF0066"/>
                </a:solidFill>
                <a:latin typeface="Arial" panose="020B0604020202020204" pitchFamily="34" charset="0"/>
              </a:rPr>
              <a:t>Tại sao phải ưu tiên</a:t>
            </a:r>
            <a:endParaRPr sz="2400" b="1" i="1" dirty="0">
              <a:solidFill>
                <a:srgbClr val="FF0066"/>
              </a:solidFill>
              <a:latin typeface="Arial" panose="020B0604020202020204" pitchFamily="34" charset="0"/>
            </a:endParaRPr>
          </a:p>
          <a:p>
            <a:r>
              <a:rPr sz="2400" b="1" i="1" dirty="0">
                <a:solidFill>
                  <a:srgbClr val="FF0066"/>
                </a:solidFill>
                <a:latin typeface="Arial" panose="020B0604020202020204" pitchFamily="34" charset="0"/>
              </a:rPr>
              <a:t> đánh bắt xa bờ?</a:t>
            </a:r>
            <a:endParaRPr sz="2400" b="1" i="1" dirty="0">
              <a:solidFill>
                <a:srgbClr val="FF0066"/>
              </a:solidFill>
              <a:latin typeface="Arial" panose="020B0604020202020204" pitchFamily="34" charset="0"/>
            </a:endParaRPr>
          </a:p>
        </p:txBody>
      </p:sp>
      <p:sp>
        <p:nvSpPr>
          <p:cNvPr id="132133" name="AutoShape 37"/>
          <p:cNvSpPr/>
          <p:nvPr/>
        </p:nvSpPr>
        <p:spPr>
          <a:xfrm>
            <a:off x="3810000" y="2370455"/>
            <a:ext cx="4876800" cy="2209800"/>
          </a:xfrm>
          <a:prstGeom prst="cloudCallout">
            <a:avLst>
              <a:gd name="adj1" fmla="val -48829"/>
              <a:gd name="adj2" fmla="val 55532"/>
            </a:avLst>
          </a:prstGeom>
          <a:solidFill>
            <a:schemeClr val="accent1"/>
          </a:solidFill>
          <a:ln w="9525" cap="flat" cmpd="sng">
            <a:solidFill>
              <a:schemeClr val="tx1"/>
            </a:solidFill>
            <a:prstDash val="solid"/>
            <a:headEnd type="none" w="med" len="med"/>
            <a:tailEnd type="none" w="med" len="med"/>
          </a:ln>
        </p:spPr>
        <p:txBody>
          <a:bodyPr/>
          <a:p>
            <a:pPr algn="ctr"/>
            <a:endParaRPr dirty="0">
              <a:latin typeface="Arial" panose="020B0604020202020204" pitchFamily="34" charset="0"/>
            </a:endParaRPr>
          </a:p>
        </p:txBody>
      </p:sp>
      <p:sp>
        <p:nvSpPr>
          <p:cNvPr id="132134" name="Text Box 38"/>
          <p:cNvSpPr txBox="1"/>
          <p:nvPr/>
        </p:nvSpPr>
        <p:spPr>
          <a:xfrm>
            <a:off x="4191000" y="2971800"/>
            <a:ext cx="3724910" cy="1014730"/>
          </a:xfrm>
          <a:prstGeom prst="rect">
            <a:avLst/>
          </a:prstGeom>
          <a:noFill/>
          <a:ln w="9525">
            <a:noFill/>
          </a:ln>
        </p:spPr>
        <p:txBody>
          <a:bodyPr wrap="none">
            <a:spAutoFit/>
          </a:bodyPr>
          <a:p>
            <a:r>
              <a:rPr sz="2000" b="1" i="1" dirty="0">
                <a:solidFill>
                  <a:srgbClr val="FF0066"/>
                </a:solidFill>
                <a:latin typeface="Times New Roman" panose="02020603050405020304" pitchFamily="18" charset="0"/>
                <a:cs typeface="Times New Roman" panose="02020603050405020304" pitchFamily="18" charset="0"/>
              </a:rPr>
              <a:t>CN chế biến thuỷ sản PT sẽ có</a:t>
            </a:r>
            <a:endParaRPr sz="2000" b="1" i="1" dirty="0">
              <a:solidFill>
                <a:srgbClr val="FF0066"/>
              </a:solidFill>
              <a:latin typeface="Times New Roman" panose="02020603050405020304" pitchFamily="18" charset="0"/>
              <a:cs typeface="Times New Roman" panose="02020603050405020304" pitchFamily="18" charset="0"/>
            </a:endParaRPr>
          </a:p>
          <a:p>
            <a:r>
              <a:rPr sz="2000" b="1" i="1" dirty="0">
                <a:solidFill>
                  <a:srgbClr val="FF0066"/>
                </a:solidFill>
                <a:latin typeface="Times New Roman" panose="02020603050405020304" pitchFamily="18" charset="0"/>
                <a:cs typeface="Times New Roman" panose="02020603050405020304" pitchFamily="18" charset="0"/>
              </a:rPr>
              <a:t>tác động như thế nào đến ngành </a:t>
            </a:r>
            <a:endParaRPr sz="2000" b="1" i="1" dirty="0">
              <a:solidFill>
                <a:srgbClr val="FF0066"/>
              </a:solidFill>
              <a:latin typeface="Times New Roman" panose="02020603050405020304" pitchFamily="18" charset="0"/>
              <a:cs typeface="Times New Roman" panose="02020603050405020304" pitchFamily="18" charset="0"/>
            </a:endParaRPr>
          </a:p>
          <a:p>
            <a:r>
              <a:rPr sz="2000" b="1" i="1" dirty="0">
                <a:solidFill>
                  <a:srgbClr val="FF0066"/>
                </a:solidFill>
                <a:latin typeface="Times New Roman" panose="02020603050405020304" pitchFamily="18" charset="0"/>
                <a:cs typeface="Times New Roman" panose="02020603050405020304" pitchFamily="18" charset="0"/>
              </a:rPr>
              <a:t>đánh bắt và nuôi trồng thuỷ sản?</a:t>
            </a:r>
            <a:r>
              <a:rPr dirty="0">
                <a:latin typeface="Times New Roman" panose="02020603050405020304" pitchFamily="18" charset="0"/>
                <a:cs typeface="Times New Roman" panose="02020603050405020304" pitchFamily="18" charset="0"/>
              </a:rPr>
              <a:t> </a:t>
            </a:r>
            <a:endParaRPr dirty="0">
              <a:latin typeface="Times New Roman" panose="02020603050405020304" pitchFamily="18" charset="0"/>
              <a:cs typeface="Times New Roman" panose="02020603050405020304" pitchFamily="18" charset="0"/>
            </a:endParaRPr>
          </a:p>
        </p:txBody>
      </p:sp>
      <p:sp>
        <p:nvSpPr>
          <p:cNvPr id="2" name="Title 1"/>
          <p:cNvSpPr/>
          <p:nvPr>
            <p:ph type="title"/>
          </p:nvPr>
        </p:nvSpPr>
        <p:spPr>
          <a:xfrm>
            <a:off x="457200" y="-228917"/>
            <a:ext cx="8229600" cy="1143000"/>
          </a:xfrm>
        </p:spPr>
        <p:txBody>
          <a:bodyPr/>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2130"/>
                                        </p:tgtEl>
                                        <p:attrNameLst>
                                          <p:attrName>style.visibility</p:attrName>
                                        </p:attrNameLst>
                                      </p:cBhvr>
                                      <p:to>
                                        <p:strVal val="visible"/>
                                      </p:to>
                                    </p:set>
                                    <p:animEffect transition="in" filter="box(in)">
                                      <p:cBhvr>
                                        <p:cTn id="7" dur="500"/>
                                        <p:tgtEl>
                                          <p:spTgt spid="132130"/>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32117"/>
                                        </p:tgtEl>
                                        <p:attrNameLst>
                                          <p:attrName>style.visibility</p:attrName>
                                        </p:attrNameLst>
                                      </p:cBhvr>
                                      <p:to>
                                        <p:strVal val="visible"/>
                                      </p:to>
                                    </p:set>
                                    <p:anim calcmode="lin" valueType="num">
                                      <p:cBhvr>
                                        <p:cTn id="12" dur="1000" fill="hold"/>
                                        <p:tgtEl>
                                          <p:spTgt spid="132117"/>
                                        </p:tgtEl>
                                        <p:attrNameLst>
                                          <p:attrName>ppt_x</p:attrName>
                                        </p:attrNameLst>
                                      </p:cBhvr>
                                      <p:tavLst>
                                        <p:tav tm="0">
                                          <p:val>
                                            <p:strVal val="#ppt_x-.2"/>
                                          </p:val>
                                        </p:tav>
                                        <p:tav tm="100000">
                                          <p:val>
                                            <p:strVal val="#ppt_x"/>
                                          </p:val>
                                        </p:tav>
                                      </p:tavLst>
                                    </p:anim>
                                    <p:anim calcmode="lin" valueType="num">
                                      <p:cBhvr>
                                        <p:cTn id="13" dur="1000" fill="hold"/>
                                        <p:tgtEl>
                                          <p:spTgt spid="13211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32117"/>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32118"/>
                                        </p:tgtEl>
                                        <p:attrNameLst>
                                          <p:attrName>style.visibility</p:attrName>
                                        </p:attrNameLst>
                                      </p:cBhvr>
                                      <p:to>
                                        <p:strVal val="visible"/>
                                      </p:to>
                                    </p:set>
                                    <p:anim calcmode="lin" valueType="num">
                                      <p:cBhvr>
                                        <p:cTn id="19" dur="1000" fill="hold"/>
                                        <p:tgtEl>
                                          <p:spTgt spid="132118"/>
                                        </p:tgtEl>
                                        <p:attrNameLst>
                                          <p:attrName>ppt_x</p:attrName>
                                        </p:attrNameLst>
                                      </p:cBhvr>
                                      <p:tavLst>
                                        <p:tav tm="0">
                                          <p:val>
                                            <p:strVal val="#ppt_x-.2"/>
                                          </p:val>
                                        </p:tav>
                                        <p:tav tm="100000">
                                          <p:val>
                                            <p:strVal val="#ppt_x"/>
                                          </p:val>
                                        </p:tav>
                                      </p:tavLst>
                                    </p:anim>
                                    <p:anim calcmode="lin" valueType="num">
                                      <p:cBhvr>
                                        <p:cTn id="20" dur="1000" fill="hold"/>
                                        <p:tgtEl>
                                          <p:spTgt spid="132118"/>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32118"/>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32119"/>
                                        </p:tgtEl>
                                        <p:attrNameLst>
                                          <p:attrName>style.visibility</p:attrName>
                                        </p:attrNameLst>
                                      </p:cBhvr>
                                      <p:to>
                                        <p:strVal val="visible"/>
                                      </p:to>
                                    </p:set>
                                    <p:anim calcmode="lin" valueType="num">
                                      <p:cBhvr>
                                        <p:cTn id="26" dur="1000" fill="hold"/>
                                        <p:tgtEl>
                                          <p:spTgt spid="132119"/>
                                        </p:tgtEl>
                                        <p:attrNameLst>
                                          <p:attrName>ppt_x</p:attrName>
                                        </p:attrNameLst>
                                      </p:cBhvr>
                                      <p:tavLst>
                                        <p:tav tm="0">
                                          <p:val>
                                            <p:strVal val="#ppt_x-.2"/>
                                          </p:val>
                                        </p:tav>
                                        <p:tav tm="100000">
                                          <p:val>
                                            <p:strVal val="#ppt_x"/>
                                          </p:val>
                                        </p:tav>
                                      </p:tavLst>
                                    </p:anim>
                                    <p:anim calcmode="lin" valueType="num">
                                      <p:cBhvr>
                                        <p:cTn id="27" dur="1000" fill="hold"/>
                                        <p:tgtEl>
                                          <p:spTgt spid="132119"/>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32119"/>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132120"/>
                                        </p:tgtEl>
                                        <p:attrNameLst>
                                          <p:attrName>style.visibility</p:attrName>
                                        </p:attrNameLst>
                                      </p:cBhvr>
                                      <p:to>
                                        <p:strVal val="visible"/>
                                      </p:to>
                                    </p:set>
                                    <p:anim calcmode="lin" valueType="num">
                                      <p:cBhvr>
                                        <p:cTn id="33" dur="1000" fill="hold"/>
                                        <p:tgtEl>
                                          <p:spTgt spid="132120"/>
                                        </p:tgtEl>
                                        <p:attrNameLst>
                                          <p:attrName>ppt_x</p:attrName>
                                        </p:attrNameLst>
                                      </p:cBhvr>
                                      <p:tavLst>
                                        <p:tav tm="0">
                                          <p:val>
                                            <p:strVal val="#ppt_x-.2"/>
                                          </p:val>
                                        </p:tav>
                                        <p:tav tm="100000">
                                          <p:val>
                                            <p:strVal val="#ppt_x"/>
                                          </p:val>
                                        </p:tav>
                                      </p:tavLst>
                                    </p:anim>
                                    <p:anim calcmode="lin" valueType="num">
                                      <p:cBhvr>
                                        <p:cTn id="34" dur="1000" fill="hold"/>
                                        <p:tgtEl>
                                          <p:spTgt spid="132120"/>
                                        </p:tgtEl>
                                        <p:attrNameLst>
                                          <p:attrName>ppt_y</p:attrName>
                                        </p:attrNameLst>
                                      </p:cBhvr>
                                      <p:tavLst>
                                        <p:tav tm="0">
                                          <p:val>
                                            <p:strVal val="#ppt_y"/>
                                          </p:val>
                                        </p:tav>
                                        <p:tav tm="100000">
                                          <p:val>
                                            <p:strVal val="#ppt_y"/>
                                          </p:val>
                                        </p:tav>
                                      </p:tavLst>
                                    </p:anim>
                                    <p:animEffect transition="in" filter="wipe(right)" prLst="gradientSize: 0.1">
                                      <p:cBhvr>
                                        <p:cTn id="35" dur="1000"/>
                                        <p:tgtEl>
                                          <p:spTgt spid="132120"/>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132131"/>
                                        </p:tgtEl>
                                        <p:attrNameLst>
                                          <p:attrName>style.visibility</p:attrName>
                                        </p:attrNameLst>
                                      </p:cBhvr>
                                      <p:to>
                                        <p:strVal val="visible"/>
                                      </p:to>
                                    </p:set>
                                    <p:animEffect transition="in" filter="diamond(in)">
                                      <p:cBhvr>
                                        <p:cTn id="40" dur="2000"/>
                                        <p:tgtEl>
                                          <p:spTgt spid="132131"/>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132132"/>
                                        </p:tgtEl>
                                        <p:attrNameLst>
                                          <p:attrName>style.visibility</p:attrName>
                                        </p:attrNameLst>
                                      </p:cBhvr>
                                      <p:to>
                                        <p:strVal val="visible"/>
                                      </p:to>
                                    </p:set>
                                    <p:animEffect transition="in" filter="diamond(in)">
                                      <p:cBhvr>
                                        <p:cTn id="43" dur="2000"/>
                                        <p:tgtEl>
                                          <p:spTgt spid="132132"/>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xit" presetSubtype="16" fill="hold" grpId="1" nodeType="clickEffect">
                                  <p:stCondLst>
                                    <p:cond delay="0"/>
                                  </p:stCondLst>
                                  <p:childTnLst>
                                    <p:animEffect transition="out" filter="diamond(in)">
                                      <p:cBhvr>
                                        <p:cTn id="47" dur="2000"/>
                                        <p:tgtEl>
                                          <p:spTgt spid="132131"/>
                                        </p:tgtEl>
                                      </p:cBhvr>
                                    </p:animEffect>
                                    <p:set>
                                      <p:cBhvr>
                                        <p:cTn id="48" dur="1" fill="hold">
                                          <p:stCondLst>
                                            <p:cond delay="1999"/>
                                          </p:stCondLst>
                                        </p:cTn>
                                        <p:tgtEl>
                                          <p:spTgt spid="132131"/>
                                        </p:tgtEl>
                                        <p:attrNameLst>
                                          <p:attrName>style.visibility</p:attrName>
                                        </p:attrNameLst>
                                      </p:cBhvr>
                                      <p:to>
                                        <p:strVal val="hidden"/>
                                      </p:to>
                                    </p:set>
                                  </p:childTnLst>
                                </p:cTn>
                              </p:par>
                              <p:par>
                                <p:cTn id="49" presetID="8" presetClass="exit" presetSubtype="16" fill="hold" grpId="1" nodeType="withEffect">
                                  <p:stCondLst>
                                    <p:cond delay="0"/>
                                  </p:stCondLst>
                                  <p:childTnLst>
                                    <p:animEffect transition="out" filter="diamond(in)">
                                      <p:cBhvr>
                                        <p:cTn id="50" dur="2000"/>
                                        <p:tgtEl>
                                          <p:spTgt spid="132132"/>
                                        </p:tgtEl>
                                      </p:cBhvr>
                                    </p:animEffect>
                                    <p:set>
                                      <p:cBhvr>
                                        <p:cTn id="51" dur="1" fill="hold">
                                          <p:stCondLst>
                                            <p:cond delay="1999"/>
                                          </p:stCondLst>
                                        </p:cTn>
                                        <p:tgtEl>
                                          <p:spTgt spid="13213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8" presetClass="entr" presetSubtype="16" fill="hold" grpId="0" nodeType="clickEffect">
                                  <p:stCondLst>
                                    <p:cond delay="0"/>
                                  </p:stCondLst>
                                  <p:childTnLst>
                                    <p:set>
                                      <p:cBhvr>
                                        <p:cTn id="55" dur="1" fill="hold">
                                          <p:stCondLst>
                                            <p:cond delay="0"/>
                                          </p:stCondLst>
                                        </p:cTn>
                                        <p:tgtEl>
                                          <p:spTgt spid="132133"/>
                                        </p:tgtEl>
                                        <p:attrNameLst>
                                          <p:attrName>style.visibility</p:attrName>
                                        </p:attrNameLst>
                                      </p:cBhvr>
                                      <p:to>
                                        <p:strVal val="visible"/>
                                      </p:to>
                                    </p:set>
                                    <p:animEffect transition="in" filter="diamond(in)">
                                      <p:cBhvr>
                                        <p:cTn id="56" dur="2000"/>
                                        <p:tgtEl>
                                          <p:spTgt spid="132133"/>
                                        </p:tgtEl>
                                      </p:cBhvr>
                                    </p:animEffect>
                                  </p:childTnLst>
                                </p:cTn>
                              </p:par>
                              <p:par>
                                <p:cTn id="57" presetID="8" presetClass="entr" presetSubtype="16" fill="hold" grpId="0" nodeType="withEffect">
                                  <p:stCondLst>
                                    <p:cond delay="0"/>
                                  </p:stCondLst>
                                  <p:childTnLst>
                                    <p:set>
                                      <p:cBhvr>
                                        <p:cTn id="58" dur="1" fill="hold">
                                          <p:stCondLst>
                                            <p:cond delay="0"/>
                                          </p:stCondLst>
                                        </p:cTn>
                                        <p:tgtEl>
                                          <p:spTgt spid="132134"/>
                                        </p:tgtEl>
                                        <p:attrNameLst>
                                          <p:attrName>style.visibility</p:attrName>
                                        </p:attrNameLst>
                                      </p:cBhvr>
                                      <p:to>
                                        <p:strVal val="visible"/>
                                      </p:to>
                                    </p:set>
                                    <p:animEffect transition="in" filter="diamond(in)">
                                      <p:cBhvr>
                                        <p:cTn id="59" dur="2000"/>
                                        <p:tgtEl>
                                          <p:spTgt spid="132134"/>
                                        </p:tgtEl>
                                      </p:cBhvr>
                                    </p:animEffect>
                                  </p:childTnLst>
                                </p:cTn>
                              </p:par>
                            </p:childTnLst>
                          </p:cTn>
                        </p:par>
                      </p:childTnLst>
                    </p:cTn>
                  </p:par>
                  <p:par>
                    <p:cTn id="60" fill="hold">
                      <p:stCondLst>
                        <p:cond delay="indefinite"/>
                      </p:stCondLst>
                      <p:childTnLst>
                        <p:par>
                          <p:cTn id="61" fill="hold">
                            <p:stCondLst>
                              <p:cond delay="0"/>
                            </p:stCondLst>
                            <p:childTnLst>
                              <p:par>
                                <p:cTn id="62" presetID="8" presetClass="exit" presetSubtype="16" fill="hold" grpId="1" nodeType="clickEffect">
                                  <p:stCondLst>
                                    <p:cond delay="0"/>
                                  </p:stCondLst>
                                  <p:childTnLst>
                                    <p:animEffect transition="out" filter="diamond(in)">
                                      <p:cBhvr>
                                        <p:cTn id="63" dur="2000"/>
                                        <p:tgtEl>
                                          <p:spTgt spid="132133"/>
                                        </p:tgtEl>
                                      </p:cBhvr>
                                    </p:animEffect>
                                    <p:set>
                                      <p:cBhvr>
                                        <p:cTn id="64" dur="1" fill="hold">
                                          <p:stCondLst>
                                            <p:cond delay="1999"/>
                                          </p:stCondLst>
                                        </p:cTn>
                                        <p:tgtEl>
                                          <p:spTgt spid="132133"/>
                                        </p:tgtEl>
                                        <p:attrNameLst>
                                          <p:attrName>style.visibility</p:attrName>
                                        </p:attrNameLst>
                                      </p:cBhvr>
                                      <p:to>
                                        <p:strVal val="hidden"/>
                                      </p:to>
                                    </p:set>
                                  </p:childTnLst>
                                </p:cTn>
                              </p:par>
                              <p:par>
                                <p:cTn id="65" presetID="8" presetClass="exit" presetSubtype="16" fill="hold" grpId="1" nodeType="withEffect">
                                  <p:stCondLst>
                                    <p:cond delay="0"/>
                                  </p:stCondLst>
                                  <p:childTnLst>
                                    <p:animEffect transition="out" filter="diamond(in)">
                                      <p:cBhvr>
                                        <p:cTn id="66" dur="2000"/>
                                        <p:tgtEl>
                                          <p:spTgt spid="132134"/>
                                        </p:tgtEl>
                                      </p:cBhvr>
                                    </p:animEffect>
                                    <p:set>
                                      <p:cBhvr>
                                        <p:cTn id="67" dur="1" fill="hold">
                                          <p:stCondLst>
                                            <p:cond delay="1999"/>
                                          </p:stCondLst>
                                        </p:cTn>
                                        <p:tgtEl>
                                          <p:spTgt spid="1321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17" grpId="0"/>
      <p:bldP spid="132118" grpId="0"/>
      <p:bldP spid="132119" grpId="0"/>
      <p:bldP spid="132120" grpId="0"/>
      <p:bldP spid="132131" grpId="0" animBg="1"/>
      <p:bldP spid="132131" grpId="1" animBg="1"/>
      <p:bldP spid="132132" grpId="0"/>
      <p:bldP spid="132132" grpId="1"/>
      <p:bldP spid="132133" grpId="0" bldLvl="0" animBg="1"/>
      <p:bldP spid="132133" grpId="1" bldLvl="0" animBg="1"/>
      <p:bldP spid="132134" grpId="0"/>
      <p:bldP spid="13213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p:cNvSpPr>
            <a:spLocks noGrp="1"/>
          </p:cNvSpPr>
          <p:nvPr>
            <p:ph type="title"/>
          </p:nvPr>
        </p:nvSpPr>
        <p:spPr>
          <a:xfrm>
            <a:off x="457200" y="457200"/>
            <a:ext cx="8229600" cy="1143000"/>
          </a:xfrm>
        </p:spPr>
        <p:txBody>
          <a:bodyPr vert="horz" wrap="square" lIns="91440" tIns="45720" rIns="91440" bIns="45720" anchor="ctr" anchorCtr="0"/>
          <a:p>
            <a:pPr eaLnBrk="1" hangingPunct="1"/>
            <a:endParaRPr sz="4000" dirty="0">
              <a:solidFill>
                <a:schemeClr val="tx1"/>
              </a:solidFill>
            </a:endParaRPr>
          </a:p>
        </p:txBody>
      </p:sp>
      <p:sp>
        <p:nvSpPr>
          <p:cNvPr id="17411" name="Rectangle 3"/>
          <p:cNvSpPr>
            <a:spLocks noGrp="1"/>
          </p:cNvSpPr>
          <p:nvPr>
            <p:ph idx="1"/>
          </p:nvPr>
        </p:nvSpPr>
        <p:spPr/>
        <p:txBody>
          <a:bodyPr vert="horz" wrap="square" lIns="91440" tIns="45720" rIns="91440" bIns="45720" anchor="t" anchorCtr="0"/>
          <a:p>
            <a:pPr eaLnBrk="1" hangingPunct="1"/>
            <a:endParaRPr dirty="0"/>
          </a:p>
        </p:txBody>
      </p:sp>
      <p:graphicFrame>
        <p:nvGraphicFramePr>
          <p:cNvPr id="129057" name="Group 33"/>
          <p:cNvGraphicFramePr>
            <a:graphicFrameLocks noGrp="1"/>
          </p:cNvGraphicFramePr>
          <p:nvPr/>
        </p:nvGraphicFramePr>
        <p:xfrm>
          <a:off x="914400" y="2590800"/>
          <a:ext cx="7597775" cy="4273550"/>
        </p:xfrm>
        <a:graphic>
          <a:graphicData uri="http://schemas.openxmlformats.org/drawingml/2006/table">
            <a:tbl>
              <a:tblPr/>
              <a:tblGrid>
                <a:gridCol w="2016125"/>
                <a:gridCol w="5581650"/>
              </a:tblGrid>
              <a:tr h="87471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4000" b="1" i="0" u="none" strike="noStrike" cap="none" normalizeH="0" baseline="0" smtClean="0">
                          <a:ln>
                            <a:noFill/>
                          </a:ln>
                          <a:solidFill>
                            <a:schemeClr val="hlink"/>
                          </a:solidFill>
                          <a:effectLst/>
                          <a:latin typeface="Times New Roman" panose="02020603050405020304" pitchFamily="18" charset="0"/>
                          <a:cs typeface="Times New Roman" panose="02020603050405020304" pitchFamily="18" charset="0"/>
                          <a:sym typeface="Wingdings" panose="05000000000000000000" pitchFamily="2" charset="2"/>
                        </a:rPr>
                        <a:t></a:t>
                      </a:r>
                      <a:r>
                        <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Tiềm năng:</a:t>
                      </a:r>
                      <a:endParaRPr kumimoji="0" lang="en-US"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3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328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Sự phát triển:</a:t>
                      </a:r>
                      <a:r>
                        <a:rPr kumimoji="0" lang="en-US"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US"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3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49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Những hạn chế:</a:t>
                      </a:r>
                      <a:endParaRPr kumimoji="0" lang="en-US"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3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0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Phương hướng phát triển:</a:t>
                      </a:r>
                      <a:endParaRPr kumimoji="0" lang="en-US"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3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9051" name="Text Box 27"/>
          <p:cNvSpPr txBox="1"/>
          <p:nvPr/>
        </p:nvSpPr>
        <p:spPr>
          <a:xfrm>
            <a:off x="2584450" y="4660900"/>
            <a:ext cx="184150" cy="366713"/>
          </a:xfrm>
          <a:prstGeom prst="rect">
            <a:avLst/>
          </a:prstGeom>
          <a:noFill/>
          <a:ln w="9525">
            <a:noFill/>
          </a:ln>
        </p:spPr>
        <p:txBody>
          <a:bodyPr wrap="none">
            <a:spAutoFit/>
          </a:bodyPr>
          <a:p>
            <a:endParaRPr dirty="0">
              <a:latin typeface="Arial" panose="020B0604020202020204" pitchFamily="34" charset="0"/>
            </a:endParaRPr>
          </a:p>
        </p:txBody>
      </p:sp>
      <p:sp>
        <p:nvSpPr>
          <p:cNvPr id="129053" name="Text Box 29"/>
          <p:cNvSpPr txBox="1">
            <a:spLocks noChangeArrowheads="1"/>
          </p:cNvSpPr>
          <p:nvPr/>
        </p:nvSpPr>
        <p:spPr bwMode="auto">
          <a:xfrm>
            <a:off x="517525" y="935038"/>
            <a:ext cx="4248150" cy="675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defRPr/>
            </a:pPr>
            <a:r>
              <a:rPr lang="en-US" sz="1800" b="1" dirty="0">
                <a:solidFill>
                  <a:srgbClr val="000099"/>
                </a:solidFill>
                <a:effectLst>
                  <a:outerShdw blurRad="38100" dist="38100" dir="2700000">
                    <a:srgbClr val="C0C0C0"/>
                  </a:outerShdw>
                </a:effectLst>
                <a:latin typeface="Times New Roman" panose="02020603050405020304" pitchFamily="18" charset="0"/>
                <a:cs typeface="Times New Roman" panose="02020603050405020304" pitchFamily="18" charset="0"/>
                <a:sym typeface="+mn-ea"/>
              </a:rPr>
              <a:t>II. PHÁT TRIỂN TỔNG HỢP KINH TẾ:</a:t>
            </a:r>
            <a:endParaRPr kumimoji="0" lang="en-US" sz="1800" b="1" i="0" u="none" strike="noStrike" kern="1200" cap="none" spc="0" normalizeH="0" baseline="0" noProof="0" smtClean="0">
              <a:ln>
                <a:noFill/>
              </a:ln>
              <a:solidFill>
                <a:srgbClr val="000099"/>
              </a:solidFill>
              <a:effectLst/>
              <a:uLnTx/>
              <a:uFillTx/>
              <a:latin typeface="Arial" panose="020B0604020202020204" pitchFamily="34"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None/>
              <a:defRPr/>
            </a:pPr>
            <a:r>
              <a:rPr kumimoji="0" lang="en-US" sz="2000" b="1" i="0" u="none" strike="noStrike" kern="1200" cap="none" spc="0" normalizeH="0" baseline="0" noProof="0" smtClean="0">
                <a:ln>
                  <a:noFill/>
                </a:ln>
                <a:solidFill>
                  <a:srgbClr val="000099"/>
                </a:solidFill>
                <a:effectLst/>
                <a:uLnTx/>
                <a:uFillTx/>
                <a:latin typeface="Times New Roman" panose="02020603050405020304" pitchFamily="18" charset="0"/>
                <a:ea typeface="+mn-ea"/>
                <a:cs typeface="Times New Roman" panose="02020603050405020304" pitchFamily="18" charset="0"/>
              </a:rPr>
              <a:t>2. Du lịch biển đảo</a:t>
            </a:r>
            <a:endParaRPr kumimoji="0" lang="en-US" sz="2000" b="1" i="0" u="none" strike="noStrike" kern="1200" cap="none" spc="0" normalizeH="0" baseline="0" noProof="0" smtClean="0">
              <a:ln>
                <a:noFill/>
              </a:ln>
              <a:solidFill>
                <a:srgbClr val="000099"/>
              </a:solidFill>
              <a:effectLst/>
              <a:uLnTx/>
              <a:uFillTx/>
              <a:latin typeface="Times New Roman" panose="02020603050405020304" pitchFamily="18" charset="0"/>
              <a:ea typeface="+mn-ea"/>
              <a:cs typeface="Times New Roman" panose="02020603050405020304" pitchFamily="18" charset="0"/>
            </a:endParaRPr>
          </a:p>
        </p:txBody>
      </p:sp>
      <p:sp>
        <p:nvSpPr>
          <p:cNvPr id="17431" name="Text Box 30"/>
          <p:cNvSpPr txBox="1"/>
          <p:nvPr/>
        </p:nvSpPr>
        <p:spPr>
          <a:xfrm>
            <a:off x="228600" y="1600200"/>
            <a:ext cx="7489190" cy="922020"/>
          </a:xfrm>
          <a:prstGeom prst="rect">
            <a:avLst/>
          </a:prstGeom>
          <a:noFill/>
          <a:ln w="9525">
            <a:noFill/>
          </a:ln>
        </p:spPr>
        <p:txBody>
          <a:bodyPr wrap="none">
            <a:spAutoFit/>
          </a:bodyPr>
          <a:p>
            <a:r>
              <a:rPr b="1" dirty="0">
                <a:solidFill>
                  <a:srgbClr val="009900"/>
                </a:solidFill>
                <a:latin typeface="Times New Roman" panose="02020603050405020304" pitchFamily="18" charset="0"/>
                <a:cs typeface="Times New Roman" panose="02020603050405020304" pitchFamily="18" charset="0"/>
              </a:rPr>
              <a:t>Hoạt động nhóm</a:t>
            </a:r>
            <a:r>
              <a:rPr dirty="0">
                <a:latin typeface="Times New Roman" panose="02020603050405020304" pitchFamily="18" charset="0"/>
                <a:cs typeface="Times New Roman" panose="02020603050405020304" pitchFamily="18" charset="0"/>
              </a:rPr>
              <a:t>: </a:t>
            </a:r>
            <a:r>
              <a:rPr b="1" dirty="0">
                <a:solidFill>
                  <a:srgbClr val="FF3399"/>
                </a:solidFill>
                <a:latin typeface="Times New Roman" panose="02020603050405020304" pitchFamily="18" charset="0"/>
                <a:cs typeface="Times New Roman" panose="02020603050405020304" pitchFamily="18" charset="0"/>
              </a:rPr>
              <a:t>- Nhóm 1</a:t>
            </a:r>
            <a:r>
              <a:rPr dirty="0">
                <a:latin typeface="Times New Roman" panose="02020603050405020304" pitchFamily="18" charset="0"/>
                <a:cs typeface="Times New Roman" panose="02020603050405020304" pitchFamily="18" charset="0"/>
              </a:rPr>
              <a:t>: </a:t>
            </a:r>
            <a:r>
              <a:rPr b="1" dirty="0">
                <a:solidFill>
                  <a:srgbClr val="0000FF"/>
                </a:solidFill>
                <a:latin typeface="Times New Roman" panose="02020603050405020304" pitchFamily="18" charset="0"/>
                <a:cs typeface="Times New Roman" panose="02020603050405020304" pitchFamily="18" charset="0"/>
              </a:rPr>
              <a:t>Tìm hiểu những hạn chế và phương hướng PT</a:t>
            </a:r>
            <a:endParaRPr b="1" dirty="0">
              <a:solidFill>
                <a:srgbClr val="0000FF"/>
              </a:solidFill>
              <a:latin typeface="Times New Roman" panose="02020603050405020304" pitchFamily="18" charset="0"/>
              <a:cs typeface="Times New Roman" panose="02020603050405020304" pitchFamily="18" charset="0"/>
            </a:endParaRPr>
          </a:p>
          <a:p>
            <a:r>
              <a:rPr b="1" dirty="0">
                <a:solidFill>
                  <a:srgbClr val="0000FF"/>
                </a:solidFill>
                <a:latin typeface="Times New Roman" panose="02020603050405020304" pitchFamily="18" charset="0"/>
                <a:cs typeface="Times New Roman" panose="02020603050405020304" pitchFamily="18" charset="0"/>
              </a:rPr>
              <a:t> của ngành du lịch biển đảo</a:t>
            </a:r>
            <a:endParaRPr b="1" dirty="0">
              <a:solidFill>
                <a:srgbClr val="0000FF"/>
              </a:solidFill>
              <a:latin typeface="Times New Roman" panose="02020603050405020304" pitchFamily="18" charset="0"/>
              <a:cs typeface="Times New Roman" panose="02020603050405020304" pitchFamily="18" charset="0"/>
            </a:endParaRPr>
          </a:p>
          <a:p>
            <a:r>
              <a:rPr b="1" dirty="0">
                <a:solidFill>
                  <a:srgbClr val="FF3399"/>
                </a:solidFill>
                <a:latin typeface="Times New Roman" panose="02020603050405020304" pitchFamily="18" charset="0"/>
                <a:cs typeface="Times New Roman" panose="02020603050405020304" pitchFamily="18" charset="0"/>
              </a:rPr>
              <a:t>- Nhóm 2</a:t>
            </a:r>
            <a:r>
              <a:rPr dirty="0">
                <a:latin typeface="Times New Roman" panose="02020603050405020304" pitchFamily="18" charset="0"/>
                <a:cs typeface="Times New Roman" panose="02020603050405020304" pitchFamily="18" charset="0"/>
              </a:rPr>
              <a:t> : </a:t>
            </a:r>
            <a:r>
              <a:rPr b="1" dirty="0">
                <a:solidFill>
                  <a:srgbClr val="0000FF"/>
                </a:solidFill>
                <a:latin typeface="Times New Roman" panose="02020603050405020304" pitchFamily="18" charset="0"/>
                <a:cs typeface="Times New Roman" panose="02020603050405020304" pitchFamily="18" charset="0"/>
              </a:rPr>
              <a:t>Tìm hiểu về tiềm năng và sự PT của ngành du lịch biển đảo</a:t>
            </a:r>
            <a:endParaRPr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9057"/>
                                        </p:tgtEl>
                                        <p:attrNameLst>
                                          <p:attrName>style.visibility</p:attrName>
                                        </p:attrNameLst>
                                      </p:cBhvr>
                                      <p:to>
                                        <p:strVal val="visible"/>
                                      </p:to>
                                    </p:set>
                                    <p:animEffect transition="in" filter="box(in)">
                                      <p:cBhvr>
                                        <p:cTn id="7" dur="500"/>
                                        <p:tgtEl>
                                          <p:spTgt spid="12905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129051"/>
                                        </p:tgtEl>
                                        <p:attrNameLst>
                                          <p:attrName>style.visibility</p:attrName>
                                        </p:attrNameLst>
                                      </p:cBhvr>
                                      <p:to>
                                        <p:strVal val="visible"/>
                                      </p:to>
                                    </p:set>
                                    <p:animEffect transition="in" filter="blinds(horizontal)">
                                      <p:cBhvr>
                                        <p:cTn id="12" dur="500"/>
                                        <p:tgtEl>
                                          <p:spTgt spid="129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5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Text Box 5"/>
          <p:cNvSpPr txBox="1"/>
          <p:nvPr/>
        </p:nvSpPr>
        <p:spPr>
          <a:xfrm>
            <a:off x="212725" y="5603875"/>
            <a:ext cx="3063875" cy="457200"/>
          </a:xfrm>
          <a:prstGeom prst="rect">
            <a:avLst/>
          </a:prstGeom>
          <a:noFill/>
          <a:ln w="9525">
            <a:noFill/>
          </a:ln>
        </p:spPr>
        <p:txBody>
          <a:bodyPr>
            <a:spAutoFit/>
          </a:bodyPr>
          <a:p>
            <a:pPr eaLnBrk="0" hangingPunct="0"/>
            <a:endParaRPr sz="2400" dirty="0">
              <a:latin typeface=".VnTime" panose="020B7200000000000000" pitchFamily="34" charset="0"/>
            </a:endParaRPr>
          </a:p>
        </p:txBody>
      </p:sp>
      <p:pic>
        <p:nvPicPr>
          <p:cNvPr id="18435" name="Picture 10"/>
          <p:cNvPicPr>
            <a:picLocks noChangeAspect="1"/>
          </p:cNvPicPr>
          <p:nvPr>
            <p:ph idx="1"/>
          </p:nvPr>
        </p:nvPicPr>
        <p:blipFill>
          <a:blip r:embed="rId1"/>
          <a:srcRect/>
          <a:stretch>
            <a:fillRect/>
          </a:stretch>
        </p:blipFill>
        <p:spPr>
          <a:xfrm>
            <a:off x="0" y="0"/>
            <a:ext cx="4495800" cy="3505200"/>
          </a:xfrm>
        </p:spPr>
      </p:pic>
      <p:sp>
        <p:nvSpPr>
          <p:cNvPr id="18436" name="Text Box 11"/>
          <p:cNvSpPr txBox="1"/>
          <p:nvPr/>
        </p:nvSpPr>
        <p:spPr>
          <a:xfrm>
            <a:off x="304800" y="2667000"/>
            <a:ext cx="3637280" cy="645160"/>
          </a:xfrm>
          <a:prstGeom prst="rect">
            <a:avLst/>
          </a:prstGeom>
          <a:noFill/>
          <a:ln w="9525">
            <a:noFill/>
          </a:ln>
        </p:spPr>
        <p:txBody>
          <a:bodyPr wrap="none">
            <a:spAutoFit/>
          </a:bodyPr>
          <a:p>
            <a:pPr eaLnBrk="0" hangingPunct="0"/>
            <a:r>
              <a:rPr sz="3600" b="1" dirty="0">
                <a:solidFill>
                  <a:srgbClr val="FF0000"/>
                </a:solidFill>
                <a:latin typeface="Times New Roman" panose="02020603050405020304" pitchFamily="18" charset="0"/>
                <a:cs typeface="Times New Roman" panose="02020603050405020304" pitchFamily="18" charset="0"/>
              </a:rPr>
              <a:t>VỊNH HẠ LONG</a:t>
            </a:r>
            <a:endParaRPr sz="3600" b="1" dirty="0">
              <a:solidFill>
                <a:srgbClr val="FF0000"/>
              </a:solidFill>
              <a:latin typeface="Times New Roman" panose="02020603050405020304" pitchFamily="18" charset="0"/>
              <a:cs typeface="Times New Roman" panose="02020603050405020304" pitchFamily="18" charset="0"/>
            </a:endParaRPr>
          </a:p>
        </p:txBody>
      </p:sp>
      <p:pic>
        <p:nvPicPr>
          <p:cNvPr id="18437" name="Picture 25" descr="beach"/>
          <p:cNvPicPr>
            <a:picLocks noChangeAspect="1"/>
          </p:cNvPicPr>
          <p:nvPr>
            <p:ph type="title"/>
          </p:nvPr>
        </p:nvPicPr>
        <p:blipFill>
          <a:blip r:embed="rId2"/>
          <a:srcRect/>
          <a:stretch>
            <a:fillRect/>
          </a:stretch>
        </p:blipFill>
        <p:spPr>
          <a:xfrm>
            <a:off x="4572000" y="0"/>
            <a:ext cx="4572000" cy="3429000"/>
          </a:xfrm>
          <a:ln w="38100">
            <a:solidFill>
              <a:srgbClr val="FF3300">
                <a:alpha val="100000"/>
              </a:srgbClr>
            </a:solidFill>
            <a:miter lim="800000"/>
            <a:headEnd/>
            <a:tailEnd/>
          </a:ln>
        </p:spPr>
      </p:pic>
      <p:pic>
        <p:nvPicPr>
          <p:cNvPr id="18438" name="Picture 13" descr="2007111053_mui_ne"/>
          <p:cNvPicPr>
            <a:picLocks noChangeAspect="1"/>
          </p:cNvPicPr>
          <p:nvPr/>
        </p:nvPicPr>
        <p:blipFill>
          <a:blip r:embed="rId3"/>
          <a:stretch>
            <a:fillRect/>
          </a:stretch>
        </p:blipFill>
        <p:spPr>
          <a:xfrm>
            <a:off x="0" y="3505200"/>
            <a:ext cx="4572000" cy="3352800"/>
          </a:xfrm>
          <a:prstGeom prst="rect">
            <a:avLst/>
          </a:prstGeom>
          <a:noFill/>
          <a:ln w="9525">
            <a:noFill/>
          </a:ln>
        </p:spPr>
      </p:pic>
      <p:pic>
        <p:nvPicPr>
          <p:cNvPr id="18439" name="Picture 14" descr="dl7"/>
          <p:cNvPicPr>
            <a:picLocks noChangeAspect="1"/>
          </p:cNvPicPr>
          <p:nvPr/>
        </p:nvPicPr>
        <p:blipFill>
          <a:blip r:embed="rId4"/>
          <a:stretch>
            <a:fillRect/>
          </a:stretch>
        </p:blipFill>
        <p:spPr>
          <a:xfrm>
            <a:off x="4648200" y="3581400"/>
            <a:ext cx="4495800" cy="3276600"/>
          </a:xfrm>
          <a:prstGeom prst="rect">
            <a:avLst/>
          </a:prstGeom>
          <a:noFill/>
          <a:ln w="9525">
            <a:noFill/>
          </a:ln>
        </p:spPr>
      </p:pic>
      <p:sp>
        <p:nvSpPr>
          <p:cNvPr id="18440" name="Text Box 15"/>
          <p:cNvSpPr txBox="1"/>
          <p:nvPr/>
        </p:nvSpPr>
        <p:spPr>
          <a:xfrm>
            <a:off x="4860925" y="2563813"/>
            <a:ext cx="2014855" cy="460375"/>
          </a:xfrm>
          <a:prstGeom prst="rect">
            <a:avLst/>
          </a:prstGeom>
          <a:noFill/>
          <a:ln w="9525">
            <a:noFill/>
          </a:ln>
        </p:spPr>
        <p:txBody>
          <a:bodyPr wrap="none">
            <a:spAutoFit/>
          </a:bodyPr>
          <a:p>
            <a:pPr eaLnBrk="0" hangingPunct="0"/>
            <a:r>
              <a:rPr sz="2400" b="1" dirty="0">
                <a:solidFill>
                  <a:srgbClr val="FF0000"/>
                </a:solidFill>
                <a:latin typeface="Times New Roman" panose="02020603050405020304" pitchFamily="18" charset="0"/>
                <a:cs typeface="Times New Roman" panose="02020603050405020304" pitchFamily="18" charset="0"/>
              </a:rPr>
              <a:t>NHA TRANG</a:t>
            </a:r>
            <a:endParaRPr sz="2400" b="1" dirty="0">
              <a:solidFill>
                <a:srgbClr val="FF0000"/>
              </a:solidFill>
              <a:latin typeface="Times New Roman" panose="02020603050405020304" pitchFamily="18" charset="0"/>
              <a:cs typeface="Times New Roman" panose="02020603050405020304" pitchFamily="18" charset="0"/>
            </a:endParaRPr>
          </a:p>
        </p:txBody>
      </p:sp>
      <p:sp>
        <p:nvSpPr>
          <p:cNvPr id="18441" name="Text Box 17"/>
          <p:cNvSpPr txBox="1"/>
          <p:nvPr/>
        </p:nvSpPr>
        <p:spPr>
          <a:xfrm>
            <a:off x="136525" y="4078288"/>
            <a:ext cx="1309370" cy="460375"/>
          </a:xfrm>
          <a:prstGeom prst="rect">
            <a:avLst/>
          </a:prstGeom>
          <a:noFill/>
          <a:ln w="9525">
            <a:noFill/>
          </a:ln>
        </p:spPr>
        <p:txBody>
          <a:bodyPr wrap="none">
            <a:spAutoFit/>
          </a:bodyPr>
          <a:p>
            <a:pPr eaLnBrk="0" hangingPunct="0"/>
            <a:r>
              <a:rPr sz="2400" b="1" dirty="0">
                <a:solidFill>
                  <a:srgbClr val="FF0000"/>
                </a:solidFill>
                <a:latin typeface="Times New Roman" panose="02020603050405020304" pitchFamily="18" charset="0"/>
                <a:cs typeface="Times New Roman" panose="02020603050405020304" pitchFamily="18" charset="0"/>
              </a:rPr>
              <a:t>MŨI NÉ</a:t>
            </a:r>
            <a:endParaRPr sz="2400" b="1" dirty="0">
              <a:solidFill>
                <a:srgbClr val="FF0000"/>
              </a:solidFill>
              <a:latin typeface="Times New Roman" panose="02020603050405020304" pitchFamily="18" charset="0"/>
              <a:cs typeface="Times New Roman" panose="02020603050405020304" pitchFamily="18" charset="0"/>
            </a:endParaRPr>
          </a:p>
        </p:txBody>
      </p:sp>
      <p:sp>
        <p:nvSpPr>
          <p:cNvPr id="18442" name="Text Box 18"/>
          <p:cNvSpPr txBox="1"/>
          <p:nvPr/>
        </p:nvSpPr>
        <p:spPr>
          <a:xfrm>
            <a:off x="4724400" y="3733483"/>
            <a:ext cx="1795145" cy="460375"/>
          </a:xfrm>
          <a:prstGeom prst="rect">
            <a:avLst/>
          </a:prstGeom>
          <a:noFill/>
          <a:ln w="9525">
            <a:noFill/>
          </a:ln>
        </p:spPr>
        <p:txBody>
          <a:bodyPr wrap="none">
            <a:spAutoFit/>
          </a:bodyPr>
          <a:p>
            <a:pPr eaLnBrk="0" hangingPunct="0"/>
            <a:r>
              <a:rPr lang="en-US" sz="2400" b="1" dirty="0">
                <a:solidFill>
                  <a:srgbClr val="FF0000"/>
                </a:solidFill>
                <a:latin typeface="Times New Roman" panose="02020603050405020304" pitchFamily="18" charset="0"/>
                <a:cs typeface="Times New Roman" panose="02020603050405020304" pitchFamily="18" charset="0"/>
              </a:rPr>
              <a:t>VŨNG TÀU</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33" name="Picture 13" descr="BEACH5"/>
          <p:cNvPicPr>
            <a:picLocks noChangeAspect="1"/>
          </p:cNvPicPr>
          <p:nvPr/>
        </p:nvPicPr>
        <p:blipFill>
          <a:blip r:embed="rId1"/>
          <a:stretch>
            <a:fillRect/>
          </a:stretch>
        </p:blipFill>
        <p:spPr>
          <a:xfrm>
            <a:off x="152400" y="4114800"/>
            <a:ext cx="4114800" cy="2514600"/>
          </a:xfrm>
          <a:prstGeom prst="rect">
            <a:avLst/>
          </a:prstGeom>
          <a:noFill/>
          <a:ln w="9525">
            <a:noFill/>
          </a:ln>
        </p:spPr>
      </p:pic>
      <p:pic>
        <p:nvPicPr>
          <p:cNvPr id="81934" name="Picture 14" descr="SAILBOT2"/>
          <p:cNvPicPr>
            <a:picLocks noChangeAspect="1"/>
          </p:cNvPicPr>
          <p:nvPr/>
        </p:nvPicPr>
        <p:blipFill>
          <a:blip r:embed="rId2"/>
          <a:stretch>
            <a:fillRect/>
          </a:stretch>
        </p:blipFill>
        <p:spPr>
          <a:xfrm>
            <a:off x="5105400" y="4092575"/>
            <a:ext cx="3886200" cy="2613025"/>
          </a:xfrm>
          <a:prstGeom prst="rect">
            <a:avLst/>
          </a:prstGeom>
          <a:noFill/>
          <a:ln w="9525">
            <a:noFill/>
          </a:ln>
        </p:spPr>
      </p:pic>
      <p:pic>
        <p:nvPicPr>
          <p:cNvPr id="81939" name="Picture 19" descr="WINDSURF"/>
          <p:cNvPicPr>
            <a:picLocks noChangeAspect="1"/>
          </p:cNvPicPr>
          <p:nvPr/>
        </p:nvPicPr>
        <p:blipFill>
          <a:blip r:embed="rId3"/>
          <a:stretch>
            <a:fillRect/>
          </a:stretch>
        </p:blipFill>
        <p:spPr>
          <a:xfrm>
            <a:off x="5105400" y="1371600"/>
            <a:ext cx="3886200" cy="2597150"/>
          </a:xfrm>
          <a:prstGeom prst="rect">
            <a:avLst/>
          </a:prstGeom>
          <a:noFill/>
          <a:ln w="9525">
            <a:noFill/>
          </a:ln>
        </p:spPr>
      </p:pic>
      <p:sp>
        <p:nvSpPr>
          <p:cNvPr id="81941" name="Text Box 21"/>
          <p:cNvSpPr txBox="1">
            <a:spLocks noChangeArrowheads="1"/>
          </p:cNvSpPr>
          <p:nvPr/>
        </p:nvSpPr>
        <p:spPr bwMode="auto">
          <a:xfrm>
            <a:off x="1676400" y="228600"/>
            <a:ext cx="6494145" cy="52197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algn="ctr" defTabSz="914400" eaLnBrk="0" hangingPunct="0">
              <a:spcBef>
                <a:spcPct val="50000"/>
              </a:spcBef>
              <a:buClrTx/>
              <a:buSzTx/>
              <a:buFontTx/>
              <a:buNone/>
              <a:defRPr/>
            </a:pPr>
            <a:r>
              <a:rPr kumimoji="0" lang="en-US" sz="2800" b="1" kern="1200" cap="none" spc="0" normalizeH="0" baseline="0" noProof="0" smtClean="0">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rPr>
              <a:t>CÁC LOẠI HÌNH DU LỊCH BIỂN</a:t>
            </a:r>
            <a:endParaRPr kumimoji="0" lang="en-US" sz="2800" b="1" kern="1200" cap="none" spc="0" normalizeH="0" baseline="0" noProof="0" smtClean="0">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endParaRPr>
          </a:p>
        </p:txBody>
      </p:sp>
      <p:pic>
        <p:nvPicPr>
          <p:cNvPr id="81942" name="Picture 22" descr="Picture18"/>
          <p:cNvPicPr>
            <a:picLocks noChangeAspect="1"/>
          </p:cNvPicPr>
          <p:nvPr/>
        </p:nvPicPr>
        <p:blipFill>
          <a:blip r:embed="rId4"/>
          <a:stretch>
            <a:fillRect/>
          </a:stretch>
        </p:blipFill>
        <p:spPr>
          <a:xfrm>
            <a:off x="228600" y="1371600"/>
            <a:ext cx="4038600" cy="25908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81942"/>
                                        </p:tgtEl>
                                        <p:attrNameLst>
                                          <p:attrName>style.visibility</p:attrName>
                                        </p:attrNameLst>
                                      </p:cBhvr>
                                      <p:to>
                                        <p:strVal val="visible"/>
                                      </p:to>
                                    </p:set>
                                    <p:animEffect transition="in" filter="plus(in)">
                                      <p:cBhvr>
                                        <p:cTn id="7" dur="2000"/>
                                        <p:tgtEl>
                                          <p:spTgt spid="8194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1933"/>
                                        </p:tgtEl>
                                        <p:attrNameLst>
                                          <p:attrName>style.visibility</p:attrName>
                                        </p:attrNameLst>
                                      </p:cBhvr>
                                      <p:to>
                                        <p:strVal val="visible"/>
                                      </p:to>
                                    </p:set>
                                    <p:anim calcmode="lin" valueType="num">
                                      <p:cBhvr>
                                        <p:cTn id="12" dur="500" fill="hold"/>
                                        <p:tgtEl>
                                          <p:spTgt spid="81933"/>
                                        </p:tgtEl>
                                        <p:attrNameLst>
                                          <p:attrName>ppt_w</p:attrName>
                                        </p:attrNameLst>
                                      </p:cBhvr>
                                      <p:tavLst>
                                        <p:tav tm="0">
                                          <p:val>
                                            <p:fltVal val="0.000000"/>
                                          </p:val>
                                        </p:tav>
                                        <p:tav tm="100000">
                                          <p:val>
                                            <p:strVal val="#ppt_w"/>
                                          </p:val>
                                        </p:tav>
                                      </p:tavLst>
                                    </p:anim>
                                    <p:anim calcmode="lin" valueType="num">
                                      <p:cBhvr>
                                        <p:cTn id="13" dur="500" fill="hold"/>
                                        <p:tgtEl>
                                          <p:spTgt spid="81933"/>
                                        </p:tgtEl>
                                        <p:attrNameLst>
                                          <p:attrName>ppt_h</p:attrName>
                                        </p:attrNameLst>
                                      </p:cBhvr>
                                      <p:tavLst>
                                        <p:tav tm="0">
                                          <p:val>
                                            <p:fltVal val="0.000000"/>
                                          </p:val>
                                        </p:tav>
                                        <p:tav tm="100000">
                                          <p:val>
                                            <p:strVal val="#ppt_h"/>
                                          </p:val>
                                        </p:tav>
                                      </p:tavLst>
                                    </p:anim>
                                    <p:animEffect transition="in" filter="fade">
                                      <p:cBhvr>
                                        <p:cTn id="14" dur="500"/>
                                        <p:tgtEl>
                                          <p:spTgt spid="8193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1939"/>
                                        </p:tgtEl>
                                        <p:attrNameLst>
                                          <p:attrName>style.visibility</p:attrName>
                                        </p:attrNameLst>
                                      </p:cBhvr>
                                      <p:to>
                                        <p:strVal val="visible"/>
                                      </p:to>
                                    </p:set>
                                    <p:animEffect transition="in" filter="wipe(down)">
                                      <p:cBhvr>
                                        <p:cTn id="19" dur="500"/>
                                        <p:tgtEl>
                                          <p:spTgt spid="81939"/>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81934"/>
                                        </p:tgtEl>
                                        <p:attrNameLst>
                                          <p:attrName>style.visibility</p:attrName>
                                        </p:attrNameLst>
                                      </p:cBhvr>
                                      <p:to>
                                        <p:strVal val="visible"/>
                                      </p:to>
                                    </p:set>
                                    <p:animEffect transition="in" filter="wedge">
                                      <p:cBhvr>
                                        <p:cTn id="24" dur="2000"/>
                                        <p:tgtEl>
                                          <p:spTgt spid="819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p:cNvSpPr>
          <p:nvPr>
            <p:ph type="title"/>
          </p:nvPr>
        </p:nvSpPr>
        <p:spPr>
          <a:xfrm>
            <a:off x="533400" y="152400"/>
            <a:ext cx="8229600" cy="1143000"/>
          </a:xfrm>
        </p:spPr>
        <p:txBody>
          <a:bodyPr vert="horz" wrap="square" lIns="91440" tIns="45720" rIns="91440" bIns="45720" anchor="ctr" anchorCtr="0"/>
          <a:p>
            <a:pPr eaLnBrk="1" hangingPunct="1"/>
            <a:endParaRPr sz="2000" dirty="0">
              <a:solidFill>
                <a:schemeClr val="tx1"/>
              </a:solidFill>
            </a:endParaRPr>
          </a:p>
        </p:txBody>
      </p:sp>
      <p:graphicFrame>
        <p:nvGraphicFramePr>
          <p:cNvPr id="134174" name="Group 30"/>
          <p:cNvGraphicFramePr>
            <a:graphicFrameLocks noGrp="1"/>
          </p:cNvGraphicFramePr>
          <p:nvPr/>
        </p:nvGraphicFramePr>
        <p:xfrm>
          <a:off x="304800" y="1828800"/>
          <a:ext cx="8382000" cy="4344988"/>
        </p:xfrm>
        <a:graphic>
          <a:graphicData uri="http://schemas.openxmlformats.org/drawingml/2006/table">
            <a:tbl>
              <a:tblPr/>
              <a:tblGrid>
                <a:gridCol w="2320925"/>
                <a:gridCol w="6061075"/>
              </a:tblGrid>
              <a:tr h="12192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Tiềm năng:</a:t>
                      </a:r>
                      <a:endParaRPr kumimoji="0" lang="en-US"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788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Sự phát triển:</a:t>
                      </a:r>
                      <a:r>
                        <a:rPr kumimoji="0" lang="en-US"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US"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49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Những hạn chế:</a:t>
                      </a:r>
                      <a:endParaRPr kumimoji="0" lang="en-US"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0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Phương hướng phát triển:</a:t>
                      </a:r>
                      <a:endParaRPr kumimoji="0" lang="en-US"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4165" name="Text Box 21"/>
          <p:cNvSpPr txBox="1"/>
          <p:nvPr/>
        </p:nvSpPr>
        <p:spPr>
          <a:xfrm>
            <a:off x="2895600" y="2028825"/>
            <a:ext cx="5715000" cy="1260475"/>
          </a:xfrm>
          <a:prstGeom prst="rect">
            <a:avLst/>
          </a:prstGeom>
          <a:noFill/>
          <a:ln w="9525">
            <a:noFill/>
          </a:ln>
        </p:spPr>
        <p:txBody>
          <a:bodyPr>
            <a:spAutoFit/>
          </a:bodyPr>
          <a:p>
            <a:r>
              <a:rPr sz="3600" b="1" dirty="0">
                <a:solidFill>
                  <a:schemeClr val="hlink"/>
                </a:solidFill>
                <a:latin typeface="Times New Roman" panose="02020603050405020304" pitchFamily="18" charset="0"/>
                <a:cs typeface="Times New Roman" panose="02020603050405020304" pitchFamily="18" charset="0"/>
                <a:sym typeface="Wingdings" panose="05000000000000000000" pitchFamily="2" charset="2"/>
              </a:rPr>
              <a:t></a:t>
            </a:r>
            <a:r>
              <a:rPr sz="3600" dirty="0">
                <a:latin typeface="Times New Roman" panose="02020603050405020304" pitchFamily="18" charset="0"/>
                <a:cs typeface="Times New Roman" panose="02020603050405020304" pitchFamily="18" charset="0"/>
              </a:rPr>
              <a:t> </a:t>
            </a:r>
            <a:r>
              <a:rPr sz="2000" b="1" dirty="0">
                <a:solidFill>
                  <a:srgbClr val="0000FF"/>
                </a:solidFill>
                <a:latin typeface="Times New Roman" panose="02020603050405020304" pitchFamily="18" charset="0"/>
                <a:cs typeface="Times New Roman" panose="02020603050405020304" pitchFamily="18" charset="0"/>
              </a:rPr>
              <a:t>- Có bờ biển dài, nhiều bãi cát trắng đẹp</a:t>
            </a:r>
            <a:br>
              <a:rPr sz="2000" b="1" dirty="0">
                <a:solidFill>
                  <a:srgbClr val="0000FF"/>
                </a:solidFill>
                <a:latin typeface="Times New Roman" panose="02020603050405020304" pitchFamily="18" charset="0"/>
                <a:cs typeface="Times New Roman" panose="02020603050405020304" pitchFamily="18" charset="0"/>
              </a:rPr>
            </a:br>
            <a:r>
              <a:rPr sz="2000" b="1" dirty="0">
                <a:solidFill>
                  <a:srgbClr val="0000FF"/>
                </a:solidFill>
                <a:latin typeface="Times New Roman" panose="02020603050405020304" pitchFamily="18" charset="0"/>
                <a:cs typeface="Times New Roman" panose="02020603050405020304" pitchFamily="18" charset="0"/>
              </a:rPr>
              <a:t>- nhiều vịnh - đảo có phong cảnh đẹp</a:t>
            </a:r>
            <a:endParaRPr sz="2000" b="1" dirty="0">
              <a:solidFill>
                <a:srgbClr val="0000FF"/>
              </a:solidFill>
              <a:latin typeface="Times New Roman" panose="02020603050405020304" pitchFamily="18" charset="0"/>
              <a:cs typeface="Times New Roman" panose="02020603050405020304" pitchFamily="18" charset="0"/>
            </a:endParaRPr>
          </a:p>
          <a:p>
            <a:endParaRPr sz="2000" dirty="0">
              <a:solidFill>
                <a:srgbClr val="0000FF"/>
              </a:solidFill>
              <a:latin typeface="Times New Roman" panose="02020603050405020304" pitchFamily="18" charset="0"/>
              <a:cs typeface="Times New Roman" panose="02020603050405020304" pitchFamily="18" charset="0"/>
            </a:endParaRPr>
          </a:p>
        </p:txBody>
      </p:sp>
      <p:sp>
        <p:nvSpPr>
          <p:cNvPr id="134166" name="Text Box 22"/>
          <p:cNvSpPr txBox="1"/>
          <p:nvPr/>
        </p:nvSpPr>
        <p:spPr>
          <a:xfrm>
            <a:off x="2743200" y="3200400"/>
            <a:ext cx="5502275" cy="1014730"/>
          </a:xfrm>
          <a:prstGeom prst="rect">
            <a:avLst/>
          </a:prstGeom>
          <a:noFill/>
          <a:ln w="9525">
            <a:noFill/>
          </a:ln>
        </p:spPr>
        <p:txBody>
          <a:bodyPr>
            <a:spAutoFit/>
          </a:bodyPr>
          <a:p>
            <a:pPr>
              <a:spcBef>
                <a:spcPct val="50000"/>
              </a:spcBef>
            </a:pPr>
            <a:r>
              <a:rPr sz="2000" b="1" dirty="0">
                <a:solidFill>
                  <a:srgbClr val="0000FF"/>
                </a:solidFill>
                <a:latin typeface="Times New Roman" panose="02020603050405020304" pitchFamily="18" charset="0"/>
                <a:cs typeface="Times New Roman" panose="02020603050405020304" pitchFamily="18" charset="0"/>
              </a:rPr>
              <a:t>- Các trung tâm du lịch phát triển nhanh.</a:t>
            </a:r>
            <a:br>
              <a:rPr sz="2000" b="1" dirty="0">
                <a:solidFill>
                  <a:srgbClr val="0000FF"/>
                </a:solidFill>
                <a:latin typeface="Times New Roman" panose="02020603050405020304" pitchFamily="18" charset="0"/>
                <a:cs typeface="Times New Roman" panose="02020603050405020304" pitchFamily="18" charset="0"/>
              </a:rPr>
            </a:br>
            <a:r>
              <a:rPr sz="2000" b="1" dirty="0">
                <a:solidFill>
                  <a:srgbClr val="0000FF"/>
                </a:solidFill>
                <a:latin typeface="Times New Roman" panose="02020603050405020304" pitchFamily="18" charset="0"/>
                <a:cs typeface="Times New Roman" panose="02020603050405020304" pitchFamily="18" charset="0"/>
              </a:rPr>
              <a:t>- Chủ yếu là nghỉ dưỡng và tắm biển</a:t>
            </a:r>
            <a:endParaRPr sz="2000" b="1" dirty="0">
              <a:solidFill>
                <a:srgbClr val="0000FF"/>
              </a:solidFill>
              <a:latin typeface="Times New Roman" panose="02020603050405020304" pitchFamily="18" charset="0"/>
              <a:cs typeface="Times New Roman" panose="02020603050405020304" pitchFamily="18" charset="0"/>
            </a:endParaRPr>
          </a:p>
          <a:p>
            <a:endParaRPr sz="2000" dirty="0">
              <a:latin typeface="Times New Roman" panose="02020603050405020304" pitchFamily="18" charset="0"/>
              <a:cs typeface="Times New Roman" panose="02020603050405020304" pitchFamily="18" charset="0"/>
            </a:endParaRPr>
          </a:p>
        </p:txBody>
      </p:sp>
      <p:sp>
        <p:nvSpPr>
          <p:cNvPr id="134167" name="Text Box 23"/>
          <p:cNvSpPr txBox="1"/>
          <p:nvPr/>
        </p:nvSpPr>
        <p:spPr>
          <a:xfrm>
            <a:off x="2971800" y="4114800"/>
            <a:ext cx="4891405" cy="1168400"/>
          </a:xfrm>
          <a:prstGeom prst="rect">
            <a:avLst/>
          </a:prstGeom>
          <a:noFill/>
          <a:ln w="9525">
            <a:noFill/>
          </a:ln>
        </p:spPr>
        <p:txBody>
          <a:bodyPr wrap="none">
            <a:spAutoFit/>
          </a:bodyPr>
          <a:p>
            <a:pPr>
              <a:spcBef>
                <a:spcPct val="50000"/>
              </a:spcBef>
            </a:pPr>
            <a:r>
              <a:rPr sz="2000" b="1" dirty="0">
                <a:solidFill>
                  <a:srgbClr val="0000FF"/>
                </a:solidFill>
                <a:latin typeface="Times New Roman" panose="02020603050405020304" pitchFamily="18" charset="0"/>
                <a:cs typeface="Times New Roman" panose="02020603050405020304" pitchFamily="18" charset="0"/>
              </a:rPr>
              <a:t>Các loại hình hoạt động du lịch còn ít chưa </a:t>
            </a:r>
            <a:endParaRPr sz="2000" b="1" dirty="0">
              <a:solidFill>
                <a:srgbClr val="0000FF"/>
              </a:solidFill>
              <a:latin typeface="Times New Roman" panose="02020603050405020304" pitchFamily="18" charset="0"/>
              <a:cs typeface="Times New Roman" panose="02020603050405020304" pitchFamily="18" charset="0"/>
            </a:endParaRPr>
          </a:p>
          <a:p>
            <a:pPr>
              <a:spcBef>
                <a:spcPct val="50000"/>
              </a:spcBef>
            </a:pPr>
            <a:r>
              <a:rPr sz="2000" b="1" dirty="0">
                <a:solidFill>
                  <a:srgbClr val="0000FF"/>
                </a:solidFill>
                <a:latin typeface="Times New Roman" panose="02020603050405020304" pitchFamily="18" charset="0"/>
                <a:cs typeface="Times New Roman" panose="02020603050405020304" pitchFamily="18" charset="0"/>
              </a:rPr>
              <a:t>được khai thác</a:t>
            </a:r>
            <a:endParaRPr sz="2000" b="1" dirty="0">
              <a:solidFill>
                <a:srgbClr val="0000FF"/>
              </a:solidFill>
              <a:latin typeface="Times New Roman" panose="02020603050405020304" pitchFamily="18" charset="0"/>
              <a:cs typeface="Times New Roman" panose="02020603050405020304" pitchFamily="18" charset="0"/>
            </a:endParaRPr>
          </a:p>
          <a:p>
            <a:endParaRPr sz="2000" dirty="0">
              <a:latin typeface="Times New Roman" panose="02020603050405020304" pitchFamily="18" charset="0"/>
              <a:cs typeface="Times New Roman" panose="02020603050405020304" pitchFamily="18" charset="0"/>
            </a:endParaRPr>
          </a:p>
        </p:txBody>
      </p:sp>
      <p:sp>
        <p:nvSpPr>
          <p:cNvPr id="134168" name="Text Box 24"/>
          <p:cNvSpPr txBox="1"/>
          <p:nvPr/>
        </p:nvSpPr>
        <p:spPr>
          <a:xfrm>
            <a:off x="2743200" y="5105400"/>
            <a:ext cx="4827270" cy="1137285"/>
          </a:xfrm>
          <a:prstGeom prst="rect">
            <a:avLst/>
          </a:prstGeom>
          <a:noFill/>
          <a:ln w="9525">
            <a:noFill/>
          </a:ln>
        </p:spPr>
        <p:txBody>
          <a:bodyPr wrap="none">
            <a:spAutoFit/>
          </a:bodyPr>
          <a:p>
            <a:pPr>
              <a:spcBef>
                <a:spcPct val="50000"/>
              </a:spcBef>
              <a:buChar char="-"/>
            </a:pPr>
            <a:r>
              <a:rPr sz="2000" b="1" dirty="0">
                <a:solidFill>
                  <a:srgbClr val="0000FF"/>
                </a:solidFill>
                <a:latin typeface="Times New Roman" panose="02020603050405020304" pitchFamily="18" charset="0"/>
                <a:cs typeface="Times New Roman" panose="02020603050405020304" pitchFamily="18" charset="0"/>
              </a:rPr>
              <a:t>Đẩy mạnh đa dạng các loại hình thể thao</a:t>
            </a:r>
            <a:endParaRPr sz="2000" b="1" dirty="0">
              <a:solidFill>
                <a:srgbClr val="0000FF"/>
              </a:solidFill>
              <a:latin typeface="Times New Roman" panose="02020603050405020304" pitchFamily="18" charset="0"/>
              <a:cs typeface="Times New Roman" panose="02020603050405020304" pitchFamily="18" charset="0"/>
            </a:endParaRPr>
          </a:p>
          <a:p>
            <a:pPr>
              <a:spcBef>
                <a:spcPct val="50000"/>
              </a:spcBef>
              <a:buChar char="-"/>
            </a:pPr>
            <a:r>
              <a:rPr sz="2000" b="1" dirty="0">
                <a:solidFill>
                  <a:srgbClr val="0000FF"/>
                </a:solidFill>
                <a:latin typeface="Times New Roman" panose="02020603050405020304" pitchFamily="18" charset="0"/>
                <a:cs typeface="Times New Roman" panose="02020603050405020304" pitchFamily="18" charset="0"/>
              </a:rPr>
              <a:t>nghiên cứu khoa học gắn liền với du lịch</a:t>
            </a:r>
            <a:r>
              <a:rPr b="1" dirty="0">
                <a:latin typeface="Arial" panose="020B0604020202020204" pitchFamily="34" charset="0"/>
              </a:rPr>
              <a:t> </a:t>
            </a:r>
            <a:r>
              <a:rPr dirty="0">
                <a:latin typeface="Arial" panose="020B0604020202020204" pitchFamily="34" charset="0"/>
              </a:rPr>
              <a:t> .</a:t>
            </a:r>
            <a:endParaRPr dirty="0">
              <a:latin typeface="Arial" panose="020B0604020202020204" pitchFamily="34" charset="0"/>
            </a:endParaRPr>
          </a:p>
          <a:p>
            <a:endParaRPr dirty="0">
              <a:latin typeface="Arial" panose="020B0604020202020204" pitchFamily="34" charset="0"/>
            </a:endParaRPr>
          </a:p>
        </p:txBody>
      </p:sp>
      <p:sp>
        <p:nvSpPr>
          <p:cNvPr id="134169" name="Text Box 25"/>
          <p:cNvSpPr txBox="1">
            <a:spLocks noChangeArrowheads="1"/>
          </p:cNvSpPr>
          <p:nvPr/>
        </p:nvSpPr>
        <p:spPr bwMode="auto">
          <a:xfrm>
            <a:off x="381000" y="914400"/>
            <a:ext cx="4749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buClrTx/>
              <a:buSzTx/>
              <a:buFontTx/>
              <a:buNone/>
              <a:defRPr/>
            </a:pPr>
            <a:r>
              <a:rPr kumimoji="0" lang="en-US" sz="2400" b="1" kern="1200" cap="none" spc="0" normalizeH="0" baseline="0" noProof="0" smtClean="0">
                <a:solidFill>
                  <a:srgbClr val="000099"/>
                </a:solidFill>
                <a:effectLst>
                  <a:outerShdw blurRad="38100" dist="38100" dir="2700000" algn="tl">
                    <a:srgbClr val="C0C0C0"/>
                  </a:outerShdw>
                </a:effectLst>
                <a:latin typeface=".VnTime" panose="020B7200000000000000" pitchFamily="34" charset="0"/>
                <a:ea typeface="+mn-ea"/>
                <a:cs typeface="+mn-cs"/>
              </a:rPr>
              <a:t>II.Ph¸t triÓn tæng hîp kinh tÕ biÓn:</a:t>
            </a:r>
            <a:br>
              <a:rPr kumimoji="0" lang="en-US" sz="2400" b="1" kern="1200" cap="none" spc="0" normalizeH="0" baseline="0" noProof="0" smtClean="0">
                <a:solidFill>
                  <a:srgbClr val="000099"/>
                </a:solidFill>
                <a:effectLst>
                  <a:outerShdw blurRad="38100" dist="38100" dir="2700000" algn="tl">
                    <a:srgbClr val="C0C0C0"/>
                  </a:outerShdw>
                </a:effectLst>
                <a:latin typeface=".VnTime" panose="020B7200000000000000" pitchFamily="34" charset="0"/>
                <a:ea typeface="+mn-ea"/>
                <a:cs typeface="+mn-cs"/>
              </a:rPr>
            </a:br>
            <a:r>
              <a:rPr kumimoji="0" lang="en-US" sz="2400" b="1" kern="1200" cap="none" spc="0" normalizeH="0" baseline="0" noProof="0" smtClean="0">
                <a:solidFill>
                  <a:srgbClr val="000099"/>
                </a:solidFill>
                <a:latin typeface="Times New Roman" panose="02020603050405020304" pitchFamily="18" charset="0"/>
                <a:ea typeface="+mn-ea"/>
                <a:cs typeface="+mn-cs"/>
              </a:rPr>
              <a:t>2. Du lịch biển đảo</a:t>
            </a:r>
            <a:endParaRPr kumimoji="0" lang="en-US" kern="1200" cap="none" spc="0" normalizeH="0" baseline="0" noProof="0" smtClean="0">
              <a:latin typeface="Times New Roman" panose="02020603050405020304"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4174"/>
                                        </p:tgtEl>
                                        <p:attrNameLst>
                                          <p:attrName>style.visibility</p:attrName>
                                        </p:attrNameLst>
                                      </p:cBhvr>
                                      <p:to>
                                        <p:strVal val="visible"/>
                                      </p:to>
                                    </p:set>
                                    <p:animEffect transition="in" filter="box(in)">
                                      <p:cBhvr>
                                        <p:cTn id="7" dur="500"/>
                                        <p:tgtEl>
                                          <p:spTgt spid="13417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4165"/>
                                        </p:tgtEl>
                                        <p:attrNameLst>
                                          <p:attrName>style.visibility</p:attrName>
                                        </p:attrNameLst>
                                      </p:cBhvr>
                                      <p:to>
                                        <p:strVal val="visible"/>
                                      </p:to>
                                    </p:set>
                                    <p:animEffect transition="in" filter="checkerboard(across)">
                                      <p:cBhvr>
                                        <p:cTn id="12" dur="500"/>
                                        <p:tgtEl>
                                          <p:spTgt spid="13416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34166"/>
                                        </p:tgtEl>
                                        <p:attrNameLst>
                                          <p:attrName>style.visibility</p:attrName>
                                        </p:attrNameLst>
                                      </p:cBhvr>
                                      <p:to>
                                        <p:strVal val="visible"/>
                                      </p:to>
                                    </p:set>
                                    <p:animEffect transition="in" filter="diamond(in)">
                                      <p:cBhvr>
                                        <p:cTn id="17" dur="2000"/>
                                        <p:tgtEl>
                                          <p:spTgt spid="13416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4167"/>
                                        </p:tgtEl>
                                        <p:attrNameLst>
                                          <p:attrName>style.visibility</p:attrName>
                                        </p:attrNameLst>
                                      </p:cBhvr>
                                      <p:to>
                                        <p:strVal val="visible"/>
                                      </p:to>
                                    </p:set>
                                    <p:animEffect transition="in" filter="blinds(horizontal)">
                                      <p:cBhvr>
                                        <p:cTn id="22" dur="500"/>
                                        <p:tgtEl>
                                          <p:spTgt spid="134167"/>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34168"/>
                                        </p:tgtEl>
                                        <p:attrNameLst>
                                          <p:attrName>style.visibility</p:attrName>
                                        </p:attrNameLst>
                                      </p:cBhvr>
                                      <p:to>
                                        <p:strVal val="visible"/>
                                      </p:to>
                                    </p:set>
                                    <p:animEffect transition="in" filter="diamond(in)">
                                      <p:cBhvr>
                                        <p:cTn id="27" dur="2000"/>
                                        <p:tgtEl>
                                          <p:spTgt spid="134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65" grpId="0"/>
      <p:bldP spid="134166" grpId="0"/>
      <p:bldP spid="134167" grpId="0"/>
      <p:bldP spid="13416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2"/>
          <p:cNvSpPr>
            <a:spLocks noGrp="1"/>
          </p:cNvSpPr>
          <p:nvPr>
            <p:ph type="title"/>
          </p:nvPr>
        </p:nvSpPr>
        <p:spPr/>
        <p:txBody>
          <a:bodyPr vert="horz" wrap="square" lIns="91440" tIns="45720" rIns="91440" bIns="45720" anchor="ctr" anchorCtr="0"/>
          <a:p>
            <a:pPr eaLnBrk="1" hangingPunct="1"/>
            <a:endParaRPr dirty="0"/>
          </a:p>
        </p:txBody>
      </p:sp>
      <p:pic>
        <p:nvPicPr>
          <p:cNvPr id="120836" name="Picture 4" descr="051009-moi truong bien"/>
          <p:cNvPicPr>
            <a:picLocks noChangeAspect="1"/>
          </p:cNvPicPr>
          <p:nvPr/>
        </p:nvPicPr>
        <p:blipFill>
          <a:blip r:embed="rId1"/>
          <a:stretch>
            <a:fillRect/>
          </a:stretch>
        </p:blipFill>
        <p:spPr>
          <a:xfrm>
            <a:off x="228600" y="0"/>
            <a:ext cx="4286250" cy="3533775"/>
          </a:xfrm>
          <a:prstGeom prst="rect">
            <a:avLst/>
          </a:prstGeom>
          <a:noFill/>
          <a:ln w="9525">
            <a:noFill/>
          </a:ln>
        </p:spPr>
      </p:pic>
      <p:pic>
        <p:nvPicPr>
          <p:cNvPr id="120837" name="Picture 5" descr="0bien812"/>
          <p:cNvPicPr>
            <a:picLocks noChangeAspect="1"/>
          </p:cNvPicPr>
          <p:nvPr>
            <p:ph idx="1"/>
          </p:nvPr>
        </p:nvPicPr>
        <p:blipFill>
          <a:blip r:embed="rId2"/>
          <a:srcRect/>
          <a:stretch>
            <a:fillRect/>
          </a:stretch>
        </p:blipFill>
        <p:spPr>
          <a:xfrm>
            <a:off x="4572000" y="0"/>
            <a:ext cx="4572000" cy="3505200"/>
          </a:xfrm>
        </p:spPr>
      </p:pic>
      <p:pic>
        <p:nvPicPr>
          <p:cNvPr id="120838" name="Picture 6" descr="20689433_images1297279_dau01_CMS_cachet"/>
          <p:cNvPicPr>
            <a:picLocks noChangeAspect="1"/>
          </p:cNvPicPr>
          <p:nvPr/>
        </p:nvPicPr>
        <p:blipFill>
          <a:blip r:embed="rId3"/>
          <a:stretch>
            <a:fillRect/>
          </a:stretch>
        </p:blipFill>
        <p:spPr>
          <a:xfrm>
            <a:off x="0" y="3581400"/>
            <a:ext cx="9144000" cy="3581400"/>
          </a:xfrm>
          <a:prstGeom prst="rect">
            <a:avLst/>
          </a:prstGeom>
          <a:noFill/>
          <a:ln w="9525">
            <a:noFill/>
          </a:ln>
        </p:spPr>
      </p:pic>
      <p:sp>
        <p:nvSpPr>
          <p:cNvPr id="120839" name="AutoShape 7"/>
          <p:cNvSpPr/>
          <p:nvPr/>
        </p:nvSpPr>
        <p:spPr>
          <a:xfrm>
            <a:off x="2819400" y="1295400"/>
            <a:ext cx="5638800" cy="2438400"/>
          </a:xfrm>
          <a:prstGeom prst="cloudCallout">
            <a:avLst>
              <a:gd name="adj1" fmla="val -48986"/>
              <a:gd name="adj2" fmla="val 55014"/>
            </a:avLst>
          </a:prstGeom>
          <a:solidFill>
            <a:schemeClr val="accent1"/>
          </a:solidFill>
          <a:ln w="9525" cap="flat" cmpd="sng">
            <a:solidFill>
              <a:schemeClr val="tx1"/>
            </a:solidFill>
            <a:prstDash val="solid"/>
            <a:headEnd type="none" w="med" len="med"/>
            <a:tailEnd type="none" w="med" len="med"/>
          </a:ln>
        </p:spPr>
        <p:txBody>
          <a:bodyPr/>
          <a:p>
            <a:pPr algn="ctr"/>
            <a:endParaRPr dirty="0">
              <a:latin typeface="Arial" panose="020B0604020202020204" pitchFamily="34" charset="0"/>
            </a:endParaRPr>
          </a:p>
        </p:txBody>
      </p:sp>
      <p:sp>
        <p:nvSpPr>
          <p:cNvPr id="120840" name="Text Box 8"/>
          <p:cNvSpPr txBox="1"/>
          <p:nvPr/>
        </p:nvSpPr>
        <p:spPr>
          <a:xfrm>
            <a:off x="3505200" y="1600200"/>
            <a:ext cx="4497070" cy="1630045"/>
          </a:xfrm>
          <a:prstGeom prst="rect">
            <a:avLst/>
          </a:prstGeom>
          <a:noFill/>
          <a:ln w="9525">
            <a:noFill/>
          </a:ln>
        </p:spPr>
        <p:txBody>
          <a:bodyPr wrap="square">
            <a:spAutoFit/>
          </a:bodyPr>
          <a:p>
            <a:r>
              <a:rPr sz="2000" b="1" i="1" dirty="0">
                <a:solidFill>
                  <a:srgbClr val="FF0066"/>
                </a:solidFill>
                <a:latin typeface="Times New Roman" panose="02020603050405020304" pitchFamily="18" charset="0"/>
                <a:cs typeface="Times New Roman" panose="02020603050405020304" pitchFamily="18" charset="0"/>
              </a:rPr>
              <a:t>Quan sát hình ảnh sau em hãy cho biết </a:t>
            </a:r>
            <a:endParaRPr sz="2000" b="1" i="1" dirty="0">
              <a:solidFill>
                <a:srgbClr val="FF0066"/>
              </a:solidFill>
              <a:latin typeface="Times New Roman" panose="02020603050405020304" pitchFamily="18" charset="0"/>
              <a:cs typeface="Times New Roman" panose="02020603050405020304" pitchFamily="18" charset="0"/>
            </a:endParaRPr>
          </a:p>
          <a:p>
            <a:r>
              <a:rPr sz="2000" b="1" i="1" dirty="0">
                <a:solidFill>
                  <a:srgbClr val="FF0066"/>
                </a:solidFill>
                <a:latin typeface="Times New Roman" panose="02020603050405020304" pitchFamily="18" charset="0"/>
                <a:cs typeface="Times New Roman" panose="02020603050405020304" pitchFamily="18" charset="0"/>
              </a:rPr>
              <a:t>thực trạng  Môi trường biển nước ta</a:t>
            </a:r>
            <a:endParaRPr sz="2000" b="1" i="1" dirty="0">
              <a:solidFill>
                <a:srgbClr val="FF0066"/>
              </a:solidFill>
              <a:latin typeface="Times New Roman" panose="02020603050405020304" pitchFamily="18" charset="0"/>
              <a:cs typeface="Times New Roman" panose="02020603050405020304" pitchFamily="18" charset="0"/>
            </a:endParaRPr>
          </a:p>
          <a:p>
            <a:r>
              <a:rPr sz="2000" b="1" i="1" dirty="0">
                <a:solidFill>
                  <a:srgbClr val="FF0066"/>
                </a:solidFill>
                <a:latin typeface="Times New Roman" panose="02020603050405020304" pitchFamily="18" charset="0"/>
                <a:cs typeface="Times New Roman" panose="02020603050405020304" pitchFamily="18" charset="0"/>
              </a:rPr>
              <a:t> như thế nào? Có ảnh hưởng Gì đến sự</a:t>
            </a:r>
            <a:endParaRPr sz="2000" b="1" i="1" dirty="0">
              <a:solidFill>
                <a:srgbClr val="FF0066"/>
              </a:solidFill>
              <a:latin typeface="Times New Roman" panose="02020603050405020304" pitchFamily="18" charset="0"/>
              <a:cs typeface="Times New Roman" panose="02020603050405020304" pitchFamily="18" charset="0"/>
            </a:endParaRPr>
          </a:p>
          <a:p>
            <a:r>
              <a:rPr sz="2000" b="1" i="1" dirty="0">
                <a:solidFill>
                  <a:srgbClr val="FF0066"/>
                </a:solidFill>
                <a:latin typeface="Times New Roman" panose="02020603050405020304" pitchFamily="18" charset="0"/>
                <a:cs typeface="Times New Roman" panose="02020603050405020304" pitchFamily="18" charset="0"/>
              </a:rPr>
              <a:t> phát triển của ngành khai thác hải sản</a:t>
            </a:r>
            <a:endParaRPr sz="2000" b="1" i="1" dirty="0">
              <a:solidFill>
                <a:srgbClr val="FF0066"/>
              </a:solidFill>
              <a:latin typeface="Times New Roman" panose="02020603050405020304" pitchFamily="18" charset="0"/>
              <a:cs typeface="Times New Roman" panose="02020603050405020304" pitchFamily="18" charset="0"/>
            </a:endParaRPr>
          </a:p>
          <a:p>
            <a:r>
              <a:rPr sz="2000" b="1" i="1" dirty="0">
                <a:solidFill>
                  <a:srgbClr val="FF0066"/>
                </a:solidFill>
                <a:latin typeface="Times New Roman" panose="02020603050405020304" pitchFamily="18" charset="0"/>
                <a:cs typeface="Times New Roman" panose="02020603050405020304" pitchFamily="18" charset="0"/>
              </a:rPr>
              <a:t> và du lịch biển?</a:t>
            </a:r>
            <a:endParaRPr sz="2000" b="1" i="1" dirty="0">
              <a:solidFill>
                <a:srgbClr val="FF0066"/>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20836"/>
                                        </p:tgtEl>
                                        <p:attrNameLst>
                                          <p:attrName>style.visibility</p:attrName>
                                        </p:attrNameLst>
                                      </p:cBhvr>
                                      <p:to>
                                        <p:strVal val="visible"/>
                                      </p:to>
                                    </p:set>
                                    <p:animEffect transition="in" filter="wheel(4)">
                                      <p:cBhvr>
                                        <p:cTn id="7" dur="2000"/>
                                        <p:tgtEl>
                                          <p:spTgt spid="120836"/>
                                        </p:tgtEl>
                                      </p:cBhvr>
                                    </p:animEffect>
                                  </p:childTnLst>
                                </p:cTn>
                              </p:par>
                              <p:par>
                                <p:cTn id="8" presetID="21" presetClass="entr" presetSubtype="4" fill="hold" nodeType="withEffect">
                                  <p:stCondLst>
                                    <p:cond delay="0"/>
                                  </p:stCondLst>
                                  <p:childTnLst>
                                    <p:set>
                                      <p:cBhvr>
                                        <p:cTn id="9" dur="1" fill="hold">
                                          <p:stCondLst>
                                            <p:cond delay="0"/>
                                          </p:stCondLst>
                                        </p:cTn>
                                        <p:tgtEl>
                                          <p:spTgt spid="120837"/>
                                        </p:tgtEl>
                                        <p:attrNameLst>
                                          <p:attrName>style.visibility</p:attrName>
                                        </p:attrNameLst>
                                      </p:cBhvr>
                                      <p:to>
                                        <p:strVal val="visible"/>
                                      </p:to>
                                    </p:set>
                                    <p:animEffect transition="in" filter="wheel(4)">
                                      <p:cBhvr>
                                        <p:cTn id="10" dur="2000"/>
                                        <p:tgtEl>
                                          <p:spTgt spid="120837"/>
                                        </p:tgtEl>
                                      </p:cBhvr>
                                    </p:animEffect>
                                  </p:childTnLst>
                                </p:cTn>
                              </p:par>
                              <p:par>
                                <p:cTn id="11" presetID="21" presetClass="entr" presetSubtype="4" fill="hold" nodeType="withEffect">
                                  <p:stCondLst>
                                    <p:cond delay="0"/>
                                  </p:stCondLst>
                                  <p:childTnLst>
                                    <p:set>
                                      <p:cBhvr>
                                        <p:cTn id="12" dur="1" fill="hold">
                                          <p:stCondLst>
                                            <p:cond delay="0"/>
                                          </p:stCondLst>
                                        </p:cTn>
                                        <p:tgtEl>
                                          <p:spTgt spid="120838"/>
                                        </p:tgtEl>
                                        <p:attrNameLst>
                                          <p:attrName>style.visibility</p:attrName>
                                        </p:attrNameLst>
                                      </p:cBhvr>
                                      <p:to>
                                        <p:strVal val="visible"/>
                                      </p:to>
                                    </p:set>
                                    <p:animEffect transition="in" filter="wheel(4)">
                                      <p:cBhvr>
                                        <p:cTn id="13" dur="2000"/>
                                        <p:tgtEl>
                                          <p:spTgt spid="120838"/>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20839"/>
                                        </p:tgtEl>
                                        <p:attrNameLst>
                                          <p:attrName>style.visibility</p:attrName>
                                        </p:attrNameLst>
                                      </p:cBhvr>
                                      <p:to>
                                        <p:strVal val="visible"/>
                                      </p:to>
                                    </p:set>
                                    <p:animEffect transition="in" filter="diamond(in)">
                                      <p:cBhvr>
                                        <p:cTn id="18" dur="2000"/>
                                        <p:tgtEl>
                                          <p:spTgt spid="120839"/>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120840"/>
                                        </p:tgtEl>
                                        <p:attrNameLst>
                                          <p:attrName>style.visibility</p:attrName>
                                        </p:attrNameLst>
                                      </p:cBhvr>
                                      <p:to>
                                        <p:strVal val="visible"/>
                                      </p:to>
                                    </p:set>
                                    <p:animEffect transition="in" filter="diamond(in)">
                                      <p:cBhvr>
                                        <p:cTn id="21" dur="2000"/>
                                        <p:tgtEl>
                                          <p:spTgt spid="120840"/>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xit" presetSubtype="16" fill="hold" grpId="1" nodeType="clickEffect">
                                  <p:stCondLst>
                                    <p:cond delay="0"/>
                                  </p:stCondLst>
                                  <p:childTnLst>
                                    <p:animEffect transition="out" filter="diamond(in)">
                                      <p:cBhvr>
                                        <p:cTn id="25" dur="2000"/>
                                        <p:tgtEl>
                                          <p:spTgt spid="120839"/>
                                        </p:tgtEl>
                                      </p:cBhvr>
                                    </p:animEffect>
                                    <p:set>
                                      <p:cBhvr>
                                        <p:cTn id="26" dur="1" fill="hold">
                                          <p:stCondLst>
                                            <p:cond delay="1999"/>
                                          </p:stCondLst>
                                        </p:cTn>
                                        <p:tgtEl>
                                          <p:spTgt spid="120839"/>
                                        </p:tgtEl>
                                        <p:attrNameLst>
                                          <p:attrName>style.visibility</p:attrName>
                                        </p:attrNameLst>
                                      </p:cBhvr>
                                      <p:to>
                                        <p:strVal val="hidden"/>
                                      </p:to>
                                    </p:set>
                                  </p:childTnLst>
                                </p:cTn>
                              </p:par>
                              <p:par>
                                <p:cTn id="27" presetID="8" presetClass="exit" presetSubtype="16" fill="hold" grpId="1" nodeType="withEffect">
                                  <p:stCondLst>
                                    <p:cond delay="0"/>
                                  </p:stCondLst>
                                  <p:childTnLst>
                                    <p:animEffect transition="out" filter="diamond(in)">
                                      <p:cBhvr>
                                        <p:cTn id="28" dur="2000"/>
                                        <p:tgtEl>
                                          <p:spTgt spid="120840"/>
                                        </p:tgtEl>
                                      </p:cBhvr>
                                    </p:animEffect>
                                    <p:set>
                                      <p:cBhvr>
                                        <p:cTn id="29" dur="1" fill="hold">
                                          <p:stCondLst>
                                            <p:cond delay="1999"/>
                                          </p:stCondLst>
                                        </p:cTn>
                                        <p:tgtEl>
                                          <p:spTgt spid="1208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9" grpId="0" animBg="1"/>
      <p:bldP spid="120839" grpId="1" animBg="1"/>
      <p:bldP spid="120840" grpId="0"/>
      <p:bldP spid="120840"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6" name="Rectangle 4"/>
          <p:cNvSpPr/>
          <p:nvPr/>
        </p:nvSpPr>
        <p:spPr>
          <a:xfrm>
            <a:off x="914400" y="1524000"/>
            <a:ext cx="8229600" cy="4297363"/>
          </a:xfrm>
          <a:prstGeom prst="rect">
            <a:avLst/>
          </a:prstGeom>
          <a:noFill/>
          <a:ln w="9525">
            <a:noFill/>
          </a:ln>
        </p:spPr>
        <p:txBody>
          <a:bodyPr/>
          <a:p>
            <a:pPr marL="609600" indent="-609600">
              <a:spcBef>
                <a:spcPct val="20000"/>
              </a:spcBef>
            </a:pPr>
            <a:r>
              <a:rPr sz="1400" dirty="0">
                <a:solidFill>
                  <a:srgbClr val="FFFF00"/>
                </a:solidFill>
                <a:latin typeface="Arial" panose="020B0604020202020204" pitchFamily="34" charset="0"/>
              </a:rPr>
              <a:t>           </a:t>
            </a:r>
            <a:endParaRPr sz="2800" dirty="0">
              <a:latin typeface="Arial" panose="020B0604020202020204" pitchFamily="34" charset="0"/>
            </a:endParaRPr>
          </a:p>
        </p:txBody>
      </p:sp>
      <p:sp>
        <p:nvSpPr>
          <p:cNvPr id="95237" name="Text Box 5"/>
          <p:cNvSpPr txBox="1">
            <a:spLocks noChangeArrowheads="1"/>
          </p:cNvSpPr>
          <p:nvPr/>
        </p:nvSpPr>
        <p:spPr bwMode="auto">
          <a:xfrm>
            <a:off x="0" y="152400"/>
            <a:ext cx="3276600" cy="58356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algn="ctr" defTabSz="914400" eaLnBrk="0" hangingPunct="0">
              <a:spcBef>
                <a:spcPct val="50000"/>
              </a:spcBef>
              <a:buClrTx/>
              <a:buSzTx/>
              <a:buFontTx/>
              <a:buNone/>
              <a:defRPr/>
            </a:pPr>
            <a:r>
              <a:rPr kumimoji="0" lang="en-US" sz="3200" b="1" kern="1200" cap="none" spc="0" normalizeH="0" baseline="0" noProof="0" smtClean="0">
                <a:solidFill>
                  <a:srgbClr val="000099"/>
                </a:solidFill>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rPr>
              <a:t>CỦNG CỐ:</a:t>
            </a:r>
            <a:endParaRPr kumimoji="0" lang="en-US" sz="3200" b="1" kern="1200" cap="none" spc="0" normalizeH="0" baseline="0" noProof="0" smtClean="0">
              <a:solidFill>
                <a:srgbClr val="000099"/>
              </a:solidFill>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endParaRPr>
          </a:p>
        </p:txBody>
      </p:sp>
      <p:sp>
        <p:nvSpPr>
          <p:cNvPr id="22532" name="Text Box 7"/>
          <p:cNvSpPr txBox="1"/>
          <p:nvPr/>
        </p:nvSpPr>
        <p:spPr>
          <a:xfrm>
            <a:off x="1295400" y="1524000"/>
            <a:ext cx="8169275" cy="457200"/>
          </a:xfrm>
          <a:prstGeom prst="rect">
            <a:avLst/>
          </a:prstGeom>
          <a:noFill/>
          <a:ln w="9525">
            <a:noFill/>
          </a:ln>
        </p:spPr>
        <p:txBody>
          <a:bodyPr>
            <a:spAutoFit/>
          </a:bodyPr>
          <a:p>
            <a:pPr eaLnBrk="0" hangingPunct="0"/>
            <a:endParaRPr sz="2400" dirty="0">
              <a:latin typeface=".VnTime" panose="020B7200000000000000" pitchFamily="34" charset="0"/>
            </a:endParaRPr>
          </a:p>
        </p:txBody>
      </p:sp>
      <p:sp>
        <p:nvSpPr>
          <p:cNvPr id="22533" name="Text Box 8"/>
          <p:cNvSpPr txBox="1"/>
          <p:nvPr/>
        </p:nvSpPr>
        <p:spPr>
          <a:xfrm>
            <a:off x="1279525" y="1489075"/>
            <a:ext cx="184150" cy="457200"/>
          </a:xfrm>
          <a:prstGeom prst="rect">
            <a:avLst/>
          </a:prstGeom>
          <a:noFill/>
          <a:ln w="9525">
            <a:noFill/>
          </a:ln>
        </p:spPr>
        <p:txBody>
          <a:bodyPr wrap="none">
            <a:spAutoFit/>
          </a:bodyPr>
          <a:p>
            <a:pPr eaLnBrk="0" hangingPunct="0"/>
            <a:endParaRPr sz="2400" dirty="0">
              <a:latin typeface=".VnTime" panose="020B7200000000000000" pitchFamily="34" charset="0"/>
            </a:endParaRPr>
          </a:p>
        </p:txBody>
      </p:sp>
      <p:sp>
        <p:nvSpPr>
          <p:cNvPr id="22534" name="Text Box 9"/>
          <p:cNvSpPr txBox="1"/>
          <p:nvPr/>
        </p:nvSpPr>
        <p:spPr>
          <a:xfrm>
            <a:off x="304800" y="685800"/>
            <a:ext cx="2743200" cy="1800225"/>
          </a:xfrm>
          <a:prstGeom prst="rect">
            <a:avLst/>
          </a:prstGeom>
          <a:noFill/>
          <a:ln w="9525">
            <a:noFill/>
          </a:ln>
        </p:spPr>
        <p:txBody>
          <a:bodyPr>
            <a:spAutoFit/>
          </a:bodyPr>
          <a:p>
            <a:pPr algn="ctr" eaLnBrk="0" hangingPunct="0"/>
            <a:r>
              <a:rPr sz="2800" b="1" i="1" dirty="0">
                <a:solidFill>
                  <a:srgbClr val="FF0066"/>
                </a:solidFill>
                <a:latin typeface="Times New Roman" panose="02020603050405020304" pitchFamily="18" charset="0"/>
              </a:rPr>
              <a:t>1.Xác định trên bản đồ các đảo và quần đảo lớn của nước ta?</a:t>
            </a:r>
            <a:endParaRPr sz="2800" b="1" i="1" dirty="0">
              <a:solidFill>
                <a:srgbClr val="FF0066"/>
              </a:solidFill>
              <a:latin typeface="Times New Roman" panose="02020603050405020304" pitchFamily="18" charset="0"/>
            </a:endParaRPr>
          </a:p>
        </p:txBody>
      </p:sp>
      <p:pic>
        <p:nvPicPr>
          <p:cNvPr id="22535" name="Picture 10" descr="Luoc do mot so dao va quan dao Viet Nam"/>
          <p:cNvPicPr>
            <a:picLocks noChangeAspect="1"/>
          </p:cNvPicPr>
          <p:nvPr/>
        </p:nvPicPr>
        <p:blipFill>
          <a:blip r:embed="rId1"/>
          <a:stretch>
            <a:fillRect/>
          </a:stretch>
        </p:blipFill>
        <p:spPr>
          <a:xfrm>
            <a:off x="3429000" y="0"/>
            <a:ext cx="5715000" cy="6858000"/>
          </a:xfrm>
          <a:prstGeom prst="rect">
            <a:avLst/>
          </a:prstGeom>
          <a:noFill/>
          <a:ln w="9525">
            <a:noFill/>
          </a:ln>
        </p:spPr>
      </p:pic>
      <p:pic>
        <p:nvPicPr>
          <p:cNvPr id="95243" name="Picture 58" descr="bp1[1]"/>
          <p:cNvPicPr>
            <a:picLocks noChangeAspect="1"/>
          </p:cNvPicPr>
          <p:nvPr/>
        </p:nvPicPr>
        <p:blipFill>
          <a:blip r:embed="rId2"/>
          <a:stretch>
            <a:fillRect/>
          </a:stretch>
        </p:blipFill>
        <p:spPr>
          <a:xfrm>
            <a:off x="6096000" y="1143000"/>
            <a:ext cx="274638" cy="341313"/>
          </a:xfrm>
          <a:prstGeom prst="rect">
            <a:avLst/>
          </a:prstGeom>
          <a:noFill/>
          <a:ln w="9525">
            <a:noFill/>
          </a:ln>
        </p:spPr>
      </p:pic>
      <p:pic>
        <p:nvPicPr>
          <p:cNvPr id="95244" name="Picture 58" descr="bp1[1]"/>
          <p:cNvPicPr>
            <a:picLocks noChangeAspect="1"/>
          </p:cNvPicPr>
          <p:nvPr/>
        </p:nvPicPr>
        <p:blipFill>
          <a:blip r:embed="rId2"/>
          <a:stretch>
            <a:fillRect/>
          </a:stretch>
        </p:blipFill>
        <p:spPr>
          <a:xfrm>
            <a:off x="6553200" y="990600"/>
            <a:ext cx="304800" cy="268288"/>
          </a:xfrm>
          <a:prstGeom prst="rect">
            <a:avLst/>
          </a:prstGeom>
          <a:noFill/>
          <a:ln w="9525">
            <a:noFill/>
          </a:ln>
        </p:spPr>
      </p:pic>
      <p:pic>
        <p:nvPicPr>
          <p:cNvPr id="95245" name="Picture 58" descr="bp1[1]"/>
          <p:cNvPicPr>
            <a:picLocks noChangeAspect="1"/>
          </p:cNvPicPr>
          <p:nvPr/>
        </p:nvPicPr>
        <p:blipFill>
          <a:blip r:embed="rId2"/>
          <a:stretch>
            <a:fillRect/>
          </a:stretch>
        </p:blipFill>
        <p:spPr>
          <a:xfrm>
            <a:off x="7315200" y="3352800"/>
            <a:ext cx="274638" cy="344488"/>
          </a:xfrm>
          <a:prstGeom prst="rect">
            <a:avLst/>
          </a:prstGeom>
          <a:noFill/>
          <a:ln w="9525">
            <a:noFill/>
          </a:ln>
        </p:spPr>
      </p:pic>
      <p:pic>
        <p:nvPicPr>
          <p:cNvPr id="95246" name="Picture 58" descr="bp1[1]"/>
          <p:cNvPicPr>
            <a:picLocks noChangeAspect="1"/>
          </p:cNvPicPr>
          <p:nvPr/>
        </p:nvPicPr>
        <p:blipFill>
          <a:blip r:embed="rId2"/>
          <a:stretch>
            <a:fillRect/>
          </a:stretch>
        </p:blipFill>
        <p:spPr>
          <a:xfrm>
            <a:off x="7391400" y="5410200"/>
            <a:ext cx="274638" cy="219075"/>
          </a:xfrm>
          <a:prstGeom prst="rect">
            <a:avLst/>
          </a:prstGeom>
          <a:noFill/>
          <a:ln w="9525">
            <a:noFill/>
          </a:ln>
        </p:spPr>
      </p:pic>
      <p:pic>
        <p:nvPicPr>
          <p:cNvPr id="95247" name="Picture 58" descr="bp1[1]"/>
          <p:cNvPicPr>
            <a:picLocks noChangeAspect="1"/>
          </p:cNvPicPr>
          <p:nvPr/>
        </p:nvPicPr>
        <p:blipFill>
          <a:blip r:embed="rId2"/>
          <a:stretch>
            <a:fillRect/>
          </a:stretch>
        </p:blipFill>
        <p:spPr>
          <a:xfrm>
            <a:off x="5867400" y="6096000"/>
            <a:ext cx="274638" cy="344488"/>
          </a:xfrm>
          <a:prstGeom prst="rect">
            <a:avLst/>
          </a:prstGeom>
          <a:noFill/>
          <a:ln w="9525">
            <a:noFill/>
          </a:ln>
        </p:spPr>
      </p:pic>
      <p:pic>
        <p:nvPicPr>
          <p:cNvPr id="95248" name="Picture 58" descr="bp1[1]"/>
          <p:cNvPicPr>
            <a:picLocks noChangeAspect="1"/>
          </p:cNvPicPr>
          <p:nvPr/>
        </p:nvPicPr>
        <p:blipFill>
          <a:blip r:embed="rId2"/>
          <a:stretch>
            <a:fillRect/>
          </a:stretch>
        </p:blipFill>
        <p:spPr>
          <a:xfrm>
            <a:off x="4343400" y="5486400"/>
            <a:ext cx="274638" cy="344488"/>
          </a:xfrm>
          <a:prstGeom prst="rect">
            <a:avLst/>
          </a:prstGeom>
          <a:noFill/>
          <a:ln w="9525">
            <a:noFill/>
          </a:ln>
        </p:spPr>
      </p:pic>
      <p:sp>
        <p:nvSpPr>
          <p:cNvPr id="95250" name="Rectangle 18"/>
          <p:cNvSpPr>
            <a:spLocks noChangeArrowheads="1"/>
          </p:cNvSpPr>
          <p:nvPr/>
        </p:nvSpPr>
        <p:spPr bwMode="auto">
          <a:xfrm>
            <a:off x="6934200" y="990600"/>
            <a:ext cx="1066800" cy="3048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eaLnBrk="0" hangingPunct="0"/>
            <a:r>
              <a:rPr sz="1400" b="1" dirty="0">
                <a:solidFill>
                  <a:srgbClr val="FF0066"/>
                </a:solidFill>
                <a:effectLst>
                  <a:outerShdw blurRad="38100" dist="38100" dir="2700000">
                    <a:srgbClr val="C0C0C0"/>
                  </a:outerShdw>
                </a:effectLst>
                <a:latin typeface=".VnTime" panose="020B7200000000000000" pitchFamily="34" charset="0"/>
              </a:rPr>
              <a:t>§. C¸i BÇu</a:t>
            </a:r>
            <a:endParaRPr sz="1400" b="1" dirty="0">
              <a:solidFill>
                <a:srgbClr val="FF0066"/>
              </a:solidFill>
              <a:effectLst>
                <a:outerShdw blurRad="38100" dist="38100" dir="2700000">
                  <a:srgbClr val="C0C0C0"/>
                </a:outerShdw>
              </a:effectLst>
              <a:latin typeface=".VnTime" panose="020B7200000000000000" pitchFamily="34" charset="0"/>
            </a:endParaRPr>
          </a:p>
        </p:txBody>
      </p:sp>
      <p:sp>
        <p:nvSpPr>
          <p:cNvPr id="95251" name="Rectangle 19"/>
          <p:cNvSpPr>
            <a:spLocks noChangeArrowheads="1"/>
          </p:cNvSpPr>
          <p:nvPr/>
        </p:nvSpPr>
        <p:spPr bwMode="auto">
          <a:xfrm>
            <a:off x="6400800" y="1219200"/>
            <a:ext cx="930275" cy="3048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eaLnBrk="0" hangingPunct="0">
              <a:spcBef>
                <a:spcPct val="50000"/>
              </a:spcBef>
            </a:pPr>
            <a:r>
              <a:rPr sz="1400" b="1" dirty="0">
                <a:solidFill>
                  <a:srgbClr val="FF0066"/>
                </a:solidFill>
                <a:effectLst>
                  <a:outerShdw blurRad="38100" dist="38100" dir="2700000">
                    <a:srgbClr val="C0C0C0"/>
                  </a:outerShdw>
                </a:effectLst>
                <a:latin typeface=".VnTime" panose="020B7200000000000000" pitchFamily="34" charset="0"/>
              </a:rPr>
              <a:t>§. C¸t Bµ</a:t>
            </a:r>
            <a:endParaRPr sz="1400" b="1" dirty="0">
              <a:solidFill>
                <a:srgbClr val="FF0066"/>
              </a:solidFill>
              <a:effectLst>
                <a:outerShdw blurRad="38100" dist="38100" dir="2700000">
                  <a:srgbClr val="C0C0C0"/>
                </a:outerShdw>
              </a:effectLst>
              <a:latin typeface=".VnTime" panose="020B7200000000000000" pitchFamily="34" charset="0"/>
            </a:endParaRPr>
          </a:p>
        </p:txBody>
      </p:sp>
      <p:sp>
        <p:nvSpPr>
          <p:cNvPr id="95252" name="Rectangle 20"/>
          <p:cNvSpPr>
            <a:spLocks noChangeArrowheads="1"/>
          </p:cNvSpPr>
          <p:nvPr/>
        </p:nvSpPr>
        <p:spPr bwMode="auto">
          <a:xfrm>
            <a:off x="7467600" y="3352800"/>
            <a:ext cx="900113" cy="3048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p>
            <a:pPr eaLnBrk="0" hangingPunct="0">
              <a:spcBef>
                <a:spcPct val="50000"/>
              </a:spcBef>
            </a:pPr>
            <a:r>
              <a:rPr sz="1400" b="1" dirty="0">
                <a:solidFill>
                  <a:srgbClr val="FF0066"/>
                </a:solidFill>
                <a:effectLst>
                  <a:outerShdw blurRad="38100" dist="38100" dir="2700000">
                    <a:srgbClr val="C0C0C0"/>
                  </a:outerShdw>
                </a:effectLst>
                <a:latin typeface=".VnTime" panose="020B7200000000000000" pitchFamily="34" charset="0"/>
              </a:rPr>
              <a:t>§. LÝ S¬n</a:t>
            </a:r>
            <a:endParaRPr sz="1400" b="1" dirty="0">
              <a:solidFill>
                <a:srgbClr val="FF0066"/>
              </a:solidFill>
              <a:effectLst>
                <a:outerShdw blurRad="38100" dist="38100" dir="2700000">
                  <a:srgbClr val="C0C0C0"/>
                </a:outerShdw>
              </a:effectLst>
              <a:latin typeface=".VnTime" panose="020B7200000000000000" pitchFamily="34" charset="0"/>
            </a:endParaRPr>
          </a:p>
        </p:txBody>
      </p:sp>
      <p:sp>
        <p:nvSpPr>
          <p:cNvPr id="95255" name="Rectangle 23"/>
          <p:cNvSpPr>
            <a:spLocks noChangeArrowheads="1"/>
          </p:cNvSpPr>
          <p:nvPr/>
        </p:nvSpPr>
        <p:spPr bwMode="auto">
          <a:xfrm>
            <a:off x="7467600" y="5410200"/>
            <a:ext cx="1076325" cy="3048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eaLnBrk="0" hangingPunct="0">
              <a:spcBef>
                <a:spcPct val="50000"/>
              </a:spcBef>
            </a:pPr>
            <a:r>
              <a:rPr sz="1400" b="1" dirty="0">
                <a:solidFill>
                  <a:srgbClr val="FF0066"/>
                </a:solidFill>
                <a:effectLst>
                  <a:outerShdw blurRad="38100" dist="38100" dir="2700000">
                    <a:srgbClr val="C0C0C0"/>
                  </a:outerShdw>
                </a:effectLst>
                <a:latin typeface=".VnTime" panose="020B7200000000000000" pitchFamily="34" charset="0"/>
              </a:rPr>
              <a:t>§. Phó Quý</a:t>
            </a:r>
            <a:endParaRPr sz="1400" b="1" dirty="0">
              <a:solidFill>
                <a:srgbClr val="FF0066"/>
              </a:solidFill>
              <a:effectLst>
                <a:outerShdw blurRad="38100" dist="38100" dir="2700000">
                  <a:srgbClr val="C0C0C0"/>
                </a:outerShdw>
              </a:effectLst>
              <a:latin typeface=".VnTime" panose="020B7200000000000000" pitchFamily="34" charset="0"/>
            </a:endParaRPr>
          </a:p>
        </p:txBody>
      </p:sp>
      <p:sp>
        <p:nvSpPr>
          <p:cNvPr id="95256" name="Rectangle 24"/>
          <p:cNvSpPr>
            <a:spLocks noChangeArrowheads="1"/>
          </p:cNvSpPr>
          <p:nvPr/>
        </p:nvSpPr>
        <p:spPr bwMode="auto">
          <a:xfrm>
            <a:off x="6096000" y="6096000"/>
            <a:ext cx="850900" cy="3048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p>
            <a:pPr eaLnBrk="0" hangingPunct="0">
              <a:spcBef>
                <a:spcPct val="50000"/>
              </a:spcBef>
            </a:pPr>
            <a:r>
              <a:rPr sz="1400" b="1" dirty="0">
                <a:solidFill>
                  <a:srgbClr val="FF0066"/>
                </a:solidFill>
                <a:effectLst>
                  <a:outerShdw blurRad="38100" dist="38100" dir="2700000">
                    <a:srgbClr val="C0C0C0"/>
                  </a:outerShdw>
                </a:effectLst>
                <a:latin typeface=".VnTime" panose="020B7200000000000000" pitchFamily="34" charset="0"/>
              </a:rPr>
              <a:t>C«n §¶o</a:t>
            </a:r>
            <a:endParaRPr sz="1400" b="1" dirty="0">
              <a:solidFill>
                <a:srgbClr val="FF0066"/>
              </a:solidFill>
              <a:effectLst>
                <a:outerShdw blurRad="38100" dist="38100" dir="2700000">
                  <a:srgbClr val="C0C0C0"/>
                </a:outerShdw>
              </a:effectLst>
              <a:latin typeface=".VnTime" panose="020B7200000000000000" pitchFamily="34" charset="0"/>
            </a:endParaRPr>
          </a:p>
        </p:txBody>
      </p:sp>
      <p:sp>
        <p:nvSpPr>
          <p:cNvPr id="95257" name="Rectangle 25"/>
          <p:cNvSpPr>
            <a:spLocks noChangeArrowheads="1"/>
          </p:cNvSpPr>
          <p:nvPr/>
        </p:nvSpPr>
        <p:spPr bwMode="auto">
          <a:xfrm>
            <a:off x="3276600" y="5486400"/>
            <a:ext cx="1155700" cy="3048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p>
            <a:pPr eaLnBrk="0" hangingPunct="0">
              <a:spcBef>
                <a:spcPct val="50000"/>
              </a:spcBef>
            </a:pPr>
            <a:r>
              <a:rPr sz="1400" b="1" dirty="0">
                <a:solidFill>
                  <a:srgbClr val="FF0066"/>
                </a:solidFill>
                <a:effectLst>
                  <a:outerShdw blurRad="38100" dist="38100" dir="2700000">
                    <a:srgbClr val="C0C0C0"/>
                  </a:outerShdw>
                </a:effectLst>
                <a:latin typeface=".VnTime" panose="020B7200000000000000" pitchFamily="34" charset="0"/>
              </a:rPr>
              <a:t>§. Phó Quèc</a:t>
            </a:r>
            <a:endParaRPr sz="1400" b="1" dirty="0">
              <a:solidFill>
                <a:srgbClr val="FF0066"/>
              </a:solidFill>
              <a:effectLst>
                <a:outerShdw blurRad="38100" dist="38100" dir="2700000">
                  <a:srgbClr val="C0C0C0"/>
                </a:outerShdw>
              </a:effectLst>
              <a:latin typeface=".VnTime" panose="020B7200000000000000" pitchFamily="34" charset="0"/>
            </a:endParaRPr>
          </a:p>
        </p:txBody>
      </p:sp>
      <p:sp>
        <p:nvSpPr>
          <p:cNvPr id="22548" name="Oval 17"/>
          <p:cNvSpPr/>
          <p:nvPr/>
        </p:nvSpPr>
        <p:spPr>
          <a:xfrm rot="3020136">
            <a:off x="8324850" y="2687638"/>
            <a:ext cx="763588" cy="873125"/>
          </a:xfrm>
          <a:prstGeom prst="ellipse">
            <a:avLst/>
          </a:prstGeom>
          <a:noFill/>
          <a:ln w="25400" cap="flat" cmpd="sng">
            <a:solidFill>
              <a:srgbClr val="C00000"/>
            </a:solidFill>
            <a:prstDash val="solid"/>
            <a:headEnd type="none" w="med" len="med"/>
            <a:tailEnd type="none" w="med" len="med"/>
          </a:ln>
        </p:spPr>
        <p:txBody>
          <a:bodyPr rot="10800000" vert="eaVert" anchor="ctr" anchorCtr="0"/>
          <a:p>
            <a:pPr algn="ctr">
              <a:buNone/>
            </a:pPr>
            <a:endParaRPr dirty="0">
              <a:solidFill>
                <a:srgbClr val="FFFFFF"/>
              </a:solidFill>
              <a:latin typeface="Arial" panose="020B0604020202020204" pitchFamily="34" charset="0"/>
            </a:endParaRPr>
          </a:p>
        </p:txBody>
      </p:sp>
      <p:sp>
        <p:nvSpPr>
          <p:cNvPr id="22549" name="Oval 17"/>
          <p:cNvSpPr/>
          <p:nvPr/>
        </p:nvSpPr>
        <p:spPr>
          <a:xfrm rot="4798962">
            <a:off x="8304213" y="6018213"/>
            <a:ext cx="763587" cy="914400"/>
          </a:xfrm>
          <a:prstGeom prst="ellipse">
            <a:avLst/>
          </a:prstGeom>
          <a:noFill/>
          <a:ln w="25400" cap="flat" cmpd="sng">
            <a:solidFill>
              <a:srgbClr val="C00000"/>
            </a:solidFill>
            <a:prstDash val="solid"/>
            <a:headEnd type="none" w="med" len="med"/>
            <a:tailEnd type="none" w="med" len="med"/>
          </a:ln>
        </p:spPr>
        <p:txBody>
          <a:bodyPr rot="10800000" vert="eaVert" anchor="ctr" anchorCtr="0"/>
          <a:p>
            <a:pPr algn="ctr">
              <a:buNone/>
            </a:pPr>
            <a:endParaRPr dirty="0">
              <a:solidFill>
                <a:srgbClr val="FFFFFF"/>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236">
                                            <p:txEl>
                                              <p:charRg st="0" end="12"/>
                                            </p:txEl>
                                          </p:spTgt>
                                        </p:tgtEl>
                                        <p:attrNameLst>
                                          <p:attrName>style.visibility</p:attrName>
                                        </p:attrNameLst>
                                      </p:cBhvr>
                                      <p:to>
                                        <p:strVal val="visible"/>
                                      </p:to>
                                    </p:set>
                                    <p:animEffect transition="in" filter="fade">
                                      <p:cBhvr>
                                        <p:cTn id="7" dur="1000">
                                          <p:stCondLst>
                                            <p:cond delay="0"/>
                                          </p:stCondLst>
                                        </p:cTn>
                                        <p:tgtEl>
                                          <p:spTgt spid="95236">
                                            <p:txEl>
                                              <p:charRg st="0" end="1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5243"/>
                                        </p:tgtEl>
                                        <p:attrNameLst>
                                          <p:attrName>style.visibility</p:attrName>
                                        </p:attrNameLst>
                                      </p:cBhvr>
                                      <p:to>
                                        <p:strVal val="visible"/>
                                      </p:to>
                                    </p:set>
                                    <p:anim calcmode="lin" valueType="num">
                                      <p:cBhvr additive="base">
                                        <p:cTn id="12" dur="500" fill="hold"/>
                                        <p:tgtEl>
                                          <p:spTgt spid="95243"/>
                                        </p:tgtEl>
                                        <p:attrNameLst>
                                          <p:attrName>ppt_x</p:attrName>
                                        </p:attrNameLst>
                                      </p:cBhvr>
                                      <p:tavLst>
                                        <p:tav tm="0">
                                          <p:val>
                                            <p:strVal val="#ppt_x"/>
                                          </p:val>
                                        </p:tav>
                                        <p:tav tm="100000">
                                          <p:val>
                                            <p:strVal val="#ppt_x"/>
                                          </p:val>
                                        </p:tav>
                                      </p:tavLst>
                                    </p:anim>
                                    <p:anim calcmode="lin" valueType="num">
                                      <p:cBhvr additive="base">
                                        <p:cTn id="13" dur="500" fill="hold"/>
                                        <p:tgtEl>
                                          <p:spTgt spid="9524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95244"/>
                                        </p:tgtEl>
                                        <p:attrNameLst>
                                          <p:attrName>style.visibility</p:attrName>
                                        </p:attrNameLst>
                                      </p:cBhvr>
                                      <p:to>
                                        <p:strVal val="visible"/>
                                      </p:to>
                                    </p:set>
                                    <p:anim calcmode="lin" valueType="num">
                                      <p:cBhvr additive="base">
                                        <p:cTn id="16" dur="500" fill="hold"/>
                                        <p:tgtEl>
                                          <p:spTgt spid="95244"/>
                                        </p:tgtEl>
                                        <p:attrNameLst>
                                          <p:attrName>ppt_x</p:attrName>
                                        </p:attrNameLst>
                                      </p:cBhvr>
                                      <p:tavLst>
                                        <p:tav tm="0">
                                          <p:val>
                                            <p:strVal val="#ppt_x"/>
                                          </p:val>
                                        </p:tav>
                                        <p:tav tm="100000">
                                          <p:val>
                                            <p:strVal val="#ppt_x"/>
                                          </p:val>
                                        </p:tav>
                                      </p:tavLst>
                                    </p:anim>
                                    <p:anim calcmode="lin" valueType="num">
                                      <p:cBhvr additive="base">
                                        <p:cTn id="17" dur="500" fill="hold"/>
                                        <p:tgtEl>
                                          <p:spTgt spid="9524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95245"/>
                                        </p:tgtEl>
                                        <p:attrNameLst>
                                          <p:attrName>style.visibility</p:attrName>
                                        </p:attrNameLst>
                                      </p:cBhvr>
                                      <p:to>
                                        <p:strVal val="visible"/>
                                      </p:to>
                                    </p:set>
                                    <p:anim calcmode="lin" valueType="num">
                                      <p:cBhvr additive="base">
                                        <p:cTn id="20" dur="500" fill="hold"/>
                                        <p:tgtEl>
                                          <p:spTgt spid="95245"/>
                                        </p:tgtEl>
                                        <p:attrNameLst>
                                          <p:attrName>ppt_x</p:attrName>
                                        </p:attrNameLst>
                                      </p:cBhvr>
                                      <p:tavLst>
                                        <p:tav tm="0">
                                          <p:val>
                                            <p:strVal val="#ppt_x"/>
                                          </p:val>
                                        </p:tav>
                                        <p:tav tm="100000">
                                          <p:val>
                                            <p:strVal val="#ppt_x"/>
                                          </p:val>
                                        </p:tav>
                                      </p:tavLst>
                                    </p:anim>
                                    <p:anim calcmode="lin" valueType="num">
                                      <p:cBhvr additive="base">
                                        <p:cTn id="21" dur="500" fill="hold"/>
                                        <p:tgtEl>
                                          <p:spTgt spid="9524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5246"/>
                                        </p:tgtEl>
                                        <p:attrNameLst>
                                          <p:attrName>style.visibility</p:attrName>
                                        </p:attrNameLst>
                                      </p:cBhvr>
                                      <p:to>
                                        <p:strVal val="visible"/>
                                      </p:to>
                                    </p:set>
                                    <p:anim calcmode="lin" valueType="num">
                                      <p:cBhvr additive="base">
                                        <p:cTn id="24" dur="500" fill="hold"/>
                                        <p:tgtEl>
                                          <p:spTgt spid="95246"/>
                                        </p:tgtEl>
                                        <p:attrNameLst>
                                          <p:attrName>ppt_x</p:attrName>
                                        </p:attrNameLst>
                                      </p:cBhvr>
                                      <p:tavLst>
                                        <p:tav tm="0">
                                          <p:val>
                                            <p:strVal val="#ppt_x"/>
                                          </p:val>
                                        </p:tav>
                                        <p:tav tm="100000">
                                          <p:val>
                                            <p:strVal val="#ppt_x"/>
                                          </p:val>
                                        </p:tav>
                                      </p:tavLst>
                                    </p:anim>
                                    <p:anim calcmode="lin" valueType="num">
                                      <p:cBhvr additive="base">
                                        <p:cTn id="25" dur="500" fill="hold"/>
                                        <p:tgtEl>
                                          <p:spTgt spid="95246"/>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95247"/>
                                        </p:tgtEl>
                                        <p:attrNameLst>
                                          <p:attrName>style.visibility</p:attrName>
                                        </p:attrNameLst>
                                      </p:cBhvr>
                                      <p:to>
                                        <p:strVal val="visible"/>
                                      </p:to>
                                    </p:set>
                                    <p:anim calcmode="lin" valueType="num">
                                      <p:cBhvr additive="base">
                                        <p:cTn id="28" dur="500" fill="hold"/>
                                        <p:tgtEl>
                                          <p:spTgt spid="95247"/>
                                        </p:tgtEl>
                                        <p:attrNameLst>
                                          <p:attrName>ppt_x</p:attrName>
                                        </p:attrNameLst>
                                      </p:cBhvr>
                                      <p:tavLst>
                                        <p:tav tm="0">
                                          <p:val>
                                            <p:strVal val="#ppt_x"/>
                                          </p:val>
                                        </p:tav>
                                        <p:tav tm="100000">
                                          <p:val>
                                            <p:strVal val="#ppt_x"/>
                                          </p:val>
                                        </p:tav>
                                      </p:tavLst>
                                    </p:anim>
                                    <p:anim calcmode="lin" valueType="num">
                                      <p:cBhvr additive="base">
                                        <p:cTn id="29" dur="500" fill="hold"/>
                                        <p:tgtEl>
                                          <p:spTgt spid="95247"/>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95248"/>
                                        </p:tgtEl>
                                        <p:attrNameLst>
                                          <p:attrName>style.visibility</p:attrName>
                                        </p:attrNameLst>
                                      </p:cBhvr>
                                      <p:to>
                                        <p:strVal val="visible"/>
                                      </p:to>
                                    </p:set>
                                    <p:anim calcmode="lin" valueType="num">
                                      <p:cBhvr additive="base">
                                        <p:cTn id="32" dur="500" fill="hold"/>
                                        <p:tgtEl>
                                          <p:spTgt spid="95248"/>
                                        </p:tgtEl>
                                        <p:attrNameLst>
                                          <p:attrName>ppt_x</p:attrName>
                                        </p:attrNameLst>
                                      </p:cBhvr>
                                      <p:tavLst>
                                        <p:tav tm="0">
                                          <p:val>
                                            <p:strVal val="#ppt_x"/>
                                          </p:val>
                                        </p:tav>
                                        <p:tav tm="100000">
                                          <p:val>
                                            <p:strVal val="#ppt_x"/>
                                          </p:val>
                                        </p:tav>
                                      </p:tavLst>
                                    </p:anim>
                                    <p:anim calcmode="lin" valueType="num">
                                      <p:cBhvr additive="base">
                                        <p:cTn id="33" dur="500" fill="hold"/>
                                        <p:tgtEl>
                                          <p:spTgt spid="9524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95250"/>
                                        </p:tgtEl>
                                        <p:attrNameLst>
                                          <p:attrName>style.visibility</p:attrName>
                                        </p:attrNameLst>
                                      </p:cBhvr>
                                      <p:to>
                                        <p:strVal val="visible"/>
                                      </p:to>
                                    </p:set>
                                    <p:anim calcmode="lin" valueType="num">
                                      <p:cBhvr additive="base">
                                        <p:cTn id="36" dur="500" fill="hold"/>
                                        <p:tgtEl>
                                          <p:spTgt spid="95250"/>
                                        </p:tgtEl>
                                        <p:attrNameLst>
                                          <p:attrName>ppt_x</p:attrName>
                                        </p:attrNameLst>
                                      </p:cBhvr>
                                      <p:tavLst>
                                        <p:tav tm="0">
                                          <p:val>
                                            <p:strVal val="#ppt_x"/>
                                          </p:val>
                                        </p:tav>
                                        <p:tav tm="100000">
                                          <p:val>
                                            <p:strVal val="#ppt_x"/>
                                          </p:val>
                                        </p:tav>
                                      </p:tavLst>
                                    </p:anim>
                                    <p:anim calcmode="lin" valueType="num">
                                      <p:cBhvr additive="base">
                                        <p:cTn id="37" dur="500" fill="hold"/>
                                        <p:tgtEl>
                                          <p:spTgt spid="95250"/>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95251"/>
                                        </p:tgtEl>
                                        <p:attrNameLst>
                                          <p:attrName>style.visibility</p:attrName>
                                        </p:attrNameLst>
                                      </p:cBhvr>
                                      <p:to>
                                        <p:strVal val="visible"/>
                                      </p:to>
                                    </p:set>
                                    <p:anim calcmode="lin" valueType="num">
                                      <p:cBhvr additive="base">
                                        <p:cTn id="40" dur="500" fill="hold"/>
                                        <p:tgtEl>
                                          <p:spTgt spid="95251"/>
                                        </p:tgtEl>
                                        <p:attrNameLst>
                                          <p:attrName>ppt_x</p:attrName>
                                        </p:attrNameLst>
                                      </p:cBhvr>
                                      <p:tavLst>
                                        <p:tav tm="0">
                                          <p:val>
                                            <p:strVal val="#ppt_x"/>
                                          </p:val>
                                        </p:tav>
                                        <p:tav tm="100000">
                                          <p:val>
                                            <p:strVal val="#ppt_x"/>
                                          </p:val>
                                        </p:tav>
                                      </p:tavLst>
                                    </p:anim>
                                    <p:anim calcmode="lin" valueType="num">
                                      <p:cBhvr additive="base">
                                        <p:cTn id="41" dur="500" fill="hold"/>
                                        <p:tgtEl>
                                          <p:spTgt spid="95251"/>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95252"/>
                                        </p:tgtEl>
                                        <p:attrNameLst>
                                          <p:attrName>style.visibility</p:attrName>
                                        </p:attrNameLst>
                                      </p:cBhvr>
                                      <p:to>
                                        <p:strVal val="visible"/>
                                      </p:to>
                                    </p:set>
                                    <p:anim calcmode="lin" valueType="num">
                                      <p:cBhvr additive="base">
                                        <p:cTn id="44" dur="500" fill="hold"/>
                                        <p:tgtEl>
                                          <p:spTgt spid="95252"/>
                                        </p:tgtEl>
                                        <p:attrNameLst>
                                          <p:attrName>ppt_x</p:attrName>
                                        </p:attrNameLst>
                                      </p:cBhvr>
                                      <p:tavLst>
                                        <p:tav tm="0">
                                          <p:val>
                                            <p:strVal val="#ppt_x"/>
                                          </p:val>
                                        </p:tav>
                                        <p:tav tm="100000">
                                          <p:val>
                                            <p:strVal val="#ppt_x"/>
                                          </p:val>
                                        </p:tav>
                                      </p:tavLst>
                                    </p:anim>
                                    <p:anim calcmode="lin" valueType="num">
                                      <p:cBhvr additive="base">
                                        <p:cTn id="45" dur="500" fill="hold"/>
                                        <p:tgtEl>
                                          <p:spTgt spid="9525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5255"/>
                                        </p:tgtEl>
                                        <p:attrNameLst>
                                          <p:attrName>style.visibility</p:attrName>
                                        </p:attrNameLst>
                                      </p:cBhvr>
                                      <p:to>
                                        <p:strVal val="visible"/>
                                      </p:to>
                                    </p:set>
                                    <p:anim calcmode="lin" valueType="num">
                                      <p:cBhvr additive="base">
                                        <p:cTn id="48" dur="500" fill="hold"/>
                                        <p:tgtEl>
                                          <p:spTgt spid="95255"/>
                                        </p:tgtEl>
                                        <p:attrNameLst>
                                          <p:attrName>ppt_x</p:attrName>
                                        </p:attrNameLst>
                                      </p:cBhvr>
                                      <p:tavLst>
                                        <p:tav tm="0">
                                          <p:val>
                                            <p:strVal val="#ppt_x"/>
                                          </p:val>
                                        </p:tav>
                                        <p:tav tm="100000">
                                          <p:val>
                                            <p:strVal val="#ppt_x"/>
                                          </p:val>
                                        </p:tav>
                                      </p:tavLst>
                                    </p:anim>
                                    <p:anim calcmode="lin" valueType="num">
                                      <p:cBhvr additive="base">
                                        <p:cTn id="49" dur="500" fill="hold"/>
                                        <p:tgtEl>
                                          <p:spTgt spid="95255"/>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95256"/>
                                        </p:tgtEl>
                                        <p:attrNameLst>
                                          <p:attrName>style.visibility</p:attrName>
                                        </p:attrNameLst>
                                      </p:cBhvr>
                                      <p:to>
                                        <p:strVal val="visible"/>
                                      </p:to>
                                    </p:set>
                                    <p:anim calcmode="lin" valueType="num">
                                      <p:cBhvr additive="base">
                                        <p:cTn id="52" dur="500" fill="hold"/>
                                        <p:tgtEl>
                                          <p:spTgt spid="95256"/>
                                        </p:tgtEl>
                                        <p:attrNameLst>
                                          <p:attrName>ppt_x</p:attrName>
                                        </p:attrNameLst>
                                      </p:cBhvr>
                                      <p:tavLst>
                                        <p:tav tm="0">
                                          <p:val>
                                            <p:strVal val="#ppt_x"/>
                                          </p:val>
                                        </p:tav>
                                        <p:tav tm="100000">
                                          <p:val>
                                            <p:strVal val="#ppt_x"/>
                                          </p:val>
                                        </p:tav>
                                      </p:tavLst>
                                    </p:anim>
                                    <p:anim calcmode="lin" valueType="num">
                                      <p:cBhvr additive="base">
                                        <p:cTn id="53" dur="500" fill="hold"/>
                                        <p:tgtEl>
                                          <p:spTgt spid="95256"/>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95257"/>
                                        </p:tgtEl>
                                        <p:attrNameLst>
                                          <p:attrName>style.visibility</p:attrName>
                                        </p:attrNameLst>
                                      </p:cBhvr>
                                      <p:to>
                                        <p:strVal val="visible"/>
                                      </p:to>
                                    </p:set>
                                    <p:anim calcmode="lin" valueType="num">
                                      <p:cBhvr additive="base">
                                        <p:cTn id="56" dur="500" fill="hold"/>
                                        <p:tgtEl>
                                          <p:spTgt spid="95257"/>
                                        </p:tgtEl>
                                        <p:attrNameLst>
                                          <p:attrName>ppt_x</p:attrName>
                                        </p:attrNameLst>
                                      </p:cBhvr>
                                      <p:tavLst>
                                        <p:tav tm="0">
                                          <p:val>
                                            <p:strVal val="#ppt_x"/>
                                          </p:val>
                                        </p:tav>
                                        <p:tav tm="100000">
                                          <p:val>
                                            <p:strVal val="#ppt_x"/>
                                          </p:val>
                                        </p:tav>
                                      </p:tavLst>
                                    </p:anim>
                                    <p:anim calcmode="lin" valueType="num">
                                      <p:cBhvr additive="base">
                                        <p:cTn id="57" dur="500" fill="hold"/>
                                        <p:tgtEl>
                                          <p:spTgt spid="95257"/>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22548"/>
                                        </p:tgtEl>
                                        <p:attrNameLst>
                                          <p:attrName>style.visibility</p:attrName>
                                        </p:attrNameLst>
                                      </p:cBhvr>
                                      <p:to>
                                        <p:strVal val="visible"/>
                                      </p:to>
                                    </p:set>
                                    <p:anim calcmode="lin" valueType="num">
                                      <p:cBhvr additive="base">
                                        <p:cTn id="60" dur="500" fill="hold"/>
                                        <p:tgtEl>
                                          <p:spTgt spid="22548"/>
                                        </p:tgtEl>
                                        <p:attrNameLst>
                                          <p:attrName>ppt_x</p:attrName>
                                        </p:attrNameLst>
                                      </p:cBhvr>
                                      <p:tavLst>
                                        <p:tav tm="0">
                                          <p:val>
                                            <p:strVal val="#ppt_x"/>
                                          </p:val>
                                        </p:tav>
                                        <p:tav tm="100000">
                                          <p:val>
                                            <p:strVal val="#ppt_x"/>
                                          </p:val>
                                        </p:tav>
                                      </p:tavLst>
                                    </p:anim>
                                    <p:anim calcmode="lin" valueType="num">
                                      <p:cBhvr additive="base">
                                        <p:cTn id="61" dur="500" fill="hold"/>
                                        <p:tgtEl>
                                          <p:spTgt spid="22548"/>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22549"/>
                                        </p:tgtEl>
                                        <p:attrNameLst>
                                          <p:attrName>style.visibility</p:attrName>
                                        </p:attrNameLst>
                                      </p:cBhvr>
                                      <p:to>
                                        <p:strVal val="visible"/>
                                      </p:to>
                                    </p:set>
                                    <p:anim calcmode="lin" valueType="num">
                                      <p:cBhvr additive="base">
                                        <p:cTn id="64" dur="500" fill="hold"/>
                                        <p:tgtEl>
                                          <p:spTgt spid="22549"/>
                                        </p:tgtEl>
                                        <p:attrNameLst>
                                          <p:attrName>ppt_x</p:attrName>
                                        </p:attrNameLst>
                                      </p:cBhvr>
                                      <p:tavLst>
                                        <p:tav tm="0">
                                          <p:val>
                                            <p:strVal val="#ppt_x"/>
                                          </p:val>
                                        </p:tav>
                                        <p:tav tm="100000">
                                          <p:val>
                                            <p:strVal val="#ppt_x"/>
                                          </p:val>
                                        </p:tav>
                                      </p:tavLst>
                                    </p:anim>
                                    <p:anim calcmode="lin" valueType="num">
                                      <p:cBhvr additive="base">
                                        <p:cTn id="65" dur="500" fill="hold"/>
                                        <p:tgtEl>
                                          <p:spTgt spid="225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6" grpId="0" build="p"/>
      <p:bldP spid="95250" grpId="0"/>
      <p:bldP spid="95251" grpId="0"/>
      <p:bldP spid="95252" grpId="0"/>
      <p:bldP spid="95255" grpId="0"/>
      <p:bldP spid="95256" grpId="0"/>
      <p:bldP spid="95257" grpId="0"/>
      <p:bldP spid="22548" grpId="0" animBg="1"/>
      <p:bldP spid="2254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a:spLocks noGrp="1"/>
          </p:cNvSpPr>
          <p:nvPr>
            <p:ph type="title"/>
          </p:nvPr>
        </p:nvSpPr>
        <p:spPr>
          <a:xfrm>
            <a:off x="533400" y="0"/>
            <a:ext cx="8229600" cy="609600"/>
          </a:xfrm>
        </p:spPr>
        <p:txBody>
          <a:bodyPr vert="horz" wrap="square" lIns="91440" tIns="45720" rIns="91440" bIns="45720" anchor="ctr" anchorCtr="0"/>
          <a:p>
            <a:pPr eaLnBrk="1" hangingPunct="1"/>
            <a:r>
              <a:rPr sz="3200" b="1" dirty="0">
                <a:solidFill>
                  <a:srgbClr val="FF0066"/>
                </a:solidFill>
                <a:latin typeface="Times New Roman" panose="02020603050405020304" pitchFamily="18" charset="0"/>
                <a:cs typeface="Times New Roman" panose="02020603050405020304" pitchFamily="18" charset="0"/>
              </a:rPr>
              <a:t>TRÒ CHƠI GIẢI ĐÁP Ô CHỮ</a:t>
            </a:r>
            <a:endParaRPr sz="3200" b="1" dirty="0">
              <a:solidFill>
                <a:srgbClr val="FF0066"/>
              </a:solidFill>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type="tbl" idx="1"/>
          </p:nvPr>
        </p:nvGraphicFramePr>
        <p:xfrm>
          <a:off x="609600" y="2743200"/>
          <a:ext cx="8686800" cy="3200400"/>
        </p:xfrm>
        <a:graphic>
          <a:graphicData uri="http://schemas.openxmlformats.org/drawingml/2006/table">
            <a:tbl>
              <a:tblPr/>
              <a:tblGrid>
                <a:gridCol w="579438"/>
                <a:gridCol w="579437"/>
                <a:gridCol w="577850"/>
                <a:gridCol w="579438"/>
                <a:gridCol w="579437"/>
                <a:gridCol w="532130"/>
                <a:gridCol w="626745"/>
                <a:gridCol w="577850"/>
                <a:gridCol w="579438"/>
                <a:gridCol w="579437"/>
                <a:gridCol w="579438"/>
                <a:gridCol w="579437"/>
                <a:gridCol w="577850"/>
                <a:gridCol w="579438"/>
                <a:gridCol w="579437"/>
              </a:tblGrid>
              <a:tr h="457200">
                <a:tc gridSpan="3">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a:noFill/>
                    </a:lnL>
                    <a:lnR w="28575" cap="flat" cmpd="sng" algn="ctr">
                      <a:solidFill>
                        <a:schemeClr val="tx1"/>
                      </a:solidFill>
                      <a:prstDash val="solid"/>
                      <a:round/>
                      <a:headEnd type="none" w="med" len="med"/>
                      <a:tailEnd type="none" w="med" len="med"/>
                    </a:lnR>
                    <a:lnT>
                      <a:noFill/>
                    </a:lnT>
                    <a:lnB w="25400" cap="flat" cmpd="sng" algn="ctr">
                      <a:solidFill>
                        <a:schemeClr val="accent2"/>
                      </a:solidFill>
                      <a:prstDash val="solid"/>
                      <a:round/>
                      <a:headEnd type="none" w="med" len="med"/>
                      <a:tailEnd type="none" w="med" len="med"/>
                    </a:lnB>
                    <a:lnTlToBr>
                      <a:noFill/>
                    </a:lnTlToBr>
                    <a:lnBlToTr>
                      <a:noFill/>
                    </a:lnBlToTr>
                    <a:noFill/>
                  </a:tcPr>
                </a:tc>
                <a:tc hMerge="1">
                  <a:tcPr/>
                </a:tc>
                <a:tc h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noFill/>
                  </a:tcPr>
                </a:tc>
                <a:tc gridSpan="7">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a:noFill/>
                    </a:lnR>
                    <a:lnT>
                      <a:noFill/>
                    </a:lnT>
                    <a:lnB w="25400" cap="flat" cmpd="sng" algn="ctr">
                      <a:solidFill>
                        <a:schemeClr val="accent2"/>
                      </a:solidFill>
                      <a:prstDash val="solid"/>
                      <a:round/>
                      <a:headEnd type="none" w="med" len="med"/>
                      <a:tailEnd type="none" w="med" len="med"/>
                    </a:lnB>
                    <a:lnTlToBr>
                      <a:noFill/>
                    </a:lnTlToBr>
                    <a:lnBlToTr>
                      <a:noFill/>
                    </a:lnBlToTr>
                    <a:noFill/>
                  </a:tcPr>
                </a:tc>
                <a:tc hMerge="1">
                  <a:tcPr/>
                </a:tc>
                <a:tc hMerge="1">
                  <a:tcPr/>
                </a:tc>
                <a:tc hMerge="1">
                  <a:tcPr/>
                </a:tc>
                <a:tc hMerge="1">
                  <a:tcPr/>
                </a:tc>
                <a:tc hMerge="1">
                  <a:tcPr/>
                </a:tc>
                <a:tc hMerge="1">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400" b="1"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accent2"/>
                      </a:solidFill>
                      <a:prstDash val="solid"/>
                      <a:round/>
                      <a:headEnd type="none" w="med" len="med"/>
                      <a:tailEnd type="none" w="med" len="med"/>
                    </a:lnL>
                    <a:lnR w="28575" cap="flat" cmpd="sng" algn="ctr">
                      <a:solidFill>
                        <a:schemeClr val="tx1"/>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400" b="1"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400" b="1"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400" b="1"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400" b="1"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400" b="1"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400" b="1"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400" b="1"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gridSpan="6">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hMerge="1">
                  <a:tcPr/>
                </a:tc>
                <a:tc hMerge="1">
                  <a:tcPr/>
                </a:tc>
                <a:tc hMerge="1">
                  <a:tcPr/>
                </a:tc>
                <a:tc hMerge="1">
                  <a:tcPr/>
                </a:tc>
                <a:tc hMerge="1">
                  <a:tcPr/>
                </a:tc>
              </a:tr>
              <a:tr h="457200">
                <a:tc rowSpan="2" gridSpan="2">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rowSpan="2" hMerge="1">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hMerge="1">
                  <a:tcPr/>
                </a:tc>
              </a:tr>
              <a:tr h="457200">
                <a:tc vMerge="1" gridSpan="2">
                  <a:tcPr/>
                </a:tc>
                <a:tc vMerge="1" h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2">
                        <a:alpha val="20000"/>
                      </a:schemeClr>
                    </a:solidFill>
                  </a:tcPr>
                </a:tc>
                <a:tc rowSpan="2" gridSpan="4">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rowSpan="2" hMerge="1">
                  <a:tcPr/>
                </a:tc>
                <a:tc rowSpan="2" hMerge="1">
                  <a:tcPr/>
                </a:tc>
                <a:tc rowSpan="2" hMerge="1">
                  <a:tcPr/>
                </a:tc>
              </a:tr>
              <a:tr h="457200">
                <a:tc gridSpan="3">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hMerge="1">
                  <a:tcPr/>
                </a:tc>
                <a:tc h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cPr/>
                </a:tc>
                <a:tc hMerge="1">
                  <a:tcPr/>
                </a:tc>
                <a:tc vMerge="1" gridSpan="4">
                  <a:tcPr/>
                </a:tc>
                <a:tc vMerge="1" hMerge="1">
                  <a:tcPr/>
                </a:tc>
                <a:tc vMerge="1" hMerge="1">
                  <a:tcPr/>
                </a:tc>
                <a:tc vMerge="1" hMerge="1">
                  <a:tcPr/>
                </a:tc>
              </a:tr>
              <a:tr h="457200">
                <a:tc rowSpan="2" gridSpan="5">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accent2">
                        <a:alpha val="20000"/>
                      </a:schemeClr>
                    </a:solidFill>
                  </a:tcPr>
                </a:tc>
                <a:tc rowSpan="2" hMerge="1">
                  <a:tcPr/>
                </a:tc>
                <a:tc rowSpan="2" hMerge="1">
                  <a:tcPr/>
                </a:tc>
                <a:tc rowSpan="2" hMerge="1">
                  <a:tcPr/>
                </a:tc>
                <a:tc rowSpan="2" h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400" b="1"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400" b="1"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400" b="1"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400" b="1"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400" b="1"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400" b="1"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400" b="1"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400" b="1"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400" b="1" i="0" u="none" strike="noStrike" cap="none" normalizeH="0" baseline="0" smtClean="0">
                        <a:ln>
                          <a:noFill/>
                        </a:ln>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r>
              <a:tr h="457200">
                <a:tc vMerge="1" gridSpan="5">
                  <a:tcPr/>
                </a:tc>
                <a:tc vMerge="1" hMerge="1">
                  <a:tcPr/>
                </a:tc>
                <a:tc vMerge="1" hMerge="1">
                  <a:tcPr/>
                </a:tc>
                <a:tc vMerge="1" hMerge="1">
                  <a:tcPr/>
                </a:tc>
                <a:tc vMerge="1" h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4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4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4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4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4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hMerge="1">
                  <a:tcPr/>
                </a:tc>
                <a:tc hMerge="1">
                  <a:tcPr/>
                </a:tc>
              </a:tr>
            </a:tbl>
          </a:graphicData>
        </a:graphic>
      </p:graphicFrame>
      <p:grpSp>
        <p:nvGrpSpPr>
          <p:cNvPr id="3" name="Group 20"/>
          <p:cNvGrpSpPr/>
          <p:nvPr/>
        </p:nvGrpSpPr>
        <p:grpSpPr>
          <a:xfrm>
            <a:off x="2438400" y="2743200"/>
            <a:ext cx="2689225" cy="460375"/>
            <a:chOff x="2209800" y="1828800"/>
            <a:chExt cx="2689126" cy="460079"/>
          </a:xfrm>
        </p:grpSpPr>
        <p:sp>
          <p:nvSpPr>
            <p:cNvPr id="23721" name="TextBox 15"/>
            <p:cNvSpPr txBox="1"/>
            <p:nvPr/>
          </p:nvSpPr>
          <p:spPr>
            <a:xfrm>
              <a:off x="2209800" y="1828800"/>
              <a:ext cx="403210" cy="460079"/>
            </a:xfrm>
            <a:prstGeom prst="rect">
              <a:avLst/>
            </a:prstGeom>
            <a:noFill/>
            <a:ln w="9525">
              <a:noFill/>
            </a:ln>
          </p:spPr>
          <p:txBody>
            <a:bodyPr wrap="none">
              <a:spAutoFit/>
            </a:bodyPr>
            <a:p>
              <a:r>
                <a:rPr sz="2400" dirty="0">
                  <a:latin typeface="Times New Roman" panose="02020603050405020304" pitchFamily="18" charset="0"/>
                  <a:cs typeface="Times New Roman" panose="02020603050405020304" pitchFamily="18" charset="0"/>
                </a:rPr>
                <a:t>V</a:t>
              </a:r>
              <a:endParaRPr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23722" name="TextBox 16"/>
            <p:cNvSpPr txBox="1"/>
            <p:nvPr/>
          </p:nvSpPr>
          <p:spPr>
            <a:xfrm>
              <a:off x="2743180" y="1828800"/>
              <a:ext cx="368921" cy="460079"/>
            </a:xfrm>
            <a:prstGeom prst="rect">
              <a:avLst/>
            </a:prstGeom>
            <a:noFill/>
            <a:ln w="9525">
              <a:noFill/>
            </a:ln>
          </p:spPr>
          <p:txBody>
            <a:bodyPr wrap="none">
              <a:spAutoFit/>
            </a:bodyPr>
            <a:p>
              <a:r>
                <a:rPr sz="2400" dirty="0">
                  <a:latin typeface="Times New Roman" panose="02020603050405020304" pitchFamily="18" charset="0"/>
                  <a:cs typeface="Times New Roman" panose="02020603050405020304" pitchFamily="18" charset="0"/>
                </a:rPr>
                <a:t>E</a:t>
              </a:r>
              <a:endParaRPr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23723" name="TextBox 17"/>
            <p:cNvSpPr txBox="1"/>
            <p:nvPr/>
          </p:nvSpPr>
          <p:spPr>
            <a:xfrm>
              <a:off x="3276561" y="1828800"/>
              <a:ext cx="403210" cy="460079"/>
            </a:xfrm>
            <a:prstGeom prst="rect">
              <a:avLst/>
            </a:prstGeom>
            <a:noFill/>
            <a:ln w="9525">
              <a:noFill/>
            </a:ln>
          </p:spPr>
          <p:txBody>
            <a:bodyPr wrap="none">
              <a:spAutoFit/>
            </a:bodyPr>
            <a:p>
              <a:r>
                <a:rPr sz="2400" dirty="0">
                  <a:latin typeface="Times New Roman" panose="02020603050405020304" pitchFamily="18" charset="0"/>
                  <a:cs typeface="Times New Roman" panose="02020603050405020304" pitchFamily="18" charset="0"/>
                </a:rPr>
                <a:t>N</a:t>
              </a:r>
              <a:endParaRPr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23724" name="TextBox 18"/>
            <p:cNvSpPr txBox="1"/>
            <p:nvPr/>
          </p:nvSpPr>
          <p:spPr>
            <a:xfrm>
              <a:off x="3934396" y="1828800"/>
              <a:ext cx="337808" cy="460079"/>
            </a:xfrm>
            <a:prstGeom prst="rect">
              <a:avLst/>
            </a:prstGeom>
            <a:noFill/>
            <a:ln w="9525">
              <a:noFill/>
            </a:ln>
          </p:spPr>
          <p:txBody>
            <a:bodyPr wrap="square">
              <a:spAutoFit/>
            </a:bodyPr>
            <a:p>
              <a:r>
                <a:rPr sz="2400" dirty="0">
                  <a:latin typeface="Times New Roman" panose="02020603050405020304" pitchFamily="18" charset="0"/>
                  <a:cs typeface="Times New Roman" panose="02020603050405020304" pitchFamily="18" charset="0"/>
                </a:rPr>
                <a:t>B</a:t>
              </a:r>
              <a:endParaRPr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23725" name="TextBox 19"/>
            <p:cNvSpPr txBox="1"/>
            <p:nvPr/>
          </p:nvSpPr>
          <p:spPr>
            <a:xfrm>
              <a:off x="4495716" y="1828800"/>
              <a:ext cx="403210" cy="460079"/>
            </a:xfrm>
            <a:prstGeom prst="rect">
              <a:avLst/>
            </a:prstGeom>
            <a:noFill/>
            <a:ln w="9525">
              <a:noFill/>
            </a:ln>
          </p:spPr>
          <p:txBody>
            <a:bodyPr wrap="none">
              <a:spAutoFit/>
            </a:bodyPr>
            <a:p>
              <a:r>
                <a:rPr sz="2400" dirty="0">
                  <a:latin typeface="Times New Roman" panose="02020603050405020304" pitchFamily="18" charset="0"/>
                  <a:cs typeface="Times New Roman" panose="02020603050405020304" pitchFamily="18" charset="0"/>
                </a:rPr>
                <a:t>Ơ</a:t>
              </a:r>
              <a:endParaRPr sz="2400" dirty="0">
                <a:latin typeface="Times New Roman" panose="02020603050405020304" pitchFamily="18" charset="0"/>
                <a:ea typeface="Arial" panose="020B0604020202020204" pitchFamily="34" charset="0"/>
                <a:cs typeface="Times New Roman" panose="02020603050405020304" pitchFamily="18" charset="0"/>
              </a:endParaRPr>
            </a:p>
          </p:txBody>
        </p:sp>
      </p:grpSp>
      <p:sp>
        <p:nvSpPr>
          <p:cNvPr id="23653" name="TextBox 30"/>
          <p:cNvSpPr txBox="1"/>
          <p:nvPr/>
        </p:nvSpPr>
        <p:spPr>
          <a:xfrm>
            <a:off x="4267200" y="3657600"/>
            <a:ext cx="184150" cy="366713"/>
          </a:xfrm>
          <a:prstGeom prst="rect">
            <a:avLst/>
          </a:prstGeom>
          <a:noFill/>
          <a:ln w="9525">
            <a:noFill/>
          </a:ln>
        </p:spPr>
        <p:txBody>
          <a:bodyPr wrap="none">
            <a:spAutoFit/>
          </a:bodyPr>
          <a:p>
            <a:endParaRPr dirty="0">
              <a:latin typeface="Arial" panose="020B0604020202020204" pitchFamily="34" charset="0"/>
              <a:ea typeface="Arial" panose="020B0604020202020204" pitchFamily="34" charset="0"/>
            </a:endParaRPr>
          </a:p>
        </p:txBody>
      </p:sp>
      <p:grpSp>
        <p:nvGrpSpPr>
          <p:cNvPr id="5" name="Group 36"/>
          <p:cNvGrpSpPr/>
          <p:nvPr/>
        </p:nvGrpSpPr>
        <p:grpSpPr>
          <a:xfrm>
            <a:off x="738505" y="3200400"/>
            <a:ext cx="5053013" cy="460375"/>
            <a:chOff x="381000" y="2286000"/>
            <a:chExt cx="5052509" cy="460079"/>
          </a:xfrm>
        </p:grpSpPr>
        <p:sp>
          <p:nvSpPr>
            <p:cNvPr id="23712" name="TextBox 23"/>
            <p:cNvSpPr txBox="1"/>
            <p:nvPr/>
          </p:nvSpPr>
          <p:spPr>
            <a:xfrm>
              <a:off x="381000" y="2286000"/>
              <a:ext cx="403185" cy="460079"/>
            </a:xfrm>
            <a:prstGeom prst="rect">
              <a:avLst/>
            </a:prstGeom>
            <a:noFill/>
            <a:ln w="9525">
              <a:noFill/>
            </a:ln>
          </p:spPr>
          <p:txBody>
            <a:bodyPr wrap="none">
              <a:spAutoFit/>
            </a:bodyPr>
            <a:p>
              <a:r>
                <a:rPr sz="2400" dirty="0">
                  <a:latin typeface="Times New Roman" panose="02020603050405020304" pitchFamily="18" charset="0"/>
                  <a:cs typeface="Times New Roman" panose="02020603050405020304" pitchFamily="18" charset="0"/>
                </a:rPr>
                <a:t>Q</a:t>
              </a:r>
              <a:endParaRPr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23713" name="TextBox 24"/>
            <p:cNvSpPr txBox="1"/>
            <p:nvPr/>
          </p:nvSpPr>
          <p:spPr>
            <a:xfrm>
              <a:off x="1600079" y="2286000"/>
              <a:ext cx="387311" cy="456906"/>
            </a:xfrm>
            <a:prstGeom prst="rect">
              <a:avLst/>
            </a:prstGeom>
            <a:noFill/>
            <a:ln w="9525">
              <a:noFill/>
            </a:ln>
          </p:spPr>
          <p:txBody>
            <a:bodyPr wrap="none">
              <a:spAutoFit/>
            </a:bodyPr>
            <a:p>
              <a:r>
                <a:rPr sz="2400" dirty="0">
                  <a:latin typeface="Times New Roman" panose="02020603050405020304" pitchFamily="18" charset="0"/>
                  <a:cs typeface="Times New Roman" panose="02020603050405020304" pitchFamily="18" charset="0"/>
                </a:rPr>
                <a:t>A</a:t>
              </a:r>
              <a:endParaRPr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23714" name="TextBox 25"/>
            <p:cNvSpPr txBox="1"/>
            <p:nvPr/>
          </p:nvSpPr>
          <p:spPr>
            <a:xfrm>
              <a:off x="990539" y="2286000"/>
              <a:ext cx="404772" cy="456906"/>
            </a:xfrm>
            <a:prstGeom prst="rect">
              <a:avLst/>
            </a:prstGeom>
            <a:noFill/>
            <a:ln w="9525">
              <a:noFill/>
            </a:ln>
          </p:spPr>
          <p:txBody>
            <a:bodyPr wrap="none">
              <a:spAutoFit/>
            </a:bodyPr>
            <a:p>
              <a:r>
                <a:rPr sz="2400" dirty="0">
                  <a:latin typeface="Times New Roman" panose="02020603050405020304" pitchFamily="18" charset="0"/>
                  <a:cs typeface="Times New Roman" panose="02020603050405020304" pitchFamily="18" charset="0"/>
                </a:rPr>
                <a:t>U</a:t>
              </a:r>
              <a:endParaRPr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23715" name="TextBox 26"/>
            <p:cNvSpPr txBox="1"/>
            <p:nvPr/>
          </p:nvSpPr>
          <p:spPr>
            <a:xfrm>
              <a:off x="2133425" y="2286000"/>
              <a:ext cx="404773" cy="456906"/>
            </a:xfrm>
            <a:prstGeom prst="rect">
              <a:avLst/>
            </a:prstGeom>
            <a:noFill/>
            <a:ln w="9525">
              <a:noFill/>
            </a:ln>
          </p:spPr>
          <p:txBody>
            <a:bodyPr wrap="none">
              <a:spAutoFit/>
            </a:bodyPr>
            <a:p>
              <a:r>
                <a:rPr sz="2400" dirty="0">
                  <a:latin typeface="Times New Roman" panose="02020603050405020304" pitchFamily="18" charset="0"/>
                  <a:cs typeface="Times New Roman" panose="02020603050405020304" pitchFamily="18" charset="0"/>
                </a:rPr>
                <a:t>N</a:t>
              </a:r>
              <a:endParaRPr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23716" name="TextBox 28"/>
            <p:cNvSpPr txBox="1"/>
            <p:nvPr/>
          </p:nvSpPr>
          <p:spPr>
            <a:xfrm>
              <a:off x="2742965" y="2286000"/>
              <a:ext cx="420645" cy="456906"/>
            </a:xfrm>
            <a:prstGeom prst="rect">
              <a:avLst/>
            </a:prstGeom>
            <a:noFill/>
            <a:ln w="9525">
              <a:noFill/>
            </a:ln>
          </p:spPr>
          <p:txBody>
            <a:bodyPr wrap="none">
              <a:spAutoFit/>
            </a:bodyPr>
            <a:p>
              <a:r>
                <a:rPr sz="2400" dirty="0">
                  <a:latin typeface="Times New Roman" panose="02020603050405020304" pitchFamily="18" charset="0"/>
                  <a:cs typeface="Times New Roman" panose="02020603050405020304" pitchFamily="18" charset="0"/>
                </a:rPr>
                <a:t>G</a:t>
              </a:r>
              <a:endParaRPr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23717" name="TextBox 29"/>
            <p:cNvSpPr txBox="1"/>
            <p:nvPr/>
          </p:nvSpPr>
          <p:spPr>
            <a:xfrm>
              <a:off x="3352504" y="2286000"/>
              <a:ext cx="404772" cy="456906"/>
            </a:xfrm>
            <a:prstGeom prst="rect">
              <a:avLst/>
            </a:prstGeom>
            <a:noFill/>
            <a:ln w="9525">
              <a:noFill/>
            </a:ln>
          </p:spPr>
          <p:txBody>
            <a:bodyPr wrap="none">
              <a:spAutoFit/>
            </a:bodyPr>
            <a:p>
              <a:r>
                <a:rPr sz="2400" dirty="0">
                  <a:latin typeface="Times New Roman" panose="02020603050405020304" pitchFamily="18" charset="0"/>
                  <a:cs typeface="Times New Roman" panose="02020603050405020304" pitchFamily="18" charset="0"/>
                </a:rPr>
                <a:t>N</a:t>
              </a:r>
              <a:endParaRPr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23718" name="TextBox 31"/>
            <p:cNvSpPr txBox="1"/>
            <p:nvPr/>
          </p:nvSpPr>
          <p:spPr>
            <a:xfrm>
              <a:off x="3962043" y="2286000"/>
              <a:ext cx="268261" cy="456906"/>
            </a:xfrm>
            <a:prstGeom prst="rect">
              <a:avLst/>
            </a:prstGeom>
            <a:noFill/>
            <a:ln w="9525">
              <a:noFill/>
            </a:ln>
          </p:spPr>
          <p:txBody>
            <a:bodyPr wrap="none">
              <a:spAutoFit/>
            </a:bodyPr>
            <a:p>
              <a:r>
                <a:rPr sz="2400" dirty="0">
                  <a:latin typeface="Times New Roman" panose="02020603050405020304" pitchFamily="18" charset="0"/>
                  <a:cs typeface="Times New Roman" panose="02020603050405020304" pitchFamily="18" charset="0"/>
                </a:rPr>
                <a:t>I</a:t>
              </a:r>
              <a:endParaRPr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23719" name="TextBox 32"/>
            <p:cNvSpPr txBox="1"/>
            <p:nvPr/>
          </p:nvSpPr>
          <p:spPr>
            <a:xfrm>
              <a:off x="4419198" y="2286000"/>
              <a:ext cx="404772" cy="456906"/>
            </a:xfrm>
            <a:prstGeom prst="rect">
              <a:avLst/>
            </a:prstGeom>
            <a:noFill/>
            <a:ln w="9525">
              <a:noFill/>
            </a:ln>
          </p:spPr>
          <p:txBody>
            <a:bodyPr wrap="none">
              <a:spAutoFit/>
            </a:bodyPr>
            <a:p>
              <a:r>
                <a:rPr sz="2400" dirty="0">
                  <a:latin typeface="Times New Roman" panose="02020603050405020304" pitchFamily="18" charset="0"/>
                  <a:cs typeface="Times New Roman" panose="02020603050405020304" pitchFamily="18" charset="0"/>
                </a:rPr>
                <a:t>N</a:t>
              </a:r>
              <a:endParaRPr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23720" name="TextBox 33"/>
            <p:cNvSpPr txBox="1"/>
            <p:nvPr/>
          </p:nvSpPr>
          <p:spPr>
            <a:xfrm>
              <a:off x="5028737" y="2286000"/>
              <a:ext cx="404772" cy="456906"/>
            </a:xfrm>
            <a:prstGeom prst="rect">
              <a:avLst/>
            </a:prstGeom>
            <a:noFill/>
            <a:ln w="9525">
              <a:noFill/>
            </a:ln>
          </p:spPr>
          <p:txBody>
            <a:bodyPr wrap="none">
              <a:spAutoFit/>
            </a:bodyPr>
            <a:p>
              <a:r>
                <a:rPr sz="2400" dirty="0">
                  <a:latin typeface="Times New Roman" panose="02020603050405020304" pitchFamily="18" charset="0"/>
                  <a:cs typeface="Times New Roman" panose="02020603050405020304" pitchFamily="18" charset="0"/>
                </a:rPr>
                <a:t>H</a:t>
              </a:r>
              <a:endParaRPr sz="2400" dirty="0">
                <a:latin typeface="Times New Roman" panose="02020603050405020304" pitchFamily="18" charset="0"/>
                <a:ea typeface="Arial" panose="020B0604020202020204" pitchFamily="34" charset="0"/>
                <a:cs typeface="Times New Roman" panose="02020603050405020304" pitchFamily="18" charset="0"/>
              </a:endParaRPr>
            </a:p>
          </p:txBody>
        </p:sp>
      </p:grpSp>
      <p:grpSp>
        <p:nvGrpSpPr>
          <p:cNvPr id="6" name="Group 91"/>
          <p:cNvGrpSpPr/>
          <p:nvPr/>
        </p:nvGrpSpPr>
        <p:grpSpPr>
          <a:xfrm>
            <a:off x="1774825" y="4113530"/>
            <a:ext cx="4441826" cy="460375"/>
            <a:chOff x="1600200" y="3200400"/>
            <a:chExt cx="4441149" cy="460079"/>
          </a:xfrm>
        </p:grpSpPr>
        <p:sp>
          <p:nvSpPr>
            <p:cNvPr id="23704" name="TextBox 42"/>
            <p:cNvSpPr txBox="1"/>
            <p:nvPr/>
          </p:nvSpPr>
          <p:spPr>
            <a:xfrm>
              <a:off x="1600200" y="3200400"/>
              <a:ext cx="368879" cy="460079"/>
            </a:xfrm>
            <a:prstGeom prst="rect">
              <a:avLst/>
            </a:prstGeom>
            <a:noFill/>
            <a:ln w="9525">
              <a:noFill/>
            </a:ln>
          </p:spPr>
          <p:txBody>
            <a:bodyPr wrap="none">
              <a:spAutoFit/>
            </a:bodyPr>
            <a:p>
              <a:r>
                <a:rPr sz="2400" dirty="0">
                  <a:latin typeface="Times New Roman" panose="02020603050405020304" pitchFamily="18" charset="0"/>
                  <a:cs typeface="Times New Roman" panose="02020603050405020304" pitchFamily="18" charset="0"/>
                </a:rPr>
                <a:t>T</a:t>
              </a:r>
              <a:endParaRPr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23705" name="TextBox 43"/>
            <p:cNvSpPr txBox="1"/>
            <p:nvPr/>
          </p:nvSpPr>
          <p:spPr>
            <a:xfrm>
              <a:off x="2209707" y="3200400"/>
              <a:ext cx="386021" cy="460079"/>
            </a:xfrm>
            <a:prstGeom prst="rect">
              <a:avLst/>
            </a:prstGeom>
            <a:noFill/>
            <a:ln w="9525">
              <a:noFill/>
            </a:ln>
          </p:spPr>
          <p:txBody>
            <a:bodyPr wrap="none">
              <a:spAutoFit/>
            </a:bodyPr>
            <a:p>
              <a:r>
                <a:rPr sz="2400" dirty="0">
                  <a:latin typeface="Times New Roman" panose="02020603050405020304" pitchFamily="18" charset="0"/>
                  <a:cs typeface="Times New Roman" panose="02020603050405020304" pitchFamily="18" charset="0"/>
                </a:rPr>
                <a:t>R</a:t>
              </a:r>
              <a:endParaRPr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23706" name="TextBox 44"/>
            <p:cNvSpPr txBox="1"/>
            <p:nvPr/>
          </p:nvSpPr>
          <p:spPr>
            <a:xfrm>
              <a:off x="2743026" y="3200400"/>
              <a:ext cx="350784" cy="456906"/>
            </a:xfrm>
            <a:prstGeom prst="rect">
              <a:avLst/>
            </a:prstGeom>
            <a:noFill/>
            <a:ln w="9525">
              <a:noFill/>
            </a:ln>
          </p:spPr>
          <p:txBody>
            <a:bodyPr>
              <a:spAutoFit/>
            </a:bodyPr>
            <a:p>
              <a:r>
                <a:rPr sz="2400" dirty="0">
                  <a:latin typeface="Times New Roman" panose="02020603050405020304" pitchFamily="18" charset="0"/>
                  <a:cs typeface="Times New Roman" panose="02020603050405020304" pitchFamily="18" charset="0"/>
                </a:rPr>
                <a:t>Ư</a:t>
              </a:r>
              <a:endParaRPr sz="2400" dirty="0">
                <a:latin typeface="Times New Roman" panose="02020603050405020304" pitchFamily="18" charset="0"/>
                <a:ea typeface="Times New Roman" panose="02020603050405020304" pitchFamily="18" charset="0"/>
              </a:endParaRPr>
            </a:p>
          </p:txBody>
        </p:sp>
        <p:sp>
          <p:nvSpPr>
            <p:cNvPr id="23707" name="TextBox 46"/>
            <p:cNvSpPr txBox="1"/>
            <p:nvPr/>
          </p:nvSpPr>
          <p:spPr>
            <a:xfrm>
              <a:off x="3276344" y="3200400"/>
              <a:ext cx="403164" cy="460079"/>
            </a:xfrm>
            <a:prstGeom prst="rect">
              <a:avLst/>
            </a:prstGeom>
            <a:noFill/>
            <a:ln w="9525">
              <a:noFill/>
            </a:ln>
          </p:spPr>
          <p:txBody>
            <a:bodyPr wrap="none">
              <a:spAutoFit/>
            </a:bodyPr>
            <a:p>
              <a:r>
                <a:rPr sz="2400" dirty="0">
                  <a:latin typeface="Times New Roman" panose="02020603050405020304" pitchFamily="18" charset="0"/>
                  <a:cs typeface="Times New Roman" panose="02020603050405020304" pitchFamily="18" charset="0"/>
                </a:rPr>
                <a:t>Ơ</a:t>
              </a:r>
              <a:endParaRPr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23708" name="TextBox 47"/>
            <p:cNvSpPr txBox="1"/>
            <p:nvPr/>
          </p:nvSpPr>
          <p:spPr>
            <a:xfrm>
              <a:off x="3885851" y="3200400"/>
              <a:ext cx="403164" cy="460079"/>
            </a:xfrm>
            <a:prstGeom prst="rect">
              <a:avLst/>
            </a:prstGeom>
            <a:noFill/>
            <a:ln w="9525">
              <a:noFill/>
            </a:ln>
          </p:spPr>
          <p:txBody>
            <a:bodyPr wrap="none">
              <a:spAutoFit/>
            </a:bodyPr>
            <a:p>
              <a:r>
                <a:rPr sz="2400" dirty="0">
                  <a:latin typeface="Times New Roman" panose="02020603050405020304" pitchFamily="18" charset="0"/>
                  <a:cs typeface="Times New Roman" panose="02020603050405020304" pitchFamily="18" charset="0"/>
                </a:rPr>
                <a:t>N</a:t>
              </a:r>
              <a:endParaRPr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23709" name="TextBox 48"/>
            <p:cNvSpPr txBox="1"/>
            <p:nvPr/>
          </p:nvSpPr>
          <p:spPr>
            <a:xfrm>
              <a:off x="5028677" y="3200400"/>
              <a:ext cx="352371" cy="460079"/>
            </a:xfrm>
            <a:prstGeom prst="rect">
              <a:avLst/>
            </a:prstGeom>
            <a:noFill/>
            <a:ln w="9525">
              <a:noFill/>
            </a:ln>
          </p:spPr>
          <p:txBody>
            <a:bodyPr wrap="none">
              <a:spAutoFit/>
            </a:bodyPr>
            <a:p>
              <a:r>
                <a:rPr sz="2400" dirty="0">
                  <a:latin typeface="Times New Roman" panose="02020603050405020304" pitchFamily="18" charset="0"/>
                  <a:cs typeface="Times New Roman" panose="02020603050405020304" pitchFamily="18" charset="0"/>
                </a:rPr>
                <a:t>S</a:t>
              </a:r>
              <a:endParaRPr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23710" name="TextBox 49"/>
            <p:cNvSpPr txBox="1"/>
            <p:nvPr/>
          </p:nvSpPr>
          <p:spPr>
            <a:xfrm>
              <a:off x="5638185" y="3200400"/>
              <a:ext cx="403164" cy="460079"/>
            </a:xfrm>
            <a:prstGeom prst="rect">
              <a:avLst/>
            </a:prstGeom>
            <a:noFill/>
            <a:ln w="9525">
              <a:noFill/>
            </a:ln>
          </p:spPr>
          <p:txBody>
            <a:bodyPr wrap="none">
              <a:spAutoFit/>
            </a:bodyPr>
            <a:p>
              <a:r>
                <a:rPr sz="2400" dirty="0">
                  <a:latin typeface="Times New Roman" panose="02020603050405020304" pitchFamily="18" charset="0"/>
                  <a:cs typeface="Times New Roman" panose="02020603050405020304" pitchFamily="18" charset="0"/>
                </a:rPr>
                <a:t>A</a:t>
              </a:r>
              <a:endParaRPr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23711" name="TextBox 50"/>
            <p:cNvSpPr txBox="1"/>
            <p:nvPr/>
          </p:nvSpPr>
          <p:spPr>
            <a:xfrm>
              <a:off x="4495359" y="3200400"/>
              <a:ext cx="403164" cy="460079"/>
            </a:xfrm>
            <a:prstGeom prst="rect">
              <a:avLst/>
            </a:prstGeom>
            <a:noFill/>
            <a:ln w="9525">
              <a:noFill/>
            </a:ln>
          </p:spPr>
          <p:txBody>
            <a:bodyPr wrap="none">
              <a:spAutoFit/>
            </a:bodyPr>
            <a:p>
              <a:r>
                <a:rPr sz="2400" dirty="0">
                  <a:latin typeface="Times New Roman" panose="02020603050405020304" pitchFamily="18" charset="0"/>
                  <a:cs typeface="Times New Roman" panose="02020603050405020304" pitchFamily="18" charset="0"/>
                </a:rPr>
                <a:t>G</a:t>
              </a:r>
              <a:endParaRPr sz="2400" dirty="0">
                <a:latin typeface="Times New Roman" panose="02020603050405020304" pitchFamily="18" charset="0"/>
                <a:ea typeface="Arial" panose="020B0604020202020204" pitchFamily="34" charset="0"/>
                <a:cs typeface="Times New Roman" panose="02020603050405020304" pitchFamily="18" charset="0"/>
              </a:endParaRPr>
            </a:p>
          </p:txBody>
        </p:sp>
      </p:grpSp>
      <p:grpSp>
        <p:nvGrpSpPr>
          <p:cNvPr id="7" name="Group 93"/>
          <p:cNvGrpSpPr/>
          <p:nvPr/>
        </p:nvGrpSpPr>
        <p:grpSpPr>
          <a:xfrm>
            <a:off x="2514600" y="4572000"/>
            <a:ext cx="2613024" cy="460375"/>
            <a:chOff x="2209800" y="3657600"/>
            <a:chExt cx="2612346" cy="460079"/>
          </a:xfrm>
        </p:grpSpPr>
        <p:sp>
          <p:nvSpPr>
            <p:cNvPr id="23699" name="TextBox 53"/>
            <p:cNvSpPr txBox="1"/>
            <p:nvPr/>
          </p:nvSpPr>
          <p:spPr>
            <a:xfrm>
              <a:off x="3352503" y="3657600"/>
              <a:ext cx="368839" cy="460079"/>
            </a:xfrm>
            <a:prstGeom prst="rect">
              <a:avLst/>
            </a:prstGeom>
            <a:noFill/>
            <a:ln w="9525">
              <a:noFill/>
            </a:ln>
          </p:spPr>
          <p:txBody>
            <a:bodyPr wrap="none">
              <a:spAutoFit/>
            </a:bodyPr>
            <a:p>
              <a:r>
                <a:rPr sz="2400" dirty="0">
                  <a:latin typeface="Times New Roman" panose="02020603050405020304" pitchFamily="18" charset="0"/>
                  <a:cs typeface="Times New Roman" panose="02020603050405020304" pitchFamily="18" charset="0"/>
                </a:rPr>
                <a:t>T</a:t>
              </a:r>
              <a:endParaRPr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23700" name="TextBox 51"/>
            <p:cNvSpPr txBox="1"/>
            <p:nvPr/>
          </p:nvSpPr>
          <p:spPr>
            <a:xfrm>
              <a:off x="2209800" y="3657600"/>
              <a:ext cx="385980" cy="460079"/>
            </a:xfrm>
            <a:prstGeom prst="rect">
              <a:avLst/>
            </a:prstGeom>
            <a:noFill/>
            <a:ln w="9525">
              <a:noFill/>
            </a:ln>
          </p:spPr>
          <p:txBody>
            <a:bodyPr wrap="none">
              <a:spAutoFit/>
            </a:bodyPr>
            <a:p>
              <a:r>
                <a:rPr sz="2400" dirty="0">
                  <a:latin typeface="Times New Roman" panose="02020603050405020304" pitchFamily="18" charset="0"/>
                  <a:cs typeface="Times New Roman" panose="02020603050405020304" pitchFamily="18" charset="0"/>
                </a:rPr>
                <a:t>C</a:t>
              </a:r>
              <a:endParaRPr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23701" name="TextBox 52"/>
            <p:cNvSpPr txBox="1"/>
            <p:nvPr/>
          </p:nvSpPr>
          <p:spPr>
            <a:xfrm>
              <a:off x="2743062" y="3657600"/>
              <a:ext cx="403120" cy="460079"/>
            </a:xfrm>
            <a:prstGeom prst="rect">
              <a:avLst/>
            </a:prstGeom>
            <a:noFill/>
            <a:ln w="9525">
              <a:noFill/>
            </a:ln>
          </p:spPr>
          <p:txBody>
            <a:bodyPr wrap="none">
              <a:spAutoFit/>
            </a:bodyPr>
            <a:p>
              <a:r>
                <a:rPr sz="2400" dirty="0">
                  <a:latin typeface="Times New Roman" panose="02020603050405020304" pitchFamily="18" charset="0"/>
                  <a:cs typeface="Times New Roman" panose="02020603050405020304" pitchFamily="18" charset="0"/>
                </a:rPr>
                <a:t>A</a:t>
              </a:r>
              <a:endParaRPr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23702" name="TextBox 54"/>
            <p:cNvSpPr txBox="1"/>
            <p:nvPr/>
          </p:nvSpPr>
          <p:spPr>
            <a:xfrm>
              <a:off x="3885765" y="3657600"/>
              <a:ext cx="385980" cy="460079"/>
            </a:xfrm>
            <a:prstGeom prst="rect">
              <a:avLst/>
            </a:prstGeom>
            <a:noFill/>
            <a:ln w="9525">
              <a:noFill/>
            </a:ln>
          </p:spPr>
          <p:txBody>
            <a:bodyPr wrap="none">
              <a:spAutoFit/>
            </a:bodyPr>
            <a:p>
              <a:r>
                <a:rPr sz="2400" dirty="0">
                  <a:latin typeface="Times New Roman" panose="02020603050405020304" pitchFamily="18" charset="0"/>
                  <a:cs typeface="Times New Roman" panose="02020603050405020304" pitchFamily="18" charset="0"/>
                </a:rPr>
                <a:t>B</a:t>
              </a:r>
              <a:endParaRPr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23703" name="TextBox 55"/>
            <p:cNvSpPr txBox="1"/>
            <p:nvPr/>
          </p:nvSpPr>
          <p:spPr>
            <a:xfrm>
              <a:off x="4419026" y="3657600"/>
              <a:ext cx="403120" cy="460079"/>
            </a:xfrm>
            <a:prstGeom prst="rect">
              <a:avLst/>
            </a:prstGeom>
            <a:noFill/>
            <a:ln w="9525">
              <a:noFill/>
            </a:ln>
          </p:spPr>
          <p:txBody>
            <a:bodyPr wrap="none">
              <a:spAutoFit/>
            </a:bodyPr>
            <a:p>
              <a:r>
                <a:rPr sz="2400" dirty="0">
                  <a:latin typeface="Times New Roman" panose="02020603050405020304" pitchFamily="18" charset="0"/>
                  <a:cs typeface="Times New Roman" panose="02020603050405020304" pitchFamily="18" charset="0"/>
                </a:rPr>
                <a:t>A</a:t>
              </a:r>
              <a:endParaRPr sz="2400" dirty="0">
                <a:latin typeface="Times New Roman" panose="02020603050405020304" pitchFamily="18" charset="0"/>
                <a:ea typeface="Arial" panose="020B0604020202020204" pitchFamily="34" charset="0"/>
                <a:cs typeface="Times New Roman" panose="02020603050405020304" pitchFamily="18" charset="0"/>
              </a:endParaRPr>
            </a:p>
          </p:txBody>
        </p:sp>
      </p:grpSp>
      <p:grpSp>
        <p:nvGrpSpPr>
          <p:cNvPr id="8" name="Group 94"/>
          <p:cNvGrpSpPr/>
          <p:nvPr/>
        </p:nvGrpSpPr>
        <p:grpSpPr>
          <a:xfrm>
            <a:off x="3603625" y="5029200"/>
            <a:ext cx="5449888" cy="460375"/>
            <a:chOff x="3429000" y="4114800"/>
            <a:chExt cx="5449639" cy="460079"/>
          </a:xfrm>
        </p:grpSpPr>
        <p:sp>
          <p:nvSpPr>
            <p:cNvPr id="23689" name="TextBox 64"/>
            <p:cNvSpPr txBox="1"/>
            <p:nvPr/>
          </p:nvSpPr>
          <p:spPr>
            <a:xfrm>
              <a:off x="7924595" y="4114800"/>
              <a:ext cx="380983" cy="456906"/>
            </a:xfrm>
            <a:prstGeom prst="rect">
              <a:avLst/>
            </a:prstGeom>
            <a:noFill/>
            <a:ln w="9525">
              <a:noFill/>
            </a:ln>
          </p:spPr>
          <p:txBody>
            <a:bodyPr>
              <a:spAutoFit/>
            </a:bodyPr>
            <a:p>
              <a:r>
                <a:rPr sz="2400" dirty="0">
                  <a:latin typeface="Arial" panose="020B0604020202020204" pitchFamily="34" charset="0"/>
                  <a:cs typeface="Arial" panose="020B0604020202020204" pitchFamily="34" charset="0"/>
                </a:rPr>
                <a:t>V</a:t>
              </a:r>
              <a:endParaRPr sz="2400" dirty="0">
                <a:latin typeface="Arial" panose="020B0604020202020204" pitchFamily="34" charset="0"/>
                <a:ea typeface="Arial" panose="020B0604020202020204" pitchFamily="34" charset="0"/>
              </a:endParaRPr>
            </a:p>
          </p:txBody>
        </p:sp>
        <p:sp>
          <p:nvSpPr>
            <p:cNvPr id="23690" name="TextBox 56"/>
            <p:cNvSpPr txBox="1"/>
            <p:nvPr/>
          </p:nvSpPr>
          <p:spPr>
            <a:xfrm>
              <a:off x="3429000" y="4114800"/>
              <a:ext cx="386062" cy="460079"/>
            </a:xfrm>
            <a:prstGeom prst="rect">
              <a:avLst/>
            </a:prstGeom>
            <a:noFill/>
            <a:ln w="9525">
              <a:noFill/>
            </a:ln>
          </p:spPr>
          <p:txBody>
            <a:bodyPr wrap="none">
              <a:spAutoFit/>
            </a:bodyPr>
            <a:p>
              <a:r>
                <a:rPr sz="2400" dirty="0">
                  <a:latin typeface="Times New Roman" panose="02020603050405020304" pitchFamily="18" charset="0"/>
                  <a:cs typeface="Times New Roman" panose="02020603050405020304" pitchFamily="18" charset="0"/>
                </a:rPr>
                <a:t>B</a:t>
              </a:r>
              <a:endParaRPr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23691" name="TextBox 57"/>
            <p:cNvSpPr txBox="1"/>
            <p:nvPr/>
          </p:nvSpPr>
          <p:spPr>
            <a:xfrm>
              <a:off x="3962376" y="4114800"/>
              <a:ext cx="403207" cy="460079"/>
            </a:xfrm>
            <a:prstGeom prst="rect">
              <a:avLst/>
            </a:prstGeom>
            <a:noFill/>
            <a:ln w="9525">
              <a:noFill/>
            </a:ln>
          </p:spPr>
          <p:txBody>
            <a:bodyPr wrap="none">
              <a:spAutoFit/>
            </a:bodyPr>
            <a:p>
              <a:r>
                <a:rPr sz="2400" dirty="0">
                  <a:latin typeface="Times New Roman" panose="02020603050405020304" pitchFamily="18" charset="0"/>
                  <a:cs typeface="Times New Roman" panose="02020603050405020304" pitchFamily="18" charset="0"/>
                </a:rPr>
                <a:t>A</a:t>
              </a:r>
              <a:endParaRPr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23692" name="TextBox 58"/>
            <p:cNvSpPr txBox="1"/>
            <p:nvPr/>
          </p:nvSpPr>
          <p:spPr>
            <a:xfrm>
              <a:off x="4495751" y="4114800"/>
              <a:ext cx="404794" cy="456906"/>
            </a:xfrm>
            <a:prstGeom prst="rect">
              <a:avLst/>
            </a:prstGeom>
            <a:noFill/>
            <a:ln w="9525">
              <a:noFill/>
            </a:ln>
          </p:spPr>
          <p:txBody>
            <a:bodyPr wrap="none">
              <a:spAutoFit/>
            </a:bodyPr>
            <a:p>
              <a:r>
                <a:rPr sz="2400" dirty="0">
                  <a:latin typeface="Arial" panose="020B0604020202020204" pitchFamily="34" charset="0"/>
                  <a:cs typeface="Arial" panose="020B0604020202020204" pitchFamily="34" charset="0"/>
                </a:rPr>
                <a:t>C</a:t>
              </a:r>
              <a:endParaRPr sz="2400" dirty="0">
                <a:latin typeface="Arial" panose="020B0604020202020204" pitchFamily="34" charset="0"/>
                <a:ea typeface="Arial" panose="020B0604020202020204" pitchFamily="34" charset="0"/>
              </a:endParaRPr>
            </a:p>
          </p:txBody>
        </p:sp>
        <p:sp>
          <p:nvSpPr>
            <p:cNvPr id="23693" name="TextBox 59"/>
            <p:cNvSpPr txBox="1"/>
            <p:nvPr/>
          </p:nvSpPr>
          <p:spPr>
            <a:xfrm>
              <a:off x="5029127" y="4114800"/>
              <a:ext cx="404794" cy="456906"/>
            </a:xfrm>
            <a:prstGeom prst="rect">
              <a:avLst/>
            </a:prstGeom>
            <a:noFill/>
            <a:ln w="9525">
              <a:noFill/>
            </a:ln>
          </p:spPr>
          <p:txBody>
            <a:bodyPr wrap="none">
              <a:spAutoFit/>
            </a:bodyPr>
            <a:p>
              <a:r>
                <a:rPr sz="2400" dirty="0">
                  <a:latin typeface="Arial" panose="020B0604020202020204" pitchFamily="34" charset="0"/>
                  <a:cs typeface="Arial" panose="020B0604020202020204" pitchFamily="34" charset="0"/>
                </a:rPr>
                <a:t>H</a:t>
              </a:r>
              <a:endParaRPr sz="2400" dirty="0">
                <a:latin typeface="Arial" panose="020B0604020202020204" pitchFamily="34" charset="0"/>
                <a:ea typeface="Arial" panose="020B0604020202020204" pitchFamily="34" charset="0"/>
              </a:endParaRPr>
            </a:p>
          </p:txBody>
        </p:sp>
        <p:sp>
          <p:nvSpPr>
            <p:cNvPr id="23694" name="TextBox 60"/>
            <p:cNvSpPr txBox="1"/>
            <p:nvPr/>
          </p:nvSpPr>
          <p:spPr>
            <a:xfrm>
              <a:off x="5562503" y="4114800"/>
              <a:ext cx="353996" cy="456906"/>
            </a:xfrm>
            <a:prstGeom prst="rect">
              <a:avLst/>
            </a:prstGeom>
            <a:noFill/>
            <a:ln w="9525">
              <a:noFill/>
            </a:ln>
          </p:spPr>
          <p:txBody>
            <a:bodyPr wrap="none">
              <a:spAutoFit/>
            </a:bodyPr>
            <a:p>
              <a:r>
                <a:rPr sz="2400" dirty="0">
                  <a:latin typeface="Arial" panose="020B0604020202020204" pitchFamily="34" charset="0"/>
                  <a:cs typeface="Arial" panose="020B0604020202020204" pitchFamily="34" charset="0"/>
                </a:rPr>
                <a:t>L</a:t>
              </a:r>
              <a:endParaRPr sz="2400" dirty="0">
                <a:latin typeface="Arial" panose="020B0604020202020204" pitchFamily="34" charset="0"/>
                <a:ea typeface="Arial" panose="020B0604020202020204" pitchFamily="34" charset="0"/>
              </a:endParaRPr>
            </a:p>
          </p:txBody>
        </p:sp>
        <p:sp>
          <p:nvSpPr>
            <p:cNvPr id="23695" name="TextBox 61"/>
            <p:cNvSpPr txBox="1"/>
            <p:nvPr/>
          </p:nvSpPr>
          <p:spPr>
            <a:xfrm>
              <a:off x="6172075" y="4114800"/>
              <a:ext cx="420668" cy="456906"/>
            </a:xfrm>
            <a:prstGeom prst="rect">
              <a:avLst/>
            </a:prstGeom>
            <a:noFill/>
            <a:ln w="9525">
              <a:noFill/>
            </a:ln>
          </p:spPr>
          <p:txBody>
            <a:bodyPr wrap="none">
              <a:spAutoFit/>
            </a:bodyPr>
            <a:p>
              <a:r>
                <a:rPr sz="2400" dirty="0">
                  <a:latin typeface="Arial" panose="020B0604020202020204" pitchFamily="34" charset="0"/>
                  <a:cs typeface="Arial" panose="020B0604020202020204" pitchFamily="34" charset="0"/>
                </a:rPr>
                <a:t>O</a:t>
              </a:r>
              <a:endParaRPr sz="2400" dirty="0">
                <a:latin typeface="Arial" panose="020B0604020202020204" pitchFamily="34" charset="0"/>
                <a:ea typeface="Arial" panose="020B0604020202020204" pitchFamily="34" charset="0"/>
              </a:endParaRPr>
            </a:p>
          </p:txBody>
        </p:sp>
        <p:sp>
          <p:nvSpPr>
            <p:cNvPr id="23696" name="TextBox 62"/>
            <p:cNvSpPr txBox="1"/>
            <p:nvPr/>
          </p:nvSpPr>
          <p:spPr>
            <a:xfrm>
              <a:off x="6857844" y="4114800"/>
              <a:ext cx="404794" cy="456906"/>
            </a:xfrm>
            <a:prstGeom prst="rect">
              <a:avLst/>
            </a:prstGeom>
            <a:noFill/>
            <a:ln w="9525">
              <a:noFill/>
            </a:ln>
          </p:spPr>
          <p:txBody>
            <a:bodyPr wrap="none">
              <a:spAutoFit/>
            </a:bodyPr>
            <a:p>
              <a:r>
                <a:rPr sz="2400" dirty="0">
                  <a:latin typeface="Arial" panose="020B0604020202020204" pitchFamily="34" charset="0"/>
                  <a:cs typeface="Arial" panose="020B0604020202020204" pitchFamily="34" charset="0"/>
                </a:rPr>
                <a:t>N</a:t>
              </a:r>
              <a:endParaRPr sz="2400" dirty="0">
                <a:latin typeface="Arial" panose="020B0604020202020204" pitchFamily="34" charset="0"/>
                <a:ea typeface="Arial" panose="020B0604020202020204" pitchFamily="34" charset="0"/>
              </a:endParaRPr>
            </a:p>
          </p:txBody>
        </p:sp>
        <p:sp>
          <p:nvSpPr>
            <p:cNvPr id="23697" name="TextBox 63"/>
            <p:cNvSpPr txBox="1"/>
            <p:nvPr/>
          </p:nvSpPr>
          <p:spPr>
            <a:xfrm>
              <a:off x="7391219" y="4114800"/>
              <a:ext cx="420669" cy="456906"/>
            </a:xfrm>
            <a:prstGeom prst="rect">
              <a:avLst/>
            </a:prstGeom>
            <a:noFill/>
            <a:ln w="9525">
              <a:noFill/>
            </a:ln>
          </p:spPr>
          <p:txBody>
            <a:bodyPr wrap="none">
              <a:spAutoFit/>
            </a:bodyPr>
            <a:p>
              <a:r>
                <a:rPr sz="2400" dirty="0">
                  <a:latin typeface="Arial" panose="020B0604020202020204" pitchFamily="34" charset="0"/>
                  <a:cs typeface="Arial" panose="020B0604020202020204" pitchFamily="34" charset="0"/>
                </a:rPr>
                <a:t>G</a:t>
              </a:r>
              <a:endParaRPr sz="2400" dirty="0">
                <a:latin typeface="Arial" panose="020B0604020202020204" pitchFamily="34" charset="0"/>
                <a:ea typeface="Arial" panose="020B0604020202020204" pitchFamily="34" charset="0"/>
              </a:endParaRPr>
            </a:p>
          </p:txBody>
        </p:sp>
        <p:sp>
          <p:nvSpPr>
            <p:cNvPr id="23698" name="TextBox 65"/>
            <p:cNvSpPr txBox="1"/>
            <p:nvPr/>
          </p:nvSpPr>
          <p:spPr>
            <a:xfrm>
              <a:off x="8610363" y="4114800"/>
              <a:ext cx="268276" cy="456906"/>
            </a:xfrm>
            <a:prstGeom prst="rect">
              <a:avLst/>
            </a:prstGeom>
            <a:noFill/>
            <a:ln w="9525">
              <a:noFill/>
            </a:ln>
          </p:spPr>
          <p:txBody>
            <a:bodyPr wrap="none">
              <a:spAutoFit/>
            </a:bodyPr>
            <a:p>
              <a:r>
                <a:rPr sz="2400" dirty="0">
                  <a:latin typeface="Arial" panose="020B0604020202020204" pitchFamily="34" charset="0"/>
                  <a:cs typeface="Arial" panose="020B0604020202020204" pitchFamily="34" charset="0"/>
                </a:rPr>
                <a:t>I</a:t>
              </a:r>
              <a:endParaRPr sz="2400" dirty="0">
                <a:latin typeface="Arial" panose="020B0604020202020204" pitchFamily="34" charset="0"/>
                <a:ea typeface="Arial" panose="020B0604020202020204" pitchFamily="34" charset="0"/>
              </a:endParaRPr>
            </a:p>
          </p:txBody>
        </p:sp>
      </p:grpSp>
      <p:grpSp>
        <p:nvGrpSpPr>
          <p:cNvPr id="9" name="Group 98"/>
          <p:cNvGrpSpPr/>
          <p:nvPr/>
        </p:nvGrpSpPr>
        <p:grpSpPr>
          <a:xfrm>
            <a:off x="4191000" y="5486400"/>
            <a:ext cx="3298826" cy="460375"/>
            <a:chOff x="3886200" y="4572000"/>
            <a:chExt cx="3298479" cy="460079"/>
          </a:xfrm>
        </p:grpSpPr>
        <p:sp>
          <p:nvSpPr>
            <p:cNvPr id="23683" name="TextBox 66"/>
            <p:cNvSpPr txBox="1"/>
            <p:nvPr/>
          </p:nvSpPr>
          <p:spPr>
            <a:xfrm>
              <a:off x="3886200" y="4572000"/>
              <a:ext cx="386039" cy="460079"/>
            </a:xfrm>
            <a:prstGeom prst="rect">
              <a:avLst/>
            </a:prstGeom>
            <a:noFill/>
            <a:ln w="9525">
              <a:noFill/>
            </a:ln>
          </p:spPr>
          <p:txBody>
            <a:bodyPr wrap="none">
              <a:spAutoFit/>
            </a:bodyPr>
            <a:p>
              <a:r>
                <a:rPr sz="2400" dirty="0">
                  <a:latin typeface="Times New Roman" panose="02020603050405020304" pitchFamily="18" charset="0"/>
                  <a:cs typeface="Times New Roman" panose="02020603050405020304" pitchFamily="18" charset="0"/>
                </a:rPr>
                <a:t>C</a:t>
              </a:r>
              <a:endParaRPr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23684" name="TextBox 67"/>
            <p:cNvSpPr txBox="1"/>
            <p:nvPr/>
          </p:nvSpPr>
          <p:spPr>
            <a:xfrm>
              <a:off x="4495736" y="4572000"/>
              <a:ext cx="403183" cy="460079"/>
            </a:xfrm>
            <a:prstGeom prst="rect">
              <a:avLst/>
            </a:prstGeom>
            <a:noFill/>
            <a:ln w="9525">
              <a:noFill/>
            </a:ln>
          </p:spPr>
          <p:txBody>
            <a:bodyPr wrap="none">
              <a:spAutoFit/>
            </a:bodyPr>
            <a:p>
              <a:r>
                <a:rPr sz="2400" dirty="0">
                  <a:latin typeface="Times New Roman" panose="02020603050405020304" pitchFamily="18" charset="0"/>
                  <a:cs typeface="Times New Roman" panose="02020603050405020304" pitchFamily="18" charset="0"/>
                </a:rPr>
                <a:t>Ô</a:t>
              </a:r>
              <a:endParaRPr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23685" name="TextBox 68"/>
            <p:cNvSpPr txBox="1"/>
            <p:nvPr/>
          </p:nvSpPr>
          <p:spPr>
            <a:xfrm>
              <a:off x="5029080" y="4572000"/>
              <a:ext cx="403183" cy="460079"/>
            </a:xfrm>
            <a:prstGeom prst="rect">
              <a:avLst/>
            </a:prstGeom>
            <a:noFill/>
            <a:ln w="9525">
              <a:noFill/>
            </a:ln>
          </p:spPr>
          <p:txBody>
            <a:bodyPr wrap="none">
              <a:spAutoFit/>
            </a:bodyPr>
            <a:p>
              <a:r>
                <a:rPr sz="2400" dirty="0">
                  <a:latin typeface="Times New Roman" panose="02020603050405020304" pitchFamily="18" charset="0"/>
                  <a:cs typeface="Times New Roman" panose="02020603050405020304" pitchFamily="18" charset="0"/>
                </a:rPr>
                <a:t>N</a:t>
              </a:r>
              <a:endParaRPr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23686" name="TextBox 69"/>
            <p:cNvSpPr txBox="1"/>
            <p:nvPr/>
          </p:nvSpPr>
          <p:spPr>
            <a:xfrm>
              <a:off x="5714808" y="4572000"/>
              <a:ext cx="404770" cy="456906"/>
            </a:xfrm>
            <a:prstGeom prst="rect">
              <a:avLst/>
            </a:prstGeom>
            <a:noFill/>
            <a:ln w="9525">
              <a:noFill/>
            </a:ln>
          </p:spPr>
          <p:txBody>
            <a:bodyPr wrap="none">
              <a:spAutoFit/>
            </a:bodyPr>
            <a:p>
              <a:r>
                <a:rPr sz="2400" dirty="0">
                  <a:latin typeface="Arial" panose="020B0604020202020204" pitchFamily="34" charset="0"/>
                  <a:cs typeface="Arial" panose="020B0604020202020204" pitchFamily="34" charset="0"/>
                </a:rPr>
                <a:t>Đ</a:t>
              </a:r>
              <a:endParaRPr sz="2400" dirty="0">
                <a:latin typeface="Arial" panose="020B0604020202020204" pitchFamily="34" charset="0"/>
                <a:ea typeface="Arial" panose="020B0604020202020204" pitchFamily="34" charset="0"/>
              </a:endParaRPr>
            </a:p>
          </p:txBody>
        </p:sp>
        <p:sp>
          <p:nvSpPr>
            <p:cNvPr id="23687" name="TextBox 70"/>
            <p:cNvSpPr txBox="1"/>
            <p:nvPr/>
          </p:nvSpPr>
          <p:spPr>
            <a:xfrm>
              <a:off x="6248152" y="4572000"/>
              <a:ext cx="403183" cy="460079"/>
            </a:xfrm>
            <a:prstGeom prst="rect">
              <a:avLst/>
            </a:prstGeom>
            <a:noFill/>
            <a:ln w="9525">
              <a:noFill/>
            </a:ln>
          </p:spPr>
          <p:txBody>
            <a:bodyPr wrap="none">
              <a:spAutoFit/>
            </a:bodyPr>
            <a:p>
              <a:r>
                <a:rPr sz="2400" dirty="0">
                  <a:latin typeface="Times New Roman" panose="02020603050405020304" pitchFamily="18" charset="0"/>
                  <a:cs typeface="Times New Roman" panose="02020603050405020304" pitchFamily="18" charset="0"/>
                </a:rPr>
                <a:t>A</a:t>
              </a:r>
              <a:endParaRPr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23688" name="TextBox 71"/>
            <p:cNvSpPr txBox="1"/>
            <p:nvPr/>
          </p:nvSpPr>
          <p:spPr>
            <a:xfrm>
              <a:off x="6781496" y="4572000"/>
              <a:ext cx="403183" cy="460079"/>
            </a:xfrm>
            <a:prstGeom prst="rect">
              <a:avLst/>
            </a:prstGeom>
            <a:noFill/>
            <a:ln w="9525">
              <a:noFill/>
            </a:ln>
          </p:spPr>
          <p:txBody>
            <a:bodyPr wrap="none">
              <a:spAutoFit/>
            </a:bodyPr>
            <a:p>
              <a:r>
                <a:rPr sz="2400" dirty="0">
                  <a:latin typeface="Times New Roman" panose="02020603050405020304" pitchFamily="18" charset="0"/>
                  <a:cs typeface="Times New Roman" panose="02020603050405020304" pitchFamily="18" charset="0"/>
                </a:rPr>
                <a:t>O</a:t>
              </a:r>
              <a:endParaRPr sz="2400" dirty="0">
                <a:latin typeface="Times New Roman" panose="02020603050405020304" pitchFamily="18" charset="0"/>
                <a:ea typeface="Arial" panose="020B0604020202020204" pitchFamily="34" charset="0"/>
                <a:cs typeface="Times New Roman" panose="02020603050405020304" pitchFamily="18" charset="0"/>
              </a:endParaRPr>
            </a:p>
          </p:txBody>
        </p:sp>
      </p:grpSp>
      <p:grpSp>
        <p:nvGrpSpPr>
          <p:cNvPr id="10" name="Group 79"/>
          <p:cNvGrpSpPr/>
          <p:nvPr/>
        </p:nvGrpSpPr>
        <p:grpSpPr>
          <a:xfrm>
            <a:off x="3124200" y="3657600"/>
            <a:ext cx="4899026" cy="460375"/>
            <a:chOff x="2819586" y="2514600"/>
            <a:chExt cx="4898493" cy="460375"/>
          </a:xfrm>
        </p:grpSpPr>
        <p:sp>
          <p:nvSpPr>
            <p:cNvPr id="23674" name="TextBox 62"/>
            <p:cNvSpPr txBox="1"/>
            <p:nvPr/>
          </p:nvSpPr>
          <p:spPr>
            <a:xfrm>
              <a:off x="5638680" y="2514600"/>
              <a:ext cx="184130" cy="460375"/>
            </a:xfrm>
            <a:prstGeom prst="rect">
              <a:avLst/>
            </a:prstGeom>
            <a:noFill/>
            <a:ln w="9525">
              <a:noFill/>
            </a:ln>
          </p:spPr>
          <p:txBody>
            <a:bodyPr>
              <a:spAutoFit/>
            </a:bodyPr>
            <a:p>
              <a:r>
                <a:rPr sz="2400" dirty="0">
                  <a:latin typeface="Times New Roman" panose="02020603050405020304" pitchFamily="18" charset="0"/>
                  <a:cs typeface="Times New Roman" panose="02020603050405020304" pitchFamily="18" charset="0"/>
                </a:rPr>
                <a:t>I</a:t>
              </a:r>
              <a:endParaRPr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23675" name="TextBox 38"/>
            <p:cNvSpPr txBox="1"/>
            <p:nvPr/>
          </p:nvSpPr>
          <p:spPr>
            <a:xfrm>
              <a:off x="2819586" y="2514600"/>
              <a:ext cx="249210" cy="460375"/>
            </a:xfrm>
            <a:prstGeom prst="rect">
              <a:avLst/>
            </a:prstGeom>
            <a:noFill/>
            <a:ln w="9525">
              <a:noFill/>
            </a:ln>
          </p:spPr>
          <p:txBody>
            <a:bodyPr>
              <a:spAutoFit/>
            </a:bodyPr>
            <a:p>
              <a:r>
                <a:rPr sz="2400" dirty="0">
                  <a:latin typeface="Times New Roman" panose="02020603050405020304" pitchFamily="18" charset="0"/>
                  <a:cs typeface="Times New Roman" panose="02020603050405020304" pitchFamily="18" charset="0"/>
                </a:rPr>
                <a:t>K</a:t>
              </a:r>
              <a:endParaRPr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23676" name="TextBox 27"/>
            <p:cNvSpPr txBox="1"/>
            <p:nvPr/>
          </p:nvSpPr>
          <p:spPr>
            <a:xfrm>
              <a:off x="6248213" y="2514600"/>
              <a:ext cx="403181" cy="460375"/>
            </a:xfrm>
            <a:prstGeom prst="rect">
              <a:avLst/>
            </a:prstGeom>
            <a:noFill/>
            <a:ln w="9525">
              <a:noFill/>
            </a:ln>
          </p:spPr>
          <p:txBody>
            <a:bodyPr wrap="none">
              <a:spAutoFit/>
            </a:bodyPr>
            <a:p>
              <a:r>
                <a:rPr sz="2400" dirty="0">
                  <a:latin typeface="Times New Roman" panose="02020603050405020304" pitchFamily="18" charset="0"/>
                  <a:cs typeface="Times New Roman" panose="02020603050405020304" pitchFamily="18" charset="0"/>
                </a:rPr>
                <a:t>A</a:t>
              </a:r>
              <a:endParaRPr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23677" name="TextBox 39"/>
            <p:cNvSpPr txBox="1"/>
            <p:nvPr/>
          </p:nvSpPr>
          <p:spPr>
            <a:xfrm>
              <a:off x="3352928" y="2514600"/>
              <a:ext cx="284449" cy="460375"/>
            </a:xfrm>
            <a:prstGeom prst="rect">
              <a:avLst/>
            </a:prstGeom>
            <a:noFill/>
            <a:ln w="9525">
              <a:noFill/>
            </a:ln>
          </p:spPr>
          <p:txBody>
            <a:bodyPr wrap="none">
              <a:spAutoFit/>
            </a:bodyPr>
            <a:p>
              <a:r>
                <a:rPr sz="2400" dirty="0">
                  <a:latin typeface="Times New Roman" panose="02020603050405020304" pitchFamily="18" charset="0"/>
                  <a:cs typeface="Times New Roman" panose="02020603050405020304" pitchFamily="18" charset="0"/>
                </a:rPr>
                <a:t>I</a:t>
              </a:r>
              <a:endParaRPr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23678" name="TextBox 40"/>
            <p:cNvSpPr txBox="1"/>
            <p:nvPr/>
          </p:nvSpPr>
          <p:spPr>
            <a:xfrm>
              <a:off x="3886270" y="2514600"/>
              <a:ext cx="368895" cy="460375"/>
            </a:xfrm>
            <a:prstGeom prst="rect">
              <a:avLst/>
            </a:prstGeom>
            <a:noFill/>
            <a:ln w="9525">
              <a:noFill/>
            </a:ln>
          </p:spPr>
          <p:txBody>
            <a:bodyPr wrap="none">
              <a:spAutoFit/>
            </a:bodyPr>
            <a:p>
              <a:r>
                <a:rPr sz="2400" dirty="0">
                  <a:latin typeface="Times New Roman" panose="02020603050405020304" pitchFamily="18" charset="0"/>
                  <a:cs typeface="Times New Roman" panose="02020603050405020304" pitchFamily="18" charset="0"/>
                </a:rPr>
                <a:t>Ê</a:t>
              </a:r>
              <a:endParaRPr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23679" name="TextBox 41"/>
            <p:cNvSpPr txBox="1"/>
            <p:nvPr/>
          </p:nvSpPr>
          <p:spPr>
            <a:xfrm>
              <a:off x="4495804" y="2514600"/>
              <a:ext cx="403181" cy="460375"/>
            </a:xfrm>
            <a:prstGeom prst="rect">
              <a:avLst/>
            </a:prstGeom>
            <a:noFill/>
            <a:ln w="9525">
              <a:noFill/>
            </a:ln>
          </p:spPr>
          <p:txBody>
            <a:bodyPr wrap="none">
              <a:spAutoFit/>
            </a:bodyPr>
            <a:p>
              <a:r>
                <a:rPr sz="2400" dirty="0">
                  <a:latin typeface="Times New Roman" panose="02020603050405020304" pitchFamily="18" charset="0"/>
                  <a:cs typeface="Times New Roman" panose="02020603050405020304" pitchFamily="18" charset="0"/>
                </a:rPr>
                <a:t>N</a:t>
              </a:r>
              <a:endParaRPr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23680" name="TextBox 61"/>
            <p:cNvSpPr txBox="1"/>
            <p:nvPr/>
          </p:nvSpPr>
          <p:spPr>
            <a:xfrm>
              <a:off x="5029146" y="2514600"/>
              <a:ext cx="403181" cy="460375"/>
            </a:xfrm>
            <a:prstGeom prst="rect">
              <a:avLst/>
            </a:prstGeom>
            <a:noFill/>
            <a:ln w="9525">
              <a:noFill/>
            </a:ln>
          </p:spPr>
          <p:txBody>
            <a:bodyPr wrap="none">
              <a:spAutoFit/>
            </a:bodyPr>
            <a:p>
              <a:r>
                <a:rPr sz="2400" dirty="0">
                  <a:latin typeface="Times New Roman" panose="02020603050405020304" pitchFamily="18" charset="0"/>
                  <a:cs typeface="Times New Roman" panose="02020603050405020304" pitchFamily="18" charset="0"/>
                </a:rPr>
                <a:t>G</a:t>
              </a:r>
              <a:endParaRPr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23681" name="TextBox 63"/>
            <p:cNvSpPr txBox="1"/>
            <p:nvPr/>
          </p:nvSpPr>
          <p:spPr>
            <a:xfrm>
              <a:off x="6781555" y="2514600"/>
              <a:ext cx="403181" cy="460375"/>
            </a:xfrm>
            <a:prstGeom prst="rect">
              <a:avLst/>
            </a:prstGeom>
            <a:noFill/>
            <a:ln w="9525">
              <a:noFill/>
            </a:ln>
          </p:spPr>
          <p:txBody>
            <a:bodyPr wrap="none">
              <a:spAutoFit/>
            </a:bodyPr>
            <a:p>
              <a:r>
                <a:rPr sz="2400" dirty="0">
                  <a:latin typeface="Times New Roman" panose="02020603050405020304" pitchFamily="18" charset="0"/>
                  <a:cs typeface="Times New Roman" panose="02020603050405020304" pitchFamily="18" charset="0"/>
                </a:rPr>
                <a:t>N</a:t>
              </a:r>
              <a:endParaRPr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23682" name="TextBox 64"/>
            <p:cNvSpPr txBox="1"/>
            <p:nvPr/>
          </p:nvSpPr>
          <p:spPr>
            <a:xfrm>
              <a:off x="7314898" y="2514600"/>
              <a:ext cx="403181" cy="460375"/>
            </a:xfrm>
            <a:prstGeom prst="rect">
              <a:avLst/>
            </a:prstGeom>
            <a:noFill/>
            <a:ln w="9525">
              <a:noFill/>
            </a:ln>
          </p:spPr>
          <p:txBody>
            <a:bodyPr wrap="none">
              <a:spAutoFit/>
            </a:bodyPr>
            <a:p>
              <a:r>
                <a:rPr sz="2400" dirty="0">
                  <a:latin typeface="Times New Roman" panose="02020603050405020304" pitchFamily="18" charset="0"/>
                  <a:cs typeface="Times New Roman" panose="02020603050405020304" pitchFamily="18" charset="0"/>
                </a:rPr>
                <a:t>G</a:t>
              </a:r>
              <a:endParaRPr sz="2400" dirty="0">
                <a:latin typeface="Times New Roman" panose="02020603050405020304" pitchFamily="18" charset="0"/>
                <a:ea typeface="Arial" panose="020B0604020202020204" pitchFamily="34" charset="0"/>
                <a:cs typeface="Times New Roman" panose="02020603050405020304" pitchFamily="18" charset="0"/>
              </a:endParaRPr>
            </a:p>
          </p:txBody>
        </p:sp>
      </p:grpSp>
      <p:sp>
        <p:nvSpPr>
          <p:cNvPr id="130210" name="Text Box 162"/>
          <p:cNvSpPr txBox="1"/>
          <p:nvPr/>
        </p:nvSpPr>
        <p:spPr>
          <a:xfrm>
            <a:off x="1143000" y="838200"/>
            <a:ext cx="6950075" cy="701675"/>
          </a:xfrm>
          <a:prstGeom prst="rect">
            <a:avLst/>
          </a:prstGeom>
          <a:noFill/>
          <a:ln w="9525">
            <a:noFill/>
          </a:ln>
        </p:spPr>
        <p:txBody>
          <a:bodyPr>
            <a:spAutoFit/>
          </a:bodyPr>
          <a:p>
            <a:r>
              <a:rPr sz="2000" b="1" dirty="0">
                <a:latin typeface="Arial" panose="020B0604020202020204" pitchFamily="34" charset="0"/>
              </a:rPr>
              <a:t>1. Đây là phương thức đánh bắt chủ yếu hiện nay của ngành khai thác hải sản ở nước ta</a:t>
            </a:r>
            <a:endParaRPr sz="2000" b="1" dirty="0">
              <a:latin typeface="Arial" panose="020B0604020202020204" pitchFamily="34" charset="0"/>
            </a:endParaRPr>
          </a:p>
        </p:txBody>
      </p:sp>
      <p:sp>
        <p:nvSpPr>
          <p:cNvPr id="130211" name="Text Box 163"/>
          <p:cNvSpPr txBox="1"/>
          <p:nvPr/>
        </p:nvSpPr>
        <p:spPr>
          <a:xfrm>
            <a:off x="1066800" y="838200"/>
            <a:ext cx="6778625" cy="701675"/>
          </a:xfrm>
          <a:prstGeom prst="rect">
            <a:avLst/>
          </a:prstGeom>
          <a:noFill/>
          <a:ln w="9525">
            <a:noFill/>
          </a:ln>
        </p:spPr>
        <p:txBody>
          <a:bodyPr wrap="none">
            <a:spAutoFit/>
          </a:bodyPr>
          <a:p>
            <a:r>
              <a:rPr sz="2000" b="1" dirty="0">
                <a:latin typeface="Arial" panose="020B0604020202020204" pitchFamily="34" charset="0"/>
              </a:rPr>
              <a:t>2. Tên một tỉnh ven biển nước ta có di sản thiên nhiên </a:t>
            </a:r>
            <a:endParaRPr sz="2000" b="1" dirty="0">
              <a:latin typeface="Arial" panose="020B0604020202020204" pitchFamily="34" charset="0"/>
            </a:endParaRPr>
          </a:p>
          <a:p>
            <a:r>
              <a:rPr sz="2000" b="1" dirty="0">
                <a:latin typeface="Arial" panose="020B0604020202020204" pitchFamily="34" charset="0"/>
              </a:rPr>
              <a:t>Vịnh Hạ Long?</a:t>
            </a:r>
            <a:endParaRPr sz="2000" b="1" dirty="0">
              <a:latin typeface="Arial" panose="020B0604020202020204" pitchFamily="34" charset="0"/>
            </a:endParaRPr>
          </a:p>
        </p:txBody>
      </p:sp>
      <p:sp>
        <p:nvSpPr>
          <p:cNvPr id="130213" name="Text Box 165"/>
          <p:cNvSpPr txBox="1"/>
          <p:nvPr/>
        </p:nvSpPr>
        <p:spPr>
          <a:xfrm>
            <a:off x="1219200" y="838200"/>
            <a:ext cx="7599363" cy="396875"/>
          </a:xfrm>
          <a:prstGeom prst="rect">
            <a:avLst/>
          </a:prstGeom>
          <a:noFill/>
          <a:ln w="9525">
            <a:noFill/>
          </a:ln>
        </p:spPr>
        <p:txBody>
          <a:bodyPr wrap="none">
            <a:spAutoFit/>
          </a:bodyPr>
          <a:p>
            <a:r>
              <a:rPr sz="2000" b="1" dirty="0">
                <a:latin typeface="Arial" panose="020B0604020202020204" pitchFamily="34" charset="0"/>
              </a:rPr>
              <a:t>3. Huyện </a:t>
            </a:r>
            <a:r>
              <a:rPr b="1" dirty="0">
                <a:latin typeface="Arial" panose="020B0604020202020204" pitchFamily="34" charset="0"/>
              </a:rPr>
              <a:t>đ</a:t>
            </a:r>
            <a:r>
              <a:rPr sz="2000" b="1" dirty="0">
                <a:latin typeface="Arial" panose="020B0604020202020204" pitchFamily="34" charset="0"/>
              </a:rPr>
              <a:t>ảo Phú Quốc là đơn vị hành chính thuộc tỉnh này? </a:t>
            </a:r>
            <a:endParaRPr sz="2000" b="1" dirty="0">
              <a:latin typeface="Arial" panose="020B0604020202020204" pitchFamily="34" charset="0"/>
            </a:endParaRPr>
          </a:p>
        </p:txBody>
      </p:sp>
      <p:sp>
        <p:nvSpPr>
          <p:cNvPr id="130215" name="Text Box 167"/>
          <p:cNvSpPr txBox="1"/>
          <p:nvPr/>
        </p:nvSpPr>
        <p:spPr>
          <a:xfrm>
            <a:off x="1052513" y="1066800"/>
            <a:ext cx="8091487" cy="396875"/>
          </a:xfrm>
          <a:prstGeom prst="rect">
            <a:avLst/>
          </a:prstGeom>
          <a:noFill/>
          <a:ln w="9525">
            <a:noFill/>
          </a:ln>
        </p:spPr>
        <p:txBody>
          <a:bodyPr wrap="none">
            <a:spAutoFit/>
          </a:bodyPr>
          <a:p>
            <a:r>
              <a:rPr sz="2000" b="1" dirty="0">
                <a:latin typeface="Arial" panose="020B0604020202020204" pitchFamily="34" charset="0"/>
              </a:rPr>
              <a:t>4. Đây là tên một quần đảo lớn của nước ta thuộc tỉnh Khánh hoà</a:t>
            </a:r>
            <a:endParaRPr sz="2000" b="1" dirty="0">
              <a:latin typeface="Arial" panose="020B0604020202020204" pitchFamily="34" charset="0"/>
            </a:endParaRPr>
          </a:p>
        </p:txBody>
      </p:sp>
      <p:sp>
        <p:nvSpPr>
          <p:cNvPr id="130216" name="Text Box 168"/>
          <p:cNvSpPr txBox="1"/>
          <p:nvPr/>
        </p:nvSpPr>
        <p:spPr>
          <a:xfrm>
            <a:off x="1752600" y="990600"/>
            <a:ext cx="5822950" cy="396875"/>
          </a:xfrm>
          <a:prstGeom prst="rect">
            <a:avLst/>
          </a:prstGeom>
          <a:noFill/>
          <a:ln w="9525">
            <a:noFill/>
          </a:ln>
        </p:spPr>
        <p:txBody>
          <a:bodyPr wrap="none">
            <a:spAutoFit/>
          </a:bodyPr>
          <a:p>
            <a:r>
              <a:rPr sz="2000" b="1" dirty="0">
                <a:latin typeface="Arial" panose="020B0604020202020204" pitchFamily="34" charset="0"/>
              </a:rPr>
              <a:t>5. Đây là tên một hòn đảo lớn thuộc Hải Phòng</a:t>
            </a:r>
            <a:endParaRPr sz="2000" b="1" dirty="0">
              <a:latin typeface="Arial" panose="020B0604020202020204" pitchFamily="34" charset="0"/>
            </a:endParaRPr>
          </a:p>
        </p:txBody>
      </p:sp>
      <p:sp>
        <p:nvSpPr>
          <p:cNvPr id="130217" name="Text Box 169"/>
          <p:cNvSpPr txBox="1"/>
          <p:nvPr/>
        </p:nvSpPr>
        <p:spPr>
          <a:xfrm>
            <a:off x="1524000" y="990600"/>
            <a:ext cx="6842125" cy="396875"/>
          </a:xfrm>
          <a:prstGeom prst="rect">
            <a:avLst/>
          </a:prstGeom>
          <a:noFill/>
          <a:ln w="9525">
            <a:noFill/>
          </a:ln>
        </p:spPr>
        <p:txBody>
          <a:bodyPr wrap="none">
            <a:spAutoFit/>
          </a:bodyPr>
          <a:p>
            <a:r>
              <a:rPr sz="2000" b="1" dirty="0">
                <a:latin typeface="Arial" panose="020B0604020202020204" pitchFamily="34" charset="0"/>
              </a:rPr>
              <a:t>6.Đây là một quần đảo xinh đẹp nằm trong vịnh Bắc Bộ</a:t>
            </a:r>
            <a:endParaRPr sz="2000" b="1" dirty="0">
              <a:latin typeface="Arial" panose="020B0604020202020204" pitchFamily="34" charset="0"/>
            </a:endParaRPr>
          </a:p>
        </p:txBody>
      </p:sp>
      <p:sp>
        <p:nvSpPr>
          <p:cNvPr id="130219" name="Text Box 171"/>
          <p:cNvSpPr txBox="1"/>
          <p:nvPr/>
        </p:nvSpPr>
        <p:spPr>
          <a:xfrm>
            <a:off x="838200" y="914400"/>
            <a:ext cx="6529705" cy="1014730"/>
          </a:xfrm>
          <a:prstGeom prst="rect">
            <a:avLst/>
          </a:prstGeom>
          <a:noFill/>
          <a:ln w="9525">
            <a:noFill/>
          </a:ln>
        </p:spPr>
        <p:txBody>
          <a:bodyPr wrap="none">
            <a:spAutoFit/>
          </a:bodyPr>
          <a:p>
            <a:r>
              <a:rPr sz="2000" b="1" dirty="0">
                <a:latin typeface="Times New Roman" panose="02020603050405020304" pitchFamily="18" charset="0"/>
                <a:cs typeface="Times New Roman" panose="02020603050405020304" pitchFamily="18" charset="0"/>
              </a:rPr>
              <a:t>7. Đây là tên Hòn đảo nơi có nhà tù khét tiếng tàn bạo của </a:t>
            </a:r>
            <a:endParaRPr sz="2000" b="1" dirty="0">
              <a:latin typeface="Times New Roman" panose="02020603050405020304" pitchFamily="18" charset="0"/>
              <a:cs typeface="Times New Roman" panose="02020603050405020304" pitchFamily="18" charset="0"/>
            </a:endParaRPr>
          </a:p>
          <a:p>
            <a:r>
              <a:rPr sz="2000" b="1" dirty="0">
                <a:latin typeface="Times New Roman" panose="02020603050405020304" pitchFamily="18" charset="0"/>
                <a:cs typeface="Times New Roman" panose="02020603050405020304" pitchFamily="18" charset="0"/>
              </a:rPr>
              <a:t>đế quốc pháp và Mĩ Giam giữ các chiến sĩ cộng sản của ta </a:t>
            </a:r>
            <a:endParaRPr sz="2000" b="1" dirty="0">
              <a:latin typeface="Times New Roman" panose="02020603050405020304" pitchFamily="18" charset="0"/>
              <a:cs typeface="Times New Roman" panose="02020603050405020304" pitchFamily="18" charset="0"/>
            </a:endParaRPr>
          </a:p>
          <a:p>
            <a:r>
              <a:rPr sz="2000" b="1" dirty="0">
                <a:latin typeface="Times New Roman" panose="02020603050405020304" pitchFamily="18" charset="0"/>
                <a:cs typeface="Times New Roman" panose="02020603050405020304" pitchFamily="18" charset="0"/>
              </a:rPr>
              <a:t>trong hai cuộc kháng chiến</a:t>
            </a:r>
            <a:r>
              <a:rPr sz="2000" b="1" dirty="0">
                <a:latin typeface="Arial" panose="020B0604020202020204" pitchFamily="34" charset="0"/>
              </a:rPr>
              <a:t>.</a:t>
            </a:r>
            <a:endParaRPr sz="2000" b="1" dirty="0">
              <a:latin typeface="Arial" panose="020B0604020202020204" pitchFamily="34" charset="0"/>
            </a:endParaRPr>
          </a:p>
        </p:txBody>
      </p:sp>
      <p:sp>
        <p:nvSpPr>
          <p:cNvPr id="23667" name="AutoShape 172"/>
          <p:cNvSpPr/>
          <p:nvPr/>
        </p:nvSpPr>
        <p:spPr>
          <a:xfrm>
            <a:off x="195263" y="1012825"/>
            <a:ext cx="488950" cy="722313"/>
          </a:xfrm>
          <a:prstGeom prst="irregularSeal2">
            <a:avLst/>
          </a:prstGeom>
          <a:solidFill>
            <a:schemeClr val="accent1"/>
          </a:solidFill>
          <a:ln w="9525" cap="flat" cmpd="sng">
            <a:solidFill>
              <a:schemeClr val="tx1"/>
            </a:solidFill>
            <a:prstDash val="solid"/>
            <a:miter/>
            <a:headEnd type="none" w="med" len="med"/>
            <a:tailEnd type="none" w="med" len="med"/>
          </a:ln>
        </p:spPr>
        <p:txBody>
          <a:bodyPr wrap="none" anchor="ctr" anchorCtr="0">
            <a:spAutoFit/>
          </a:bodyPr>
          <a:p>
            <a:pPr algn="ctr"/>
            <a:r>
              <a:rPr b="1" dirty="0">
                <a:solidFill>
                  <a:srgbClr val="FF00FF"/>
                </a:solidFill>
                <a:latin typeface="Arial" panose="020B0604020202020204" pitchFamily="34" charset="0"/>
              </a:rPr>
              <a:t>2</a:t>
            </a:r>
            <a:endParaRPr b="1" dirty="0">
              <a:solidFill>
                <a:srgbClr val="FF00FF"/>
              </a:solidFill>
              <a:latin typeface="Arial" panose="020B0604020202020204" pitchFamily="34" charset="0"/>
            </a:endParaRPr>
          </a:p>
        </p:txBody>
      </p:sp>
      <p:sp>
        <p:nvSpPr>
          <p:cNvPr id="23668" name="AutoShape 173"/>
          <p:cNvSpPr/>
          <p:nvPr/>
        </p:nvSpPr>
        <p:spPr>
          <a:xfrm>
            <a:off x="195263" y="403225"/>
            <a:ext cx="488950" cy="722313"/>
          </a:xfrm>
          <a:prstGeom prst="irregularSeal2">
            <a:avLst/>
          </a:prstGeom>
          <a:solidFill>
            <a:schemeClr val="accent1"/>
          </a:solidFill>
          <a:ln w="9525" cap="flat" cmpd="sng">
            <a:solidFill>
              <a:schemeClr val="tx1"/>
            </a:solidFill>
            <a:prstDash val="solid"/>
            <a:miter/>
            <a:headEnd type="none" w="med" len="med"/>
            <a:tailEnd type="none" w="med" len="med"/>
          </a:ln>
        </p:spPr>
        <p:txBody>
          <a:bodyPr wrap="none" anchor="ctr" anchorCtr="0">
            <a:spAutoFit/>
          </a:bodyPr>
          <a:p>
            <a:pPr algn="ctr"/>
            <a:r>
              <a:rPr b="1" dirty="0">
                <a:solidFill>
                  <a:srgbClr val="FF00FF"/>
                </a:solidFill>
                <a:latin typeface="Arial" panose="020B0604020202020204" pitchFamily="34" charset="0"/>
              </a:rPr>
              <a:t>1</a:t>
            </a:r>
            <a:endParaRPr b="1" dirty="0">
              <a:solidFill>
                <a:srgbClr val="FF00FF"/>
              </a:solidFill>
              <a:latin typeface="Arial" panose="020B0604020202020204" pitchFamily="34" charset="0"/>
            </a:endParaRPr>
          </a:p>
        </p:txBody>
      </p:sp>
      <p:sp>
        <p:nvSpPr>
          <p:cNvPr id="23669" name="AutoShape 174"/>
          <p:cNvSpPr/>
          <p:nvPr/>
        </p:nvSpPr>
        <p:spPr>
          <a:xfrm>
            <a:off x="195263" y="2613025"/>
            <a:ext cx="488950" cy="722313"/>
          </a:xfrm>
          <a:prstGeom prst="irregularSeal2">
            <a:avLst/>
          </a:prstGeom>
          <a:solidFill>
            <a:schemeClr val="accent1"/>
          </a:solidFill>
          <a:ln w="9525" cap="flat" cmpd="sng">
            <a:solidFill>
              <a:schemeClr val="tx1"/>
            </a:solidFill>
            <a:prstDash val="solid"/>
            <a:miter/>
            <a:headEnd type="none" w="med" len="med"/>
            <a:tailEnd type="none" w="med" len="med"/>
          </a:ln>
        </p:spPr>
        <p:txBody>
          <a:bodyPr wrap="none" anchor="ctr" anchorCtr="0">
            <a:spAutoFit/>
          </a:bodyPr>
          <a:p>
            <a:pPr algn="ctr"/>
            <a:r>
              <a:rPr b="1" dirty="0">
                <a:solidFill>
                  <a:srgbClr val="FF00FF"/>
                </a:solidFill>
                <a:latin typeface="Arial" panose="020B0604020202020204" pitchFamily="34" charset="0"/>
              </a:rPr>
              <a:t>4</a:t>
            </a:r>
            <a:endParaRPr b="1" dirty="0">
              <a:solidFill>
                <a:srgbClr val="FF00FF"/>
              </a:solidFill>
              <a:latin typeface="Arial" panose="020B0604020202020204" pitchFamily="34" charset="0"/>
            </a:endParaRPr>
          </a:p>
        </p:txBody>
      </p:sp>
      <p:sp>
        <p:nvSpPr>
          <p:cNvPr id="23670" name="AutoShape 175"/>
          <p:cNvSpPr/>
          <p:nvPr/>
        </p:nvSpPr>
        <p:spPr>
          <a:xfrm>
            <a:off x="195263" y="1774825"/>
            <a:ext cx="488950" cy="722313"/>
          </a:xfrm>
          <a:prstGeom prst="irregularSeal2">
            <a:avLst/>
          </a:prstGeom>
          <a:solidFill>
            <a:schemeClr val="accent1"/>
          </a:solidFill>
          <a:ln w="9525" cap="flat" cmpd="sng">
            <a:solidFill>
              <a:schemeClr val="tx1"/>
            </a:solidFill>
            <a:prstDash val="solid"/>
            <a:miter/>
            <a:headEnd type="none" w="med" len="med"/>
            <a:tailEnd type="none" w="med" len="med"/>
          </a:ln>
        </p:spPr>
        <p:txBody>
          <a:bodyPr wrap="none" anchor="ctr" anchorCtr="0">
            <a:spAutoFit/>
          </a:bodyPr>
          <a:p>
            <a:pPr algn="ctr"/>
            <a:r>
              <a:rPr b="1" dirty="0">
                <a:solidFill>
                  <a:srgbClr val="FF00FF"/>
                </a:solidFill>
                <a:latin typeface="Arial" panose="020B0604020202020204" pitchFamily="34" charset="0"/>
              </a:rPr>
              <a:t>3</a:t>
            </a:r>
            <a:endParaRPr b="1" dirty="0">
              <a:solidFill>
                <a:srgbClr val="FF00FF"/>
              </a:solidFill>
              <a:latin typeface="Arial" panose="020B0604020202020204" pitchFamily="34" charset="0"/>
            </a:endParaRPr>
          </a:p>
        </p:txBody>
      </p:sp>
      <p:sp>
        <p:nvSpPr>
          <p:cNvPr id="23671" name="AutoShape 176"/>
          <p:cNvSpPr/>
          <p:nvPr/>
        </p:nvSpPr>
        <p:spPr>
          <a:xfrm>
            <a:off x="195263" y="3679825"/>
            <a:ext cx="488950" cy="722313"/>
          </a:xfrm>
          <a:prstGeom prst="irregularSeal2">
            <a:avLst/>
          </a:prstGeom>
          <a:solidFill>
            <a:schemeClr val="accent1"/>
          </a:solidFill>
          <a:ln w="9525" cap="flat" cmpd="sng">
            <a:solidFill>
              <a:schemeClr val="tx1"/>
            </a:solidFill>
            <a:prstDash val="solid"/>
            <a:miter/>
            <a:headEnd type="none" w="med" len="med"/>
            <a:tailEnd type="none" w="med" len="med"/>
          </a:ln>
        </p:spPr>
        <p:txBody>
          <a:bodyPr wrap="none" anchor="ctr" anchorCtr="0">
            <a:spAutoFit/>
          </a:bodyPr>
          <a:p>
            <a:pPr algn="ctr"/>
            <a:r>
              <a:rPr b="1" dirty="0">
                <a:solidFill>
                  <a:srgbClr val="FF00FF"/>
                </a:solidFill>
                <a:latin typeface="Arial" panose="020B0604020202020204" pitchFamily="34" charset="0"/>
              </a:rPr>
              <a:t>5</a:t>
            </a:r>
            <a:endParaRPr b="1" dirty="0">
              <a:solidFill>
                <a:srgbClr val="FF00FF"/>
              </a:solidFill>
              <a:latin typeface="Arial" panose="020B0604020202020204" pitchFamily="34" charset="0"/>
            </a:endParaRPr>
          </a:p>
        </p:txBody>
      </p:sp>
      <p:sp>
        <p:nvSpPr>
          <p:cNvPr id="23672" name="AutoShape 177"/>
          <p:cNvSpPr/>
          <p:nvPr/>
        </p:nvSpPr>
        <p:spPr>
          <a:xfrm>
            <a:off x="228600" y="4495800"/>
            <a:ext cx="488950" cy="722313"/>
          </a:xfrm>
          <a:prstGeom prst="irregularSeal2">
            <a:avLst/>
          </a:prstGeom>
          <a:solidFill>
            <a:schemeClr val="accent1"/>
          </a:solidFill>
          <a:ln w="9525" cap="flat" cmpd="sng">
            <a:solidFill>
              <a:schemeClr val="tx1"/>
            </a:solidFill>
            <a:prstDash val="solid"/>
            <a:miter/>
            <a:headEnd type="none" w="med" len="med"/>
            <a:tailEnd type="none" w="med" len="med"/>
          </a:ln>
        </p:spPr>
        <p:txBody>
          <a:bodyPr wrap="none" anchor="ctr" anchorCtr="0">
            <a:spAutoFit/>
          </a:bodyPr>
          <a:p>
            <a:pPr algn="ctr"/>
            <a:r>
              <a:rPr b="1" dirty="0">
                <a:solidFill>
                  <a:srgbClr val="FF00FF"/>
                </a:solidFill>
                <a:latin typeface="Arial" panose="020B0604020202020204" pitchFamily="34" charset="0"/>
              </a:rPr>
              <a:t>6</a:t>
            </a:r>
            <a:endParaRPr b="1" dirty="0">
              <a:solidFill>
                <a:srgbClr val="FF00FF"/>
              </a:solidFill>
              <a:latin typeface="Arial" panose="020B0604020202020204" pitchFamily="34" charset="0"/>
            </a:endParaRPr>
          </a:p>
        </p:txBody>
      </p:sp>
      <p:sp>
        <p:nvSpPr>
          <p:cNvPr id="23673" name="AutoShape 178"/>
          <p:cNvSpPr/>
          <p:nvPr/>
        </p:nvSpPr>
        <p:spPr>
          <a:xfrm>
            <a:off x="195263" y="5432425"/>
            <a:ext cx="488950" cy="722313"/>
          </a:xfrm>
          <a:prstGeom prst="irregularSeal2">
            <a:avLst/>
          </a:prstGeom>
          <a:solidFill>
            <a:schemeClr val="accent1"/>
          </a:solidFill>
          <a:ln w="9525" cap="flat" cmpd="sng">
            <a:solidFill>
              <a:schemeClr val="tx1"/>
            </a:solidFill>
            <a:prstDash val="solid"/>
            <a:miter/>
            <a:headEnd type="none" w="med" len="med"/>
            <a:tailEnd type="none" w="med" len="med"/>
          </a:ln>
        </p:spPr>
        <p:txBody>
          <a:bodyPr wrap="none" anchor="ctr" anchorCtr="0">
            <a:spAutoFit/>
          </a:bodyPr>
          <a:p>
            <a:pPr algn="ctr"/>
            <a:r>
              <a:rPr b="1" dirty="0">
                <a:solidFill>
                  <a:srgbClr val="FF00FF"/>
                </a:solidFill>
                <a:latin typeface="Arial" panose="020B0604020202020204" pitchFamily="34" charset="0"/>
              </a:rPr>
              <a:t>7</a:t>
            </a:r>
            <a:endParaRPr b="1" dirty="0">
              <a:solidFill>
                <a:srgbClr val="FF00FF"/>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0210"/>
                                        </p:tgtEl>
                                        <p:attrNameLst>
                                          <p:attrName>style.visibility</p:attrName>
                                        </p:attrNameLst>
                                      </p:cBhvr>
                                      <p:to>
                                        <p:strVal val="visible"/>
                                      </p:to>
                                    </p:set>
                                    <p:animEffect transition="in" filter="blinds(horizontal)">
                                      <p:cBhvr>
                                        <p:cTn id="7" dur="500"/>
                                        <p:tgtEl>
                                          <p:spTgt spid="1302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1" nodeType="clickEffect">
                                  <p:stCondLst>
                                    <p:cond delay="0"/>
                                  </p:stCondLst>
                                  <p:childTnLst>
                                    <p:animEffect transition="out" filter="diamond(in)">
                                      <p:cBhvr>
                                        <p:cTn id="16" dur="2000"/>
                                        <p:tgtEl>
                                          <p:spTgt spid="130210"/>
                                        </p:tgtEl>
                                      </p:cBhvr>
                                    </p:animEffect>
                                    <p:set>
                                      <p:cBhvr>
                                        <p:cTn id="17" dur="1" fill="hold">
                                          <p:stCondLst>
                                            <p:cond delay="1999"/>
                                          </p:stCondLst>
                                        </p:cTn>
                                        <p:tgtEl>
                                          <p:spTgt spid="1302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0211"/>
                                        </p:tgtEl>
                                        <p:attrNameLst>
                                          <p:attrName>style.visibility</p:attrName>
                                        </p:attrNameLst>
                                      </p:cBhvr>
                                      <p:to>
                                        <p:strVal val="visible"/>
                                      </p:to>
                                    </p:set>
                                    <p:animEffect transition="in" filter="checkerboard(across)">
                                      <p:cBhvr>
                                        <p:cTn id="22" dur="500"/>
                                        <p:tgtEl>
                                          <p:spTgt spid="130211"/>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amond(in)">
                                      <p:cBhvr>
                                        <p:cTn id="27" dur="1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xit" presetSubtype="16" fill="hold" grpId="1" nodeType="clickEffect">
                                  <p:stCondLst>
                                    <p:cond delay="0"/>
                                  </p:stCondLst>
                                  <p:childTnLst>
                                    <p:animEffect transition="out" filter="diamond(in)">
                                      <p:cBhvr>
                                        <p:cTn id="31" dur="2000"/>
                                        <p:tgtEl>
                                          <p:spTgt spid="130211"/>
                                        </p:tgtEl>
                                      </p:cBhvr>
                                    </p:animEffect>
                                    <p:set>
                                      <p:cBhvr>
                                        <p:cTn id="32" dur="1" fill="hold">
                                          <p:stCondLst>
                                            <p:cond delay="1999"/>
                                          </p:stCondLst>
                                        </p:cTn>
                                        <p:tgtEl>
                                          <p:spTgt spid="1302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30213"/>
                                        </p:tgtEl>
                                        <p:attrNameLst>
                                          <p:attrName>style.visibility</p:attrName>
                                        </p:attrNameLst>
                                      </p:cBhvr>
                                      <p:to>
                                        <p:strVal val="visible"/>
                                      </p:to>
                                    </p:set>
                                    <p:animEffect transition="in" filter="checkerboard(across)">
                                      <p:cBhvr>
                                        <p:cTn id="37" dur="500"/>
                                        <p:tgtEl>
                                          <p:spTgt spid="130213"/>
                                        </p:tgtEl>
                                      </p:cBhvr>
                                    </p:animEffect>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to="" calcmode="lin" valueType="num">
                                      <p:cBhvr>
                                        <p:cTn id="42" dur="1" fill="hold"/>
                                        <p:tgtEl>
                                          <p:spTgt spid="10"/>
                                        </p:tgtEl>
                                        <p:attrNameLst>
                                          <p:attrName>style.visibility</p:attrName>
                                        </p:attrNameLst>
                                      </p:cBhvr>
                                    </p:anim>
                                  </p:childTnLst>
                                </p:cTn>
                              </p:par>
                            </p:childTnLst>
                          </p:cTn>
                        </p:par>
                      </p:childTnLst>
                    </p:cTn>
                  </p:par>
                  <p:par>
                    <p:cTn id="43" fill="hold">
                      <p:stCondLst>
                        <p:cond delay="indefinite"/>
                      </p:stCondLst>
                      <p:childTnLst>
                        <p:par>
                          <p:cTn id="44" fill="hold">
                            <p:stCondLst>
                              <p:cond delay="0"/>
                            </p:stCondLst>
                            <p:childTnLst>
                              <p:par>
                                <p:cTn id="45" presetID="5" presetClass="exit" presetSubtype="10" fill="hold" grpId="1" nodeType="clickEffect">
                                  <p:stCondLst>
                                    <p:cond delay="0"/>
                                  </p:stCondLst>
                                  <p:childTnLst>
                                    <p:animEffect transition="out" filter="checkerboard(across)">
                                      <p:cBhvr>
                                        <p:cTn id="46" dur="500"/>
                                        <p:tgtEl>
                                          <p:spTgt spid="130213"/>
                                        </p:tgtEl>
                                      </p:cBhvr>
                                    </p:animEffect>
                                    <p:set>
                                      <p:cBhvr>
                                        <p:cTn id="47" dur="1" fill="hold">
                                          <p:stCondLst>
                                            <p:cond delay="499"/>
                                          </p:stCondLst>
                                        </p:cTn>
                                        <p:tgtEl>
                                          <p:spTgt spid="13021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nodeType="clickEffect">
                                  <p:stCondLst>
                                    <p:cond delay="0"/>
                                  </p:stCondLst>
                                  <p:childTnLst>
                                    <p:set>
                                      <p:cBhvr>
                                        <p:cTn id="51" dur="1" fill="hold">
                                          <p:stCondLst>
                                            <p:cond delay="0"/>
                                          </p:stCondLst>
                                        </p:cTn>
                                        <p:tgtEl>
                                          <p:spTgt spid="130215">
                                            <p:txEl>
                                              <p:charRg st="0" end="64"/>
                                            </p:txEl>
                                          </p:spTgt>
                                        </p:tgtEl>
                                        <p:attrNameLst>
                                          <p:attrName>style.visibility</p:attrName>
                                        </p:attrNameLst>
                                      </p:cBhvr>
                                      <p:to>
                                        <p:strVal val="visible"/>
                                      </p:to>
                                    </p:set>
                                    <p:animEffect transition="in" filter="diamond(in)">
                                      <p:cBhvr>
                                        <p:cTn id="52" dur="2000"/>
                                        <p:tgtEl>
                                          <p:spTgt spid="130215">
                                            <p:txEl>
                                              <p:charRg st="0" end="6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 to="" calcmode="lin" valueType="num">
                                      <p:cBhvr>
                                        <p:cTn id="57" dur="1" fill="hold"/>
                                        <p:tgtEl>
                                          <p:spTgt spid="6"/>
                                        </p:tgtEl>
                                        <p:attrNameLst>
                                          <p:attrName>style.visibility</p:attrName>
                                        </p:attrNameLst>
                                      </p:cBhvr>
                                    </p:anim>
                                  </p:childTnLst>
                                </p:cTn>
                              </p:par>
                            </p:childTnLst>
                          </p:cTn>
                        </p:par>
                      </p:childTnLst>
                    </p:cTn>
                  </p:par>
                  <p:par>
                    <p:cTn id="58" fill="hold">
                      <p:stCondLst>
                        <p:cond delay="indefinite"/>
                      </p:stCondLst>
                      <p:childTnLst>
                        <p:par>
                          <p:cTn id="59" fill="hold">
                            <p:stCondLst>
                              <p:cond delay="0"/>
                            </p:stCondLst>
                            <p:childTnLst>
                              <p:par>
                                <p:cTn id="60" presetID="8" presetClass="exit" presetSubtype="16" fill="hold" nodeType="clickEffect">
                                  <p:stCondLst>
                                    <p:cond delay="0"/>
                                  </p:stCondLst>
                                  <p:childTnLst>
                                    <p:animEffect transition="out" filter="diamond(in)">
                                      <p:cBhvr>
                                        <p:cTn id="61" dur="2000"/>
                                        <p:tgtEl>
                                          <p:spTgt spid="130215">
                                            <p:txEl>
                                              <p:charRg st="0" end="64"/>
                                            </p:txEl>
                                          </p:spTgt>
                                        </p:tgtEl>
                                      </p:cBhvr>
                                    </p:animEffect>
                                    <p:set>
                                      <p:cBhvr>
                                        <p:cTn id="62" dur="1" fill="hold">
                                          <p:stCondLst>
                                            <p:cond delay="1999"/>
                                          </p:stCondLst>
                                        </p:cTn>
                                        <p:tgtEl>
                                          <p:spTgt spid="130215">
                                            <p:txEl>
                                              <p:charRg st="0" end="64"/>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8" presetClass="entr" presetSubtype="16" fill="hold" nodeType="clickEffect">
                                  <p:stCondLst>
                                    <p:cond delay="0"/>
                                  </p:stCondLst>
                                  <p:childTnLst>
                                    <p:set>
                                      <p:cBhvr>
                                        <p:cTn id="66" dur="1" fill="hold">
                                          <p:stCondLst>
                                            <p:cond delay="0"/>
                                          </p:stCondLst>
                                        </p:cTn>
                                        <p:tgtEl>
                                          <p:spTgt spid="130216">
                                            <p:txEl>
                                              <p:charRg st="0" end="46"/>
                                            </p:txEl>
                                          </p:spTgt>
                                        </p:tgtEl>
                                        <p:attrNameLst>
                                          <p:attrName>style.visibility</p:attrName>
                                        </p:attrNameLst>
                                      </p:cBhvr>
                                      <p:to>
                                        <p:strVal val="visible"/>
                                      </p:to>
                                    </p:set>
                                    <p:animEffect transition="in" filter="diamond(in)">
                                      <p:cBhvr>
                                        <p:cTn id="67" dur="2000"/>
                                        <p:tgtEl>
                                          <p:spTgt spid="130216">
                                            <p:txEl>
                                              <p:charRg st="0" end="4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6" fill="hold"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barn(inHorizontal)">
                                      <p:cBhvr>
                                        <p:cTn id="72" dur="10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8" presetClass="exit" presetSubtype="16" fill="hold" nodeType="clickEffect">
                                  <p:stCondLst>
                                    <p:cond delay="0"/>
                                  </p:stCondLst>
                                  <p:childTnLst>
                                    <p:animEffect transition="out" filter="diamond(in)">
                                      <p:cBhvr>
                                        <p:cTn id="76" dur="2000"/>
                                        <p:tgtEl>
                                          <p:spTgt spid="130216">
                                            <p:txEl>
                                              <p:charRg st="0" end="46"/>
                                            </p:txEl>
                                          </p:spTgt>
                                        </p:tgtEl>
                                      </p:cBhvr>
                                    </p:animEffect>
                                    <p:set>
                                      <p:cBhvr>
                                        <p:cTn id="77" dur="1" fill="hold">
                                          <p:stCondLst>
                                            <p:cond delay="1999"/>
                                          </p:stCondLst>
                                        </p:cTn>
                                        <p:tgtEl>
                                          <p:spTgt spid="130216">
                                            <p:txEl>
                                              <p:charRg st="0" end="46"/>
                                            </p:txEl>
                                          </p:spTgt>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nodeType="clickEffect">
                                  <p:stCondLst>
                                    <p:cond delay="0"/>
                                  </p:stCondLst>
                                  <p:childTnLst>
                                    <p:set>
                                      <p:cBhvr>
                                        <p:cTn id="81" dur="1" fill="hold">
                                          <p:stCondLst>
                                            <p:cond delay="0"/>
                                          </p:stCondLst>
                                        </p:cTn>
                                        <p:tgtEl>
                                          <p:spTgt spid="130217">
                                            <p:txEl>
                                              <p:charRg st="0" end="53"/>
                                            </p:txEl>
                                          </p:spTgt>
                                        </p:tgtEl>
                                        <p:attrNameLst>
                                          <p:attrName>style.visibility</p:attrName>
                                        </p:attrNameLst>
                                      </p:cBhvr>
                                      <p:to>
                                        <p:strVal val="visible"/>
                                      </p:to>
                                    </p:set>
                                    <p:animEffect transition="in" filter="checkerboard(across)">
                                      <p:cBhvr>
                                        <p:cTn id="82" dur="500"/>
                                        <p:tgtEl>
                                          <p:spTgt spid="130217">
                                            <p:txEl>
                                              <p:charRg st="0" end="5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wipe(down)">
                                      <p:cBhvr>
                                        <p:cTn id="87" dur="1000"/>
                                        <p:tgtEl>
                                          <p:spTgt spid="8"/>
                                        </p:tgtEl>
                                      </p:cBhvr>
                                    </p:animEffect>
                                  </p:childTnLst>
                                </p:cTn>
                              </p:par>
                            </p:childTnLst>
                          </p:cTn>
                        </p:par>
                      </p:childTnLst>
                    </p:cTn>
                  </p:par>
                  <p:par>
                    <p:cTn id="88" fill="hold">
                      <p:stCondLst>
                        <p:cond delay="indefinite"/>
                      </p:stCondLst>
                      <p:childTnLst>
                        <p:par>
                          <p:cTn id="89" fill="hold">
                            <p:stCondLst>
                              <p:cond delay="0"/>
                            </p:stCondLst>
                            <p:childTnLst>
                              <p:par>
                                <p:cTn id="90" presetID="5" presetClass="exit" presetSubtype="10" fill="hold" nodeType="clickEffect">
                                  <p:stCondLst>
                                    <p:cond delay="0"/>
                                  </p:stCondLst>
                                  <p:childTnLst>
                                    <p:animEffect transition="out" filter="checkerboard(across)">
                                      <p:cBhvr>
                                        <p:cTn id="91" dur="500"/>
                                        <p:tgtEl>
                                          <p:spTgt spid="130217">
                                            <p:txEl>
                                              <p:charRg st="0" end="53"/>
                                            </p:txEl>
                                          </p:spTgt>
                                        </p:tgtEl>
                                      </p:cBhvr>
                                    </p:animEffect>
                                    <p:set>
                                      <p:cBhvr>
                                        <p:cTn id="92" dur="1" fill="hold">
                                          <p:stCondLst>
                                            <p:cond delay="499"/>
                                          </p:stCondLst>
                                        </p:cTn>
                                        <p:tgtEl>
                                          <p:spTgt spid="130217">
                                            <p:txEl>
                                              <p:charRg st="0" end="53"/>
                                            </p:txEl>
                                          </p:spTgt>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5" presetClass="entr" presetSubtype="10" fill="hold" grpId="0" nodeType="clickEffect">
                                  <p:stCondLst>
                                    <p:cond delay="0"/>
                                  </p:stCondLst>
                                  <p:childTnLst>
                                    <p:set>
                                      <p:cBhvr>
                                        <p:cTn id="96" dur="1" fill="hold">
                                          <p:stCondLst>
                                            <p:cond delay="0"/>
                                          </p:stCondLst>
                                        </p:cTn>
                                        <p:tgtEl>
                                          <p:spTgt spid="130219"/>
                                        </p:tgtEl>
                                        <p:attrNameLst>
                                          <p:attrName>style.visibility</p:attrName>
                                        </p:attrNameLst>
                                      </p:cBhvr>
                                      <p:to>
                                        <p:strVal val="visible"/>
                                      </p:to>
                                    </p:set>
                                    <p:animEffect transition="in" filter="checkerboard(across)">
                                      <p:cBhvr>
                                        <p:cTn id="97" dur="500"/>
                                        <p:tgtEl>
                                          <p:spTgt spid="130219"/>
                                        </p:tgtEl>
                                      </p:cBhvr>
                                    </p:animEffect>
                                  </p:childTnLst>
                                </p:cTn>
                              </p:par>
                            </p:childTnLst>
                          </p:cTn>
                        </p:par>
                      </p:childTnLst>
                    </p:cTn>
                  </p:par>
                  <p:par>
                    <p:cTn id="98" fill="hold">
                      <p:stCondLst>
                        <p:cond delay="indefinite"/>
                      </p:stCondLst>
                      <p:childTnLst>
                        <p:par>
                          <p:cTn id="99" fill="hold">
                            <p:stCondLst>
                              <p:cond delay="0"/>
                            </p:stCondLst>
                            <p:childTnLst>
                              <p:par>
                                <p:cTn id="100" presetID="20" presetClass="entr" presetSubtype="0" fill="hold" nodeType="clickEffect">
                                  <p:stCondLst>
                                    <p:cond delay="0"/>
                                  </p:stCondLst>
                                  <p:childTnLst>
                                    <p:set>
                                      <p:cBhvr>
                                        <p:cTn id="101" dur="1" fill="hold">
                                          <p:stCondLst>
                                            <p:cond delay="0"/>
                                          </p:stCondLst>
                                        </p:cTn>
                                        <p:tgtEl>
                                          <p:spTgt spid="9"/>
                                        </p:tgtEl>
                                        <p:attrNameLst>
                                          <p:attrName>style.visibility</p:attrName>
                                        </p:attrNameLst>
                                      </p:cBhvr>
                                      <p:to>
                                        <p:strVal val="visible"/>
                                      </p:to>
                                    </p:set>
                                    <p:animEffect transition="in" filter="wedge">
                                      <p:cBhvr>
                                        <p:cTn id="102" dur="1000"/>
                                        <p:tgtEl>
                                          <p:spTgt spid="9"/>
                                        </p:tgtEl>
                                      </p:cBhvr>
                                    </p:animEffect>
                                  </p:childTnLst>
                                </p:cTn>
                              </p:par>
                            </p:childTnLst>
                          </p:cTn>
                        </p:par>
                      </p:childTnLst>
                    </p:cTn>
                  </p:par>
                  <p:par>
                    <p:cTn id="103" fill="hold">
                      <p:stCondLst>
                        <p:cond delay="indefinite"/>
                      </p:stCondLst>
                      <p:childTnLst>
                        <p:par>
                          <p:cTn id="104" fill="hold">
                            <p:stCondLst>
                              <p:cond delay="0"/>
                            </p:stCondLst>
                            <p:childTnLst>
                              <p:par>
                                <p:cTn id="105" presetID="5" presetClass="exit" presetSubtype="10" fill="hold" grpId="1" nodeType="clickEffect">
                                  <p:stCondLst>
                                    <p:cond delay="0"/>
                                  </p:stCondLst>
                                  <p:childTnLst>
                                    <p:animEffect transition="out" filter="checkerboard(across)">
                                      <p:cBhvr>
                                        <p:cTn id="106" dur="500"/>
                                        <p:tgtEl>
                                          <p:spTgt spid="130219"/>
                                        </p:tgtEl>
                                      </p:cBhvr>
                                    </p:animEffect>
                                    <p:set>
                                      <p:cBhvr>
                                        <p:cTn id="107" dur="1" fill="hold">
                                          <p:stCondLst>
                                            <p:cond delay="499"/>
                                          </p:stCondLst>
                                        </p:cTn>
                                        <p:tgtEl>
                                          <p:spTgt spid="1302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210" grpId="0"/>
      <p:bldP spid="130210" grpId="1"/>
      <p:bldP spid="130211" grpId="0"/>
      <p:bldP spid="130211" grpId="1"/>
      <p:bldP spid="130213" grpId="0"/>
      <p:bldP spid="130213" grpId="1"/>
      <p:bldP spid="130219" grpId="0"/>
      <p:bldP spid="13021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p:cNvSpPr>
          <p:nvPr>
            <p:ph type="title"/>
          </p:nvPr>
        </p:nvSpPr>
        <p:spPr>
          <a:xfrm>
            <a:off x="-457200" y="1219200"/>
            <a:ext cx="5962650" cy="838200"/>
          </a:xfrm>
        </p:spPr>
        <p:txBody>
          <a:bodyPr vert="horz" wrap="square" lIns="91440" tIns="45720" rIns="91440" bIns="45720" anchor="ctr" anchorCtr="0"/>
          <a:p>
            <a:pPr eaLnBrk="1" hangingPunct="1"/>
            <a:r>
              <a:rPr sz="3200" b="1" dirty="0">
                <a:solidFill>
                  <a:srgbClr val="FFFF00"/>
                </a:solidFill>
                <a:latin typeface=".VnTime" panose="020B7200000000000000" pitchFamily="34" charset="0"/>
              </a:rPr>
              <a:t>  </a:t>
            </a:r>
            <a:r>
              <a:rPr sz="3200" b="1" dirty="0">
                <a:solidFill>
                  <a:srgbClr val="FFFF00"/>
                </a:solidFill>
                <a:latin typeface="Times New Roman" panose="02020603050405020304" pitchFamily="18" charset="0"/>
                <a:cs typeface="Times New Roman" panose="02020603050405020304" pitchFamily="18" charset="0"/>
              </a:rPr>
              <a:t>  </a:t>
            </a:r>
            <a:r>
              <a:rPr lang="en-US" sz="3200" b="1" dirty="0">
                <a:solidFill>
                  <a:srgbClr val="000099"/>
                </a:solidFill>
                <a:latin typeface="Times New Roman" panose="02020603050405020304" pitchFamily="18" charset="0"/>
                <a:cs typeface="Times New Roman" panose="02020603050405020304" pitchFamily="18" charset="0"/>
              </a:rPr>
              <a:t>I. BIỂN VÀ ĐẢO VIỆT NAM</a:t>
            </a:r>
            <a:r>
              <a:rPr lang="en-US" sz="3200" b="1" dirty="0">
                <a:solidFill>
                  <a:srgbClr val="000099"/>
                </a:solidFill>
                <a:latin typeface=".VnTime" panose="020B7200000000000000" pitchFamily="34" charset="0"/>
              </a:rPr>
              <a:t>:</a:t>
            </a:r>
            <a:endParaRPr lang="en-US" sz="3200" b="1" dirty="0">
              <a:solidFill>
                <a:srgbClr val="000099"/>
              </a:solidFill>
              <a:latin typeface=".VnTime" panose="020B7200000000000000" pitchFamily="34" charset="0"/>
            </a:endParaRPr>
          </a:p>
        </p:txBody>
      </p:sp>
      <p:pic>
        <p:nvPicPr>
          <p:cNvPr id="4099" name="Picture 4" descr="Luoc do mot so dao va quan dao Viet Nam"/>
          <p:cNvPicPr>
            <a:picLocks noChangeAspect="1"/>
          </p:cNvPicPr>
          <p:nvPr/>
        </p:nvPicPr>
        <p:blipFill>
          <a:blip r:embed="rId1"/>
          <a:stretch>
            <a:fillRect/>
          </a:stretch>
        </p:blipFill>
        <p:spPr>
          <a:xfrm>
            <a:off x="5410200" y="1371600"/>
            <a:ext cx="3733800" cy="5410200"/>
          </a:xfrm>
          <a:prstGeom prst="rect">
            <a:avLst/>
          </a:prstGeom>
          <a:noFill/>
          <a:ln w="9525" cap="flat" cmpd="sng">
            <a:solidFill>
              <a:schemeClr val="bg1"/>
            </a:solidFill>
            <a:prstDash val="solid"/>
            <a:miter/>
            <a:headEnd type="none" w="med" len="med"/>
            <a:tailEnd type="none" w="med" len="med"/>
          </a:ln>
        </p:spPr>
      </p:pic>
      <p:sp>
        <p:nvSpPr>
          <p:cNvPr id="4100" name="Line 7"/>
          <p:cNvSpPr/>
          <p:nvPr/>
        </p:nvSpPr>
        <p:spPr>
          <a:xfrm flipV="1">
            <a:off x="7315200" y="6324600"/>
            <a:ext cx="381000" cy="304800"/>
          </a:xfrm>
          <a:prstGeom prst="line">
            <a:avLst/>
          </a:prstGeom>
          <a:ln w="38100" cap="flat" cmpd="sng">
            <a:solidFill>
              <a:srgbClr val="FF0066"/>
            </a:solidFill>
            <a:prstDash val="solid"/>
            <a:headEnd type="none" w="med" len="med"/>
            <a:tailEnd type="triangle" w="med" len="med"/>
          </a:ln>
        </p:spPr>
      </p:sp>
      <p:sp>
        <p:nvSpPr>
          <p:cNvPr id="6153" name="Text Box 9"/>
          <p:cNvSpPr txBox="1">
            <a:spLocks noChangeArrowheads="1"/>
          </p:cNvSpPr>
          <p:nvPr/>
        </p:nvSpPr>
        <p:spPr bwMode="auto">
          <a:xfrm>
            <a:off x="228600" y="1905000"/>
            <a:ext cx="518223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defTabSz="914400">
              <a:spcBef>
                <a:spcPct val="50000"/>
              </a:spcBef>
              <a:buClrTx/>
              <a:buSzTx/>
              <a:buFontTx/>
              <a:buNone/>
              <a:defRPr/>
            </a:pPr>
            <a:r>
              <a:rPr kumimoji="0" lang="en-US" sz="2800" b="1" i="1" kern="1200" cap="none" spc="0" normalizeH="0" baseline="0" noProof="0" dirty="0" smtClean="0">
                <a:solidFill>
                  <a:srgbClr val="000099"/>
                </a:solidFill>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rPr>
              <a:t>1. VÙNG BIỂN NƯỚC TA:</a:t>
            </a:r>
            <a:endParaRPr kumimoji="0" lang="en-US" sz="2800" b="1" i="1" kern="1200" cap="none" spc="0" normalizeH="0" baseline="0" noProof="0" dirty="0" smtClean="0">
              <a:solidFill>
                <a:srgbClr val="000099"/>
              </a:solidFill>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endParaRPr>
          </a:p>
        </p:txBody>
      </p:sp>
      <p:sp>
        <p:nvSpPr>
          <p:cNvPr id="6154" name="Text Box 10"/>
          <p:cNvSpPr txBox="1">
            <a:spLocks noChangeArrowheads="1"/>
          </p:cNvSpPr>
          <p:nvPr/>
        </p:nvSpPr>
        <p:spPr bwMode="auto">
          <a:xfrm>
            <a:off x="533400" y="3048000"/>
            <a:ext cx="4648200" cy="2030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buClrTx/>
              <a:buSzTx/>
              <a:buFontTx/>
              <a:buNone/>
              <a:defRPr/>
            </a:pPr>
            <a:r>
              <a:rPr kumimoji="0" lang="en-US" sz="2400" b="1" i="1" kern="1200" cap="none" spc="0" normalizeH="0" baseline="0" noProof="0" smtClean="0">
                <a:solidFill>
                  <a:srgbClr val="FF0000"/>
                </a:solidFill>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rPr>
              <a:t>DỰA VÀO KIẾN THỨC ĐÃ HỌC: HÃY CHO BIẾT CHIỀU DÀI ĐƯỜNG BỜ BIỂN VÀ DIỆN TÍCH VÙNG BIỂN NƯỚC TA?</a:t>
            </a:r>
            <a:endParaRPr kumimoji="0" lang="en-US" sz="2400" b="1" i="1" kern="1200" cap="none" spc="0" normalizeH="0" baseline="0" noProof="0" smtClean="0">
              <a:solidFill>
                <a:srgbClr val="FF0000"/>
              </a:solidFill>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endParaRPr>
          </a:p>
          <a:p>
            <a:pPr marR="0" defTabSz="914400">
              <a:spcBef>
                <a:spcPct val="50000"/>
              </a:spcBef>
              <a:buClrTx/>
              <a:buSzTx/>
              <a:buFontTx/>
              <a:buNone/>
              <a:defRPr/>
            </a:pPr>
            <a:endParaRPr kumimoji="0" lang="en-US" sz="2000" b="1" i="1" kern="1200" cap="none" spc="0" normalizeH="0" baseline="0" noProof="0" smtClean="0">
              <a:solidFill>
                <a:srgbClr val="FF0000"/>
              </a:solidFill>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endParaRPr>
          </a:p>
        </p:txBody>
      </p:sp>
      <p:sp>
        <p:nvSpPr>
          <p:cNvPr id="6163" name="Text Box 19"/>
          <p:cNvSpPr txBox="1">
            <a:spLocks noChangeArrowheads="1"/>
          </p:cNvSpPr>
          <p:nvPr/>
        </p:nvSpPr>
        <p:spPr bwMode="auto">
          <a:xfrm>
            <a:off x="0" y="4648200"/>
            <a:ext cx="5029200"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buClrTx/>
              <a:buSzTx/>
              <a:buFontTx/>
              <a:buNone/>
              <a:defRPr/>
            </a:pPr>
            <a:r>
              <a:rPr kumimoji="0" lang="en-US" sz="3600" b="1" kern="1200" cap="none" spc="0" normalizeH="0" baseline="0" noProof="0" smtClean="0">
                <a:solidFill>
                  <a:schemeClr val="hlink"/>
                </a:solidFill>
                <a:latin typeface="Times New Roman" panose="02020603050405020304" pitchFamily="18" charset="0"/>
                <a:ea typeface="+mn-ea"/>
                <a:cs typeface="Times New Roman" panose="02020603050405020304" pitchFamily="18" charset="0"/>
                <a:sym typeface="Wingdings" panose="05000000000000000000" pitchFamily="2" charset="2"/>
              </a:rPr>
              <a:t></a:t>
            </a:r>
            <a:r>
              <a:rPr kumimoji="0" lang="en-US" b="1" kern="1200" cap="none" spc="0" normalizeH="0" baseline="0" noProof="0" smtClean="0">
                <a:solidFill>
                  <a:schemeClr val="hlink"/>
                </a:solidFill>
                <a:latin typeface="Times New Roman" panose="02020603050405020304" pitchFamily="18" charset="0"/>
                <a:ea typeface="+mn-ea"/>
                <a:cs typeface="Times New Roman" panose="02020603050405020304" pitchFamily="18" charset="0"/>
                <a:sym typeface="Wingdings" panose="05000000000000000000" pitchFamily="2" charset="2"/>
              </a:rPr>
              <a:t>-</a:t>
            </a:r>
            <a:r>
              <a:rPr kumimoji="0" lang="en-US" sz="2400" kern="1200" cap="none" spc="0" normalizeH="0" baseline="0" noProof="0" smtClean="0">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rPr>
              <a:t> </a:t>
            </a:r>
            <a:r>
              <a:rPr kumimoji="0" lang="en-US" sz="2800" kern="1200" cap="none" spc="0" normalizeH="0" baseline="0" noProof="0" smtClean="0">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rPr>
              <a:t>BỜ BIỂN NƯỚC TA DÀI: 3260 km.</a:t>
            </a:r>
            <a:endParaRPr kumimoji="0" lang="en-US" sz="2800" kern="1200" cap="none" spc="0" normalizeH="0" baseline="0" noProof="0" smtClean="0">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endParaRPr>
          </a:p>
          <a:p>
            <a:pPr marR="0" defTabSz="914400">
              <a:buClrTx/>
              <a:buSzTx/>
              <a:buFontTx/>
              <a:buChar char="-"/>
              <a:defRPr/>
            </a:pPr>
            <a:r>
              <a:rPr kumimoji="0" lang="en-US" sz="2800" kern="1200" cap="none" spc="0" normalizeH="0" baseline="0" noProof="0" smtClean="0">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rPr>
              <a:t> VÙNG BIỂN NƯỚC TA RỘNG:  </a:t>
            </a:r>
            <a:r>
              <a:rPr kumimoji="0" lang="en-US" sz="2400" kern="1200" cap="none" spc="0" normalizeH="0" baseline="0" noProof="0" smtClean="0">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rPr>
              <a:t>khoảng</a:t>
            </a:r>
            <a:r>
              <a:rPr kumimoji="0" lang="en-US" sz="2000" kern="1200" cap="none" spc="0" normalizeH="0" baseline="0" noProof="0" smtClean="0">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rPr>
              <a:t> </a:t>
            </a:r>
            <a:r>
              <a:rPr kumimoji="0" lang="en-US" sz="2800" kern="1200" cap="none" spc="0" normalizeH="0" baseline="0" noProof="0" smtClean="0">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rPr>
              <a:t>1TRIỆU km</a:t>
            </a:r>
            <a:r>
              <a:rPr kumimoji="0" lang="en-US" sz="2800" kern="1200" cap="none" spc="0" normalizeH="0" baseline="30000" noProof="0" smtClean="0">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rPr>
              <a:t>2</a:t>
            </a:r>
            <a:r>
              <a:rPr kumimoji="0" lang="en-US" sz="2800" kern="1200" cap="none" spc="0" normalizeH="0" baseline="0" noProof="0" smtClean="0">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rPr>
              <a:t>.</a:t>
            </a:r>
            <a:endParaRPr kumimoji="0" lang="en-US" sz="2800" kern="1200" cap="none" spc="0" normalizeH="0" baseline="0" noProof="0" smtClean="0">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endParaRPr>
          </a:p>
          <a:p>
            <a:pPr marR="0" defTabSz="914400">
              <a:spcBef>
                <a:spcPct val="50000"/>
              </a:spcBef>
              <a:buClrTx/>
              <a:buSzTx/>
              <a:buFontTx/>
              <a:buNone/>
              <a:defRPr/>
            </a:pPr>
            <a:endParaRPr kumimoji="0" lang="en-US" sz="2800" kern="1200" cap="none" spc="0" normalizeH="0" baseline="0" noProof="0" smtClean="0">
              <a:latin typeface="Times New Roman" panose="02020603050405020304" pitchFamily="18" charset="0"/>
              <a:ea typeface="+mn-ea"/>
              <a:cs typeface="Times New Roman" panose="02020603050405020304" pitchFamily="18" charset="0"/>
            </a:endParaRPr>
          </a:p>
        </p:txBody>
      </p:sp>
      <p:sp>
        <p:nvSpPr>
          <p:cNvPr id="6164" name="Freeform 20"/>
          <p:cNvSpPr/>
          <p:nvPr/>
        </p:nvSpPr>
        <p:spPr>
          <a:xfrm>
            <a:off x="6248400" y="2133600"/>
            <a:ext cx="1828800" cy="4230688"/>
          </a:xfrm>
          <a:custGeom>
            <a:avLst/>
            <a:gdLst/>
            <a:ahLst/>
            <a:cxnLst>
              <a:cxn ang="0">
                <a:pos x="1149988" y="19737"/>
              </a:cxn>
              <a:cxn ang="0">
                <a:pos x="1110058" y="62029"/>
              </a:cxn>
              <a:cxn ang="0">
                <a:pos x="950337" y="197366"/>
              </a:cxn>
              <a:cxn ang="0">
                <a:pos x="870477" y="248118"/>
              </a:cxn>
              <a:cxn ang="0">
                <a:pos x="750686" y="408830"/>
              </a:cxn>
              <a:cxn ang="0">
                <a:pos x="638882" y="468040"/>
              </a:cxn>
              <a:cxn ang="0">
                <a:pos x="551036" y="552626"/>
              </a:cxn>
              <a:cxn ang="0">
                <a:pos x="455203" y="747172"/>
              </a:cxn>
              <a:cxn ang="0">
                <a:pos x="630896" y="1051681"/>
              </a:cxn>
              <a:cxn ang="0">
                <a:pos x="718742" y="1119349"/>
              </a:cxn>
              <a:cxn ang="0">
                <a:pos x="806589" y="1305437"/>
              </a:cxn>
              <a:cxn ang="0">
                <a:pos x="966309" y="1440774"/>
              </a:cxn>
              <a:cxn ang="0">
                <a:pos x="1022211" y="1483067"/>
              </a:cxn>
              <a:cxn ang="0">
                <a:pos x="1030197" y="1516901"/>
              </a:cxn>
              <a:cxn ang="0">
                <a:pos x="1102072" y="1576111"/>
              </a:cxn>
              <a:cxn ang="0">
                <a:pos x="1142002" y="1609945"/>
              </a:cxn>
              <a:cxn ang="0">
                <a:pos x="1237834" y="1660697"/>
              </a:cxn>
              <a:cxn ang="0">
                <a:pos x="1413527" y="1787575"/>
              </a:cxn>
              <a:cxn ang="0">
                <a:pos x="1621163" y="2007497"/>
              </a:cxn>
              <a:cxn ang="0">
                <a:pos x="1701024" y="2252796"/>
              </a:cxn>
              <a:cxn ang="0">
                <a:pos x="1796856" y="2599596"/>
              </a:cxn>
              <a:cxn ang="0">
                <a:pos x="1772898" y="2912563"/>
              </a:cxn>
              <a:cxn ang="0">
                <a:pos x="1748940" y="3047900"/>
              </a:cxn>
              <a:cxn ang="0">
                <a:pos x="1685052" y="3267822"/>
              </a:cxn>
              <a:cxn ang="0">
                <a:pos x="1581233" y="3360866"/>
              </a:cxn>
              <a:cxn ang="0">
                <a:pos x="1381583" y="3453911"/>
              </a:cxn>
              <a:cxn ang="0">
                <a:pos x="1309708" y="3496203"/>
              </a:cxn>
              <a:cxn ang="0">
                <a:pos x="998253" y="3614623"/>
              </a:cxn>
              <a:cxn ang="0">
                <a:pos x="886449" y="3614623"/>
              </a:cxn>
              <a:cxn ang="0">
                <a:pos x="830547" y="3749960"/>
              </a:cxn>
              <a:cxn ang="0">
                <a:pos x="766659" y="3817628"/>
              </a:cxn>
              <a:cxn ang="0">
                <a:pos x="758672" y="3885297"/>
              </a:cxn>
              <a:cxn ang="0">
                <a:pos x="678812" y="3919131"/>
              </a:cxn>
              <a:cxn ang="0">
                <a:pos x="598952" y="3969883"/>
              </a:cxn>
              <a:cxn ang="0">
                <a:pos x="455203" y="4003717"/>
              </a:cxn>
              <a:cxn ang="0">
                <a:pos x="391315" y="4054468"/>
              </a:cxn>
              <a:cxn ang="0">
                <a:pos x="327427" y="4096761"/>
              </a:cxn>
              <a:cxn ang="0">
                <a:pos x="111804" y="4230688"/>
              </a:cxn>
              <a:cxn ang="0">
                <a:pos x="119790" y="3944507"/>
              </a:cxn>
              <a:cxn ang="0">
                <a:pos x="207637" y="3809170"/>
              </a:cxn>
              <a:cxn ang="0">
                <a:pos x="111804" y="3707667"/>
              </a:cxn>
              <a:cxn ang="0">
                <a:pos x="63888" y="3699209"/>
              </a:cxn>
              <a:cxn ang="0">
                <a:pos x="23958" y="3665374"/>
              </a:cxn>
              <a:cxn ang="0">
                <a:pos x="0" y="3614623"/>
              </a:cxn>
            </a:cxnLst>
            <a:pathLst>
              <a:path w="1374" h="3001">
                <a:moveTo>
                  <a:pt x="954" y="2"/>
                </a:moveTo>
                <a:cubicBezTo>
                  <a:pt x="925" y="12"/>
                  <a:pt x="891" y="0"/>
                  <a:pt x="864" y="14"/>
                </a:cubicBezTo>
                <a:cubicBezTo>
                  <a:pt x="853" y="20"/>
                  <a:pt x="860" y="38"/>
                  <a:pt x="858" y="50"/>
                </a:cubicBezTo>
                <a:cubicBezTo>
                  <a:pt x="850" y="48"/>
                  <a:pt x="842" y="44"/>
                  <a:pt x="834" y="44"/>
                </a:cubicBezTo>
                <a:cubicBezTo>
                  <a:pt x="774" y="44"/>
                  <a:pt x="808" y="101"/>
                  <a:pt x="774" y="128"/>
                </a:cubicBezTo>
                <a:cubicBezTo>
                  <a:pt x="758" y="141"/>
                  <a:pt x="734" y="137"/>
                  <a:pt x="714" y="140"/>
                </a:cubicBezTo>
                <a:cubicBezTo>
                  <a:pt x="703" y="137"/>
                  <a:pt x="677" y="127"/>
                  <a:pt x="666" y="140"/>
                </a:cubicBezTo>
                <a:cubicBezTo>
                  <a:pt x="658" y="150"/>
                  <a:pt x="666" y="172"/>
                  <a:pt x="654" y="176"/>
                </a:cubicBezTo>
                <a:cubicBezTo>
                  <a:pt x="611" y="190"/>
                  <a:pt x="629" y="181"/>
                  <a:pt x="600" y="200"/>
                </a:cubicBezTo>
                <a:cubicBezTo>
                  <a:pt x="593" y="246"/>
                  <a:pt x="597" y="262"/>
                  <a:pt x="564" y="290"/>
                </a:cubicBezTo>
                <a:cubicBezTo>
                  <a:pt x="551" y="301"/>
                  <a:pt x="544" y="314"/>
                  <a:pt x="528" y="320"/>
                </a:cubicBezTo>
                <a:cubicBezTo>
                  <a:pt x="513" y="326"/>
                  <a:pt x="496" y="327"/>
                  <a:pt x="480" y="332"/>
                </a:cubicBezTo>
                <a:cubicBezTo>
                  <a:pt x="469" y="400"/>
                  <a:pt x="490" y="346"/>
                  <a:pt x="420" y="374"/>
                </a:cubicBezTo>
                <a:cubicBezTo>
                  <a:pt x="414" y="376"/>
                  <a:pt x="418" y="388"/>
                  <a:pt x="414" y="392"/>
                </a:cubicBezTo>
                <a:cubicBezTo>
                  <a:pt x="410" y="396"/>
                  <a:pt x="402" y="396"/>
                  <a:pt x="396" y="398"/>
                </a:cubicBezTo>
                <a:cubicBezTo>
                  <a:pt x="359" y="435"/>
                  <a:pt x="386" y="501"/>
                  <a:pt x="342" y="530"/>
                </a:cubicBezTo>
                <a:cubicBezTo>
                  <a:pt x="335" y="598"/>
                  <a:pt x="337" y="598"/>
                  <a:pt x="372" y="650"/>
                </a:cubicBezTo>
                <a:cubicBezTo>
                  <a:pt x="389" y="719"/>
                  <a:pt x="419" y="718"/>
                  <a:pt x="474" y="746"/>
                </a:cubicBezTo>
                <a:cubicBezTo>
                  <a:pt x="492" y="755"/>
                  <a:pt x="528" y="776"/>
                  <a:pt x="528" y="776"/>
                </a:cubicBezTo>
                <a:cubicBezTo>
                  <a:pt x="532" y="782"/>
                  <a:pt x="535" y="789"/>
                  <a:pt x="540" y="794"/>
                </a:cubicBezTo>
                <a:cubicBezTo>
                  <a:pt x="545" y="799"/>
                  <a:pt x="556" y="799"/>
                  <a:pt x="558" y="806"/>
                </a:cubicBezTo>
                <a:cubicBezTo>
                  <a:pt x="572" y="844"/>
                  <a:pt x="558" y="910"/>
                  <a:pt x="606" y="926"/>
                </a:cubicBezTo>
                <a:cubicBezTo>
                  <a:pt x="620" y="947"/>
                  <a:pt x="620" y="960"/>
                  <a:pt x="642" y="974"/>
                </a:cubicBezTo>
                <a:cubicBezTo>
                  <a:pt x="661" y="1003"/>
                  <a:pt x="697" y="1003"/>
                  <a:pt x="726" y="1022"/>
                </a:cubicBezTo>
                <a:cubicBezTo>
                  <a:pt x="728" y="1028"/>
                  <a:pt x="727" y="1036"/>
                  <a:pt x="732" y="1040"/>
                </a:cubicBezTo>
                <a:cubicBezTo>
                  <a:pt x="742" y="1047"/>
                  <a:pt x="768" y="1052"/>
                  <a:pt x="768" y="1052"/>
                </a:cubicBezTo>
                <a:cubicBezTo>
                  <a:pt x="764" y="1058"/>
                  <a:pt x="754" y="1063"/>
                  <a:pt x="756" y="1070"/>
                </a:cubicBezTo>
                <a:cubicBezTo>
                  <a:pt x="758" y="1076"/>
                  <a:pt x="768" y="1073"/>
                  <a:pt x="774" y="1076"/>
                </a:cubicBezTo>
                <a:cubicBezTo>
                  <a:pt x="787" y="1083"/>
                  <a:pt x="798" y="1092"/>
                  <a:pt x="810" y="1100"/>
                </a:cubicBezTo>
                <a:cubicBezTo>
                  <a:pt x="817" y="1105"/>
                  <a:pt x="823" y="1111"/>
                  <a:pt x="828" y="1118"/>
                </a:cubicBezTo>
                <a:cubicBezTo>
                  <a:pt x="833" y="1124"/>
                  <a:pt x="834" y="1131"/>
                  <a:pt x="840" y="1136"/>
                </a:cubicBezTo>
                <a:cubicBezTo>
                  <a:pt x="845" y="1140"/>
                  <a:pt x="852" y="1139"/>
                  <a:pt x="858" y="1142"/>
                </a:cubicBezTo>
                <a:cubicBezTo>
                  <a:pt x="871" y="1149"/>
                  <a:pt x="882" y="1158"/>
                  <a:pt x="894" y="1166"/>
                </a:cubicBezTo>
                <a:cubicBezTo>
                  <a:pt x="905" y="1173"/>
                  <a:pt x="919" y="1171"/>
                  <a:pt x="930" y="1178"/>
                </a:cubicBezTo>
                <a:cubicBezTo>
                  <a:pt x="953" y="1193"/>
                  <a:pt x="979" y="1199"/>
                  <a:pt x="1002" y="1214"/>
                </a:cubicBezTo>
                <a:cubicBezTo>
                  <a:pt x="1031" y="1258"/>
                  <a:pt x="1024" y="1243"/>
                  <a:pt x="1062" y="1268"/>
                </a:cubicBezTo>
                <a:cubicBezTo>
                  <a:pt x="1074" y="1303"/>
                  <a:pt x="1078" y="1339"/>
                  <a:pt x="1116" y="1352"/>
                </a:cubicBezTo>
                <a:cubicBezTo>
                  <a:pt x="1142" y="1391"/>
                  <a:pt x="1182" y="1400"/>
                  <a:pt x="1218" y="1424"/>
                </a:cubicBezTo>
                <a:cubicBezTo>
                  <a:pt x="1246" y="1465"/>
                  <a:pt x="1237" y="1446"/>
                  <a:pt x="1248" y="1478"/>
                </a:cubicBezTo>
                <a:cubicBezTo>
                  <a:pt x="1252" y="1532"/>
                  <a:pt x="1236" y="1570"/>
                  <a:pt x="1278" y="1598"/>
                </a:cubicBezTo>
                <a:cubicBezTo>
                  <a:pt x="1285" y="1635"/>
                  <a:pt x="1305" y="1686"/>
                  <a:pt x="1326" y="1718"/>
                </a:cubicBezTo>
                <a:cubicBezTo>
                  <a:pt x="1330" y="1780"/>
                  <a:pt x="1321" y="1801"/>
                  <a:pt x="1350" y="1844"/>
                </a:cubicBezTo>
                <a:cubicBezTo>
                  <a:pt x="1357" y="1957"/>
                  <a:pt x="1353" y="1918"/>
                  <a:pt x="1374" y="1982"/>
                </a:cubicBezTo>
                <a:cubicBezTo>
                  <a:pt x="1365" y="2025"/>
                  <a:pt x="1345" y="2027"/>
                  <a:pt x="1332" y="2066"/>
                </a:cubicBezTo>
                <a:cubicBezTo>
                  <a:pt x="1342" y="2137"/>
                  <a:pt x="1344" y="2085"/>
                  <a:pt x="1326" y="2126"/>
                </a:cubicBezTo>
                <a:cubicBezTo>
                  <a:pt x="1321" y="2138"/>
                  <a:pt x="1314" y="2162"/>
                  <a:pt x="1314" y="2162"/>
                </a:cubicBezTo>
                <a:cubicBezTo>
                  <a:pt x="1310" y="2190"/>
                  <a:pt x="1299" y="2214"/>
                  <a:pt x="1308" y="2240"/>
                </a:cubicBezTo>
                <a:cubicBezTo>
                  <a:pt x="1302" y="2298"/>
                  <a:pt x="1312" y="2303"/>
                  <a:pt x="1266" y="2318"/>
                </a:cubicBezTo>
                <a:cubicBezTo>
                  <a:pt x="1252" y="2361"/>
                  <a:pt x="1276" y="2370"/>
                  <a:pt x="1224" y="2360"/>
                </a:cubicBezTo>
                <a:cubicBezTo>
                  <a:pt x="1151" y="2375"/>
                  <a:pt x="1220" y="2352"/>
                  <a:pt x="1188" y="2384"/>
                </a:cubicBezTo>
                <a:cubicBezTo>
                  <a:pt x="1185" y="2387"/>
                  <a:pt x="1146" y="2396"/>
                  <a:pt x="1146" y="2396"/>
                </a:cubicBezTo>
                <a:cubicBezTo>
                  <a:pt x="1101" y="2441"/>
                  <a:pt x="1091" y="2432"/>
                  <a:pt x="1038" y="2450"/>
                </a:cubicBezTo>
                <a:cubicBezTo>
                  <a:pt x="1032" y="2456"/>
                  <a:pt x="1027" y="2464"/>
                  <a:pt x="1020" y="2468"/>
                </a:cubicBezTo>
                <a:cubicBezTo>
                  <a:pt x="1009" y="2474"/>
                  <a:pt x="984" y="2480"/>
                  <a:pt x="984" y="2480"/>
                </a:cubicBezTo>
                <a:cubicBezTo>
                  <a:pt x="1035" y="2514"/>
                  <a:pt x="936" y="2509"/>
                  <a:pt x="924" y="2510"/>
                </a:cubicBezTo>
                <a:cubicBezTo>
                  <a:pt x="864" y="2530"/>
                  <a:pt x="813" y="2554"/>
                  <a:pt x="750" y="2564"/>
                </a:cubicBezTo>
                <a:cubicBezTo>
                  <a:pt x="727" y="2580"/>
                  <a:pt x="717" y="2580"/>
                  <a:pt x="708" y="2552"/>
                </a:cubicBezTo>
                <a:cubicBezTo>
                  <a:pt x="694" y="2557"/>
                  <a:pt x="674" y="2552"/>
                  <a:pt x="666" y="2564"/>
                </a:cubicBezTo>
                <a:cubicBezTo>
                  <a:pt x="630" y="2622"/>
                  <a:pt x="687" y="2597"/>
                  <a:pt x="642" y="2612"/>
                </a:cubicBezTo>
                <a:cubicBezTo>
                  <a:pt x="651" y="2638"/>
                  <a:pt x="647" y="2645"/>
                  <a:pt x="624" y="2660"/>
                </a:cubicBezTo>
                <a:cubicBezTo>
                  <a:pt x="622" y="2674"/>
                  <a:pt x="628" y="2692"/>
                  <a:pt x="618" y="2702"/>
                </a:cubicBezTo>
                <a:cubicBezTo>
                  <a:pt x="608" y="2712"/>
                  <a:pt x="587" y="2699"/>
                  <a:pt x="576" y="2708"/>
                </a:cubicBezTo>
                <a:cubicBezTo>
                  <a:pt x="574" y="2710"/>
                  <a:pt x="587" y="2746"/>
                  <a:pt x="588" y="2750"/>
                </a:cubicBezTo>
                <a:cubicBezTo>
                  <a:pt x="582" y="2752"/>
                  <a:pt x="574" y="2752"/>
                  <a:pt x="570" y="2756"/>
                </a:cubicBezTo>
                <a:cubicBezTo>
                  <a:pt x="566" y="2760"/>
                  <a:pt x="570" y="2772"/>
                  <a:pt x="564" y="2774"/>
                </a:cubicBezTo>
                <a:cubicBezTo>
                  <a:pt x="547" y="2781"/>
                  <a:pt x="528" y="2778"/>
                  <a:pt x="510" y="2780"/>
                </a:cubicBezTo>
                <a:cubicBezTo>
                  <a:pt x="499" y="2777"/>
                  <a:pt x="473" y="2767"/>
                  <a:pt x="462" y="2780"/>
                </a:cubicBezTo>
                <a:cubicBezTo>
                  <a:pt x="454" y="2790"/>
                  <a:pt x="463" y="2815"/>
                  <a:pt x="450" y="2816"/>
                </a:cubicBezTo>
                <a:cubicBezTo>
                  <a:pt x="426" y="2818"/>
                  <a:pt x="402" y="2820"/>
                  <a:pt x="378" y="2822"/>
                </a:cubicBezTo>
                <a:cubicBezTo>
                  <a:pt x="363" y="2827"/>
                  <a:pt x="354" y="2828"/>
                  <a:pt x="342" y="2840"/>
                </a:cubicBezTo>
                <a:cubicBezTo>
                  <a:pt x="337" y="2845"/>
                  <a:pt x="336" y="2853"/>
                  <a:pt x="330" y="2858"/>
                </a:cubicBezTo>
                <a:cubicBezTo>
                  <a:pt x="320" y="2866"/>
                  <a:pt x="305" y="2869"/>
                  <a:pt x="294" y="2876"/>
                </a:cubicBezTo>
                <a:cubicBezTo>
                  <a:pt x="290" y="2882"/>
                  <a:pt x="288" y="2890"/>
                  <a:pt x="282" y="2894"/>
                </a:cubicBezTo>
                <a:cubicBezTo>
                  <a:pt x="271" y="2901"/>
                  <a:pt x="246" y="2906"/>
                  <a:pt x="246" y="2906"/>
                </a:cubicBezTo>
                <a:cubicBezTo>
                  <a:pt x="226" y="2936"/>
                  <a:pt x="221" y="2970"/>
                  <a:pt x="180" y="2978"/>
                </a:cubicBezTo>
                <a:cubicBezTo>
                  <a:pt x="164" y="2981"/>
                  <a:pt x="100" y="2999"/>
                  <a:pt x="84" y="3001"/>
                </a:cubicBezTo>
                <a:cubicBezTo>
                  <a:pt x="50" y="2993"/>
                  <a:pt x="105" y="2966"/>
                  <a:pt x="78" y="2948"/>
                </a:cubicBezTo>
                <a:cubicBezTo>
                  <a:pt x="84" y="2852"/>
                  <a:pt x="81" y="2874"/>
                  <a:pt x="90" y="2798"/>
                </a:cubicBezTo>
                <a:cubicBezTo>
                  <a:pt x="92" y="2777"/>
                  <a:pt x="92" y="2731"/>
                  <a:pt x="114" y="2714"/>
                </a:cubicBezTo>
                <a:cubicBezTo>
                  <a:pt x="118" y="2711"/>
                  <a:pt x="154" y="2702"/>
                  <a:pt x="156" y="2702"/>
                </a:cubicBezTo>
                <a:cubicBezTo>
                  <a:pt x="173" y="2651"/>
                  <a:pt x="153" y="2676"/>
                  <a:pt x="120" y="2654"/>
                </a:cubicBezTo>
                <a:cubicBezTo>
                  <a:pt x="108" y="2646"/>
                  <a:pt x="96" y="2638"/>
                  <a:pt x="84" y="2630"/>
                </a:cubicBezTo>
                <a:cubicBezTo>
                  <a:pt x="78" y="2626"/>
                  <a:pt x="66" y="2618"/>
                  <a:pt x="66" y="2618"/>
                </a:cubicBezTo>
                <a:cubicBezTo>
                  <a:pt x="60" y="2620"/>
                  <a:pt x="54" y="2621"/>
                  <a:pt x="48" y="2624"/>
                </a:cubicBezTo>
                <a:cubicBezTo>
                  <a:pt x="42" y="2627"/>
                  <a:pt x="36" y="2641"/>
                  <a:pt x="30" y="2636"/>
                </a:cubicBezTo>
                <a:cubicBezTo>
                  <a:pt x="20" y="2628"/>
                  <a:pt x="25" y="2611"/>
                  <a:pt x="18" y="2600"/>
                </a:cubicBezTo>
                <a:cubicBezTo>
                  <a:pt x="14" y="2594"/>
                  <a:pt x="9" y="2588"/>
                  <a:pt x="6" y="2582"/>
                </a:cubicBezTo>
                <a:cubicBezTo>
                  <a:pt x="3" y="2576"/>
                  <a:pt x="0" y="2564"/>
                  <a:pt x="0" y="2564"/>
                </a:cubicBezTo>
              </a:path>
            </a:pathLst>
          </a:custGeom>
          <a:noFill/>
          <a:ln w="50800" cap="flat" cmpd="sng">
            <a:solidFill>
              <a:srgbClr val="0000FF">
                <a:alpha val="100000"/>
              </a:srgbClr>
            </a:solidFill>
            <a:prstDash val="solid"/>
            <a:round/>
            <a:headEnd type="none" w="med" len="med"/>
            <a:tailEnd type="none" w="med" len="med"/>
          </a:ln>
        </p:spPr>
        <p:txBody>
          <a:bodyPr/>
          <a:p>
            <a:endParaRPr lang="en-US"/>
          </a:p>
        </p:txBody>
      </p:sp>
      <p:pic>
        <p:nvPicPr>
          <p:cNvPr id="6166" name="Picture 22" descr="Cau hoi"/>
          <p:cNvPicPr>
            <a:picLocks noChangeAspect="1"/>
          </p:cNvPicPr>
          <p:nvPr/>
        </p:nvPicPr>
        <p:blipFill>
          <a:blip r:embed="rId2"/>
          <a:stretch>
            <a:fillRect/>
          </a:stretch>
        </p:blipFill>
        <p:spPr>
          <a:xfrm>
            <a:off x="0" y="2971800"/>
            <a:ext cx="609600" cy="9906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146"/>
                                        </p:tgtEl>
                                        <p:attrNameLst>
                                          <p:attrName>style.visibility</p:attrName>
                                        </p:attrNameLst>
                                      </p:cBhvr>
                                      <p:to>
                                        <p:strVal val="visible"/>
                                      </p:to>
                                    </p:set>
                                    <p:anim calcmode="discrete" valueType="clr">
                                      <p:cBhvr override="childStyle">
                                        <p:cTn id="7" dur="80"/>
                                        <p:tgtEl>
                                          <p:spTgt spid="614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146"/>
                                        </p:tgtEl>
                                        <p:attrNameLst>
                                          <p:attrName>fillcolor</p:attrName>
                                        </p:attrNameLst>
                                      </p:cBhvr>
                                      <p:tavLst>
                                        <p:tav tm="0">
                                          <p:val>
                                            <p:clrVal>
                                              <a:schemeClr val="accent2"/>
                                            </p:clrVal>
                                          </p:val>
                                        </p:tav>
                                        <p:tav tm="50000">
                                          <p:val>
                                            <p:clrVal>
                                              <a:schemeClr val="hlink"/>
                                            </p:clrVal>
                                          </p:val>
                                        </p:tav>
                                      </p:tavLst>
                                    </p:anim>
                                    <p:set>
                                      <p:cBhvr>
                                        <p:cTn id="9" dur="80"/>
                                        <p:tgtEl>
                                          <p:spTgt spid="614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153"/>
                                        </p:tgtEl>
                                        <p:attrNameLst>
                                          <p:attrName>style.visibility</p:attrName>
                                        </p:attrNameLst>
                                      </p:cBhvr>
                                      <p:to>
                                        <p:strVal val="visible"/>
                                      </p:to>
                                    </p:set>
                                    <p:anim calcmode="discrete" valueType="clr">
                                      <p:cBhvr override="childStyle">
                                        <p:cTn id="14" dur="80"/>
                                        <p:tgtEl>
                                          <p:spTgt spid="615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153"/>
                                        </p:tgtEl>
                                        <p:attrNameLst>
                                          <p:attrName>fillcolor</p:attrName>
                                        </p:attrNameLst>
                                      </p:cBhvr>
                                      <p:tavLst>
                                        <p:tav tm="0">
                                          <p:val>
                                            <p:clrVal>
                                              <a:schemeClr val="accent2"/>
                                            </p:clrVal>
                                          </p:val>
                                        </p:tav>
                                        <p:tav tm="50000">
                                          <p:val>
                                            <p:clrVal>
                                              <a:schemeClr val="hlink"/>
                                            </p:clrVal>
                                          </p:val>
                                        </p:tav>
                                      </p:tavLst>
                                    </p:anim>
                                    <p:set>
                                      <p:cBhvr>
                                        <p:cTn id="16" dur="80"/>
                                        <p:tgtEl>
                                          <p:spTgt spid="6153"/>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166"/>
                                        </p:tgtEl>
                                        <p:attrNameLst>
                                          <p:attrName>style.visibility</p:attrName>
                                        </p:attrNameLst>
                                      </p:cBhvr>
                                      <p:to>
                                        <p:strVal val="visible"/>
                                      </p:to>
                                    </p:set>
                                    <p:animEffect transition="in" filter="fade">
                                      <p:cBhvr>
                                        <p:cTn id="21" dur="2000"/>
                                        <p:tgtEl>
                                          <p:spTgt spid="616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15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grpId="1" nodeType="clickEffect">
                                  <p:stCondLst>
                                    <p:cond delay="0"/>
                                  </p:stCondLst>
                                  <p:childTnLst>
                                    <p:anim calcmode="lin" valueType="num">
                                      <p:cBhvr additive="base">
                                        <p:cTn id="29" dur="500"/>
                                        <p:tgtEl>
                                          <p:spTgt spid="6154"/>
                                        </p:tgtEl>
                                        <p:attrNameLst>
                                          <p:attrName>ppt_x</p:attrName>
                                        </p:attrNameLst>
                                      </p:cBhvr>
                                      <p:tavLst>
                                        <p:tav tm="0">
                                          <p:val>
                                            <p:strVal val="ppt_x"/>
                                          </p:val>
                                        </p:tav>
                                        <p:tav tm="100000">
                                          <p:val>
                                            <p:strVal val="ppt_x"/>
                                          </p:val>
                                        </p:tav>
                                      </p:tavLst>
                                    </p:anim>
                                    <p:anim calcmode="lin" valueType="num">
                                      <p:cBhvr additive="base">
                                        <p:cTn id="30" dur="500"/>
                                        <p:tgtEl>
                                          <p:spTgt spid="6154"/>
                                        </p:tgtEl>
                                        <p:attrNameLst>
                                          <p:attrName>ppt_y</p:attrName>
                                        </p:attrNameLst>
                                      </p:cBhvr>
                                      <p:tavLst>
                                        <p:tav tm="0">
                                          <p:val>
                                            <p:strVal val="ppt_y"/>
                                          </p:val>
                                        </p:tav>
                                        <p:tav tm="100000">
                                          <p:val>
                                            <p:strVal val="1+ppt_h/2"/>
                                          </p:val>
                                        </p:tav>
                                      </p:tavLst>
                                    </p:anim>
                                    <p:set>
                                      <p:cBhvr>
                                        <p:cTn id="31" dur="1" fill="hold">
                                          <p:stCondLst>
                                            <p:cond delay="499"/>
                                          </p:stCondLst>
                                        </p:cTn>
                                        <p:tgtEl>
                                          <p:spTgt spid="6154"/>
                                        </p:tgtEl>
                                        <p:attrNameLst>
                                          <p:attrName>style.visibility</p:attrName>
                                        </p:attrNameLst>
                                      </p:cBhvr>
                                      <p:to>
                                        <p:strVal val="hidden"/>
                                      </p:to>
                                    </p:set>
                                  </p:childTnLst>
                                </p:cTn>
                              </p:par>
                              <p:par>
                                <p:cTn id="32" presetID="2" presetClass="exit" presetSubtype="4" fill="hold" nodeType="withEffect">
                                  <p:stCondLst>
                                    <p:cond delay="0"/>
                                  </p:stCondLst>
                                  <p:childTnLst>
                                    <p:anim calcmode="lin" valueType="num">
                                      <p:cBhvr additive="base">
                                        <p:cTn id="33" dur="500"/>
                                        <p:tgtEl>
                                          <p:spTgt spid="6166"/>
                                        </p:tgtEl>
                                        <p:attrNameLst>
                                          <p:attrName>ppt_x</p:attrName>
                                        </p:attrNameLst>
                                      </p:cBhvr>
                                      <p:tavLst>
                                        <p:tav tm="0">
                                          <p:val>
                                            <p:strVal val="ppt_x"/>
                                          </p:val>
                                        </p:tav>
                                        <p:tav tm="100000">
                                          <p:val>
                                            <p:strVal val="ppt_x"/>
                                          </p:val>
                                        </p:tav>
                                      </p:tavLst>
                                    </p:anim>
                                    <p:anim calcmode="lin" valueType="num">
                                      <p:cBhvr additive="base">
                                        <p:cTn id="34" dur="500"/>
                                        <p:tgtEl>
                                          <p:spTgt spid="6166"/>
                                        </p:tgtEl>
                                        <p:attrNameLst>
                                          <p:attrName>ppt_y</p:attrName>
                                        </p:attrNameLst>
                                      </p:cBhvr>
                                      <p:tavLst>
                                        <p:tav tm="0">
                                          <p:val>
                                            <p:strVal val="ppt_y"/>
                                          </p:val>
                                        </p:tav>
                                        <p:tav tm="100000">
                                          <p:val>
                                            <p:strVal val="1+ppt_h/2"/>
                                          </p:val>
                                        </p:tav>
                                      </p:tavLst>
                                    </p:anim>
                                    <p:set>
                                      <p:cBhvr>
                                        <p:cTn id="35" dur="1" fill="hold">
                                          <p:stCondLst>
                                            <p:cond delay="499"/>
                                          </p:stCondLst>
                                        </p:cTn>
                                        <p:tgtEl>
                                          <p:spTgt spid="616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6163">
                                            <p:txEl>
                                              <p:charRg st="0" end="32"/>
                                            </p:txEl>
                                          </p:spTgt>
                                        </p:tgtEl>
                                        <p:attrNameLst>
                                          <p:attrName>style.visibility</p:attrName>
                                        </p:attrNameLst>
                                      </p:cBhvr>
                                      <p:to>
                                        <p:strVal val="visible"/>
                                      </p:to>
                                    </p:set>
                                    <p:animEffect transition="in" filter="blinds(horizontal)">
                                      <p:cBhvr>
                                        <p:cTn id="40" dur="500"/>
                                        <p:tgtEl>
                                          <p:spTgt spid="6163">
                                            <p:txEl>
                                              <p:charRg st="0" end="3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nodeType="clickEffect">
                                  <p:stCondLst>
                                    <p:cond delay="0"/>
                                  </p:stCondLst>
                                  <p:childTnLst>
                                    <p:set>
                                      <p:cBhvr>
                                        <p:cTn id="44" dur="1" fill="hold">
                                          <p:stCondLst>
                                            <p:cond delay="0"/>
                                          </p:stCondLst>
                                        </p:cTn>
                                        <p:tgtEl>
                                          <p:spTgt spid="6164"/>
                                        </p:tgtEl>
                                        <p:attrNameLst>
                                          <p:attrName>style.visibility</p:attrName>
                                        </p:attrNameLst>
                                      </p:cBhvr>
                                      <p:to>
                                        <p:strVal val="visible"/>
                                      </p:to>
                                    </p:set>
                                    <p:animEffect transition="in" filter="strips(downLeft)">
                                      <p:cBhvr>
                                        <p:cTn id="45" dur="5000"/>
                                        <p:tgtEl>
                                          <p:spTgt spid="6164"/>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6163">
                                            <p:txEl>
                                              <p:charRg st="32" end="76"/>
                                            </p:txEl>
                                          </p:spTgt>
                                        </p:tgtEl>
                                        <p:attrNameLst>
                                          <p:attrName>style.visibility</p:attrName>
                                        </p:attrNameLst>
                                      </p:cBhvr>
                                      <p:to>
                                        <p:strVal val="visible"/>
                                      </p:to>
                                    </p:set>
                                    <p:animEffect transition="in" filter="blinds(horizontal)">
                                      <p:cBhvr>
                                        <p:cTn id="50" dur="500"/>
                                        <p:tgtEl>
                                          <p:spTgt spid="6163">
                                            <p:txEl>
                                              <p:charRg st="32" end="7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53" grpId="0"/>
      <p:bldP spid="6154" grpId="0" bldLvl="0" animBg="1"/>
      <p:bldP spid="6154" grpId="1"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a:spLocks noGrp="1"/>
          </p:cNvSpPr>
          <p:nvPr>
            <p:ph type="title"/>
          </p:nvPr>
        </p:nvSpPr>
        <p:spPr/>
        <p:txBody>
          <a:bodyPr vert="horz" wrap="square" lIns="91440" tIns="45720" rIns="91440" bIns="45720" anchor="ctr" anchorCtr="0"/>
          <a:p>
            <a:pPr eaLnBrk="1" hangingPunct="1"/>
            <a:endParaRPr dirty="0"/>
          </a:p>
        </p:txBody>
      </p:sp>
      <p:sp>
        <p:nvSpPr>
          <p:cNvPr id="24579" name="Rectangle 3"/>
          <p:cNvSpPr>
            <a:spLocks noGrp="1"/>
          </p:cNvSpPr>
          <p:nvPr>
            <p:ph idx="1"/>
          </p:nvPr>
        </p:nvSpPr>
        <p:spPr/>
        <p:txBody>
          <a:bodyPr vert="horz" wrap="square" lIns="91440" tIns="45720" rIns="91440" bIns="45720" anchor="t" anchorCtr="0"/>
          <a:p>
            <a:pPr eaLnBrk="1" hangingPunct="1"/>
            <a:endParaRPr dirty="0"/>
          </a:p>
        </p:txBody>
      </p:sp>
      <p:pic>
        <p:nvPicPr>
          <p:cNvPr id="24580" name="Picture 4" descr="2"/>
          <p:cNvPicPr>
            <a:picLocks noChangeAspect="1"/>
          </p:cNvPicPr>
          <p:nvPr/>
        </p:nvPicPr>
        <p:blipFill>
          <a:blip r:embed="rId1"/>
          <a:stretch>
            <a:fillRect/>
          </a:stretch>
        </p:blipFill>
        <p:spPr>
          <a:xfrm>
            <a:off x="0" y="0"/>
            <a:ext cx="9144000" cy="6858000"/>
          </a:xfrm>
          <a:prstGeom prst="rect">
            <a:avLst/>
          </a:prstGeom>
          <a:solidFill>
            <a:srgbClr val="00CC66"/>
          </a:solidFill>
          <a:ln w="9525">
            <a:noFill/>
          </a:ln>
        </p:spPr>
      </p:pic>
      <p:sp>
        <p:nvSpPr>
          <p:cNvPr id="108549" name="Rectangle 5"/>
          <p:cNvSpPr>
            <a:spLocks noChangeArrowheads="1"/>
          </p:cNvSpPr>
          <p:nvPr/>
        </p:nvSpPr>
        <p:spPr bwMode="auto">
          <a:xfrm>
            <a:off x="2514600" y="1143000"/>
            <a:ext cx="4038600" cy="58356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en-US" sz="3200" b="1" i="0" u="none" strike="noStrike" kern="1200" cap="none" spc="0" normalizeH="0" baseline="0" noProof="0" smtClean="0">
                <a:ln>
                  <a:noFill/>
                </a:ln>
                <a:solidFill>
                  <a:srgbClr val="FF006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DẶN DÒ:</a:t>
            </a:r>
            <a:endParaRPr kumimoji="0" lang="en-US" sz="3200" b="1" i="0" u="none" strike="noStrike" kern="1200" cap="none" spc="0" normalizeH="0" baseline="0" noProof="0" smtClean="0">
              <a:ln>
                <a:noFill/>
              </a:ln>
              <a:solidFill>
                <a:srgbClr val="FF006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endParaRPr>
          </a:p>
        </p:txBody>
      </p:sp>
      <p:sp>
        <p:nvSpPr>
          <p:cNvPr id="108550" name="Text Box 6"/>
          <p:cNvSpPr txBox="1">
            <a:spLocks noChangeArrowheads="1"/>
          </p:cNvSpPr>
          <p:nvPr/>
        </p:nvSpPr>
        <p:spPr bwMode="auto">
          <a:xfrm>
            <a:off x="976630" y="2514600"/>
            <a:ext cx="7710170" cy="14763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0" hangingPunct="0">
              <a:spcBef>
                <a:spcPct val="50000"/>
              </a:spcBef>
              <a:buChar char="-"/>
            </a:pPr>
            <a:r>
              <a:rPr lang="en-US" sz="3600" b="1" dirty="0">
                <a:solidFill>
                  <a:srgbClr val="FF0066"/>
                </a:solidFill>
                <a:effectLst>
                  <a:outerShdw blurRad="38100" dist="38100" dir="2700000">
                    <a:srgbClr val="C0C0C0"/>
                  </a:outerShdw>
                </a:effectLst>
                <a:latin typeface="Times New Roman" panose="02020603050405020304" pitchFamily="18" charset="0"/>
                <a:cs typeface="Times New Roman" panose="02020603050405020304" pitchFamily="18" charset="0"/>
              </a:rPr>
              <a:t> HỌC BÀI VÀ LÀM BÀI TẬP SGK</a:t>
            </a:r>
            <a:endParaRPr lang="en-US" sz="3600" b="1" dirty="0">
              <a:solidFill>
                <a:srgbClr val="FF0066"/>
              </a:solidFill>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eaLnBrk="0" hangingPunct="0">
              <a:spcBef>
                <a:spcPct val="50000"/>
              </a:spcBef>
              <a:buChar char="-"/>
            </a:pPr>
            <a:r>
              <a:rPr lang="en-US" sz="3600" b="1" dirty="0">
                <a:solidFill>
                  <a:srgbClr val="FF0066"/>
                </a:solidFill>
                <a:effectLst>
                  <a:outerShdw blurRad="38100" dist="38100" dir="2700000">
                    <a:srgbClr val="C0C0C0"/>
                  </a:outerShdw>
                </a:effectLst>
                <a:latin typeface="Times New Roman" panose="02020603050405020304" pitchFamily="18" charset="0"/>
                <a:cs typeface="Times New Roman" panose="02020603050405020304" pitchFamily="18" charset="0"/>
              </a:rPr>
              <a:t> CHUẨN BỊ BÀI 39</a:t>
            </a:r>
            <a:endParaRPr lang="en-US" sz="3600" b="1" dirty="0">
              <a:solidFill>
                <a:srgbClr val="FF0066"/>
              </a:solidFill>
              <a:effectLst>
                <a:outerShdw blurRad="38100" dist="38100" dir="2700000">
                  <a:srgbClr val="C0C0C0"/>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2" name="Picture 7" descr="So do cat ngang vung bien Viet Nam "/>
          <p:cNvPicPr>
            <a:picLocks noChangeAspect="1"/>
          </p:cNvPicPr>
          <p:nvPr/>
        </p:nvPicPr>
        <p:blipFill>
          <a:blip r:embed="rId1"/>
          <a:stretch>
            <a:fillRect/>
          </a:stretch>
        </p:blipFill>
        <p:spPr>
          <a:xfrm>
            <a:off x="0" y="4288790"/>
            <a:ext cx="4419600" cy="2079625"/>
          </a:xfrm>
          <a:prstGeom prst="rect">
            <a:avLst/>
          </a:prstGeom>
          <a:noFill/>
          <a:ln w="9525">
            <a:noFill/>
          </a:ln>
        </p:spPr>
      </p:pic>
      <p:sp>
        <p:nvSpPr>
          <p:cNvPr id="5123" name="Line 20"/>
          <p:cNvSpPr/>
          <p:nvPr/>
        </p:nvSpPr>
        <p:spPr>
          <a:xfrm>
            <a:off x="5029200" y="2971800"/>
            <a:ext cx="0" cy="0"/>
          </a:xfrm>
          <a:prstGeom prst="line">
            <a:avLst/>
          </a:prstGeom>
          <a:ln w="9525" cap="flat" cmpd="sng">
            <a:solidFill>
              <a:schemeClr val="tx1"/>
            </a:solidFill>
            <a:prstDash val="solid"/>
            <a:headEnd type="none" w="med" len="med"/>
            <a:tailEnd type="triangle" w="med" len="med"/>
          </a:ln>
        </p:spPr>
      </p:sp>
      <p:sp>
        <p:nvSpPr>
          <p:cNvPr id="12313" name="Text Box 25"/>
          <p:cNvSpPr txBox="1">
            <a:spLocks noChangeArrowheads="1"/>
          </p:cNvSpPr>
          <p:nvPr/>
        </p:nvSpPr>
        <p:spPr bwMode="auto">
          <a:xfrm>
            <a:off x="152400" y="551180"/>
            <a:ext cx="4343400"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eaLnBrk="0" hangingPunct="0">
              <a:spcBef>
                <a:spcPct val="50000"/>
              </a:spcBef>
              <a:buClrTx/>
              <a:buSzTx/>
              <a:buFontTx/>
              <a:buNone/>
              <a:defRPr/>
            </a:pPr>
            <a:r>
              <a:rPr kumimoji="0" lang="en-US" sz="2400" b="1" i="1" kern="1200" cap="none" spc="0" normalizeH="0" baseline="0" noProof="0" smtClean="0">
                <a:solidFill>
                  <a:srgbClr val="FF0000"/>
                </a:solidFill>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rPr>
              <a:t>DỰA VÀO HÌNH 38.1 CHO BIẾT VÙNG BIỂN NƯỚC TA GỒM NHỮNG BỘ PHẬN NÀO?</a:t>
            </a:r>
            <a:endParaRPr kumimoji="0" lang="en-US" sz="2400" b="1" i="1" kern="1200" cap="none" spc="0" normalizeH="0" baseline="0" noProof="0" smtClean="0">
              <a:solidFill>
                <a:srgbClr val="FF0000"/>
              </a:solidFill>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endParaRPr>
          </a:p>
        </p:txBody>
      </p:sp>
      <p:sp>
        <p:nvSpPr>
          <p:cNvPr id="12315" name="Text Box 27"/>
          <p:cNvSpPr txBox="1">
            <a:spLocks noChangeArrowheads="1"/>
          </p:cNvSpPr>
          <p:nvPr/>
        </p:nvSpPr>
        <p:spPr bwMode="auto">
          <a:xfrm>
            <a:off x="47625" y="2232660"/>
            <a:ext cx="4549775" cy="2030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0" hangingPunct="0">
              <a:spcBef>
                <a:spcPct val="50000"/>
              </a:spcBef>
            </a:pPr>
            <a:r>
              <a:rPr lang="en-US" sz="1800" dirty="0">
                <a:solidFill>
                  <a:schemeClr val="tx2"/>
                </a:solidFill>
                <a:effectLst>
                  <a:outerShdw blurRad="38100" dist="38100" dir="2700000">
                    <a:srgbClr val="C0C0C0"/>
                  </a:outerShdw>
                </a:effectLst>
                <a:latin typeface="Times New Roman" panose="02020603050405020304" pitchFamily="18" charset="0"/>
                <a:cs typeface="Times New Roman" panose="02020603050405020304" pitchFamily="18" charset="0"/>
              </a:rPr>
              <a:t>GỒM:</a:t>
            </a:r>
            <a:r>
              <a:rPr sz="1800" dirty="0">
                <a:solidFill>
                  <a:schemeClr val="tx2"/>
                </a:solidFill>
                <a:effectLst>
                  <a:outerShdw blurRad="38100" dist="38100" dir="2700000">
                    <a:srgbClr val="C0C0C0"/>
                  </a:outerShdw>
                </a:effectLst>
                <a:latin typeface="Times New Roman" panose="02020603050405020304" pitchFamily="18" charset="0"/>
                <a:cs typeface="Times New Roman" panose="02020603050405020304" pitchFamily="18" charset="0"/>
              </a:rPr>
              <a:t>     + </a:t>
            </a:r>
            <a:r>
              <a:rPr lang="en-US" sz="1800" dirty="0">
                <a:solidFill>
                  <a:schemeClr val="tx2"/>
                </a:solidFill>
                <a:effectLst>
                  <a:outerShdw blurRad="38100" dist="38100" dir="2700000">
                    <a:srgbClr val="C0C0C0"/>
                  </a:outerShdw>
                </a:effectLst>
                <a:latin typeface="Times New Roman" panose="02020603050405020304" pitchFamily="18" charset="0"/>
                <a:cs typeface="Times New Roman" panose="02020603050405020304" pitchFamily="18" charset="0"/>
              </a:rPr>
              <a:t>NỘI THỦY</a:t>
            </a:r>
            <a:endParaRPr sz="1800" dirty="0">
              <a:solidFill>
                <a:schemeClr val="tx2"/>
              </a:solidFill>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eaLnBrk="0" hangingPunct="0">
              <a:spcBef>
                <a:spcPct val="50000"/>
              </a:spcBef>
            </a:pPr>
            <a:r>
              <a:rPr sz="1800" dirty="0">
                <a:solidFill>
                  <a:schemeClr val="tx2"/>
                </a:solidFill>
                <a:effectLst>
                  <a:outerShdw blurRad="38100" dist="38100" dir="2700000">
                    <a:srgbClr val="C0C0C0"/>
                  </a:outerShdw>
                </a:effectLst>
                <a:latin typeface="Times New Roman" panose="02020603050405020304" pitchFamily="18" charset="0"/>
                <a:cs typeface="Times New Roman" panose="02020603050405020304" pitchFamily="18" charset="0"/>
              </a:rPr>
              <a:t>	+</a:t>
            </a:r>
            <a:r>
              <a:rPr lang="en-US" sz="1800" dirty="0">
                <a:solidFill>
                  <a:schemeClr val="tx2"/>
                </a:solidFill>
                <a:effectLst>
                  <a:outerShdw blurRad="38100" dist="38100" dir="2700000">
                    <a:srgbClr val="C0C0C0"/>
                  </a:outerShdw>
                </a:effectLst>
                <a:latin typeface="Times New Roman" panose="02020603050405020304" pitchFamily="18" charset="0"/>
                <a:cs typeface="Times New Roman" panose="02020603050405020304" pitchFamily="18" charset="0"/>
              </a:rPr>
              <a:t> LÃNH HẢI</a:t>
            </a:r>
            <a:endParaRPr sz="1800" dirty="0">
              <a:solidFill>
                <a:schemeClr val="tx2"/>
              </a:solidFill>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eaLnBrk="0" hangingPunct="0">
              <a:spcBef>
                <a:spcPct val="50000"/>
              </a:spcBef>
            </a:pPr>
            <a:r>
              <a:rPr sz="1800" dirty="0">
                <a:solidFill>
                  <a:schemeClr val="tx2"/>
                </a:solidFill>
                <a:effectLst>
                  <a:outerShdw blurRad="38100" dist="38100" dir="2700000">
                    <a:srgbClr val="C0C0C0"/>
                  </a:outerShdw>
                </a:effectLst>
                <a:latin typeface="Times New Roman" panose="02020603050405020304" pitchFamily="18" charset="0"/>
                <a:cs typeface="Times New Roman" panose="02020603050405020304" pitchFamily="18" charset="0"/>
              </a:rPr>
              <a:t>	+</a:t>
            </a:r>
            <a:r>
              <a:rPr lang="en-US" sz="1800" dirty="0">
                <a:solidFill>
                  <a:schemeClr val="tx2"/>
                </a:solidFill>
                <a:effectLst>
                  <a:outerShdw blurRad="38100" dist="38100" dir="2700000">
                    <a:srgbClr val="C0C0C0"/>
                  </a:outerShdw>
                </a:effectLst>
                <a:latin typeface="Times New Roman" panose="02020603050405020304" pitchFamily="18" charset="0"/>
                <a:cs typeface="Times New Roman" panose="02020603050405020304" pitchFamily="18" charset="0"/>
              </a:rPr>
              <a:t> VÙNG TIẾP GIÁP LÃNH HẢI.</a:t>
            </a:r>
            <a:endParaRPr sz="1800" dirty="0">
              <a:solidFill>
                <a:schemeClr val="tx2"/>
              </a:solidFill>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eaLnBrk="0" hangingPunct="0">
              <a:spcBef>
                <a:spcPct val="50000"/>
              </a:spcBef>
            </a:pPr>
            <a:r>
              <a:rPr sz="1800" dirty="0">
                <a:solidFill>
                  <a:schemeClr val="tx2"/>
                </a:solidFill>
                <a:effectLst>
                  <a:outerShdw blurRad="38100" dist="38100" dir="2700000">
                    <a:srgbClr val="C0C0C0"/>
                  </a:outerShdw>
                </a:effectLst>
                <a:latin typeface="Times New Roman" panose="02020603050405020304" pitchFamily="18" charset="0"/>
                <a:cs typeface="Times New Roman" panose="02020603050405020304" pitchFamily="18" charset="0"/>
              </a:rPr>
              <a:t>	+ </a:t>
            </a:r>
            <a:r>
              <a:rPr lang="en-US" sz="1800" dirty="0">
                <a:solidFill>
                  <a:schemeClr val="tx2"/>
                </a:solidFill>
                <a:effectLst>
                  <a:outerShdw blurRad="38100" dist="38100" dir="2700000">
                    <a:srgbClr val="C0C0C0"/>
                  </a:outerShdw>
                </a:effectLst>
                <a:latin typeface="Times New Roman" panose="02020603050405020304" pitchFamily="18" charset="0"/>
                <a:cs typeface="Times New Roman" panose="02020603050405020304" pitchFamily="18" charset="0"/>
              </a:rPr>
              <a:t> VÙNG ĐẶT QUYỀN KINH TẾ.</a:t>
            </a:r>
            <a:endParaRPr sz="1800" dirty="0">
              <a:solidFill>
                <a:schemeClr val="tx2"/>
              </a:solidFill>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eaLnBrk="0" hangingPunct="0">
              <a:spcBef>
                <a:spcPct val="50000"/>
              </a:spcBef>
            </a:pPr>
            <a:r>
              <a:rPr sz="1800" dirty="0">
                <a:solidFill>
                  <a:schemeClr val="tx2"/>
                </a:solidFill>
                <a:effectLst>
                  <a:outerShdw blurRad="38100" dist="38100" dir="2700000">
                    <a:srgbClr val="C0C0C0"/>
                  </a:outerShdw>
                </a:effectLst>
                <a:latin typeface="Times New Roman" panose="02020603050405020304" pitchFamily="18" charset="0"/>
                <a:cs typeface="Times New Roman" panose="02020603050405020304" pitchFamily="18" charset="0"/>
              </a:rPr>
              <a:t>	+ </a:t>
            </a:r>
            <a:r>
              <a:rPr lang="en-US" sz="1800" dirty="0">
                <a:solidFill>
                  <a:schemeClr val="tx2"/>
                </a:solidFill>
                <a:latin typeface="Times New Roman" panose="02020603050405020304" pitchFamily="18" charset="0"/>
                <a:cs typeface="Times New Roman" panose="02020603050405020304" pitchFamily="18" charset="0"/>
              </a:rPr>
              <a:t>THỀM LỤC ĐỊA</a:t>
            </a:r>
            <a:endParaRPr lang="en-US" sz="1800" dirty="0">
              <a:solidFill>
                <a:schemeClr val="tx2"/>
              </a:solidFill>
              <a:latin typeface="Times New Roman" panose="02020603050405020304" pitchFamily="18" charset="0"/>
              <a:cs typeface="Times New Roman" panose="02020603050405020304" pitchFamily="18" charset="0"/>
            </a:endParaRPr>
          </a:p>
        </p:txBody>
      </p:sp>
      <p:pic>
        <p:nvPicPr>
          <p:cNvPr id="5126" name="Picture 28" descr="Luoc do mot so dao va quan dao Viet Nam"/>
          <p:cNvPicPr>
            <a:picLocks noChangeAspect="1"/>
          </p:cNvPicPr>
          <p:nvPr/>
        </p:nvPicPr>
        <p:blipFill>
          <a:blip r:embed="rId2"/>
          <a:stretch>
            <a:fillRect/>
          </a:stretch>
        </p:blipFill>
        <p:spPr>
          <a:xfrm>
            <a:off x="4572000" y="90170"/>
            <a:ext cx="4572000" cy="6691630"/>
          </a:xfrm>
          <a:prstGeom prst="rect">
            <a:avLst/>
          </a:prstGeom>
          <a:noFill/>
          <a:ln w="9525" cap="flat" cmpd="sng">
            <a:solidFill>
              <a:schemeClr val="bg1"/>
            </a:solidFill>
            <a:prstDash val="solid"/>
            <a:miter/>
            <a:headEnd type="none" w="med" len="med"/>
            <a:tailEnd type="none" w="med" len="med"/>
          </a:ln>
        </p:spPr>
      </p:pic>
      <p:sp>
        <p:nvSpPr>
          <p:cNvPr id="5127" name="Text Box 30"/>
          <p:cNvSpPr txBox="1"/>
          <p:nvPr/>
        </p:nvSpPr>
        <p:spPr>
          <a:xfrm>
            <a:off x="0" y="6491288"/>
            <a:ext cx="4724400" cy="366712"/>
          </a:xfrm>
          <a:prstGeom prst="rect">
            <a:avLst/>
          </a:prstGeom>
          <a:noFill/>
          <a:ln w="9525">
            <a:noFill/>
          </a:ln>
        </p:spPr>
        <p:txBody>
          <a:bodyPr>
            <a:spAutoFit/>
          </a:bodyPr>
          <a:p>
            <a:pPr eaLnBrk="0" hangingPunct="0">
              <a:spcBef>
                <a:spcPct val="50000"/>
              </a:spcBef>
            </a:pPr>
            <a:r>
              <a:rPr dirty="0">
                <a:latin typeface=".VnTime" panose="020B7200000000000000" pitchFamily="34" charset="0"/>
              </a:rPr>
              <a:t>H. 38.1: S¬ ®å c¾t ngang vïng biÓn ViÖt Nam.</a:t>
            </a:r>
            <a:endParaRPr dirty="0">
              <a:latin typeface=".VnTime" panose="020B7200000000000000" pitchFamily="34" charset="0"/>
            </a:endParaRPr>
          </a:p>
        </p:txBody>
      </p:sp>
      <p:sp>
        <p:nvSpPr>
          <p:cNvPr id="12319" name="Line 31"/>
          <p:cNvSpPr/>
          <p:nvPr/>
        </p:nvSpPr>
        <p:spPr>
          <a:xfrm flipV="1">
            <a:off x="6553200" y="2819400"/>
            <a:ext cx="76200" cy="381000"/>
          </a:xfrm>
          <a:prstGeom prst="line">
            <a:avLst/>
          </a:prstGeom>
          <a:ln w="25400" cap="flat" cmpd="sng">
            <a:solidFill>
              <a:srgbClr val="000000"/>
            </a:solidFill>
            <a:prstDash val="solid"/>
            <a:headEnd type="none" w="med" len="med"/>
            <a:tailEnd type="triangle" w="sm" len="med"/>
          </a:ln>
        </p:spPr>
      </p:sp>
      <p:sp>
        <p:nvSpPr>
          <p:cNvPr id="12322" name="Line 34"/>
          <p:cNvSpPr/>
          <p:nvPr/>
        </p:nvSpPr>
        <p:spPr>
          <a:xfrm>
            <a:off x="6553200" y="3200400"/>
            <a:ext cx="762000" cy="609600"/>
          </a:xfrm>
          <a:prstGeom prst="line">
            <a:avLst/>
          </a:prstGeom>
          <a:ln w="25400" cap="flat" cmpd="sng">
            <a:solidFill>
              <a:srgbClr val="000000"/>
            </a:solidFill>
            <a:prstDash val="solid"/>
            <a:headEnd type="none" w="med" len="med"/>
            <a:tailEnd type="none" w="med" len="med"/>
          </a:ln>
        </p:spPr>
      </p:sp>
      <p:sp>
        <p:nvSpPr>
          <p:cNvPr id="12325" name="Freeform 37"/>
          <p:cNvSpPr/>
          <p:nvPr/>
        </p:nvSpPr>
        <p:spPr>
          <a:xfrm>
            <a:off x="7315200" y="3810000"/>
            <a:ext cx="457200" cy="609600"/>
          </a:xfrm>
          <a:custGeom>
            <a:avLst/>
            <a:gdLst/>
            <a:ahLst/>
            <a:cxnLst>
              <a:cxn ang="0">
                <a:pos x="0" y="0"/>
              </a:cxn>
              <a:cxn ang="0">
                <a:pos x="457200" y="609600"/>
              </a:cxn>
            </a:cxnLst>
            <a:pathLst>
              <a:path w="71" h="416">
                <a:moveTo>
                  <a:pt x="0" y="0"/>
                </a:moveTo>
                <a:lnTo>
                  <a:pt x="71" y="416"/>
                </a:lnTo>
              </a:path>
            </a:pathLst>
          </a:custGeom>
          <a:solidFill>
            <a:srgbClr val="000000">
              <a:alpha val="100000"/>
            </a:srgbClr>
          </a:solidFill>
          <a:ln w="25400" cap="flat" cmpd="sng">
            <a:solidFill>
              <a:srgbClr val="000000">
                <a:alpha val="100000"/>
              </a:srgbClr>
            </a:solidFill>
            <a:prstDash val="solid"/>
            <a:round/>
            <a:headEnd type="none" w="med" len="med"/>
            <a:tailEnd type="none" w="med" len="med"/>
          </a:ln>
        </p:spPr>
        <p:txBody>
          <a:bodyPr/>
          <a:p>
            <a:endParaRPr lang="en-US"/>
          </a:p>
        </p:txBody>
      </p:sp>
      <p:sp>
        <p:nvSpPr>
          <p:cNvPr id="12326" name="Freeform 38"/>
          <p:cNvSpPr/>
          <p:nvPr/>
        </p:nvSpPr>
        <p:spPr>
          <a:xfrm>
            <a:off x="7810500" y="4451350"/>
            <a:ext cx="47625" cy="258763"/>
          </a:xfrm>
          <a:custGeom>
            <a:avLst/>
            <a:gdLst/>
            <a:ahLst/>
            <a:cxnLst>
              <a:cxn ang="0">
                <a:pos x="0" y="0"/>
              </a:cxn>
              <a:cxn ang="0">
                <a:pos x="47625" y="258763"/>
              </a:cxn>
            </a:cxnLst>
            <a:pathLst>
              <a:path w="30" h="163">
                <a:moveTo>
                  <a:pt x="0" y="0"/>
                </a:moveTo>
                <a:lnTo>
                  <a:pt x="30" y="163"/>
                </a:lnTo>
              </a:path>
            </a:pathLst>
          </a:custGeom>
          <a:noFill/>
          <a:ln w="25400" cap="flat" cmpd="sng">
            <a:solidFill>
              <a:srgbClr val="000000">
                <a:alpha val="100000"/>
              </a:srgbClr>
            </a:solidFill>
            <a:prstDash val="solid"/>
            <a:round/>
            <a:headEnd type="none" w="med" len="med"/>
            <a:tailEnd type="none" w="med" len="med"/>
          </a:ln>
        </p:spPr>
        <p:txBody>
          <a:bodyPr/>
          <a:p>
            <a:endParaRPr lang="en-US"/>
          </a:p>
        </p:txBody>
      </p:sp>
      <p:sp>
        <p:nvSpPr>
          <p:cNvPr id="12327" name="Freeform 39"/>
          <p:cNvSpPr/>
          <p:nvPr/>
        </p:nvSpPr>
        <p:spPr>
          <a:xfrm>
            <a:off x="7848600" y="4708525"/>
            <a:ext cx="76200" cy="625475"/>
          </a:xfrm>
          <a:custGeom>
            <a:avLst/>
            <a:gdLst/>
            <a:ahLst/>
            <a:cxnLst>
              <a:cxn ang="0">
                <a:pos x="0" y="15875"/>
              </a:cxn>
              <a:cxn ang="0">
                <a:pos x="7938" y="0"/>
              </a:cxn>
              <a:cxn ang="0">
                <a:pos x="76200" y="625475"/>
              </a:cxn>
            </a:cxnLst>
            <a:pathLst>
              <a:path w="48" h="394">
                <a:moveTo>
                  <a:pt x="0" y="10"/>
                </a:moveTo>
                <a:lnTo>
                  <a:pt x="5" y="0"/>
                </a:lnTo>
                <a:lnTo>
                  <a:pt x="48" y="394"/>
                </a:lnTo>
              </a:path>
            </a:pathLst>
          </a:custGeom>
          <a:solidFill>
            <a:srgbClr val="000000">
              <a:alpha val="100000"/>
            </a:srgbClr>
          </a:solidFill>
          <a:ln w="25400" cap="flat" cmpd="sng">
            <a:solidFill>
              <a:srgbClr val="000000">
                <a:alpha val="100000"/>
              </a:srgbClr>
            </a:solidFill>
            <a:prstDash val="solid"/>
            <a:round/>
            <a:headEnd type="none" w="med" len="med"/>
            <a:tailEnd type="none" w="med" len="med"/>
          </a:ln>
        </p:spPr>
        <p:txBody>
          <a:bodyPr/>
          <a:p>
            <a:endParaRPr lang="en-US"/>
          </a:p>
        </p:txBody>
      </p:sp>
      <p:sp>
        <p:nvSpPr>
          <p:cNvPr id="12329" name="Freeform 41"/>
          <p:cNvSpPr/>
          <p:nvPr/>
        </p:nvSpPr>
        <p:spPr>
          <a:xfrm>
            <a:off x="6565900" y="5334000"/>
            <a:ext cx="1358900" cy="931863"/>
          </a:xfrm>
          <a:custGeom>
            <a:avLst/>
            <a:gdLst/>
            <a:ahLst/>
            <a:cxnLst>
              <a:cxn ang="0">
                <a:pos x="1358900" y="0"/>
              </a:cxn>
              <a:cxn ang="0">
                <a:pos x="0" y="931863"/>
              </a:cxn>
            </a:cxnLst>
            <a:pathLst>
              <a:path w="856" h="587">
                <a:moveTo>
                  <a:pt x="856" y="0"/>
                </a:moveTo>
                <a:lnTo>
                  <a:pt x="0" y="587"/>
                </a:lnTo>
              </a:path>
            </a:pathLst>
          </a:custGeom>
          <a:solidFill>
            <a:srgbClr val="000000">
              <a:alpha val="100000"/>
            </a:srgbClr>
          </a:solidFill>
          <a:ln w="25400" cap="flat" cmpd="sng">
            <a:solidFill>
              <a:srgbClr val="000000">
                <a:alpha val="100000"/>
              </a:srgbClr>
            </a:solidFill>
            <a:prstDash val="solid"/>
            <a:round/>
            <a:headEnd type="none" w="med" len="med"/>
            <a:tailEnd type="none" w="med" len="med"/>
          </a:ln>
        </p:spPr>
        <p:txBody>
          <a:bodyPr/>
          <a:p>
            <a:endParaRPr lang="en-US"/>
          </a:p>
        </p:txBody>
      </p:sp>
      <p:sp>
        <p:nvSpPr>
          <p:cNvPr id="12330" name="Freeform 42"/>
          <p:cNvSpPr/>
          <p:nvPr/>
        </p:nvSpPr>
        <p:spPr>
          <a:xfrm>
            <a:off x="5692775" y="6362700"/>
            <a:ext cx="908050" cy="92075"/>
          </a:xfrm>
          <a:custGeom>
            <a:avLst/>
            <a:gdLst/>
            <a:ahLst/>
            <a:cxnLst>
              <a:cxn ang="0">
                <a:pos x="0" y="92075"/>
              </a:cxn>
              <a:cxn ang="0">
                <a:pos x="908050" y="0"/>
              </a:cxn>
            </a:cxnLst>
            <a:pathLst>
              <a:path w="572" h="58">
                <a:moveTo>
                  <a:pt x="0" y="58"/>
                </a:moveTo>
                <a:lnTo>
                  <a:pt x="572" y="0"/>
                </a:lnTo>
              </a:path>
            </a:pathLst>
          </a:custGeom>
          <a:solidFill>
            <a:srgbClr val="000000">
              <a:alpha val="100000"/>
            </a:srgbClr>
          </a:solidFill>
          <a:ln w="25400" cap="flat" cmpd="sng">
            <a:solidFill>
              <a:srgbClr val="009900">
                <a:alpha val="100000"/>
              </a:srgbClr>
            </a:solidFill>
            <a:prstDash val="solid"/>
            <a:round/>
            <a:headEnd type="none" w="med" len="med"/>
            <a:tailEnd type="none" w="med" len="med"/>
          </a:ln>
        </p:spPr>
        <p:txBody>
          <a:bodyPr/>
          <a:p>
            <a:endParaRPr lang="en-US"/>
          </a:p>
        </p:txBody>
      </p:sp>
      <p:sp>
        <p:nvSpPr>
          <p:cNvPr id="12331" name="Freeform 43"/>
          <p:cNvSpPr/>
          <p:nvPr/>
        </p:nvSpPr>
        <p:spPr>
          <a:xfrm>
            <a:off x="5035550" y="6010275"/>
            <a:ext cx="654050" cy="444500"/>
          </a:xfrm>
          <a:custGeom>
            <a:avLst/>
            <a:gdLst/>
            <a:ahLst/>
            <a:cxnLst>
              <a:cxn ang="0">
                <a:pos x="0" y="0"/>
              </a:cxn>
              <a:cxn ang="0">
                <a:pos x="654050" y="444500"/>
              </a:cxn>
            </a:cxnLst>
            <a:pathLst>
              <a:path w="412" h="280">
                <a:moveTo>
                  <a:pt x="0" y="0"/>
                </a:moveTo>
                <a:lnTo>
                  <a:pt x="412" y="280"/>
                </a:lnTo>
              </a:path>
            </a:pathLst>
          </a:custGeom>
          <a:solidFill>
            <a:srgbClr val="000000">
              <a:alpha val="100000"/>
            </a:srgbClr>
          </a:solidFill>
          <a:ln w="25400" cap="flat" cmpd="sng">
            <a:solidFill>
              <a:srgbClr val="009900">
                <a:alpha val="100000"/>
              </a:srgbClr>
            </a:solidFill>
            <a:prstDash val="solid"/>
            <a:round/>
            <a:headEnd type="none" w="med" len="med"/>
            <a:tailEnd type="none" w="med" len="med"/>
          </a:ln>
        </p:spPr>
        <p:txBody>
          <a:bodyPr/>
          <a:p>
            <a:endParaRPr lang="en-US"/>
          </a:p>
        </p:txBody>
      </p:sp>
      <p:sp>
        <p:nvSpPr>
          <p:cNvPr id="12332" name="Line 44"/>
          <p:cNvSpPr/>
          <p:nvPr/>
        </p:nvSpPr>
        <p:spPr>
          <a:xfrm flipV="1">
            <a:off x="6934200" y="2895600"/>
            <a:ext cx="76200" cy="304800"/>
          </a:xfrm>
          <a:prstGeom prst="line">
            <a:avLst/>
          </a:prstGeom>
          <a:ln w="25400" cap="flat" cmpd="sng">
            <a:solidFill>
              <a:srgbClr val="009900"/>
            </a:solidFill>
            <a:prstDash val="solid"/>
            <a:headEnd type="none" w="med" len="med"/>
            <a:tailEnd type="triangle" w="sm" len="med"/>
          </a:ln>
        </p:spPr>
      </p:sp>
      <p:sp>
        <p:nvSpPr>
          <p:cNvPr id="12333" name="Line 45"/>
          <p:cNvSpPr/>
          <p:nvPr/>
        </p:nvSpPr>
        <p:spPr>
          <a:xfrm>
            <a:off x="6934200" y="3200400"/>
            <a:ext cx="762000" cy="685800"/>
          </a:xfrm>
          <a:prstGeom prst="line">
            <a:avLst/>
          </a:prstGeom>
          <a:ln w="25400" cap="flat" cmpd="sng">
            <a:solidFill>
              <a:srgbClr val="009900"/>
            </a:solidFill>
            <a:prstDash val="solid"/>
            <a:headEnd type="none" w="med" len="med"/>
            <a:tailEnd type="none" w="med" len="med"/>
          </a:ln>
        </p:spPr>
      </p:sp>
      <p:sp>
        <p:nvSpPr>
          <p:cNvPr id="12334" name="Freeform 46"/>
          <p:cNvSpPr/>
          <p:nvPr/>
        </p:nvSpPr>
        <p:spPr>
          <a:xfrm>
            <a:off x="7696200" y="3886200"/>
            <a:ext cx="228600" cy="533400"/>
          </a:xfrm>
          <a:custGeom>
            <a:avLst/>
            <a:gdLst/>
            <a:ahLst/>
            <a:cxnLst>
              <a:cxn ang="0">
                <a:pos x="0" y="0"/>
              </a:cxn>
              <a:cxn ang="0">
                <a:pos x="228600" y="533400"/>
              </a:cxn>
            </a:cxnLst>
            <a:pathLst>
              <a:path w="71" h="416">
                <a:moveTo>
                  <a:pt x="0" y="0"/>
                </a:moveTo>
                <a:lnTo>
                  <a:pt x="71" y="416"/>
                </a:lnTo>
              </a:path>
            </a:pathLst>
          </a:custGeom>
          <a:solidFill>
            <a:srgbClr val="000000">
              <a:alpha val="100000"/>
            </a:srgbClr>
          </a:solidFill>
          <a:ln w="25400" cap="flat" cmpd="sng">
            <a:solidFill>
              <a:srgbClr val="009900">
                <a:alpha val="100000"/>
              </a:srgbClr>
            </a:solidFill>
            <a:prstDash val="solid"/>
            <a:round/>
            <a:headEnd type="none" w="med" len="med"/>
            <a:tailEnd type="none" w="med" len="med"/>
          </a:ln>
        </p:spPr>
        <p:txBody>
          <a:bodyPr/>
          <a:p>
            <a:endParaRPr lang="en-US"/>
          </a:p>
        </p:txBody>
      </p:sp>
      <p:sp>
        <p:nvSpPr>
          <p:cNvPr id="12335" name="Freeform 47"/>
          <p:cNvSpPr/>
          <p:nvPr/>
        </p:nvSpPr>
        <p:spPr>
          <a:xfrm>
            <a:off x="7921625" y="4413250"/>
            <a:ext cx="47625" cy="258763"/>
          </a:xfrm>
          <a:custGeom>
            <a:avLst/>
            <a:gdLst/>
            <a:ahLst/>
            <a:cxnLst>
              <a:cxn ang="0">
                <a:pos x="0" y="0"/>
              </a:cxn>
              <a:cxn ang="0">
                <a:pos x="47625" y="258763"/>
              </a:cxn>
            </a:cxnLst>
            <a:pathLst>
              <a:path w="30" h="163">
                <a:moveTo>
                  <a:pt x="0" y="0"/>
                </a:moveTo>
                <a:lnTo>
                  <a:pt x="30" y="163"/>
                </a:lnTo>
              </a:path>
            </a:pathLst>
          </a:custGeom>
          <a:noFill/>
          <a:ln w="25400" cap="flat" cmpd="sng">
            <a:solidFill>
              <a:srgbClr val="009900">
                <a:alpha val="100000"/>
              </a:srgbClr>
            </a:solidFill>
            <a:prstDash val="solid"/>
            <a:round/>
            <a:headEnd type="none" w="med" len="med"/>
            <a:tailEnd type="none" w="med" len="med"/>
          </a:ln>
        </p:spPr>
        <p:txBody>
          <a:bodyPr/>
          <a:p>
            <a:endParaRPr lang="en-US"/>
          </a:p>
        </p:txBody>
      </p:sp>
      <p:sp>
        <p:nvSpPr>
          <p:cNvPr id="12336" name="Freeform 48"/>
          <p:cNvSpPr/>
          <p:nvPr/>
        </p:nvSpPr>
        <p:spPr>
          <a:xfrm>
            <a:off x="8001000" y="4648200"/>
            <a:ext cx="92075" cy="714375"/>
          </a:xfrm>
          <a:custGeom>
            <a:avLst/>
            <a:gdLst/>
            <a:ahLst/>
            <a:cxnLst>
              <a:cxn ang="0">
                <a:pos x="0" y="14288"/>
              </a:cxn>
              <a:cxn ang="0">
                <a:pos x="7938" y="0"/>
              </a:cxn>
              <a:cxn ang="0">
                <a:pos x="92075" y="714375"/>
              </a:cxn>
            </a:cxnLst>
            <a:pathLst>
              <a:path w="58" h="450">
                <a:moveTo>
                  <a:pt x="0" y="9"/>
                </a:moveTo>
                <a:lnTo>
                  <a:pt x="5" y="0"/>
                </a:lnTo>
                <a:lnTo>
                  <a:pt x="58" y="450"/>
                </a:lnTo>
              </a:path>
            </a:pathLst>
          </a:custGeom>
          <a:solidFill>
            <a:srgbClr val="000000">
              <a:alpha val="100000"/>
            </a:srgbClr>
          </a:solidFill>
          <a:ln w="25400" cap="flat" cmpd="sng">
            <a:solidFill>
              <a:srgbClr val="009900">
                <a:alpha val="100000"/>
              </a:srgbClr>
            </a:solidFill>
            <a:prstDash val="solid"/>
            <a:round/>
            <a:headEnd type="none" w="med" len="med"/>
            <a:tailEnd type="none" w="med" len="med"/>
          </a:ln>
        </p:spPr>
        <p:txBody>
          <a:bodyPr/>
          <a:p>
            <a:endParaRPr lang="en-US"/>
          </a:p>
        </p:txBody>
      </p:sp>
      <p:sp>
        <p:nvSpPr>
          <p:cNvPr id="12337" name="Freeform 49"/>
          <p:cNvSpPr/>
          <p:nvPr/>
        </p:nvSpPr>
        <p:spPr>
          <a:xfrm>
            <a:off x="6597650" y="5368925"/>
            <a:ext cx="1457325" cy="990600"/>
          </a:xfrm>
          <a:custGeom>
            <a:avLst/>
            <a:gdLst/>
            <a:ahLst/>
            <a:cxnLst>
              <a:cxn ang="0">
                <a:pos x="1457325" y="0"/>
              </a:cxn>
              <a:cxn ang="0">
                <a:pos x="0" y="990600"/>
              </a:cxn>
            </a:cxnLst>
            <a:pathLst>
              <a:path w="918" h="624">
                <a:moveTo>
                  <a:pt x="918" y="0"/>
                </a:moveTo>
                <a:lnTo>
                  <a:pt x="0" y="624"/>
                </a:lnTo>
              </a:path>
            </a:pathLst>
          </a:custGeom>
          <a:solidFill>
            <a:srgbClr val="000000">
              <a:alpha val="100000"/>
            </a:srgbClr>
          </a:solidFill>
          <a:ln w="25400" cap="flat" cmpd="sng">
            <a:solidFill>
              <a:srgbClr val="009900">
                <a:alpha val="100000"/>
              </a:srgbClr>
            </a:solidFill>
            <a:prstDash val="solid"/>
            <a:round/>
            <a:headEnd type="none" w="med" len="med"/>
            <a:tailEnd type="none" w="med" len="med"/>
          </a:ln>
        </p:spPr>
        <p:txBody>
          <a:bodyPr/>
          <a:p>
            <a:endParaRPr lang="en-US"/>
          </a:p>
        </p:txBody>
      </p:sp>
      <p:sp>
        <p:nvSpPr>
          <p:cNvPr id="12338" name="Freeform 50"/>
          <p:cNvSpPr/>
          <p:nvPr/>
        </p:nvSpPr>
        <p:spPr>
          <a:xfrm>
            <a:off x="5762625" y="6272213"/>
            <a:ext cx="814388" cy="95250"/>
          </a:xfrm>
          <a:custGeom>
            <a:avLst/>
            <a:gdLst/>
            <a:ahLst/>
            <a:cxnLst>
              <a:cxn ang="0">
                <a:pos x="0" y="95250"/>
              </a:cxn>
              <a:cxn ang="0">
                <a:pos x="814388" y="0"/>
              </a:cxn>
            </a:cxnLst>
            <a:pathLst>
              <a:path w="513" h="60">
                <a:moveTo>
                  <a:pt x="0" y="60"/>
                </a:moveTo>
                <a:lnTo>
                  <a:pt x="513" y="0"/>
                </a:lnTo>
              </a:path>
            </a:pathLst>
          </a:custGeom>
          <a:solidFill>
            <a:srgbClr val="000000">
              <a:alpha val="100000"/>
            </a:srgbClr>
          </a:solidFill>
          <a:ln w="25400" cap="flat" cmpd="sng">
            <a:solidFill>
              <a:srgbClr val="000000">
                <a:alpha val="100000"/>
              </a:srgbClr>
            </a:solidFill>
            <a:prstDash val="solid"/>
            <a:round/>
            <a:headEnd type="none" w="med" len="med"/>
            <a:tailEnd type="none" w="med" len="med"/>
          </a:ln>
        </p:spPr>
        <p:txBody>
          <a:bodyPr/>
          <a:p>
            <a:endParaRPr lang="en-US"/>
          </a:p>
        </p:txBody>
      </p:sp>
      <p:sp>
        <p:nvSpPr>
          <p:cNvPr id="12339" name="Freeform 51"/>
          <p:cNvSpPr/>
          <p:nvPr/>
        </p:nvSpPr>
        <p:spPr>
          <a:xfrm>
            <a:off x="5105400" y="5962650"/>
            <a:ext cx="661988" cy="409575"/>
          </a:xfrm>
          <a:custGeom>
            <a:avLst/>
            <a:gdLst/>
            <a:ahLst/>
            <a:cxnLst>
              <a:cxn ang="0">
                <a:pos x="0" y="0"/>
              </a:cxn>
              <a:cxn ang="0">
                <a:pos x="661988" y="409575"/>
              </a:cxn>
            </a:cxnLst>
            <a:pathLst>
              <a:path w="417" h="258">
                <a:moveTo>
                  <a:pt x="0" y="0"/>
                </a:moveTo>
                <a:lnTo>
                  <a:pt x="417" y="258"/>
                </a:lnTo>
              </a:path>
            </a:pathLst>
          </a:custGeom>
          <a:solidFill>
            <a:srgbClr val="000000">
              <a:alpha val="100000"/>
            </a:srgbClr>
          </a:solidFill>
          <a:ln w="25400" cap="flat" cmpd="sng">
            <a:solidFill>
              <a:srgbClr val="000000">
                <a:alpha val="100000"/>
              </a:srgbClr>
            </a:solidFill>
            <a:prstDash val="solid"/>
            <a:round/>
            <a:headEnd type="none" w="med" len="med"/>
            <a:tailEnd type="none" w="med" len="med"/>
          </a:ln>
        </p:spPr>
        <p:txBody>
          <a:bodyPr/>
          <a:p>
            <a:endParaRPr lang="en-US"/>
          </a:p>
        </p:txBody>
      </p:sp>
      <p:sp>
        <p:nvSpPr>
          <p:cNvPr id="12340" name="Line 52"/>
          <p:cNvSpPr/>
          <p:nvPr/>
        </p:nvSpPr>
        <p:spPr>
          <a:xfrm flipV="1">
            <a:off x="7162800" y="2895600"/>
            <a:ext cx="76200" cy="152400"/>
          </a:xfrm>
          <a:prstGeom prst="line">
            <a:avLst/>
          </a:prstGeom>
          <a:ln w="25400" cap="flat" cmpd="sng">
            <a:solidFill>
              <a:srgbClr val="FF00FF"/>
            </a:solidFill>
            <a:prstDash val="solid"/>
            <a:headEnd type="none" w="med" len="med"/>
            <a:tailEnd type="triangle" w="sm" len="med"/>
          </a:ln>
        </p:spPr>
      </p:sp>
      <p:sp>
        <p:nvSpPr>
          <p:cNvPr id="12341" name="Line 53"/>
          <p:cNvSpPr/>
          <p:nvPr/>
        </p:nvSpPr>
        <p:spPr>
          <a:xfrm>
            <a:off x="7162800" y="3048000"/>
            <a:ext cx="762000" cy="685800"/>
          </a:xfrm>
          <a:prstGeom prst="line">
            <a:avLst/>
          </a:prstGeom>
          <a:ln w="25400" cap="flat" cmpd="sng">
            <a:solidFill>
              <a:srgbClr val="FF00FF"/>
            </a:solidFill>
            <a:prstDash val="solid"/>
            <a:headEnd type="none" w="med" len="med"/>
            <a:tailEnd type="none" w="med" len="med"/>
          </a:ln>
        </p:spPr>
      </p:sp>
      <p:sp>
        <p:nvSpPr>
          <p:cNvPr id="12342" name="Freeform 54"/>
          <p:cNvSpPr/>
          <p:nvPr/>
        </p:nvSpPr>
        <p:spPr>
          <a:xfrm>
            <a:off x="7924800" y="3733800"/>
            <a:ext cx="112713" cy="660400"/>
          </a:xfrm>
          <a:custGeom>
            <a:avLst/>
            <a:gdLst/>
            <a:ahLst/>
            <a:cxnLst>
              <a:cxn ang="0">
                <a:pos x="0" y="0"/>
              </a:cxn>
              <a:cxn ang="0">
                <a:pos x="112713" y="660400"/>
              </a:cxn>
            </a:cxnLst>
            <a:pathLst>
              <a:path w="71" h="416">
                <a:moveTo>
                  <a:pt x="0" y="0"/>
                </a:moveTo>
                <a:lnTo>
                  <a:pt x="71" y="416"/>
                </a:lnTo>
              </a:path>
            </a:pathLst>
          </a:custGeom>
          <a:solidFill>
            <a:srgbClr val="000000">
              <a:alpha val="100000"/>
            </a:srgbClr>
          </a:solidFill>
          <a:ln w="25400" cap="flat" cmpd="sng">
            <a:solidFill>
              <a:srgbClr val="FF00FF">
                <a:alpha val="100000"/>
              </a:srgbClr>
            </a:solidFill>
            <a:prstDash val="solid"/>
            <a:round/>
            <a:headEnd type="none" w="med" len="med"/>
            <a:tailEnd type="none" w="med" len="med"/>
          </a:ln>
        </p:spPr>
        <p:txBody>
          <a:bodyPr/>
          <a:p>
            <a:endParaRPr lang="en-US"/>
          </a:p>
        </p:txBody>
      </p:sp>
      <p:sp>
        <p:nvSpPr>
          <p:cNvPr id="12343" name="Freeform 55"/>
          <p:cNvSpPr/>
          <p:nvPr/>
        </p:nvSpPr>
        <p:spPr>
          <a:xfrm>
            <a:off x="8039100" y="4375150"/>
            <a:ext cx="47625" cy="258763"/>
          </a:xfrm>
          <a:custGeom>
            <a:avLst/>
            <a:gdLst/>
            <a:ahLst/>
            <a:cxnLst>
              <a:cxn ang="0">
                <a:pos x="0" y="0"/>
              </a:cxn>
              <a:cxn ang="0">
                <a:pos x="47625" y="258763"/>
              </a:cxn>
            </a:cxnLst>
            <a:pathLst>
              <a:path w="30" h="163">
                <a:moveTo>
                  <a:pt x="0" y="0"/>
                </a:moveTo>
                <a:lnTo>
                  <a:pt x="30" y="163"/>
                </a:lnTo>
              </a:path>
            </a:pathLst>
          </a:custGeom>
          <a:noFill/>
          <a:ln w="25400" cap="flat" cmpd="sng">
            <a:solidFill>
              <a:srgbClr val="FF00FF">
                <a:alpha val="100000"/>
              </a:srgbClr>
            </a:solidFill>
            <a:prstDash val="solid"/>
            <a:round/>
            <a:headEnd type="none" w="med" len="med"/>
            <a:tailEnd type="none" w="med" len="med"/>
          </a:ln>
        </p:spPr>
        <p:txBody>
          <a:bodyPr/>
          <a:p>
            <a:endParaRPr lang="en-US"/>
          </a:p>
        </p:txBody>
      </p:sp>
      <p:sp>
        <p:nvSpPr>
          <p:cNvPr id="12344" name="Freeform 56"/>
          <p:cNvSpPr/>
          <p:nvPr/>
        </p:nvSpPr>
        <p:spPr>
          <a:xfrm>
            <a:off x="8077200" y="4632325"/>
            <a:ext cx="92075" cy="771525"/>
          </a:xfrm>
          <a:custGeom>
            <a:avLst/>
            <a:gdLst/>
            <a:ahLst/>
            <a:cxnLst>
              <a:cxn ang="0">
                <a:pos x="0" y="15875"/>
              </a:cxn>
              <a:cxn ang="0">
                <a:pos x="7938" y="0"/>
              </a:cxn>
              <a:cxn ang="0">
                <a:pos x="92075" y="771525"/>
              </a:cxn>
            </a:cxnLst>
            <a:pathLst>
              <a:path w="58" h="486">
                <a:moveTo>
                  <a:pt x="0" y="10"/>
                </a:moveTo>
                <a:lnTo>
                  <a:pt x="5" y="0"/>
                </a:lnTo>
                <a:lnTo>
                  <a:pt x="58" y="486"/>
                </a:lnTo>
              </a:path>
            </a:pathLst>
          </a:custGeom>
          <a:solidFill>
            <a:srgbClr val="000000">
              <a:alpha val="100000"/>
            </a:srgbClr>
          </a:solidFill>
          <a:ln w="25400" cap="flat" cmpd="sng">
            <a:solidFill>
              <a:srgbClr val="FF00FF">
                <a:alpha val="100000"/>
              </a:srgbClr>
            </a:solidFill>
            <a:prstDash val="solid"/>
            <a:round/>
            <a:headEnd type="none" w="med" len="med"/>
            <a:tailEnd type="none" w="med" len="med"/>
          </a:ln>
        </p:spPr>
        <p:txBody>
          <a:bodyPr/>
          <a:p>
            <a:endParaRPr lang="en-US"/>
          </a:p>
        </p:txBody>
      </p:sp>
      <p:sp>
        <p:nvSpPr>
          <p:cNvPr id="12345" name="Freeform 57"/>
          <p:cNvSpPr/>
          <p:nvPr/>
        </p:nvSpPr>
        <p:spPr>
          <a:xfrm>
            <a:off x="6664325" y="5394325"/>
            <a:ext cx="1514475" cy="1063625"/>
          </a:xfrm>
          <a:custGeom>
            <a:avLst/>
            <a:gdLst/>
            <a:ahLst/>
            <a:cxnLst>
              <a:cxn ang="0">
                <a:pos x="1514475" y="0"/>
              </a:cxn>
              <a:cxn ang="0">
                <a:pos x="0" y="1063625"/>
              </a:cxn>
            </a:cxnLst>
            <a:pathLst>
              <a:path w="954" h="670">
                <a:moveTo>
                  <a:pt x="954" y="0"/>
                </a:moveTo>
                <a:lnTo>
                  <a:pt x="0" y="670"/>
                </a:lnTo>
              </a:path>
            </a:pathLst>
          </a:custGeom>
          <a:solidFill>
            <a:srgbClr val="000000">
              <a:alpha val="100000"/>
            </a:srgbClr>
          </a:solidFill>
          <a:ln w="25400" cap="flat" cmpd="sng">
            <a:solidFill>
              <a:srgbClr val="FF00FF">
                <a:alpha val="100000"/>
              </a:srgbClr>
            </a:solidFill>
            <a:prstDash val="solid"/>
            <a:round/>
            <a:headEnd type="none" w="med" len="med"/>
            <a:tailEnd type="none" w="med" len="med"/>
          </a:ln>
        </p:spPr>
        <p:txBody>
          <a:bodyPr/>
          <a:p>
            <a:endParaRPr lang="en-US"/>
          </a:p>
        </p:txBody>
      </p:sp>
      <p:sp>
        <p:nvSpPr>
          <p:cNvPr id="12346" name="Freeform 58"/>
          <p:cNvSpPr/>
          <p:nvPr/>
        </p:nvSpPr>
        <p:spPr>
          <a:xfrm>
            <a:off x="5626100" y="6457950"/>
            <a:ext cx="1025525" cy="92075"/>
          </a:xfrm>
          <a:custGeom>
            <a:avLst/>
            <a:gdLst/>
            <a:ahLst/>
            <a:cxnLst>
              <a:cxn ang="0">
                <a:pos x="0" y="92075"/>
              </a:cxn>
              <a:cxn ang="0">
                <a:pos x="1025525" y="0"/>
              </a:cxn>
            </a:cxnLst>
            <a:pathLst>
              <a:path w="646" h="58">
                <a:moveTo>
                  <a:pt x="0" y="58"/>
                </a:moveTo>
                <a:lnTo>
                  <a:pt x="646" y="0"/>
                </a:lnTo>
              </a:path>
            </a:pathLst>
          </a:custGeom>
          <a:solidFill>
            <a:srgbClr val="000000">
              <a:alpha val="100000"/>
            </a:srgbClr>
          </a:solidFill>
          <a:ln w="25400" cap="flat" cmpd="sng">
            <a:solidFill>
              <a:srgbClr val="FF00FF">
                <a:alpha val="100000"/>
              </a:srgbClr>
            </a:solidFill>
            <a:prstDash val="solid"/>
            <a:round/>
            <a:headEnd type="none" w="med" len="med"/>
            <a:tailEnd type="none" w="med" len="med"/>
          </a:ln>
        </p:spPr>
        <p:txBody>
          <a:bodyPr/>
          <a:p>
            <a:endParaRPr lang="en-US"/>
          </a:p>
        </p:txBody>
      </p:sp>
      <p:sp>
        <p:nvSpPr>
          <p:cNvPr id="12347" name="Freeform 59"/>
          <p:cNvSpPr/>
          <p:nvPr/>
        </p:nvSpPr>
        <p:spPr>
          <a:xfrm>
            <a:off x="4968875" y="6086475"/>
            <a:ext cx="650875" cy="454025"/>
          </a:xfrm>
          <a:custGeom>
            <a:avLst/>
            <a:gdLst/>
            <a:ahLst/>
            <a:cxnLst>
              <a:cxn ang="0">
                <a:pos x="0" y="0"/>
              </a:cxn>
              <a:cxn ang="0">
                <a:pos x="647700" y="438150"/>
              </a:cxn>
              <a:cxn ang="0">
                <a:pos x="650875" y="454025"/>
              </a:cxn>
            </a:cxnLst>
            <a:pathLst>
              <a:path w="410" h="286">
                <a:moveTo>
                  <a:pt x="0" y="0"/>
                </a:moveTo>
                <a:lnTo>
                  <a:pt x="408" y="276"/>
                </a:lnTo>
                <a:lnTo>
                  <a:pt x="410" y="286"/>
                </a:lnTo>
              </a:path>
            </a:pathLst>
          </a:custGeom>
          <a:solidFill>
            <a:srgbClr val="000000">
              <a:alpha val="100000"/>
            </a:srgbClr>
          </a:solidFill>
          <a:ln w="25400" cap="flat" cmpd="sng">
            <a:solidFill>
              <a:srgbClr val="FF00FF">
                <a:alpha val="100000"/>
              </a:srgbClr>
            </a:solidFill>
            <a:prstDash val="solid"/>
            <a:round/>
            <a:headEnd type="none" w="med" len="med"/>
            <a:tailEnd type="none" w="med" len="med"/>
          </a:ln>
        </p:spPr>
        <p:txBody>
          <a:bodyPr/>
          <a:p>
            <a:endParaRPr lang="en-US"/>
          </a:p>
        </p:txBody>
      </p:sp>
      <p:sp>
        <p:nvSpPr>
          <p:cNvPr id="12348" name="Line 60"/>
          <p:cNvSpPr/>
          <p:nvPr/>
        </p:nvSpPr>
        <p:spPr>
          <a:xfrm>
            <a:off x="7848600" y="4953000"/>
            <a:ext cx="1295400" cy="0"/>
          </a:xfrm>
          <a:prstGeom prst="line">
            <a:avLst/>
          </a:prstGeom>
          <a:ln w="28575" cap="flat" cmpd="sng">
            <a:solidFill>
              <a:srgbClr val="FF0000"/>
            </a:solidFill>
            <a:prstDash val="solid"/>
            <a:headEnd type="none" w="med" len="med"/>
            <a:tailEnd type="triangle" w="med" len="med"/>
          </a:ln>
        </p:spPr>
      </p:sp>
      <p:sp>
        <p:nvSpPr>
          <p:cNvPr id="12349" name="Text Box 61"/>
          <p:cNvSpPr txBox="1">
            <a:spLocks noChangeArrowheads="1"/>
          </p:cNvSpPr>
          <p:nvPr/>
        </p:nvSpPr>
        <p:spPr bwMode="auto">
          <a:xfrm>
            <a:off x="8229600" y="4495800"/>
            <a:ext cx="914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eaLnBrk="0" hangingPunct="0">
              <a:spcBef>
                <a:spcPct val="50000"/>
              </a:spcBef>
            </a:pPr>
            <a:r>
              <a:rPr sz="1200" b="1" dirty="0">
                <a:solidFill>
                  <a:srgbClr val="FF3399"/>
                </a:solidFill>
                <a:effectLst>
                  <a:outerShdw blurRad="38100" dist="38100" dir="2700000">
                    <a:srgbClr val="C0C0C0"/>
                  </a:outerShdw>
                </a:effectLst>
                <a:latin typeface=".VnTime" panose="020B7200000000000000" pitchFamily="34" charset="0"/>
              </a:rPr>
              <a:t>200 h¶i lÝ</a:t>
            </a:r>
            <a:endParaRPr sz="1200" b="1" dirty="0">
              <a:solidFill>
                <a:srgbClr val="FF3399"/>
              </a:solidFill>
              <a:effectLst>
                <a:outerShdw blurRad="38100" dist="38100" dir="2700000">
                  <a:srgbClr val="C0C0C0"/>
                </a:outerShdw>
              </a:effectLst>
              <a:latin typeface=".VnTime" panose="020B7200000000000000" pitchFamily="34" charset="0"/>
            </a:endParaRPr>
          </a:p>
        </p:txBody>
      </p:sp>
      <p:sp>
        <p:nvSpPr>
          <p:cNvPr id="5154" name="Text Box 63"/>
          <p:cNvSpPr txBox="1"/>
          <p:nvPr/>
        </p:nvSpPr>
        <p:spPr>
          <a:xfrm>
            <a:off x="228600" y="1143000"/>
            <a:ext cx="184150" cy="366713"/>
          </a:xfrm>
          <a:prstGeom prst="rect">
            <a:avLst/>
          </a:prstGeom>
          <a:noFill/>
          <a:ln w="9525">
            <a:noFill/>
          </a:ln>
        </p:spPr>
        <p:txBody>
          <a:bodyPr wrap="none">
            <a:spAutoFit/>
          </a:bodyPr>
          <a:p>
            <a:endParaRPr dirty="0">
              <a:latin typeface="Arial" panose="020B0604020202020204" pitchFamily="34" charset="0"/>
            </a:endParaRPr>
          </a:p>
        </p:txBody>
      </p:sp>
      <p:sp>
        <p:nvSpPr>
          <p:cNvPr id="5155" name="Text Box 64"/>
          <p:cNvSpPr txBox="1"/>
          <p:nvPr/>
        </p:nvSpPr>
        <p:spPr>
          <a:xfrm>
            <a:off x="136525" y="1484313"/>
            <a:ext cx="184150" cy="366712"/>
          </a:xfrm>
          <a:prstGeom prst="rect">
            <a:avLst/>
          </a:prstGeom>
          <a:noFill/>
          <a:ln w="9525">
            <a:noFill/>
          </a:ln>
        </p:spPr>
        <p:txBody>
          <a:bodyPr wrap="none">
            <a:spAutoFit/>
          </a:bodyPr>
          <a:p>
            <a:endParaRPr dirty="0">
              <a:latin typeface="Arial" panose="020B0604020202020204" pitchFamily="34" charset="0"/>
            </a:endParaRPr>
          </a:p>
        </p:txBody>
      </p:sp>
      <p:sp>
        <p:nvSpPr>
          <p:cNvPr id="5156" name="Text Box 65"/>
          <p:cNvSpPr txBox="1"/>
          <p:nvPr/>
        </p:nvSpPr>
        <p:spPr>
          <a:xfrm>
            <a:off x="136525" y="152400"/>
            <a:ext cx="4149090" cy="398780"/>
          </a:xfrm>
          <a:prstGeom prst="rect">
            <a:avLst/>
          </a:prstGeom>
          <a:noFill/>
          <a:ln w="9525">
            <a:noFill/>
          </a:ln>
        </p:spPr>
        <p:txBody>
          <a:bodyPr wrap="none">
            <a:spAutoFit/>
          </a:bodyPr>
          <a:p>
            <a:r>
              <a:rPr b="1" dirty="0">
                <a:latin typeface="Arial" panose="020B0604020202020204" pitchFamily="34" charset="0"/>
              </a:rPr>
              <a:t>- </a:t>
            </a:r>
            <a:r>
              <a:rPr sz="2000" b="1" dirty="0">
                <a:latin typeface="Times New Roman" panose="02020603050405020304" pitchFamily="18" charset="0"/>
                <a:cs typeface="Times New Roman" panose="02020603050405020304" pitchFamily="18" charset="0"/>
              </a:rPr>
              <a:t>Các bộ phận của vùng biển nước ta</a:t>
            </a:r>
            <a:endParaRPr sz="2000" b="1"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xit" presetSubtype="16" fill="hold" grpId="1" nodeType="clickEffect">
                                  <p:stCondLst>
                                    <p:cond delay="0"/>
                                  </p:stCondLst>
                                  <p:childTnLst>
                                    <p:animEffect transition="out" filter="diamond(in)">
                                      <p:cBhvr>
                                        <p:cTn id="10" dur="2000"/>
                                        <p:tgtEl>
                                          <p:spTgt spid="12313"/>
                                        </p:tgtEl>
                                      </p:cBhvr>
                                    </p:animEffect>
                                    <p:set>
                                      <p:cBhvr>
                                        <p:cTn id="11" dur="1" fill="hold">
                                          <p:stCondLst>
                                            <p:cond delay="1999"/>
                                          </p:stCondLst>
                                        </p:cTn>
                                        <p:tgtEl>
                                          <p:spTgt spid="1231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iterate type="lt">
                                    <p:tmAbs val="0"/>
                                  </p:iterate>
                                  <p:childTnLst>
                                    <p:set>
                                      <p:cBhvr>
                                        <p:cTn id="15" dur="1" fill="hold">
                                          <p:stCondLst>
                                            <p:cond delay="0"/>
                                          </p:stCondLst>
                                        </p:cTn>
                                        <p:tgtEl>
                                          <p:spTgt spid="12315">
                                            <p:txEl>
                                              <p:charRg st="0" end="2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nodeType="clickEffect">
                                  <p:stCondLst>
                                    <p:cond delay="0"/>
                                  </p:stCondLst>
                                  <p:iterate type="lt">
                                    <p:tmPct val="50000"/>
                                  </p:iterate>
                                  <p:childTnLst>
                                    <p:set>
                                      <p:cBhvr>
                                        <p:cTn id="19" dur="1" fill="hold">
                                          <p:stCondLst>
                                            <p:cond delay="0"/>
                                          </p:stCondLst>
                                        </p:cTn>
                                        <p:tgtEl>
                                          <p:spTgt spid="12315">
                                            <p:txEl>
                                              <p:charRg st="0" end="21"/>
                                            </p:txEl>
                                          </p:spTgt>
                                        </p:tgtEl>
                                        <p:attrNameLst>
                                          <p:attrName>style.visibility</p:attrName>
                                        </p:attrNameLst>
                                      </p:cBhvr>
                                      <p:to>
                                        <p:strVal val="visible"/>
                                      </p:to>
                                    </p:set>
                                    <p:anim calcmode="discrete" valueType="clr">
                                      <p:cBhvr override="childStyle">
                                        <p:cTn id="20" dur="80"/>
                                        <p:tgtEl>
                                          <p:spTgt spid="12315">
                                            <p:txEl>
                                              <p:charRg st="0" end="2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2315">
                                            <p:txEl>
                                              <p:charRg st="0" end="21"/>
                                            </p:txEl>
                                          </p:spTgt>
                                        </p:tgtEl>
                                        <p:attrNameLst>
                                          <p:attrName>fillcolor</p:attrName>
                                        </p:attrNameLst>
                                      </p:cBhvr>
                                      <p:tavLst>
                                        <p:tav tm="0">
                                          <p:val>
                                            <p:clrVal>
                                              <a:schemeClr val="accent2"/>
                                            </p:clrVal>
                                          </p:val>
                                        </p:tav>
                                        <p:tav tm="50000">
                                          <p:val>
                                            <p:clrVal>
                                              <a:schemeClr val="hlink"/>
                                            </p:clrVal>
                                          </p:val>
                                        </p:tav>
                                      </p:tavLst>
                                    </p:anim>
                                    <p:set>
                                      <p:cBhvr>
                                        <p:cTn id="22" dur="80"/>
                                        <p:tgtEl>
                                          <p:spTgt spid="12315">
                                            <p:txEl>
                                              <p:charRg st="0" end="21"/>
                                            </p:txEl>
                                          </p:spTgt>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2319"/>
                                        </p:tgtEl>
                                        <p:attrNameLst>
                                          <p:attrName>style.visibility</p:attrName>
                                        </p:attrNameLst>
                                      </p:cBhvr>
                                      <p:to>
                                        <p:strVal val="visible"/>
                                      </p:to>
                                    </p:set>
                                    <p:animEffect transition="in" filter="strips(downLeft)">
                                      <p:cBhvr>
                                        <p:cTn id="27" dur="3000"/>
                                        <p:tgtEl>
                                          <p:spTgt spid="12319"/>
                                        </p:tgtEl>
                                      </p:cBhvr>
                                    </p:animEffect>
                                  </p:childTnLst>
                                </p:cTn>
                              </p:par>
                              <p:par>
                                <p:cTn id="28" presetID="18" presetClass="entr" presetSubtype="12" fill="hold" nodeType="withEffect">
                                  <p:stCondLst>
                                    <p:cond delay="0"/>
                                  </p:stCondLst>
                                  <p:childTnLst>
                                    <p:set>
                                      <p:cBhvr>
                                        <p:cTn id="29" dur="1" fill="hold">
                                          <p:stCondLst>
                                            <p:cond delay="0"/>
                                          </p:stCondLst>
                                        </p:cTn>
                                        <p:tgtEl>
                                          <p:spTgt spid="12322"/>
                                        </p:tgtEl>
                                        <p:attrNameLst>
                                          <p:attrName>style.visibility</p:attrName>
                                        </p:attrNameLst>
                                      </p:cBhvr>
                                      <p:to>
                                        <p:strVal val="visible"/>
                                      </p:to>
                                    </p:set>
                                    <p:animEffect transition="in" filter="strips(downLeft)">
                                      <p:cBhvr>
                                        <p:cTn id="30" dur="3000"/>
                                        <p:tgtEl>
                                          <p:spTgt spid="12322"/>
                                        </p:tgtEl>
                                      </p:cBhvr>
                                    </p:animEffect>
                                  </p:childTnLst>
                                </p:cTn>
                              </p:par>
                              <p:par>
                                <p:cTn id="31" presetID="18" presetClass="entr" presetSubtype="12" fill="hold" nodeType="withEffect">
                                  <p:stCondLst>
                                    <p:cond delay="0"/>
                                  </p:stCondLst>
                                  <p:childTnLst>
                                    <p:set>
                                      <p:cBhvr>
                                        <p:cTn id="32" dur="1" fill="hold">
                                          <p:stCondLst>
                                            <p:cond delay="0"/>
                                          </p:stCondLst>
                                        </p:cTn>
                                        <p:tgtEl>
                                          <p:spTgt spid="12325"/>
                                        </p:tgtEl>
                                        <p:attrNameLst>
                                          <p:attrName>style.visibility</p:attrName>
                                        </p:attrNameLst>
                                      </p:cBhvr>
                                      <p:to>
                                        <p:strVal val="visible"/>
                                      </p:to>
                                    </p:set>
                                    <p:animEffect transition="in" filter="strips(downLeft)">
                                      <p:cBhvr>
                                        <p:cTn id="33" dur="3000"/>
                                        <p:tgtEl>
                                          <p:spTgt spid="12325"/>
                                        </p:tgtEl>
                                      </p:cBhvr>
                                    </p:animEffect>
                                  </p:childTnLst>
                                </p:cTn>
                              </p:par>
                              <p:par>
                                <p:cTn id="34" presetID="18" presetClass="entr" presetSubtype="12" fill="hold" nodeType="withEffect">
                                  <p:stCondLst>
                                    <p:cond delay="0"/>
                                  </p:stCondLst>
                                  <p:childTnLst>
                                    <p:set>
                                      <p:cBhvr>
                                        <p:cTn id="35" dur="1" fill="hold">
                                          <p:stCondLst>
                                            <p:cond delay="0"/>
                                          </p:stCondLst>
                                        </p:cTn>
                                        <p:tgtEl>
                                          <p:spTgt spid="12326"/>
                                        </p:tgtEl>
                                        <p:attrNameLst>
                                          <p:attrName>style.visibility</p:attrName>
                                        </p:attrNameLst>
                                      </p:cBhvr>
                                      <p:to>
                                        <p:strVal val="visible"/>
                                      </p:to>
                                    </p:set>
                                    <p:animEffect transition="in" filter="strips(downLeft)">
                                      <p:cBhvr>
                                        <p:cTn id="36" dur="3000"/>
                                        <p:tgtEl>
                                          <p:spTgt spid="12326"/>
                                        </p:tgtEl>
                                      </p:cBhvr>
                                    </p:animEffect>
                                  </p:childTnLst>
                                </p:cTn>
                              </p:par>
                              <p:par>
                                <p:cTn id="37" presetID="18" presetClass="entr" presetSubtype="12" fill="hold" nodeType="withEffect">
                                  <p:stCondLst>
                                    <p:cond delay="0"/>
                                  </p:stCondLst>
                                  <p:childTnLst>
                                    <p:set>
                                      <p:cBhvr>
                                        <p:cTn id="38" dur="1" fill="hold">
                                          <p:stCondLst>
                                            <p:cond delay="0"/>
                                          </p:stCondLst>
                                        </p:cTn>
                                        <p:tgtEl>
                                          <p:spTgt spid="12327"/>
                                        </p:tgtEl>
                                        <p:attrNameLst>
                                          <p:attrName>style.visibility</p:attrName>
                                        </p:attrNameLst>
                                      </p:cBhvr>
                                      <p:to>
                                        <p:strVal val="visible"/>
                                      </p:to>
                                    </p:set>
                                    <p:animEffect transition="in" filter="strips(downLeft)">
                                      <p:cBhvr>
                                        <p:cTn id="39" dur="3000"/>
                                        <p:tgtEl>
                                          <p:spTgt spid="12327"/>
                                        </p:tgtEl>
                                      </p:cBhvr>
                                    </p:animEffect>
                                  </p:childTnLst>
                                </p:cTn>
                              </p:par>
                              <p:par>
                                <p:cTn id="40" presetID="18" presetClass="entr" presetSubtype="12" fill="hold" nodeType="withEffect">
                                  <p:stCondLst>
                                    <p:cond delay="0"/>
                                  </p:stCondLst>
                                  <p:childTnLst>
                                    <p:set>
                                      <p:cBhvr>
                                        <p:cTn id="41" dur="1" fill="hold">
                                          <p:stCondLst>
                                            <p:cond delay="0"/>
                                          </p:stCondLst>
                                        </p:cTn>
                                        <p:tgtEl>
                                          <p:spTgt spid="12329"/>
                                        </p:tgtEl>
                                        <p:attrNameLst>
                                          <p:attrName>style.visibility</p:attrName>
                                        </p:attrNameLst>
                                      </p:cBhvr>
                                      <p:to>
                                        <p:strVal val="visible"/>
                                      </p:to>
                                    </p:set>
                                    <p:animEffect transition="in" filter="strips(downLeft)">
                                      <p:cBhvr>
                                        <p:cTn id="42" dur="3000"/>
                                        <p:tgtEl>
                                          <p:spTgt spid="12329"/>
                                        </p:tgtEl>
                                      </p:cBhvr>
                                    </p:animEffect>
                                  </p:childTnLst>
                                </p:cTn>
                              </p:par>
                              <p:par>
                                <p:cTn id="43" presetID="18" presetClass="entr" presetSubtype="12" fill="hold" nodeType="withEffect">
                                  <p:stCondLst>
                                    <p:cond delay="0"/>
                                  </p:stCondLst>
                                  <p:childTnLst>
                                    <p:set>
                                      <p:cBhvr>
                                        <p:cTn id="44" dur="1" fill="hold">
                                          <p:stCondLst>
                                            <p:cond delay="0"/>
                                          </p:stCondLst>
                                        </p:cTn>
                                        <p:tgtEl>
                                          <p:spTgt spid="12338"/>
                                        </p:tgtEl>
                                        <p:attrNameLst>
                                          <p:attrName>style.visibility</p:attrName>
                                        </p:attrNameLst>
                                      </p:cBhvr>
                                      <p:to>
                                        <p:strVal val="visible"/>
                                      </p:to>
                                    </p:set>
                                    <p:animEffect transition="in" filter="strips(downLeft)">
                                      <p:cBhvr>
                                        <p:cTn id="45" dur="3000"/>
                                        <p:tgtEl>
                                          <p:spTgt spid="12338"/>
                                        </p:tgtEl>
                                      </p:cBhvr>
                                    </p:animEffect>
                                  </p:childTnLst>
                                </p:cTn>
                              </p:par>
                              <p:par>
                                <p:cTn id="46" presetID="18" presetClass="entr" presetSubtype="12" fill="hold" nodeType="withEffect">
                                  <p:stCondLst>
                                    <p:cond delay="0"/>
                                  </p:stCondLst>
                                  <p:childTnLst>
                                    <p:set>
                                      <p:cBhvr>
                                        <p:cTn id="47" dur="1" fill="hold">
                                          <p:stCondLst>
                                            <p:cond delay="0"/>
                                          </p:stCondLst>
                                        </p:cTn>
                                        <p:tgtEl>
                                          <p:spTgt spid="12339"/>
                                        </p:tgtEl>
                                        <p:attrNameLst>
                                          <p:attrName>style.visibility</p:attrName>
                                        </p:attrNameLst>
                                      </p:cBhvr>
                                      <p:to>
                                        <p:strVal val="visible"/>
                                      </p:to>
                                    </p:set>
                                    <p:animEffect transition="in" filter="strips(downLeft)">
                                      <p:cBhvr>
                                        <p:cTn id="48" dur="3000"/>
                                        <p:tgtEl>
                                          <p:spTgt spid="12339"/>
                                        </p:tgtEl>
                                      </p:cBhvr>
                                    </p:animEffect>
                                  </p:childTnLst>
                                </p:cTn>
                              </p:par>
                            </p:childTnLst>
                          </p:cTn>
                        </p:par>
                      </p:childTnLst>
                    </p:cTn>
                  </p:par>
                  <p:par>
                    <p:cTn id="49" fill="hold">
                      <p:stCondLst>
                        <p:cond delay="indefinite"/>
                      </p:stCondLst>
                      <p:childTnLst>
                        <p:par>
                          <p:cTn id="50" fill="hold">
                            <p:stCondLst>
                              <p:cond delay="0"/>
                            </p:stCondLst>
                            <p:childTnLst>
                              <p:par>
                                <p:cTn id="51" presetID="27" presetClass="entr" presetSubtype="0" fill="hold" nodeType="clickEffect">
                                  <p:stCondLst>
                                    <p:cond delay="0"/>
                                  </p:stCondLst>
                                  <p:iterate type="lt">
                                    <p:tmPct val="50000"/>
                                  </p:iterate>
                                  <p:childTnLst>
                                    <p:set>
                                      <p:cBhvr>
                                        <p:cTn id="52" dur="1" fill="hold">
                                          <p:stCondLst>
                                            <p:cond delay="0"/>
                                          </p:stCondLst>
                                        </p:cTn>
                                        <p:tgtEl>
                                          <p:spTgt spid="12315">
                                            <p:txEl>
                                              <p:charRg st="21" end="33"/>
                                            </p:txEl>
                                          </p:spTgt>
                                        </p:tgtEl>
                                        <p:attrNameLst>
                                          <p:attrName>style.visibility</p:attrName>
                                        </p:attrNameLst>
                                      </p:cBhvr>
                                      <p:to>
                                        <p:strVal val="visible"/>
                                      </p:to>
                                    </p:set>
                                    <p:anim calcmode="discrete" valueType="clr">
                                      <p:cBhvr override="childStyle">
                                        <p:cTn id="53" dur="80"/>
                                        <p:tgtEl>
                                          <p:spTgt spid="12315">
                                            <p:txEl>
                                              <p:charRg st="21" end="3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12315">
                                            <p:txEl>
                                              <p:charRg st="21" end="33"/>
                                            </p:txEl>
                                          </p:spTgt>
                                        </p:tgtEl>
                                        <p:attrNameLst>
                                          <p:attrName>fillcolor</p:attrName>
                                        </p:attrNameLst>
                                      </p:cBhvr>
                                      <p:tavLst>
                                        <p:tav tm="0">
                                          <p:val>
                                            <p:clrVal>
                                              <a:schemeClr val="accent2"/>
                                            </p:clrVal>
                                          </p:val>
                                        </p:tav>
                                        <p:tav tm="50000">
                                          <p:val>
                                            <p:clrVal>
                                              <a:schemeClr val="hlink"/>
                                            </p:clrVal>
                                          </p:val>
                                        </p:tav>
                                      </p:tavLst>
                                    </p:anim>
                                    <p:set>
                                      <p:cBhvr>
                                        <p:cTn id="55" dur="80"/>
                                        <p:tgtEl>
                                          <p:spTgt spid="12315">
                                            <p:txEl>
                                              <p:charRg st="21" end="33"/>
                                            </p:txEl>
                                          </p:spTgt>
                                        </p:tgtEl>
                                        <p:attrNameLst>
                                          <p:attrName>fill.type</p:attrName>
                                        </p:attrNameLst>
                                      </p:cBhvr>
                                      <p:to>
                                        <p:strVal val="solid"/>
                                      </p:to>
                                    </p:set>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nodeType="clickEffect">
                                  <p:stCondLst>
                                    <p:cond delay="0"/>
                                  </p:stCondLst>
                                  <p:childTnLst>
                                    <p:set>
                                      <p:cBhvr>
                                        <p:cTn id="59" dur="1" fill="hold">
                                          <p:stCondLst>
                                            <p:cond delay="0"/>
                                          </p:stCondLst>
                                        </p:cTn>
                                        <p:tgtEl>
                                          <p:spTgt spid="12332"/>
                                        </p:tgtEl>
                                        <p:attrNameLst>
                                          <p:attrName>style.visibility</p:attrName>
                                        </p:attrNameLst>
                                      </p:cBhvr>
                                      <p:to>
                                        <p:strVal val="visible"/>
                                      </p:to>
                                    </p:set>
                                    <p:animEffect transition="in" filter="strips(downLeft)">
                                      <p:cBhvr>
                                        <p:cTn id="60" dur="3000"/>
                                        <p:tgtEl>
                                          <p:spTgt spid="12332"/>
                                        </p:tgtEl>
                                      </p:cBhvr>
                                    </p:animEffect>
                                  </p:childTnLst>
                                </p:cTn>
                              </p:par>
                              <p:par>
                                <p:cTn id="61" presetID="18" presetClass="entr" presetSubtype="12" fill="hold" nodeType="withEffect">
                                  <p:stCondLst>
                                    <p:cond delay="0"/>
                                  </p:stCondLst>
                                  <p:childTnLst>
                                    <p:set>
                                      <p:cBhvr>
                                        <p:cTn id="62" dur="1" fill="hold">
                                          <p:stCondLst>
                                            <p:cond delay="0"/>
                                          </p:stCondLst>
                                        </p:cTn>
                                        <p:tgtEl>
                                          <p:spTgt spid="12333"/>
                                        </p:tgtEl>
                                        <p:attrNameLst>
                                          <p:attrName>style.visibility</p:attrName>
                                        </p:attrNameLst>
                                      </p:cBhvr>
                                      <p:to>
                                        <p:strVal val="visible"/>
                                      </p:to>
                                    </p:set>
                                    <p:animEffect transition="in" filter="strips(downLeft)">
                                      <p:cBhvr>
                                        <p:cTn id="63" dur="3000"/>
                                        <p:tgtEl>
                                          <p:spTgt spid="12333"/>
                                        </p:tgtEl>
                                      </p:cBhvr>
                                    </p:animEffect>
                                  </p:childTnLst>
                                </p:cTn>
                              </p:par>
                              <p:par>
                                <p:cTn id="64" presetID="18" presetClass="entr" presetSubtype="12" fill="hold" nodeType="withEffect">
                                  <p:stCondLst>
                                    <p:cond delay="0"/>
                                  </p:stCondLst>
                                  <p:childTnLst>
                                    <p:set>
                                      <p:cBhvr>
                                        <p:cTn id="65" dur="1" fill="hold">
                                          <p:stCondLst>
                                            <p:cond delay="0"/>
                                          </p:stCondLst>
                                        </p:cTn>
                                        <p:tgtEl>
                                          <p:spTgt spid="12334"/>
                                        </p:tgtEl>
                                        <p:attrNameLst>
                                          <p:attrName>style.visibility</p:attrName>
                                        </p:attrNameLst>
                                      </p:cBhvr>
                                      <p:to>
                                        <p:strVal val="visible"/>
                                      </p:to>
                                    </p:set>
                                    <p:animEffect transition="in" filter="strips(downLeft)">
                                      <p:cBhvr>
                                        <p:cTn id="66" dur="3000"/>
                                        <p:tgtEl>
                                          <p:spTgt spid="12334"/>
                                        </p:tgtEl>
                                      </p:cBhvr>
                                    </p:animEffect>
                                  </p:childTnLst>
                                </p:cTn>
                              </p:par>
                              <p:par>
                                <p:cTn id="67" presetID="18" presetClass="entr" presetSubtype="12" fill="hold" nodeType="withEffect">
                                  <p:stCondLst>
                                    <p:cond delay="0"/>
                                  </p:stCondLst>
                                  <p:childTnLst>
                                    <p:set>
                                      <p:cBhvr>
                                        <p:cTn id="68" dur="1" fill="hold">
                                          <p:stCondLst>
                                            <p:cond delay="0"/>
                                          </p:stCondLst>
                                        </p:cTn>
                                        <p:tgtEl>
                                          <p:spTgt spid="12335"/>
                                        </p:tgtEl>
                                        <p:attrNameLst>
                                          <p:attrName>style.visibility</p:attrName>
                                        </p:attrNameLst>
                                      </p:cBhvr>
                                      <p:to>
                                        <p:strVal val="visible"/>
                                      </p:to>
                                    </p:set>
                                    <p:animEffect transition="in" filter="strips(downLeft)">
                                      <p:cBhvr>
                                        <p:cTn id="69" dur="3000"/>
                                        <p:tgtEl>
                                          <p:spTgt spid="12335"/>
                                        </p:tgtEl>
                                      </p:cBhvr>
                                    </p:animEffect>
                                  </p:childTnLst>
                                </p:cTn>
                              </p:par>
                              <p:par>
                                <p:cTn id="70" presetID="18" presetClass="entr" presetSubtype="12" fill="hold" nodeType="withEffect">
                                  <p:stCondLst>
                                    <p:cond delay="0"/>
                                  </p:stCondLst>
                                  <p:childTnLst>
                                    <p:set>
                                      <p:cBhvr>
                                        <p:cTn id="71" dur="1" fill="hold">
                                          <p:stCondLst>
                                            <p:cond delay="0"/>
                                          </p:stCondLst>
                                        </p:cTn>
                                        <p:tgtEl>
                                          <p:spTgt spid="12336"/>
                                        </p:tgtEl>
                                        <p:attrNameLst>
                                          <p:attrName>style.visibility</p:attrName>
                                        </p:attrNameLst>
                                      </p:cBhvr>
                                      <p:to>
                                        <p:strVal val="visible"/>
                                      </p:to>
                                    </p:set>
                                    <p:animEffect transition="in" filter="strips(downLeft)">
                                      <p:cBhvr>
                                        <p:cTn id="72" dur="3000"/>
                                        <p:tgtEl>
                                          <p:spTgt spid="12336"/>
                                        </p:tgtEl>
                                      </p:cBhvr>
                                    </p:animEffect>
                                  </p:childTnLst>
                                </p:cTn>
                              </p:par>
                              <p:par>
                                <p:cTn id="73" presetID="18" presetClass="entr" presetSubtype="12" fill="hold" nodeType="withEffect">
                                  <p:stCondLst>
                                    <p:cond delay="0"/>
                                  </p:stCondLst>
                                  <p:childTnLst>
                                    <p:set>
                                      <p:cBhvr>
                                        <p:cTn id="74" dur="1" fill="hold">
                                          <p:stCondLst>
                                            <p:cond delay="0"/>
                                          </p:stCondLst>
                                        </p:cTn>
                                        <p:tgtEl>
                                          <p:spTgt spid="12337"/>
                                        </p:tgtEl>
                                        <p:attrNameLst>
                                          <p:attrName>style.visibility</p:attrName>
                                        </p:attrNameLst>
                                      </p:cBhvr>
                                      <p:to>
                                        <p:strVal val="visible"/>
                                      </p:to>
                                    </p:set>
                                    <p:animEffect transition="in" filter="strips(downLeft)">
                                      <p:cBhvr>
                                        <p:cTn id="75" dur="3000"/>
                                        <p:tgtEl>
                                          <p:spTgt spid="12337"/>
                                        </p:tgtEl>
                                      </p:cBhvr>
                                    </p:animEffect>
                                  </p:childTnLst>
                                </p:cTn>
                              </p:par>
                              <p:par>
                                <p:cTn id="76" presetID="18" presetClass="entr" presetSubtype="12" fill="hold" nodeType="withEffect">
                                  <p:stCondLst>
                                    <p:cond delay="0"/>
                                  </p:stCondLst>
                                  <p:childTnLst>
                                    <p:set>
                                      <p:cBhvr>
                                        <p:cTn id="77" dur="1" fill="hold">
                                          <p:stCondLst>
                                            <p:cond delay="0"/>
                                          </p:stCondLst>
                                        </p:cTn>
                                        <p:tgtEl>
                                          <p:spTgt spid="12330"/>
                                        </p:tgtEl>
                                        <p:attrNameLst>
                                          <p:attrName>style.visibility</p:attrName>
                                        </p:attrNameLst>
                                      </p:cBhvr>
                                      <p:to>
                                        <p:strVal val="visible"/>
                                      </p:to>
                                    </p:set>
                                    <p:animEffect transition="in" filter="strips(downLeft)">
                                      <p:cBhvr>
                                        <p:cTn id="78" dur="3000"/>
                                        <p:tgtEl>
                                          <p:spTgt spid="12330"/>
                                        </p:tgtEl>
                                      </p:cBhvr>
                                    </p:animEffect>
                                  </p:childTnLst>
                                </p:cTn>
                              </p:par>
                              <p:par>
                                <p:cTn id="79" presetID="18" presetClass="entr" presetSubtype="12" fill="hold" nodeType="withEffect">
                                  <p:stCondLst>
                                    <p:cond delay="0"/>
                                  </p:stCondLst>
                                  <p:childTnLst>
                                    <p:set>
                                      <p:cBhvr>
                                        <p:cTn id="80" dur="1" fill="hold">
                                          <p:stCondLst>
                                            <p:cond delay="0"/>
                                          </p:stCondLst>
                                        </p:cTn>
                                        <p:tgtEl>
                                          <p:spTgt spid="12331"/>
                                        </p:tgtEl>
                                        <p:attrNameLst>
                                          <p:attrName>style.visibility</p:attrName>
                                        </p:attrNameLst>
                                      </p:cBhvr>
                                      <p:to>
                                        <p:strVal val="visible"/>
                                      </p:to>
                                    </p:set>
                                    <p:animEffect transition="in" filter="strips(downLeft)">
                                      <p:cBhvr>
                                        <p:cTn id="81" dur="3000"/>
                                        <p:tgtEl>
                                          <p:spTgt spid="12331"/>
                                        </p:tgtEl>
                                      </p:cBhvr>
                                    </p:animEffect>
                                  </p:childTnLst>
                                </p:cTn>
                              </p:par>
                            </p:childTnLst>
                          </p:cTn>
                        </p:par>
                      </p:childTnLst>
                    </p:cTn>
                  </p:par>
                  <p:par>
                    <p:cTn id="82" fill="hold">
                      <p:stCondLst>
                        <p:cond delay="indefinite"/>
                      </p:stCondLst>
                      <p:childTnLst>
                        <p:par>
                          <p:cTn id="83" fill="hold">
                            <p:stCondLst>
                              <p:cond delay="0"/>
                            </p:stCondLst>
                            <p:childTnLst>
                              <p:par>
                                <p:cTn id="84" presetID="27" presetClass="entr" presetSubtype="0" fill="hold" nodeType="clickEffect">
                                  <p:stCondLst>
                                    <p:cond delay="0"/>
                                  </p:stCondLst>
                                  <p:iterate type="lt">
                                    <p:tmPct val="50000"/>
                                  </p:iterate>
                                  <p:childTnLst>
                                    <p:set>
                                      <p:cBhvr>
                                        <p:cTn id="85" dur="1" fill="hold">
                                          <p:stCondLst>
                                            <p:cond delay="0"/>
                                          </p:stCondLst>
                                        </p:cTn>
                                        <p:tgtEl>
                                          <p:spTgt spid="12315">
                                            <p:txEl>
                                              <p:charRg st="33" end="60"/>
                                            </p:txEl>
                                          </p:spTgt>
                                        </p:tgtEl>
                                        <p:attrNameLst>
                                          <p:attrName>style.visibility</p:attrName>
                                        </p:attrNameLst>
                                      </p:cBhvr>
                                      <p:to>
                                        <p:strVal val="visible"/>
                                      </p:to>
                                    </p:set>
                                    <p:anim calcmode="discrete" valueType="clr">
                                      <p:cBhvr override="childStyle">
                                        <p:cTn id="86" dur="80"/>
                                        <p:tgtEl>
                                          <p:spTgt spid="12315">
                                            <p:txEl>
                                              <p:charRg st="33" end="6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7" dur="80"/>
                                        <p:tgtEl>
                                          <p:spTgt spid="12315">
                                            <p:txEl>
                                              <p:charRg st="33" end="60"/>
                                            </p:txEl>
                                          </p:spTgt>
                                        </p:tgtEl>
                                        <p:attrNameLst>
                                          <p:attrName>fillcolor</p:attrName>
                                        </p:attrNameLst>
                                      </p:cBhvr>
                                      <p:tavLst>
                                        <p:tav tm="0">
                                          <p:val>
                                            <p:clrVal>
                                              <a:schemeClr val="accent2"/>
                                            </p:clrVal>
                                          </p:val>
                                        </p:tav>
                                        <p:tav tm="50000">
                                          <p:val>
                                            <p:clrVal>
                                              <a:schemeClr val="hlink"/>
                                            </p:clrVal>
                                          </p:val>
                                        </p:tav>
                                      </p:tavLst>
                                    </p:anim>
                                    <p:set>
                                      <p:cBhvr>
                                        <p:cTn id="88" dur="80"/>
                                        <p:tgtEl>
                                          <p:spTgt spid="12315">
                                            <p:txEl>
                                              <p:charRg st="33" end="60"/>
                                            </p:txEl>
                                          </p:spTgt>
                                        </p:tgtEl>
                                        <p:attrNameLst>
                                          <p:attrName>fill.type</p:attrName>
                                        </p:attrNameLst>
                                      </p:cBhvr>
                                      <p:to>
                                        <p:strVal val="solid"/>
                                      </p:to>
                                    </p:set>
                                  </p:childTnLst>
                                </p:cTn>
                              </p:par>
                            </p:childTnLst>
                          </p:cTn>
                        </p:par>
                      </p:childTnLst>
                    </p:cTn>
                  </p:par>
                  <p:par>
                    <p:cTn id="89" fill="hold">
                      <p:stCondLst>
                        <p:cond delay="indefinite"/>
                      </p:stCondLst>
                      <p:childTnLst>
                        <p:par>
                          <p:cTn id="90" fill="hold">
                            <p:stCondLst>
                              <p:cond delay="0"/>
                            </p:stCondLst>
                            <p:childTnLst>
                              <p:par>
                                <p:cTn id="91" presetID="18" presetClass="entr" presetSubtype="12" fill="hold" nodeType="clickEffect">
                                  <p:stCondLst>
                                    <p:cond delay="0"/>
                                  </p:stCondLst>
                                  <p:childTnLst>
                                    <p:set>
                                      <p:cBhvr>
                                        <p:cTn id="92" dur="1" fill="hold">
                                          <p:stCondLst>
                                            <p:cond delay="0"/>
                                          </p:stCondLst>
                                        </p:cTn>
                                        <p:tgtEl>
                                          <p:spTgt spid="12340"/>
                                        </p:tgtEl>
                                        <p:attrNameLst>
                                          <p:attrName>style.visibility</p:attrName>
                                        </p:attrNameLst>
                                      </p:cBhvr>
                                      <p:to>
                                        <p:strVal val="visible"/>
                                      </p:to>
                                    </p:set>
                                    <p:animEffect transition="in" filter="strips(downLeft)">
                                      <p:cBhvr>
                                        <p:cTn id="93" dur="500"/>
                                        <p:tgtEl>
                                          <p:spTgt spid="12340"/>
                                        </p:tgtEl>
                                      </p:cBhvr>
                                    </p:animEffect>
                                  </p:childTnLst>
                                </p:cTn>
                              </p:par>
                              <p:par>
                                <p:cTn id="94" presetID="18" presetClass="entr" presetSubtype="12" fill="hold" nodeType="withEffect">
                                  <p:stCondLst>
                                    <p:cond delay="0"/>
                                  </p:stCondLst>
                                  <p:childTnLst>
                                    <p:set>
                                      <p:cBhvr>
                                        <p:cTn id="95" dur="1" fill="hold">
                                          <p:stCondLst>
                                            <p:cond delay="0"/>
                                          </p:stCondLst>
                                        </p:cTn>
                                        <p:tgtEl>
                                          <p:spTgt spid="12341"/>
                                        </p:tgtEl>
                                        <p:attrNameLst>
                                          <p:attrName>style.visibility</p:attrName>
                                        </p:attrNameLst>
                                      </p:cBhvr>
                                      <p:to>
                                        <p:strVal val="visible"/>
                                      </p:to>
                                    </p:set>
                                    <p:animEffect transition="in" filter="strips(downLeft)">
                                      <p:cBhvr>
                                        <p:cTn id="96" dur="500"/>
                                        <p:tgtEl>
                                          <p:spTgt spid="12341"/>
                                        </p:tgtEl>
                                      </p:cBhvr>
                                    </p:animEffect>
                                  </p:childTnLst>
                                </p:cTn>
                              </p:par>
                              <p:par>
                                <p:cTn id="97" presetID="18" presetClass="entr" presetSubtype="12" fill="hold" nodeType="withEffect">
                                  <p:stCondLst>
                                    <p:cond delay="0"/>
                                  </p:stCondLst>
                                  <p:childTnLst>
                                    <p:set>
                                      <p:cBhvr>
                                        <p:cTn id="98" dur="1" fill="hold">
                                          <p:stCondLst>
                                            <p:cond delay="0"/>
                                          </p:stCondLst>
                                        </p:cTn>
                                        <p:tgtEl>
                                          <p:spTgt spid="12342"/>
                                        </p:tgtEl>
                                        <p:attrNameLst>
                                          <p:attrName>style.visibility</p:attrName>
                                        </p:attrNameLst>
                                      </p:cBhvr>
                                      <p:to>
                                        <p:strVal val="visible"/>
                                      </p:to>
                                    </p:set>
                                    <p:animEffect transition="in" filter="strips(downLeft)">
                                      <p:cBhvr>
                                        <p:cTn id="99" dur="500"/>
                                        <p:tgtEl>
                                          <p:spTgt spid="12342"/>
                                        </p:tgtEl>
                                      </p:cBhvr>
                                    </p:animEffect>
                                  </p:childTnLst>
                                </p:cTn>
                              </p:par>
                              <p:par>
                                <p:cTn id="100" presetID="18" presetClass="entr" presetSubtype="12" fill="hold" nodeType="withEffect">
                                  <p:stCondLst>
                                    <p:cond delay="0"/>
                                  </p:stCondLst>
                                  <p:childTnLst>
                                    <p:set>
                                      <p:cBhvr>
                                        <p:cTn id="101" dur="1" fill="hold">
                                          <p:stCondLst>
                                            <p:cond delay="0"/>
                                          </p:stCondLst>
                                        </p:cTn>
                                        <p:tgtEl>
                                          <p:spTgt spid="12344"/>
                                        </p:tgtEl>
                                        <p:attrNameLst>
                                          <p:attrName>style.visibility</p:attrName>
                                        </p:attrNameLst>
                                      </p:cBhvr>
                                      <p:to>
                                        <p:strVal val="visible"/>
                                      </p:to>
                                    </p:set>
                                    <p:animEffect transition="in" filter="strips(downLeft)">
                                      <p:cBhvr>
                                        <p:cTn id="102" dur="500"/>
                                        <p:tgtEl>
                                          <p:spTgt spid="12344"/>
                                        </p:tgtEl>
                                      </p:cBhvr>
                                    </p:animEffect>
                                  </p:childTnLst>
                                </p:cTn>
                              </p:par>
                              <p:par>
                                <p:cTn id="103" presetID="18" presetClass="entr" presetSubtype="12" fill="hold" nodeType="withEffect">
                                  <p:stCondLst>
                                    <p:cond delay="0"/>
                                  </p:stCondLst>
                                  <p:childTnLst>
                                    <p:set>
                                      <p:cBhvr>
                                        <p:cTn id="104" dur="1" fill="hold">
                                          <p:stCondLst>
                                            <p:cond delay="0"/>
                                          </p:stCondLst>
                                        </p:cTn>
                                        <p:tgtEl>
                                          <p:spTgt spid="12343"/>
                                        </p:tgtEl>
                                        <p:attrNameLst>
                                          <p:attrName>style.visibility</p:attrName>
                                        </p:attrNameLst>
                                      </p:cBhvr>
                                      <p:to>
                                        <p:strVal val="visible"/>
                                      </p:to>
                                    </p:set>
                                    <p:animEffect transition="in" filter="strips(downLeft)">
                                      <p:cBhvr>
                                        <p:cTn id="105" dur="500"/>
                                        <p:tgtEl>
                                          <p:spTgt spid="12343"/>
                                        </p:tgtEl>
                                      </p:cBhvr>
                                    </p:animEffect>
                                  </p:childTnLst>
                                </p:cTn>
                              </p:par>
                              <p:par>
                                <p:cTn id="106" presetID="18" presetClass="entr" presetSubtype="12" fill="hold" nodeType="withEffect">
                                  <p:stCondLst>
                                    <p:cond delay="0"/>
                                  </p:stCondLst>
                                  <p:childTnLst>
                                    <p:set>
                                      <p:cBhvr>
                                        <p:cTn id="107" dur="1" fill="hold">
                                          <p:stCondLst>
                                            <p:cond delay="0"/>
                                          </p:stCondLst>
                                        </p:cTn>
                                        <p:tgtEl>
                                          <p:spTgt spid="12345"/>
                                        </p:tgtEl>
                                        <p:attrNameLst>
                                          <p:attrName>style.visibility</p:attrName>
                                        </p:attrNameLst>
                                      </p:cBhvr>
                                      <p:to>
                                        <p:strVal val="visible"/>
                                      </p:to>
                                    </p:set>
                                    <p:animEffect transition="in" filter="strips(downLeft)">
                                      <p:cBhvr>
                                        <p:cTn id="108" dur="500"/>
                                        <p:tgtEl>
                                          <p:spTgt spid="12345"/>
                                        </p:tgtEl>
                                      </p:cBhvr>
                                    </p:animEffect>
                                  </p:childTnLst>
                                </p:cTn>
                              </p:par>
                              <p:par>
                                <p:cTn id="109" presetID="18" presetClass="entr" presetSubtype="12" fill="hold" nodeType="withEffect">
                                  <p:stCondLst>
                                    <p:cond delay="0"/>
                                  </p:stCondLst>
                                  <p:childTnLst>
                                    <p:set>
                                      <p:cBhvr>
                                        <p:cTn id="110" dur="1" fill="hold">
                                          <p:stCondLst>
                                            <p:cond delay="0"/>
                                          </p:stCondLst>
                                        </p:cTn>
                                        <p:tgtEl>
                                          <p:spTgt spid="12346"/>
                                        </p:tgtEl>
                                        <p:attrNameLst>
                                          <p:attrName>style.visibility</p:attrName>
                                        </p:attrNameLst>
                                      </p:cBhvr>
                                      <p:to>
                                        <p:strVal val="visible"/>
                                      </p:to>
                                    </p:set>
                                    <p:animEffect transition="in" filter="strips(downLeft)">
                                      <p:cBhvr>
                                        <p:cTn id="111" dur="500"/>
                                        <p:tgtEl>
                                          <p:spTgt spid="12346"/>
                                        </p:tgtEl>
                                      </p:cBhvr>
                                    </p:animEffect>
                                  </p:childTnLst>
                                </p:cTn>
                              </p:par>
                              <p:par>
                                <p:cTn id="112" presetID="18" presetClass="entr" presetSubtype="12" fill="hold" nodeType="withEffect">
                                  <p:stCondLst>
                                    <p:cond delay="0"/>
                                  </p:stCondLst>
                                  <p:childTnLst>
                                    <p:set>
                                      <p:cBhvr>
                                        <p:cTn id="113" dur="1" fill="hold">
                                          <p:stCondLst>
                                            <p:cond delay="0"/>
                                          </p:stCondLst>
                                        </p:cTn>
                                        <p:tgtEl>
                                          <p:spTgt spid="12347"/>
                                        </p:tgtEl>
                                        <p:attrNameLst>
                                          <p:attrName>style.visibility</p:attrName>
                                        </p:attrNameLst>
                                      </p:cBhvr>
                                      <p:to>
                                        <p:strVal val="visible"/>
                                      </p:to>
                                    </p:set>
                                    <p:animEffect transition="in" filter="strips(downLeft)">
                                      <p:cBhvr>
                                        <p:cTn id="114" dur="500"/>
                                        <p:tgtEl>
                                          <p:spTgt spid="12347"/>
                                        </p:tgtEl>
                                      </p:cBhvr>
                                    </p:animEffect>
                                  </p:childTnLst>
                                </p:cTn>
                              </p:par>
                            </p:childTnLst>
                          </p:cTn>
                        </p:par>
                      </p:childTnLst>
                    </p:cTn>
                  </p:par>
                  <p:par>
                    <p:cTn id="115" fill="hold">
                      <p:stCondLst>
                        <p:cond delay="indefinite"/>
                      </p:stCondLst>
                      <p:childTnLst>
                        <p:par>
                          <p:cTn id="116" fill="hold">
                            <p:stCondLst>
                              <p:cond delay="0"/>
                            </p:stCondLst>
                            <p:childTnLst>
                              <p:par>
                                <p:cTn id="117" presetID="27" presetClass="entr" presetSubtype="0" fill="hold" nodeType="clickEffect">
                                  <p:stCondLst>
                                    <p:cond delay="0"/>
                                  </p:stCondLst>
                                  <p:iterate type="lt">
                                    <p:tmPct val="50000"/>
                                  </p:iterate>
                                  <p:childTnLst>
                                    <p:set>
                                      <p:cBhvr>
                                        <p:cTn id="118" dur="1" fill="hold">
                                          <p:stCondLst>
                                            <p:cond delay="0"/>
                                          </p:stCondLst>
                                        </p:cTn>
                                        <p:tgtEl>
                                          <p:spTgt spid="12315">
                                            <p:txEl>
                                              <p:charRg st="60" end="87"/>
                                            </p:txEl>
                                          </p:spTgt>
                                        </p:tgtEl>
                                        <p:attrNameLst>
                                          <p:attrName>style.visibility</p:attrName>
                                        </p:attrNameLst>
                                      </p:cBhvr>
                                      <p:to>
                                        <p:strVal val="visible"/>
                                      </p:to>
                                    </p:set>
                                    <p:anim calcmode="discrete" valueType="clr">
                                      <p:cBhvr override="childStyle">
                                        <p:cTn id="119" dur="80"/>
                                        <p:tgtEl>
                                          <p:spTgt spid="12315">
                                            <p:txEl>
                                              <p:charRg st="60" end="8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0" dur="80"/>
                                        <p:tgtEl>
                                          <p:spTgt spid="12315">
                                            <p:txEl>
                                              <p:charRg st="60" end="87"/>
                                            </p:txEl>
                                          </p:spTgt>
                                        </p:tgtEl>
                                        <p:attrNameLst>
                                          <p:attrName>fillcolor</p:attrName>
                                        </p:attrNameLst>
                                      </p:cBhvr>
                                      <p:tavLst>
                                        <p:tav tm="0">
                                          <p:val>
                                            <p:clrVal>
                                              <a:schemeClr val="accent2"/>
                                            </p:clrVal>
                                          </p:val>
                                        </p:tav>
                                        <p:tav tm="50000">
                                          <p:val>
                                            <p:clrVal>
                                              <a:schemeClr val="hlink"/>
                                            </p:clrVal>
                                          </p:val>
                                        </p:tav>
                                      </p:tavLst>
                                    </p:anim>
                                    <p:set>
                                      <p:cBhvr>
                                        <p:cTn id="121" dur="80"/>
                                        <p:tgtEl>
                                          <p:spTgt spid="12315">
                                            <p:txEl>
                                              <p:charRg st="60" end="87"/>
                                            </p:txEl>
                                          </p:spTgt>
                                        </p:tgtEl>
                                        <p:attrNameLst>
                                          <p:attrName>fill.type</p:attrName>
                                        </p:attrNameLst>
                                      </p:cBhvr>
                                      <p:to>
                                        <p:strVal val="solid"/>
                                      </p:to>
                                    </p:set>
                                  </p:childTnLst>
                                </p:cTn>
                              </p:par>
                            </p:childTnLst>
                          </p:cTn>
                        </p:par>
                      </p:childTnLst>
                    </p:cTn>
                  </p:par>
                  <p:par>
                    <p:cTn id="122" fill="hold">
                      <p:stCondLst>
                        <p:cond delay="indefinite"/>
                      </p:stCondLst>
                      <p:childTnLst>
                        <p:par>
                          <p:cTn id="123" fill="hold">
                            <p:stCondLst>
                              <p:cond delay="0"/>
                            </p:stCondLst>
                            <p:childTnLst>
                              <p:par>
                                <p:cTn id="124" presetID="13" presetClass="entr" presetSubtype="16" fill="hold" nodeType="clickEffect">
                                  <p:stCondLst>
                                    <p:cond delay="0"/>
                                  </p:stCondLst>
                                  <p:childTnLst>
                                    <p:set>
                                      <p:cBhvr>
                                        <p:cTn id="125" dur="1" fill="hold">
                                          <p:stCondLst>
                                            <p:cond delay="0"/>
                                          </p:stCondLst>
                                        </p:cTn>
                                        <p:tgtEl>
                                          <p:spTgt spid="12348"/>
                                        </p:tgtEl>
                                        <p:attrNameLst>
                                          <p:attrName>style.visibility</p:attrName>
                                        </p:attrNameLst>
                                      </p:cBhvr>
                                      <p:to>
                                        <p:strVal val="visible"/>
                                      </p:to>
                                    </p:set>
                                    <p:animEffect transition="in" filter="plus(in)">
                                      <p:cBhvr>
                                        <p:cTn id="126" dur="2000"/>
                                        <p:tgtEl>
                                          <p:spTgt spid="12348"/>
                                        </p:tgtEl>
                                      </p:cBhvr>
                                    </p:animEffect>
                                  </p:childTnLst>
                                </p:cTn>
                              </p:par>
                              <p:par>
                                <p:cTn id="127" presetID="13" presetClass="entr" presetSubtype="16" fill="hold" grpId="0" nodeType="withEffect">
                                  <p:stCondLst>
                                    <p:cond delay="0"/>
                                  </p:stCondLst>
                                  <p:childTnLst>
                                    <p:set>
                                      <p:cBhvr>
                                        <p:cTn id="128" dur="1" fill="hold">
                                          <p:stCondLst>
                                            <p:cond delay="0"/>
                                          </p:stCondLst>
                                        </p:cTn>
                                        <p:tgtEl>
                                          <p:spTgt spid="12349"/>
                                        </p:tgtEl>
                                        <p:attrNameLst>
                                          <p:attrName>style.visibility</p:attrName>
                                        </p:attrNameLst>
                                      </p:cBhvr>
                                      <p:to>
                                        <p:strVal val="visible"/>
                                      </p:to>
                                    </p:set>
                                    <p:animEffect transition="in" filter="plus(in)">
                                      <p:cBhvr>
                                        <p:cTn id="129" dur="2000"/>
                                        <p:tgtEl>
                                          <p:spTgt spid="12349"/>
                                        </p:tgtEl>
                                      </p:cBhvr>
                                    </p:animEffect>
                                  </p:childTnLst>
                                </p:cTn>
                              </p:par>
                            </p:childTnLst>
                          </p:cTn>
                        </p:par>
                      </p:childTnLst>
                    </p:cTn>
                  </p:par>
                  <p:par>
                    <p:cTn id="130" fill="hold">
                      <p:stCondLst>
                        <p:cond delay="indefinite"/>
                      </p:stCondLst>
                      <p:childTnLst>
                        <p:par>
                          <p:cTn id="131" fill="hold">
                            <p:stCondLst>
                              <p:cond delay="0"/>
                            </p:stCondLst>
                            <p:childTnLst>
                              <p:par>
                                <p:cTn id="132" presetID="27" presetClass="entr" presetSubtype="0" fill="hold" nodeType="clickEffect">
                                  <p:stCondLst>
                                    <p:cond delay="0"/>
                                  </p:stCondLst>
                                  <p:iterate type="lt">
                                    <p:tmPct val="50000"/>
                                  </p:iterate>
                                  <p:childTnLst>
                                    <p:set>
                                      <p:cBhvr>
                                        <p:cTn id="133" dur="1" fill="hold">
                                          <p:stCondLst>
                                            <p:cond delay="0"/>
                                          </p:stCondLst>
                                        </p:cTn>
                                        <p:tgtEl>
                                          <p:spTgt spid="12315">
                                            <p:txEl>
                                              <p:charRg st="87" end="105"/>
                                            </p:txEl>
                                          </p:spTgt>
                                        </p:tgtEl>
                                        <p:attrNameLst>
                                          <p:attrName>style.visibility</p:attrName>
                                        </p:attrNameLst>
                                      </p:cBhvr>
                                      <p:to>
                                        <p:strVal val="visible"/>
                                      </p:to>
                                    </p:set>
                                    <p:anim calcmode="discrete" valueType="clr">
                                      <p:cBhvr override="childStyle">
                                        <p:cTn id="134" dur="80"/>
                                        <p:tgtEl>
                                          <p:spTgt spid="12315">
                                            <p:txEl>
                                              <p:charRg st="87" end="10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5" dur="80"/>
                                        <p:tgtEl>
                                          <p:spTgt spid="12315">
                                            <p:txEl>
                                              <p:charRg st="87" end="105"/>
                                            </p:txEl>
                                          </p:spTgt>
                                        </p:tgtEl>
                                        <p:attrNameLst>
                                          <p:attrName>fillcolor</p:attrName>
                                        </p:attrNameLst>
                                      </p:cBhvr>
                                      <p:tavLst>
                                        <p:tav tm="0">
                                          <p:val>
                                            <p:clrVal>
                                              <a:schemeClr val="accent2"/>
                                            </p:clrVal>
                                          </p:val>
                                        </p:tav>
                                        <p:tav tm="50000">
                                          <p:val>
                                            <p:clrVal>
                                              <a:schemeClr val="hlink"/>
                                            </p:clrVal>
                                          </p:val>
                                        </p:tav>
                                      </p:tavLst>
                                    </p:anim>
                                    <p:set>
                                      <p:cBhvr>
                                        <p:cTn id="136" dur="80"/>
                                        <p:tgtEl>
                                          <p:spTgt spid="12315">
                                            <p:txEl>
                                              <p:charRg st="87" end="10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3" grpId="0" bldLvl="0" animBg="1"/>
      <p:bldP spid="12313" grpId="1" bldLvl="0" animBg="1"/>
      <p:bldP spid="123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p:cNvSpPr>
          <p:nvPr>
            <p:ph type="title"/>
          </p:nvPr>
        </p:nvSpPr>
        <p:spPr/>
        <p:txBody>
          <a:bodyPr vert="horz" wrap="square" lIns="91440" tIns="45720" rIns="91440" bIns="45720" anchor="ctr" anchorCtr="0"/>
          <a:p>
            <a:pPr eaLnBrk="1" hangingPunct="1"/>
            <a:endParaRPr dirty="0"/>
          </a:p>
        </p:txBody>
      </p:sp>
      <p:sp>
        <p:nvSpPr>
          <p:cNvPr id="6147" name="Rectangle 3"/>
          <p:cNvSpPr>
            <a:spLocks noGrp="1"/>
          </p:cNvSpPr>
          <p:nvPr>
            <p:ph idx="1"/>
          </p:nvPr>
        </p:nvSpPr>
        <p:spPr/>
        <p:txBody>
          <a:bodyPr vert="horz" wrap="square" lIns="91440" tIns="45720" rIns="91440" bIns="45720" anchor="t" anchorCtr="0"/>
          <a:p>
            <a:pPr eaLnBrk="1" hangingPunct="1"/>
            <a:endParaRPr dirty="0"/>
          </a:p>
        </p:txBody>
      </p:sp>
      <p:graphicFrame>
        <p:nvGraphicFramePr>
          <p:cNvPr id="118823" name="Group 39"/>
          <p:cNvGraphicFramePr>
            <a:graphicFrameLocks noGrp="1"/>
          </p:cNvGraphicFramePr>
          <p:nvPr/>
        </p:nvGraphicFramePr>
        <p:xfrm>
          <a:off x="0" y="0"/>
          <a:ext cx="9144000" cy="6553201"/>
        </p:xfrm>
        <a:graphic>
          <a:graphicData uri="http://schemas.openxmlformats.org/drawingml/2006/table">
            <a:tbl>
              <a:tblPr/>
              <a:tblGrid>
                <a:gridCol w="1947863"/>
                <a:gridCol w="7196137"/>
              </a:tblGrid>
              <a:tr h="128905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000" b="1" i="1"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Nội thủy</a:t>
                      </a:r>
                      <a:endParaRPr kumimoji="0" lang="en-US" sz="2000" b="1" i="1"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000" b="1"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3821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000" b="1" i="1"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Lãnh hải (12 hải lí)</a:t>
                      </a:r>
                      <a:endParaRPr kumimoji="0" lang="en-US" sz="2000" b="1" i="1"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000" b="1"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06362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000" b="1" i="1"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Vùng tiếp giáp lãnh hải(12 hải lí)</a:t>
                      </a:r>
                      <a:endParaRPr kumimoji="0" lang="en-US" sz="2000" b="1" i="1"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000" b="1"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4605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000" b="1" i="1"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Vùng đặc quyền kinh tế  370.400km</a:t>
                      </a:r>
                      <a:endParaRPr kumimoji="0" lang="en-US" sz="2000" b="1" i="1"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US"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01813">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000" b="1" i="1"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sz="2000" b="1" i="1"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2000" b="1" i="1"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Thềm lục địa</a:t>
                      </a:r>
                      <a:endParaRPr kumimoji="0" lang="en-US" sz="2000" b="1" i="1"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US"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18808" name="Text Box 24"/>
          <p:cNvSpPr txBox="1"/>
          <p:nvPr/>
        </p:nvSpPr>
        <p:spPr>
          <a:xfrm>
            <a:off x="2032000" y="152400"/>
            <a:ext cx="7112000" cy="1014730"/>
          </a:xfrm>
          <a:prstGeom prst="rect">
            <a:avLst/>
          </a:prstGeom>
          <a:noFill/>
          <a:ln w="9525">
            <a:noFill/>
          </a:ln>
        </p:spPr>
        <p:txBody>
          <a:bodyPr>
            <a:spAutoFit/>
          </a:bodyPr>
          <a:p>
            <a:pPr>
              <a:spcBef>
                <a:spcPct val="20000"/>
              </a:spcBef>
            </a:pPr>
            <a:r>
              <a:rPr sz="2000" b="1" dirty="0">
                <a:solidFill>
                  <a:srgbClr val="000099"/>
                </a:solidFill>
                <a:latin typeface="Times New Roman" panose="02020603050405020304" pitchFamily="18" charset="0"/>
                <a:cs typeface="Times New Roman" panose="02020603050405020304" pitchFamily="18" charset="0"/>
              </a:rPr>
              <a:t>+ Từ bờ biển đến đường cơ sở </a:t>
            </a:r>
            <a:r>
              <a:rPr sz="2000" b="1" i="1" dirty="0">
                <a:solidFill>
                  <a:srgbClr val="000099"/>
                </a:solidFill>
                <a:latin typeface="Times New Roman" panose="02020603050405020304" pitchFamily="18" charset="0"/>
                <a:cs typeface="Times New Roman" panose="02020603050405020304" pitchFamily="18" charset="0"/>
              </a:rPr>
              <a:t>(Đường cơ sở: Là đường nối liền các điểm nhô  ra xa  nhất của bờ biển và các điểm ngoài cùng của các đảo ven bờ tính từ ngấn nước thuỷ triều thấp nhất trở ra).</a:t>
            </a:r>
            <a:endParaRPr sz="2000" dirty="0">
              <a:solidFill>
                <a:srgbClr val="000099"/>
              </a:solidFill>
              <a:latin typeface="Times New Roman" panose="02020603050405020304" pitchFamily="18" charset="0"/>
              <a:cs typeface="Times New Roman" panose="02020603050405020304" pitchFamily="18" charset="0"/>
            </a:endParaRPr>
          </a:p>
        </p:txBody>
      </p:sp>
      <p:sp>
        <p:nvSpPr>
          <p:cNvPr id="118809" name="Text Box 25"/>
          <p:cNvSpPr txBox="1"/>
          <p:nvPr/>
        </p:nvSpPr>
        <p:spPr>
          <a:xfrm>
            <a:off x="2032000" y="1447800"/>
            <a:ext cx="7112000" cy="706755"/>
          </a:xfrm>
          <a:prstGeom prst="rect">
            <a:avLst/>
          </a:prstGeom>
          <a:noFill/>
          <a:ln w="9525">
            <a:noFill/>
          </a:ln>
        </p:spPr>
        <p:txBody>
          <a:bodyPr>
            <a:spAutoFit/>
          </a:bodyPr>
          <a:p>
            <a:pPr>
              <a:spcBef>
                <a:spcPct val="20000"/>
              </a:spcBef>
            </a:pPr>
            <a:r>
              <a:rPr sz="2000" b="1" i="1" dirty="0">
                <a:solidFill>
                  <a:srgbClr val="000099"/>
                </a:solidFill>
                <a:latin typeface="Times New Roman" panose="02020603050405020304" pitchFamily="18" charset="0"/>
                <a:cs typeface="Times New Roman" panose="02020603050405020304" pitchFamily="18" charset="0"/>
              </a:rPr>
              <a:t>+ Từ đường cơ sở đến 12 hải lí. Ranh giới phía ngoài được coi là biên giới quốc gia trên biển.</a:t>
            </a:r>
            <a:endParaRPr sz="2000" dirty="0">
              <a:solidFill>
                <a:srgbClr val="000099"/>
              </a:solidFill>
              <a:latin typeface="Times New Roman" panose="02020603050405020304" pitchFamily="18" charset="0"/>
              <a:cs typeface="Times New Roman" panose="02020603050405020304" pitchFamily="18" charset="0"/>
            </a:endParaRPr>
          </a:p>
        </p:txBody>
      </p:sp>
      <p:sp>
        <p:nvSpPr>
          <p:cNvPr id="118810" name="Text Box 26"/>
          <p:cNvSpPr txBox="1"/>
          <p:nvPr/>
        </p:nvSpPr>
        <p:spPr>
          <a:xfrm>
            <a:off x="1981200" y="2514600"/>
            <a:ext cx="6943725" cy="706755"/>
          </a:xfrm>
          <a:prstGeom prst="rect">
            <a:avLst/>
          </a:prstGeom>
          <a:noFill/>
          <a:ln w="9525">
            <a:noFill/>
          </a:ln>
        </p:spPr>
        <p:txBody>
          <a:bodyPr>
            <a:spAutoFit/>
          </a:bodyPr>
          <a:p>
            <a:pPr>
              <a:spcBef>
                <a:spcPct val="20000"/>
              </a:spcBef>
            </a:pPr>
            <a:r>
              <a:rPr b="1" i="1" dirty="0">
                <a:solidFill>
                  <a:srgbClr val="000099"/>
                </a:solidFill>
                <a:latin typeface="Times New Roman" panose="02020603050405020304" pitchFamily="18" charset="0"/>
                <a:cs typeface="Times New Roman" panose="02020603050405020304" pitchFamily="18" charset="0"/>
              </a:rPr>
              <a:t>+</a:t>
            </a:r>
            <a:r>
              <a:rPr sz="2000" b="1" i="1" dirty="0">
                <a:solidFill>
                  <a:srgbClr val="000099"/>
                </a:solidFill>
                <a:latin typeface="Times New Roman" panose="02020603050405020304" pitchFamily="18" charset="0"/>
                <a:cs typeface="Times New Roman" panose="02020603050405020304" pitchFamily="18" charset="0"/>
              </a:rPr>
              <a:t> 12 hải lí tiếp theo, là vùng biển nhằm đảm bảo cho việc thực hiện chủ quyền của Đất nước.</a:t>
            </a:r>
            <a:endParaRPr sz="2000" dirty="0">
              <a:solidFill>
                <a:srgbClr val="000099"/>
              </a:solidFill>
              <a:latin typeface="Times New Roman" panose="02020603050405020304" pitchFamily="18" charset="0"/>
              <a:cs typeface="Times New Roman" panose="02020603050405020304" pitchFamily="18" charset="0"/>
            </a:endParaRPr>
          </a:p>
        </p:txBody>
      </p:sp>
      <p:sp>
        <p:nvSpPr>
          <p:cNvPr id="118811" name="Text Box 27"/>
          <p:cNvSpPr txBox="1"/>
          <p:nvPr/>
        </p:nvSpPr>
        <p:spPr>
          <a:xfrm>
            <a:off x="2032000" y="3505200"/>
            <a:ext cx="7112000" cy="1322070"/>
          </a:xfrm>
          <a:prstGeom prst="rect">
            <a:avLst/>
          </a:prstGeom>
          <a:noFill/>
          <a:ln w="9525">
            <a:noFill/>
          </a:ln>
        </p:spPr>
        <p:txBody>
          <a:bodyPr>
            <a:spAutoFit/>
          </a:bodyPr>
          <a:p>
            <a:pPr>
              <a:spcBef>
                <a:spcPct val="50000"/>
              </a:spcBef>
            </a:pPr>
            <a:r>
              <a:rPr sz="2000" b="1" i="1" dirty="0">
                <a:solidFill>
                  <a:srgbClr val="000099"/>
                </a:solidFill>
                <a:latin typeface="Times New Roman" panose="02020603050405020304" pitchFamily="18" charset="0"/>
                <a:cs typeface="Times New Roman" panose="02020603050405020304" pitchFamily="18" charset="0"/>
              </a:rPr>
              <a:t>+ Là vùng nước ta có chủ quyền hoàn toàn về kinh tế nhưng vẫn để các nước khác được đặt các ống dẫn dầu, dây cáp ngầm, tàu thuyền, máy bay nước ngoài được tự do về hàng hải và hàng không</a:t>
            </a:r>
            <a:r>
              <a:rPr sz="2000" b="1" dirty="0">
                <a:solidFill>
                  <a:srgbClr val="000099"/>
                </a:solidFill>
                <a:latin typeface="Times New Roman" panose="02020603050405020304" pitchFamily="18" charset="0"/>
                <a:cs typeface="Times New Roman" panose="02020603050405020304" pitchFamily="18" charset="0"/>
              </a:rPr>
              <a:t>.</a:t>
            </a:r>
            <a:endParaRPr sz="2000" b="1" dirty="0">
              <a:solidFill>
                <a:srgbClr val="000099"/>
              </a:solidFill>
              <a:latin typeface="Times New Roman" panose="02020603050405020304" pitchFamily="18" charset="0"/>
              <a:cs typeface="Times New Roman" panose="02020603050405020304" pitchFamily="18" charset="0"/>
            </a:endParaRPr>
          </a:p>
        </p:txBody>
      </p:sp>
      <p:sp>
        <p:nvSpPr>
          <p:cNvPr id="118812" name="Text Box 28"/>
          <p:cNvSpPr txBox="1"/>
          <p:nvPr/>
        </p:nvSpPr>
        <p:spPr>
          <a:xfrm>
            <a:off x="1947863" y="4953000"/>
            <a:ext cx="7196137" cy="1630045"/>
          </a:xfrm>
          <a:prstGeom prst="rect">
            <a:avLst/>
          </a:prstGeom>
          <a:noFill/>
          <a:ln w="9525">
            <a:noFill/>
          </a:ln>
        </p:spPr>
        <p:txBody>
          <a:bodyPr>
            <a:spAutoFit/>
          </a:bodyPr>
          <a:p>
            <a:pPr>
              <a:spcBef>
                <a:spcPct val="20000"/>
              </a:spcBef>
            </a:pPr>
            <a:r>
              <a:rPr sz="2000" b="1" i="1" dirty="0">
                <a:solidFill>
                  <a:srgbClr val="000099"/>
                </a:solidFill>
                <a:latin typeface="Times New Roman" panose="02020603050405020304" pitchFamily="18" charset="0"/>
                <a:cs typeface="Times New Roman" panose="02020603050405020304" pitchFamily="18" charset="0"/>
              </a:rPr>
              <a:t>+ Gồm đáy biển và lòng đất dưới đáy biển thuộc phần kéo dài tự nhiên của lục địa Việt Nam, mở rộng ra ngoài lãnh hải Việt Nam cho đến bờ ngoài của rìa lục địa. Nước ta có chủ quyền hoàn toàn về mặt thăm dò và khai thác, bảo vệ và quản lí các tài nguyên thiên nhiên</a:t>
            </a:r>
            <a:r>
              <a:rPr b="1" i="1" dirty="0">
                <a:solidFill>
                  <a:srgbClr val="000099"/>
                </a:solidFill>
                <a:latin typeface="Times New Roman" panose="02020603050405020304" pitchFamily="18" charset="0"/>
                <a:cs typeface="Times New Roman" panose="02020603050405020304" pitchFamily="18" charset="0"/>
              </a:rPr>
              <a:t>.</a:t>
            </a:r>
            <a:r>
              <a:rPr b="1" dirty="0">
                <a:solidFill>
                  <a:srgbClr val="000099"/>
                </a:solidFill>
                <a:latin typeface="Times New Roman" panose="02020603050405020304" pitchFamily="18" charset="0"/>
                <a:cs typeface="Times New Roman" panose="02020603050405020304" pitchFamily="18" charset="0"/>
              </a:rPr>
              <a:t> </a:t>
            </a:r>
            <a:endParaRPr dirty="0">
              <a:solidFill>
                <a:srgbClr val="000099"/>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8808"/>
                                        </p:tgtEl>
                                        <p:attrNameLst>
                                          <p:attrName>style.visibility</p:attrName>
                                        </p:attrNameLst>
                                      </p:cBhvr>
                                      <p:to>
                                        <p:strVal val="visible"/>
                                      </p:to>
                                    </p:set>
                                    <p:anim calcmode="discrete" valueType="clr">
                                      <p:cBhvr override="childStyle">
                                        <p:cTn id="7" dur="80"/>
                                        <p:tgtEl>
                                          <p:spTgt spid="11880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8808"/>
                                        </p:tgtEl>
                                        <p:attrNameLst>
                                          <p:attrName>fillcolor</p:attrName>
                                        </p:attrNameLst>
                                      </p:cBhvr>
                                      <p:tavLst>
                                        <p:tav tm="0">
                                          <p:val>
                                            <p:clrVal>
                                              <a:schemeClr val="accent2"/>
                                            </p:clrVal>
                                          </p:val>
                                        </p:tav>
                                        <p:tav tm="50000">
                                          <p:val>
                                            <p:clrVal>
                                              <a:schemeClr val="hlink"/>
                                            </p:clrVal>
                                          </p:val>
                                        </p:tav>
                                      </p:tavLst>
                                    </p:anim>
                                    <p:set>
                                      <p:cBhvr>
                                        <p:cTn id="9" dur="80"/>
                                        <p:tgtEl>
                                          <p:spTgt spid="11880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18809"/>
                                        </p:tgtEl>
                                        <p:attrNameLst>
                                          <p:attrName>style.visibility</p:attrName>
                                        </p:attrNameLst>
                                      </p:cBhvr>
                                      <p:to>
                                        <p:strVal val="visible"/>
                                      </p:to>
                                    </p:set>
                                    <p:anim calcmode="discrete" valueType="clr">
                                      <p:cBhvr override="childStyle">
                                        <p:cTn id="14" dur="80"/>
                                        <p:tgtEl>
                                          <p:spTgt spid="11880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18809"/>
                                        </p:tgtEl>
                                        <p:attrNameLst>
                                          <p:attrName>fillcolor</p:attrName>
                                        </p:attrNameLst>
                                      </p:cBhvr>
                                      <p:tavLst>
                                        <p:tav tm="0">
                                          <p:val>
                                            <p:clrVal>
                                              <a:schemeClr val="accent2"/>
                                            </p:clrVal>
                                          </p:val>
                                        </p:tav>
                                        <p:tav tm="50000">
                                          <p:val>
                                            <p:clrVal>
                                              <a:schemeClr val="hlink"/>
                                            </p:clrVal>
                                          </p:val>
                                        </p:tav>
                                      </p:tavLst>
                                    </p:anim>
                                    <p:set>
                                      <p:cBhvr>
                                        <p:cTn id="16" dur="80"/>
                                        <p:tgtEl>
                                          <p:spTgt spid="118809"/>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8810"/>
                                        </p:tgtEl>
                                        <p:attrNameLst>
                                          <p:attrName>style.visibility</p:attrName>
                                        </p:attrNameLst>
                                      </p:cBhvr>
                                      <p:to>
                                        <p:strVal val="visible"/>
                                      </p:to>
                                    </p:set>
                                    <p:anim calcmode="discrete" valueType="clr">
                                      <p:cBhvr override="childStyle">
                                        <p:cTn id="21" dur="80"/>
                                        <p:tgtEl>
                                          <p:spTgt spid="118810"/>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8810"/>
                                        </p:tgtEl>
                                        <p:attrNameLst>
                                          <p:attrName>fillcolor</p:attrName>
                                        </p:attrNameLst>
                                      </p:cBhvr>
                                      <p:tavLst>
                                        <p:tav tm="0">
                                          <p:val>
                                            <p:clrVal>
                                              <a:schemeClr val="accent2"/>
                                            </p:clrVal>
                                          </p:val>
                                        </p:tav>
                                        <p:tav tm="50000">
                                          <p:val>
                                            <p:clrVal>
                                              <a:schemeClr val="hlink"/>
                                            </p:clrVal>
                                          </p:val>
                                        </p:tav>
                                      </p:tavLst>
                                    </p:anim>
                                    <p:set>
                                      <p:cBhvr>
                                        <p:cTn id="23" dur="80"/>
                                        <p:tgtEl>
                                          <p:spTgt spid="118810"/>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18811"/>
                                        </p:tgtEl>
                                        <p:attrNameLst>
                                          <p:attrName>style.visibility</p:attrName>
                                        </p:attrNameLst>
                                      </p:cBhvr>
                                      <p:to>
                                        <p:strVal val="visible"/>
                                      </p:to>
                                    </p:set>
                                    <p:anim calcmode="discrete" valueType="clr">
                                      <p:cBhvr override="childStyle">
                                        <p:cTn id="28" dur="80"/>
                                        <p:tgtEl>
                                          <p:spTgt spid="11881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8811"/>
                                        </p:tgtEl>
                                        <p:attrNameLst>
                                          <p:attrName>fillcolor</p:attrName>
                                        </p:attrNameLst>
                                      </p:cBhvr>
                                      <p:tavLst>
                                        <p:tav tm="0">
                                          <p:val>
                                            <p:clrVal>
                                              <a:schemeClr val="accent2"/>
                                            </p:clrVal>
                                          </p:val>
                                        </p:tav>
                                        <p:tav tm="50000">
                                          <p:val>
                                            <p:clrVal>
                                              <a:schemeClr val="hlink"/>
                                            </p:clrVal>
                                          </p:val>
                                        </p:tav>
                                      </p:tavLst>
                                    </p:anim>
                                    <p:set>
                                      <p:cBhvr>
                                        <p:cTn id="30" dur="80"/>
                                        <p:tgtEl>
                                          <p:spTgt spid="118811"/>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18812"/>
                                        </p:tgtEl>
                                        <p:attrNameLst>
                                          <p:attrName>style.visibility</p:attrName>
                                        </p:attrNameLst>
                                      </p:cBhvr>
                                      <p:to>
                                        <p:strVal val="visible"/>
                                      </p:to>
                                    </p:set>
                                    <p:anim calcmode="discrete" valueType="clr">
                                      <p:cBhvr override="childStyle">
                                        <p:cTn id="35" dur="80"/>
                                        <p:tgtEl>
                                          <p:spTgt spid="118812"/>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18812"/>
                                        </p:tgtEl>
                                        <p:attrNameLst>
                                          <p:attrName>fillcolor</p:attrName>
                                        </p:attrNameLst>
                                      </p:cBhvr>
                                      <p:tavLst>
                                        <p:tav tm="0">
                                          <p:val>
                                            <p:clrVal>
                                              <a:schemeClr val="accent2"/>
                                            </p:clrVal>
                                          </p:val>
                                        </p:tav>
                                        <p:tav tm="50000">
                                          <p:val>
                                            <p:clrVal>
                                              <a:schemeClr val="hlink"/>
                                            </p:clrVal>
                                          </p:val>
                                        </p:tav>
                                      </p:tavLst>
                                    </p:anim>
                                    <p:set>
                                      <p:cBhvr>
                                        <p:cTn id="37" dur="80"/>
                                        <p:tgtEl>
                                          <p:spTgt spid="1188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08" grpId="0"/>
      <p:bldP spid="118809" grpId="0"/>
      <p:bldP spid="118810" grpId="0"/>
      <p:bldP spid="118811" grpId="0"/>
      <p:bldP spid="1188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21"/>
          <p:cNvSpPr>
            <a:spLocks noGrp="1"/>
          </p:cNvSpPr>
          <p:nvPr>
            <p:ph type="title" idx="4294967295"/>
          </p:nvPr>
        </p:nvSpPr>
        <p:spPr>
          <a:xfrm>
            <a:off x="76200" y="381000"/>
            <a:ext cx="3859530" cy="886460"/>
          </a:xfrm>
        </p:spPr>
        <p:txBody>
          <a:bodyPr vert="horz" wrap="square" lIns="91440" tIns="45720" rIns="91440" bIns="45720" anchor="ctr" anchorCtr="0"/>
          <a:p>
            <a:pPr eaLnBrk="1" hangingPunct="1"/>
            <a:r>
              <a:rPr sz="3200" b="1" dirty="0">
                <a:solidFill>
                  <a:srgbClr val="000099"/>
                </a:solidFill>
                <a:latin typeface="Times New Roman" panose="02020603050405020304" pitchFamily="18" charset="0"/>
                <a:cs typeface="Times New Roman" panose="02020603050405020304" pitchFamily="18" charset="0"/>
              </a:rPr>
              <a:t>1. </a:t>
            </a:r>
            <a:r>
              <a:rPr lang="en-US" sz="3200" b="1" dirty="0">
                <a:solidFill>
                  <a:srgbClr val="000099"/>
                </a:solidFill>
                <a:latin typeface="Times New Roman" panose="02020603050405020304" pitchFamily="18" charset="0"/>
                <a:cs typeface="Times New Roman" panose="02020603050405020304" pitchFamily="18" charset="0"/>
              </a:rPr>
              <a:t>BIỂN VÀ ĐẢO VIỆT NAM:</a:t>
            </a:r>
            <a:endParaRPr lang="en-US" sz="3200" b="1" dirty="0">
              <a:solidFill>
                <a:srgbClr val="000099"/>
              </a:solidFill>
              <a:latin typeface="Times New Roman" panose="02020603050405020304" pitchFamily="18" charset="0"/>
              <a:cs typeface="Times New Roman" panose="02020603050405020304" pitchFamily="18" charset="0"/>
            </a:endParaRPr>
          </a:p>
        </p:txBody>
      </p:sp>
      <p:sp>
        <p:nvSpPr>
          <p:cNvPr id="16406" name="Text Box 22"/>
          <p:cNvSpPr txBox="1">
            <a:spLocks noChangeArrowheads="1"/>
          </p:cNvSpPr>
          <p:nvPr/>
        </p:nvSpPr>
        <p:spPr bwMode="auto">
          <a:xfrm>
            <a:off x="152400" y="1600200"/>
            <a:ext cx="396240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spcBef>
                <a:spcPct val="50000"/>
              </a:spcBef>
              <a:buClrTx/>
              <a:buSzTx/>
              <a:buFontTx/>
              <a:buNone/>
              <a:defRPr/>
            </a:pPr>
            <a:r>
              <a:rPr kumimoji="0" lang="en-US" sz="2000" b="1" i="1" kern="1200" cap="none" spc="0" normalizeH="0" baseline="0" noProof="0" smtClean="0">
                <a:solidFill>
                  <a:srgbClr val="000099"/>
                </a:solidFill>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rPr>
              <a:t>a, VÙNG BIỂN NƯỚC TA:</a:t>
            </a:r>
            <a:endParaRPr kumimoji="0" lang="en-US" sz="2000" b="1" i="1" kern="1200" cap="none" spc="0" normalizeH="0" baseline="0" noProof="0" smtClean="0">
              <a:solidFill>
                <a:srgbClr val="000099"/>
              </a:solidFill>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endParaRPr>
          </a:p>
        </p:txBody>
      </p:sp>
      <p:sp>
        <p:nvSpPr>
          <p:cNvPr id="16408" name="Text Box 24"/>
          <p:cNvSpPr txBox="1">
            <a:spLocks noChangeArrowheads="1"/>
          </p:cNvSpPr>
          <p:nvPr/>
        </p:nvSpPr>
        <p:spPr bwMode="auto">
          <a:xfrm>
            <a:off x="-76200" y="4876800"/>
            <a:ext cx="4419600" cy="193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eaLnBrk="0" hangingPunct="0">
              <a:spcBef>
                <a:spcPct val="50000"/>
              </a:spcBef>
            </a:pPr>
            <a:r>
              <a:rPr sz="3600" b="1" dirty="0">
                <a:solidFill>
                  <a:schemeClr val="hlink"/>
                </a:solidFill>
                <a:latin typeface="Times New Roman" panose="02020603050405020304" pitchFamily="18" charset="0"/>
                <a:cs typeface="Times New Roman" panose="02020603050405020304" pitchFamily="18" charset="0"/>
                <a:sym typeface="Wingdings" panose="05000000000000000000" pitchFamily="2" charset="2"/>
              </a:rPr>
              <a:t></a:t>
            </a:r>
            <a:r>
              <a:rPr dirty="0">
                <a:latin typeface="Times New Roman" panose="02020603050405020304" pitchFamily="18" charset="0"/>
                <a:cs typeface="Times New Roman" panose="02020603050405020304" pitchFamily="18" charset="0"/>
              </a:rPr>
              <a:t> </a:t>
            </a:r>
            <a:r>
              <a:rPr sz="2400" dirty="0">
                <a:effectLst>
                  <a:outerShdw blurRad="38100" dist="38100" dir="2700000">
                    <a:srgbClr val="C0C0C0"/>
                  </a:outerShdw>
                </a:effectLst>
                <a:latin typeface="Times New Roman" panose="02020603050405020304" pitchFamily="18" charset="0"/>
                <a:cs typeface="Times New Roman" panose="02020603050405020304" pitchFamily="18" charset="0"/>
              </a:rPr>
              <a:t>-</a:t>
            </a:r>
            <a:r>
              <a:rPr lang="en-US" sz="2400" dirty="0">
                <a:effectLst>
                  <a:outerShdw blurRad="38100" dist="38100" dir="2700000">
                    <a:srgbClr val="C0C0C0"/>
                  </a:outerShdw>
                </a:effectLst>
                <a:latin typeface="Times New Roman" panose="02020603050405020304" pitchFamily="18" charset="0"/>
                <a:cs typeface="Times New Roman" panose="02020603050405020304" pitchFamily="18" charset="0"/>
              </a:rPr>
              <a:t> NƯỚC TA CÓ TRÊN 3000 ĐẢO LỚN NHỎ</a:t>
            </a:r>
            <a:endParaRPr sz="2400" dirty="0">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eaLnBrk="0" hangingPunct="0">
              <a:spcBef>
                <a:spcPct val="50000"/>
              </a:spcBef>
            </a:pPr>
            <a:r>
              <a:rPr sz="2400" dirty="0">
                <a:effectLst>
                  <a:outerShdw blurRad="38100" dist="38100" dir="2700000">
                    <a:srgbClr val="C0C0C0"/>
                  </a:outerShdw>
                </a:effectLst>
                <a:latin typeface="Times New Roman" panose="02020603050405020304" pitchFamily="18" charset="0"/>
                <a:cs typeface="Times New Roman" panose="02020603050405020304" pitchFamily="18" charset="0"/>
              </a:rPr>
              <a:t>- 2</a:t>
            </a:r>
            <a:r>
              <a:rPr lang="en-US" sz="2400" dirty="0">
                <a:effectLst>
                  <a:outerShdw blurRad="38100" dist="38100" dir="2700000">
                    <a:srgbClr val="C0C0C0"/>
                  </a:outerShdw>
                </a:effectLst>
                <a:latin typeface="Times New Roman" panose="02020603050405020304" pitchFamily="18" charset="0"/>
                <a:cs typeface="Times New Roman" panose="02020603050405020304" pitchFamily="18" charset="0"/>
              </a:rPr>
              <a:t> QUẦN ĐẢO LỚN LÀ HOÀNG SA VÀ TRƯỜNG SA</a:t>
            </a:r>
            <a:endParaRPr lang="en-US" sz="2400" dirty="0">
              <a:effectLst>
                <a:outerShdw blurRad="38100" dist="38100" dir="2700000">
                  <a:srgbClr val="C0C0C0"/>
                </a:outerShdw>
              </a:effectLst>
              <a:latin typeface="Times New Roman" panose="02020603050405020304" pitchFamily="18" charset="0"/>
              <a:cs typeface="Times New Roman" panose="02020603050405020304" pitchFamily="18" charset="0"/>
            </a:endParaRPr>
          </a:p>
        </p:txBody>
      </p:sp>
      <p:sp>
        <p:nvSpPr>
          <p:cNvPr id="16409" name="Text Box 25"/>
          <p:cNvSpPr txBox="1">
            <a:spLocks noChangeArrowheads="1"/>
          </p:cNvSpPr>
          <p:nvPr/>
        </p:nvSpPr>
        <p:spPr bwMode="auto">
          <a:xfrm>
            <a:off x="228600" y="2362200"/>
            <a:ext cx="4191000" cy="1322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buClrTx/>
              <a:buSzTx/>
              <a:buFontTx/>
              <a:buNone/>
              <a:defRPr/>
            </a:pPr>
            <a:r>
              <a:rPr lang="en-US" sz="2000" b="1" noProof="0" smtClean="0">
                <a:solidFill>
                  <a:schemeClr val="hlink"/>
                </a:solidFill>
                <a:latin typeface="Times New Roman" panose="02020603050405020304" pitchFamily="18" charset="0"/>
                <a:cs typeface="Times New Roman" panose="02020603050405020304" pitchFamily="18" charset="0"/>
                <a:sym typeface="Wingdings" panose="05000000000000000000" pitchFamily="2" charset="2"/>
              </a:rPr>
              <a:t>-</a:t>
            </a:r>
            <a:r>
              <a:rPr lang="en-US" sz="2000" noProof="0" smtClean="0">
                <a:effectLst>
                  <a:outerShdw blurRad="38100" dist="38100" dir="2700000" algn="tl">
                    <a:srgbClr val="C0C0C0"/>
                  </a:outerShdw>
                </a:effectLst>
                <a:latin typeface="Times New Roman" panose="02020603050405020304" pitchFamily="18" charset="0"/>
                <a:cs typeface="Times New Roman" panose="02020603050405020304" pitchFamily="18" charset="0"/>
                <a:sym typeface="+mn-ea"/>
              </a:rPr>
              <a:t> BỜ BIỂN NƯỚC TA DÀI: 3260 km.</a:t>
            </a:r>
            <a:endParaRPr kumimoji="0" lang="en-US" sz="2000" kern="1200" cap="none" spc="0" normalizeH="0" baseline="0" noProof="0" smtClean="0">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endParaRPr>
          </a:p>
          <a:p>
            <a:pPr marR="0" defTabSz="914400">
              <a:buClrTx/>
              <a:buSzTx/>
              <a:buFontTx/>
              <a:buChar char="-"/>
              <a:defRPr/>
            </a:pPr>
            <a:r>
              <a:rPr lang="en-US" sz="2000" noProof="0" smtClean="0">
                <a:effectLst>
                  <a:outerShdw blurRad="38100" dist="38100" dir="2700000" algn="tl">
                    <a:srgbClr val="C0C0C0"/>
                  </a:outerShdw>
                </a:effectLst>
                <a:latin typeface="Times New Roman" panose="02020603050405020304" pitchFamily="18" charset="0"/>
                <a:cs typeface="Times New Roman" panose="02020603050405020304" pitchFamily="18" charset="0"/>
                <a:sym typeface="+mn-ea"/>
              </a:rPr>
              <a:t> VÙNG BIỂN NƯỚC TA RỘNG:  khoảng</a:t>
            </a:r>
            <a:r>
              <a:rPr lang="en-US" sz="2000" noProof="0" smtClean="0">
                <a:effectLst>
                  <a:outerShdw blurRad="38100" dist="38100" dir="2700000" algn="tl">
                    <a:srgbClr val="C0C0C0"/>
                  </a:outerShdw>
                </a:effectLst>
                <a:latin typeface="Times New Roman" panose="02020603050405020304" pitchFamily="18" charset="0"/>
                <a:cs typeface="Times New Roman" panose="02020603050405020304" pitchFamily="18" charset="0"/>
                <a:sym typeface="+mn-ea"/>
              </a:rPr>
              <a:t> 1 TRIỆU km</a:t>
            </a:r>
            <a:r>
              <a:rPr lang="en-US" sz="2000" baseline="30000" noProof="0" smtClean="0">
                <a:effectLst>
                  <a:outerShdw blurRad="38100" dist="38100" dir="2700000" algn="tl">
                    <a:srgbClr val="C0C0C0"/>
                  </a:outerShdw>
                </a:effectLst>
                <a:latin typeface="Times New Roman" panose="02020603050405020304" pitchFamily="18" charset="0"/>
                <a:cs typeface="Times New Roman" panose="02020603050405020304" pitchFamily="18" charset="0"/>
                <a:sym typeface="+mn-ea"/>
              </a:rPr>
              <a:t>2</a:t>
            </a:r>
            <a:r>
              <a:rPr lang="en-US" sz="2000" noProof="0" smtClean="0">
                <a:effectLst>
                  <a:outerShdw blurRad="38100" dist="38100" dir="2700000" algn="tl">
                    <a:srgbClr val="C0C0C0"/>
                  </a:outerShdw>
                </a:effectLst>
                <a:latin typeface="Times New Roman" panose="02020603050405020304" pitchFamily="18" charset="0"/>
                <a:cs typeface="Times New Roman" panose="02020603050405020304" pitchFamily="18" charset="0"/>
                <a:sym typeface="+mn-ea"/>
              </a:rPr>
              <a:t>.</a:t>
            </a:r>
            <a:endParaRPr kumimoji="0" lang="en-US" sz="2000" kern="1200" cap="none" spc="0" normalizeH="0" baseline="0" noProof="0" smtClean="0">
              <a:latin typeface="VNI-Times" pitchFamily="2" charset="0"/>
              <a:ea typeface="+mn-ea"/>
              <a:cs typeface="+mn-cs"/>
            </a:endParaRPr>
          </a:p>
        </p:txBody>
      </p:sp>
      <p:sp>
        <p:nvSpPr>
          <p:cNvPr id="16428" name="Text Box 44"/>
          <p:cNvSpPr txBox="1">
            <a:spLocks noChangeArrowheads="1"/>
          </p:cNvSpPr>
          <p:nvPr/>
        </p:nvSpPr>
        <p:spPr bwMode="auto">
          <a:xfrm>
            <a:off x="381000" y="3581400"/>
            <a:ext cx="381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a:spcBef>
                <a:spcPct val="50000"/>
              </a:spcBef>
            </a:pPr>
            <a:r>
              <a:rPr sz="2800" b="1" i="1" dirty="0">
                <a:solidFill>
                  <a:srgbClr val="000099"/>
                </a:solidFill>
                <a:effectLst>
                  <a:outerShdw blurRad="38100" dist="38100" dir="2700000">
                    <a:srgbClr val="C0C0C0"/>
                  </a:outerShdw>
                </a:effectLst>
                <a:latin typeface=".VnTime" panose="020B7200000000000000" pitchFamily="34" charset="0"/>
              </a:rPr>
              <a:t>b, C¸c ®¶o vµ quÇn ®¶o:</a:t>
            </a:r>
            <a:endParaRPr sz="2800" b="1" i="1" dirty="0">
              <a:solidFill>
                <a:srgbClr val="000099"/>
              </a:solidFill>
              <a:effectLst>
                <a:outerShdw blurRad="38100" dist="38100" dir="2700000">
                  <a:srgbClr val="C0C0C0"/>
                </a:outerShdw>
              </a:effectLst>
              <a:latin typeface=".VnTime" panose="020B7200000000000000" pitchFamily="34" charset="0"/>
            </a:endParaRPr>
          </a:p>
        </p:txBody>
      </p:sp>
      <p:sp>
        <p:nvSpPr>
          <p:cNvPr id="7175" name="Text Box 48"/>
          <p:cNvSpPr txBox="1"/>
          <p:nvPr/>
        </p:nvSpPr>
        <p:spPr>
          <a:xfrm>
            <a:off x="152400" y="3964940"/>
            <a:ext cx="4800600" cy="1568450"/>
          </a:xfrm>
          <a:prstGeom prst="rect">
            <a:avLst/>
          </a:prstGeom>
          <a:noFill/>
          <a:ln w="9525">
            <a:noFill/>
          </a:ln>
        </p:spPr>
        <p:txBody>
          <a:bodyPr>
            <a:spAutoFit/>
          </a:bodyPr>
          <a:p>
            <a:pPr eaLnBrk="0" hangingPunct="0"/>
            <a:r>
              <a:rPr sz="2400" b="1" i="1" dirty="0">
                <a:solidFill>
                  <a:srgbClr val="FF0000"/>
                </a:solidFill>
                <a:latin typeface="Times New Roman" panose="02020603050405020304" pitchFamily="18" charset="0"/>
                <a:cs typeface="Times New Roman" panose="02020603050405020304" pitchFamily="18" charset="0"/>
              </a:rPr>
              <a:t>Quan sát lược đồ kể tên các đảo và quần đảo lớn của </a:t>
            </a:r>
            <a:endParaRPr sz="2400" b="1" i="1" dirty="0">
              <a:solidFill>
                <a:srgbClr val="FF0000"/>
              </a:solidFill>
              <a:latin typeface="Times New Roman" panose="02020603050405020304" pitchFamily="18" charset="0"/>
              <a:cs typeface="Times New Roman" panose="02020603050405020304" pitchFamily="18" charset="0"/>
            </a:endParaRPr>
          </a:p>
          <a:p>
            <a:pPr eaLnBrk="0" hangingPunct="0"/>
            <a:r>
              <a:rPr sz="2400" b="1" i="1" dirty="0">
                <a:solidFill>
                  <a:srgbClr val="FF0000"/>
                </a:solidFill>
                <a:latin typeface="Times New Roman" panose="02020603050405020304" pitchFamily="18" charset="0"/>
                <a:cs typeface="Times New Roman" panose="02020603050405020304" pitchFamily="18" charset="0"/>
              </a:rPr>
              <a:t>nước ta ? </a:t>
            </a:r>
            <a:endParaRPr sz="2400" b="1" i="1" dirty="0">
              <a:solidFill>
                <a:srgbClr val="FF0000"/>
              </a:solidFill>
              <a:latin typeface="Times New Roman" panose="02020603050405020304" pitchFamily="18" charset="0"/>
              <a:cs typeface="Times New Roman" panose="02020603050405020304" pitchFamily="18" charset="0"/>
            </a:endParaRPr>
          </a:p>
          <a:p>
            <a:pPr eaLnBrk="0" hangingPunct="0"/>
            <a:endParaRPr sz="2400" b="1" i="1" dirty="0">
              <a:solidFill>
                <a:srgbClr val="FF0000"/>
              </a:solidFill>
              <a:latin typeface="Times New Roman" panose="02020603050405020304" pitchFamily="18" charset="0"/>
              <a:cs typeface="Times New Roman" panose="02020603050405020304" pitchFamily="18" charset="0"/>
            </a:endParaRPr>
          </a:p>
        </p:txBody>
      </p:sp>
      <p:pic>
        <p:nvPicPr>
          <p:cNvPr id="7176" name="Picture 4" descr="E:\Danh's Documents\Personal documents\New Folder\PT-TH KT &amp; BV TN, MT Biển-Đảo\8709_ban_do.jpg"/>
          <p:cNvPicPr>
            <a:picLocks noChangeAspect="1"/>
          </p:cNvPicPr>
          <p:nvPr/>
        </p:nvPicPr>
        <p:blipFill>
          <a:blip r:embed="rId1"/>
          <a:stretch>
            <a:fillRect/>
          </a:stretch>
        </p:blipFill>
        <p:spPr>
          <a:xfrm>
            <a:off x="4343400" y="457200"/>
            <a:ext cx="4800600" cy="6400800"/>
          </a:xfrm>
          <a:prstGeom prst="rect">
            <a:avLst/>
          </a:prstGeom>
          <a:noFill/>
          <a:ln w="9525">
            <a:noFill/>
          </a:ln>
        </p:spPr>
      </p:pic>
      <p:sp>
        <p:nvSpPr>
          <p:cNvPr id="7181" name="TextBox 12"/>
          <p:cNvSpPr txBox="1"/>
          <p:nvPr/>
        </p:nvSpPr>
        <p:spPr>
          <a:xfrm>
            <a:off x="3962400" y="4953000"/>
            <a:ext cx="1066800" cy="641350"/>
          </a:xfrm>
          <a:prstGeom prst="rect">
            <a:avLst/>
          </a:prstGeom>
          <a:noFill/>
          <a:ln w="9525">
            <a:noFill/>
          </a:ln>
        </p:spPr>
        <p:txBody>
          <a:bodyPr>
            <a:spAutoFit/>
          </a:bodyPr>
          <a:p>
            <a:pPr algn="ctr"/>
            <a:r>
              <a:rPr dirty="0">
                <a:solidFill>
                  <a:srgbClr val="FF0000"/>
                </a:solidFill>
                <a:latin typeface="Constantia" panose="02030602050306030303" pitchFamily="18" charset="0"/>
                <a:cs typeface="Arial" panose="020B0604020202020204" pitchFamily="34" charset="0"/>
              </a:rPr>
              <a:t>Phú Quốc</a:t>
            </a:r>
            <a:endParaRPr dirty="0">
              <a:solidFill>
                <a:srgbClr val="FF0000"/>
              </a:solidFill>
              <a:latin typeface="Constantia" panose="02030602050306030303" pitchFamily="18" charset="0"/>
              <a:ea typeface="Arial" panose="020B0604020202020204" pitchFamily="34" charset="0"/>
            </a:endParaRPr>
          </a:p>
        </p:txBody>
      </p:sp>
      <p:sp>
        <p:nvSpPr>
          <p:cNvPr id="7182" name="TextBox 13"/>
          <p:cNvSpPr txBox="1"/>
          <p:nvPr/>
        </p:nvSpPr>
        <p:spPr>
          <a:xfrm>
            <a:off x="5791200" y="5334000"/>
            <a:ext cx="1295400" cy="366713"/>
          </a:xfrm>
          <a:prstGeom prst="rect">
            <a:avLst/>
          </a:prstGeom>
          <a:noFill/>
          <a:ln w="9525">
            <a:noFill/>
          </a:ln>
        </p:spPr>
        <p:txBody>
          <a:bodyPr>
            <a:spAutoFit/>
          </a:bodyPr>
          <a:p>
            <a:pPr algn="ctr"/>
            <a:r>
              <a:rPr dirty="0">
                <a:solidFill>
                  <a:srgbClr val="FF0000"/>
                </a:solidFill>
                <a:latin typeface="Constantia" panose="02030602050306030303" pitchFamily="18" charset="0"/>
                <a:cs typeface="Arial" panose="020B0604020202020204" pitchFamily="34" charset="0"/>
              </a:rPr>
              <a:t>Côn Đảo</a:t>
            </a:r>
            <a:endParaRPr dirty="0">
              <a:solidFill>
                <a:srgbClr val="FF0000"/>
              </a:solidFill>
              <a:latin typeface="Constantia" panose="02030602050306030303" pitchFamily="18" charset="0"/>
              <a:ea typeface="Arial" panose="020B0604020202020204" pitchFamily="34" charset="0"/>
            </a:endParaRPr>
          </a:p>
        </p:txBody>
      </p:sp>
      <p:sp>
        <p:nvSpPr>
          <p:cNvPr id="7183" name="TextBox 14"/>
          <p:cNvSpPr txBox="1"/>
          <p:nvPr/>
        </p:nvSpPr>
        <p:spPr>
          <a:xfrm>
            <a:off x="6477000" y="4572000"/>
            <a:ext cx="1066800" cy="366713"/>
          </a:xfrm>
          <a:prstGeom prst="rect">
            <a:avLst/>
          </a:prstGeom>
          <a:noFill/>
          <a:ln w="9525">
            <a:noFill/>
          </a:ln>
        </p:spPr>
        <p:txBody>
          <a:bodyPr>
            <a:spAutoFit/>
          </a:bodyPr>
          <a:p>
            <a:pPr algn="ctr"/>
            <a:r>
              <a:rPr dirty="0">
                <a:solidFill>
                  <a:srgbClr val="FF0000"/>
                </a:solidFill>
                <a:latin typeface="Constantia" panose="02030602050306030303" pitchFamily="18" charset="0"/>
                <a:cs typeface="Arial" panose="020B0604020202020204" pitchFamily="34" charset="0"/>
              </a:rPr>
              <a:t>Phú Quý</a:t>
            </a:r>
            <a:endParaRPr dirty="0">
              <a:solidFill>
                <a:srgbClr val="FF0000"/>
              </a:solidFill>
              <a:latin typeface="Constantia" panose="02030602050306030303" pitchFamily="18" charset="0"/>
              <a:ea typeface="Arial" panose="020B0604020202020204" pitchFamily="34" charset="0"/>
            </a:endParaRPr>
          </a:p>
        </p:txBody>
      </p:sp>
      <p:sp>
        <p:nvSpPr>
          <p:cNvPr id="7184" name="TextBox 15"/>
          <p:cNvSpPr txBox="1"/>
          <p:nvPr/>
        </p:nvSpPr>
        <p:spPr>
          <a:xfrm>
            <a:off x="6248400" y="3200400"/>
            <a:ext cx="1676400" cy="366713"/>
          </a:xfrm>
          <a:prstGeom prst="rect">
            <a:avLst/>
          </a:prstGeom>
          <a:noFill/>
          <a:ln w="9525">
            <a:noFill/>
          </a:ln>
        </p:spPr>
        <p:txBody>
          <a:bodyPr>
            <a:spAutoFit/>
          </a:bodyPr>
          <a:p>
            <a:pPr algn="ctr"/>
            <a:r>
              <a:rPr dirty="0">
                <a:solidFill>
                  <a:srgbClr val="FF0000"/>
                </a:solidFill>
                <a:latin typeface="Constantia" panose="02030602050306030303" pitchFamily="18" charset="0"/>
                <a:cs typeface="Arial" panose="020B0604020202020204" pitchFamily="34" charset="0"/>
              </a:rPr>
              <a:t>Lý S</a:t>
            </a:r>
            <a:r>
              <a:rPr lang="vi-VN" altLang="x-none" dirty="0">
                <a:solidFill>
                  <a:srgbClr val="FF0000"/>
                </a:solidFill>
                <a:latin typeface="Times New Roman" panose="02020603050405020304" pitchFamily="18" charset="0"/>
                <a:cs typeface="Arial" panose="020B0604020202020204" pitchFamily="34" charset="0"/>
              </a:rPr>
              <a:t>ơ</a:t>
            </a:r>
            <a:r>
              <a:rPr dirty="0">
                <a:solidFill>
                  <a:srgbClr val="FF0000"/>
                </a:solidFill>
                <a:latin typeface="Constantia" panose="02030602050306030303" pitchFamily="18" charset="0"/>
                <a:cs typeface="Arial" panose="020B0604020202020204" pitchFamily="34" charset="0"/>
              </a:rPr>
              <a:t>n</a:t>
            </a:r>
            <a:endParaRPr dirty="0">
              <a:solidFill>
                <a:srgbClr val="FF0000"/>
              </a:solidFill>
              <a:latin typeface="Constantia" panose="02030602050306030303" pitchFamily="18" charset="0"/>
              <a:ea typeface="Arial" panose="020B0604020202020204" pitchFamily="34" charset="0"/>
            </a:endParaRPr>
          </a:p>
        </p:txBody>
      </p:sp>
      <p:sp>
        <p:nvSpPr>
          <p:cNvPr id="7185" name="TextBox 16"/>
          <p:cNvSpPr txBox="1"/>
          <p:nvPr/>
        </p:nvSpPr>
        <p:spPr>
          <a:xfrm>
            <a:off x="5791200" y="1371600"/>
            <a:ext cx="1066800" cy="366713"/>
          </a:xfrm>
          <a:prstGeom prst="rect">
            <a:avLst/>
          </a:prstGeom>
          <a:noFill/>
          <a:ln w="9525">
            <a:noFill/>
          </a:ln>
        </p:spPr>
        <p:txBody>
          <a:bodyPr>
            <a:spAutoFit/>
          </a:bodyPr>
          <a:p>
            <a:pPr algn="ctr"/>
            <a:r>
              <a:rPr dirty="0">
                <a:solidFill>
                  <a:srgbClr val="FF0000"/>
                </a:solidFill>
                <a:latin typeface="Constantia" panose="02030602050306030303" pitchFamily="18" charset="0"/>
                <a:cs typeface="Arial" panose="020B0604020202020204" pitchFamily="34" charset="0"/>
              </a:rPr>
              <a:t>Cát B</a:t>
            </a:r>
            <a:r>
              <a:rPr dirty="0">
                <a:solidFill>
                  <a:srgbClr val="FF0000"/>
                </a:solidFill>
                <a:latin typeface="Constantia" panose="02030602050306030303" pitchFamily="18" charset="0"/>
                <a:ea typeface="Arial" panose="020B0604020202020204" pitchFamily="34" charset="0"/>
              </a:rPr>
              <a:t>à</a:t>
            </a:r>
            <a:endParaRPr dirty="0">
              <a:solidFill>
                <a:srgbClr val="FF0000"/>
              </a:solidFill>
              <a:latin typeface="Constantia" panose="02030602050306030303" pitchFamily="18" charset="0"/>
              <a:ea typeface="Arial" panose="020B0604020202020204" pitchFamily="34" charset="0"/>
            </a:endParaRPr>
          </a:p>
        </p:txBody>
      </p:sp>
      <p:sp>
        <p:nvSpPr>
          <p:cNvPr id="7186" name="TextBox 17"/>
          <p:cNvSpPr txBox="1"/>
          <p:nvPr/>
        </p:nvSpPr>
        <p:spPr>
          <a:xfrm>
            <a:off x="5943600" y="1143000"/>
            <a:ext cx="1143000" cy="366713"/>
          </a:xfrm>
          <a:prstGeom prst="rect">
            <a:avLst/>
          </a:prstGeom>
          <a:noFill/>
          <a:ln w="9525">
            <a:noFill/>
          </a:ln>
        </p:spPr>
        <p:txBody>
          <a:bodyPr>
            <a:spAutoFit/>
          </a:bodyPr>
          <a:p>
            <a:pPr algn="ctr"/>
            <a:r>
              <a:rPr dirty="0">
                <a:solidFill>
                  <a:srgbClr val="FF0000"/>
                </a:solidFill>
                <a:latin typeface="Constantia" panose="02030602050306030303" pitchFamily="18" charset="0"/>
                <a:cs typeface="Arial" panose="020B0604020202020204" pitchFamily="34" charset="0"/>
              </a:rPr>
              <a:t>Cái Bầu</a:t>
            </a:r>
            <a:endParaRPr dirty="0">
              <a:solidFill>
                <a:srgbClr val="FF0000"/>
              </a:solidFill>
              <a:latin typeface="Constantia" panose="02030602050306030303" pitchFamily="18" charset="0"/>
              <a:ea typeface="Arial" panose="020B0604020202020204" pitchFamily="34" charset="0"/>
            </a:endParaRPr>
          </a:p>
        </p:txBody>
      </p:sp>
      <p:sp>
        <p:nvSpPr>
          <p:cNvPr id="18" name="Oval 17"/>
          <p:cNvSpPr/>
          <p:nvPr/>
        </p:nvSpPr>
        <p:spPr>
          <a:xfrm>
            <a:off x="6781800" y="2362200"/>
            <a:ext cx="1143000" cy="990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Oval 18"/>
          <p:cNvSpPr/>
          <p:nvPr/>
        </p:nvSpPr>
        <p:spPr>
          <a:xfrm>
            <a:off x="7010400" y="4419600"/>
            <a:ext cx="2133600" cy="1600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442" name="AutoShape 58"/>
          <p:cNvSpPr/>
          <p:nvPr/>
        </p:nvSpPr>
        <p:spPr>
          <a:xfrm>
            <a:off x="5943600" y="1295400"/>
            <a:ext cx="228600" cy="228600"/>
          </a:xfrm>
          <a:prstGeom prst="star16">
            <a:avLst>
              <a:gd name="adj" fmla="val 37500"/>
            </a:avLst>
          </a:prstGeom>
          <a:solidFill>
            <a:srgbClr val="FF3300"/>
          </a:solidFill>
          <a:ln w="9525" cap="flat" cmpd="sng">
            <a:solidFill>
              <a:schemeClr val="tx1"/>
            </a:solidFill>
            <a:prstDash val="solid"/>
            <a:miter/>
            <a:headEnd type="none" w="med" len="med"/>
            <a:tailEnd type="none" w="med" len="med"/>
          </a:ln>
        </p:spPr>
        <p:txBody>
          <a:bodyPr wrap="none" anchor="ctr" anchorCtr="0"/>
          <a:p>
            <a:endParaRPr dirty="0">
              <a:latin typeface="Arial" panose="020B0604020202020204" pitchFamily="34" charset="0"/>
            </a:endParaRPr>
          </a:p>
        </p:txBody>
      </p:sp>
      <p:sp>
        <p:nvSpPr>
          <p:cNvPr id="16444" name="AutoShape 60"/>
          <p:cNvSpPr/>
          <p:nvPr/>
        </p:nvSpPr>
        <p:spPr>
          <a:xfrm>
            <a:off x="5791200" y="1447800"/>
            <a:ext cx="228600" cy="228600"/>
          </a:xfrm>
          <a:prstGeom prst="star16">
            <a:avLst>
              <a:gd name="adj" fmla="val 37500"/>
            </a:avLst>
          </a:prstGeom>
          <a:solidFill>
            <a:srgbClr val="FF3300"/>
          </a:solidFill>
          <a:ln w="9525" cap="flat" cmpd="sng">
            <a:solidFill>
              <a:schemeClr val="tx1"/>
            </a:solidFill>
            <a:prstDash val="solid"/>
            <a:miter/>
            <a:headEnd type="none" w="med" len="med"/>
            <a:tailEnd type="none" w="med" len="med"/>
          </a:ln>
        </p:spPr>
        <p:txBody>
          <a:bodyPr wrap="none" anchor="ctr" anchorCtr="0"/>
          <a:p>
            <a:endParaRPr dirty="0">
              <a:latin typeface="Arial" panose="020B0604020202020204" pitchFamily="34" charset="0"/>
            </a:endParaRPr>
          </a:p>
        </p:txBody>
      </p:sp>
      <p:sp>
        <p:nvSpPr>
          <p:cNvPr id="16445" name="AutoShape 61"/>
          <p:cNvSpPr/>
          <p:nvPr/>
        </p:nvSpPr>
        <p:spPr>
          <a:xfrm>
            <a:off x="4800600" y="5029200"/>
            <a:ext cx="228600" cy="228600"/>
          </a:xfrm>
          <a:prstGeom prst="star16">
            <a:avLst>
              <a:gd name="adj" fmla="val 37500"/>
            </a:avLst>
          </a:prstGeom>
          <a:solidFill>
            <a:srgbClr val="FF3300"/>
          </a:solidFill>
          <a:ln w="9525" cap="flat" cmpd="sng">
            <a:solidFill>
              <a:schemeClr val="tx1"/>
            </a:solidFill>
            <a:prstDash val="solid"/>
            <a:miter/>
            <a:headEnd type="none" w="med" len="med"/>
            <a:tailEnd type="none" w="med" len="med"/>
          </a:ln>
        </p:spPr>
        <p:txBody>
          <a:bodyPr wrap="none" anchor="ctr" anchorCtr="0"/>
          <a:p>
            <a:endParaRPr dirty="0">
              <a:latin typeface="Arial" panose="020B0604020202020204" pitchFamily="34" charset="0"/>
            </a:endParaRPr>
          </a:p>
        </p:txBody>
      </p:sp>
      <p:sp>
        <p:nvSpPr>
          <p:cNvPr id="16446" name="AutoShape 62"/>
          <p:cNvSpPr/>
          <p:nvPr/>
        </p:nvSpPr>
        <p:spPr>
          <a:xfrm>
            <a:off x="5638800" y="5410200"/>
            <a:ext cx="228600" cy="228600"/>
          </a:xfrm>
          <a:prstGeom prst="star16">
            <a:avLst>
              <a:gd name="adj" fmla="val 37500"/>
            </a:avLst>
          </a:prstGeom>
          <a:solidFill>
            <a:srgbClr val="FF3300"/>
          </a:solidFill>
          <a:ln w="9525" cap="flat" cmpd="sng">
            <a:solidFill>
              <a:schemeClr val="tx1"/>
            </a:solidFill>
            <a:prstDash val="solid"/>
            <a:miter/>
            <a:headEnd type="none" w="med" len="med"/>
            <a:tailEnd type="none" w="med" len="med"/>
          </a:ln>
        </p:spPr>
        <p:txBody>
          <a:bodyPr wrap="none" anchor="ctr" anchorCtr="0"/>
          <a:p>
            <a:endParaRPr dirty="0">
              <a:latin typeface="Arial" panose="020B0604020202020204" pitchFamily="34" charset="0"/>
            </a:endParaRPr>
          </a:p>
        </p:txBody>
      </p:sp>
      <p:sp>
        <p:nvSpPr>
          <p:cNvPr id="16447" name="AutoShape 63"/>
          <p:cNvSpPr/>
          <p:nvPr/>
        </p:nvSpPr>
        <p:spPr>
          <a:xfrm>
            <a:off x="6400800" y="4648200"/>
            <a:ext cx="228600" cy="228600"/>
          </a:xfrm>
          <a:prstGeom prst="star16">
            <a:avLst>
              <a:gd name="adj" fmla="val 37500"/>
            </a:avLst>
          </a:prstGeom>
          <a:solidFill>
            <a:srgbClr val="FF3300"/>
          </a:solidFill>
          <a:ln w="9525" cap="flat" cmpd="sng">
            <a:solidFill>
              <a:schemeClr val="tx1"/>
            </a:solidFill>
            <a:prstDash val="solid"/>
            <a:miter/>
            <a:headEnd type="none" w="med" len="med"/>
            <a:tailEnd type="none" w="med" len="med"/>
          </a:ln>
        </p:spPr>
        <p:txBody>
          <a:bodyPr wrap="none" anchor="ctr" anchorCtr="0"/>
          <a:p>
            <a:endParaRPr dirty="0">
              <a:latin typeface="Arial" panose="020B0604020202020204" pitchFamily="34" charset="0"/>
            </a:endParaRPr>
          </a:p>
        </p:txBody>
      </p:sp>
      <p:sp>
        <p:nvSpPr>
          <p:cNvPr id="16448" name="Text Box 64"/>
          <p:cNvSpPr txBox="1"/>
          <p:nvPr/>
        </p:nvSpPr>
        <p:spPr>
          <a:xfrm>
            <a:off x="7299325" y="2398713"/>
            <a:ext cx="1238250" cy="366712"/>
          </a:xfrm>
          <a:prstGeom prst="rect">
            <a:avLst/>
          </a:prstGeom>
          <a:noFill/>
          <a:ln w="9525">
            <a:noFill/>
          </a:ln>
        </p:spPr>
        <p:txBody>
          <a:bodyPr wrap="none">
            <a:spAutoFit/>
          </a:bodyPr>
          <a:p>
            <a:r>
              <a:rPr b="1" dirty="0">
                <a:solidFill>
                  <a:srgbClr val="FF0000"/>
                </a:solidFill>
                <a:latin typeface="Arial" panose="020B0604020202020204" pitchFamily="34" charset="0"/>
              </a:rPr>
              <a:t>Hoàng Sa</a:t>
            </a:r>
            <a:endParaRPr b="1" dirty="0">
              <a:solidFill>
                <a:srgbClr val="FF0000"/>
              </a:solidFill>
              <a:latin typeface="Arial" panose="020B0604020202020204" pitchFamily="34" charset="0"/>
            </a:endParaRPr>
          </a:p>
        </p:txBody>
      </p:sp>
      <p:sp>
        <p:nvSpPr>
          <p:cNvPr id="16449" name="Text Box 65"/>
          <p:cNvSpPr txBox="1"/>
          <p:nvPr/>
        </p:nvSpPr>
        <p:spPr>
          <a:xfrm>
            <a:off x="7543800" y="4800600"/>
            <a:ext cx="1362075" cy="366713"/>
          </a:xfrm>
          <a:prstGeom prst="rect">
            <a:avLst/>
          </a:prstGeom>
          <a:noFill/>
          <a:ln w="9525">
            <a:noFill/>
          </a:ln>
        </p:spPr>
        <p:txBody>
          <a:bodyPr wrap="none">
            <a:spAutoFit/>
          </a:bodyPr>
          <a:p>
            <a:r>
              <a:rPr b="1" dirty="0">
                <a:solidFill>
                  <a:srgbClr val="FF0000"/>
                </a:solidFill>
                <a:latin typeface="Arial" panose="020B0604020202020204" pitchFamily="34" charset="0"/>
              </a:rPr>
              <a:t>Trường Sa</a:t>
            </a:r>
            <a:endParaRPr b="1" dirty="0">
              <a:solidFill>
                <a:srgbClr val="FF0000"/>
              </a:solidFill>
              <a:latin typeface="Arial" panose="020B0604020202020204" pitchFamily="34" charset="0"/>
            </a:endParaRPr>
          </a:p>
        </p:txBody>
      </p:sp>
      <p:sp>
        <p:nvSpPr>
          <p:cNvPr id="16450" name="AutoShape 66"/>
          <p:cNvSpPr/>
          <p:nvPr/>
        </p:nvSpPr>
        <p:spPr>
          <a:xfrm>
            <a:off x="6553200" y="3276600"/>
            <a:ext cx="228600" cy="228600"/>
          </a:xfrm>
          <a:prstGeom prst="star16">
            <a:avLst>
              <a:gd name="adj" fmla="val 37500"/>
            </a:avLst>
          </a:prstGeom>
          <a:solidFill>
            <a:srgbClr val="FF3300"/>
          </a:solidFill>
          <a:ln w="9525" cap="flat" cmpd="sng">
            <a:solidFill>
              <a:schemeClr val="tx1"/>
            </a:solidFill>
            <a:prstDash val="solid"/>
            <a:miter/>
            <a:headEnd type="none" w="med" len="med"/>
            <a:tailEnd type="none" w="med" len="med"/>
          </a:ln>
        </p:spPr>
        <p:txBody>
          <a:bodyPr wrap="none" anchor="ctr" anchorCtr="0"/>
          <a:p>
            <a:endParaRPr dirty="0">
              <a:latin typeface="Arial" panose="020B0604020202020204" pitchFamily="34" charset="0"/>
            </a:endParaRPr>
          </a:p>
        </p:txBody>
      </p:sp>
      <p:sp>
        <p:nvSpPr>
          <p:cNvPr id="7193" name="Oval 17"/>
          <p:cNvSpPr/>
          <p:nvPr/>
        </p:nvSpPr>
        <p:spPr>
          <a:xfrm rot="5097920">
            <a:off x="5938838" y="1447800"/>
            <a:ext cx="228600" cy="685800"/>
          </a:xfrm>
          <a:prstGeom prst="ellipse">
            <a:avLst/>
          </a:prstGeom>
          <a:noFill/>
          <a:ln w="25400" cap="flat" cmpd="sng">
            <a:solidFill>
              <a:srgbClr val="C00000"/>
            </a:solidFill>
            <a:prstDash val="solid"/>
            <a:headEnd type="none" w="med" len="med"/>
            <a:tailEnd type="none" w="med" len="med"/>
          </a:ln>
        </p:spPr>
        <p:txBody>
          <a:bodyPr rot="10800000" vert="eaVert" anchor="ctr" anchorCtr="0"/>
          <a:p>
            <a:pPr algn="ctr">
              <a:buNone/>
            </a:pPr>
            <a:endParaRPr dirty="0">
              <a:solidFill>
                <a:srgbClr val="FFFFFF"/>
              </a:solidFill>
              <a:latin typeface="Arial" panose="020B0604020202020204" pitchFamily="34" charset="0"/>
            </a:endParaRPr>
          </a:p>
        </p:txBody>
      </p:sp>
      <p:sp>
        <p:nvSpPr>
          <p:cNvPr id="16452" name="Text Box 68"/>
          <p:cNvSpPr txBox="1"/>
          <p:nvPr/>
        </p:nvSpPr>
        <p:spPr>
          <a:xfrm>
            <a:off x="5867400" y="1676400"/>
            <a:ext cx="1160463" cy="274638"/>
          </a:xfrm>
          <a:prstGeom prst="rect">
            <a:avLst/>
          </a:prstGeom>
          <a:noFill/>
          <a:ln w="9525">
            <a:noFill/>
          </a:ln>
        </p:spPr>
        <p:txBody>
          <a:bodyPr wrap="none">
            <a:spAutoFit/>
          </a:bodyPr>
          <a:p>
            <a:r>
              <a:rPr sz="1200" b="1" dirty="0">
                <a:solidFill>
                  <a:srgbClr val="FF0000"/>
                </a:solidFill>
                <a:latin typeface="Arial" panose="020B0604020202020204" pitchFamily="34" charset="0"/>
              </a:rPr>
              <a:t>Bạch Long Vĩ</a:t>
            </a:r>
            <a:endParaRPr sz="1200" b="1" dirty="0">
              <a:solidFill>
                <a:srgbClr val="FF0000"/>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81"/>
                                        </p:tgtEl>
                                        <p:attrNameLst>
                                          <p:attrName>style.visibility</p:attrName>
                                        </p:attrNameLst>
                                      </p:cBhvr>
                                      <p:to>
                                        <p:strVal val="visible"/>
                                      </p:to>
                                    </p:set>
                                    <p:anim calcmode="lin" valueType="num">
                                      <p:cBhvr additive="base">
                                        <p:cTn id="7" dur="500" fill="hold"/>
                                        <p:tgtEl>
                                          <p:spTgt spid="7181"/>
                                        </p:tgtEl>
                                        <p:attrNameLst>
                                          <p:attrName>ppt_x</p:attrName>
                                        </p:attrNameLst>
                                      </p:cBhvr>
                                      <p:tavLst>
                                        <p:tav tm="0">
                                          <p:val>
                                            <p:strVal val="#ppt_x"/>
                                          </p:val>
                                        </p:tav>
                                        <p:tav tm="100000">
                                          <p:val>
                                            <p:strVal val="#ppt_x"/>
                                          </p:val>
                                        </p:tav>
                                      </p:tavLst>
                                    </p:anim>
                                    <p:anim calcmode="lin" valueType="num">
                                      <p:cBhvr additive="base">
                                        <p:cTn id="8" dur="500" fill="hold"/>
                                        <p:tgtEl>
                                          <p:spTgt spid="718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182"/>
                                        </p:tgtEl>
                                        <p:attrNameLst>
                                          <p:attrName>style.visibility</p:attrName>
                                        </p:attrNameLst>
                                      </p:cBhvr>
                                      <p:to>
                                        <p:strVal val="visible"/>
                                      </p:to>
                                    </p:set>
                                    <p:anim calcmode="lin" valueType="num">
                                      <p:cBhvr additive="base">
                                        <p:cTn id="11" dur="500" fill="hold"/>
                                        <p:tgtEl>
                                          <p:spTgt spid="7182"/>
                                        </p:tgtEl>
                                        <p:attrNameLst>
                                          <p:attrName>ppt_x</p:attrName>
                                        </p:attrNameLst>
                                      </p:cBhvr>
                                      <p:tavLst>
                                        <p:tav tm="0">
                                          <p:val>
                                            <p:strVal val="#ppt_x"/>
                                          </p:val>
                                        </p:tav>
                                        <p:tav tm="100000">
                                          <p:val>
                                            <p:strVal val="#ppt_x"/>
                                          </p:val>
                                        </p:tav>
                                      </p:tavLst>
                                    </p:anim>
                                    <p:anim calcmode="lin" valueType="num">
                                      <p:cBhvr additive="base">
                                        <p:cTn id="12" dur="500" fill="hold"/>
                                        <p:tgtEl>
                                          <p:spTgt spid="718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183"/>
                                        </p:tgtEl>
                                        <p:attrNameLst>
                                          <p:attrName>style.visibility</p:attrName>
                                        </p:attrNameLst>
                                      </p:cBhvr>
                                      <p:to>
                                        <p:strVal val="visible"/>
                                      </p:to>
                                    </p:set>
                                    <p:anim calcmode="lin" valueType="num">
                                      <p:cBhvr additive="base">
                                        <p:cTn id="15" dur="500" fill="hold"/>
                                        <p:tgtEl>
                                          <p:spTgt spid="7183"/>
                                        </p:tgtEl>
                                        <p:attrNameLst>
                                          <p:attrName>ppt_x</p:attrName>
                                        </p:attrNameLst>
                                      </p:cBhvr>
                                      <p:tavLst>
                                        <p:tav tm="0">
                                          <p:val>
                                            <p:strVal val="#ppt_x"/>
                                          </p:val>
                                        </p:tav>
                                        <p:tav tm="100000">
                                          <p:val>
                                            <p:strVal val="#ppt_x"/>
                                          </p:val>
                                        </p:tav>
                                      </p:tavLst>
                                    </p:anim>
                                    <p:anim calcmode="lin" valueType="num">
                                      <p:cBhvr additive="base">
                                        <p:cTn id="16" dur="500" fill="hold"/>
                                        <p:tgtEl>
                                          <p:spTgt spid="718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184"/>
                                        </p:tgtEl>
                                        <p:attrNameLst>
                                          <p:attrName>style.visibility</p:attrName>
                                        </p:attrNameLst>
                                      </p:cBhvr>
                                      <p:to>
                                        <p:strVal val="visible"/>
                                      </p:to>
                                    </p:set>
                                    <p:anim calcmode="lin" valueType="num">
                                      <p:cBhvr additive="base">
                                        <p:cTn id="19" dur="500" fill="hold"/>
                                        <p:tgtEl>
                                          <p:spTgt spid="7184"/>
                                        </p:tgtEl>
                                        <p:attrNameLst>
                                          <p:attrName>ppt_x</p:attrName>
                                        </p:attrNameLst>
                                      </p:cBhvr>
                                      <p:tavLst>
                                        <p:tav tm="0">
                                          <p:val>
                                            <p:strVal val="#ppt_x"/>
                                          </p:val>
                                        </p:tav>
                                        <p:tav tm="100000">
                                          <p:val>
                                            <p:strVal val="#ppt_x"/>
                                          </p:val>
                                        </p:tav>
                                      </p:tavLst>
                                    </p:anim>
                                    <p:anim calcmode="lin" valueType="num">
                                      <p:cBhvr additive="base">
                                        <p:cTn id="20" dur="500" fill="hold"/>
                                        <p:tgtEl>
                                          <p:spTgt spid="718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185"/>
                                        </p:tgtEl>
                                        <p:attrNameLst>
                                          <p:attrName>style.visibility</p:attrName>
                                        </p:attrNameLst>
                                      </p:cBhvr>
                                      <p:to>
                                        <p:strVal val="visible"/>
                                      </p:to>
                                    </p:set>
                                    <p:anim calcmode="lin" valueType="num">
                                      <p:cBhvr additive="base">
                                        <p:cTn id="23" dur="500" fill="hold"/>
                                        <p:tgtEl>
                                          <p:spTgt spid="7185"/>
                                        </p:tgtEl>
                                        <p:attrNameLst>
                                          <p:attrName>ppt_x</p:attrName>
                                        </p:attrNameLst>
                                      </p:cBhvr>
                                      <p:tavLst>
                                        <p:tav tm="0">
                                          <p:val>
                                            <p:strVal val="#ppt_x"/>
                                          </p:val>
                                        </p:tav>
                                        <p:tav tm="100000">
                                          <p:val>
                                            <p:strVal val="#ppt_x"/>
                                          </p:val>
                                        </p:tav>
                                      </p:tavLst>
                                    </p:anim>
                                    <p:anim calcmode="lin" valueType="num">
                                      <p:cBhvr additive="base">
                                        <p:cTn id="24" dur="500" fill="hold"/>
                                        <p:tgtEl>
                                          <p:spTgt spid="718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186"/>
                                        </p:tgtEl>
                                        <p:attrNameLst>
                                          <p:attrName>style.visibility</p:attrName>
                                        </p:attrNameLst>
                                      </p:cBhvr>
                                      <p:to>
                                        <p:strVal val="visible"/>
                                      </p:to>
                                    </p:set>
                                    <p:anim calcmode="lin" valueType="num">
                                      <p:cBhvr additive="base">
                                        <p:cTn id="27" dur="500" fill="hold"/>
                                        <p:tgtEl>
                                          <p:spTgt spid="7186"/>
                                        </p:tgtEl>
                                        <p:attrNameLst>
                                          <p:attrName>ppt_x</p:attrName>
                                        </p:attrNameLst>
                                      </p:cBhvr>
                                      <p:tavLst>
                                        <p:tav tm="0">
                                          <p:val>
                                            <p:strVal val="#ppt_x"/>
                                          </p:val>
                                        </p:tav>
                                        <p:tav tm="100000">
                                          <p:val>
                                            <p:strVal val="#ppt_x"/>
                                          </p:val>
                                        </p:tav>
                                      </p:tavLst>
                                    </p:anim>
                                    <p:anim calcmode="lin" valueType="num">
                                      <p:cBhvr additive="base">
                                        <p:cTn id="28" dur="500" fill="hold"/>
                                        <p:tgtEl>
                                          <p:spTgt spid="718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442"/>
                                        </p:tgtEl>
                                        <p:attrNameLst>
                                          <p:attrName>style.visibility</p:attrName>
                                        </p:attrNameLst>
                                      </p:cBhvr>
                                      <p:to>
                                        <p:strVal val="visible"/>
                                      </p:to>
                                    </p:set>
                                    <p:anim calcmode="lin" valueType="num">
                                      <p:cBhvr additive="base">
                                        <p:cTn id="39" dur="500" fill="hold"/>
                                        <p:tgtEl>
                                          <p:spTgt spid="16442"/>
                                        </p:tgtEl>
                                        <p:attrNameLst>
                                          <p:attrName>ppt_x</p:attrName>
                                        </p:attrNameLst>
                                      </p:cBhvr>
                                      <p:tavLst>
                                        <p:tav tm="0">
                                          <p:val>
                                            <p:strVal val="#ppt_x"/>
                                          </p:val>
                                        </p:tav>
                                        <p:tav tm="100000">
                                          <p:val>
                                            <p:strVal val="#ppt_x"/>
                                          </p:val>
                                        </p:tav>
                                      </p:tavLst>
                                    </p:anim>
                                    <p:anim calcmode="lin" valueType="num">
                                      <p:cBhvr additive="base">
                                        <p:cTn id="40" dur="500" fill="hold"/>
                                        <p:tgtEl>
                                          <p:spTgt spid="1644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444"/>
                                        </p:tgtEl>
                                        <p:attrNameLst>
                                          <p:attrName>style.visibility</p:attrName>
                                        </p:attrNameLst>
                                      </p:cBhvr>
                                      <p:to>
                                        <p:strVal val="visible"/>
                                      </p:to>
                                    </p:set>
                                    <p:anim calcmode="lin" valueType="num">
                                      <p:cBhvr additive="base">
                                        <p:cTn id="43" dur="500" fill="hold"/>
                                        <p:tgtEl>
                                          <p:spTgt spid="16444"/>
                                        </p:tgtEl>
                                        <p:attrNameLst>
                                          <p:attrName>ppt_x</p:attrName>
                                        </p:attrNameLst>
                                      </p:cBhvr>
                                      <p:tavLst>
                                        <p:tav tm="0">
                                          <p:val>
                                            <p:strVal val="#ppt_x"/>
                                          </p:val>
                                        </p:tav>
                                        <p:tav tm="100000">
                                          <p:val>
                                            <p:strVal val="#ppt_x"/>
                                          </p:val>
                                        </p:tav>
                                      </p:tavLst>
                                    </p:anim>
                                    <p:anim calcmode="lin" valueType="num">
                                      <p:cBhvr additive="base">
                                        <p:cTn id="44" dur="500" fill="hold"/>
                                        <p:tgtEl>
                                          <p:spTgt spid="1644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445"/>
                                        </p:tgtEl>
                                        <p:attrNameLst>
                                          <p:attrName>style.visibility</p:attrName>
                                        </p:attrNameLst>
                                      </p:cBhvr>
                                      <p:to>
                                        <p:strVal val="visible"/>
                                      </p:to>
                                    </p:set>
                                    <p:anim calcmode="lin" valueType="num">
                                      <p:cBhvr additive="base">
                                        <p:cTn id="47" dur="500" fill="hold"/>
                                        <p:tgtEl>
                                          <p:spTgt spid="16445"/>
                                        </p:tgtEl>
                                        <p:attrNameLst>
                                          <p:attrName>ppt_x</p:attrName>
                                        </p:attrNameLst>
                                      </p:cBhvr>
                                      <p:tavLst>
                                        <p:tav tm="0">
                                          <p:val>
                                            <p:strVal val="#ppt_x"/>
                                          </p:val>
                                        </p:tav>
                                        <p:tav tm="100000">
                                          <p:val>
                                            <p:strVal val="#ppt_x"/>
                                          </p:val>
                                        </p:tav>
                                      </p:tavLst>
                                    </p:anim>
                                    <p:anim calcmode="lin" valueType="num">
                                      <p:cBhvr additive="base">
                                        <p:cTn id="48" dur="500" fill="hold"/>
                                        <p:tgtEl>
                                          <p:spTgt spid="1644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446"/>
                                        </p:tgtEl>
                                        <p:attrNameLst>
                                          <p:attrName>style.visibility</p:attrName>
                                        </p:attrNameLst>
                                      </p:cBhvr>
                                      <p:to>
                                        <p:strVal val="visible"/>
                                      </p:to>
                                    </p:set>
                                    <p:anim calcmode="lin" valueType="num">
                                      <p:cBhvr additive="base">
                                        <p:cTn id="51" dur="500" fill="hold"/>
                                        <p:tgtEl>
                                          <p:spTgt spid="16446"/>
                                        </p:tgtEl>
                                        <p:attrNameLst>
                                          <p:attrName>ppt_x</p:attrName>
                                        </p:attrNameLst>
                                      </p:cBhvr>
                                      <p:tavLst>
                                        <p:tav tm="0">
                                          <p:val>
                                            <p:strVal val="#ppt_x"/>
                                          </p:val>
                                        </p:tav>
                                        <p:tav tm="100000">
                                          <p:val>
                                            <p:strVal val="#ppt_x"/>
                                          </p:val>
                                        </p:tav>
                                      </p:tavLst>
                                    </p:anim>
                                    <p:anim calcmode="lin" valueType="num">
                                      <p:cBhvr additive="base">
                                        <p:cTn id="52" dur="500" fill="hold"/>
                                        <p:tgtEl>
                                          <p:spTgt spid="1644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447"/>
                                        </p:tgtEl>
                                        <p:attrNameLst>
                                          <p:attrName>style.visibility</p:attrName>
                                        </p:attrNameLst>
                                      </p:cBhvr>
                                      <p:to>
                                        <p:strVal val="visible"/>
                                      </p:to>
                                    </p:set>
                                    <p:anim calcmode="lin" valueType="num">
                                      <p:cBhvr additive="base">
                                        <p:cTn id="55" dur="500" fill="hold"/>
                                        <p:tgtEl>
                                          <p:spTgt spid="16447"/>
                                        </p:tgtEl>
                                        <p:attrNameLst>
                                          <p:attrName>ppt_x</p:attrName>
                                        </p:attrNameLst>
                                      </p:cBhvr>
                                      <p:tavLst>
                                        <p:tav tm="0">
                                          <p:val>
                                            <p:strVal val="#ppt_x"/>
                                          </p:val>
                                        </p:tav>
                                        <p:tav tm="100000">
                                          <p:val>
                                            <p:strVal val="#ppt_x"/>
                                          </p:val>
                                        </p:tav>
                                      </p:tavLst>
                                    </p:anim>
                                    <p:anim calcmode="lin" valueType="num">
                                      <p:cBhvr additive="base">
                                        <p:cTn id="56" dur="500" fill="hold"/>
                                        <p:tgtEl>
                                          <p:spTgt spid="1644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6448"/>
                                        </p:tgtEl>
                                        <p:attrNameLst>
                                          <p:attrName>style.visibility</p:attrName>
                                        </p:attrNameLst>
                                      </p:cBhvr>
                                      <p:to>
                                        <p:strVal val="visible"/>
                                      </p:to>
                                    </p:set>
                                    <p:anim calcmode="lin" valueType="num">
                                      <p:cBhvr additive="base">
                                        <p:cTn id="59" dur="500" fill="hold"/>
                                        <p:tgtEl>
                                          <p:spTgt spid="16448"/>
                                        </p:tgtEl>
                                        <p:attrNameLst>
                                          <p:attrName>ppt_x</p:attrName>
                                        </p:attrNameLst>
                                      </p:cBhvr>
                                      <p:tavLst>
                                        <p:tav tm="0">
                                          <p:val>
                                            <p:strVal val="#ppt_x"/>
                                          </p:val>
                                        </p:tav>
                                        <p:tav tm="100000">
                                          <p:val>
                                            <p:strVal val="#ppt_x"/>
                                          </p:val>
                                        </p:tav>
                                      </p:tavLst>
                                    </p:anim>
                                    <p:anim calcmode="lin" valueType="num">
                                      <p:cBhvr additive="base">
                                        <p:cTn id="60" dur="500" fill="hold"/>
                                        <p:tgtEl>
                                          <p:spTgt spid="1644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6449"/>
                                        </p:tgtEl>
                                        <p:attrNameLst>
                                          <p:attrName>style.visibility</p:attrName>
                                        </p:attrNameLst>
                                      </p:cBhvr>
                                      <p:to>
                                        <p:strVal val="visible"/>
                                      </p:to>
                                    </p:set>
                                    <p:anim calcmode="lin" valueType="num">
                                      <p:cBhvr additive="base">
                                        <p:cTn id="63" dur="500" fill="hold"/>
                                        <p:tgtEl>
                                          <p:spTgt spid="16449"/>
                                        </p:tgtEl>
                                        <p:attrNameLst>
                                          <p:attrName>ppt_x</p:attrName>
                                        </p:attrNameLst>
                                      </p:cBhvr>
                                      <p:tavLst>
                                        <p:tav tm="0">
                                          <p:val>
                                            <p:strVal val="#ppt_x"/>
                                          </p:val>
                                        </p:tav>
                                        <p:tav tm="100000">
                                          <p:val>
                                            <p:strVal val="#ppt_x"/>
                                          </p:val>
                                        </p:tav>
                                      </p:tavLst>
                                    </p:anim>
                                    <p:anim calcmode="lin" valueType="num">
                                      <p:cBhvr additive="base">
                                        <p:cTn id="64" dur="500" fill="hold"/>
                                        <p:tgtEl>
                                          <p:spTgt spid="1644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6450"/>
                                        </p:tgtEl>
                                        <p:attrNameLst>
                                          <p:attrName>style.visibility</p:attrName>
                                        </p:attrNameLst>
                                      </p:cBhvr>
                                      <p:to>
                                        <p:strVal val="visible"/>
                                      </p:to>
                                    </p:set>
                                    <p:anim calcmode="lin" valueType="num">
                                      <p:cBhvr additive="base">
                                        <p:cTn id="67" dur="500" fill="hold"/>
                                        <p:tgtEl>
                                          <p:spTgt spid="16450"/>
                                        </p:tgtEl>
                                        <p:attrNameLst>
                                          <p:attrName>ppt_x</p:attrName>
                                        </p:attrNameLst>
                                      </p:cBhvr>
                                      <p:tavLst>
                                        <p:tav tm="0">
                                          <p:val>
                                            <p:strVal val="#ppt_x"/>
                                          </p:val>
                                        </p:tav>
                                        <p:tav tm="100000">
                                          <p:val>
                                            <p:strVal val="#ppt_x"/>
                                          </p:val>
                                        </p:tav>
                                      </p:tavLst>
                                    </p:anim>
                                    <p:anim calcmode="lin" valueType="num">
                                      <p:cBhvr additive="base">
                                        <p:cTn id="68" dur="500" fill="hold"/>
                                        <p:tgtEl>
                                          <p:spTgt spid="1645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7193"/>
                                        </p:tgtEl>
                                        <p:attrNameLst>
                                          <p:attrName>style.visibility</p:attrName>
                                        </p:attrNameLst>
                                      </p:cBhvr>
                                      <p:to>
                                        <p:strVal val="visible"/>
                                      </p:to>
                                    </p:set>
                                    <p:anim calcmode="lin" valueType="num">
                                      <p:cBhvr additive="base">
                                        <p:cTn id="71" dur="500" fill="hold"/>
                                        <p:tgtEl>
                                          <p:spTgt spid="7193"/>
                                        </p:tgtEl>
                                        <p:attrNameLst>
                                          <p:attrName>ppt_x</p:attrName>
                                        </p:attrNameLst>
                                      </p:cBhvr>
                                      <p:tavLst>
                                        <p:tav tm="0">
                                          <p:val>
                                            <p:strVal val="#ppt_x"/>
                                          </p:val>
                                        </p:tav>
                                        <p:tav tm="100000">
                                          <p:val>
                                            <p:strVal val="#ppt_x"/>
                                          </p:val>
                                        </p:tav>
                                      </p:tavLst>
                                    </p:anim>
                                    <p:anim calcmode="lin" valueType="num">
                                      <p:cBhvr additive="base">
                                        <p:cTn id="72" dur="500" fill="hold"/>
                                        <p:tgtEl>
                                          <p:spTgt spid="719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6452"/>
                                        </p:tgtEl>
                                        <p:attrNameLst>
                                          <p:attrName>style.visibility</p:attrName>
                                        </p:attrNameLst>
                                      </p:cBhvr>
                                      <p:to>
                                        <p:strVal val="visible"/>
                                      </p:to>
                                    </p:set>
                                    <p:anim calcmode="lin" valueType="num">
                                      <p:cBhvr additive="base">
                                        <p:cTn id="75" dur="500" fill="hold"/>
                                        <p:tgtEl>
                                          <p:spTgt spid="16452"/>
                                        </p:tgtEl>
                                        <p:attrNameLst>
                                          <p:attrName>ppt_x</p:attrName>
                                        </p:attrNameLst>
                                      </p:cBhvr>
                                      <p:tavLst>
                                        <p:tav tm="0">
                                          <p:val>
                                            <p:strVal val="#ppt_x"/>
                                          </p:val>
                                        </p:tav>
                                        <p:tav tm="100000">
                                          <p:val>
                                            <p:strVal val="#ppt_x"/>
                                          </p:val>
                                        </p:tav>
                                      </p:tavLst>
                                    </p:anim>
                                    <p:anim calcmode="lin" valueType="num">
                                      <p:cBhvr additive="base">
                                        <p:cTn id="76" dur="500" fill="hold"/>
                                        <p:tgtEl>
                                          <p:spTgt spid="164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1" grpId="0"/>
      <p:bldP spid="7182" grpId="0"/>
      <p:bldP spid="7183" grpId="0"/>
      <p:bldP spid="7184" grpId="0"/>
      <p:bldP spid="7185" grpId="0"/>
      <p:bldP spid="7186" grpId="0"/>
      <p:bldP spid="18" grpId="0" animBg="1"/>
      <p:bldP spid="19" grpId="0" animBg="1"/>
      <p:bldP spid="16442" grpId="0" animBg="1"/>
      <p:bldP spid="16444" grpId="0" animBg="1"/>
      <p:bldP spid="16445" grpId="0" animBg="1"/>
      <p:bldP spid="16446" grpId="0" animBg="1"/>
      <p:bldP spid="16447" grpId="0" animBg="1"/>
      <p:bldP spid="16448" grpId="0"/>
      <p:bldP spid="16449" grpId="0"/>
      <p:bldP spid="16450" grpId="0" animBg="1"/>
      <p:bldP spid="7193" grpId="0" animBg="1"/>
      <p:bldP spid="164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73" name="Text Box 13"/>
          <p:cNvSpPr txBox="1">
            <a:spLocks noChangeArrowheads="1"/>
          </p:cNvSpPr>
          <p:nvPr/>
        </p:nvSpPr>
        <p:spPr bwMode="auto">
          <a:xfrm>
            <a:off x="316865" y="1235075"/>
            <a:ext cx="8781415" cy="82994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0" hangingPunct="0">
              <a:spcBef>
                <a:spcPct val="50000"/>
              </a:spcBef>
            </a:pPr>
            <a:r>
              <a:rPr lang="en-US" sz="2400" b="1" i="1"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VÙNG BIỂN NƯỚC TA CÓ Ý NGHĨA GÌ ĐỐI VỚI SỰ PHÁT TRIỂN KINH TẾ VÀ BẢO VỆ AN NINH QUỐC PHÒNG?</a:t>
            </a:r>
            <a:endParaRPr lang="en-US" sz="2400" b="1" i="1"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endParaRPr>
          </a:p>
        </p:txBody>
      </p:sp>
      <p:sp>
        <p:nvSpPr>
          <p:cNvPr id="15376" name="Text Box 16"/>
          <p:cNvSpPr txBox="1"/>
          <p:nvPr/>
        </p:nvSpPr>
        <p:spPr>
          <a:xfrm>
            <a:off x="287655" y="2514600"/>
            <a:ext cx="8839200" cy="2306955"/>
          </a:xfrm>
          <a:prstGeom prst="rect">
            <a:avLst/>
          </a:prstGeom>
          <a:noFill/>
          <a:ln w="9525">
            <a:noFill/>
          </a:ln>
        </p:spPr>
        <p:txBody>
          <a:bodyPr>
            <a:spAutoFit/>
          </a:bodyPr>
          <a:p>
            <a:pPr eaLnBrk="0" hangingPunct="0">
              <a:spcBef>
                <a:spcPct val="50000"/>
              </a:spcBef>
            </a:pPr>
            <a:r>
              <a:rPr sz="2400" dirty="0">
                <a:latin typeface="Times New Roman" panose="02020603050405020304" pitchFamily="18" charset="0"/>
                <a:cs typeface="Times New Roman" panose="02020603050405020304" pitchFamily="18" charset="0"/>
              </a:rPr>
              <a:t>+ C</a:t>
            </a:r>
            <a:r>
              <a:rPr lang="en-US" sz="2400" dirty="0">
                <a:latin typeface="Times New Roman" panose="02020603050405020304" pitchFamily="18" charset="0"/>
                <a:cs typeface="Times New Roman" panose="02020603050405020304" pitchFamily="18" charset="0"/>
              </a:rPr>
              <a:t>Ó NHIỀU TIỀM NĂNG PHÁT TRIỂN TỔNG HỢP CÁC NGÀNH KINH TẾ BIỂN.</a:t>
            </a:r>
            <a:r>
              <a:rPr sz="2400" dirty="0">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a:p>
            <a:pPr eaLnBrk="0" hangingPunct="0">
              <a:spcBef>
                <a:spcPct val="50000"/>
              </a:spcBef>
            </a:pPr>
            <a:r>
              <a:rP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CÓ NHIỀU LỢI THẾ TRONG QUÁ TRÌNH HÔI NHẬP</a:t>
            </a:r>
            <a:endParaRPr sz="2400" dirty="0">
              <a:latin typeface="Times New Roman" panose="02020603050405020304" pitchFamily="18" charset="0"/>
              <a:cs typeface="Times New Roman" panose="02020603050405020304" pitchFamily="18" charset="0"/>
            </a:endParaRPr>
          </a:p>
          <a:p>
            <a:pPr eaLnBrk="0" hangingPunct="0">
              <a:spcBef>
                <a:spcPct val="50000"/>
              </a:spcBef>
            </a:pPr>
            <a:r>
              <a:rP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CÓ Ý NGHĨA QUAN TRỌNG TRONG VIỆC BẢO VỆ BIÊN GIỚI BIỂN</a:t>
            </a:r>
            <a:endParaRPr lang="en-US" sz="2400" dirty="0">
              <a:latin typeface="Times New Roman" panose="02020603050405020304" pitchFamily="18" charset="0"/>
              <a:cs typeface="Times New Roman" panose="02020603050405020304" pitchFamily="18" charset="0"/>
            </a:endParaRPr>
          </a:p>
        </p:txBody>
      </p:sp>
      <p:sp>
        <p:nvSpPr>
          <p:cNvPr id="8196" name="Text Box 18"/>
          <p:cNvSpPr txBox="1"/>
          <p:nvPr/>
        </p:nvSpPr>
        <p:spPr>
          <a:xfrm>
            <a:off x="1600200" y="457200"/>
            <a:ext cx="4780915" cy="706755"/>
          </a:xfrm>
          <a:prstGeom prst="rect">
            <a:avLst/>
          </a:prstGeom>
          <a:noFill/>
          <a:ln w="9525">
            <a:noFill/>
          </a:ln>
        </p:spPr>
        <p:txBody>
          <a:bodyPr wrap="none">
            <a:spAutoFit/>
          </a:bodyPr>
          <a:p>
            <a:r>
              <a:rPr sz="4000" b="1" dirty="0">
                <a:solidFill>
                  <a:schemeClr val="hlink"/>
                </a:solidFill>
                <a:latin typeface="Arial" panose="020B0604020202020204" pitchFamily="34" charset="0"/>
                <a:sym typeface="Wingdings" panose="05000000000000000000" pitchFamily="2" charset="2"/>
              </a:rPr>
              <a:t></a:t>
            </a:r>
            <a:r>
              <a:rPr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-Ý nghĩa của vùng biển nước ta</a:t>
            </a:r>
            <a:endParaRPr sz="2400" b="1"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373">
                                            <p:txEl>
                                              <p:charRg st="0" end="92"/>
                                            </p:txEl>
                                          </p:spTgt>
                                        </p:tgtEl>
                                        <p:attrNameLst>
                                          <p:attrName>style.visibility</p:attrName>
                                        </p:attrNameLst>
                                      </p:cBhvr>
                                      <p:to>
                                        <p:strVal val="visible"/>
                                      </p:to>
                                    </p:set>
                                    <p:anim calcmode="discrete" valueType="clr">
                                      <p:cBhvr override="childStyle">
                                        <p:cTn id="7" dur="80"/>
                                        <p:tgtEl>
                                          <p:spTgt spid="15373">
                                            <p:txEl>
                                              <p:charRg st="0" end="9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373">
                                            <p:txEl>
                                              <p:charRg st="0" end="92"/>
                                            </p:txEl>
                                          </p:spTgt>
                                        </p:tgtEl>
                                        <p:attrNameLst>
                                          <p:attrName>fillcolor</p:attrName>
                                        </p:attrNameLst>
                                      </p:cBhvr>
                                      <p:tavLst>
                                        <p:tav tm="0">
                                          <p:val>
                                            <p:clrVal>
                                              <a:schemeClr val="accent2"/>
                                            </p:clrVal>
                                          </p:val>
                                        </p:tav>
                                        <p:tav tm="50000">
                                          <p:val>
                                            <p:clrVal>
                                              <a:schemeClr val="hlink"/>
                                            </p:clrVal>
                                          </p:val>
                                        </p:tav>
                                      </p:tavLst>
                                    </p:anim>
                                    <p:set>
                                      <p:cBhvr>
                                        <p:cTn id="9" dur="80"/>
                                        <p:tgtEl>
                                          <p:spTgt spid="15373">
                                            <p:txEl>
                                              <p:charRg st="0" end="92"/>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8" presetClass="exit" presetSubtype="16" fill="hold" nodeType="clickEffect">
                                  <p:stCondLst>
                                    <p:cond delay="0"/>
                                  </p:stCondLst>
                                  <p:iterate type="lt">
                                    <p:tmPct val="0"/>
                                  </p:iterate>
                                  <p:childTnLst>
                                    <p:animEffect transition="out" filter="diamond(in)">
                                      <p:cBhvr>
                                        <p:cTn id="13" dur="2000"/>
                                        <p:tgtEl>
                                          <p:spTgt spid="15373">
                                            <p:txEl>
                                              <p:charRg st="0" end="92"/>
                                            </p:txEl>
                                          </p:spTgt>
                                        </p:tgtEl>
                                      </p:cBhvr>
                                    </p:animEffect>
                                    <p:set>
                                      <p:cBhvr>
                                        <p:cTn id="14" dur="1" fill="hold">
                                          <p:stCondLst>
                                            <p:cond delay="1999"/>
                                          </p:stCondLst>
                                        </p:cTn>
                                        <p:tgtEl>
                                          <p:spTgt spid="15373">
                                            <p:txEl>
                                              <p:charRg st="0" end="92"/>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76">
                                            <p:txEl>
                                              <p:charRg st="0" end="6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76">
                                            <p:txEl>
                                              <p:charRg st="68" end="13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76">
                                            <p:txEl>
                                              <p:charRg st="138" end="19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Title 1"/>
          <p:cNvSpPr>
            <a:spLocks noGrp="1"/>
          </p:cNvSpPr>
          <p:nvPr>
            <p:ph type="title"/>
          </p:nvPr>
        </p:nvSpPr>
        <p:spPr/>
        <p:txBody>
          <a:bodyPr vert="horz" wrap="square" lIns="91440" tIns="45720" rIns="91440" bIns="45720" anchor="ctr" anchorCtr="0"/>
          <a:p>
            <a:pPr eaLnBrk="1" hangingPunct="1"/>
            <a:endParaRPr dirty="0"/>
          </a:p>
        </p:txBody>
      </p:sp>
      <p:pic>
        <p:nvPicPr>
          <p:cNvPr id="10243" name="Picture 2"/>
          <p:cNvPicPr>
            <a:picLocks noGrp="1" noChangeAspect="1"/>
          </p:cNvPicPr>
          <p:nvPr>
            <p:ph idx="1"/>
          </p:nvPr>
        </p:nvPicPr>
        <p:blipFill>
          <a:blip r:embed="rId1"/>
          <a:srcRect/>
          <a:stretch>
            <a:fillRect/>
          </a:stretch>
        </p:blipFill>
        <p:spPr>
          <a:xfrm>
            <a:off x="0" y="152400"/>
            <a:ext cx="9144000" cy="67818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p:cNvSpPr>
          <p:nvPr>
            <p:ph type="title"/>
          </p:nvPr>
        </p:nvSpPr>
        <p:spPr>
          <a:xfrm>
            <a:off x="533400" y="381000"/>
            <a:ext cx="8686800" cy="1384300"/>
          </a:xfrm>
        </p:spPr>
        <p:txBody>
          <a:bodyPr vert="horz" wrap="square" lIns="91440" tIns="45720" rIns="91440" bIns="45720" anchor="ctr" anchorCtr="0"/>
          <a:p>
            <a:pPr eaLnBrk="1" hangingPunct="1"/>
            <a:r>
              <a:rPr sz="2800" b="1" dirty="0">
                <a:solidFill>
                  <a:srgbClr val="000099"/>
                </a:solidFill>
                <a:latin typeface="Times New Roman" panose="02020603050405020304" pitchFamily="18" charset="0"/>
              </a:rPr>
              <a:t>Bài 38</a:t>
            </a:r>
            <a:r>
              <a:rPr lang="en-US" sz="2800" b="1" dirty="0">
                <a:solidFill>
                  <a:srgbClr val="000099"/>
                </a:solidFill>
                <a:latin typeface="Times New Roman" panose="02020603050405020304" pitchFamily="18" charset="0"/>
              </a:rPr>
              <a:t>: </a:t>
            </a:r>
            <a:r>
              <a:rPr sz="2800" b="1" dirty="0">
                <a:solidFill>
                  <a:srgbClr val="000099"/>
                </a:solidFill>
                <a:latin typeface=".VnTimeH" panose="020B7200000000000000" pitchFamily="34" charset="0"/>
                <a:sym typeface="+mn-ea"/>
              </a:rPr>
              <a:t>ph¸t triÓn tæng hîp kinh tÕ vµ b¶o vÖ tµi nguyªn , m«I  </a:t>
            </a:r>
            <a:r>
              <a:rPr sz="2800" b="1" dirty="0">
                <a:solidFill>
                  <a:srgbClr val="000099"/>
                </a:solidFill>
                <a:latin typeface="Times New Roman" panose="02020603050405020304" pitchFamily="18" charset="0"/>
                <a:cs typeface="Times New Roman" panose="02020603050405020304" pitchFamily="18" charset="0"/>
                <a:sym typeface="+mn-ea"/>
              </a:rPr>
              <a:t>TRƯỜNG</a:t>
            </a:r>
            <a:r>
              <a:rPr sz="2800" b="1" dirty="0">
                <a:solidFill>
                  <a:srgbClr val="000099"/>
                </a:solidFill>
                <a:latin typeface=".VnTimeH" panose="020B7200000000000000" pitchFamily="34" charset="0"/>
                <a:sym typeface="+mn-ea"/>
              </a:rPr>
              <a:t> biÓn - ®¶o.</a:t>
            </a:r>
            <a:br>
              <a:rPr sz="2800" b="1" dirty="0">
                <a:solidFill>
                  <a:srgbClr val="000099"/>
                </a:solidFill>
                <a:latin typeface=".VnTimeH" panose="020B7200000000000000" pitchFamily="34" charset="0"/>
              </a:rPr>
            </a:br>
            <a:r>
              <a:rPr lang="en-US" sz="2800" b="1" dirty="0">
                <a:solidFill>
                  <a:srgbClr val="000099"/>
                </a:solidFill>
                <a:effectLst>
                  <a:outerShdw blurRad="38100" dist="38100" dir="2700000">
                    <a:srgbClr val="C0C0C0"/>
                  </a:outerShdw>
                </a:effectLst>
                <a:latin typeface="Times New Roman" panose="02020603050405020304" pitchFamily="18" charset="0"/>
                <a:cs typeface="Times New Roman" panose="02020603050405020304" pitchFamily="18" charset="0"/>
                <a:sym typeface="+mn-ea"/>
              </a:rPr>
              <a:t>II. PHÁT TRIỂN TỔNG HỢP KINH TẾ:</a:t>
            </a:r>
            <a:br>
              <a:rPr sz="2800" b="1" dirty="0">
                <a:solidFill>
                  <a:srgbClr val="000099"/>
                </a:solidFill>
                <a:effectLst>
                  <a:outerShdw blurRad="38100" dist="38100" dir="2700000">
                    <a:srgbClr val="C0C0C0"/>
                  </a:outerShdw>
                </a:effectLst>
                <a:latin typeface="Times New Roman" panose="02020603050405020304" pitchFamily="18" charset="0"/>
                <a:cs typeface="Times New Roman" panose="02020603050405020304" pitchFamily="18" charset="0"/>
              </a:rPr>
            </a:br>
            <a:endParaRPr sz="2800" b="1" dirty="0">
              <a:solidFill>
                <a:srgbClr val="000099"/>
              </a:solidFill>
              <a:latin typeface=".VnArial" pitchFamily="34" charset="0"/>
            </a:endParaRPr>
          </a:p>
        </p:txBody>
      </p:sp>
      <p:sp>
        <p:nvSpPr>
          <p:cNvPr id="12291" name="Rectangle 3"/>
          <p:cNvSpPr>
            <a:spLocks noGrp="1"/>
          </p:cNvSpPr>
          <p:nvPr>
            <p:ph idx="1"/>
          </p:nvPr>
        </p:nvSpPr>
        <p:spPr>
          <a:xfrm>
            <a:off x="457200" y="1981200"/>
            <a:ext cx="8229600" cy="4525963"/>
          </a:xfrm>
        </p:spPr>
        <p:txBody>
          <a:bodyPr vert="horz" wrap="square" lIns="91440" tIns="45720" rIns="91440" bIns="45720" anchor="t" anchorCtr="0"/>
          <a:p>
            <a:pPr eaLnBrk="1" hangingPunct="1"/>
            <a:endParaRPr dirty="0"/>
          </a:p>
        </p:txBody>
      </p:sp>
      <p:sp>
        <p:nvSpPr>
          <p:cNvPr id="14" name="Rounded Rectangle 13"/>
          <p:cNvSpPr/>
          <p:nvPr/>
        </p:nvSpPr>
        <p:spPr>
          <a:xfrm>
            <a:off x="7010400" y="3200400"/>
            <a:ext cx="1828800" cy="1371600"/>
          </a:xfrm>
          <a:prstGeom prst="roundRect">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Rounded Rectangle 12"/>
          <p:cNvSpPr/>
          <p:nvPr/>
        </p:nvSpPr>
        <p:spPr>
          <a:xfrm>
            <a:off x="304800" y="3200400"/>
            <a:ext cx="1828800" cy="1371600"/>
          </a:xfrm>
          <a:prstGeom prst="roundRect">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12" name="Rounded Rectangle 11"/>
          <p:cNvSpPr/>
          <p:nvPr/>
        </p:nvSpPr>
        <p:spPr>
          <a:xfrm>
            <a:off x="2819400" y="5943600"/>
            <a:ext cx="3505200" cy="914400"/>
          </a:xfrm>
          <a:prstGeom prst="roundRect">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Rounded Rectangle 10"/>
          <p:cNvSpPr/>
          <p:nvPr/>
        </p:nvSpPr>
        <p:spPr>
          <a:xfrm>
            <a:off x="2819400" y="1600200"/>
            <a:ext cx="3505200" cy="838200"/>
          </a:xfrm>
          <a:prstGeom prst="roundRect">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4-Point Star 3"/>
          <p:cNvSpPr/>
          <p:nvPr/>
        </p:nvSpPr>
        <p:spPr>
          <a:xfrm>
            <a:off x="2209800" y="2514600"/>
            <a:ext cx="4724400" cy="3505200"/>
          </a:xfrm>
          <a:prstGeom prst="star4">
            <a:avLst>
              <a:gd name="adj" fmla="val 11811"/>
            </a:avLst>
          </a:prstGeom>
          <a:solidFill>
            <a:srgbClr val="99FF66"/>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Oval 4"/>
          <p:cNvSpPr/>
          <p:nvPr/>
        </p:nvSpPr>
        <p:spPr>
          <a:xfrm>
            <a:off x="2990850" y="3336374"/>
            <a:ext cx="3124200" cy="1556851"/>
          </a:xfrm>
          <a:prstGeom prst="ellipse">
            <a:avLst/>
          </a:prstGeom>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path path="circle">
              <a:fillToRect l="50000" t="50000" r="50000" b="50000"/>
            </a:path>
            <a:tileRect/>
          </a:gradFill>
          <a:ln>
            <a:solidFill>
              <a:schemeClr val="tx1">
                <a:lumMod val="95000"/>
                <a:lumOff val="5000"/>
              </a:schemeClr>
            </a:solidFill>
          </a:ln>
          <a:effectLst>
            <a:glow rad="228600">
              <a:schemeClr val="tx1">
                <a:lumMod val="95000"/>
                <a:lumOff val="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92D050"/>
              </a:solidFill>
              <a:effectLst/>
              <a:uLnTx/>
              <a:uFillTx/>
              <a:latin typeface="+mn-lt"/>
              <a:ea typeface="+mn-ea"/>
              <a:cs typeface="+mn-cs"/>
            </a:endParaRPr>
          </a:p>
        </p:txBody>
      </p:sp>
      <p:sp>
        <p:nvSpPr>
          <p:cNvPr id="6" name="Rectangle 5"/>
          <p:cNvSpPr/>
          <p:nvPr/>
        </p:nvSpPr>
        <p:spPr>
          <a:xfrm>
            <a:off x="3054350" y="3538537"/>
            <a:ext cx="3112721" cy="1077219"/>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3200" b="1" i="0" u="none" strike="noStrike" kern="1200" cap="none" spc="0" normalizeH="0" baseline="0" noProof="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anose="020B0604030504040204" pitchFamily="34" charset="0"/>
                <a:ea typeface="Tahoma" panose="020B0604030504040204" pitchFamily="34" charset="0"/>
                <a:cs typeface="Tahoma" panose="020B0604030504040204" pitchFamily="34" charset="0"/>
              </a:rPr>
              <a:t>Các</a:t>
            </a: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anose="020B0604030504040204" pitchFamily="34" charset="0"/>
                <a:ea typeface="Tahoma" panose="020B0604030504040204" pitchFamily="34" charset="0"/>
                <a:cs typeface="Tahoma" panose="020B0604030504040204" pitchFamily="34" charset="0"/>
              </a:rPr>
              <a:t>ngành</a:t>
            </a: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anose="020B0604030504040204" pitchFamily="34" charset="0"/>
                <a:ea typeface="Tahoma" panose="020B0604030504040204" pitchFamily="34" charset="0"/>
                <a:cs typeface="Tahoma" panose="020B0604030504040204" pitchFamily="34" charset="0"/>
              </a:rPr>
              <a:t>kinh</a:t>
            </a: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anose="020B0604030504040204" pitchFamily="34" charset="0"/>
                <a:ea typeface="Tahoma" panose="020B0604030504040204" pitchFamily="34" charset="0"/>
                <a:cs typeface="Tahoma" panose="020B0604030504040204" pitchFamily="34" charset="0"/>
              </a:rPr>
              <a:t>tế</a:t>
            </a: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anose="020B0604030504040204" pitchFamily="34" charset="0"/>
                <a:ea typeface="Tahoma" panose="020B0604030504040204" pitchFamily="34" charset="0"/>
                <a:cs typeface="Tahoma" panose="020B0604030504040204" pitchFamily="34" charset="0"/>
              </a:rPr>
              <a:t>biển</a:t>
            </a:r>
            <a:endPar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251" name="TextBox 6"/>
          <p:cNvSpPr txBox="1"/>
          <p:nvPr/>
        </p:nvSpPr>
        <p:spPr>
          <a:xfrm>
            <a:off x="2743200" y="1600200"/>
            <a:ext cx="3505200" cy="829945"/>
          </a:xfrm>
          <a:prstGeom prst="rect">
            <a:avLst/>
          </a:prstGeom>
          <a:noFill/>
          <a:ln w="9525">
            <a:noFill/>
          </a:ln>
        </p:spPr>
        <p:txBody>
          <a:bodyPr>
            <a:spAutoFit/>
          </a:bodyPr>
          <a:p>
            <a:pPr algn="ctr"/>
            <a:r>
              <a:rPr sz="2400" dirty="0">
                <a:solidFill>
                  <a:srgbClr val="254061"/>
                </a:solidFill>
                <a:latin typeface="Times New Roman" panose="02020603050405020304" pitchFamily="18" charset="0"/>
                <a:cs typeface="Times New Roman" panose="02020603050405020304" pitchFamily="18" charset="0"/>
              </a:rPr>
              <a:t>Khai thác, nuôi trồng v</a:t>
            </a:r>
            <a:r>
              <a:rPr sz="2400" dirty="0">
                <a:solidFill>
                  <a:srgbClr val="254061"/>
                </a:solidFill>
                <a:latin typeface="Times New Roman" panose="02020603050405020304" pitchFamily="18" charset="0"/>
                <a:ea typeface="Tahoma" panose="020B0604030504040204" pitchFamily="34" charset="0"/>
                <a:cs typeface="Times New Roman" panose="02020603050405020304" pitchFamily="18" charset="0"/>
              </a:rPr>
              <a:t>à</a:t>
            </a:r>
            <a:r>
              <a:rPr sz="2400" dirty="0">
                <a:solidFill>
                  <a:srgbClr val="254061"/>
                </a:solidFill>
                <a:latin typeface="Times New Roman" panose="02020603050405020304" pitchFamily="18" charset="0"/>
                <a:cs typeface="Times New Roman" panose="02020603050405020304" pitchFamily="18" charset="0"/>
              </a:rPr>
              <a:t> chế biến hải sản</a:t>
            </a:r>
            <a:endParaRPr sz="2400" dirty="0">
              <a:solidFill>
                <a:srgbClr val="25406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252" name="TextBox 7"/>
          <p:cNvSpPr txBox="1"/>
          <p:nvPr/>
        </p:nvSpPr>
        <p:spPr>
          <a:xfrm>
            <a:off x="7086600" y="3505200"/>
            <a:ext cx="1752600" cy="829945"/>
          </a:xfrm>
          <a:prstGeom prst="rect">
            <a:avLst/>
          </a:prstGeom>
          <a:noFill/>
          <a:ln w="9525">
            <a:noFill/>
          </a:ln>
        </p:spPr>
        <p:txBody>
          <a:bodyPr>
            <a:spAutoFit/>
          </a:bodyPr>
          <a:p>
            <a:pPr algn="ctr"/>
            <a:r>
              <a:rPr sz="2400" dirty="0">
                <a:solidFill>
                  <a:srgbClr val="254061"/>
                </a:solidFill>
                <a:latin typeface="Times New Roman" panose="02020603050405020304" pitchFamily="18" charset="0"/>
                <a:cs typeface="Times New Roman" panose="02020603050405020304" pitchFamily="18" charset="0"/>
              </a:rPr>
              <a:t>Du lịch biển - </a:t>
            </a:r>
            <a:r>
              <a:rPr lang="vi-VN" altLang="x-none" sz="2400" dirty="0">
                <a:solidFill>
                  <a:srgbClr val="254061"/>
                </a:solidFill>
                <a:latin typeface="Times New Roman" panose="02020603050405020304" pitchFamily="18" charset="0"/>
                <a:cs typeface="Times New Roman" panose="02020603050405020304" pitchFamily="18" charset="0"/>
              </a:rPr>
              <a:t>đảo</a:t>
            </a:r>
            <a:endParaRPr sz="2400" dirty="0">
              <a:solidFill>
                <a:srgbClr val="25406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253" name="TextBox 8"/>
          <p:cNvSpPr txBox="1"/>
          <p:nvPr/>
        </p:nvSpPr>
        <p:spPr>
          <a:xfrm>
            <a:off x="2895600" y="6019800"/>
            <a:ext cx="3505200" cy="829945"/>
          </a:xfrm>
          <a:prstGeom prst="rect">
            <a:avLst/>
          </a:prstGeom>
          <a:noFill/>
          <a:ln w="9525">
            <a:noFill/>
          </a:ln>
        </p:spPr>
        <p:txBody>
          <a:bodyPr>
            <a:spAutoFit/>
          </a:bodyPr>
          <a:p>
            <a:pPr algn="ctr"/>
            <a:r>
              <a:rPr sz="2400" dirty="0">
                <a:solidFill>
                  <a:srgbClr val="254061"/>
                </a:solidFill>
                <a:latin typeface="Times New Roman" panose="02020603050405020304" pitchFamily="18" charset="0"/>
                <a:cs typeface="Times New Roman" panose="02020603050405020304" pitchFamily="18" charset="0"/>
              </a:rPr>
              <a:t>Khai thác v</a:t>
            </a:r>
            <a:r>
              <a:rPr sz="2400" dirty="0">
                <a:solidFill>
                  <a:srgbClr val="254061"/>
                </a:solidFill>
                <a:latin typeface="Times New Roman" panose="02020603050405020304" pitchFamily="18" charset="0"/>
                <a:ea typeface="Tahoma" panose="020B0604030504040204" pitchFamily="34" charset="0"/>
                <a:cs typeface="Times New Roman" panose="02020603050405020304" pitchFamily="18" charset="0"/>
              </a:rPr>
              <a:t>à</a:t>
            </a:r>
            <a:r>
              <a:rPr sz="2400" dirty="0">
                <a:solidFill>
                  <a:srgbClr val="254061"/>
                </a:solidFill>
                <a:latin typeface="Times New Roman" panose="02020603050405020304" pitchFamily="18" charset="0"/>
                <a:cs typeface="Times New Roman" panose="02020603050405020304" pitchFamily="18" charset="0"/>
              </a:rPr>
              <a:t> chế biến khoáng sản biển</a:t>
            </a:r>
            <a:endParaRPr sz="2400" dirty="0">
              <a:solidFill>
                <a:srgbClr val="25406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254" name="TextBox 9"/>
          <p:cNvSpPr txBox="1"/>
          <p:nvPr/>
        </p:nvSpPr>
        <p:spPr>
          <a:xfrm>
            <a:off x="304800" y="3429000"/>
            <a:ext cx="1828800" cy="829945"/>
          </a:xfrm>
          <a:prstGeom prst="rect">
            <a:avLst/>
          </a:prstGeom>
          <a:noFill/>
          <a:ln w="9525">
            <a:noFill/>
          </a:ln>
        </p:spPr>
        <p:txBody>
          <a:bodyPr>
            <a:spAutoFit/>
          </a:bodyPr>
          <a:p>
            <a:pPr algn="ctr"/>
            <a:r>
              <a:rPr sz="2400" dirty="0">
                <a:solidFill>
                  <a:srgbClr val="254061"/>
                </a:solidFill>
                <a:latin typeface="Times New Roman" panose="02020603050405020304" pitchFamily="18" charset="0"/>
                <a:cs typeface="Times New Roman" panose="02020603050405020304" pitchFamily="18" charset="0"/>
              </a:rPr>
              <a:t>Giao thông vận tải biể</a:t>
            </a:r>
            <a:r>
              <a:rPr sz="2400" dirty="0">
                <a:solidFill>
                  <a:srgbClr val="254061"/>
                </a:solidFill>
                <a:latin typeface="Tahoma" panose="020B0604030504040204" pitchFamily="34" charset="0"/>
                <a:cs typeface="Tahoma" panose="020B0604030504040204" pitchFamily="34" charset="0"/>
              </a:rPr>
              <a:t>n</a:t>
            </a:r>
            <a:endParaRPr sz="2400" dirty="0">
              <a:solidFill>
                <a:srgbClr val="254061"/>
              </a:solidFill>
              <a:latin typeface="Tahoma" panose="020B0604030504040204" pitchFamily="34" charset="0"/>
              <a:ea typeface="Tahoma" panose="020B0604030504040204" pitchFamily="34" charset="0"/>
            </a:endParaRPr>
          </a:p>
        </p:txBody>
      </p:sp>
      <p:sp>
        <p:nvSpPr>
          <p:cNvPr id="111633" name="AutoShape 17"/>
          <p:cNvSpPr/>
          <p:nvPr/>
        </p:nvSpPr>
        <p:spPr>
          <a:xfrm>
            <a:off x="2514600" y="3124200"/>
            <a:ext cx="3810000" cy="2209800"/>
          </a:xfrm>
          <a:prstGeom prst="wedgeEllipseCallout">
            <a:avLst>
              <a:gd name="adj1" fmla="val 34833"/>
              <a:gd name="adj2" fmla="val -61134"/>
            </a:avLst>
          </a:prstGeom>
          <a:solidFill>
            <a:srgbClr val="99CC00"/>
          </a:solidFill>
          <a:ln w="9525" cap="flat" cmpd="sng">
            <a:solidFill>
              <a:schemeClr val="tx1"/>
            </a:solidFill>
            <a:prstDash val="solid"/>
            <a:miter/>
            <a:headEnd type="none" w="med" len="med"/>
            <a:tailEnd type="none" w="med" len="med"/>
          </a:ln>
        </p:spPr>
        <p:txBody>
          <a:bodyPr/>
          <a:p>
            <a:pPr algn="ctr" eaLnBrk="0" hangingPunct="0"/>
            <a:endParaRPr sz="2400" dirty="0">
              <a:latin typeface=".VnTime" panose="020B7200000000000000" pitchFamily="34" charset="0"/>
            </a:endParaRPr>
          </a:p>
        </p:txBody>
      </p:sp>
      <p:sp>
        <p:nvSpPr>
          <p:cNvPr id="111634" name="Text Box 18"/>
          <p:cNvSpPr txBox="1"/>
          <p:nvPr/>
        </p:nvSpPr>
        <p:spPr>
          <a:xfrm>
            <a:off x="2895600" y="3505200"/>
            <a:ext cx="3200400" cy="1014730"/>
          </a:xfrm>
          <a:prstGeom prst="rect">
            <a:avLst/>
          </a:prstGeom>
          <a:noFill/>
          <a:ln w="9525">
            <a:noFill/>
          </a:ln>
        </p:spPr>
        <p:txBody>
          <a:bodyPr>
            <a:spAutoFit/>
          </a:bodyPr>
          <a:p>
            <a:pPr eaLnBrk="0" hangingPunct="0"/>
            <a:r>
              <a:rPr sz="2000" b="1" i="1" dirty="0">
                <a:solidFill>
                  <a:srgbClr val="FF0066"/>
                </a:solidFill>
                <a:latin typeface="Times New Roman" panose="02020603050405020304" pitchFamily="18" charset="0"/>
                <a:cs typeface="Times New Roman" panose="02020603050405020304" pitchFamily="18" charset="0"/>
              </a:rPr>
              <a:t>Dựa vào sơ đồ SGK cho biết Các ngành kinh tế biển có những ngành nào?</a:t>
            </a:r>
            <a:endParaRPr sz="2000" b="1" i="1" dirty="0">
              <a:solidFill>
                <a:srgbClr val="FF0066"/>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11633"/>
                                        </p:tgtEl>
                                        <p:attrNameLst>
                                          <p:attrName>ppt_x</p:attrName>
                                        </p:attrNameLst>
                                      </p:cBhvr>
                                      <p:tavLst>
                                        <p:tav tm="0">
                                          <p:val>
                                            <p:strVal val="ppt_x"/>
                                          </p:val>
                                        </p:tav>
                                        <p:tav tm="100000">
                                          <p:val>
                                            <p:strVal val="ppt_x"/>
                                          </p:val>
                                        </p:tav>
                                      </p:tavLst>
                                    </p:anim>
                                    <p:anim calcmode="lin" valueType="num">
                                      <p:cBhvr additive="base">
                                        <p:cTn id="7" dur="500"/>
                                        <p:tgtEl>
                                          <p:spTgt spid="111633"/>
                                        </p:tgtEl>
                                        <p:attrNameLst>
                                          <p:attrName>ppt_y</p:attrName>
                                        </p:attrNameLst>
                                      </p:cBhvr>
                                      <p:tavLst>
                                        <p:tav tm="0">
                                          <p:val>
                                            <p:strVal val="ppt_y"/>
                                          </p:val>
                                        </p:tav>
                                        <p:tav tm="100000">
                                          <p:val>
                                            <p:strVal val="1+ppt_h/2"/>
                                          </p:val>
                                        </p:tav>
                                      </p:tavLst>
                                    </p:anim>
                                    <p:set>
                                      <p:cBhvr>
                                        <p:cTn id="8" dur="1" fill="hold">
                                          <p:stCondLst>
                                            <p:cond delay="499"/>
                                          </p:stCondLst>
                                        </p:cTn>
                                        <p:tgtEl>
                                          <p:spTgt spid="111633"/>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11634"/>
                                        </p:tgtEl>
                                        <p:attrNameLst>
                                          <p:attrName>ppt_x</p:attrName>
                                        </p:attrNameLst>
                                      </p:cBhvr>
                                      <p:tavLst>
                                        <p:tav tm="0">
                                          <p:val>
                                            <p:strVal val="ppt_x"/>
                                          </p:val>
                                        </p:tav>
                                        <p:tav tm="100000">
                                          <p:val>
                                            <p:strVal val="ppt_x"/>
                                          </p:val>
                                        </p:tav>
                                      </p:tavLst>
                                    </p:anim>
                                    <p:anim calcmode="lin" valueType="num">
                                      <p:cBhvr additive="base">
                                        <p:cTn id="11" dur="500"/>
                                        <p:tgtEl>
                                          <p:spTgt spid="111634"/>
                                        </p:tgtEl>
                                        <p:attrNameLst>
                                          <p:attrName>ppt_y</p:attrName>
                                        </p:attrNameLst>
                                      </p:cBhvr>
                                      <p:tavLst>
                                        <p:tav tm="0">
                                          <p:val>
                                            <p:strVal val="ppt_y"/>
                                          </p:val>
                                        </p:tav>
                                        <p:tav tm="100000">
                                          <p:val>
                                            <p:strVal val="1+ppt_h/2"/>
                                          </p:val>
                                        </p:tav>
                                      </p:tavLst>
                                    </p:anim>
                                    <p:set>
                                      <p:cBhvr>
                                        <p:cTn id="12" dur="1" fill="hold">
                                          <p:stCondLst>
                                            <p:cond delay="499"/>
                                          </p:stCondLst>
                                        </p:cTn>
                                        <p:tgtEl>
                                          <p:spTgt spid="11163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000000"/>
                                          </p:val>
                                        </p:tav>
                                        <p:tav tm="100000">
                                          <p:val>
                                            <p:strVal val="#ppt_w"/>
                                          </p:val>
                                        </p:tav>
                                      </p:tavLst>
                                    </p:anim>
                                    <p:anim calcmode="lin" valueType="num">
                                      <p:cBhvr>
                                        <p:cTn id="18" dur="500" fill="hold"/>
                                        <p:tgtEl>
                                          <p:spTgt spid="6"/>
                                        </p:tgtEl>
                                        <p:attrNameLst>
                                          <p:attrName>ppt_h</p:attrName>
                                        </p:attrNameLst>
                                      </p:cBhvr>
                                      <p:tavLst>
                                        <p:tav tm="0">
                                          <p:val>
                                            <p:fltVal val="0.00000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000000"/>
                                          </p:val>
                                        </p:tav>
                                        <p:tav tm="100000">
                                          <p:val>
                                            <p:strVal val="#ppt_w"/>
                                          </p:val>
                                        </p:tav>
                                      </p:tavLst>
                                    </p:anim>
                                    <p:anim calcmode="lin" valueType="num">
                                      <p:cBhvr>
                                        <p:cTn id="22" dur="500" fill="hold"/>
                                        <p:tgtEl>
                                          <p:spTgt spid="5"/>
                                        </p:tgtEl>
                                        <p:attrNameLst>
                                          <p:attrName>ppt_h</p:attrName>
                                        </p:attrNameLst>
                                      </p:cBhvr>
                                      <p:tavLst>
                                        <p:tav tm="0">
                                          <p:val>
                                            <p:fltVal val="0.00000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000000"/>
                                          </p:val>
                                        </p:tav>
                                        <p:tav tm="100000">
                                          <p:val>
                                            <p:strVal val="#ppt_w"/>
                                          </p:val>
                                        </p:tav>
                                      </p:tavLst>
                                    </p:anim>
                                    <p:anim calcmode="lin" valueType="num">
                                      <p:cBhvr>
                                        <p:cTn id="26" dur="500" fill="hold"/>
                                        <p:tgtEl>
                                          <p:spTgt spid="4"/>
                                        </p:tgtEl>
                                        <p:attrNameLst>
                                          <p:attrName>ppt_h</p:attrName>
                                        </p:attrNameLst>
                                      </p:cBhvr>
                                      <p:tavLst>
                                        <p:tav tm="0">
                                          <p:val>
                                            <p:fltVal val="0.00000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10251"/>
                                        </p:tgtEl>
                                        <p:attrNameLst>
                                          <p:attrName>style.visibility</p:attrName>
                                        </p:attrNameLst>
                                      </p:cBhvr>
                                      <p:to>
                                        <p:strVal val="visible"/>
                                      </p:to>
                                    </p:set>
                                    <p:anim to="" calcmode="lin" valueType="num">
                                      <p:cBhvr>
                                        <p:cTn id="31" dur="1" fill="hold"/>
                                        <p:tgtEl>
                                          <p:spTgt spid="10251"/>
                                        </p:tgtEl>
                                        <p:attrNameLst>
                                          <p:attrName>style.visibility</p:attrName>
                                        </p:attrNameLst>
                                      </p:cBhvr>
                                    </p:anim>
                                  </p:childTnLst>
                                </p:cTn>
                              </p:par>
                              <p:par>
                                <p:cTn id="32" presetID="24"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to="" calcmode="lin" valueType="num">
                                      <p:cBhvr>
                                        <p:cTn id="34" dur="1" fill="hold"/>
                                        <p:tgtEl>
                                          <p:spTgt spid="11"/>
                                        </p:tgtEl>
                                        <p:attrNameLst>
                                          <p:attrName>style.visibility</p:attrName>
                                        </p:attrNameLst>
                                      </p:cBhvr>
                                    </p:anim>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10252"/>
                                        </p:tgtEl>
                                        <p:attrNameLst>
                                          <p:attrName>style.visibility</p:attrName>
                                        </p:attrNameLst>
                                      </p:cBhvr>
                                      <p:to>
                                        <p:strVal val="visible"/>
                                      </p:to>
                                    </p:set>
                                    <p:anim calcmode="lin" valueType="num">
                                      <p:cBhvr>
                                        <p:cTn id="39" dur="500" fill="hold"/>
                                        <p:tgtEl>
                                          <p:spTgt spid="10252"/>
                                        </p:tgtEl>
                                        <p:attrNameLst>
                                          <p:attrName>ppt_w</p:attrName>
                                        </p:attrNameLst>
                                      </p:cBhvr>
                                      <p:tavLst>
                                        <p:tav tm="0">
                                          <p:val>
                                            <p:fltVal val="0.000000"/>
                                          </p:val>
                                        </p:tav>
                                        <p:tav tm="100000">
                                          <p:val>
                                            <p:strVal val="#ppt_w"/>
                                          </p:val>
                                        </p:tav>
                                      </p:tavLst>
                                    </p:anim>
                                    <p:anim calcmode="lin" valueType="num">
                                      <p:cBhvr>
                                        <p:cTn id="40" dur="500" fill="hold"/>
                                        <p:tgtEl>
                                          <p:spTgt spid="10252"/>
                                        </p:tgtEl>
                                        <p:attrNameLst>
                                          <p:attrName>ppt_h</p:attrName>
                                        </p:attrNameLst>
                                      </p:cBhvr>
                                      <p:tavLst>
                                        <p:tav tm="0">
                                          <p:val>
                                            <p:fltVal val="0.000000"/>
                                          </p:val>
                                        </p:tav>
                                        <p:tav tm="100000">
                                          <p:val>
                                            <p:strVal val="#ppt_h"/>
                                          </p:val>
                                        </p:tav>
                                      </p:tavLst>
                                    </p:anim>
                                    <p:anim calcmode="lin" valueType="num">
                                      <p:cBhvr>
                                        <p:cTn id="41" dur="500" fill="hold"/>
                                        <p:tgtEl>
                                          <p:spTgt spid="10252"/>
                                        </p:tgtEl>
                                        <p:attrNameLst>
                                          <p:attrName>style.rotation</p:attrName>
                                        </p:attrNameLst>
                                      </p:cBhvr>
                                      <p:tavLst>
                                        <p:tav tm="0">
                                          <p:val>
                                            <p:fltVal val="360.000000"/>
                                          </p:val>
                                        </p:tav>
                                        <p:tav tm="100000">
                                          <p:val>
                                            <p:fltVal val="0.000000"/>
                                          </p:val>
                                        </p:tav>
                                      </p:tavLst>
                                    </p:anim>
                                    <p:animEffect transition="in" filter="fade">
                                      <p:cBhvr>
                                        <p:cTn id="42" dur="500"/>
                                        <p:tgtEl>
                                          <p:spTgt spid="10252"/>
                                        </p:tgtEl>
                                      </p:cBhvr>
                                    </p:animEffect>
                                  </p:childTnLst>
                                </p:cTn>
                              </p:par>
                              <p:par>
                                <p:cTn id="43" presetID="49" presetClass="entr" presetSubtype="0" decel="10000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000000"/>
                                          </p:val>
                                        </p:tav>
                                        <p:tav tm="100000">
                                          <p:val>
                                            <p:strVal val="#ppt_w"/>
                                          </p:val>
                                        </p:tav>
                                      </p:tavLst>
                                    </p:anim>
                                    <p:anim calcmode="lin" valueType="num">
                                      <p:cBhvr>
                                        <p:cTn id="46" dur="500" fill="hold"/>
                                        <p:tgtEl>
                                          <p:spTgt spid="14"/>
                                        </p:tgtEl>
                                        <p:attrNameLst>
                                          <p:attrName>ppt_h</p:attrName>
                                        </p:attrNameLst>
                                      </p:cBhvr>
                                      <p:tavLst>
                                        <p:tav tm="0">
                                          <p:val>
                                            <p:fltVal val="0.000000"/>
                                          </p:val>
                                        </p:tav>
                                        <p:tav tm="100000">
                                          <p:val>
                                            <p:strVal val="#ppt_h"/>
                                          </p:val>
                                        </p:tav>
                                      </p:tavLst>
                                    </p:anim>
                                    <p:anim calcmode="lin" valueType="num">
                                      <p:cBhvr>
                                        <p:cTn id="47" dur="500" fill="hold"/>
                                        <p:tgtEl>
                                          <p:spTgt spid="14"/>
                                        </p:tgtEl>
                                        <p:attrNameLst>
                                          <p:attrName>style.rotation</p:attrName>
                                        </p:attrNameLst>
                                      </p:cBhvr>
                                      <p:tavLst>
                                        <p:tav tm="0">
                                          <p:val>
                                            <p:fltVal val="360.000000"/>
                                          </p:val>
                                        </p:tav>
                                        <p:tav tm="100000">
                                          <p:val>
                                            <p:fltVal val="0.000000"/>
                                          </p:val>
                                        </p:tav>
                                      </p:tavLst>
                                    </p:anim>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34" presetClass="entr" presetSubtype="0" fill="hold" grpId="0" nodeType="clickEffect">
                                  <p:stCondLst>
                                    <p:cond delay="0"/>
                                  </p:stCondLst>
                                  <p:childTnLst>
                                    <p:set>
                                      <p:cBhvr>
                                        <p:cTn id="52" dur="1" fill="hold">
                                          <p:stCondLst>
                                            <p:cond delay="0"/>
                                          </p:stCondLst>
                                        </p:cTn>
                                        <p:tgtEl>
                                          <p:spTgt spid="10253"/>
                                        </p:tgtEl>
                                        <p:attrNameLst>
                                          <p:attrName>style.visibility</p:attrName>
                                        </p:attrNameLst>
                                      </p:cBhvr>
                                      <p:to>
                                        <p:strVal val="visible"/>
                                      </p:to>
                                    </p:set>
                                    <p:anim from="(-#ppt_w/2)" to="(#ppt_x)" calcmode="lin" valueType="num">
                                      <p:cBhvr>
                                        <p:cTn id="53" dur="600" fill="hold">
                                          <p:stCondLst>
                                            <p:cond delay="0"/>
                                          </p:stCondLst>
                                        </p:cTn>
                                        <p:tgtEl>
                                          <p:spTgt spid="10253"/>
                                        </p:tgtEl>
                                        <p:attrNameLst>
                                          <p:attrName>ppt_x</p:attrName>
                                        </p:attrNameLst>
                                      </p:cBhvr>
                                    </p:anim>
                                    <p:anim from="0" to="-1.0" calcmode="lin" valueType="num">
                                      <p:cBhvr>
                                        <p:cTn id="54" dur="200" decel="50000" autoRev="1" fill="hold">
                                          <p:stCondLst>
                                            <p:cond delay="600"/>
                                          </p:stCondLst>
                                        </p:cTn>
                                        <p:tgtEl>
                                          <p:spTgt spid="10253"/>
                                        </p:tgtEl>
                                        <p:attrNameLst>
                                          <p:attrName>xshear</p:attrName>
                                        </p:attrNameLst>
                                      </p:cBhvr>
                                    </p:anim>
                                    <p:animScale>
                                      <p:cBhvr>
                                        <p:cTn id="55" dur="200" decel="100000" autoRev="1" fill="hold">
                                          <p:stCondLst>
                                            <p:cond delay="600"/>
                                          </p:stCondLst>
                                        </p:cTn>
                                        <p:tgtEl>
                                          <p:spTgt spid="10253"/>
                                        </p:tgtEl>
                                      </p:cBhvr>
                                      <p:from x="100000" y="100000"/>
                                      <p:to x="80000" y="100000"/>
                                    </p:animScale>
                                    <p:anim by="(#ppt_h/3+#ppt_w*0.1)" calcmode="lin" valueType="num">
                                      <p:cBhvr additive="sum">
                                        <p:cTn id="56" dur="200" decel="100000" autoRev="1" fill="hold">
                                          <p:stCondLst>
                                            <p:cond delay="600"/>
                                          </p:stCondLst>
                                        </p:cTn>
                                        <p:tgtEl>
                                          <p:spTgt spid="10253"/>
                                        </p:tgtEl>
                                        <p:attrNameLst>
                                          <p:attrName>ppt_x</p:attrName>
                                        </p:attrNameLst>
                                      </p:cBhvr>
                                    </p:anim>
                                  </p:childTnLst>
                                </p:cTn>
                              </p:par>
                              <p:par>
                                <p:cTn id="57" presetID="34"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from="(-#ppt_w/2)" to="(#ppt_x)" calcmode="lin" valueType="num">
                                      <p:cBhvr>
                                        <p:cTn id="59" dur="600" fill="hold">
                                          <p:stCondLst>
                                            <p:cond delay="0"/>
                                          </p:stCondLst>
                                        </p:cTn>
                                        <p:tgtEl>
                                          <p:spTgt spid="12"/>
                                        </p:tgtEl>
                                        <p:attrNameLst>
                                          <p:attrName>ppt_x</p:attrName>
                                        </p:attrNameLst>
                                      </p:cBhvr>
                                    </p:anim>
                                    <p:anim from="0" to="-1.0" calcmode="lin" valueType="num">
                                      <p:cBhvr>
                                        <p:cTn id="60" dur="200" decel="50000" autoRev="1" fill="hold">
                                          <p:stCondLst>
                                            <p:cond delay="600"/>
                                          </p:stCondLst>
                                        </p:cTn>
                                        <p:tgtEl>
                                          <p:spTgt spid="12"/>
                                        </p:tgtEl>
                                        <p:attrNameLst>
                                          <p:attrName>xshear</p:attrName>
                                        </p:attrNameLst>
                                      </p:cBhvr>
                                    </p:anim>
                                    <p:animScale>
                                      <p:cBhvr>
                                        <p:cTn id="61" dur="200" decel="100000" autoRev="1" fill="hold">
                                          <p:stCondLst>
                                            <p:cond delay="600"/>
                                          </p:stCondLst>
                                        </p:cTn>
                                        <p:tgtEl>
                                          <p:spTgt spid="12"/>
                                        </p:tgtEl>
                                      </p:cBhvr>
                                      <p:from x="100000" y="100000"/>
                                      <p:to x="80000" y="100000"/>
                                    </p:animScale>
                                    <p:anim by="(#ppt_h/3+#ppt_w*0.1)" calcmode="lin" valueType="num">
                                      <p:cBhvr additive="sum">
                                        <p:cTn id="62" dur="200" decel="100000" autoRev="1" fill="hold">
                                          <p:stCondLst>
                                            <p:cond delay="600"/>
                                          </p:stCondLst>
                                        </p:cTn>
                                        <p:tgtEl>
                                          <p:spTgt spid="12"/>
                                        </p:tgtEl>
                                        <p:attrNameLst>
                                          <p:attrName>ppt_x</p:attrName>
                                        </p:attrNameLst>
                                      </p:cBhvr>
                                    </p:anim>
                                  </p:childTnLst>
                                </p:cTn>
                              </p:par>
                            </p:childTnLst>
                          </p:cTn>
                        </p:par>
                      </p:childTnLst>
                    </p:cTn>
                  </p:par>
                  <p:par>
                    <p:cTn id="63" fill="hold">
                      <p:stCondLst>
                        <p:cond delay="indefinite"/>
                      </p:stCondLst>
                      <p:childTnLst>
                        <p:par>
                          <p:cTn id="64" fill="hold">
                            <p:stCondLst>
                              <p:cond delay="0"/>
                            </p:stCondLst>
                            <p:childTnLst>
                              <p:par>
                                <p:cTn id="65" presetID="30" presetClass="entr" presetSubtype="0" fill="hold" grpId="0" nodeType="clickEffect">
                                  <p:stCondLst>
                                    <p:cond delay="0"/>
                                  </p:stCondLst>
                                  <p:childTnLst>
                                    <p:set>
                                      <p:cBhvr>
                                        <p:cTn id="66" dur="1" fill="hold">
                                          <p:stCondLst>
                                            <p:cond delay="0"/>
                                          </p:stCondLst>
                                        </p:cTn>
                                        <p:tgtEl>
                                          <p:spTgt spid="10254"/>
                                        </p:tgtEl>
                                        <p:attrNameLst>
                                          <p:attrName>style.visibility</p:attrName>
                                        </p:attrNameLst>
                                      </p:cBhvr>
                                      <p:to>
                                        <p:strVal val="visible"/>
                                      </p:to>
                                    </p:set>
                                    <p:animEffect transition="in" filter="fade">
                                      <p:cBhvr>
                                        <p:cTn id="67" dur="800" decel="100000"/>
                                        <p:tgtEl>
                                          <p:spTgt spid="10254"/>
                                        </p:tgtEl>
                                      </p:cBhvr>
                                    </p:animEffect>
                                    <p:anim calcmode="lin" valueType="num">
                                      <p:cBhvr>
                                        <p:cTn id="68" dur="800" decel="100000" fill="hold"/>
                                        <p:tgtEl>
                                          <p:spTgt spid="10254"/>
                                        </p:tgtEl>
                                        <p:attrNameLst>
                                          <p:attrName>style.rotation</p:attrName>
                                        </p:attrNameLst>
                                      </p:cBhvr>
                                      <p:tavLst>
                                        <p:tav tm="0">
                                          <p:val>
                                            <p:fltVal val="-90.000000"/>
                                          </p:val>
                                        </p:tav>
                                        <p:tav tm="100000">
                                          <p:val>
                                            <p:fltVal val="0.000000"/>
                                          </p:val>
                                        </p:tav>
                                      </p:tavLst>
                                    </p:anim>
                                    <p:anim calcmode="lin" valueType="num">
                                      <p:cBhvr>
                                        <p:cTn id="69" dur="800" decel="100000" fill="hold"/>
                                        <p:tgtEl>
                                          <p:spTgt spid="10254"/>
                                        </p:tgtEl>
                                        <p:attrNameLst>
                                          <p:attrName>ppt_x</p:attrName>
                                        </p:attrNameLst>
                                      </p:cBhvr>
                                      <p:tavLst>
                                        <p:tav tm="0">
                                          <p:val>
                                            <p:strVal val="#ppt_x+0.4"/>
                                          </p:val>
                                        </p:tav>
                                        <p:tav tm="100000">
                                          <p:val>
                                            <p:strVal val="#ppt_x-0.05"/>
                                          </p:val>
                                        </p:tav>
                                      </p:tavLst>
                                    </p:anim>
                                    <p:anim calcmode="lin" valueType="num">
                                      <p:cBhvr>
                                        <p:cTn id="70" dur="800" decel="100000" fill="hold"/>
                                        <p:tgtEl>
                                          <p:spTgt spid="10254"/>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10254"/>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10254"/>
                                        </p:tgtEl>
                                        <p:attrNameLst>
                                          <p:attrName>ppt_y</p:attrName>
                                        </p:attrNameLst>
                                      </p:cBhvr>
                                      <p:tavLst>
                                        <p:tav tm="0">
                                          <p:val>
                                            <p:strVal val="#ppt_y+0.1"/>
                                          </p:val>
                                        </p:tav>
                                        <p:tav tm="100000">
                                          <p:val>
                                            <p:strVal val="#ppt_y"/>
                                          </p:val>
                                        </p:tav>
                                      </p:tavLst>
                                    </p:anim>
                                  </p:childTnLst>
                                </p:cTn>
                              </p:par>
                              <p:par>
                                <p:cTn id="73" presetID="30" presetClass="entr" presetSubtype="0"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800" decel="100000"/>
                                        <p:tgtEl>
                                          <p:spTgt spid="13"/>
                                        </p:tgtEl>
                                      </p:cBhvr>
                                    </p:animEffect>
                                    <p:anim calcmode="lin" valueType="num">
                                      <p:cBhvr>
                                        <p:cTn id="76" dur="800" decel="100000" fill="hold"/>
                                        <p:tgtEl>
                                          <p:spTgt spid="13"/>
                                        </p:tgtEl>
                                        <p:attrNameLst>
                                          <p:attrName>style.rotation</p:attrName>
                                        </p:attrNameLst>
                                      </p:cBhvr>
                                      <p:tavLst>
                                        <p:tav tm="0">
                                          <p:val>
                                            <p:fltVal val="-90.000000"/>
                                          </p:val>
                                        </p:tav>
                                        <p:tav tm="100000">
                                          <p:val>
                                            <p:fltVal val="0.000000"/>
                                          </p:val>
                                        </p:tav>
                                      </p:tavLst>
                                    </p:anim>
                                    <p:anim calcmode="lin" valueType="num">
                                      <p:cBhvr>
                                        <p:cTn id="77" dur="800" decel="100000" fill="hold"/>
                                        <p:tgtEl>
                                          <p:spTgt spid="13"/>
                                        </p:tgtEl>
                                        <p:attrNameLst>
                                          <p:attrName>ppt_x</p:attrName>
                                        </p:attrNameLst>
                                      </p:cBhvr>
                                      <p:tavLst>
                                        <p:tav tm="0">
                                          <p:val>
                                            <p:strVal val="#ppt_x+0.4"/>
                                          </p:val>
                                        </p:tav>
                                        <p:tav tm="100000">
                                          <p:val>
                                            <p:strVal val="#ppt_x-0.05"/>
                                          </p:val>
                                        </p:tav>
                                      </p:tavLst>
                                    </p:anim>
                                    <p:anim calcmode="lin" valueType="num">
                                      <p:cBhvr>
                                        <p:cTn id="78" dur="800" decel="100000" fill="hold"/>
                                        <p:tgtEl>
                                          <p:spTgt spid="13"/>
                                        </p:tgtEl>
                                        <p:attrNameLst>
                                          <p:attrName>ppt_y</p:attrName>
                                        </p:attrNameLst>
                                      </p:cBhvr>
                                      <p:tavLst>
                                        <p:tav tm="0">
                                          <p:val>
                                            <p:strVal val="#ppt_y-0.4"/>
                                          </p:val>
                                        </p:tav>
                                        <p:tav tm="100000">
                                          <p:val>
                                            <p:strVal val="#ppt_y+0.1"/>
                                          </p:val>
                                        </p:tav>
                                      </p:tavLst>
                                    </p:anim>
                                    <p:anim calcmode="lin" valueType="num">
                                      <p:cBhvr>
                                        <p:cTn id="79"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80"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2" presetClass="emph" presetSubtype="0" fill="hold" grpId="1" nodeType="clickEffect">
                                  <p:stCondLst>
                                    <p:cond delay="0"/>
                                  </p:stCondLst>
                                  <p:childTnLst>
                                    <p:animClr clrSpc="hsl" dir="cw">
                                      <p:cBhvr override="childStyle">
                                        <p:cTn id="84" dur="5000" fill="hold"/>
                                        <p:tgtEl>
                                          <p:spTgt spid="11"/>
                                        </p:tgtEl>
                                        <p:attrNameLst>
                                          <p:attrName>style.color</p:attrName>
                                        </p:attrNameLst>
                                      </p:cBhvr>
                                      <p:by>
                                        <p:hsl h="-7199925" s="0" l="0"/>
                                      </p:by>
                                    </p:animClr>
                                    <p:animClr clrSpc="hsl" dir="cw">
                                      <p:cBhvr>
                                        <p:cTn id="85" dur="5000" fill="hold"/>
                                        <p:tgtEl>
                                          <p:spTgt spid="11"/>
                                        </p:tgtEl>
                                        <p:attrNameLst>
                                          <p:attrName>fillcolor</p:attrName>
                                        </p:attrNameLst>
                                      </p:cBhvr>
                                      <p:by>
                                        <p:hsl h="-7199925" s="0" l="0"/>
                                      </p:by>
                                    </p:animClr>
                                    <p:animClr clrSpc="hsl" dir="cw">
                                      <p:cBhvr>
                                        <p:cTn id="86" dur="5000" fill="hold"/>
                                        <p:tgtEl>
                                          <p:spTgt spid="11"/>
                                        </p:tgtEl>
                                        <p:attrNameLst>
                                          <p:attrName>stroke.color</p:attrName>
                                        </p:attrNameLst>
                                      </p:cBhvr>
                                      <p:by>
                                        <p:hsl h="-7199925" s="0" l="0"/>
                                      </p:by>
                                    </p:animClr>
                                    <p:set>
                                      <p:cBhvr>
                                        <p:cTn id="87" dur="5000" fill="hold"/>
                                        <p:tgtEl>
                                          <p:spTgt spid="11"/>
                                        </p:tgtEl>
                                        <p:attrNameLst>
                                          <p:attrName>fill.type</p:attrName>
                                        </p:attrNameLst>
                                      </p:cBhvr>
                                      <p:to>
                                        <p:strVal val="solid"/>
                                      </p:to>
                                    </p:set>
                                  </p:childTnLst>
                                </p:cTn>
                              </p:par>
                              <p:par>
                                <p:cTn id="88" presetID="22" presetClass="emph" presetSubtype="0" fill="hold" grpId="1" nodeType="withEffect">
                                  <p:stCondLst>
                                    <p:cond delay="0"/>
                                  </p:stCondLst>
                                  <p:childTnLst>
                                    <p:animClr clrSpc="hsl" dir="cw">
                                      <p:cBhvr override="childStyle">
                                        <p:cTn id="89" dur="5000" fill="hold"/>
                                        <p:tgtEl>
                                          <p:spTgt spid="14"/>
                                        </p:tgtEl>
                                        <p:attrNameLst>
                                          <p:attrName>style.color</p:attrName>
                                        </p:attrNameLst>
                                      </p:cBhvr>
                                      <p:by>
                                        <p:hsl h="-7199925" s="0" l="0"/>
                                      </p:by>
                                    </p:animClr>
                                    <p:animClr clrSpc="hsl" dir="cw">
                                      <p:cBhvr>
                                        <p:cTn id="90" dur="5000" fill="hold"/>
                                        <p:tgtEl>
                                          <p:spTgt spid="14"/>
                                        </p:tgtEl>
                                        <p:attrNameLst>
                                          <p:attrName>fillcolor</p:attrName>
                                        </p:attrNameLst>
                                      </p:cBhvr>
                                      <p:by>
                                        <p:hsl h="-7199925" s="0" l="0"/>
                                      </p:by>
                                    </p:animClr>
                                    <p:animClr clrSpc="hsl" dir="cw">
                                      <p:cBhvr>
                                        <p:cTn id="91" dur="5000" fill="hold"/>
                                        <p:tgtEl>
                                          <p:spTgt spid="14"/>
                                        </p:tgtEl>
                                        <p:attrNameLst>
                                          <p:attrName>stroke.color</p:attrName>
                                        </p:attrNameLst>
                                      </p:cBhvr>
                                      <p:by>
                                        <p:hsl h="-7199925" s="0" l="0"/>
                                      </p:by>
                                    </p:animClr>
                                    <p:set>
                                      <p:cBhvr>
                                        <p:cTn id="92" dur="5000" fill="hold"/>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3" grpId="0" animBg="1"/>
      <p:bldP spid="12" grpId="0" animBg="1"/>
      <p:bldP spid="11" grpId="0" animBg="1"/>
      <p:bldP spid="11" grpId="1" animBg="1"/>
      <p:bldP spid="4" grpId="0" animBg="1"/>
      <p:bldP spid="10251" grpId="0"/>
      <p:bldP spid="10252" grpId="0"/>
      <p:bldP spid="10253" grpId="0"/>
      <p:bldP spid="10254" grpId="0"/>
      <p:bldP spid="111633" grpId="0" animBg="1"/>
      <p:bldP spid="1116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5" name="Picture 3"/>
          <p:cNvPicPr>
            <a:picLocks noChangeAspect="1" noChangeArrowheads="1"/>
          </p:cNvPicPr>
          <p:nvPr/>
        </p:nvPicPr>
        <p:blipFill>
          <a:blip r:embed="rId1"/>
          <a:srcRect/>
          <a:stretch>
            <a:fillRect/>
          </a:stretch>
        </p:blipFill>
        <p:spPr bwMode="auto">
          <a:xfrm>
            <a:off x="6350" y="4349750"/>
            <a:ext cx="3505200" cy="2286000"/>
          </a:xfrm>
          <a:prstGeom prst="rect">
            <a:avLst/>
          </a:prstGeom>
          <a:ln>
            <a:noFill/>
          </a:ln>
          <a:effectLst>
            <a:softEdge rad="112500"/>
          </a:effectLst>
        </p:spPr>
      </p:pic>
      <p:pic>
        <p:nvPicPr>
          <p:cNvPr id="13316" name="Picture 4"/>
          <p:cNvPicPr>
            <a:picLocks noChangeAspect="1" noChangeArrowheads="1"/>
          </p:cNvPicPr>
          <p:nvPr/>
        </p:nvPicPr>
        <p:blipFill>
          <a:blip r:embed="rId2"/>
          <a:srcRect/>
          <a:stretch>
            <a:fillRect/>
          </a:stretch>
        </p:blipFill>
        <p:spPr bwMode="auto">
          <a:xfrm>
            <a:off x="4946650" y="4346575"/>
            <a:ext cx="4191000" cy="2324099"/>
          </a:xfrm>
          <a:prstGeom prst="rect">
            <a:avLst/>
          </a:prstGeom>
          <a:ln>
            <a:noFill/>
          </a:ln>
          <a:effectLst>
            <a:softEdge rad="112500"/>
          </a:effectLst>
        </p:spPr>
      </p:pic>
      <p:pic>
        <p:nvPicPr>
          <p:cNvPr id="13317" name="Picture 5"/>
          <p:cNvPicPr>
            <a:picLocks noChangeAspect="1" noChangeArrowheads="1"/>
          </p:cNvPicPr>
          <p:nvPr/>
        </p:nvPicPr>
        <p:blipFill>
          <a:blip r:embed="rId3"/>
          <a:srcRect/>
          <a:stretch>
            <a:fillRect/>
          </a:stretch>
        </p:blipFill>
        <p:spPr bwMode="auto">
          <a:xfrm>
            <a:off x="3587750" y="4270375"/>
            <a:ext cx="1438275" cy="2286000"/>
          </a:xfrm>
          <a:prstGeom prst="rect">
            <a:avLst/>
          </a:prstGeom>
          <a:ln>
            <a:noFill/>
          </a:ln>
          <a:effectLst>
            <a:softEdge rad="112500"/>
          </a:effectLst>
        </p:spPr>
      </p:pic>
      <p:sp>
        <p:nvSpPr>
          <p:cNvPr id="122888" name="TextBox 5"/>
          <p:cNvSpPr txBox="1"/>
          <p:nvPr/>
        </p:nvSpPr>
        <p:spPr>
          <a:xfrm>
            <a:off x="533400" y="5638800"/>
            <a:ext cx="2286000" cy="396875"/>
          </a:xfrm>
          <a:prstGeom prst="rect">
            <a:avLst/>
          </a:prstGeom>
          <a:noFill/>
          <a:ln w="9525">
            <a:noFill/>
          </a:ln>
        </p:spPr>
        <p:txBody>
          <a:bodyPr>
            <a:spAutoFit/>
          </a:bodyPr>
          <a:p>
            <a:pPr algn="ctr"/>
            <a:r>
              <a:rPr sz="2000" b="1" dirty="0">
                <a:solidFill>
                  <a:srgbClr val="FF0000"/>
                </a:solidFill>
                <a:latin typeface="Lucida Sans Unicode" panose="020B0602030504020204" pitchFamily="34" charset="0"/>
                <a:cs typeface="Arial" panose="020B0604020202020204" pitchFamily="34" charset="0"/>
              </a:rPr>
              <a:t>Tôm he</a:t>
            </a:r>
            <a:endParaRPr sz="2000" b="1" dirty="0">
              <a:solidFill>
                <a:srgbClr val="FF0000"/>
              </a:solidFill>
              <a:latin typeface="Lucida Sans Unicode" panose="020B0602030504020204" pitchFamily="34" charset="0"/>
              <a:ea typeface="Arial" panose="020B0604020202020204" pitchFamily="34" charset="0"/>
            </a:endParaRPr>
          </a:p>
        </p:txBody>
      </p:sp>
      <p:sp>
        <p:nvSpPr>
          <p:cNvPr id="122889" name="TextBox 6"/>
          <p:cNvSpPr txBox="1"/>
          <p:nvPr/>
        </p:nvSpPr>
        <p:spPr>
          <a:xfrm>
            <a:off x="3505200" y="5638800"/>
            <a:ext cx="1295400" cy="701675"/>
          </a:xfrm>
          <a:prstGeom prst="rect">
            <a:avLst/>
          </a:prstGeom>
          <a:noFill/>
          <a:ln w="9525">
            <a:noFill/>
          </a:ln>
        </p:spPr>
        <p:txBody>
          <a:bodyPr>
            <a:spAutoFit/>
          </a:bodyPr>
          <a:p>
            <a:pPr algn="ctr"/>
            <a:r>
              <a:rPr sz="2000" b="1" dirty="0">
                <a:solidFill>
                  <a:srgbClr val="FF0000"/>
                </a:solidFill>
                <a:latin typeface="Lucida Sans Unicode" panose="020B0602030504020204" pitchFamily="34" charset="0"/>
                <a:cs typeface="Arial" panose="020B0604020202020204" pitchFamily="34" charset="0"/>
              </a:rPr>
              <a:t>Tôm rồng</a:t>
            </a:r>
            <a:endParaRPr sz="2000" b="1" dirty="0">
              <a:solidFill>
                <a:srgbClr val="FF0000"/>
              </a:solidFill>
              <a:latin typeface="Lucida Sans Unicode" panose="020B0602030504020204" pitchFamily="34" charset="0"/>
              <a:ea typeface="Arial" panose="020B0604020202020204" pitchFamily="34" charset="0"/>
            </a:endParaRPr>
          </a:p>
        </p:txBody>
      </p:sp>
      <p:sp>
        <p:nvSpPr>
          <p:cNvPr id="122890" name="TextBox 8"/>
          <p:cNvSpPr txBox="1"/>
          <p:nvPr/>
        </p:nvSpPr>
        <p:spPr>
          <a:xfrm>
            <a:off x="6248400" y="5638800"/>
            <a:ext cx="1524000" cy="396875"/>
          </a:xfrm>
          <a:prstGeom prst="rect">
            <a:avLst/>
          </a:prstGeom>
          <a:noFill/>
          <a:ln w="9525">
            <a:noFill/>
          </a:ln>
        </p:spPr>
        <p:txBody>
          <a:bodyPr>
            <a:spAutoFit/>
          </a:bodyPr>
          <a:p>
            <a:pPr algn="ctr"/>
            <a:r>
              <a:rPr sz="2000" b="1" dirty="0">
                <a:solidFill>
                  <a:srgbClr val="FF0000"/>
                </a:solidFill>
                <a:latin typeface="Lucida Sans Unicode" panose="020B0602030504020204" pitchFamily="34" charset="0"/>
                <a:cs typeface="Arial" panose="020B0604020202020204" pitchFamily="34" charset="0"/>
              </a:rPr>
              <a:t>Tôm hùm</a:t>
            </a:r>
            <a:endParaRPr sz="2000" b="1" dirty="0">
              <a:solidFill>
                <a:srgbClr val="FF0000"/>
              </a:solidFill>
              <a:latin typeface="Lucida Sans Unicode" panose="020B0602030504020204" pitchFamily="34" charset="0"/>
              <a:ea typeface="Arial" panose="020B0604020202020204" pitchFamily="34" charset="0"/>
            </a:endParaRPr>
          </a:p>
        </p:txBody>
      </p:sp>
      <p:sp>
        <p:nvSpPr>
          <p:cNvPr id="122892" name="Rectangle 12"/>
          <p:cNvSpPr>
            <a:spLocks noChangeArrowheads="1"/>
          </p:cNvSpPr>
          <p:nvPr/>
        </p:nvSpPr>
        <p:spPr bwMode="auto">
          <a:xfrm>
            <a:off x="304800" y="0"/>
            <a:ext cx="8839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algn="ctr"/>
            <a:r>
              <a:rPr sz="3200" b="1" dirty="0">
                <a:solidFill>
                  <a:srgbClr val="000099"/>
                </a:solidFill>
                <a:effectLst>
                  <a:outerShdw blurRad="38100" dist="38100" dir="2700000">
                    <a:srgbClr val="C0C0C0"/>
                  </a:outerShdw>
                </a:effectLst>
                <a:latin typeface=".VnTime" panose="020B7200000000000000" pitchFamily="34" charset="0"/>
              </a:rPr>
              <a:t>Bài 38 :</a:t>
            </a:r>
            <a:r>
              <a:rPr sz="3200" dirty="0">
                <a:solidFill>
                  <a:srgbClr val="000099"/>
                </a:solidFill>
                <a:effectLst>
                  <a:outerShdw blurRad="38100" dist="38100" dir="2700000">
                    <a:srgbClr val="C0C0C0"/>
                  </a:outerShdw>
                </a:effectLst>
                <a:latin typeface=".VnTime" panose="020B7200000000000000" pitchFamily="34" charset="0"/>
              </a:rPr>
              <a:t> </a:t>
            </a:r>
            <a:r>
              <a:rPr sz="3200" b="1" dirty="0">
                <a:solidFill>
                  <a:srgbClr val="000099"/>
                </a:solidFill>
                <a:effectLst>
                  <a:outerShdw blurRad="38100" dist="38100" dir="2700000">
                    <a:srgbClr val="C0C0C0"/>
                  </a:outerShdw>
                </a:effectLst>
                <a:latin typeface=".VnTime" panose="020B7200000000000000" pitchFamily="34" charset="0"/>
              </a:rPr>
              <a:t>ph¸t triÓn tæng hîp kinh tÕ vµ b¶o vÖ  tµi nguyªn , m«i tr­êng biÓn - ®¶o.</a:t>
            </a:r>
            <a:endParaRPr sz="3200" b="1" dirty="0">
              <a:solidFill>
                <a:srgbClr val="000099"/>
              </a:solidFill>
              <a:effectLst>
                <a:outerShdw blurRad="38100" dist="38100" dir="2700000">
                  <a:srgbClr val="C0C0C0"/>
                </a:outerShdw>
              </a:effectLst>
              <a:latin typeface=".VnTime" panose="020B7200000000000000" pitchFamily="34" charset="0"/>
            </a:endParaRPr>
          </a:p>
        </p:txBody>
      </p:sp>
      <p:pic>
        <p:nvPicPr>
          <p:cNvPr id="15370" name="Picture 10"/>
          <p:cNvPicPr>
            <a:picLocks noChangeAspect="1" noChangeArrowheads="1"/>
          </p:cNvPicPr>
          <p:nvPr/>
        </p:nvPicPr>
        <p:blipFill>
          <a:blip r:embed="rId4"/>
          <a:srcRect/>
          <a:stretch>
            <a:fillRect/>
          </a:stretch>
        </p:blipFill>
        <p:spPr bwMode="auto">
          <a:xfrm>
            <a:off x="2097" y="1832662"/>
            <a:ext cx="4256659" cy="2118939"/>
          </a:xfrm>
          <a:prstGeom prst="rect">
            <a:avLst/>
          </a:prstGeom>
          <a:ln>
            <a:noFill/>
          </a:ln>
          <a:effectLst>
            <a:softEdge rad="112500"/>
          </a:effectLst>
        </p:spPr>
      </p:pic>
      <p:pic>
        <p:nvPicPr>
          <p:cNvPr id="15371" name="Picture 11"/>
          <p:cNvPicPr>
            <a:picLocks noChangeAspect="1" noChangeArrowheads="1"/>
          </p:cNvPicPr>
          <p:nvPr/>
        </p:nvPicPr>
        <p:blipFill>
          <a:blip r:embed="rId5"/>
          <a:srcRect/>
          <a:stretch>
            <a:fillRect/>
          </a:stretch>
        </p:blipFill>
        <p:spPr bwMode="auto">
          <a:xfrm>
            <a:off x="6010276" y="1833909"/>
            <a:ext cx="3124200" cy="2277715"/>
          </a:xfrm>
          <a:prstGeom prst="rect">
            <a:avLst/>
          </a:prstGeom>
          <a:ln>
            <a:noFill/>
          </a:ln>
          <a:effectLst>
            <a:softEdge rad="112500"/>
          </a:effectLst>
        </p:spPr>
      </p:pic>
      <p:sp>
        <p:nvSpPr>
          <p:cNvPr id="13324" name="Text Box 16"/>
          <p:cNvSpPr txBox="1"/>
          <p:nvPr/>
        </p:nvSpPr>
        <p:spPr>
          <a:xfrm>
            <a:off x="441325" y="1789113"/>
            <a:ext cx="184150" cy="366712"/>
          </a:xfrm>
          <a:prstGeom prst="rect">
            <a:avLst/>
          </a:prstGeom>
          <a:noFill/>
          <a:ln w="9525">
            <a:noFill/>
          </a:ln>
        </p:spPr>
        <p:txBody>
          <a:bodyPr wrap="none">
            <a:spAutoFit/>
          </a:bodyPr>
          <a:p>
            <a:endParaRPr dirty="0">
              <a:latin typeface="Arial" panose="020B0604020202020204" pitchFamily="34" charset="0"/>
            </a:endParaRPr>
          </a:p>
        </p:txBody>
      </p:sp>
      <p:sp>
        <p:nvSpPr>
          <p:cNvPr id="13325" name="Text Box 17"/>
          <p:cNvSpPr txBox="1"/>
          <p:nvPr/>
        </p:nvSpPr>
        <p:spPr>
          <a:xfrm>
            <a:off x="228600" y="1447800"/>
            <a:ext cx="4810125" cy="706755"/>
          </a:xfrm>
          <a:prstGeom prst="rect">
            <a:avLst/>
          </a:prstGeom>
          <a:noFill/>
          <a:ln w="9525">
            <a:noFill/>
          </a:ln>
        </p:spPr>
        <p:txBody>
          <a:bodyPr wrap="none">
            <a:spAutoFit/>
          </a:bodyPr>
          <a:p>
            <a:r>
              <a:rPr sz="2000" b="1" dirty="0">
                <a:solidFill>
                  <a:srgbClr val="000099"/>
                </a:solidFill>
                <a:latin typeface="Times New Roman" panose="02020603050405020304" pitchFamily="18" charset="0"/>
                <a:cs typeface="Times New Roman" panose="02020603050405020304" pitchFamily="18" charset="0"/>
              </a:rPr>
              <a:t>1. Khai thác nuôi trồng và chế biến hải sản</a:t>
            </a:r>
            <a:endParaRPr sz="2000" b="1" dirty="0">
              <a:solidFill>
                <a:srgbClr val="000099"/>
              </a:solidFill>
              <a:latin typeface="Times New Roman" panose="02020603050405020304" pitchFamily="18" charset="0"/>
              <a:cs typeface="Times New Roman" panose="02020603050405020304" pitchFamily="18" charset="0"/>
            </a:endParaRPr>
          </a:p>
          <a:p>
            <a:endParaRPr sz="2000" dirty="0">
              <a:latin typeface="Times New Roman" panose="02020603050405020304" pitchFamily="18" charset="0"/>
              <a:cs typeface="Times New Roman" panose="02020603050405020304" pitchFamily="18" charset="0"/>
            </a:endParaRPr>
          </a:p>
        </p:txBody>
      </p:sp>
      <p:sp>
        <p:nvSpPr>
          <p:cNvPr id="2" name="Text Box 1"/>
          <p:cNvSpPr txBox="1"/>
          <p:nvPr/>
        </p:nvSpPr>
        <p:spPr>
          <a:xfrm>
            <a:off x="625475" y="1066165"/>
            <a:ext cx="4248150" cy="368300"/>
          </a:xfrm>
          <a:prstGeom prst="rect">
            <a:avLst/>
          </a:prstGeom>
          <a:noFill/>
        </p:spPr>
        <p:txBody>
          <a:bodyPr wrap="none" rtlCol="0" anchor="t">
            <a:spAutoFit/>
          </a:bodyPr>
          <a:p>
            <a:pPr eaLnBrk="0" hangingPunct="0">
              <a:spcBef>
                <a:spcPct val="50000"/>
              </a:spcBef>
            </a:pPr>
            <a:r>
              <a:rPr lang="en-US" b="1" dirty="0">
                <a:solidFill>
                  <a:srgbClr val="000099"/>
                </a:solidFill>
                <a:effectLst>
                  <a:outerShdw blurRad="38100" dist="38100" dir="2700000">
                    <a:srgbClr val="C0C0C0"/>
                  </a:outerShdw>
                </a:effectLst>
                <a:latin typeface="Times New Roman" panose="02020603050405020304" pitchFamily="18" charset="0"/>
                <a:cs typeface="Times New Roman" panose="02020603050405020304" pitchFamily="18" charset="0"/>
                <a:sym typeface="+mn-ea"/>
              </a:rPr>
              <a:t>II. PHÁT TRIỂN TỔNG HỢP KINH TẾ:</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wheel(4)">
                                      <p:cBhvr>
                                        <p:cTn id="7" dur="2000"/>
                                        <p:tgtEl>
                                          <p:spTgt spid="13315"/>
                                        </p:tgtEl>
                                      </p:cBhvr>
                                    </p:animEffect>
                                  </p:childTnLst>
                                </p:cTn>
                              </p:par>
                              <p:par>
                                <p:cTn id="8" presetID="21" presetClass="entr" presetSubtype="4" fill="hold" nodeType="withEffect">
                                  <p:stCondLst>
                                    <p:cond delay="0"/>
                                  </p:stCondLst>
                                  <p:childTnLst>
                                    <p:set>
                                      <p:cBhvr>
                                        <p:cTn id="9" dur="1" fill="hold">
                                          <p:stCondLst>
                                            <p:cond delay="0"/>
                                          </p:stCondLst>
                                        </p:cTn>
                                        <p:tgtEl>
                                          <p:spTgt spid="13316"/>
                                        </p:tgtEl>
                                        <p:attrNameLst>
                                          <p:attrName>style.visibility</p:attrName>
                                        </p:attrNameLst>
                                      </p:cBhvr>
                                      <p:to>
                                        <p:strVal val="visible"/>
                                      </p:to>
                                    </p:set>
                                    <p:animEffect transition="in" filter="wheel(4)">
                                      <p:cBhvr>
                                        <p:cTn id="10" dur="2000"/>
                                        <p:tgtEl>
                                          <p:spTgt spid="13316"/>
                                        </p:tgtEl>
                                      </p:cBhvr>
                                    </p:animEffect>
                                  </p:childTnLst>
                                </p:cTn>
                              </p:par>
                              <p:par>
                                <p:cTn id="11" presetID="21" presetClass="entr" presetSubtype="4" fill="hold" nodeType="withEffect">
                                  <p:stCondLst>
                                    <p:cond delay="0"/>
                                  </p:stCondLst>
                                  <p:childTnLst>
                                    <p:set>
                                      <p:cBhvr>
                                        <p:cTn id="12" dur="1" fill="hold">
                                          <p:stCondLst>
                                            <p:cond delay="0"/>
                                          </p:stCondLst>
                                        </p:cTn>
                                        <p:tgtEl>
                                          <p:spTgt spid="13317"/>
                                        </p:tgtEl>
                                        <p:attrNameLst>
                                          <p:attrName>style.visibility</p:attrName>
                                        </p:attrNameLst>
                                      </p:cBhvr>
                                      <p:to>
                                        <p:strVal val="visible"/>
                                      </p:to>
                                    </p:set>
                                    <p:animEffect transition="in" filter="wheel(4)">
                                      <p:cBhvr>
                                        <p:cTn id="13" dur="2000"/>
                                        <p:tgtEl>
                                          <p:spTgt spid="13317"/>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122888"/>
                                        </p:tgtEl>
                                        <p:attrNameLst>
                                          <p:attrName>style.visibility</p:attrName>
                                        </p:attrNameLst>
                                      </p:cBhvr>
                                      <p:to>
                                        <p:strVal val="visible"/>
                                      </p:to>
                                    </p:set>
                                    <p:animEffect transition="in" filter="wheel(4)">
                                      <p:cBhvr>
                                        <p:cTn id="16" dur="2000"/>
                                        <p:tgtEl>
                                          <p:spTgt spid="122888"/>
                                        </p:tgtEl>
                                      </p:cBhvr>
                                    </p:animEffect>
                                  </p:childTnLst>
                                </p:cTn>
                              </p:par>
                              <p:par>
                                <p:cTn id="17" presetID="21" presetClass="entr" presetSubtype="4" fill="hold" grpId="0" nodeType="withEffect">
                                  <p:stCondLst>
                                    <p:cond delay="0"/>
                                  </p:stCondLst>
                                  <p:childTnLst>
                                    <p:set>
                                      <p:cBhvr>
                                        <p:cTn id="18" dur="1" fill="hold">
                                          <p:stCondLst>
                                            <p:cond delay="0"/>
                                          </p:stCondLst>
                                        </p:cTn>
                                        <p:tgtEl>
                                          <p:spTgt spid="122889"/>
                                        </p:tgtEl>
                                        <p:attrNameLst>
                                          <p:attrName>style.visibility</p:attrName>
                                        </p:attrNameLst>
                                      </p:cBhvr>
                                      <p:to>
                                        <p:strVal val="visible"/>
                                      </p:to>
                                    </p:set>
                                    <p:animEffect transition="in" filter="wheel(4)">
                                      <p:cBhvr>
                                        <p:cTn id="19" dur="2000"/>
                                        <p:tgtEl>
                                          <p:spTgt spid="122889"/>
                                        </p:tgtEl>
                                      </p:cBhvr>
                                    </p:animEffect>
                                  </p:childTnLst>
                                </p:cTn>
                              </p:par>
                              <p:par>
                                <p:cTn id="20" presetID="21" presetClass="entr" presetSubtype="4" fill="hold" grpId="0" nodeType="withEffect">
                                  <p:stCondLst>
                                    <p:cond delay="0"/>
                                  </p:stCondLst>
                                  <p:childTnLst>
                                    <p:set>
                                      <p:cBhvr>
                                        <p:cTn id="21" dur="1" fill="hold">
                                          <p:stCondLst>
                                            <p:cond delay="0"/>
                                          </p:stCondLst>
                                        </p:cTn>
                                        <p:tgtEl>
                                          <p:spTgt spid="122890"/>
                                        </p:tgtEl>
                                        <p:attrNameLst>
                                          <p:attrName>style.visibility</p:attrName>
                                        </p:attrNameLst>
                                      </p:cBhvr>
                                      <p:to>
                                        <p:strVal val="visible"/>
                                      </p:to>
                                    </p:set>
                                    <p:animEffect transition="in" filter="wheel(4)">
                                      <p:cBhvr>
                                        <p:cTn id="22" dur="2000"/>
                                        <p:tgtEl>
                                          <p:spTgt spid="122890"/>
                                        </p:tgtEl>
                                      </p:cBhvr>
                                    </p:animEffect>
                                  </p:childTnLst>
                                </p:cTn>
                              </p:par>
                              <p:par>
                                <p:cTn id="23" presetID="21" presetClass="entr" presetSubtype="4" fill="hold" nodeType="withEffect">
                                  <p:stCondLst>
                                    <p:cond delay="0"/>
                                  </p:stCondLst>
                                  <p:childTnLst>
                                    <p:set>
                                      <p:cBhvr>
                                        <p:cTn id="24" dur="1" fill="hold">
                                          <p:stCondLst>
                                            <p:cond delay="0"/>
                                          </p:stCondLst>
                                        </p:cTn>
                                        <p:tgtEl>
                                          <p:spTgt spid="15370"/>
                                        </p:tgtEl>
                                        <p:attrNameLst>
                                          <p:attrName>style.visibility</p:attrName>
                                        </p:attrNameLst>
                                      </p:cBhvr>
                                      <p:to>
                                        <p:strVal val="visible"/>
                                      </p:to>
                                    </p:set>
                                    <p:animEffect transition="in" filter="wheel(4)">
                                      <p:cBhvr>
                                        <p:cTn id="25" dur="2000"/>
                                        <p:tgtEl>
                                          <p:spTgt spid="15370"/>
                                        </p:tgtEl>
                                      </p:cBhvr>
                                    </p:animEffect>
                                  </p:childTnLst>
                                </p:cTn>
                              </p:par>
                              <p:par>
                                <p:cTn id="26" presetID="21" presetClass="entr" presetSubtype="4" fill="hold" nodeType="withEffect">
                                  <p:stCondLst>
                                    <p:cond delay="0"/>
                                  </p:stCondLst>
                                  <p:childTnLst>
                                    <p:set>
                                      <p:cBhvr>
                                        <p:cTn id="27" dur="1" fill="hold">
                                          <p:stCondLst>
                                            <p:cond delay="0"/>
                                          </p:stCondLst>
                                        </p:cTn>
                                        <p:tgtEl>
                                          <p:spTgt spid="15371"/>
                                        </p:tgtEl>
                                        <p:attrNameLst>
                                          <p:attrName>style.visibility</p:attrName>
                                        </p:attrNameLst>
                                      </p:cBhvr>
                                      <p:to>
                                        <p:strVal val="visible"/>
                                      </p:to>
                                    </p:set>
                                    <p:animEffect transition="in" filter="wheel(4)">
                                      <p:cBhvr>
                                        <p:cTn id="28" dur="2000"/>
                                        <p:tgtEl>
                                          <p:spTgt spid="15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8" grpId="0"/>
      <p:bldP spid="122889" grpId="0"/>
      <p:bldP spid="122890"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5563</Words>
  <Application>WPS Presentation</Application>
  <PresentationFormat/>
  <Paragraphs>419</Paragraphs>
  <Slides>20</Slides>
  <Notes>0</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20</vt:i4>
      </vt:variant>
    </vt:vector>
  </HeadingPairs>
  <TitlesOfParts>
    <vt:vector size="44" baseType="lpstr">
      <vt:lpstr>Arial</vt:lpstr>
      <vt:lpstr>SimSun</vt:lpstr>
      <vt:lpstr>Wingdings</vt:lpstr>
      <vt:lpstr>Tahoma</vt:lpstr>
      <vt:lpstr>Times New Roman</vt:lpstr>
      <vt:lpstr>.VnTime</vt:lpstr>
      <vt:lpstr>VNI-Times</vt:lpstr>
      <vt:lpstr>Constantia</vt:lpstr>
      <vt:lpstr>.VnTimeH</vt:lpstr>
      <vt:lpstr>.VnArial</vt:lpstr>
      <vt:lpstr>Segoe Print</vt:lpstr>
      <vt:lpstr>Lucida Sans Unicode</vt:lpstr>
      <vt:lpstr>Microsoft YaHei</vt:lpstr>
      <vt:lpstr>Arial Unicode MS</vt:lpstr>
      <vt:lpstr>Calibri</vt:lpstr>
      <vt:lpstr>Bahnschrift Light Condensed</vt:lpstr>
      <vt:lpstr>Rage Italic</vt:lpstr>
      <vt:lpstr>Rockwell</vt:lpstr>
      <vt:lpstr>Segoe UI</vt:lpstr>
      <vt:lpstr>Segoe UI Light</vt:lpstr>
      <vt:lpstr>Sitka Display</vt:lpstr>
      <vt:lpstr>Snap ITC</vt:lpstr>
      <vt:lpstr>Trebuchet MS</vt:lpstr>
      <vt:lpstr>Default Design</vt:lpstr>
      <vt:lpstr>PowerPoint 演示文稿</vt:lpstr>
      <vt:lpstr>    I. BIỂN VÀ ĐẢO VIỆT NAM:</vt:lpstr>
      <vt:lpstr>PowerPoint 演示文稿</vt:lpstr>
      <vt:lpstr>PowerPoint 演示文稿</vt:lpstr>
      <vt:lpstr>1. BIỂN VÀ ĐẢO VIỆT NAM:</vt:lpstr>
      <vt:lpstr>PowerPoint 演示文稿</vt:lpstr>
      <vt:lpstr>PowerPoint 演示文稿</vt:lpstr>
      <vt:lpstr>Bài 38: ph¸t triÓn tæng hîp kinh tÕ vµ b¶o vÖ tµi nguyªn , m«I  TRƯỜNG biÓn - ®¶o. II. PHÁT TRIỂN TỔNG HỢP KINH TẾ: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TRÒ CHƠI GIẢI ĐÁP Ô CHỮ</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Baøi 38 :   PHAÙT TRIEÅN TOÅNG HÔÏP KINH TEÁ VAØ BAÛO VEÄ TAØI NGUYEÂN MOÂI TRÖÔØNG BIEÅN ÑAÛO</dc:title>
  <dc:creator>hoang</dc:creator>
  <cp:lastModifiedBy>HP</cp:lastModifiedBy>
  <cp:revision>117</cp:revision>
  <dcterms:created xsi:type="dcterms:W3CDTF">2008-02-23T14:23:00Z</dcterms:created>
  <dcterms:modified xsi:type="dcterms:W3CDTF">2022-06-17T10:44:38Z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E422C596B0F74AB88CA990E115A1ADF8</vt:lpwstr>
  </property>
  <property fmtid="{D5CDD505-2E9C-101B-9397-08002B2CF9AE}" pid="3" name="KSOProductBuildVer">
    <vt:lpwstr>1033-11.2.0.11156</vt:lpwstr>
  </property>
</Properties>
</file>