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56" r:id="rId3"/>
    <p:sldId id="281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6" r:id="rId13"/>
    <p:sldId id="267" r:id="rId14"/>
    <p:sldId id="269" r:id="rId15"/>
    <p:sldId id="28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3" d="100"/>
          <a:sy n="53" d="100"/>
        </p:scale>
        <p:origin x="703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1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78C4-96E5-4A7C-B7B6-F456A80D0D45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FCB99-4B28-49E9-9A1B-3643C6091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26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78C4-96E5-4A7C-B7B6-F456A80D0D45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FCB99-4B28-49E9-9A1B-3643C6091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87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78C4-96E5-4A7C-B7B6-F456A80D0D45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FCB99-4B28-49E9-9A1B-3643C6091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19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78C4-96E5-4A7C-B7B6-F456A80D0D45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FCB99-4B28-49E9-9A1B-3643C6091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30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78C4-96E5-4A7C-B7B6-F456A80D0D45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FCB99-4B28-49E9-9A1B-3643C6091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86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78C4-96E5-4A7C-B7B6-F456A80D0D45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FCB99-4B28-49E9-9A1B-3643C6091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8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78C4-96E5-4A7C-B7B6-F456A80D0D45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FCB99-4B28-49E9-9A1B-3643C6091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72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78C4-96E5-4A7C-B7B6-F456A80D0D45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FCB99-4B28-49E9-9A1B-3643C6091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88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78C4-96E5-4A7C-B7B6-F456A80D0D45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FCB99-4B28-49E9-9A1B-3643C6091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76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78C4-96E5-4A7C-B7B6-F456A80D0D45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FCB99-4B28-49E9-9A1B-3643C6091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09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78C4-96E5-4A7C-B7B6-F456A80D0D45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FCB99-4B28-49E9-9A1B-3643C6091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76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478C4-96E5-4A7C-B7B6-F456A80D0D45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9FCB99-4B28-49E9-9A1B-3643C6091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767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888181">
            <a:off x="-906940" y="-426653"/>
            <a:ext cx="2387345" cy="733200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3C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rot="950947">
            <a:off x="9759193" y="-550119"/>
            <a:ext cx="2717074" cy="8312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950947">
            <a:off x="235086" y="6466357"/>
            <a:ext cx="2717074" cy="8312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Giáo Dục Công Dân 6 - SGK Chân Trời Sáng Tạo - Sách và Thiết bị Giáo dục  Miền Na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323" y="0"/>
            <a:ext cx="4808170" cy="6882006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 rot="888181">
            <a:off x="10830445" y="-67174"/>
            <a:ext cx="2387345" cy="74481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-389965" y="-609958"/>
            <a:ext cx="1640541" cy="7698618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1470340" y="636403"/>
            <a:ext cx="721660" cy="6992469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-1573306" y="5325035"/>
            <a:ext cx="3166929" cy="1959707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371209" y="-1114324"/>
            <a:ext cx="3166929" cy="1959707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372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61" y="339833"/>
            <a:ext cx="3017521" cy="329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526" y="274324"/>
            <a:ext cx="2121491" cy="1473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42482" y="1721417"/>
            <a:ext cx="1735438" cy="833091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3403" y="1880043"/>
            <a:ext cx="1543704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48" t="47013" r="792" b="1462"/>
          <a:stretch/>
        </p:blipFill>
        <p:spPr bwMode="auto">
          <a:xfrm>
            <a:off x="8103863" y="724594"/>
            <a:ext cx="3459182" cy="257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195304" y="2554508"/>
            <a:ext cx="1360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302273" y="890299"/>
            <a:ext cx="1086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2" b="3264"/>
          <a:stretch/>
        </p:blipFill>
        <p:spPr bwMode="auto">
          <a:xfrm>
            <a:off x="470262" y="4221189"/>
            <a:ext cx="3244010" cy="228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 flipH="1">
            <a:off x="535577" y="6137636"/>
            <a:ext cx="2258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2"/>
          <a:stretch/>
        </p:blipFill>
        <p:spPr bwMode="auto">
          <a:xfrm>
            <a:off x="7929783" y="3802166"/>
            <a:ext cx="3807341" cy="2755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2"/>
          <p:cNvSpPr/>
          <p:nvPr/>
        </p:nvSpPr>
        <p:spPr>
          <a:xfrm>
            <a:off x="973773" y="3259708"/>
            <a:ext cx="378823" cy="392962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flipH="1">
            <a:off x="1050250" y="3271522"/>
            <a:ext cx="2547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086799" y="2169040"/>
            <a:ext cx="3644537" cy="2867708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  <a:tabLst>
                <a:tab pos="787400" algn="l"/>
              </a:tabLst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1.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hình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ảnh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cập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20"/>
              </a:lnSpc>
            </a:pPr>
            <a:r>
              <a:rPr lang="en-US" sz="2400" b="1" dirty="0">
                <a:solidFill>
                  <a:srgbClr val="FD660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US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76200" lvl="0" algn="just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tabLst>
                <a:tab pos="776605" algn="l"/>
              </a:tabLst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thảo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vụ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61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1520" y="453383"/>
            <a:ext cx="10763794" cy="609327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812800" marR="165100" indent="-107950" algn="just">
              <a:lnSpc>
                <a:spcPct val="11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Quyền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cơ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i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2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lợi</a:t>
            </a:r>
            <a:r>
              <a:rPr lang="en-US" sz="2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í</a:t>
            </a:r>
            <a:r>
              <a:rPr lang="en-US" sz="2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</a:t>
            </a:r>
            <a:r>
              <a:rPr lang="en-US" sz="2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cơ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</a:t>
            </a:r>
            <a:r>
              <a:rPr lang="en-US" sz="2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mà</a:t>
            </a:r>
            <a:r>
              <a:rPr lang="en-US" sz="2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hưởng</a:t>
            </a:r>
            <a:r>
              <a:rPr lang="en-US" sz="2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luật</a:t>
            </a:r>
            <a:r>
              <a:rPr lang="en-US" sz="2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pháp</a:t>
            </a:r>
            <a:r>
              <a:rPr lang="en-US" sz="2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bảo</a:t>
            </a:r>
            <a:r>
              <a:rPr lang="en-US" sz="2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vệ</a:t>
            </a:r>
            <a:endParaRPr lang="en-US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5"/>
              </a:lnSpc>
            </a:pP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12800" marR="165100" indent="-10795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en-US" sz="2200" i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lang="en-US" sz="2200" i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vụ</a:t>
            </a:r>
            <a:r>
              <a:rPr lang="en-US" sz="2200" i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cơ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i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yêu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cầu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bắt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buộc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mà</a:t>
            </a:r>
            <a:r>
              <a:rPr lang="en-US" sz="2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moi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phải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nhằm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đáp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lợi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ích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xã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hội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theo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định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pháp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luật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95"/>
              </a:lnSpc>
            </a:pP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12800" marR="165100" indent="-108585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Việt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Nam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quyền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phải</a:t>
            </a:r>
            <a:r>
              <a:rPr lang="en-US" sz="2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thưc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hiên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vụ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đối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Cộng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hoà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xã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hội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chủ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Việt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Nam;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Cộng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hoà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xã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hội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chủ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Việt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Nam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bảo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vệ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bảo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đảm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việc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quyền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vụ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theo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định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pháp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luật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10"/>
              </a:lnSpc>
            </a:pP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1200" marR="0" algn="just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Hiến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pháp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Cộng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hoà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xã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hội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chủ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Việt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Nam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2013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định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en-US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15"/>
              </a:lnSpc>
            </a:pP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165100" lvl="1" indent="-285750" algn="just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+"/>
              <a:tabLst>
                <a:tab pos="950595" algn="l"/>
              </a:tabLst>
            </a:pP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Việt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Nam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đều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hưởng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quyền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cơ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Quyền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bất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khả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xâm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phạm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thân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Quyền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bất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khả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xâm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phạm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đời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sống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riêng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tư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bí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mật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bí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mật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đình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Quyền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bầu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cử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ứng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cử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tham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quản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lí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xã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̃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hộ̣i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Quyền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bình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đẳ̉ng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Quyền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tự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do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ngôn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luận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Quyền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tự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do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lại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Quyền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tự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do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kinh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doanh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;...</a:t>
            </a:r>
            <a:endParaRPr lang="en-US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5"/>
              </a:lnSpc>
            </a:pP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US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165100" lvl="1" indent="-28575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+"/>
              <a:tabLst>
                <a:tab pos="948690" algn="l"/>
              </a:tabLst>
            </a:pP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Việt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Nam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vụ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cơ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ban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Trung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Tổ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quốc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tuân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theo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Hiến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pháp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pháp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luật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Việt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Nam,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bảo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vệ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Tổ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quốc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bảo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vệ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môi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nộ̣p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thuế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đầy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đủ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̉,....</a:t>
            </a:r>
            <a:endParaRPr lang="en-US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" t="22998" r="89226" b="70066"/>
          <a:stretch/>
        </p:blipFill>
        <p:spPr bwMode="auto">
          <a:xfrm>
            <a:off x="352696" y="239502"/>
            <a:ext cx="1005841" cy="100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41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1703" y="990827"/>
            <a:ext cx="10972800" cy="495276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marL="12700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Luyện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tập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85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508000" algn="l"/>
              </a:tabLst>
            </a:pP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đồng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ý</a:t>
            </a:r>
            <a:r>
              <a:rPr lang="en-US" sz="28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kiến</a:t>
            </a:r>
            <a:r>
              <a:rPr lang="en-US" sz="28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lang="en-US" sz="28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bạn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nào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tình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huống</a:t>
            </a:r>
            <a:r>
              <a:rPr lang="en-US" sz="28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dưới</a:t>
            </a:r>
            <a:r>
              <a:rPr lang="en-US" sz="28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Vì</a:t>
            </a:r>
            <a:r>
              <a:rPr lang="en-US" sz="28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665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3400" marR="0" indent="179705" algn="just">
              <a:lnSpc>
                <a:spcPct val="11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6A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ngượ̣c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.”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đượ̣c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.”.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58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6126" y="107973"/>
            <a:ext cx="12292149" cy="2100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533400" algn="l"/>
              </a:tabLst>
            </a:pP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chọn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xử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870"/>
              </a:lnSpc>
            </a:pPr>
            <a:r>
              <a:rPr lang="en-US" sz="2400" dirty="0">
                <a:solidFill>
                  <a:srgbClr val="FDB305"/>
                </a:solidFill>
                <a:latin typeface="Times New Roman" panose="02020603050405020304" pitchFamily="18" charset="0"/>
                <a:ea typeface="Wingdings 3" panose="05040102010807070707" pitchFamily="18" charset="2"/>
                <a:cs typeface="Times New Roman" panose="02020603050405020304" pitchFamily="18" charset="0"/>
              </a:rPr>
              <a:t> 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46100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1: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0"/>
              </a:lnSpc>
            </a:pPr>
            <a:r>
              <a:rPr lang="en-US" sz="2400" dirty="0">
                <a:solidFill>
                  <a:srgbClr val="FDB305"/>
                </a:solidFill>
                <a:latin typeface="Times New Roman" panose="02020603050405020304" pitchFamily="18" charset="0"/>
                <a:ea typeface="Wingdings 3" panose="05040102010807070707" pitchFamily="18" charset="2"/>
                <a:cs typeface="Times New Roman" panose="02020603050405020304" pitchFamily="18" charset="0"/>
              </a:rPr>
              <a:t> </a:t>
            </a:r>
            <a:endParaRPr lang="en-US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46100" marR="0" indent="18034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Nam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rât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tò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mò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52251" y="2411022"/>
            <a:ext cx="12344400" cy="88229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marR="0" lvl="1">
              <a:spcBef>
                <a:spcPts val="0"/>
              </a:spcBef>
              <a:spcAft>
                <a:spcPts val="0"/>
              </a:spcAft>
              <a:tabLst>
                <a:tab pos="914400" algn="l"/>
              </a:tabLst>
            </a:pP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1.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ứng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xử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400"/>
              </a:lnSpc>
            </a:pPr>
            <a:r>
              <a:rPr lang="en-US" sz="2400" b="1" dirty="0">
                <a:solidFill>
                  <a:srgbClr val="FD660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1">
              <a:spcBef>
                <a:spcPts val="0"/>
              </a:spcBef>
              <a:spcAft>
                <a:spcPts val="0"/>
              </a:spcAft>
              <a:tabLst>
                <a:tab pos="914400" algn="l"/>
              </a:tabLst>
            </a:pP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huống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quyền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Việt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Nam?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3776641"/>
            <a:ext cx="12046132" cy="1397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4305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2: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0"/>
              </a:lnSpc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4305" marR="0" indent="18034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Covid-19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2020,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22861" y="5579408"/>
            <a:ext cx="12406449" cy="85690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marR="33020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416560" algn="l"/>
              </a:tabLst>
            </a:pP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1. Theo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hành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phù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quyền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40"/>
              </a:lnSpc>
            </a:pPr>
            <a:r>
              <a:rPr lang="en-US" sz="2400" b="1" dirty="0">
                <a:solidFill>
                  <a:srgbClr val="FD660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US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421005" algn="l"/>
              </a:tabLst>
            </a:pP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2.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Nếu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hành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vi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ứng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xử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40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95941" y="862146"/>
            <a:ext cx="4741817" cy="2913018"/>
          </a:xfrm>
          <a:prstGeom prst="ellipse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78819" y="1153519"/>
            <a:ext cx="4349931" cy="2591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tabLst>
                <a:tab pos="141605" algn="l"/>
              </a:tabLst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xung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đê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̉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tìm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hiểu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xem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quyền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nào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525588" y="222066"/>
            <a:ext cx="6557558" cy="331068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13416" y="639626"/>
            <a:ext cx="5564778" cy="2987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03200" lvl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tabLst>
                <a:tab pos="141605" algn="l"/>
              </a:tabLst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̣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hành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vi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qua.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lảm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khuyến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khích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783771" y="3532756"/>
            <a:ext cx="10894423" cy="325220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36910" y="4219189"/>
            <a:ext cx="9444446" cy="2108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700" lvl="0" algn="ctr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tabLst>
                <a:tab pos="132715" algn="l"/>
              </a:tabLst>
            </a:pP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kế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thê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̉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quyền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̀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thuyết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minh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làm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360"/>
              </a:lnSpc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4305" marR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Gợi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ý: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khẩu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,...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629" y="222595"/>
            <a:ext cx="2638697" cy="52322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255905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VẬ̣N DỤNG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3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 descr="chien luoc gieo hat | Chiến Lược Gieo Hạ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102" y="2002815"/>
            <a:ext cx="4573178" cy="473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0707" y="467241"/>
            <a:ext cx="107186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NGÀY CUỘC SỐNG ĐI QUA</a:t>
            </a:r>
          </a:p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CÂY ĐẠO ĐỨC NỞ HOA TRONG LÒNG.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00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4171" y="100547"/>
            <a:ext cx="7872549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3205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KHỞI ĐỘNG</a:t>
            </a:r>
            <a:endParaRPr lang="en-US" sz="200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840"/>
              </a:lnSpc>
            </a:pPr>
            <a:r>
              <a:rPr lang="en-US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141605" algn="l"/>
              </a:tabLst>
            </a:pPr>
            <a:r>
              <a:rPr lang="en-US" sz="2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hãy</a:t>
            </a:r>
            <a:r>
              <a:rPr lang="en-US" sz="2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sát</a:t>
            </a:r>
            <a:r>
              <a:rPr lang="en-US" sz="2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ảnh</a:t>
            </a:r>
            <a:r>
              <a:rPr lang="en-US" sz="2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dưới</a:t>
            </a:r>
            <a:r>
              <a:rPr lang="en-US" sz="2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đây</a:t>
            </a:r>
            <a:r>
              <a:rPr lang="en-US" sz="2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trả</a:t>
            </a:r>
            <a:r>
              <a:rPr lang="en-US" sz="20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lời</a:t>
            </a:r>
            <a:r>
              <a:rPr lang="en-US" sz="2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hỏi</a:t>
            </a:r>
            <a:r>
              <a:rPr lang="en-US" sz="2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" t="2345" r="63546" b="47699"/>
          <a:stretch/>
        </p:blipFill>
        <p:spPr bwMode="auto">
          <a:xfrm>
            <a:off x="-86443" y="1333554"/>
            <a:ext cx="2105160" cy="357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1" t="3168" r="38068" b="49237"/>
          <a:stretch/>
        </p:blipFill>
        <p:spPr bwMode="auto">
          <a:xfrm>
            <a:off x="1938301" y="1130606"/>
            <a:ext cx="1685109" cy="378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71" t="3711" r="5894" b="48769"/>
          <a:stretch/>
        </p:blipFill>
        <p:spPr bwMode="auto">
          <a:xfrm>
            <a:off x="3597961" y="1372742"/>
            <a:ext cx="1999295" cy="354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2" t="52550" r="62829"/>
          <a:stretch/>
        </p:blipFill>
        <p:spPr bwMode="auto">
          <a:xfrm>
            <a:off x="5756210" y="1106822"/>
            <a:ext cx="2385538" cy="403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67" t="54925" r="29974"/>
          <a:stretch/>
        </p:blipFill>
        <p:spPr bwMode="auto">
          <a:xfrm>
            <a:off x="8110533" y="366139"/>
            <a:ext cx="2462671" cy="395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11" t="52954" r="5726"/>
          <a:stretch/>
        </p:blipFill>
        <p:spPr bwMode="auto">
          <a:xfrm>
            <a:off x="10235359" y="2190040"/>
            <a:ext cx="1896292" cy="44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5335305"/>
            <a:ext cx="10061188" cy="1015663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Dựa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phục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ảnh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hãy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xác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tộc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Việt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0598" y="4320951"/>
            <a:ext cx="328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41058" y="4400118"/>
            <a:ext cx="328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53318" y="4400118"/>
            <a:ext cx="328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0432" y="4549443"/>
            <a:ext cx="328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55520" y="3738487"/>
            <a:ext cx="328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65044" y="6054656"/>
            <a:ext cx="328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85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lackboard School Teacher Drawing Clip Art - Photography - Classroom  Education Transparent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3692"/>
            <a:ext cx="12192001" cy="647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55765" y="1188719"/>
            <a:ext cx="102804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10: TIẾT 10</a:t>
            </a:r>
          </a:p>
          <a:p>
            <a:pPr algn="ctr"/>
            <a:endParaRPr lang="en-US" sz="3600" b="1" dirty="0" smtClean="0">
              <a:solidFill>
                <a:schemeClr val="accent4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 VÀ NGHĨA VỤ </a:t>
            </a:r>
          </a:p>
          <a:p>
            <a:pPr algn="ctr"/>
            <a:r>
              <a:rPr lang="en-US" sz="54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BẢN CỦA CÔNG DÂN.</a:t>
            </a:r>
            <a:endParaRPr lang="en-US" sz="5400" b="1" dirty="0">
              <a:solidFill>
                <a:schemeClr val="accent4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9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4172" y="47755"/>
            <a:ext cx="6096000" cy="93358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03200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KHÁM PHÁ</a:t>
            </a:r>
            <a:endParaRPr lang="en-US" sz="240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375"/>
              </a:lnSpc>
            </a:pP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en-US" sz="2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40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508000" algn="l"/>
              </a:tabLst>
            </a:pP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tin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4172" y="944930"/>
            <a:ext cx="9270274" cy="58477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TIN 1: </a:t>
            </a:r>
          </a:p>
          <a:p>
            <a:pPr algn="just"/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ủ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nghiêp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Chi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nhiệm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đam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cằn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tắp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luống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27326" y="2157002"/>
            <a:ext cx="2416628" cy="304698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3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2881" y="487680"/>
            <a:ext cx="7380514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TIN 2: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22, 23, 25, 44, 45, 46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hòa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2013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2" name="Picture 4" descr="Hiến pháp nước Cộng hòa xã hội chủ nghĩa Việt Nam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294" y="343988"/>
            <a:ext cx="3123202" cy="451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41483" y="5355770"/>
            <a:ext cx="3426823" cy="120032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6164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1736" y="272389"/>
            <a:ext cx="7141029" cy="589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010"/>
              </a:lnSpc>
            </a:pP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508000" algn="l"/>
              </a:tabLst>
            </a:pP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hãy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hình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ảnh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trả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lời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hỏi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463" y="1169011"/>
            <a:ext cx="5003075" cy="54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811" y="1045173"/>
            <a:ext cx="3517450" cy="2442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2347773" y="3448594"/>
            <a:ext cx="2877371" cy="1489167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717075" y="3554550"/>
            <a:ext cx="21292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958045" y="5853560"/>
            <a:ext cx="888275" cy="901337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180113" y="5863018"/>
            <a:ext cx="4441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7711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48" t="47013" r="792" b="1462"/>
          <a:stretch/>
        </p:blipFill>
        <p:spPr bwMode="auto">
          <a:xfrm>
            <a:off x="1267097" y="99667"/>
            <a:ext cx="8686799" cy="651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88629" y="496387"/>
            <a:ext cx="23905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32856" y="5512525"/>
            <a:ext cx="4310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4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2" b="3264"/>
          <a:stretch/>
        </p:blipFill>
        <p:spPr bwMode="auto">
          <a:xfrm>
            <a:off x="1438502" y="259645"/>
            <a:ext cx="9364481" cy="659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37359" y="5734593"/>
            <a:ext cx="4310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4285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0" b="2315"/>
          <a:stretch/>
        </p:blipFill>
        <p:spPr bwMode="auto">
          <a:xfrm>
            <a:off x="1286510" y="108682"/>
            <a:ext cx="9020084" cy="664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02226" y="5617028"/>
            <a:ext cx="4310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96299" y="561703"/>
            <a:ext cx="300445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44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641</Words>
  <Application>Microsoft Office PowerPoint</Application>
  <PresentationFormat>Widescreen</PresentationFormat>
  <Paragraphs>91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Win10</dc:creator>
  <cp:lastModifiedBy>Hp X360</cp:lastModifiedBy>
  <cp:revision>36</cp:revision>
  <dcterms:created xsi:type="dcterms:W3CDTF">2021-06-05T04:00:42Z</dcterms:created>
  <dcterms:modified xsi:type="dcterms:W3CDTF">2022-06-27T09:12:30Z</dcterms:modified>
</cp:coreProperties>
</file>