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8"/>
  </p:notesMasterIdLst>
  <p:sldIdLst>
    <p:sldId id="332" r:id="rId2"/>
    <p:sldId id="329" r:id="rId3"/>
    <p:sldId id="400" r:id="rId4"/>
    <p:sldId id="401" r:id="rId5"/>
    <p:sldId id="370" r:id="rId6"/>
    <p:sldId id="386" r:id="rId7"/>
    <p:sldId id="357" r:id="rId8"/>
    <p:sldId id="387" r:id="rId9"/>
    <p:sldId id="407" r:id="rId10"/>
    <p:sldId id="406" r:id="rId11"/>
    <p:sldId id="388" r:id="rId12"/>
    <p:sldId id="377" r:id="rId13"/>
    <p:sldId id="389" r:id="rId14"/>
    <p:sldId id="378" r:id="rId15"/>
    <p:sldId id="379" r:id="rId16"/>
    <p:sldId id="390" r:id="rId17"/>
    <p:sldId id="381" r:id="rId18"/>
    <p:sldId id="391" r:id="rId19"/>
    <p:sldId id="383" r:id="rId20"/>
    <p:sldId id="397" r:id="rId21"/>
    <p:sldId id="398" r:id="rId22"/>
    <p:sldId id="399" r:id="rId23"/>
    <p:sldId id="373" r:id="rId24"/>
    <p:sldId id="374" r:id="rId25"/>
    <p:sldId id="375" r:id="rId26"/>
    <p:sldId id="344" r:id="rId27"/>
  </p:sldIdLst>
  <p:sldSz cx="9906000" cy="6858000" type="A4"/>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00"/>
    <a:srgbClr val="0000CC"/>
    <a:srgbClr val="A50021"/>
    <a:srgbClr val="00CC00"/>
    <a:srgbClr val="33CC33"/>
    <a:srgbClr val="0066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58" autoAdjust="0"/>
    <p:restoredTop sz="93919" autoAdjust="0"/>
  </p:normalViewPr>
  <p:slideViewPr>
    <p:cSldViewPr snapToGrid="0">
      <p:cViewPr>
        <p:scale>
          <a:sx n="57" d="100"/>
          <a:sy n="57" d="100"/>
        </p:scale>
        <p:origin x="871" y="-113"/>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952500" y="685800"/>
            <a:ext cx="4953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57C2948A-865D-42D1-B246-4382CDA93AB0}" type="slidenum">
              <a:rPr lang="en-US" altLang="en-US"/>
              <a:pPr/>
              <a:t>‹#›</a:t>
            </a:fld>
            <a:endParaRPr lang="en-US" altLang="en-US"/>
          </a:p>
        </p:txBody>
      </p:sp>
    </p:spTree>
    <p:extLst>
      <p:ext uri="{BB962C8B-B14F-4D97-AF65-F5344CB8AC3E}">
        <p14:creationId xmlns:p14="http://schemas.microsoft.com/office/powerpoint/2010/main" val="6520965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C7D4C6-6EB9-4110-BD49-F272A122C125}" type="slidenum">
              <a:rPr lang="en-US" altLang="en-US">
                <a:latin typeface="Times New Roman" panose="02020603050405020304" pitchFamily="18" charset="0"/>
              </a:rPr>
              <a:pPr/>
              <a:t>11</a:t>
            </a:fld>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E7E4ABF-93E1-4C97-A35E-B063DF84521D}" type="slidenum">
              <a:rPr lang="en-US" altLang="en-US"/>
              <a:pPr/>
              <a:t>‹#›</a:t>
            </a:fld>
            <a:endParaRPr lang="en-US" altLang="en-US"/>
          </a:p>
        </p:txBody>
      </p:sp>
    </p:spTree>
    <p:extLst>
      <p:ext uri="{BB962C8B-B14F-4D97-AF65-F5344CB8AC3E}">
        <p14:creationId xmlns:p14="http://schemas.microsoft.com/office/powerpoint/2010/main" val="1026848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F09F675-50B7-45EC-96E7-37E17E61F337}" type="slidenum">
              <a:rPr lang="en-US" altLang="en-US"/>
              <a:pPr/>
              <a:t>‹#›</a:t>
            </a:fld>
            <a:endParaRPr lang="en-US" altLang="en-US"/>
          </a:p>
        </p:txBody>
      </p:sp>
    </p:spTree>
    <p:extLst>
      <p:ext uri="{BB962C8B-B14F-4D97-AF65-F5344CB8AC3E}">
        <p14:creationId xmlns:p14="http://schemas.microsoft.com/office/powerpoint/2010/main" val="3836440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58025" y="609600"/>
            <a:ext cx="2105025"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42950" y="609600"/>
            <a:ext cx="6162675"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05439B2-6485-4B27-B02E-754BA985F3D1}" type="slidenum">
              <a:rPr lang="en-US" altLang="en-US"/>
              <a:pPr/>
              <a:t>‹#›</a:t>
            </a:fld>
            <a:endParaRPr lang="en-US" altLang="en-US"/>
          </a:p>
        </p:txBody>
      </p:sp>
    </p:spTree>
    <p:extLst>
      <p:ext uri="{BB962C8B-B14F-4D97-AF65-F5344CB8AC3E}">
        <p14:creationId xmlns:p14="http://schemas.microsoft.com/office/powerpoint/2010/main" val="3513859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95300" y="274638"/>
            <a:ext cx="8915400" cy="1143000"/>
          </a:xfrm>
        </p:spPr>
        <p:txBody>
          <a:bodyPr/>
          <a:lstStyle/>
          <a:p>
            <a:r>
              <a:rPr lang="en-US"/>
              <a:t>Click to edit Master title style</a:t>
            </a:r>
          </a:p>
        </p:txBody>
      </p:sp>
      <p:sp>
        <p:nvSpPr>
          <p:cNvPr id="3" name="Content Placeholder 2"/>
          <p:cNvSpPr>
            <a:spLocks noGrp="1"/>
          </p:cNvSpPr>
          <p:nvPr>
            <p:ph sz="quarter" idx="1"/>
          </p:nvPr>
        </p:nvSpPr>
        <p:spPr>
          <a:xfrm>
            <a:off x="495300" y="1600200"/>
            <a:ext cx="4375150" cy="218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035550" y="1600200"/>
            <a:ext cx="4375150" cy="218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95300" y="3938589"/>
            <a:ext cx="4375150" cy="218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5035550" y="3938589"/>
            <a:ext cx="4375150" cy="218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95300" y="6245225"/>
            <a:ext cx="2311400" cy="476250"/>
          </a:xfrm>
        </p:spPr>
        <p:txBody>
          <a:bodyPr/>
          <a:lstStyle>
            <a:lvl1pPr>
              <a:defRPr/>
            </a:lvl1pPr>
          </a:lstStyle>
          <a:p>
            <a:endParaRPr lang="en-US" altLang="en-US"/>
          </a:p>
        </p:txBody>
      </p:sp>
      <p:sp>
        <p:nvSpPr>
          <p:cNvPr id="8" name="Footer Placeholder 7"/>
          <p:cNvSpPr>
            <a:spLocks noGrp="1"/>
          </p:cNvSpPr>
          <p:nvPr>
            <p:ph type="ftr" sz="quarter" idx="11"/>
          </p:nvPr>
        </p:nvSpPr>
        <p:spPr>
          <a:xfrm>
            <a:off x="3384550" y="6245225"/>
            <a:ext cx="3136900" cy="476250"/>
          </a:xfrm>
        </p:spPr>
        <p:txBody>
          <a:bodyPr/>
          <a:lstStyle>
            <a:lvl1pPr>
              <a:defRPr/>
            </a:lvl1pPr>
          </a:lstStyle>
          <a:p>
            <a:endParaRPr lang="en-US" altLang="en-US"/>
          </a:p>
        </p:txBody>
      </p:sp>
      <p:sp>
        <p:nvSpPr>
          <p:cNvPr id="9" name="Slide Number Placeholder 8"/>
          <p:cNvSpPr>
            <a:spLocks noGrp="1"/>
          </p:cNvSpPr>
          <p:nvPr>
            <p:ph type="sldNum" sz="quarter" idx="12"/>
          </p:nvPr>
        </p:nvSpPr>
        <p:spPr>
          <a:xfrm>
            <a:off x="7099300" y="6245225"/>
            <a:ext cx="2311400" cy="476250"/>
          </a:xfrm>
        </p:spPr>
        <p:txBody>
          <a:bodyPr/>
          <a:lstStyle>
            <a:lvl1pPr>
              <a:defRPr/>
            </a:lvl1pPr>
          </a:lstStyle>
          <a:p>
            <a:fld id="{536C7ADB-5D92-4976-8C3A-C65ACB9617B3}" type="slidenum">
              <a:rPr lang="en-US" altLang="en-US"/>
              <a:pPr/>
              <a:t>‹#›</a:t>
            </a:fld>
            <a:endParaRPr lang="en-US" altLang="en-US"/>
          </a:p>
        </p:txBody>
      </p:sp>
    </p:spTree>
    <p:extLst>
      <p:ext uri="{BB962C8B-B14F-4D97-AF65-F5344CB8AC3E}">
        <p14:creationId xmlns:p14="http://schemas.microsoft.com/office/powerpoint/2010/main" val="278305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5CB1352-533C-4F0A-A2B0-8F0BD6843AB9}" type="slidenum">
              <a:rPr lang="en-US" altLang="en-US"/>
              <a:pPr/>
              <a:t>‹#›</a:t>
            </a:fld>
            <a:endParaRPr lang="en-US" altLang="en-US"/>
          </a:p>
        </p:txBody>
      </p:sp>
    </p:spTree>
    <p:extLst>
      <p:ext uri="{BB962C8B-B14F-4D97-AF65-F5344CB8AC3E}">
        <p14:creationId xmlns:p14="http://schemas.microsoft.com/office/powerpoint/2010/main" val="3057287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EB5BFCE-189B-4D7F-939D-B38E160CA21D}" type="slidenum">
              <a:rPr lang="en-US" altLang="en-US"/>
              <a:pPr/>
              <a:t>‹#›</a:t>
            </a:fld>
            <a:endParaRPr lang="en-US" altLang="en-US"/>
          </a:p>
        </p:txBody>
      </p:sp>
    </p:spTree>
    <p:extLst>
      <p:ext uri="{BB962C8B-B14F-4D97-AF65-F5344CB8AC3E}">
        <p14:creationId xmlns:p14="http://schemas.microsoft.com/office/powerpoint/2010/main" val="270613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BE65A5A-76FB-4EBE-BAC5-7AD7832826A1}" type="slidenum">
              <a:rPr lang="en-US" altLang="en-US"/>
              <a:pPr/>
              <a:t>‹#›</a:t>
            </a:fld>
            <a:endParaRPr lang="en-US" altLang="en-US"/>
          </a:p>
        </p:txBody>
      </p:sp>
    </p:spTree>
    <p:extLst>
      <p:ext uri="{BB962C8B-B14F-4D97-AF65-F5344CB8AC3E}">
        <p14:creationId xmlns:p14="http://schemas.microsoft.com/office/powerpoint/2010/main" val="3517645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471BD59-DE89-4844-87F9-3218F18489E9}" type="slidenum">
              <a:rPr lang="en-US" altLang="en-US"/>
              <a:pPr/>
              <a:t>‹#›</a:t>
            </a:fld>
            <a:endParaRPr lang="en-US" altLang="en-US"/>
          </a:p>
        </p:txBody>
      </p:sp>
    </p:spTree>
    <p:extLst>
      <p:ext uri="{BB962C8B-B14F-4D97-AF65-F5344CB8AC3E}">
        <p14:creationId xmlns:p14="http://schemas.microsoft.com/office/powerpoint/2010/main" val="1384304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662BD358-0D7E-4CCC-A576-3F6A4E914A1B}" type="slidenum">
              <a:rPr lang="en-US" altLang="en-US"/>
              <a:pPr/>
              <a:t>‹#›</a:t>
            </a:fld>
            <a:endParaRPr lang="en-US" altLang="en-US"/>
          </a:p>
        </p:txBody>
      </p:sp>
    </p:spTree>
    <p:extLst>
      <p:ext uri="{BB962C8B-B14F-4D97-AF65-F5344CB8AC3E}">
        <p14:creationId xmlns:p14="http://schemas.microsoft.com/office/powerpoint/2010/main" val="1598053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F3762BEC-91BB-4D76-BDBE-184F68AD11E3}" type="slidenum">
              <a:rPr lang="en-US" altLang="en-US"/>
              <a:pPr/>
              <a:t>‹#›</a:t>
            </a:fld>
            <a:endParaRPr lang="en-US" altLang="en-US"/>
          </a:p>
        </p:txBody>
      </p:sp>
    </p:spTree>
    <p:extLst>
      <p:ext uri="{BB962C8B-B14F-4D97-AF65-F5344CB8AC3E}">
        <p14:creationId xmlns:p14="http://schemas.microsoft.com/office/powerpoint/2010/main" val="252968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8D9C4EC-1481-4AF8-92CC-AC7812088ADD}" type="slidenum">
              <a:rPr lang="en-US" altLang="en-US"/>
              <a:pPr/>
              <a:t>‹#›</a:t>
            </a:fld>
            <a:endParaRPr lang="en-US" altLang="en-US"/>
          </a:p>
        </p:txBody>
      </p:sp>
    </p:spTree>
    <p:extLst>
      <p:ext uri="{BB962C8B-B14F-4D97-AF65-F5344CB8AC3E}">
        <p14:creationId xmlns:p14="http://schemas.microsoft.com/office/powerpoint/2010/main" val="339676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BAEB971-0B6C-4894-879E-15CB930BE8D8}" type="slidenum">
              <a:rPr lang="en-US" altLang="en-US"/>
              <a:pPr/>
              <a:t>‹#›</a:t>
            </a:fld>
            <a:endParaRPr lang="en-US" altLang="en-US"/>
          </a:p>
        </p:txBody>
      </p:sp>
    </p:spTree>
    <p:extLst>
      <p:ext uri="{BB962C8B-B14F-4D97-AF65-F5344CB8AC3E}">
        <p14:creationId xmlns:p14="http://schemas.microsoft.com/office/powerpoint/2010/main" val="2386147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42950" y="6096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24932"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24933"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24934"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Times New Roman" panose="02020603050405020304" pitchFamily="18" charset="0"/>
              </a:defRPr>
            </a:lvl1pPr>
          </a:lstStyle>
          <a:p>
            <a:fld id="{01D0FDBF-1092-4463-9CE5-085CFF2D2C7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 Id="rId9" Type="http://schemas.openxmlformats.org/officeDocument/2006/relationships/hyperlink" Target="Nghi&#7879;n%20ma%20t&#250;y%20-%20con%20&#273;&#432;&#7901;ng%20ng&#7855;n%20nh&#7845;t%20&#273;&#7871;n%20ph&#7841;m%20t&#7897;i_cut.mp4" TargetMode="Externa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Ngh&#7883;ch%20T&#7917;%20Ng&#225;o%20&#272;&#225;%20Ch&#7863;t%20&#272;&#7847;u%20&#258;n%20&#211;c%20B&#225;c%20Ru&#7897;t%20&#7902;%20&#272;&#7883;nh%20H&#243;a%20Th&#225;i%20Nguy&#234;n.mp4" TargetMode="External"/><Relationship Id="rId3" Type="http://schemas.openxmlformats.org/officeDocument/2006/relationships/image" Target="../media/image14.jpeg"/><Relationship Id="rId7" Type="http://schemas.openxmlformats.org/officeDocument/2006/relationships/image" Target="../media/image18.pn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Ch&#225;u%2015%20tu&#7893;i%20gi&#7871;t%20b&#224;%20ch&#7881;%20v&#236;%20thi&#7871;u%20ti&#7873;n%20ch&#417;i%20game.mp4" TargetMode="External"/><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qui.edu.vn/uploads/dtn-hsv/thang9/phong-chong-te-nan-xa-ho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4" y="-1"/>
            <a:ext cx="9858375" cy="6679933"/>
          </a:xfrm>
          <a:prstGeom prst="rect">
            <a:avLst/>
          </a:prstGeom>
          <a:noFill/>
          <a:extLst>
            <a:ext uri="{909E8E84-426E-40DD-AFC4-6F175D3DCCD1}">
              <a14:hiddenFill xmlns:a14="http://schemas.microsoft.com/office/drawing/2010/main">
                <a:solidFill>
                  <a:srgbClr val="FFFFFF"/>
                </a:solidFill>
              </a14:hiddenFill>
            </a:ext>
          </a:extLst>
        </p:spPr>
      </p:pic>
      <p:sp>
        <p:nvSpPr>
          <p:cNvPr id="5122" name="Text Box 1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5123" name="Text Box 1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5124" name="Text Box 1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5125" name="Text Box 21"/>
          <p:cNvSpPr txBox="1">
            <a:spLocks noChangeArrowheads="1"/>
          </p:cNvSpPr>
          <p:nvPr/>
        </p:nvSpPr>
        <p:spPr bwMode="auto">
          <a:xfrm>
            <a:off x="0" y="3600450"/>
            <a:ext cx="9544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5127" name="WordArt 13"/>
          <p:cNvSpPr>
            <a:spLocks noChangeArrowheads="1" noChangeShapeType="1" noTextEdit="1"/>
          </p:cNvSpPr>
          <p:nvPr/>
        </p:nvSpPr>
        <p:spPr bwMode="auto">
          <a:xfrm>
            <a:off x="1029052" y="1645920"/>
            <a:ext cx="2195411" cy="656975"/>
          </a:xfrm>
          <a:prstGeom prst="rect">
            <a:avLst/>
          </a:prstGeom>
        </p:spPr>
        <p:txBody>
          <a:bodyPr wrap="none" fromWordArt="1">
            <a:prstTxWarp prst="textPlain">
              <a:avLst>
                <a:gd name="adj" fmla="val 50000"/>
              </a:avLst>
            </a:prstTxWarp>
          </a:bodyPr>
          <a:lstStyle/>
          <a:p>
            <a:pPr algn="ctr"/>
            <a:r>
              <a:rPr lang="en-US" sz="16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6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6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8"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9"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74" name="Text Box 12"/>
          <p:cNvSpPr txBox="1">
            <a:spLocks noChangeArrowheads="1"/>
          </p:cNvSpPr>
          <p:nvPr/>
        </p:nvSpPr>
        <p:spPr bwMode="auto">
          <a:xfrm>
            <a:off x="990600" y="4838700"/>
            <a:ext cx="4838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205" name="Rectangle 11"/>
          <p:cNvSpPr>
            <a:spLocks noChangeArrowheads="1"/>
          </p:cNvSpPr>
          <p:nvPr/>
        </p:nvSpPr>
        <p:spPr bwMode="auto">
          <a:xfrm>
            <a:off x="74613" y="414755"/>
            <a:ext cx="9545637"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9600" b="1">
                <a:latin typeface="Times New Roman" panose="02020603050405020304" pitchFamily="18" charset="0"/>
              </a:rPr>
              <a:t>- Ví dụ như: ma tuý,mại dâm, cờ bạc, mê tín dị đoan, …. </a:t>
            </a:r>
          </a:p>
        </p:txBody>
      </p:sp>
    </p:spTree>
    <p:extLst>
      <p:ext uri="{BB962C8B-B14F-4D97-AF65-F5344CB8AC3E}">
        <p14:creationId xmlns:p14="http://schemas.microsoft.com/office/powerpoint/2010/main" val="27242769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Effect transition="in" filter="box(in)">
                                      <p:cBhvr>
                                        <p:cTn id="7" dur="500"/>
                                        <p:tgtEl>
                                          <p:spTgt spid="8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52" name="Picture 8" descr="45188896-mai-dam-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563" y="898525"/>
            <a:ext cx="3033712" cy="223202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82953" name="Picture 9" descr="F80SUCAX1C0GHCAMAZSYLCA400NE3CAIMYCNHCA02F9UNCA5C3TC6CA2N8YC1CAQ8MURPCAAGLVK3CAE5388TCARAW61RCAJXEGA4CAFSX4EWCAYRAJDHCA792OU1CAD0M43ECALDZ5D3CARFZM4JCA3SO9P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588" y="927100"/>
            <a:ext cx="2876550" cy="2227263"/>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12292" name="Picture 11" descr="4JLS6CALK2Y28CA99NYCICAL6PR1GCA96JFS4CAPAF5JECANIXJ44CAMUTOW8CAAILRC8CAEXKS5TCAJR2HKPCAV69VNICACBEXN0CA60F06YCAPE8KKLCAO7N86HCAPFSKMNCA832M0GCAIDA8KVCA7ODRQ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5050" y="893763"/>
            <a:ext cx="2924175" cy="2227262"/>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12293" name="Picture 12" descr="BUE23CAHSCR65CAGJR8RFCA4YLURJCAS5TLF1CAB2ZF64CA53KEFMCA5781TWCA36155QCAB4KVGWCAD1OUA2CAIC6RQ0CAKSE24ACA1JL3V0CA0SX6C8CAPPMCEECAOGZ829CAEDITE4CA45GVJUCAMUFHZU"/>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613" y="3457575"/>
            <a:ext cx="3049587" cy="2544763"/>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12294" name="Picture 13" descr="A1S3UJ1CA4FYCX3CAVZD52QCA1XONW2CA4EJWIICAL9DR4UCAGL1UXJCARCZG7HCAK84A5MCA7P3DNXCAJKLSUNCA8X1KOZCAP8X1HOCAOFQ7OJCA2J8TMFCA8QHQEDCAC9SOZ6CAMBMZJOCA6BBZ7ICATH3IR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5525" y="3470275"/>
            <a:ext cx="2951163" cy="25146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12295" name="Picture 2" descr="http://l.f17.img.vnecdn.net/2013/07/29/thay-boi-1-1375065156_500x0.jpg"/>
          <p:cNvPicPr>
            <a:picLocks noGrp="1" noChangeAspect="1" noChangeArrowheads="1"/>
          </p:cNvPicPr>
          <p:nvPr>
            <p:ph idx="1"/>
          </p:nvPr>
        </p:nvPicPr>
        <p:blipFill>
          <a:blip r:embed="rId8">
            <a:extLst>
              <a:ext uri="{28A0092B-C50C-407E-A947-70E740481C1C}">
                <a14:useLocalDpi xmlns:a14="http://schemas.microsoft.com/office/drawing/2010/main" val="0"/>
              </a:ext>
            </a:extLst>
          </a:blip>
          <a:srcRect/>
          <a:stretch>
            <a:fillRect/>
          </a:stretch>
        </p:blipFill>
        <p:spPr>
          <a:xfrm>
            <a:off x="6686550" y="3457575"/>
            <a:ext cx="3086100" cy="2611438"/>
          </a:xfrm>
          <a:noFill/>
        </p:spPr>
      </p:pic>
      <p:sp>
        <p:nvSpPr>
          <p:cNvPr id="12296" name="Oval 14"/>
          <p:cNvSpPr>
            <a:spLocks noChangeArrowheads="1"/>
          </p:cNvSpPr>
          <p:nvPr/>
        </p:nvSpPr>
        <p:spPr bwMode="auto">
          <a:xfrm>
            <a:off x="1346200" y="369888"/>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rPr>
              <a:t>1</a:t>
            </a:r>
          </a:p>
        </p:txBody>
      </p:sp>
      <p:sp>
        <p:nvSpPr>
          <p:cNvPr id="12297" name="Oval 14"/>
          <p:cNvSpPr>
            <a:spLocks noChangeArrowheads="1"/>
          </p:cNvSpPr>
          <p:nvPr/>
        </p:nvSpPr>
        <p:spPr bwMode="auto">
          <a:xfrm>
            <a:off x="4587875" y="354013"/>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rPr>
              <a:t>2</a:t>
            </a:r>
          </a:p>
        </p:txBody>
      </p:sp>
      <p:sp>
        <p:nvSpPr>
          <p:cNvPr id="12298" name="Oval 14"/>
          <p:cNvSpPr>
            <a:spLocks noChangeArrowheads="1"/>
          </p:cNvSpPr>
          <p:nvPr/>
        </p:nvSpPr>
        <p:spPr bwMode="auto">
          <a:xfrm>
            <a:off x="7664450" y="385763"/>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rPr>
              <a:t>3</a:t>
            </a:r>
          </a:p>
        </p:txBody>
      </p:sp>
      <p:sp>
        <p:nvSpPr>
          <p:cNvPr id="12299" name="Oval 14"/>
          <p:cNvSpPr>
            <a:spLocks noChangeArrowheads="1"/>
          </p:cNvSpPr>
          <p:nvPr/>
        </p:nvSpPr>
        <p:spPr bwMode="auto">
          <a:xfrm>
            <a:off x="1312863" y="6056313"/>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rPr>
              <a:t>4</a:t>
            </a:r>
          </a:p>
        </p:txBody>
      </p:sp>
      <p:sp>
        <p:nvSpPr>
          <p:cNvPr id="12300" name="Oval 14"/>
          <p:cNvSpPr>
            <a:spLocks noChangeArrowheads="1"/>
          </p:cNvSpPr>
          <p:nvPr/>
        </p:nvSpPr>
        <p:spPr bwMode="auto">
          <a:xfrm>
            <a:off x="4505325" y="6072188"/>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rPr>
              <a:t>5</a:t>
            </a:r>
          </a:p>
        </p:txBody>
      </p:sp>
      <p:sp>
        <p:nvSpPr>
          <p:cNvPr id="12301" name="Oval 14"/>
          <p:cNvSpPr>
            <a:spLocks noChangeArrowheads="1"/>
          </p:cNvSpPr>
          <p:nvPr/>
        </p:nvSpPr>
        <p:spPr bwMode="auto">
          <a:xfrm>
            <a:off x="7713663" y="6038850"/>
            <a:ext cx="660400" cy="47625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a:latin typeface="Times New Roman" panose="02020603050405020304" pitchFamily="18" charset="0"/>
                <a:hlinkClick r:id="rId9" action="ppaction://hlinkfile"/>
              </a:rPr>
              <a:t>6</a:t>
            </a:r>
            <a:endParaRPr lang="en-US" altLang="en-US" sz="24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82953"/>
                                        </p:tgtEl>
                                        <p:attrNameLst>
                                          <p:attrName>style.visibility</p:attrName>
                                        </p:attrNameLst>
                                      </p:cBhvr>
                                      <p:to>
                                        <p:strVal val="visible"/>
                                      </p:to>
                                    </p:set>
                                    <p:animEffect transition="in" filter="blinds(horizontal)">
                                      <p:cBhvr>
                                        <p:cTn id="7" dur="500"/>
                                        <p:tgtEl>
                                          <p:spTgt spid="82953"/>
                                        </p:tgtEl>
                                      </p:cBhvr>
                                    </p:animEffect>
                                  </p:childTnLst>
                                </p:cTn>
                              </p:par>
                              <p:par>
                                <p:cTn id="8" presetID="3" presetClass="entr" presetSubtype="10" fill="hold" nodeType="withEffect">
                                  <p:stCondLst>
                                    <p:cond delay="0"/>
                                  </p:stCondLst>
                                  <p:childTnLst>
                                    <p:set>
                                      <p:cBhvr>
                                        <p:cTn id="9" dur="1" fill="hold">
                                          <p:stCondLst>
                                            <p:cond delay="0"/>
                                          </p:stCondLst>
                                        </p:cTn>
                                        <p:tgtEl>
                                          <p:spTgt spid="82952"/>
                                        </p:tgtEl>
                                        <p:attrNameLst>
                                          <p:attrName>style.visibility</p:attrName>
                                        </p:attrNameLst>
                                      </p:cBhvr>
                                      <p:to>
                                        <p:strVal val="visible"/>
                                      </p:to>
                                    </p:set>
                                    <p:animEffect transition="in" filter="blinds(horizontal)">
                                      <p:cBhvr>
                                        <p:cTn id="10" dur="500"/>
                                        <p:tgtEl>
                                          <p:spTgt spid="829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28" name="Title 1"/>
          <p:cNvSpPr>
            <a:spLocks noGrp="1"/>
          </p:cNvSpPr>
          <p:nvPr>
            <p:ph type="title"/>
          </p:nvPr>
        </p:nvSpPr>
        <p:spPr>
          <a:xfrm>
            <a:off x="742950" y="125413"/>
            <a:ext cx="9163050" cy="1143000"/>
          </a:xfrm>
        </p:spPr>
        <p:txBody>
          <a:bodyPr/>
          <a:lstStyle/>
          <a:p>
            <a:pPr eaLnBrk="1" hangingPunct="1"/>
            <a:r>
              <a:rPr lang="en-US" altLang="en-US" sz="3200" b="1">
                <a:cs typeface="Times New Roman" panose="02020603050405020304" pitchFamily="18" charset="0"/>
              </a:rPr>
              <a:t>Biểu đồ số người nghiện ma túy qua các năm</a:t>
            </a:r>
          </a:p>
        </p:txBody>
      </p:sp>
      <p:graphicFrame>
        <p:nvGraphicFramePr>
          <p:cNvPr id="1026" name="Content Placeholder 3"/>
          <p:cNvGraphicFramePr>
            <a:graphicFrameLocks noGrp="1"/>
          </p:cNvGraphicFramePr>
          <p:nvPr>
            <p:ph sz="quarter" idx="1"/>
          </p:nvPr>
        </p:nvGraphicFramePr>
        <p:xfrm>
          <a:off x="660400" y="1600200"/>
          <a:ext cx="8915400" cy="4525963"/>
        </p:xfrm>
        <a:graphic>
          <a:graphicData uri="http://schemas.openxmlformats.org/presentationml/2006/ole">
            <mc:AlternateContent xmlns:mc="http://schemas.openxmlformats.org/markup-compatibility/2006">
              <mc:Choice xmlns:v="urn:schemas-microsoft-com:vml" Requires="v">
                <p:oleObj spid="_x0000_s1027" r:id="rId3" imgW="0" imgH="0" progId="Excel.Chart.8">
                  <p:embed/>
                </p:oleObj>
              </mc:Choice>
              <mc:Fallback>
                <p:oleObj r:id="rId3" imgW="0" imgH="0" progId="Excel.Chart.8">
                  <p:embed/>
                  <p:pic>
                    <p:nvPicPr>
                      <p:cNvPr id="1026" name="Content Placeholder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1600200"/>
                        <a:ext cx="8915400" cy="4525963"/>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3315" name="Text Box 5"/>
          <p:cNvSpPr txBox="1">
            <a:spLocks noChangeArrowheads="1"/>
          </p:cNvSpPr>
          <p:nvPr/>
        </p:nvSpPr>
        <p:spPr bwMode="auto">
          <a:xfrm>
            <a:off x="0" y="857250"/>
            <a:ext cx="8648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 ĐẶT VẤN ĐỀ:</a:t>
            </a:r>
          </a:p>
        </p:txBody>
      </p:sp>
      <p:sp>
        <p:nvSpPr>
          <p:cNvPr id="13316"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3317"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3318" name="Text Box 8"/>
          <p:cNvSpPr txBox="1">
            <a:spLocks noChangeArrowheads="1"/>
          </p:cNvSpPr>
          <p:nvPr/>
        </p:nvSpPr>
        <p:spPr bwMode="auto">
          <a:xfrm>
            <a:off x="-38100" y="1681163"/>
            <a:ext cx="95059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II. NỘI DUNG BÀI HỌC:</a:t>
            </a:r>
          </a:p>
        </p:txBody>
      </p:sp>
      <p:sp>
        <p:nvSpPr>
          <p:cNvPr id="13319" name="Text Box 9"/>
          <p:cNvSpPr txBox="1">
            <a:spLocks noChangeArrowheads="1"/>
          </p:cNvSpPr>
          <p:nvPr/>
        </p:nvSpPr>
        <p:spPr bwMode="auto">
          <a:xfrm>
            <a:off x="-38100" y="2816460"/>
            <a:ext cx="887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000099"/>
                </a:solidFill>
                <a:latin typeface="Times New Roman" panose="02020603050405020304" pitchFamily="18" charset="0"/>
              </a:rPr>
              <a:t>1.Thế nào là tệ nạn xã hội?</a:t>
            </a:r>
          </a:p>
        </p:txBody>
      </p:sp>
      <p:sp>
        <p:nvSpPr>
          <p:cNvPr id="13320" name="Text Box 10"/>
          <p:cNvSpPr txBox="1">
            <a:spLocks noChangeArrowheads="1"/>
          </p:cNvSpPr>
          <p:nvPr/>
        </p:nvSpPr>
        <p:spPr bwMode="auto">
          <a:xfrm>
            <a:off x="247650" y="2781300"/>
            <a:ext cx="922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3321" name="Text Box 9"/>
          <p:cNvSpPr txBox="1">
            <a:spLocks noChangeArrowheads="1"/>
          </p:cNvSpPr>
          <p:nvPr/>
        </p:nvSpPr>
        <p:spPr bwMode="auto">
          <a:xfrm>
            <a:off x="-114300" y="3951757"/>
            <a:ext cx="1014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000099"/>
                </a:solidFill>
                <a:latin typeface="Times New Roman" panose="02020603050405020304" pitchFamily="18" charset="0"/>
              </a:rPr>
              <a:t>2.Tác hại của các tệ nạn xã hội:</a:t>
            </a:r>
          </a:p>
        </p:txBody>
      </p:sp>
      <p:sp>
        <p:nvSpPr>
          <p:cNvPr id="13322" name="WordArt 3"/>
          <p:cNvSpPr>
            <a:spLocks noChangeArrowheads="1" noChangeShapeType="1" noTextEdit="1"/>
          </p:cNvSpPr>
          <p:nvPr/>
        </p:nvSpPr>
        <p:spPr bwMode="auto">
          <a:xfrm>
            <a:off x="2676525" y="96838"/>
            <a:ext cx="6562725" cy="687387"/>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12" name="WordArt 13"/>
          <p:cNvSpPr>
            <a:spLocks noChangeArrowheads="1" noChangeShapeType="1" noTextEdit="1"/>
          </p:cNvSpPr>
          <p:nvPr/>
        </p:nvSpPr>
        <p:spPr bwMode="auto">
          <a:xfrm>
            <a:off x="518912" y="363537"/>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8" descr="BNbị giađình 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100" y="3810000"/>
            <a:ext cx="33020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6" descr="HIV-bab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 y="457200"/>
            <a:ext cx="33337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7" descr="p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2200" y="457200"/>
            <a:ext cx="3219450" cy="3124200"/>
          </a:xfrm>
          <a:prstGeom prst="rect">
            <a:avLst/>
          </a:prstGeom>
          <a:noFill/>
          <a:ln w="38100">
            <a:solidFill>
              <a:srgbClr val="006600"/>
            </a:solidFill>
            <a:miter lim="800000"/>
            <a:headEnd/>
            <a:tailEnd/>
          </a:ln>
          <a:extLst>
            <a:ext uri="{909E8E84-426E-40DD-AFC4-6F175D3DCCD1}">
              <a14:hiddenFill xmlns:a14="http://schemas.microsoft.com/office/drawing/2010/main">
                <a:solidFill>
                  <a:srgbClr val="FFFFFF"/>
                </a:solidFill>
              </a14:hiddenFill>
            </a:ext>
          </a:extLst>
        </p:spPr>
      </p:pic>
      <p:pic>
        <p:nvPicPr>
          <p:cNvPr id="14341" name="Picture 8" descr="cuop gia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6750" y="457200"/>
            <a:ext cx="2889250" cy="3048000"/>
          </a:xfrm>
          <a:prstGeom prst="rect">
            <a:avLst/>
          </a:prstGeom>
          <a:noFill/>
          <a:ln w="38100">
            <a:solidFill>
              <a:srgbClr val="006600"/>
            </a:solidFill>
            <a:miter lim="800000"/>
            <a:headEnd/>
            <a:tailEnd/>
          </a:ln>
          <a:extLst>
            <a:ext uri="{909E8E84-426E-40DD-AFC4-6F175D3DCCD1}">
              <a14:hiddenFill xmlns:a14="http://schemas.microsoft.com/office/drawing/2010/main">
                <a:solidFill>
                  <a:srgbClr val="FFFFFF"/>
                </a:solidFill>
              </a14:hiddenFill>
            </a:ext>
          </a:extLst>
        </p:spPr>
      </p:pic>
      <p:pic>
        <p:nvPicPr>
          <p:cNvPr id="14342" name="Picture 9" descr="images46930_Danhba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9650" y="3810000"/>
            <a:ext cx="33020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10" descr="p8"/>
          <p:cNvPicPr>
            <a:picLocks noChangeAspect="1" noChangeArrowheads="1"/>
          </p:cNvPicPr>
          <p:nvPr/>
        </p:nvPicPr>
        <p:blipFill>
          <a:blip r:embed="rId7">
            <a:lum bright="-6000"/>
            <a:extLst>
              <a:ext uri="{28A0092B-C50C-407E-A947-70E740481C1C}">
                <a14:useLocalDpi xmlns:a14="http://schemas.microsoft.com/office/drawing/2010/main" val="0"/>
              </a:ext>
            </a:extLst>
          </a:blip>
          <a:srcRect/>
          <a:stretch>
            <a:fillRect/>
          </a:stretch>
        </p:blipFill>
        <p:spPr bwMode="auto">
          <a:xfrm>
            <a:off x="6934200" y="3733800"/>
            <a:ext cx="2971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4" name="Text Box 17">
            <a:hlinkClick r:id="rId8" action="ppaction://hlinkfile"/>
          </p:cNvPr>
          <p:cNvSpPr txBox="1">
            <a:spLocks noChangeArrowheads="1"/>
          </p:cNvSpPr>
          <p:nvPr/>
        </p:nvSpPr>
        <p:spPr bwMode="auto">
          <a:xfrm>
            <a:off x="1733550" y="33338"/>
            <a:ext cx="7429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b="1">
                <a:solidFill>
                  <a:srgbClr val="FF0066"/>
                </a:solidFill>
                <a:latin typeface="Times New Roman" panose="02020603050405020304" pitchFamily="18" charset="0"/>
              </a:rPr>
              <a:t>Hậu quả để lại khi mắc vào của  tệ nạn xã hội</a:t>
            </a:r>
          </a:p>
        </p:txBody>
      </p:sp>
      <p:sp>
        <p:nvSpPr>
          <p:cNvPr id="14345" name="Right Arrow 8">
            <a:hlinkClick r:id="rId8" action="ppaction://hlinkfile"/>
          </p:cNvPr>
          <p:cNvSpPr>
            <a:spLocks noChangeArrowheads="1"/>
          </p:cNvSpPr>
          <p:nvPr/>
        </p:nvSpPr>
        <p:spPr bwMode="auto">
          <a:xfrm>
            <a:off x="8928100" y="-33338"/>
            <a:ext cx="977900" cy="484188"/>
          </a:xfrm>
          <a:prstGeom prst="rightArrow">
            <a:avLst>
              <a:gd name="adj1" fmla="val 50000"/>
              <a:gd name="adj2" fmla="val 50024"/>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25"/>
          <p:cNvSpPr>
            <a:spLocks noChangeShapeType="1"/>
          </p:cNvSpPr>
          <p:nvPr/>
        </p:nvSpPr>
        <p:spPr bwMode="auto">
          <a:xfrm>
            <a:off x="3200400" y="4114800"/>
            <a:ext cx="609600" cy="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63" name="Line 26"/>
          <p:cNvSpPr>
            <a:spLocks noChangeShapeType="1"/>
          </p:cNvSpPr>
          <p:nvPr/>
        </p:nvSpPr>
        <p:spPr bwMode="auto">
          <a:xfrm>
            <a:off x="6134100" y="4114800"/>
            <a:ext cx="609600" cy="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64" name="Rectangle 17"/>
          <p:cNvSpPr>
            <a:spLocks noChangeArrowheads="1"/>
          </p:cNvSpPr>
          <p:nvPr/>
        </p:nvSpPr>
        <p:spPr bwMode="auto">
          <a:xfrm>
            <a:off x="1819275" y="419100"/>
            <a:ext cx="6453188" cy="685800"/>
          </a:xfrm>
          <a:prstGeom prst="rect">
            <a:avLst/>
          </a:prstGeom>
          <a:solidFill>
            <a:srgbClr val="FFFFFF"/>
          </a:solidFill>
          <a:ln w="38100">
            <a:solidFill>
              <a:schemeClr val="accent2"/>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00"/>
                </a:solidFill>
              </a:rPr>
              <a:t>TÁC HẠI CỦA TỆ NẠN XÃ HỘI</a:t>
            </a:r>
          </a:p>
        </p:txBody>
      </p:sp>
      <p:sp>
        <p:nvSpPr>
          <p:cNvPr id="15365" name="Rectangle 18"/>
          <p:cNvSpPr>
            <a:spLocks noChangeArrowheads="1"/>
          </p:cNvSpPr>
          <p:nvPr/>
        </p:nvSpPr>
        <p:spPr bwMode="auto">
          <a:xfrm>
            <a:off x="6713538" y="1690688"/>
            <a:ext cx="2944812" cy="4198937"/>
          </a:xfrm>
          <a:prstGeom prst="rect">
            <a:avLst/>
          </a:prstGeom>
          <a:solidFill>
            <a:srgbClr val="FFFFFF"/>
          </a:solidFill>
          <a:ln w="38100">
            <a:solidFill>
              <a:schemeClr val="accent2"/>
            </a:solidFill>
            <a:miter lim="800000"/>
            <a:headEnd/>
            <a:tailEnd/>
          </a:ln>
        </p:spPr>
        <p:txBody>
          <a:bodyPr/>
          <a:lstStyle>
            <a:lvl1pPr>
              <a:defRPr>
                <a:solidFill>
                  <a:schemeClr val="tx1"/>
                </a:solidFill>
                <a:latin typeface="Arial" panose="020B0604020202020204" pitchFamily="34" charset="0"/>
              </a:defRPr>
            </a:lvl1pPr>
            <a:lvl2pPr marL="219075">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spcAft>
                <a:spcPct val="30000"/>
              </a:spcAft>
            </a:pPr>
            <a:r>
              <a:rPr lang="en-US" altLang="en-US" sz="3200" b="1" u="sng">
                <a:solidFill>
                  <a:srgbClr val="FF0066"/>
                </a:solidFill>
                <a:latin typeface="Times New Roman" panose="02020603050405020304" pitchFamily="18" charset="0"/>
              </a:rPr>
              <a:t>XÃ HỘI</a:t>
            </a:r>
            <a:endParaRPr lang="en-US" altLang="en-US" sz="2800" b="1">
              <a:latin typeface="Times New Roman" panose="02020603050405020304" pitchFamily="18" charset="0"/>
            </a:endParaRPr>
          </a:p>
          <a:p>
            <a:pPr algn="just" eaLnBrk="1" hangingPunct="1">
              <a:buFont typeface="Wingdings" panose="05000000000000000000" pitchFamily="2" charset="2"/>
              <a:buChar char="Ø"/>
            </a:pPr>
            <a:r>
              <a:rPr lang="en-US" altLang="en-US" sz="2800" b="1">
                <a:latin typeface="Times New Roman" panose="02020603050405020304" pitchFamily="18" charset="0"/>
              </a:rPr>
              <a:t>Mất trật tự an</a:t>
            </a:r>
          </a:p>
          <a:p>
            <a:pPr lvl="1" algn="just" eaLnBrk="1" hangingPunct="1">
              <a:buFont typeface="Wingdings" panose="05000000000000000000" pitchFamily="2" charset="2"/>
              <a:buNone/>
            </a:pPr>
            <a:r>
              <a:rPr lang="en-US" altLang="en-US" sz="2800" b="1">
                <a:latin typeface="Times New Roman" panose="02020603050405020304" pitchFamily="18" charset="0"/>
              </a:rPr>
              <a:t>toàn xã hội như:</a:t>
            </a:r>
          </a:p>
          <a:p>
            <a:pPr lvl="1" algn="just" eaLnBrk="1" hangingPunct="1">
              <a:buFont typeface="Wingdings" panose="05000000000000000000" pitchFamily="2" charset="2"/>
              <a:buNone/>
            </a:pPr>
            <a:r>
              <a:rPr lang="en-US" altLang="en-US" sz="2800" b="1">
                <a:latin typeface="Times New Roman" panose="02020603050405020304" pitchFamily="18" charset="0"/>
              </a:rPr>
              <a:t>trộm cắp, cướp</a:t>
            </a:r>
          </a:p>
          <a:p>
            <a:pPr lvl="1" algn="just" eaLnBrk="1" hangingPunct="1">
              <a:buFont typeface="Wingdings" panose="05000000000000000000" pitchFamily="2" charset="2"/>
              <a:buNone/>
            </a:pPr>
            <a:r>
              <a:rPr lang="en-US" altLang="en-US" sz="2800" b="1">
                <a:latin typeface="Times New Roman" panose="02020603050405020304" pitchFamily="18" charset="0"/>
              </a:rPr>
              <a:t>của, giết người...</a:t>
            </a:r>
          </a:p>
          <a:p>
            <a:pPr algn="just" eaLnBrk="1" hangingPunct="1">
              <a:buFont typeface="Wingdings" panose="05000000000000000000" pitchFamily="2" charset="2"/>
              <a:buChar char="Ø"/>
            </a:pPr>
            <a:r>
              <a:rPr lang="en-US" altLang="en-US" sz="2800" b="1">
                <a:latin typeface="Times New Roman" panose="02020603050405020304" pitchFamily="18" charset="0"/>
              </a:rPr>
              <a:t>Suy thoái giống</a:t>
            </a:r>
          </a:p>
          <a:p>
            <a:pPr lvl="1" algn="just" eaLnBrk="1" hangingPunct="1">
              <a:buFont typeface="Wingdings" panose="05000000000000000000" pitchFamily="2" charset="2"/>
              <a:buNone/>
            </a:pPr>
            <a:r>
              <a:rPr lang="en-US" altLang="en-US" sz="2800" b="1">
                <a:latin typeface="Times New Roman" panose="02020603050405020304" pitchFamily="18" charset="0"/>
              </a:rPr>
              <a:t>nòi, dân tộc.</a:t>
            </a:r>
          </a:p>
        </p:txBody>
      </p:sp>
      <p:sp>
        <p:nvSpPr>
          <p:cNvPr id="15366" name="Rectangle 19"/>
          <p:cNvSpPr>
            <a:spLocks noChangeArrowheads="1"/>
          </p:cNvSpPr>
          <p:nvPr/>
        </p:nvSpPr>
        <p:spPr bwMode="auto">
          <a:xfrm>
            <a:off x="427038" y="1676400"/>
            <a:ext cx="2849562" cy="4238625"/>
          </a:xfrm>
          <a:prstGeom prst="rect">
            <a:avLst/>
          </a:prstGeom>
          <a:solidFill>
            <a:srgbClr val="FFFFFF"/>
          </a:solidFill>
          <a:ln w="38100">
            <a:solidFill>
              <a:schemeClr val="accent2"/>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spcAft>
                <a:spcPct val="30000"/>
              </a:spcAft>
            </a:pPr>
            <a:r>
              <a:rPr lang="en-US" altLang="en-US" sz="3200" b="1" u="sng">
                <a:solidFill>
                  <a:srgbClr val="009900"/>
                </a:solidFill>
                <a:latin typeface="Times New Roman" panose="02020603050405020304" pitchFamily="18" charset="0"/>
              </a:rPr>
              <a:t>BẢN THÂN</a:t>
            </a:r>
          </a:p>
          <a:p>
            <a:pPr eaLnBrk="1" hangingPunct="1">
              <a:buFont typeface="Wingdings" panose="05000000000000000000" pitchFamily="2" charset="2"/>
              <a:buChar char="Ø"/>
            </a:pPr>
            <a:r>
              <a:rPr lang="en-US" altLang="en-US" sz="2700" b="1">
                <a:latin typeface="Times New Roman" panose="02020603050405020304" pitchFamily="18" charset="0"/>
              </a:rPr>
              <a:t>Ảnh hưởng xấu đến sức khỏe, tinh thần, đạo đức con người</a:t>
            </a:r>
          </a:p>
          <a:p>
            <a:pPr algn="just" eaLnBrk="1" hangingPunct="1">
              <a:buFont typeface="Wingdings" panose="05000000000000000000" pitchFamily="2" charset="2"/>
              <a:buChar char="Ø"/>
            </a:pPr>
            <a:r>
              <a:rPr lang="en-US" altLang="en-US" sz="2700" b="1">
                <a:latin typeface="Times New Roman" panose="02020603050405020304" pitchFamily="18" charset="0"/>
              </a:rPr>
              <a:t>Lười lao động.</a:t>
            </a:r>
          </a:p>
          <a:p>
            <a:pPr algn="just" eaLnBrk="1" hangingPunct="1">
              <a:buFont typeface="Wingdings" panose="05000000000000000000" pitchFamily="2" charset="2"/>
              <a:buChar char="Ø"/>
            </a:pPr>
            <a:r>
              <a:rPr lang="en-US" altLang="en-US" sz="2700" b="1">
                <a:latin typeface="Times New Roman" panose="02020603050405020304" pitchFamily="18" charset="0"/>
              </a:rPr>
              <a:t>Vi phạm pháp luật.</a:t>
            </a:r>
          </a:p>
          <a:p>
            <a:pPr eaLnBrk="1" hangingPunct="1"/>
            <a:endParaRPr lang="en-US" altLang="en-US" sz="2800" b="1">
              <a:latin typeface="Times New Roman" panose="02020603050405020304" pitchFamily="18" charset="0"/>
            </a:endParaRPr>
          </a:p>
        </p:txBody>
      </p:sp>
      <p:sp>
        <p:nvSpPr>
          <p:cNvPr id="15367" name="Rectangle 20"/>
          <p:cNvSpPr>
            <a:spLocks noChangeArrowheads="1"/>
          </p:cNvSpPr>
          <p:nvPr/>
        </p:nvSpPr>
        <p:spPr bwMode="auto">
          <a:xfrm>
            <a:off x="3848100" y="1706563"/>
            <a:ext cx="2468563" cy="4202112"/>
          </a:xfrm>
          <a:prstGeom prst="rect">
            <a:avLst/>
          </a:prstGeom>
          <a:solidFill>
            <a:srgbClr val="FFFFFF"/>
          </a:solidFill>
          <a:ln w="38100">
            <a:solidFill>
              <a:schemeClr val="accent2"/>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spcAft>
                <a:spcPct val="30000"/>
              </a:spcAft>
            </a:pPr>
            <a:r>
              <a:rPr lang="en-US" altLang="en-US" sz="3200" b="1" u="sng">
                <a:solidFill>
                  <a:srgbClr val="0066FF"/>
                </a:solidFill>
                <a:latin typeface="Times New Roman" panose="02020603050405020304" pitchFamily="18" charset="0"/>
              </a:rPr>
              <a:t>GIA ĐÌNH</a:t>
            </a:r>
          </a:p>
          <a:p>
            <a:pPr eaLnBrk="1" hangingPunct="1">
              <a:buFont typeface="Wingdings" panose="05000000000000000000" pitchFamily="2" charset="2"/>
              <a:buChar char="Ø"/>
            </a:pPr>
            <a:r>
              <a:rPr lang="en-US" altLang="en-US" sz="2800" b="1">
                <a:latin typeface="Times New Roman" panose="02020603050405020304" pitchFamily="18" charset="0"/>
              </a:rPr>
              <a:t>Kinh tế cạn kiệt, ảnh hưởng đến đời  sống vật chất và tinh thần</a:t>
            </a:r>
          </a:p>
          <a:p>
            <a:pPr algn="just" eaLnBrk="1" hangingPunct="1">
              <a:buFont typeface="Wingdings" panose="05000000000000000000" pitchFamily="2" charset="2"/>
              <a:buChar char="Ø"/>
            </a:pPr>
            <a:r>
              <a:rPr lang="en-US" altLang="en-US" sz="2800" b="1">
                <a:latin typeface="Times New Roman" panose="02020603050405020304" pitchFamily="18" charset="0"/>
              </a:rPr>
              <a:t>Gia đình tan vỡ.</a:t>
            </a:r>
          </a:p>
        </p:txBody>
      </p:sp>
      <p:sp>
        <p:nvSpPr>
          <p:cNvPr id="15368" name="Line 22"/>
          <p:cNvSpPr>
            <a:spLocks noChangeShapeType="1"/>
          </p:cNvSpPr>
          <p:nvPr/>
        </p:nvSpPr>
        <p:spPr bwMode="auto">
          <a:xfrm flipH="1">
            <a:off x="1949450" y="1143000"/>
            <a:ext cx="3060700" cy="533400"/>
          </a:xfrm>
          <a:prstGeom prst="line">
            <a:avLst/>
          </a:prstGeom>
          <a:noFill/>
          <a:ln w="38100">
            <a:solidFill>
              <a:schemeClr val="accent2"/>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5369" name="Line 23"/>
          <p:cNvSpPr>
            <a:spLocks noChangeShapeType="1"/>
          </p:cNvSpPr>
          <p:nvPr/>
        </p:nvSpPr>
        <p:spPr bwMode="auto">
          <a:xfrm>
            <a:off x="5029200" y="1162050"/>
            <a:ext cx="3094038" cy="523875"/>
          </a:xfrm>
          <a:prstGeom prst="line">
            <a:avLst/>
          </a:prstGeom>
          <a:noFill/>
          <a:ln w="38100">
            <a:solidFill>
              <a:schemeClr val="accent2"/>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5370" name="Line 24"/>
          <p:cNvSpPr>
            <a:spLocks noChangeShapeType="1"/>
          </p:cNvSpPr>
          <p:nvPr/>
        </p:nvSpPr>
        <p:spPr bwMode="auto">
          <a:xfrm flipH="1">
            <a:off x="4989513" y="1181100"/>
            <a:ext cx="1587" cy="511175"/>
          </a:xfrm>
          <a:prstGeom prst="line">
            <a:avLst/>
          </a:prstGeom>
          <a:noFill/>
          <a:ln w="38100">
            <a:solidFill>
              <a:schemeClr val="accent2"/>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6390"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6391"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6394" name="Text Box 10"/>
          <p:cNvSpPr txBox="1">
            <a:spLocks noChangeArrowheads="1"/>
          </p:cNvSpPr>
          <p:nvPr/>
        </p:nvSpPr>
        <p:spPr bwMode="auto">
          <a:xfrm>
            <a:off x="247650" y="2781300"/>
            <a:ext cx="922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6395" name="Text Box 12"/>
          <p:cNvSpPr txBox="1">
            <a:spLocks noChangeArrowheads="1"/>
          </p:cNvSpPr>
          <p:nvPr/>
        </p:nvSpPr>
        <p:spPr bwMode="auto">
          <a:xfrm>
            <a:off x="990600" y="4838700"/>
            <a:ext cx="4838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6396" name="Text Box 13"/>
          <p:cNvSpPr txBox="1">
            <a:spLocks noChangeArrowheads="1"/>
          </p:cNvSpPr>
          <p:nvPr/>
        </p:nvSpPr>
        <p:spPr bwMode="auto">
          <a:xfrm>
            <a:off x="-95250" y="8236"/>
            <a:ext cx="95631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000099"/>
                </a:solidFill>
                <a:latin typeface="Times New Roman" panose="02020603050405020304" pitchFamily="18" charset="0"/>
              </a:rPr>
              <a:t>   2. Tác hại của tệ nạn xã hội</a:t>
            </a:r>
            <a:r>
              <a:rPr lang="vi-VN" altLang="en-US" sz="5400" b="1">
                <a:solidFill>
                  <a:srgbClr val="000099"/>
                </a:solidFill>
                <a:latin typeface="Times New Roman" panose="02020603050405020304" pitchFamily="18" charset="0"/>
              </a:rPr>
              <a:t>:</a:t>
            </a:r>
            <a:endParaRPr lang="en-US" altLang="en-US" sz="5400" b="1">
              <a:solidFill>
                <a:srgbClr val="000099"/>
              </a:solidFill>
              <a:latin typeface="Times New Roman" panose="02020603050405020304" pitchFamily="18" charset="0"/>
            </a:endParaRPr>
          </a:p>
        </p:txBody>
      </p:sp>
      <p:sp>
        <p:nvSpPr>
          <p:cNvPr id="16397" name="Text Box 14"/>
          <p:cNvSpPr txBox="1">
            <a:spLocks noChangeArrowheads="1"/>
          </p:cNvSpPr>
          <p:nvPr/>
        </p:nvSpPr>
        <p:spPr bwMode="auto">
          <a:xfrm>
            <a:off x="19050" y="931566"/>
            <a:ext cx="9886950"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5400">
                <a:latin typeface="Times New Roman" panose="02020603050405020304" pitchFamily="18" charset="0"/>
              </a:rPr>
              <a:t>Ả</a:t>
            </a:r>
            <a:r>
              <a:rPr lang="en-US" altLang="en-US" sz="5400">
                <a:latin typeface="Times New Roman" panose="02020603050405020304" pitchFamily="18" charset="0"/>
              </a:rPr>
              <a:t>nh hưởng xấu đến sức khỏe, tinh thần, đạo đức con người, làm thiệt hại kinh tế gia đình và đất nước, phá vỡ hạnh phúc gia đình, gây mất trật tự an ninh xã hội, làm băng hoại giá trị đạo đức truyền thống, suy thoái giống nòi, dân tộc.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7411"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7412"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7413" name="Rectangle 2"/>
          <p:cNvSpPr>
            <a:spLocks noChangeArrowheads="1"/>
          </p:cNvSpPr>
          <p:nvPr/>
        </p:nvSpPr>
        <p:spPr bwMode="auto">
          <a:xfrm>
            <a:off x="84931" y="1192212"/>
            <a:ext cx="982107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6600" b="1">
                <a:solidFill>
                  <a:schemeClr val="accent2"/>
                </a:solidFill>
                <a:latin typeface="Times New Roman" panose="02020603050405020304" pitchFamily="18" charset="0"/>
              </a:rPr>
              <a:t>	</a:t>
            </a:r>
            <a:r>
              <a:rPr lang="en-US" altLang="en-US" sz="6600" b="1">
                <a:solidFill>
                  <a:srgbClr val="FF3300"/>
                </a:solidFill>
                <a:latin typeface="Times New Roman" panose="02020603050405020304" pitchFamily="18" charset="0"/>
              </a:rPr>
              <a:t>Những nguyên nhân nào khiến con người sa vào các tệ nạn xã hội? Trong đó nguyên nhân nào là chủ yếu?</a:t>
            </a:r>
          </a:p>
        </p:txBody>
      </p:sp>
      <p:sp>
        <p:nvSpPr>
          <p:cNvPr id="17414" name="WordArt 3"/>
          <p:cNvSpPr>
            <a:spLocks noChangeArrowheads="1" noChangeShapeType="1" noTextEdit="1"/>
          </p:cNvSpPr>
          <p:nvPr/>
        </p:nvSpPr>
        <p:spPr bwMode="auto">
          <a:xfrm>
            <a:off x="2676525" y="96838"/>
            <a:ext cx="6562725" cy="687387"/>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8" name="WordArt 13"/>
          <p:cNvSpPr>
            <a:spLocks noChangeArrowheads="1" noChangeShapeType="1" noTextEdit="1"/>
          </p:cNvSpPr>
          <p:nvPr/>
        </p:nvSpPr>
        <p:spPr bwMode="auto">
          <a:xfrm>
            <a:off x="518912" y="363537"/>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3"/>
          <p:cNvSpPr txBox="1">
            <a:spLocks noChangeArrowheads="1"/>
          </p:cNvSpPr>
          <p:nvPr/>
        </p:nvSpPr>
        <p:spPr bwMode="auto">
          <a:xfrm>
            <a:off x="-57150" y="76200"/>
            <a:ext cx="830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000099"/>
                </a:solidFill>
                <a:latin typeface="Times New Roman" panose="02020603050405020304" pitchFamily="18" charset="0"/>
              </a:rPr>
              <a:t>   *  Nguyên nhân chủ quan:</a:t>
            </a:r>
          </a:p>
        </p:txBody>
      </p:sp>
      <p:sp>
        <p:nvSpPr>
          <p:cNvPr id="19459" name="Text Box 13"/>
          <p:cNvSpPr txBox="1">
            <a:spLocks noChangeArrowheads="1"/>
          </p:cNvSpPr>
          <p:nvPr/>
        </p:nvSpPr>
        <p:spPr bwMode="auto">
          <a:xfrm>
            <a:off x="342900" y="647700"/>
            <a:ext cx="83058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000099"/>
                </a:solidFill>
                <a:latin typeface="Times New Roman" panose="02020603050405020304" pitchFamily="18" charset="0"/>
              </a:rPr>
              <a:t> </a:t>
            </a:r>
            <a:r>
              <a:rPr lang="en-US" altLang="en-US" sz="3200">
                <a:latin typeface="Times New Roman" panose="02020603050405020304" pitchFamily="18" charset="0"/>
              </a:rPr>
              <a:t>- Không làm chủ bản thân.</a:t>
            </a:r>
          </a:p>
          <a:p>
            <a:pPr>
              <a:spcBef>
                <a:spcPct val="50000"/>
              </a:spcBef>
              <a:buFontTx/>
              <a:buChar char="-"/>
            </a:pPr>
            <a:r>
              <a:rPr lang="en-US" altLang="en-US" sz="3200">
                <a:latin typeface="Times New Roman" panose="02020603050405020304" pitchFamily="18" charset="0"/>
              </a:rPr>
              <a:t> Tò mò, ưa cảm giác lạ, thiếu hiểu biết.</a:t>
            </a:r>
          </a:p>
          <a:p>
            <a:pPr>
              <a:spcBef>
                <a:spcPct val="50000"/>
              </a:spcBef>
            </a:pPr>
            <a:r>
              <a:rPr lang="en-US" altLang="en-US" sz="3200">
                <a:latin typeface="Times New Roman" panose="02020603050405020304" pitchFamily="18" charset="0"/>
              </a:rPr>
              <a:t>- Lười lao động, ham chơi.</a:t>
            </a:r>
          </a:p>
        </p:txBody>
      </p:sp>
      <p:sp>
        <p:nvSpPr>
          <p:cNvPr id="19460" name="Text Box 13"/>
          <p:cNvSpPr txBox="1">
            <a:spLocks noChangeArrowheads="1"/>
          </p:cNvSpPr>
          <p:nvPr/>
        </p:nvSpPr>
        <p:spPr bwMode="auto">
          <a:xfrm>
            <a:off x="-76200" y="2705100"/>
            <a:ext cx="830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000099"/>
                </a:solidFill>
                <a:latin typeface="Times New Roman" panose="02020603050405020304" pitchFamily="18" charset="0"/>
              </a:rPr>
              <a:t>   *  Nguyên nhân khách quan:</a:t>
            </a:r>
          </a:p>
        </p:txBody>
      </p:sp>
      <p:sp>
        <p:nvSpPr>
          <p:cNvPr id="19461" name="Text Box 13"/>
          <p:cNvSpPr txBox="1">
            <a:spLocks noChangeArrowheads="1"/>
          </p:cNvSpPr>
          <p:nvPr/>
        </p:nvSpPr>
        <p:spPr bwMode="auto">
          <a:xfrm>
            <a:off x="323850" y="3390900"/>
            <a:ext cx="9582150" cy="2800350"/>
          </a:xfrm>
          <a:prstGeom prst="rect">
            <a:avLst/>
          </a:prstGeom>
          <a:noFill/>
          <a:ln w="9525">
            <a:noFill/>
            <a:miter lim="800000"/>
            <a:headEnd/>
            <a:tailEnd/>
          </a:ln>
        </p:spPr>
        <p:txBody>
          <a:bodyPr>
            <a:spAutoFit/>
          </a:bodyPr>
          <a:lstStyle/>
          <a:p>
            <a:pPr>
              <a:spcBef>
                <a:spcPct val="50000"/>
              </a:spcBef>
              <a:defRPr/>
            </a:pPr>
            <a:r>
              <a:rPr lang="en-US" sz="3200" dirty="0">
                <a:latin typeface="+mj-lt"/>
                <a:cs typeface="Times New Roman" pitchFamily="18" charset="0"/>
              </a:rPr>
              <a:t>-  </a:t>
            </a:r>
            <a:r>
              <a:rPr lang="en-US" sz="3200" dirty="0" err="1">
                <a:latin typeface="+mj-lt"/>
                <a:cs typeface="Times New Roman" pitchFamily="18" charset="0"/>
              </a:rPr>
              <a:t>Gia</a:t>
            </a:r>
            <a:r>
              <a:rPr lang="en-US" sz="3200" dirty="0">
                <a:latin typeface="+mj-lt"/>
                <a:cs typeface="Times New Roman" pitchFamily="18" charset="0"/>
              </a:rPr>
              <a:t> </a:t>
            </a:r>
            <a:r>
              <a:rPr lang="en-US" sz="3200" dirty="0" err="1">
                <a:latin typeface="+mj-lt"/>
                <a:cs typeface="Times New Roman" pitchFamily="18" charset="0"/>
              </a:rPr>
              <a:t>đình</a:t>
            </a:r>
            <a:r>
              <a:rPr lang="en-US" sz="3200" dirty="0">
                <a:latin typeface="+mj-lt"/>
                <a:cs typeface="Times New Roman" pitchFamily="18" charset="0"/>
              </a:rPr>
              <a:t> </a:t>
            </a:r>
            <a:r>
              <a:rPr lang="en-US" sz="3200" dirty="0" err="1">
                <a:latin typeface="+mj-lt"/>
                <a:cs typeface="Times New Roman" pitchFamily="18" charset="0"/>
              </a:rPr>
              <a:t>bô</a:t>
            </a:r>
            <a:r>
              <a:rPr lang="en-US" sz="3200" dirty="0">
                <a:latin typeface="+mj-lt"/>
                <a:cs typeface="Times New Roman" pitchFamily="18" charset="0"/>
              </a:rPr>
              <a:t>́ mẹ </a:t>
            </a:r>
            <a:r>
              <a:rPr lang="en-US" sz="3200" dirty="0" err="1">
                <a:latin typeface="+mj-lt"/>
                <a:cs typeface="Times New Roman" pitchFamily="18" charset="0"/>
              </a:rPr>
              <a:t>bất</a:t>
            </a:r>
            <a:r>
              <a:rPr lang="en-US" sz="3200" dirty="0">
                <a:latin typeface="+mj-lt"/>
                <a:cs typeface="Times New Roman" pitchFamily="18" charset="0"/>
              </a:rPr>
              <a:t> </a:t>
            </a:r>
            <a:r>
              <a:rPr lang="en-US" sz="3200" dirty="0" err="1">
                <a:latin typeface="+mj-lt"/>
                <a:cs typeface="Times New Roman" pitchFamily="18" charset="0"/>
              </a:rPr>
              <a:t>hoa</a:t>
            </a:r>
            <a:r>
              <a:rPr lang="en-US" sz="3200" dirty="0">
                <a:latin typeface="+mj-lt"/>
                <a:cs typeface="Times New Roman" pitchFamily="18" charset="0"/>
              </a:rPr>
              <a:t>̀ </a:t>
            </a:r>
            <a:r>
              <a:rPr lang="en-US" sz="3200" dirty="0" err="1">
                <a:latin typeface="+mj-lt"/>
                <a:cs typeface="Times New Roman" pitchFamily="18" charset="0"/>
              </a:rPr>
              <a:t>ly</a:t>
            </a:r>
            <a:r>
              <a:rPr lang="en-US" sz="3200" dirty="0">
                <a:latin typeface="+mj-lt"/>
                <a:cs typeface="Times New Roman" pitchFamily="18" charset="0"/>
              </a:rPr>
              <a:t> </a:t>
            </a:r>
            <a:r>
              <a:rPr lang="en-US" sz="3200" dirty="0" err="1">
                <a:latin typeface="+mj-lt"/>
                <a:cs typeface="Times New Roman" pitchFamily="18" charset="0"/>
              </a:rPr>
              <a:t>hôn</a:t>
            </a:r>
            <a:r>
              <a:rPr lang="en-US" sz="3200" dirty="0">
                <a:latin typeface="+mj-lt"/>
                <a:cs typeface="Times New Roman" pitchFamily="18" charset="0"/>
              </a:rPr>
              <a:t>.</a:t>
            </a:r>
          </a:p>
          <a:p>
            <a:pPr>
              <a:spcBef>
                <a:spcPct val="50000"/>
              </a:spcBef>
              <a:buFontTx/>
              <a:buChar char="-"/>
              <a:defRPr/>
            </a:pPr>
            <a:r>
              <a:rPr lang="en-US" sz="3200" dirty="0">
                <a:latin typeface="+mj-lt"/>
                <a:cs typeface="Times New Roman" pitchFamily="18" charset="0"/>
              </a:rPr>
              <a:t>  </a:t>
            </a:r>
            <a:r>
              <a:rPr lang="en-US" sz="3200" dirty="0" err="1">
                <a:latin typeface="+mj-lt"/>
                <a:cs typeface="Times New Roman" pitchFamily="18" charset="0"/>
              </a:rPr>
              <a:t>Gia</a:t>
            </a:r>
            <a:r>
              <a:rPr lang="en-US" sz="3200" dirty="0">
                <a:latin typeface="+mj-lt"/>
                <a:cs typeface="Times New Roman" pitchFamily="18" charset="0"/>
              </a:rPr>
              <a:t> </a:t>
            </a:r>
            <a:r>
              <a:rPr lang="en-US" sz="3200" dirty="0" err="1">
                <a:latin typeface="+mj-lt"/>
                <a:cs typeface="Times New Roman" pitchFamily="18" charset="0"/>
              </a:rPr>
              <a:t>đình</a:t>
            </a:r>
            <a:r>
              <a:rPr lang="en-US" sz="3200" dirty="0">
                <a:latin typeface="+mj-lt"/>
                <a:cs typeface="Times New Roman" pitchFamily="18" charset="0"/>
              </a:rPr>
              <a:t> quá </a:t>
            </a:r>
            <a:r>
              <a:rPr lang="en-US" sz="3200" dirty="0" err="1">
                <a:latin typeface="+mj-lt"/>
                <a:cs typeface="Times New Roman" pitchFamily="18" charset="0"/>
              </a:rPr>
              <a:t>nuông</a:t>
            </a:r>
            <a:r>
              <a:rPr lang="en-US" sz="3200" dirty="0">
                <a:latin typeface="+mj-lt"/>
                <a:cs typeface="Times New Roman" pitchFamily="18" charset="0"/>
              </a:rPr>
              <a:t> </a:t>
            </a:r>
            <a:r>
              <a:rPr lang="en-US" sz="3200" dirty="0" err="1">
                <a:latin typeface="+mj-lt"/>
                <a:cs typeface="Times New Roman" pitchFamily="18" charset="0"/>
              </a:rPr>
              <a:t>chìu</a:t>
            </a:r>
            <a:r>
              <a:rPr lang="en-US" sz="3200" dirty="0">
                <a:latin typeface="+mj-lt"/>
                <a:cs typeface="Times New Roman" pitchFamily="18" charset="0"/>
              </a:rPr>
              <a:t>, </a:t>
            </a:r>
            <a:r>
              <a:rPr lang="en-US" sz="3200" dirty="0" err="1">
                <a:latin typeface="+mj-lt"/>
                <a:cs typeface="Times New Roman" pitchFamily="18" charset="0"/>
              </a:rPr>
              <a:t>quản</a:t>
            </a:r>
            <a:r>
              <a:rPr lang="en-US" sz="3200" dirty="0">
                <a:latin typeface="+mj-lt"/>
                <a:cs typeface="Times New Roman" pitchFamily="18" charset="0"/>
              </a:rPr>
              <a:t> </a:t>
            </a:r>
            <a:r>
              <a:rPr lang="en-US" sz="3200" dirty="0" err="1">
                <a:latin typeface="+mj-lt"/>
                <a:cs typeface="Times New Roman" pitchFamily="18" charset="0"/>
              </a:rPr>
              <a:t>li</a:t>
            </a:r>
            <a:r>
              <a:rPr lang="en-US" sz="3200" dirty="0">
                <a:latin typeface="+mj-lt"/>
                <a:cs typeface="Times New Roman" pitchFamily="18" charset="0"/>
              </a:rPr>
              <a:t>́ con </a:t>
            </a:r>
            <a:r>
              <a:rPr lang="en-US" sz="3200" dirty="0" err="1">
                <a:latin typeface="+mj-lt"/>
                <a:cs typeface="Times New Roman" pitchFamily="18" charset="0"/>
              </a:rPr>
              <a:t>cái</a:t>
            </a:r>
            <a:r>
              <a:rPr lang="en-US" sz="3200" dirty="0">
                <a:latin typeface="+mj-lt"/>
                <a:cs typeface="Times New Roman" pitchFamily="18" charset="0"/>
              </a:rPr>
              <a:t> </a:t>
            </a:r>
            <a:r>
              <a:rPr lang="en-US" sz="3200" dirty="0" err="1">
                <a:latin typeface="+mj-lt"/>
                <a:cs typeface="Times New Roman" pitchFamily="18" charset="0"/>
              </a:rPr>
              <a:t>chưa</a:t>
            </a:r>
            <a:r>
              <a:rPr lang="en-US" sz="3200" dirty="0">
                <a:latin typeface="+mj-lt"/>
                <a:cs typeface="Times New Roman" pitchFamily="18" charset="0"/>
              </a:rPr>
              <a:t> </a:t>
            </a:r>
            <a:r>
              <a:rPr lang="en-US" sz="3200" dirty="0" err="1">
                <a:latin typeface="+mj-lt"/>
                <a:cs typeface="Times New Roman" pitchFamily="18" charset="0"/>
              </a:rPr>
              <a:t>tốt</a:t>
            </a:r>
            <a:r>
              <a:rPr lang="en-US" sz="3200" dirty="0">
                <a:latin typeface="+mj-lt"/>
                <a:cs typeface="Times New Roman" pitchFamily="18" charset="0"/>
              </a:rPr>
              <a:t>.</a:t>
            </a:r>
          </a:p>
          <a:p>
            <a:pPr>
              <a:spcBef>
                <a:spcPct val="50000"/>
              </a:spcBef>
              <a:buFontTx/>
              <a:buChar char="-"/>
              <a:defRPr/>
            </a:pPr>
            <a:r>
              <a:rPr lang="en-US" sz="3200" dirty="0">
                <a:latin typeface="+mj-lt"/>
                <a:cs typeface="Times New Roman" pitchFamily="18" charset="0"/>
              </a:rPr>
              <a:t>  Do </a:t>
            </a:r>
            <a:r>
              <a:rPr lang="en-US" sz="3200" dirty="0" err="1">
                <a:latin typeface="+mj-lt"/>
                <a:cs typeface="Times New Roman" pitchFamily="18" charset="0"/>
              </a:rPr>
              <a:t>bạn</a:t>
            </a:r>
            <a:r>
              <a:rPr lang="en-US" sz="3200" dirty="0">
                <a:latin typeface="+mj-lt"/>
                <a:cs typeface="Times New Roman" pitchFamily="18" charset="0"/>
              </a:rPr>
              <a:t> bè </a:t>
            </a:r>
            <a:r>
              <a:rPr lang="en-US" sz="3200" dirty="0" err="1">
                <a:latin typeface="+mj-lt"/>
                <a:cs typeface="Times New Roman" pitchFamily="18" charset="0"/>
              </a:rPr>
              <a:t>ru</a:t>
            </a:r>
            <a:r>
              <a:rPr lang="en-US" sz="3200" dirty="0">
                <a:latin typeface="+mj-lt"/>
                <a:cs typeface="Times New Roman" pitchFamily="18" charset="0"/>
              </a:rPr>
              <a:t>̉ </a:t>
            </a:r>
            <a:r>
              <a:rPr lang="en-US" sz="3200" dirty="0" err="1">
                <a:latin typeface="+mj-lt"/>
                <a:cs typeface="Times New Roman" pitchFamily="18" charset="0"/>
              </a:rPr>
              <a:t>rê</a:t>
            </a:r>
            <a:r>
              <a:rPr lang="en-US" sz="3200" dirty="0">
                <a:latin typeface="+mj-lt"/>
                <a:cs typeface="Times New Roman" pitchFamily="18" charset="0"/>
              </a:rPr>
              <a:t>, </a:t>
            </a:r>
            <a:r>
              <a:rPr lang="en-US" sz="3200" dirty="0" err="1">
                <a:latin typeface="+mj-lt"/>
                <a:cs typeface="Times New Roman" pitchFamily="18" charset="0"/>
              </a:rPr>
              <a:t>lôi</a:t>
            </a:r>
            <a:r>
              <a:rPr lang="en-US" sz="3200" dirty="0">
                <a:latin typeface="+mj-lt"/>
                <a:cs typeface="Times New Roman" pitchFamily="18" charset="0"/>
              </a:rPr>
              <a:t> </a:t>
            </a:r>
            <a:r>
              <a:rPr lang="en-US" sz="3200" dirty="0" err="1">
                <a:latin typeface="+mj-lt"/>
                <a:cs typeface="Times New Roman" pitchFamily="18" charset="0"/>
              </a:rPr>
              <a:t>kéo</a:t>
            </a:r>
            <a:r>
              <a:rPr lang="en-US" sz="3200" dirty="0">
                <a:latin typeface="+mj-lt"/>
                <a:cs typeface="Times New Roman" pitchFamily="18" charset="0"/>
              </a:rPr>
              <a:t>, bị </a:t>
            </a:r>
            <a:r>
              <a:rPr lang="en-US" sz="3200" dirty="0" err="1">
                <a:latin typeface="+mj-lt"/>
                <a:cs typeface="Times New Roman" pitchFamily="18" charset="0"/>
              </a:rPr>
              <a:t>lừa</a:t>
            </a:r>
            <a:r>
              <a:rPr lang="en-US" sz="3200" dirty="0">
                <a:latin typeface="+mj-lt"/>
                <a:cs typeface="Times New Roman" pitchFamily="18" charset="0"/>
              </a:rPr>
              <a:t>, bị </a:t>
            </a:r>
            <a:r>
              <a:rPr lang="en-US" sz="3200" dirty="0" err="1">
                <a:latin typeface="+mj-lt"/>
                <a:cs typeface="Times New Roman" pitchFamily="18" charset="0"/>
              </a:rPr>
              <a:t>khống</a:t>
            </a:r>
            <a:r>
              <a:rPr lang="en-US" sz="3200" dirty="0">
                <a:latin typeface="+mj-lt"/>
                <a:cs typeface="Times New Roman" pitchFamily="18" charset="0"/>
              </a:rPr>
              <a:t> </a:t>
            </a:r>
            <a:r>
              <a:rPr lang="en-US" sz="3200" dirty="0" err="1">
                <a:latin typeface="+mj-lt"/>
                <a:cs typeface="Times New Roman" pitchFamily="18" charset="0"/>
              </a:rPr>
              <a:t>chê</a:t>
            </a:r>
            <a:r>
              <a:rPr lang="en-US" sz="3200" dirty="0">
                <a:latin typeface="+mj-lt"/>
                <a:cs typeface="Times New Roman" pitchFamily="18" charset="0"/>
              </a:rPr>
              <a:t>́.</a:t>
            </a:r>
          </a:p>
          <a:p>
            <a:pPr>
              <a:spcBef>
                <a:spcPct val="50000"/>
              </a:spcBef>
              <a:defRPr/>
            </a:pPr>
            <a:r>
              <a:rPr lang="en-US" sz="3200" dirty="0">
                <a:latin typeface="+mj-lt"/>
                <a:cs typeface="Times New Roman" pitchFamily="18" charset="0"/>
              </a:rPr>
              <a:t>-  </a:t>
            </a:r>
            <a:r>
              <a:rPr lang="en-US" sz="3200" dirty="0" err="1">
                <a:latin typeface="+mj-lt"/>
                <a:cs typeface="Times New Roman" pitchFamily="18" charset="0"/>
              </a:rPr>
              <a:t>Ảnh</a:t>
            </a:r>
            <a:r>
              <a:rPr lang="en-US" sz="3200" dirty="0">
                <a:latin typeface="+mj-lt"/>
                <a:cs typeface="Times New Roman" pitchFamily="18" charset="0"/>
              </a:rPr>
              <a:t> </a:t>
            </a:r>
            <a:r>
              <a:rPr lang="en-US" sz="3200" dirty="0" err="1">
                <a:latin typeface="+mj-lt"/>
                <a:cs typeface="Times New Roman" pitchFamily="18" charset="0"/>
              </a:rPr>
              <a:t>hưởng</a:t>
            </a:r>
            <a:r>
              <a:rPr lang="en-US" sz="3200" dirty="0">
                <a:latin typeface="+mj-lt"/>
                <a:cs typeface="Times New Roman" pitchFamily="18" charset="0"/>
              </a:rPr>
              <a:t> </a:t>
            </a:r>
            <a:r>
              <a:rPr lang="en-US" sz="3200" dirty="0" err="1">
                <a:latin typeface="+mj-lt"/>
                <a:cs typeface="Times New Roman" pitchFamily="18" charset="0"/>
              </a:rPr>
              <a:t>của</a:t>
            </a:r>
            <a:r>
              <a:rPr lang="en-US" sz="3200" dirty="0">
                <a:latin typeface="+mj-lt"/>
                <a:cs typeface="Times New Roman" pitchFamily="18" charset="0"/>
              </a:rPr>
              <a:t> </a:t>
            </a:r>
            <a:r>
              <a:rPr lang="en-US" sz="3200" dirty="0" err="1">
                <a:latin typeface="+mj-lt"/>
                <a:cs typeface="Times New Roman" pitchFamily="18" charset="0"/>
              </a:rPr>
              <a:t>văn</a:t>
            </a:r>
            <a:r>
              <a:rPr lang="en-US" sz="3200" dirty="0">
                <a:latin typeface="+mj-lt"/>
                <a:cs typeface="Times New Roman" pitchFamily="18" charset="0"/>
              </a:rPr>
              <a:t> </a:t>
            </a:r>
            <a:r>
              <a:rPr lang="en-US" sz="3200" dirty="0" err="1">
                <a:latin typeface="+mj-lt"/>
                <a:cs typeface="Times New Roman" pitchFamily="18" charset="0"/>
              </a:rPr>
              <a:t>hoa</a:t>
            </a:r>
            <a:r>
              <a:rPr lang="en-US" sz="3200" dirty="0">
                <a:latin typeface="+mj-lt"/>
                <a:cs typeface="Times New Roman" pitchFamily="18" charset="0"/>
              </a:rPr>
              <a:t>́ </a:t>
            </a:r>
            <a:r>
              <a:rPr lang="en-US" sz="3200" dirty="0" err="1">
                <a:latin typeface="+mj-lt"/>
                <a:cs typeface="Times New Roman" pitchFamily="18" charset="0"/>
              </a:rPr>
              <a:t>phẩm</a:t>
            </a:r>
            <a:r>
              <a:rPr lang="en-US" sz="3200" dirty="0">
                <a:latin typeface="+mj-lt"/>
                <a:cs typeface="Times New Roman" pitchFamily="18" charset="0"/>
              </a:rPr>
              <a:t> </a:t>
            </a:r>
            <a:r>
              <a:rPr lang="en-US" sz="3200" dirty="0" err="1">
                <a:latin typeface="+mj-lt"/>
                <a:cs typeface="Times New Roman" pitchFamily="18" charset="0"/>
              </a:rPr>
              <a:t>đồi</a:t>
            </a:r>
            <a:r>
              <a:rPr lang="en-US" sz="3200" dirty="0">
                <a:latin typeface="+mj-lt"/>
                <a:cs typeface="Times New Roman" pitchFamily="18" charset="0"/>
              </a:rPr>
              <a:t> </a:t>
            </a:r>
            <a:r>
              <a:rPr lang="en-US" sz="3200" dirty="0" err="1">
                <a:latin typeface="+mj-lt"/>
                <a:cs typeface="Times New Roman" pitchFamily="18" charset="0"/>
              </a:rPr>
              <a:t>truy</a:t>
            </a:r>
            <a:r>
              <a:rPr lang="en-US" sz="3200" dirty="0">
                <a:latin typeface="+mj-lt"/>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linds(horizontal)">
                                      <p:cBhvr>
                                        <p:cTn id="7" dur="500"/>
                                        <p:tgtEl>
                                          <p:spTgt spid="194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 calcmode="lin" valueType="num">
                                      <p:cBhvr additive="base">
                                        <p:cTn id="12" dur="500" fill="hold"/>
                                        <p:tgtEl>
                                          <p:spTgt spid="19459"/>
                                        </p:tgtEl>
                                        <p:attrNameLst>
                                          <p:attrName>ppt_x</p:attrName>
                                        </p:attrNameLst>
                                      </p:cBhvr>
                                      <p:tavLst>
                                        <p:tav tm="0">
                                          <p:val>
                                            <p:strVal val="#ppt_x"/>
                                          </p:val>
                                        </p:tav>
                                        <p:tav tm="100000">
                                          <p:val>
                                            <p:strVal val="#ppt_x"/>
                                          </p:val>
                                        </p:tav>
                                      </p:tavLst>
                                    </p:anim>
                                    <p:anim calcmode="lin" valueType="num">
                                      <p:cBhvr additive="base">
                                        <p:cTn id="13" dur="500" fill="hold"/>
                                        <p:tgtEl>
                                          <p:spTgt spid="19459"/>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9460"/>
                                        </p:tgtEl>
                                        <p:attrNameLst>
                                          <p:attrName>style.visibility</p:attrName>
                                        </p:attrNameLst>
                                      </p:cBhvr>
                                      <p:to>
                                        <p:strVal val="visible"/>
                                      </p:to>
                                    </p:set>
                                    <p:animEffect transition="in" filter="diamond(in)">
                                      <p:cBhvr>
                                        <p:cTn id="18" dur="500"/>
                                        <p:tgtEl>
                                          <p:spTgt spid="1946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461"/>
                                        </p:tgtEl>
                                        <p:attrNameLst>
                                          <p:attrName>style.visibility</p:attrName>
                                        </p:attrNameLst>
                                      </p:cBhvr>
                                      <p:to>
                                        <p:strVal val="visible"/>
                                      </p:to>
                                    </p:set>
                                    <p:anim calcmode="lin" valueType="num">
                                      <p:cBhvr additive="base">
                                        <p:cTn id="23" dur="500" fill="hold"/>
                                        <p:tgtEl>
                                          <p:spTgt spid="19461"/>
                                        </p:tgtEl>
                                        <p:attrNameLst>
                                          <p:attrName>ppt_x</p:attrName>
                                        </p:attrNameLst>
                                      </p:cBhvr>
                                      <p:tavLst>
                                        <p:tav tm="0">
                                          <p:val>
                                            <p:strVal val="#ppt_x"/>
                                          </p:val>
                                        </p:tav>
                                        <p:tav tm="100000">
                                          <p:val>
                                            <p:strVal val="#ppt_x"/>
                                          </p:val>
                                        </p:tav>
                                      </p:tavLst>
                                    </p:anim>
                                    <p:anim calcmode="lin" valueType="num">
                                      <p:cBhvr additive="base">
                                        <p:cTn id="24" dur="500" fill="hold"/>
                                        <p:tgtEl>
                                          <p:spTgt spid="1946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P spid="19460" grpId="0"/>
      <p:bldP spid="194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6" name="Rectangle 4"/>
          <p:cNvSpPr>
            <a:spLocks noChangeArrowheads="1"/>
          </p:cNvSpPr>
          <p:nvPr/>
        </p:nvSpPr>
        <p:spPr bwMode="auto">
          <a:xfrm>
            <a:off x="330200" y="20638"/>
            <a:ext cx="93091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b="1">
                <a:solidFill>
                  <a:srgbClr val="FF0000"/>
                </a:solidFill>
                <a:latin typeface="Times New Roman" panose="02020603050405020304" pitchFamily="18" charset="0"/>
              </a:rPr>
              <a:t>Bài tập 3:</a:t>
            </a:r>
            <a:r>
              <a:rPr lang="en-US" altLang="en-US" sz="3600" b="1">
                <a:latin typeface="Times New Roman" panose="02020603050405020304" pitchFamily="18" charset="0"/>
              </a:rPr>
              <a:t> </a:t>
            </a:r>
            <a:r>
              <a:rPr lang="en-US" altLang="en-US" sz="3600">
                <a:latin typeface="Times New Roman" panose="02020603050405020304" pitchFamily="18" charset="0"/>
              </a:rPr>
              <a:t>Hoàng</a:t>
            </a:r>
            <a:r>
              <a:rPr lang="en-US" altLang="en-US" sz="3600" b="1">
                <a:latin typeface="Times New Roman" panose="02020603050405020304" pitchFamily="18" charset="0"/>
              </a:rPr>
              <a:t> </a:t>
            </a:r>
            <a:r>
              <a:rPr lang="en-US" altLang="en-US" sz="3600">
                <a:latin typeface="Times New Roman" panose="02020603050405020304" pitchFamily="18" charset="0"/>
              </a:rPr>
              <a:t>lỡ dùng tiền đóng học phí của mẹ cho để chơi điện tử. Hoàng lo lắng không biết làm thế nào thì có một người nhờ Hoàng mang giao một túi nhỏ đi giao, rồi sẽ cho Hoàng một số tiền. Hoàng tự nhủ làm theo lời bà hàng nước còn hơn bị mẹ mắng.</a:t>
            </a:r>
          </a:p>
        </p:txBody>
      </p:sp>
      <p:sp>
        <p:nvSpPr>
          <p:cNvPr id="177157" name="Rectangle 5"/>
          <p:cNvSpPr>
            <a:spLocks noChangeArrowheads="1"/>
          </p:cNvSpPr>
          <p:nvPr/>
        </p:nvSpPr>
        <p:spPr bwMode="auto">
          <a:xfrm>
            <a:off x="209550" y="4343400"/>
            <a:ext cx="95710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u="sng">
                <a:latin typeface="Times New Roman" panose="02020603050405020304" pitchFamily="18" charset="0"/>
              </a:rPr>
              <a:t>Trả lời:</a:t>
            </a:r>
            <a:r>
              <a:rPr lang="en-US" altLang="en-US" sz="3200" b="1">
                <a:latin typeface="Times New Roman" panose="02020603050405020304" pitchFamily="18" charset="0"/>
              </a:rPr>
              <a:t> </a:t>
            </a:r>
            <a:r>
              <a:rPr lang="en-US" altLang="en-US" sz="3200" b="1">
                <a:solidFill>
                  <a:srgbClr val="0000CC"/>
                </a:solidFill>
                <a:latin typeface="Times New Roman" panose="02020603050405020304" pitchFamily="18" charset="0"/>
              </a:rPr>
              <a:t>Ý nghĩ của Hoàng là sai bởi vì làm như vậy Hoàng đã lừa dối mẹ. Nếu là hàng cấm thì Hoàng còn vi phạm pháp luật.</a:t>
            </a:r>
          </a:p>
        </p:txBody>
      </p:sp>
      <p:sp>
        <p:nvSpPr>
          <p:cNvPr id="177158" name="Rectangle 6"/>
          <p:cNvSpPr>
            <a:spLocks noChangeArrowheads="1"/>
          </p:cNvSpPr>
          <p:nvPr/>
        </p:nvSpPr>
        <p:spPr bwMode="auto">
          <a:xfrm>
            <a:off x="1470025" y="5959475"/>
            <a:ext cx="76438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a:solidFill>
                  <a:srgbClr val="FF0000"/>
                </a:solidFill>
                <a:latin typeface="Times New Roman" panose="02020603050405020304" pitchFamily="18" charset="0"/>
              </a:rPr>
              <a:t>=&gt; Nên nhận lỗi với mẹ và xin mẹ tha thứ. </a:t>
            </a:r>
          </a:p>
        </p:txBody>
      </p:sp>
      <p:sp>
        <p:nvSpPr>
          <p:cNvPr id="177159" name="Rectangle 7"/>
          <p:cNvSpPr>
            <a:spLocks noChangeArrowheads="1"/>
          </p:cNvSpPr>
          <p:nvPr/>
        </p:nvSpPr>
        <p:spPr bwMode="auto">
          <a:xfrm>
            <a:off x="0" y="3297238"/>
            <a:ext cx="953611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a:latin typeface="Times New Roman" panose="02020603050405020304" pitchFamily="18" charset="0"/>
              </a:rPr>
              <a:t>        Theo em, ý nghĩ của Hoàng là đúng hay sai? Nếu em là Hoàng, em sẽ làm gì ?</a:t>
            </a:r>
          </a:p>
        </p:txBody>
      </p:sp>
      <p:sp>
        <p:nvSpPr>
          <p:cNvPr id="19462" name="Right Arrow 5">
            <a:hlinkClick r:id="rId2" action="ppaction://hlinksldjump"/>
          </p:cNvPr>
          <p:cNvSpPr>
            <a:spLocks noChangeArrowheads="1"/>
          </p:cNvSpPr>
          <p:nvPr/>
        </p:nvSpPr>
        <p:spPr bwMode="auto">
          <a:xfrm>
            <a:off x="9144000" y="6367463"/>
            <a:ext cx="762000" cy="490537"/>
          </a:xfrm>
          <a:prstGeom prst="rightArrow">
            <a:avLst>
              <a:gd name="adj1" fmla="val 50000"/>
              <a:gd name="adj2" fmla="val 49989"/>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7156"/>
                                        </p:tgtEl>
                                        <p:attrNameLst>
                                          <p:attrName>style.visibility</p:attrName>
                                        </p:attrNameLst>
                                      </p:cBhvr>
                                      <p:to>
                                        <p:strVal val="visible"/>
                                      </p:to>
                                    </p:set>
                                    <p:animEffect transition="in" filter="checkerboard(across)">
                                      <p:cBhvr>
                                        <p:cTn id="7" dur="500"/>
                                        <p:tgtEl>
                                          <p:spTgt spid="17715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77159"/>
                                        </p:tgtEl>
                                        <p:attrNameLst>
                                          <p:attrName>style.visibility</p:attrName>
                                        </p:attrNameLst>
                                      </p:cBhvr>
                                      <p:to>
                                        <p:strVal val="visible"/>
                                      </p:to>
                                    </p:set>
                                    <p:animEffect transition="in" filter="box(in)">
                                      <p:cBhvr>
                                        <p:cTn id="10" dur="500"/>
                                        <p:tgtEl>
                                          <p:spTgt spid="17715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77157"/>
                                        </p:tgtEl>
                                        <p:attrNameLst>
                                          <p:attrName>style.visibility</p:attrName>
                                        </p:attrNameLst>
                                      </p:cBhvr>
                                      <p:to>
                                        <p:strVal val="visible"/>
                                      </p:to>
                                    </p:set>
                                    <p:animEffect transition="in" filter="checkerboard(across)">
                                      <p:cBhvr>
                                        <p:cTn id="15" dur="500"/>
                                        <p:tgtEl>
                                          <p:spTgt spid="177157"/>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77158"/>
                                        </p:tgtEl>
                                        <p:attrNameLst>
                                          <p:attrName>style.visibility</p:attrName>
                                        </p:attrNameLst>
                                      </p:cBhvr>
                                      <p:to>
                                        <p:strVal val="visible"/>
                                      </p:to>
                                    </p:set>
                                    <p:animEffect transition="in" filter="checkerboard(across)">
                                      <p:cBhvr>
                                        <p:cTn id="18" dur="500"/>
                                        <p:tgtEl>
                                          <p:spTgt spid="177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6" grpId="0"/>
      <p:bldP spid="177157" grpId="0"/>
      <p:bldP spid="177158" grpId="0"/>
      <p:bldP spid="17715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cb6"/>
          <p:cNvPicPr preferRelativeResize="0">
            <a:picLocks noGrp="1" noChangeArrowheads="1"/>
          </p:cNvPicPr>
          <p:nvPr>
            <p:ph type="body" idx="1"/>
          </p:nvPr>
        </p:nvPicPr>
        <p:blipFill>
          <a:blip r:embed="rId2">
            <a:lum bright="-34000"/>
            <a:extLst>
              <a:ext uri="{28A0092B-C50C-407E-A947-70E740481C1C}">
                <a14:useLocalDpi xmlns:a14="http://schemas.microsoft.com/office/drawing/2010/main" val="0"/>
              </a:ext>
            </a:extLst>
          </a:blip>
          <a:srcRect/>
          <a:stretch>
            <a:fillRect/>
          </a:stretch>
        </p:blipFill>
        <p:spPr>
          <a:xfrm>
            <a:off x="285750" y="247650"/>
            <a:ext cx="4479925" cy="2971800"/>
          </a:xfrm>
          <a:noFill/>
        </p:spPr>
      </p:pic>
      <p:pic>
        <p:nvPicPr>
          <p:cNvPr id="4099"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100" y="242888"/>
            <a:ext cx="4667250"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463" y="3698875"/>
            <a:ext cx="4508500" cy="288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1100" y="3698875"/>
            <a:ext cx="4686300"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5288" y="779463"/>
            <a:ext cx="93281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3600" b="1" i="1">
                <a:solidFill>
                  <a:srgbClr val="0000FF"/>
                </a:solidFill>
                <a:latin typeface="Times New Roman" panose="02020603050405020304" pitchFamily="18" charset="0"/>
                <a:cs typeface="Times New Roman" panose="02020603050405020304" pitchFamily="18" charset="0"/>
              </a:rPr>
              <a:t>Tình huống 1: </a:t>
            </a:r>
          </a:p>
          <a:p>
            <a:pPr algn="just"/>
            <a:r>
              <a:rPr lang="en-US" altLang="en-US" sz="3600" b="1">
                <a:latin typeface="Times New Roman" panose="02020603050405020304" pitchFamily="18" charset="0"/>
              </a:rPr>
              <a:t> </a:t>
            </a:r>
            <a:r>
              <a:rPr lang="en-US" altLang="en-US" sz="4000" b="1">
                <a:latin typeface="Times New Roman" panose="02020603050405020304" pitchFamily="18" charset="0"/>
              </a:rPr>
              <a:t>Có người bạn rủ em trốn học để chơi điện tử ăn tiền.</a:t>
            </a:r>
            <a:endParaRPr lang="en-US" altLang="en-US" sz="3600" b="1">
              <a:latin typeface="Times New Roman" panose="02020603050405020304" pitchFamily="18" charset="0"/>
              <a:cs typeface="Times New Roman" panose="02020603050405020304" pitchFamily="18" charset="0"/>
            </a:endParaRPr>
          </a:p>
          <a:p>
            <a:endParaRPr lang="en-US" altLang="en-US" sz="3600" b="1">
              <a:solidFill>
                <a:srgbClr val="0000FF"/>
              </a:solidFill>
              <a:latin typeface="Times New Roman" panose="02020603050405020304" pitchFamily="18" charset="0"/>
              <a:cs typeface="Times New Roman" panose="02020603050405020304" pitchFamily="18" charset="0"/>
            </a:endParaRPr>
          </a:p>
          <a:p>
            <a:r>
              <a:rPr lang="en-US" altLang="en-US" sz="3600" b="1">
                <a:solidFill>
                  <a:srgbClr val="0000FF"/>
                </a:solidFill>
                <a:latin typeface="Times New Roman" panose="02020603050405020304" pitchFamily="18" charset="0"/>
                <a:cs typeface="Times New Roman" panose="02020603050405020304" pitchFamily="18" charset="0"/>
              </a:rPr>
              <a:t>				Trả lời: </a:t>
            </a:r>
          </a:p>
          <a:p>
            <a:r>
              <a:rPr lang="en-US" altLang="en-US" sz="3600" b="1">
                <a:solidFill>
                  <a:srgbClr val="FF0000"/>
                </a:solidFill>
                <a:latin typeface="Times New Roman" panose="02020603050405020304" pitchFamily="18" charset="0"/>
                <a:cs typeface="Times New Roman" panose="02020603050405020304" pitchFamily="18" charset="0"/>
              </a:rPr>
              <a:t>Em sẽ không đi chơi điện tử vì </a:t>
            </a:r>
            <a:r>
              <a:rPr lang="vi-VN" altLang="en-US" sz="3600" b="1">
                <a:solidFill>
                  <a:srgbClr val="FF0000"/>
                </a:solidFill>
                <a:latin typeface="Times New Roman" panose="02020603050405020304" pitchFamily="18" charset="0"/>
                <a:cs typeface="Times New Roman" panose="02020603050405020304" pitchFamily="18" charset="0"/>
              </a:rPr>
              <a:t>đó</a:t>
            </a:r>
            <a:r>
              <a:rPr lang="en-US" altLang="en-US" sz="3600" b="1">
                <a:solidFill>
                  <a:srgbClr val="FF0000"/>
                </a:solidFill>
                <a:latin typeface="Times New Roman" panose="02020603050405020304" pitchFamily="18" charset="0"/>
                <a:cs typeface="Times New Roman" panose="02020603050405020304" pitchFamily="18" charset="0"/>
              </a:rPr>
              <a:t> là tệ nạn xã hội.</a:t>
            </a:r>
            <a:r>
              <a:rPr lang="en-US" altLang="en-US" sz="2800" b="1"/>
              <a:t/>
            </a:r>
            <a:br>
              <a:rPr lang="en-US" altLang="en-US" sz="2800" b="1"/>
            </a:br>
            <a:endParaRPr lang="en-US" altLang="en-US" sz="2800" b="1"/>
          </a:p>
        </p:txBody>
      </p:sp>
      <p:sp>
        <p:nvSpPr>
          <p:cNvPr id="5" name="Right Arrow 4">
            <a:hlinkClick r:id="rId2" action="ppaction://hlinksldjump"/>
          </p:cNvPr>
          <p:cNvSpPr/>
          <p:nvPr/>
        </p:nvSpPr>
        <p:spPr>
          <a:xfrm flipH="1">
            <a:off x="9128125" y="6407150"/>
            <a:ext cx="777875"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556" name="Right Arrow 5">
            <a:hlinkClick r:id="rId3" action="ppaction://hlinkfile"/>
          </p:cNvPr>
          <p:cNvSpPr>
            <a:spLocks noChangeArrowheads="1"/>
          </p:cNvSpPr>
          <p:nvPr/>
        </p:nvSpPr>
        <p:spPr bwMode="auto">
          <a:xfrm>
            <a:off x="49213" y="0"/>
            <a:ext cx="815975" cy="508000"/>
          </a:xfrm>
          <a:prstGeom prst="rightArrow">
            <a:avLst>
              <a:gd name="adj1" fmla="val 50000"/>
              <a:gd name="adj2" fmla="val 49987"/>
            </a:avLst>
          </a:prstGeom>
          <a:solidFill>
            <a:schemeClr val="accent1"/>
          </a:solidFill>
          <a:ln w="9525" algn="ctr">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checkerboard(across)">
                                      <p:cBhvr>
                                        <p:cTn id="7" dur="500"/>
                                        <p:tgtEl>
                                          <p:spTgt spid="2">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
                                            <p:txEl>
                                              <p:pRg st="4" end="4"/>
                                            </p:txEl>
                                          </p:spTgt>
                                        </p:tgtEl>
                                        <p:attrNameLst>
                                          <p:attrName>style.visibility</p:attrName>
                                        </p:attrNameLst>
                                      </p:cBhvr>
                                      <p:to>
                                        <p:strVal val="visible"/>
                                      </p:to>
                                    </p:set>
                                    <p:animEffect transition="in" filter="checkerboard(across)">
                                      <p:cBhvr>
                                        <p:cTn id="1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12750" y="1227138"/>
            <a:ext cx="949325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3600" b="1">
                <a:latin typeface="Times New Roman" panose="02020603050405020304" pitchFamily="18" charset="0"/>
                <a:cs typeface="Times New Roman" panose="02020603050405020304" pitchFamily="18" charset="0"/>
              </a:rPr>
              <a:t>	</a:t>
            </a:r>
            <a:r>
              <a:rPr lang="en-US" altLang="en-US" sz="3600" b="1">
                <a:latin typeface="Times New Roman" panose="02020603050405020304" pitchFamily="18" charset="0"/>
              </a:rPr>
              <a:t> Có người rủ em hút thử Heroin. </a:t>
            </a:r>
            <a:endParaRPr lang="en-US" altLang="en-US" sz="3600" b="1">
              <a:latin typeface="Times New Roman" panose="02020603050405020304" pitchFamily="18" charset="0"/>
              <a:cs typeface="Times New Roman" panose="02020603050405020304" pitchFamily="18" charset="0"/>
            </a:endParaRPr>
          </a:p>
          <a:p>
            <a:endParaRPr lang="en-US" altLang="en-US" sz="3600" b="1" u="sng">
              <a:solidFill>
                <a:srgbClr val="0000FF"/>
              </a:solidFill>
              <a:latin typeface="Times New Roman" panose="02020603050405020304" pitchFamily="18" charset="0"/>
              <a:cs typeface="Times New Roman" panose="02020603050405020304" pitchFamily="18" charset="0"/>
            </a:endParaRPr>
          </a:p>
          <a:p>
            <a:r>
              <a:rPr lang="en-US" altLang="en-US" sz="3600" b="1">
                <a:solidFill>
                  <a:srgbClr val="0000FF"/>
                </a:solidFill>
                <a:latin typeface="Times New Roman" panose="02020603050405020304" pitchFamily="18" charset="0"/>
                <a:cs typeface="Times New Roman" panose="02020603050405020304" pitchFamily="18" charset="0"/>
              </a:rPr>
              <a:t>			Trả lời:  </a:t>
            </a:r>
            <a:r>
              <a:rPr lang="en-US" altLang="en-US" sz="3600" b="1">
                <a:solidFill>
                  <a:srgbClr val="C00000"/>
                </a:solidFill>
                <a:latin typeface="Times New Roman" panose="02020603050405020304" pitchFamily="18" charset="0"/>
                <a:cs typeface="Times New Roman" panose="02020603050405020304" pitchFamily="18" charset="0"/>
              </a:rPr>
              <a:t/>
            </a:r>
            <a:br>
              <a:rPr lang="en-US" altLang="en-US" sz="3600" b="1">
                <a:solidFill>
                  <a:srgbClr val="C00000"/>
                </a:solidFill>
                <a:latin typeface="Times New Roman" panose="02020603050405020304" pitchFamily="18" charset="0"/>
                <a:cs typeface="Times New Roman" panose="02020603050405020304" pitchFamily="18" charset="0"/>
              </a:rPr>
            </a:br>
            <a:r>
              <a:rPr lang="en-US" altLang="en-US" sz="3600" b="1">
                <a:solidFill>
                  <a:srgbClr val="C00000"/>
                </a:solidFill>
                <a:latin typeface="Times New Roman" panose="02020603050405020304" pitchFamily="18" charset="0"/>
                <a:cs typeface="Times New Roman" panose="02020603050405020304" pitchFamily="18" charset="0"/>
              </a:rPr>
              <a:t>- Em sẽ không hút Heroin dù chỉ một lần cũng gây nghiện.  </a:t>
            </a:r>
            <a:r>
              <a:rPr lang="en-US" altLang="en-US" sz="2800" b="1">
                <a:latin typeface="Times New Roman" panose="02020603050405020304" pitchFamily="18" charset="0"/>
                <a:cs typeface="Times New Roman" panose="02020603050405020304" pitchFamily="18" charset="0"/>
              </a:rPr>
              <a:t/>
            </a:r>
            <a:br>
              <a:rPr lang="en-US" altLang="en-US" sz="2800" b="1">
                <a:latin typeface="Times New Roman" panose="02020603050405020304" pitchFamily="18" charset="0"/>
                <a:cs typeface="Times New Roman" panose="02020603050405020304" pitchFamily="18" charset="0"/>
              </a:rPr>
            </a:br>
            <a:endParaRPr lang="en-US" altLang="en-US" sz="2800" b="1">
              <a:latin typeface="Times New Roman" panose="02020603050405020304" pitchFamily="18" charset="0"/>
              <a:cs typeface="Times New Roman" panose="02020603050405020304" pitchFamily="18" charset="0"/>
            </a:endParaRPr>
          </a:p>
        </p:txBody>
      </p:sp>
      <p:sp>
        <p:nvSpPr>
          <p:cNvPr id="4" name="5-Point Star 3">
            <a:hlinkClick r:id="rId2" action="ppaction://hlinksldjump"/>
          </p:cNvPr>
          <p:cNvSpPr/>
          <p:nvPr/>
        </p:nvSpPr>
        <p:spPr>
          <a:xfrm>
            <a:off x="9245600" y="6172200"/>
            <a:ext cx="577850" cy="533400"/>
          </a:xfrm>
          <a:prstGeom prst="star5">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0" name="Rectangle 4"/>
          <p:cNvSpPr>
            <a:spLocks noChangeArrowheads="1"/>
          </p:cNvSpPr>
          <p:nvPr/>
        </p:nvSpPr>
        <p:spPr bwMode="auto">
          <a:xfrm>
            <a:off x="3136900" y="550863"/>
            <a:ext cx="30702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i="1">
                <a:solidFill>
                  <a:srgbClr val="0000FF"/>
                </a:solidFill>
                <a:latin typeface="Times New Roman" panose="02020603050405020304" pitchFamily="18" charset="0"/>
                <a:cs typeface="Times New Roman" panose="02020603050405020304" pitchFamily="18" charset="0"/>
              </a:rPr>
              <a:t>Tình huống 2: </a:t>
            </a:r>
            <a:endParaRPr lang="en-US" altLang="en-US" sz="2800" b="1" i="1">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checkerboard(across)">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12750" y="1143000"/>
            <a:ext cx="90805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4000" b="1">
                <a:latin typeface="Times New Roman" panose="02020603050405020304" pitchFamily="18" charset="0"/>
                <a:cs typeface="Times New Roman" panose="02020603050405020304" pitchFamily="18" charset="0"/>
              </a:rPr>
              <a:t>	</a:t>
            </a:r>
            <a:r>
              <a:rPr lang="en-US" altLang="en-US" sz="4000" b="1">
                <a:latin typeface="Times New Roman" panose="02020603050405020304" pitchFamily="18" charset="0"/>
              </a:rPr>
              <a:t> Có người lạ nhờ em chuyển hộ gói hàng mà em không biết trong đó có gì?</a:t>
            </a:r>
          </a:p>
          <a:p>
            <a:pPr algn="just"/>
            <a:r>
              <a:rPr lang="en-US" altLang="en-US" sz="4000">
                <a:latin typeface="Times New Roman" panose="02020603050405020304" pitchFamily="18" charset="0"/>
              </a:rPr>
              <a:t> </a:t>
            </a:r>
            <a:endParaRPr lang="en-US" altLang="en-US" sz="4000" b="1" u="sng">
              <a:solidFill>
                <a:srgbClr val="0000FF"/>
              </a:solidFill>
              <a:latin typeface="Times New Roman" panose="02020603050405020304" pitchFamily="18" charset="0"/>
              <a:cs typeface="Times New Roman" panose="02020603050405020304" pitchFamily="18" charset="0"/>
            </a:endParaRPr>
          </a:p>
          <a:p>
            <a:r>
              <a:rPr lang="en-US" altLang="en-US" sz="4000" b="1">
                <a:solidFill>
                  <a:srgbClr val="0000FF"/>
                </a:solidFill>
                <a:latin typeface="Times New Roman" panose="02020603050405020304" pitchFamily="18" charset="0"/>
                <a:cs typeface="Times New Roman" panose="02020603050405020304" pitchFamily="18" charset="0"/>
              </a:rPr>
              <a:t>Trả lời:  </a:t>
            </a:r>
            <a:r>
              <a:rPr lang="en-US" altLang="en-US" sz="4000" b="1">
                <a:solidFill>
                  <a:srgbClr val="C00000"/>
                </a:solidFill>
                <a:latin typeface="Times New Roman" panose="02020603050405020304" pitchFamily="18" charset="0"/>
                <a:cs typeface="Times New Roman" panose="02020603050405020304" pitchFamily="18" charset="0"/>
              </a:rPr>
              <a:t/>
            </a:r>
            <a:br>
              <a:rPr lang="en-US" altLang="en-US" sz="4000" b="1">
                <a:solidFill>
                  <a:srgbClr val="C00000"/>
                </a:solidFill>
                <a:latin typeface="Times New Roman" panose="02020603050405020304" pitchFamily="18" charset="0"/>
                <a:cs typeface="Times New Roman" panose="02020603050405020304" pitchFamily="18" charset="0"/>
              </a:rPr>
            </a:br>
            <a:r>
              <a:rPr lang="en-US" altLang="en-US" sz="4000" b="1">
                <a:solidFill>
                  <a:srgbClr val="C00000"/>
                </a:solidFill>
                <a:latin typeface="Times New Roman" panose="02020603050405020304" pitchFamily="18" charset="0"/>
                <a:cs typeface="Times New Roman" panose="02020603050405020304" pitchFamily="18" charset="0"/>
              </a:rPr>
              <a:t>- Em sẽ không  mang hộ khi không biết gói đồ đó là gì.</a:t>
            </a:r>
            <a:endParaRPr lang="en-US" altLang="en-US" sz="3200" b="1">
              <a:latin typeface="Times New Roman" panose="02020603050405020304" pitchFamily="18" charset="0"/>
              <a:cs typeface="Times New Roman" panose="02020603050405020304" pitchFamily="18" charset="0"/>
            </a:endParaRPr>
          </a:p>
        </p:txBody>
      </p:sp>
      <p:sp>
        <p:nvSpPr>
          <p:cNvPr id="25603" name="Rectangle 4"/>
          <p:cNvSpPr>
            <a:spLocks noChangeArrowheads="1"/>
          </p:cNvSpPr>
          <p:nvPr/>
        </p:nvSpPr>
        <p:spPr bwMode="auto">
          <a:xfrm>
            <a:off x="3136900" y="417513"/>
            <a:ext cx="37147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400" b="1" i="1">
                <a:solidFill>
                  <a:srgbClr val="0000FF"/>
                </a:solidFill>
                <a:latin typeface="Times New Roman" panose="02020603050405020304" pitchFamily="18" charset="0"/>
                <a:cs typeface="Times New Roman" panose="02020603050405020304" pitchFamily="18" charset="0"/>
              </a:rPr>
              <a:t>Tình huống 3: </a:t>
            </a:r>
            <a:endParaRPr lang="en-US" altLang="en-US" sz="3600" b="1" i="1">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checkerboard(across)">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Text Box 2"/>
          <p:cNvSpPr txBox="1">
            <a:spLocks noChangeArrowheads="1"/>
          </p:cNvSpPr>
          <p:nvPr/>
        </p:nvSpPr>
        <p:spPr bwMode="auto">
          <a:xfrm rot="789008">
            <a:off x="2725738" y="1093788"/>
            <a:ext cx="6008687"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8000"/>
              <a:t>Để bảo vệ chính mình</a:t>
            </a:r>
          </a:p>
        </p:txBody>
      </p:sp>
      <p:pic>
        <p:nvPicPr>
          <p:cNvPr id="983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3117850"/>
            <a:ext cx="3095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08" name="Rectangle 4"/>
          <p:cNvSpPr>
            <a:spLocks noChangeArrowheads="1"/>
          </p:cNvSpPr>
          <p:nvPr/>
        </p:nvSpPr>
        <p:spPr bwMode="auto">
          <a:xfrm>
            <a:off x="4044950" y="4038600"/>
            <a:ext cx="5448300" cy="2438400"/>
          </a:xfrm>
          <a:prstGeom prst="rect">
            <a:avLst/>
          </a:prstGeom>
          <a:noFill/>
          <a:ln w="9525">
            <a:noFill/>
            <a:miter lim="800000"/>
            <a:headEnd/>
            <a:tailEnd/>
          </a:ln>
        </p:spPr>
        <p:txBody>
          <a:bodyPr wrap="none" anchor="ctr"/>
          <a:lstStyle/>
          <a:p>
            <a:pPr algn="ctr">
              <a:defRPr/>
            </a:pPr>
            <a:r>
              <a:rPr lang="en-US" sz="3200" b="1" dirty="0">
                <a:solidFill>
                  <a:srgbClr val="0000CC"/>
                </a:solidFill>
                <a:effectLst>
                  <a:outerShdw blurRad="38100" dist="38100" dir="2700000" algn="tl">
                    <a:srgbClr val="000000">
                      <a:alpha val="43137"/>
                    </a:srgbClr>
                  </a:outerShdw>
                </a:effectLst>
                <a:latin typeface="Times New Roman" pitchFamily="18" charset="0"/>
              </a:rPr>
              <a:t>KHÔNG THAM GIA</a:t>
            </a:r>
          </a:p>
          <a:p>
            <a:pPr algn="ctr">
              <a:defRPr/>
            </a:pPr>
            <a:r>
              <a:rPr lang="en-US" sz="3200" b="1" dirty="0">
                <a:solidFill>
                  <a:srgbClr val="0000CC"/>
                </a:solidFill>
                <a:effectLst>
                  <a:outerShdw blurRad="38100" dist="38100" dir="2700000" algn="tl">
                    <a:srgbClr val="000000">
                      <a:alpha val="43137"/>
                    </a:srgbClr>
                  </a:outerShdw>
                </a:effectLst>
                <a:latin typeface="Times New Roman" pitchFamily="18" charset="0"/>
              </a:rPr>
              <a:t> VÀO CÁC TỆ NẠN XÃ HỘI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98307"/>
                                        </p:tgtEl>
                                        <p:attrNameLst>
                                          <p:attrName>style.visibility</p:attrName>
                                        </p:attrNameLst>
                                      </p:cBhvr>
                                      <p:to>
                                        <p:strVal val="visible"/>
                                      </p:to>
                                    </p:set>
                                    <p:anim calcmode="lin" valueType="num">
                                      <p:cBhvr>
                                        <p:cTn id="7" dur="500" fill="hold"/>
                                        <p:tgtEl>
                                          <p:spTgt spid="98307"/>
                                        </p:tgtEl>
                                        <p:attrNameLst>
                                          <p:attrName>ppt_w</p:attrName>
                                        </p:attrNameLst>
                                      </p:cBhvr>
                                      <p:tavLst>
                                        <p:tav tm="0">
                                          <p:val>
                                            <p:fltVal val="0"/>
                                          </p:val>
                                        </p:tav>
                                        <p:tav tm="100000">
                                          <p:val>
                                            <p:strVal val="#ppt_w"/>
                                          </p:val>
                                        </p:tav>
                                      </p:tavLst>
                                    </p:anim>
                                    <p:anim calcmode="lin" valueType="num">
                                      <p:cBhvr>
                                        <p:cTn id="8" dur="500" fill="hold"/>
                                        <p:tgtEl>
                                          <p:spTgt spid="98307"/>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98306"/>
                                        </p:tgtEl>
                                        <p:attrNameLst>
                                          <p:attrName>style.visibility</p:attrName>
                                        </p:attrNameLst>
                                      </p:cBhvr>
                                      <p:to>
                                        <p:strVal val="visible"/>
                                      </p:to>
                                    </p:set>
                                    <p:anim calcmode="discrete" valueType="clr">
                                      <p:cBhvr override="childStyle">
                                        <p:cTn id="12" dur="80"/>
                                        <p:tgtEl>
                                          <p:spTgt spid="9830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98306"/>
                                        </p:tgtEl>
                                        <p:attrNameLst>
                                          <p:attrName>fillcolor</p:attrName>
                                        </p:attrNameLst>
                                      </p:cBhvr>
                                      <p:tavLst>
                                        <p:tav tm="0">
                                          <p:val>
                                            <p:clrVal>
                                              <a:schemeClr val="accent2"/>
                                            </p:clrVal>
                                          </p:val>
                                        </p:tav>
                                        <p:tav tm="50000">
                                          <p:val>
                                            <p:clrVal>
                                              <a:schemeClr val="hlink"/>
                                            </p:clrVal>
                                          </p:val>
                                        </p:tav>
                                      </p:tavLst>
                                    </p:anim>
                                    <p:set>
                                      <p:cBhvr>
                                        <p:cTn id="14" dur="80"/>
                                        <p:tgtEl>
                                          <p:spTgt spid="98306"/>
                                        </p:tgtEl>
                                        <p:attrNameLst>
                                          <p:attrName>fill.type</p:attrName>
                                        </p:attrNameLst>
                                      </p:cBhvr>
                                      <p:to>
                                        <p:strVal val="solid"/>
                                      </p:to>
                                    </p:set>
                                  </p:childTnLst>
                                </p:cTn>
                              </p:par>
                            </p:childTnLst>
                          </p:cTn>
                        </p:par>
                        <p:par>
                          <p:cTn id="15" fill="hold" nodeType="afterGroup">
                            <p:stCondLst>
                              <p:cond delay="118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98308">
                                            <p:txEl>
                                              <p:pRg st="0" end="0"/>
                                            </p:txEl>
                                          </p:spTgt>
                                        </p:tgtEl>
                                        <p:attrNameLst>
                                          <p:attrName>style.visibility</p:attrName>
                                        </p:attrNameLst>
                                      </p:cBhvr>
                                      <p:to>
                                        <p:strVal val="visible"/>
                                      </p:to>
                                    </p:set>
                                    <p:anim calcmode="lin" valueType="num">
                                      <p:cBhvr>
                                        <p:cTn id="18" dur="1000" fill="hold"/>
                                        <p:tgtEl>
                                          <p:spTgt spid="98308">
                                            <p:txEl>
                                              <p:pRg st="0" end="0"/>
                                            </p:txEl>
                                          </p:spTgt>
                                        </p:tgtEl>
                                        <p:attrNameLst>
                                          <p:attrName>ppt_w</p:attrName>
                                        </p:attrNameLst>
                                      </p:cBhvr>
                                      <p:tavLst>
                                        <p:tav tm="0">
                                          <p:val>
                                            <p:fltVal val="0"/>
                                          </p:val>
                                        </p:tav>
                                        <p:tav tm="100000">
                                          <p:val>
                                            <p:strVal val="#ppt_w"/>
                                          </p:val>
                                        </p:tav>
                                      </p:tavLst>
                                    </p:anim>
                                    <p:anim calcmode="lin" valueType="num">
                                      <p:cBhvr>
                                        <p:cTn id="19" dur="1000" fill="hold"/>
                                        <p:tgtEl>
                                          <p:spTgt spid="98308">
                                            <p:txEl>
                                              <p:pRg st="0" end="0"/>
                                            </p:txEl>
                                          </p:spTgt>
                                        </p:tgtEl>
                                        <p:attrNameLst>
                                          <p:attrName>ppt_h</p:attrName>
                                        </p:attrNameLst>
                                      </p:cBhvr>
                                      <p:tavLst>
                                        <p:tav tm="0">
                                          <p:val>
                                            <p:fltVal val="0"/>
                                          </p:val>
                                        </p:tav>
                                        <p:tav tm="100000">
                                          <p:val>
                                            <p:strVal val="#ppt_h"/>
                                          </p:val>
                                        </p:tav>
                                      </p:tavLst>
                                    </p:anim>
                                    <p:anim calcmode="lin" valueType="num">
                                      <p:cBhvr>
                                        <p:cTn id="20" dur="1000" fill="hold"/>
                                        <p:tgtEl>
                                          <p:spTgt spid="98308">
                                            <p:txEl>
                                              <p:pRg st="0" end="0"/>
                                            </p:txEl>
                                          </p:spTgt>
                                        </p:tgtEl>
                                        <p:attrNameLst>
                                          <p:attrName>style.rotation</p:attrName>
                                        </p:attrNameLst>
                                      </p:cBhvr>
                                      <p:tavLst>
                                        <p:tav tm="0">
                                          <p:val>
                                            <p:fltVal val="90"/>
                                          </p:val>
                                        </p:tav>
                                        <p:tav tm="100000">
                                          <p:val>
                                            <p:fltVal val="0"/>
                                          </p:val>
                                        </p:tav>
                                      </p:tavLst>
                                    </p:anim>
                                    <p:animEffect transition="in" filter="fade">
                                      <p:cBhvr>
                                        <p:cTn id="21" dur="1000"/>
                                        <p:tgtEl>
                                          <p:spTgt spid="98308">
                                            <p:txEl>
                                              <p:pRg st="0" end="0"/>
                                            </p:txEl>
                                          </p:spTgt>
                                        </p:tgtEl>
                                      </p:cBhvr>
                                    </p:animEffect>
                                  </p:childTnLst>
                                </p:cTn>
                              </p:par>
                              <p:par>
                                <p:cTn id="22" presetID="31" presetClass="entr" presetSubtype="0" fill="hold" nodeType="withEffect">
                                  <p:stCondLst>
                                    <p:cond delay="0"/>
                                  </p:stCondLst>
                                  <p:iterate type="lt">
                                    <p:tmPct val="5000"/>
                                  </p:iterate>
                                  <p:childTnLst>
                                    <p:set>
                                      <p:cBhvr>
                                        <p:cTn id="23" dur="1" fill="hold">
                                          <p:stCondLst>
                                            <p:cond delay="0"/>
                                          </p:stCondLst>
                                        </p:cTn>
                                        <p:tgtEl>
                                          <p:spTgt spid="98308">
                                            <p:txEl>
                                              <p:pRg st="1" end="1"/>
                                            </p:txEl>
                                          </p:spTgt>
                                        </p:tgtEl>
                                        <p:attrNameLst>
                                          <p:attrName>style.visibility</p:attrName>
                                        </p:attrNameLst>
                                      </p:cBhvr>
                                      <p:to>
                                        <p:strVal val="visible"/>
                                      </p:to>
                                    </p:set>
                                    <p:anim calcmode="lin" valueType="num">
                                      <p:cBhvr>
                                        <p:cTn id="24" dur="1000" fill="hold"/>
                                        <p:tgtEl>
                                          <p:spTgt spid="98308">
                                            <p:txEl>
                                              <p:pRg st="1" end="1"/>
                                            </p:txEl>
                                          </p:spTgt>
                                        </p:tgtEl>
                                        <p:attrNameLst>
                                          <p:attrName>ppt_w</p:attrName>
                                        </p:attrNameLst>
                                      </p:cBhvr>
                                      <p:tavLst>
                                        <p:tav tm="0">
                                          <p:val>
                                            <p:fltVal val="0"/>
                                          </p:val>
                                        </p:tav>
                                        <p:tav tm="100000">
                                          <p:val>
                                            <p:strVal val="#ppt_w"/>
                                          </p:val>
                                        </p:tav>
                                      </p:tavLst>
                                    </p:anim>
                                    <p:anim calcmode="lin" valueType="num">
                                      <p:cBhvr>
                                        <p:cTn id="25" dur="1000" fill="hold"/>
                                        <p:tgtEl>
                                          <p:spTgt spid="98308">
                                            <p:txEl>
                                              <p:pRg st="1" end="1"/>
                                            </p:txEl>
                                          </p:spTgt>
                                        </p:tgtEl>
                                        <p:attrNameLst>
                                          <p:attrName>ppt_h</p:attrName>
                                        </p:attrNameLst>
                                      </p:cBhvr>
                                      <p:tavLst>
                                        <p:tav tm="0">
                                          <p:val>
                                            <p:fltVal val="0"/>
                                          </p:val>
                                        </p:tav>
                                        <p:tav tm="100000">
                                          <p:val>
                                            <p:strVal val="#ppt_h"/>
                                          </p:val>
                                        </p:tav>
                                      </p:tavLst>
                                    </p:anim>
                                    <p:anim calcmode="lin" valueType="num">
                                      <p:cBhvr>
                                        <p:cTn id="26" dur="1000" fill="hold"/>
                                        <p:tgtEl>
                                          <p:spTgt spid="98308">
                                            <p:txEl>
                                              <p:pRg st="1" end="1"/>
                                            </p:txEl>
                                          </p:spTgt>
                                        </p:tgtEl>
                                        <p:attrNameLst>
                                          <p:attrName>style.rotation</p:attrName>
                                        </p:attrNameLst>
                                      </p:cBhvr>
                                      <p:tavLst>
                                        <p:tav tm="0">
                                          <p:val>
                                            <p:fltVal val="90"/>
                                          </p:val>
                                        </p:tav>
                                        <p:tav tm="100000">
                                          <p:val>
                                            <p:fltVal val="0"/>
                                          </p:val>
                                        </p:tav>
                                      </p:tavLst>
                                    </p:anim>
                                    <p:animEffect transition="in" filter="fade">
                                      <p:cBhvr>
                                        <p:cTn id="27" dur="1000"/>
                                        <p:tgtEl>
                                          <p:spTgt spid="9830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randombar(horizontal)">
                                      <p:cBhvr>
                                        <p:cTn id="7" dur="500"/>
                                        <p:tgtEl>
                                          <p:spTgt spid="96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196" name="Picture 4" descr="Ma tuy -HIV"/>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47650" y="304800"/>
            <a:ext cx="9328150" cy="61722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animEffect transition="in" filter="blinds(horizontal)">
                                      <p:cBhvr>
                                        <p:cTn id="7" dur="500"/>
                                        <p:tgtEl>
                                          <p:spTgt spid="136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511300" y="350838"/>
            <a:ext cx="627538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000" b="1">
                <a:solidFill>
                  <a:srgbClr val="FF0000"/>
                </a:solidFill>
                <a:latin typeface="Times New Roman" panose="02020603050405020304" pitchFamily="18" charset="0"/>
              </a:rPr>
              <a:t>*Hướng dẫn học tập ở nhà :</a:t>
            </a:r>
          </a:p>
        </p:txBody>
      </p:sp>
      <p:sp>
        <p:nvSpPr>
          <p:cNvPr id="29699" name="Rectangle 3"/>
          <p:cNvSpPr>
            <a:spLocks noChangeArrowheads="1"/>
          </p:cNvSpPr>
          <p:nvPr/>
        </p:nvSpPr>
        <p:spPr bwMode="auto">
          <a:xfrm>
            <a:off x="0" y="1404938"/>
            <a:ext cx="9906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b="1">
                <a:solidFill>
                  <a:schemeClr val="tx2"/>
                </a:solidFill>
                <a:latin typeface="Times New Roman" panose="02020603050405020304" pitchFamily="18" charset="0"/>
              </a:rPr>
              <a:t>- </a:t>
            </a:r>
            <a:r>
              <a:rPr lang="en-US" altLang="en-US" sz="3600" b="1">
                <a:latin typeface="Times New Roman" panose="02020603050405020304" pitchFamily="18" charset="0"/>
              </a:rPr>
              <a:t>Học kĩ phần nội dung bài học.</a:t>
            </a:r>
          </a:p>
          <a:p>
            <a:pPr eaLnBrk="1" hangingPunct="1">
              <a:buFontTx/>
              <a:buChar char="-"/>
            </a:pPr>
            <a:r>
              <a:rPr lang="en-US" altLang="en-US" sz="3600" b="1">
                <a:latin typeface="Times New Roman" panose="02020603050405020304" pitchFamily="18" charset="0"/>
              </a:rPr>
              <a:t> Làm bài tập còn lại trong sách giáo khoa .</a:t>
            </a:r>
          </a:p>
          <a:p>
            <a:pPr eaLnBrk="1" hangingPunct="1">
              <a:buFontTx/>
              <a:buChar char="-"/>
            </a:pPr>
            <a:r>
              <a:rPr lang="en-US" altLang="en-US" sz="3600" b="1">
                <a:latin typeface="Times New Roman" panose="02020603050405020304" pitchFamily="18" charset="0"/>
              </a:rPr>
              <a:t>Tìm hiểu các quy định của pháp luật về phòng chống tệ nạn xã hội.</a:t>
            </a:r>
          </a:p>
          <a:p>
            <a:pPr eaLnBrk="1" hangingPunct="1">
              <a:buFontTx/>
              <a:buChar char="-"/>
            </a:pPr>
            <a:r>
              <a:rPr lang="en-US" altLang="en-US" sz="3600" b="1">
                <a:latin typeface="Times New Roman" panose="02020603050405020304" pitchFamily="18" charset="0"/>
              </a:rPr>
              <a:t> Công dân – học sinh cần làm gì để góp phần phòng chống tệ nạn xã hội?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578592" name="AutoShape 32"/>
          <p:cNvSpPr>
            <a:spLocks noChangeArrowheads="1"/>
          </p:cNvSpPr>
          <p:nvPr/>
        </p:nvSpPr>
        <p:spPr bwMode="auto">
          <a:xfrm>
            <a:off x="2597150" y="3657600"/>
            <a:ext cx="2374900" cy="2405063"/>
          </a:xfrm>
          <a:prstGeom prst="roundRect">
            <a:avLst>
              <a:gd name="adj" fmla="val 16667"/>
            </a:avLst>
          </a:prstGeom>
          <a:solidFill>
            <a:srgbClr val="CCFFCC"/>
          </a:solidFill>
          <a:ln w="38100" algn="ctr">
            <a:solidFill>
              <a:srgbClr val="FF0000"/>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a:p>
        </p:txBody>
      </p:sp>
      <p:sp>
        <p:nvSpPr>
          <p:cNvPr id="578590" name="AutoShape 30"/>
          <p:cNvSpPr>
            <a:spLocks noChangeArrowheads="1"/>
          </p:cNvSpPr>
          <p:nvPr/>
        </p:nvSpPr>
        <p:spPr bwMode="auto">
          <a:xfrm>
            <a:off x="120650" y="3657600"/>
            <a:ext cx="2393950" cy="2405063"/>
          </a:xfrm>
          <a:prstGeom prst="roundRect">
            <a:avLst>
              <a:gd name="adj" fmla="val 16667"/>
            </a:avLst>
          </a:prstGeom>
          <a:solidFill>
            <a:srgbClr val="CCFFCC"/>
          </a:solidFill>
          <a:ln w="38100" algn="ctr">
            <a:solidFill>
              <a:srgbClr val="FF0000"/>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78575" name="Rectangle 15"/>
          <p:cNvSpPr>
            <a:spLocks noChangeArrowheads="1"/>
          </p:cNvSpPr>
          <p:nvPr/>
        </p:nvSpPr>
        <p:spPr bwMode="auto">
          <a:xfrm>
            <a:off x="203200" y="4108450"/>
            <a:ext cx="20447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3200"/>
              <a:t>Thế nào là tệ nạn xã hội?</a:t>
            </a:r>
          </a:p>
        </p:txBody>
      </p:sp>
      <p:sp>
        <p:nvSpPr>
          <p:cNvPr id="578576" name="Rectangle 16"/>
          <p:cNvSpPr>
            <a:spLocks noChangeArrowheads="1"/>
          </p:cNvSpPr>
          <p:nvPr/>
        </p:nvSpPr>
        <p:spPr bwMode="auto">
          <a:xfrm>
            <a:off x="2552700" y="4095750"/>
            <a:ext cx="23241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3200"/>
              <a:t> Tác hại của các tệ nạn xã hội</a:t>
            </a:r>
          </a:p>
        </p:txBody>
      </p:sp>
      <p:sp>
        <p:nvSpPr>
          <p:cNvPr id="6150" name="Rectangle 8"/>
          <p:cNvSpPr>
            <a:spLocks noChangeArrowheads="1"/>
          </p:cNvSpPr>
          <p:nvPr/>
        </p:nvSpPr>
        <p:spPr bwMode="auto">
          <a:xfrm>
            <a:off x="2476500" y="533400"/>
            <a:ext cx="5613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a:solidFill>
                  <a:srgbClr val="FF3300"/>
                </a:solidFill>
              </a:rPr>
              <a:t> QUYỀN KHIẾU NẠI, TỐ CÁO CỦA CÔNG DÂN</a:t>
            </a:r>
          </a:p>
        </p:txBody>
      </p:sp>
      <p:sp>
        <p:nvSpPr>
          <p:cNvPr id="578594" name="AutoShape 34"/>
          <p:cNvSpPr>
            <a:spLocks noChangeArrowheads="1"/>
          </p:cNvSpPr>
          <p:nvPr/>
        </p:nvSpPr>
        <p:spPr bwMode="auto">
          <a:xfrm>
            <a:off x="5041900" y="3657600"/>
            <a:ext cx="2393950" cy="2405063"/>
          </a:xfrm>
          <a:prstGeom prst="roundRect">
            <a:avLst>
              <a:gd name="adj" fmla="val 16667"/>
            </a:avLst>
          </a:prstGeom>
          <a:solidFill>
            <a:srgbClr val="CCFFCC"/>
          </a:solidFill>
          <a:ln w="38100" algn="ctr">
            <a:solidFill>
              <a:srgbClr val="FF0000"/>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78574" name="Rectangle 14"/>
          <p:cNvSpPr>
            <a:spLocks noChangeArrowheads="1"/>
          </p:cNvSpPr>
          <p:nvPr/>
        </p:nvSpPr>
        <p:spPr bwMode="auto">
          <a:xfrm>
            <a:off x="5054600" y="4191000"/>
            <a:ext cx="22034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800"/>
              <a:t>Một số qui định của pháp luật</a:t>
            </a:r>
          </a:p>
        </p:txBody>
      </p:sp>
      <p:sp>
        <p:nvSpPr>
          <p:cNvPr id="578597" name="Line 37"/>
          <p:cNvSpPr>
            <a:spLocks noChangeShapeType="1"/>
          </p:cNvSpPr>
          <p:nvPr/>
        </p:nvSpPr>
        <p:spPr bwMode="auto">
          <a:xfrm>
            <a:off x="5124450" y="2000250"/>
            <a:ext cx="1200150" cy="16002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8598" name="Line 38"/>
          <p:cNvSpPr>
            <a:spLocks noChangeShapeType="1"/>
          </p:cNvSpPr>
          <p:nvPr/>
        </p:nvSpPr>
        <p:spPr bwMode="auto">
          <a:xfrm flipH="1">
            <a:off x="1314450" y="2000250"/>
            <a:ext cx="3771900" cy="158115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1" name="AutoShape 40"/>
          <p:cNvSpPr>
            <a:spLocks noChangeArrowheads="1"/>
          </p:cNvSpPr>
          <p:nvPr/>
        </p:nvSpPr>
        <p:spPr bwMode="auto">
          <a:xfrm>
            <a:off x="1428750" y="333375"/>
            <a:ext cx="7315200" cy="1676400"/>
          </a:xfrm>
          <a:prstGeom prst="bevel">
            <a:avLst>
              <a:gd name="adj" fmla="val 12500"/>
            </a:avLst>
          </a:prstGeom>
          <a:solidFill>
            <a:schemeClr val="accent1">
              <a:lumMod val="40000"/>
              <a:lumOff val="60000"/>
            </a:schemeClr>
          </a:solidFill>
          <a:ln w="38100">
            <a:solidFill>
              <a:srgbClr val="0000FF"/>
            </a:solidFill>
            <a:miter lim="800000"/>
            <a:headEnd/>
            <a:tailEnd/>
          </a:ln>
        </p:spPr>
        <p:txBody>
          <a:bodyPr wrap="none" anchor="ctr"/>
          <a:lstStyle/>
          <a:p>
            <a:pPr>
              <a:defRPr/>
            </a:pPr>
            <a:endParaRPr lang="en-US" dirty="0">
              <a:solidFill>
                <a:srgbClr val="00B0F0"/>
              </a:solidFill>
              <a:latin typeface="Arial" charset="0"/>
            </a:endParaRPr>
          </a:p>
        </p:txBody>
      </p:sp>
      <p:sp>
        <p:nvSpPr>
          <p:cNvPr id="6156" name="Rectangle 41"/>
          <p:cNvSpPr>
            <a:spLocks noChangeArrowheads="1"/>
          </p:cNvSpPr>
          <p:nvPr/>
        </p:nvSpPr>
        <p:spPr bwMode="auto">
          <a:xfrm>
            <a:off x="1790700" y="790575"/>
            <a:ext cx="6667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a:solidFill>
                  <a:srgbClr val="C00000"/>
                </a:solidFill>
              </a:rPr>
              <a:t> PHÒNG, CHỐNG TỆ NẠN XÃ HỘI</a:t>
            </a:r>
          </a:p>
        </p:txBody>
      </p:sp>
      <p:sp>
        <p:nvSpPr>
          <p:cNvPr id="578613" name="Line 53"/>
          <p:cNvSpPr>
            <a:spLocks noChangeShapeType="1"/>
          </p:cNvSpPr>
          <p:nvPr/>
        </p:nvSpPr>
        <p:spPr bwMode="auto">
          <a:xfrm>
            <a:off x="5124450" y="2019300"/>
            <a:ext cx="3333750" cy="15240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AutoShape 34"/>
          <p:cNvSpPr>
            <a:spLocks noChangeArrowheads="1"/>
          </p:cNvSpPr>
          <p:nvPr/>
        </p:nvSpPr>
        <p:spPr bwMode="auto">
          <a:xfrm>
            <a:off x="7537450" y="3619500"/>
            <a:ext cx="2254250" cy="2405063"/>
          </a:xfrm>
          <a:prstGeom prst="roundRect">
            <a:avLst>
              <a:gd name="adj" fmla="val 16667"/>
            </a:avLst>
          </a:prstGeom>
          <a:solidFill>
            <a:srgbClr val="CCFFCC"/>
          </a:solidFill>
          <a:ln w="38100" algn="ctr">
            <a:solidFill>
              <a:srgbClr val="FF0000"/>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6" name="Rectangle 14"/>
          <p:cNvSpPr>
            <a:spLocks noChangeArrowheads="1"/>
          </p:cNvSpPr>
          <p:nvPr/>
        </p:nvSpPr>
        <p:spPr bwMode="auto">
          <a:xfrm>
            <a:off x="7588250" y="4210050"/>
            <a:ext cx="22034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800"/>
              <a:t> Trách nhiệm của công dân</a:t>
            </a:r>
          </a:p>
        </p:txBody>
      </p:sp>
      <p:sp>
        <p:nvSpPr>
          <p:cNvPr id="17" name="Line 37"/>
          <p:cNvSpPr>
            <a:spLocks noChangeShapeType="1"/>
          </p:cNvSpPr>
          <p:nvPr/>
        </p:nvSpPr>
        <p:spPr bwMode="auto">
          <a:xfrm flipH="1">
            <a:off x="3803650" y="2019300"/>
            <a:ext cx="1282700" cy="16383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578598"/>
                                        </p:tgtEl>
                                        <p:attrNameLst>
                                          <p:attrName>style.visibility</p:attrName>
                                        </p:attrNameLst>
                                      </p:cBhvr>
                                      <p:to>
                                        <p:strVal val="visible"/>
                                      </p:to>
                                    </p:set>
                                    <p:animEffect transition="in" filter="diamond(in)">
                                      <p:cBhvr>
                                        <p:cTn id="7" dur="1000"/>
                                        <p:tgtEl>
                                          <p:spTgt spid="578598"/>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78575"/>
                                        </p:tgtEl>
                                        <p:attrNameLst>
                                          <p:attrName>style.visibility</p:attrName>
                                        </p:attrNameLst>
                                      </p:cBhvr>
                                      <p:to>
                                        <p:strVal val="visible"/>
                                      </p:to>
                                    </p:set>
                                    <p:animEffect transition="in" filter="diamond(in)">
                                      <p:cBhvr>
                                        <p:cTn id="10" dur="1000"/>
                                        <p:tgtEl>
                                          <p:spTgt spid="578575"/>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578590"/>
                                        </p:tgtEl>
                                        <p:attrNameLst>
                                          <p:attrName>style.visibility</p:attrName>
                                        </p:attrNameLst>
                                      </p:cBhvr>
                                      <p:to>
                                        <p:strVal val="visible"/>
                                      </p:to>
                                    </p:set>
                                    <p:animEffect transition="in" filter="diamond(in)">
                                      <p:cBhvr>
                                        <p:cTn id="13" dur="1000"/>
                                        <p:tgtEl>
                                          <p:spTgt spid="57859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checkerboard(across)">
                                      <p:cBhvr>
                                        <p:cTn id="18" dur="500"/>
                                        <p:tgtEl>
                                          <p:spTgt spid="17"/>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578576"/>
                                        </p:tgtEl>
                                        <p:attrNameLst>
                                          <p:attrName>style.visibility</p:attrName>
                                        </p:attrNameLst>
                                      </p:cBhvr>
                                      <p:to>
                                        <p:strVal val="visible"/>
                                      </p:to>
                                    </p:set>
                                    <p:animEffect transition="in" filter="checkerboard(across)">
                                      <p:cBhvr>
                                        <p:cTn id="21" dur="500"/>
                                        <p:tgtEl>
                                          <p:spTgt spid="578576"/>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578592"/>
                                        </p:tgtEl>
                                        <p:attrNameLst>
                                          <p:attrName>style.visibility</p:attrName>
                                        </p:attrNameLst>
                                      </p:cBhvr>
                                      <p:to>
                                        <p:strVal val="visible"/>
                                      </p:to>
                                    </p:set>
                                    <p:animEffect transition="in" filter="checkerboard(across)">
                                      <p:cBhvr>
                                        <p:cTn id="24" dur="500"/>
                                        <p:tgtEl>
                                          <p:spTgt spid="57859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578597"/>
                                        </p:tgtEl>
                                        <p:attrNameLst>
                                          <p:attrName>style.visibility</p:attrName>
                                        </p:attrNameLst>
                                      </p:cBhvr>
                                      <p:to>
                                        <p:strVal val="visible"/>
                                      </p:to>
                                    </p:set>
                                    <p:animEffect transition="in" filter="checkerboard(across)">
                                      <p:cBhvr>
                                        <p:cTn id="29" dur="500"/>
                                        <p:tgtEl>
                                          <p:spTgt spid="578597"/>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578574"/>
                                        </p:tgtEl>
                                        <p:attrNameLst>
                                          <p:attrName>style.visibility</p:attrName>
                                        </p:attrNameLst>
                                      </p:cBhvr>
                                      <p:to>
                                        <p:strVal val="visible"/>
                                      </p:to>
                                    </p:set>
                                    <p:animEffect transition="in" filter="checkerboard(across)">
                                      <p:cBhvr>
                                        <p:cTn id="32" dur="500"/>
                                        <p:tgtEl>
                                          <p:spTgt spid="578574"/>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578594"/>
                                        </p:tgtEl>
                                        <p:attrNameLst>
                                          <p:attrName>style.visibility</p:attrName>
                                        </p:attrNameLst>
                                      </p:cBhvr>
                                      <p:to>
                                        <p:strVal val="visible"/>
                                      </p:to>
                                    </p:set>
                                    <p:animEffect transition="in" filter="checkerboard(across)">
                                      <p:cBhvr>
                                        <p:cTn id="35" dur="500"/>
                                        <p:tgtEl>
                                          <p:spTgt spid="57859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nodeType="clickEffect">
                                  <p:stCondLst>
                                    <p:cond delay="0"/>
                                  </p:stCondLst>
                                  <p:childTnLst>
                                    <p:set>
                                      <p:cBhvr>
                                        <p:cTn id="39" dur="1" fill="hold">
                                          <p:stCondLst>
                                            <p:cond delay="0"/>
                                          </p:stCondLst>
                                        </p:cTn>
                                        <p:tgtEl>
                                          <p:spTgt spid="578613"/>
                                        </p:tgtEl>
                                        <p:attrNameLst>
                                          <p:attrName>style.visibility</p:attrName>
                                        </p:attrNameLst>
                                      </p:cBhvr>
                                      <p:to>
                                        <p:strVal val="visible"/>
                                      </p:to>
                                    </p:set>
                                    <p:animEffect transition="in" filter="checkerboard(across)">
                                      <p:cBhvr>
                                        <p:cTn id="40" dur="500"/>
                                        <p:tgtEl>
                                          <p:spTgt spid="578613"/>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checkerboard(across)">
                                      <p:cBhvr>
                                        <p:cTn id="43" dur="500"/>
                                        <p:tgtEl>
                                          <p:spTgt spid="16"/>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checkerboard(across)">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92" grpId="0" animBg="1"/>
      <p:bldP spid="578590" grpId="0" animBg="1"/>
      <p:bldP spid="578575" grpId="0"/>
      <p:bldP spid="578576" grpId="0"/>
      <p:bldP spid="578594" grpId="0" animBg="1"/>
      <p:bldP spid="578574" grpId="0"/>
      <p:bldP spid="15"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3"/>
          <p:cNvSpPr>
            <a:spLocks noChangeArrowheads="1" noChangeShapeType="1" noTextEdit="1"/>
          </p:cNvSpPr>
          <p:nvPr/>
        </p:nvSpPr>
        <p:spPr bwMode="auto">
          <a:xfrm>
            <a:off x="2676525" y="96838"/>
            <a:ext cx="6562725" cy="687387"/>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7172" name="Text Box 1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7173" name="Text Box 15"/>
          <p:cNvSpPr txBox="1">
            <a:spLocks noChangeArrowheads="1"/>
          </p:cNvSpPr>
          <p:nvPr/>
        </p:nvSpPr>
        <p:spPr bwMode="auto">
          <a:xfrm>
            <a:off x="0" y="990600"/>
            <a:ext cx="8648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 ĐẶT VẤN ĐỀ:</a:t>
            </a:r>
            <a:r>
              <a:rPr lang="vi-VN" altLang="en-US" sz="5400" b="1" u="sng">
                <a:solidFill>
                  <a:srgbClr val="FF0000"/>
                </a:solidFill>
                <a:latin typeface="Times New Roman" panose="02020603050405020304" pitchFamily="18" charset="0"/>
              </a:rPr>
              <a:t> (sgk)</a:t>
            </a:r>
            <a:endParaRPr lang="en-US" altLang="en-US" sz="5400" b="1" u="sng">
              <a:solidFill>
                <a:srgbClr val="FF0000"/>
              </a:solidFill>
              <a:latin typeface="Times New Roman" panose="02020603050405020304" pitchFamily="18" charset="0"/>
            </a:endParaRPr>
          </a:p>
        </p:txBody>
      </p:sp>
      <p:sp>
        <p:nvSpPr>
          <p:cNvPr id="7174" name="Text Box 1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7175" name="Text Box 17"/>
          <p:cNvSpPr txBox="1">
            <a:spLocks noChangeArrowheads="1"/>
          </p:cNvSpPr>
          <p:nvPr/>
        </p:nvSpPr>
        <p:spPr bwMode="auto">
          <a:xfrm>
            <a:off x="-381000" y="4381410"/>
            <a:ext cx="96202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sz="5400"/>
          </a:p>
        </p:txBody>
      </p:sp>
      <p:sp>
        <p:nvSpPr>
          <p:cNvPr id="9" name="Rectangle 18"/>
          <p:cNvSpPr>
            <a:spLocks noChangeArrowheads="1"/>
          </p:cNvSpPr>
          <p:nvPr/>
        </p:nvSpPr>
        <p:spPr bwMode="auto">
          <a:xfrm>
            <a:off x="23018" y="1908867"/>
            <a:ext cx="92202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5400">
                <a:solidFill>
                  <a:schemeClr val="accent2"/>
                </a:solidFill>
                <a:latin typeface="Times New Roman" panose="02020603050405020304" pitchFamily="18" charset="0"/>
              </a:rPr>
              <a:t> Em có đồng tình với ý kiến của An không? Vì sao?  </a:t>
            </a:r>
          </a:p>
          <a:p>
            <a:pPr eaLnBrk="1" hangingPunct="1"/>
            <a:endParaRPr lang="en-US" altLang="en-US" sz="5400">
              <a:solidFill>
                <a:schemeClr val="accent2"/>
              </a:solidFill>
              <a:latin typeface="Times New Roman" panose="02020603050405020304" pitchFamily="18" charset="0"/>
            </a:endParaRPr>
          </a:p>
        </p:txBody>
      </p:sp>
      <p:sp>
        <p:nvSpPr>
          <p:cNvPr id="10" name="Text Box 25"/>
          <p:cNvSpPr txBox="1">
            <a:spLocks noChangeArrowheads="1"/>
          </p:cNvSpPr>
          <p:nvPr/>
        </p:nvSpPr>
        <p:spPr bwMode="auto">
          <a:xfrm>
            <a:off x="227011" y="3792377"/>
            <a:ext cx="8812213"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a:t>=&gt;  </a:t>
            </a:r>
            <a:r>
              <a:rPr lang="en-US" altLang="en-US" sz="5400">
                <a:latin typeface="Times New Roman" panose="02020603050405020304" pitchFamily="18" charset="0"/>
              </a:rPr>
              <a:t>Em sẽ đồng tình với ý kiến của An, vì đánh bài ăn tiền là vi phạm pháp luật.  </a:t>
            </a:r>
            <a:endParaRPr lang="en-US" altLang="en-US" sz="5400"/>
          </a:p>
        </p:txBody>
      </p:sp>
      <p:sp>
        <p:nvSpPr>
          <p:cNvPr id="11" name="WordArt 13"/>
          <p:cNvSpPr>
            <a:spLocks noChangeArrowheads="1" noChangeShapeType="1" noTextEdit="1"/>
          </p:cNvSpPr>
          <p:nvPr/>
        </p:nvSpPr>
        <p:spPr bwMode="auto">
          <a:xfrm>
            <a:off x="364908" y="432682"/>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195" name="Text Box 1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196" name="Text Box 1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197" name="Rectangle 18"/>
          <p:cNvSpPr>
            <a:spLocks noChangeArrowheads="1"/>
          </p:cNvSpPr>
          <p:nvPr/>
        </p:nvSpPr>
        <p:spPr bwMode="auto">
          <a:xfrm>
            <a:off x="0" y="1609725"/>
            <a:ext cx="966311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a:solidFill>
                  <a:srgbClr val="FF3300"/>
                </a:solidFill>
                <a:latin typeface="Times New Roman" panose="02020603050405020304" pitchFamily="18" charset="0"/>
              </a:rPr>
              <a:t>Em sẽ làm gì nếu các bạn cùng lớp cũng chơi như vậy?</a:t>
            </a:r>
          </a:p>
          <a:p>
            <a:pPr eaLnBrk="1" hangingPunct="1"/>
            <a:endParaRPr lang="en-US" altLang="en-US" sz="3200">
              <a:solidFill>
                <a:srgbClr val="FF3300"/>
              </a:solidFill>
              <a:latin typeface="Times New Roman" panose="02020603050405020304" pitchFamily="18" charset="0"/>
            </a:endParaRPr>
          </a:p>
        </p:txBody>
      </p:sp>
      <p:sp>
        <p:nvSpPr>
          <p:cNvPr id="8198" name="Text Box 21"/>
          <p:cNvSpPr txBox="1">
            <a:spLocks noChangeArrowheads="1"/>
          </p:cNvSpPr>
          <p:nvPr/>
        </p:nvSpPr>
        <p:spPr bwMode="auto">
          <a:xfrm>
            <a:off x="0" y="3600450"/>
            <a:ext cx="9544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38262" name="Rectangle 22"/>
          <p:cNvSpPr>
            <a:spLocks noChangeArrowheads="1"/>
          </p:cNvSpPr>
          <p:nvPr/>
        </p:nvSpPr>
        <p:spPr bwMode="auto">
          <a:xfrm>
            <a:off x="0" y="3181350"/>
            <a:ext cx="96662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a:solidFill>
                  <a:srgbClr val="FF3300"/>
                </a:solidFill>
                <a:latin typeface="Times New Roman" panose="02020603050405020304" pitchFamily="18" charset="0"/>
              </a:rPr>
              <a:t>Theo em P, H và bà Tâm có vi phạm pháp luật không và phạm tội gì? Họ sẽ bị xử lý như thế nào?</a:t>
            </a:r>
          </a:p>
        </p:txBody>
      </p:sp>
      <p:sp>
        <p:nvSpPr>
          <p:cNvPr id="138264" name="Text Box 24"/>
          <p:cNvSpPr txBox="1">
            <a:spLocks noChangeArrowheads="1"/>
          </p:cNvSpPr>
          <p:nvPr/>
        </p:nvSpPr>
        <p:spPr bwMode="auto">
          <a:xfrm>
            <a:off x="0" y="4343400"/>
            <a:ext cx="96774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a:latin typeface="Times New Roman" panose="02020603050405020304" pitchFamily="18" charset="0"/>
              </a:rPr>
              <a:t>+ P, H: đánh bạc; hút thuốc phiện.</a:t>
            </a:r>
          </a:p>
          <a:p>
            <a:r>
              <a:rPr lang="en-US" altLang="en-US" sz="3200">
                <a:latin typeface="Times New Roman" panose="02020603050405020304" pitchFamily="18" charset="0"/>
              </a:rPr>
              <a:t>+ Bà Tâm: tổ chức đánh bạc; dụ dỗ trẻ em đánh bạc và hút thuốc phiện.</a:t>
            </a:r>
          </a:p>
          <a:p>
            <a:r>
              <a:rPr lang="en-US" altLang="en-US" sz="3200">
                <a:latin typeface="Times New Roman" panose="02020603050405020304" pitchFamily="18" charset="0"/>
              </a:rPr>
              <a:t>=&gt; Họ sẽ bị xử lí theo quy định của Pháp luật.  </a:t>
            </a:r>
          </a:p>
          <a:p>
            <a:pPr>
              <a:spcBef>
                <a:spcPct val="50000"/>
              </a:spcBef>
            </a:pPr>
            <a:endParaRPr lang="en-US" altLang="en-US" sz="3200">
              <a:latin typeface="Times New Roman" panose="02020603050405020304" pitchFamily="18" charset="0"/>
            </a:endParaRPr>
          </a:p>
        </p:txBody>
      </p:sp>
      <p:sp>
        <p:nvSpPr>
          <p:cNvPr id="138265" name="Text Box 25"/>
          <p:cNvSpPr txBox="1">
            <a:spLocks noChangeArrowheads="1"/>
          </p:cNvSpPr>
          <p:nvPr/>
        </p:nvSpPr>
        <p:spPr bwMode="auto">
          <a:xfrm>
            <a:off x="0" y="2362200"/>
            <a:ext cx="9677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a:t>-</a:t>
            </a:r>
            <a:r>
              <a:rPr lang="en-US" altLang="en-US" sz="3200">
                <a:latin typeface="Times New Roman" panose="02020603050405020304" pitchFamily="18" charset="0"/>
              </a:rPr>
              <a:t>-&gt;  Em sẽ can ngăn, giải thích cho các bạn hiểu…  </a:t>
            </a:r>
            <a:endParaRPr lang="en-US" altLang="en-US"/>
          </a:p>
        </p:txBody>
      </p:sp>
      <p:sp>
        <p:nvSpPr>
          <p:cNvPr id="8202" name="Text Box 15"/>
          <p:cNvSpPr txBox="1">
            <a:spLocks noChangeArrowheads="1"/>
          </p:cNvSpPr>
          <p:nvPr/>
        </p:nvSpPr>
        <p:spPr bwMode="auto">
          <a:xfrm>
            <a:off x="0" y="990600"/>
            <a:ext cx="86487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FF0000"/>
                </a:solidFill>
                <a:latin typeface="Times New Roman" panose="02020603050405020304" pitchFamily="18" charset="0"/>
              </a:rPr>
              <a:t>I. ĐẶT VẤN ĐỀ:</a:t>
            </a:r>
          </a:p>
        </p:txBody>
      </p:sp>
      <p:sp>
        <p:nvSpPr>
          <p:cNvPr id="8203" name="WordArt 3"/>
          <p:cNvSpPr>
            <a:spLocks noChangeArrowheads="1" noChangeShapeType="1" noTextEdit="1"/>
          </p:cNvSpPr>
          <p:nvPr/>
        </p:nvSpPr>
        <p:spPr bwMode="auto">
          <a:xfrm>
            <a:off x="2676525" y="96838"/>
            <a:ext cx="6562725" cy="687387"/>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13" name="WordArt 13"/>
          <p:cNvSpPr>
            <a:spLocks noChangeArrowheads="1" noChangeShapeType="1" noTextEdit="1"/>
          </p:cNvSpPr>
          <p:nvPr/>
        </p:nvSpPr>
        <p:spPr bwMode="auto">
          <a:xfrm>
            <a:off x="518912" y="363537"/>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8265"/>
                                        </p:tgtEl>
                                        <p:attrNameLst>
                                          <p:attrName>style.visibility</p:attrName>
                                        </p:attrNameLst>
                                      </p:cBhvr>
                                      <p:to>
                                        <p:strVal val="visible"/>
                                      </p:to>
                                    </p:set>
                                    <p:animEffect transition="in" filter="blinds(horizontal)">
                                      <p:cBhvr>
                                        <p:cTn id="7" dur="500"/>
                                        <p:tgtEl>
                                          <p:spTgt spid="1382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8262"/>
                                        </p:tgtEl>
                                        <p:attrNameLst>
                                          <p:attrName>style.visibility</p:attrName>
                                        </p:attrNameLst>
                                      </p:cBhvr>
                                      <p:to>
                                        <p:strVal val="visible"/>
                                      </p:to>
                                    </p:set>
                                    <p:animEffect transition="in" filter="checkerboard(across)">
                                      <p:cBhvr>
                                        <p:cTn id="12" dur="500"/>
                                        <p:tgtEl>
                                          <p:spTgt spid="1382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8264"/>
                                        </p:tgtEl>
                                        <p:attrNameLst>
                                          <p:attrName>style.visibility</p:attrName>
                                        </p:attrNameLst>
                                      </p:cBhvr>
                                      <p:to>
                                        <p:strVal val="visible"/>
                                      </p:to>
                                    </p:set>
                                    <p:animEffect transition="in" filter="checkerboard(across)">
                                      <p:cBhvr>
                                        <p:cTn id="17" dur="500"/>
                                        <p:tgtEl>
                                          <p:spTgt spid="138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62" grpId="0"/>
      <p:bldP spid="138264" grpId="0"/>
      <p:bldP spid="1382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9219" name="Text Box 15"/>
          <p:cNvSpPr txBox="1">
            <a:spLocks noChangeArrowheads="1"/>
          </p:cNvSpPr>
          <p:nvPr/>
        </p:nvSpPr>
        <p:spPr bwMode="auto">
          <a:xfrm>
            <a:off x="0" y="990600"/>
            <a:ext cx="8648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 ĐẶT VẤN ĐỀ:</a:t>
            </a:r>
          </a:p>
        </p:txBody>
      </p:sp>
      <p:sp>
        <p:nvSpPr>
          <p:cNvPr id="9220" name="Text Box 21"/>
          <p:cNvSpPr txBox="1">
            <a:spLocks noChangeArrowheads="1"/>
          </p:cNvSpPr>
          <p:nvPr/>
        </p:nvSpPr>
        <p:spPr bwMode="auto">
          <a:xfrm>
            <a:off x="0" y="3600450"/>
            <a:ext cx="9544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9221" name="Text Box 15"/>
          <p:cNvSpPr txBox="1">
            <a:spLocks noChangeArrowheads="1"/>
          </p:cNvSpPr>
          <p:nvPr/>
        </p:nvSpPr>
        <p:spPr bwMode="auto">
          <a:xfrm>
            <a:off x="0" y="2090397"/>
            <a:ext cx="8648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II. NỘI DUNG BÀI HỌC:</a:t>
            </a:r>
          </a:p>
        </p:txBody>
      </p:sp>
      <p:sp>
        <p:nvSpPr>
          <p:cNvPr id="12" name="Text Box 15"/>
          <p:cNvSpPr txBox="1">
            <a:spLocks noChangeArrowheads="1"/>
          </p:cNvSpPr>
          <p:nvPr/>
        </p:nvSpPr>
        <p:spPr bwMode="auto">
          <a:xfrm>
            <a:off x="0" y="3505498"/>
            <a:ext cx="8648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chemeClr val="accent2"/>
                </a:solidFill>
                <a:latin typeface="Times New Roman" panose="02020603050405020304" pitchFamily="18" charset="0"/>
              </a:rPr>
              <a:t>1. Thế nào là tệ nạn xã hội?</a:t>
            </a:r>
          </a:p>
        </p:txBody>
      </p:sp>
      <p:sp>
        <p:nvSpPr>
          <p:cNvPr id="9223" name="WordArt 3"/>
          <p:cNvSpPr>
            <a:spLocks noChangeArrowheads="1" noChangeShapeType="1" noTextEdit="1"/>
          </p:cNvSpPr>
          <p:nvPr/>
        </p:nvSpPr>
        <p:spPr bwMode="auto">
          <a:xfrm>
            <a:off x="2676525" y="69850"/>
            <a:ext cx="6562725" cy="687388"/>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9" name="WordArt 13"/>
          <p:cNvSpPr>
            <a:spLocks noChangeArrowheads="1" noChangeShapeType="1" noTextEdit="1"/>
          </p:cNvSpPr>
          <p:nvPr/>
        </p:nvSpPr>
        <p:spPr bwMode="auto">
          <a:xfrm>
            <a:off x="518912" y="363537"/>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bwMode="auto">
          <a:xfrm>
            <a:off x="6456363" y="2397125"/>
            <a:ext cx="2576512" cy="1690688"/>
          </a:xfrm>
          <a:prstGeom prst="round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en-US">
              <a:latin typeface="Arial" charset="0"/>
            </a:endParaRPr>
          </a:p>
        </p:txBody>
      </p:sp>
      <p:sp>
        <p:nvSpPr>
          <p:cNvPr id="15" name="Rounded Rectangle 14"/>
          <p:cNvSpPr/>
          <p:nvPr/>
        </p:nvSpPr>
        <p:spPr bwMode="auto">
          <a:xfrm>
            <a:off x="3754438" y="4032250"/>
            <a:ext cx="1552575" cy="1093788"/>
          </a:xfrm>
          <a:prstGeom prst="round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en-US">
              <a:latin typeface="Arial" charset="0"/>
            </a:endParaRPr>
          </a:p>
        </p:txBody>
      </p:sp>
      <p:sp>
        <p:nvSpPr>
          <p:cNvPr id="14" name="Rounded Rectangle 13"/>
          <p:cNvSpPr/>
          <p:nvPr/>
        </p:nvSpPr>
        <p:spPr bwMode="auto">
          <a:xfrm>
            <a:off x="3657600" y="2160588"/>
            <a:ext cx="1593850" cy="1095375"/>
          </a:xfrm>
          <a:prstGeom prst="round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en-US">
              <a:latin typeface="Arial" charset="0"/>
            </a:endParaRPr>
          </a:p>
        </p:txBody>
      </p:sp>
      <p:sp>
        <p:nvSpPr>
          <p:cNvPr id="13" name="Rounded Rectangle 12"/>
          <p:cNvSpPr/>
          <p:nvPr/>
        </p:nvSpPr>
        <p:spPr bwMode="auto">
          <a:xfrm>
            <a:off x="222250" y="2757488"/>
            <a:ext cx="2105025" cy="1509712"/>
          </a:xfrm>
          <a:prstGeom prst="round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en-US">
              <a:latin typeface="Arial" charset="0"/>
            </a:endParaRPr>
          </a:p>
        </p:txBody>
      </p:sp>
      <p:grpSp>
        <p:nvGrpSpPr>
          <p:cNvPr id="10246" name="Group 2"/>
          <p:cNvGrpSpPr>
            <a:grpSpLocks/>
          </p:cNvGrpSpPr>
          <p:nvPr/>
        </p:nvGrpSpPr>
        <p:grpSpPr bwMode="auto">
          <a:xfrm>
            <a:off x="269875" y="2087563"/>
            <a:ext cx="8883650" cy="3081337"/>
            <a:chOff x="469" y="1373"/>
            <a:chExt cx="5596" cy="1715"/>
          </a:xfrm>
        </p:grpSpPr>
        <p:sp>
          <p:nvSpPr>
            <p:cNvPr id="10249" name="Text Box 3"/>
            <p:cNvSpPr txBox="1">
              <a:spLocks noChangeArrowheads="1"/>
            </p:cNvSpPr>
            <p:nvPr/>
          </p:nvSpPr>
          <p:spPr bwMode="auto">
            <a:xfrm>
              <a:off x="469" y="1697"/>
              <a:ext cx="1338" cy="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a:latin typeface="+mn-lt"/>
                </a:rPr>
                <a:t>Hành vi sai lệch chuẩn mực xã hội</a:t>
              </a:r>
            </a:p>
          </p:txBody>
        </p:sp>
        <p:sp>
          <p:nvSpPr>
            <p:cNvPr id="10250" name="Text Box 4"/>
            <p:cNvSpPr txBox="1">
              <a:spLocks noChangeArrowheads="1"/>
            </p:cNvSpPr>
            <p:nvPr/>
          </p:nvSpPr>
          <p:spPr bwMode="auto">
            <a:xfrm>
              <a:off x="2633" y="1373"/>
              <a:ext cx="1034" cy="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a:solidFill>
                    <a:srgbClr val="0000CC"/>
                  </a:solidFill>
                  <a:latin typeface="+mn-lt"/>
                </a:rPr>
                <a:t>Vi phạm đạo đức</a:t>
              </a:r>
            </a:p>
          </p:txBody>
        </p:sp>
        <p:sp>
          <p:nvSpPr>
            <p:cNvPr id="10251" name="Text Box 5"/>
            <p:cNvSpPr txBox="1">
              <a:spLocks noChangeArrowheads="1"/>
            </p:cNvSpPr>
            <p:nvPr/>
          </p:nvSpPr>
          <p:spPr bwMode="auto">
            <a:xfrm>
              <a:off x="2657" y="2435"/>
              <a:ext cx="1114" cy="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a:solidFill>
                    <a:srgbClr val="0000CC"/>
                  </a:solidFill>
                  <a:latin typeface="+mn-lt"/>
                </a:rPr>
                <a:t>Vi phạm pháp luật</a:t>
              </a:r>
            </a:p>
          </p:txBody>
        </p:sp>
        <p:sp>
          <p:nvSpPr>
            <p:cNvPr id="10252" name="Text Box 6"/>
            <p:cNvSpPr txBox="1">
              <a:spLocks noChangeArrowheads="1"/>
            </p:cNvSpPr>
            <p:nvPr/>
          </p:nvSpPr>
          <p:spPr bwMode="auto">
            <a:xfrm>
              <a:off x="4361" y="1601"/>
              <a:ext cx="1704" cy="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a:solidFill>
                    <a:srgbClr val="FF0000"/>
                  </a:solidFill>
                  <a:latin typeface="+mn-lt"/>
                </a:rPr>
                <a:t>Hậu quả xấu về mọi mặt đời sống xã hội</a:t>
              </a:r>
            </a:p>
          </p:txBody>
        </p:sp>
        <p:sp>
          <p:nvSpPr>
            <p:cNvPr id="10253" name="Line 7"/>
            <p:cNvSpPr>
              <a:spLocks noChangeShapeType="1"/>
            </p:cNvSpPr>
            <p:nvPr/>
          </p:nvSpPr>
          <p:spPr bwMode="auto">
            <a:xfrm flipV="1">
              <a:off x="1752" y="1691"/>
              <a:ext cx="868" cy="47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mn-lt"/>
              </a:endParaRPr>
            </a:p>
          </p:txBody>
        </p:sp>
        <p:sp>
          <p:nvSpPr>
            <p:cNvPr id="10254" name="Line 8"/>
            <p:cNvSpPr>
              <a:spLocks noChangeShapeType="1"/>
            </p:cNvSpPr>
            <p:nvPr/>
          </p:nvSpPr>
          <p:spPr bwMode="auto">
            <a:xfrm>
              <a:off x="1760" y="2176"/>
              <a:ext cx="922" cy="62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mn-lt"/>
              </a:endParaRPr>
            </a:p>
          </p:txBody>
        </p:sp>
        <p:sp>
          <p:nvSpPr>
            <p:cNvPr id="10255" name="Line 9"/>
            <p:cNvSpPr>
              <a:spLocks noChangeShapeType="1"/>
            </p:cNvSpPr>
            <p:nvPr/>
          </p:nvSpPr>
          <p:spPr bwMode="auto">
            <a:xfrm>
              <a:off x="3648" y="1464"/>
              <a:ext cx="24" cy="162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mn-lt"/>
              </a:endParaRPr>
            </a:p>
          </p:txBody>
        </p:sp>
        <p:sp>
          <p:nvSpPr>
            <p:cNvPr id="10256" name="Line 10"/>
            <p:cNvSpPr>
              <a:spLocks noChangeShapeType="1"/>
            </p:cNvSpPr>
            <p:nvPr/>
          </p:nvSpPr>
          <p:spPr bwMode="auto">
            <a:xfrm flipV="1">
              <a:off x="3712" y="2096"/>
              <a:ext cx="672" cy="0"/>
            </a:xfrm>
            <a:prstGeom prst="line">
              <a:avLst/>
            </a:prstGeom>
            <a:noFill/>
            <a:ln w="155575" cmpd="dbl">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latin typeface="+mn-lt"/>
              </a:endParaRPr>
            </a:p>
          </p:txBody>
        </p:sp>
      </p:grpSp>
      <p:sp>
        <p:nvSpPr>
          <p:cNvPr id="10247" name="WordArt 3"/>
          <p:cNvSpPr>
            <a:spLocks noChangeArrowheads="1" noChangeShapeType="1" noTextEdit="1"/>
          </p:cNvSpPr>
          <p:nvPr/>
        </p:nvSpPr>
        <p:spPr bwMode="auto">
          <a:xfrm>
            <a:off x="2676525" y="96838"/>
            <a:ext cx="6562725" cy="687387"/>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rPr>
              <a:t>Phòng, chống tệ nạn xã hội</a:t>
            </a:r>
          </a:p>
        </p:txBody>
      </p:sp>
      <p:sp>
        <p:nvSpPr>
          <p:cNvPr id="17" name="WordArt 13"/>
          <p:cNvSpPr>
            <a:spLocks noChangeArrowheads="1" noChangeShapeType="1" noTextEdit="1"/>
          </p:cNvSpPr>
          <p:nvPr/>
        </p:nvSpPr>
        <p:spPr bwMode="auto">
          <a:xfrm>
            <a:off x="518912" y="363537"/>
            <a:ext cx="1838325" cy="403225"/>
          </a:xfrm>
          <a:prstGeom prst="rect">
            <a:avLst/>
          </a:prstGeom>
        </p:spPr>
        <p:txBody>
          <a:bodyPr wrap="none" fromWordArt="1">
            <a:prstTxWarp prst="textPlain">
              <a:avLst>
                <a:gd name="adj" fmla="val 50000"/>
              </a:avLst>
            </a:prstTxWarp>
          </a:bodyPr>
          <a:lstStyle/>
          <a:p>
            <a:pPr algn="ctr"/>
            <a:r>
              <a:rPr lang="en-US" sz="14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Bài</a:t>
            </a:r>
            <a:r>
              <a:rPr lang="en-US" sz="14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en-US" sz="14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13</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8"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9"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70" name="Text Box 8"/>
          <p:cNvSpPr txBox="1">
            <a:spLocks noChangeArrowheads="1"/>
          </p:cNvSpPr>
          <p:nvPr/>
        </p:nvSpPr>
        <p:spPr bwMode="auto">
          <a:xfrm>
            <a:off x="-116114" y="84302"/>
            <a:ext cx="91598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u="sng">
                <a:solidFill>
                  <a:srgbClr val="FF0000"/>
                </a:solidFill>
                <a:latin typeface="Times New Roman" panose="02020603050405020304" pitchFamily="18" charset="0"/>
              </a:rPr>
              <a:t>II. NỘI DUNG BÀI HỌC:</a:t>
            </a:r>
          </a:p>
        </p:txBody>
      </p:sp>
      <p:sp>
        <p:nvSpPr>
          <p:cNvPr id="11271" name="Text Box 9"/>
          <p:cNvSpPr txBox="1">
            <a:spLocks noChangeArrowheads="1"/>
          </p:cNvSpPr>
          <p:nvPr/>
        </p:nvSpPr>
        <p:spPr bwMode="auto">
          <a:xfrm>
            <a:off x="-116114" y="1039747"/>
            <a:ext cx="85550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000099"/>
                </a:solidFill>
                <a:latin typeface="Times New Roman" panose="02020603050405020304" pitchFamily="18" charset="0"/>
              </a:rPr>
              <a:t>1.Thế nào là tệ nạn xã hội?</a:t>
            </a:r>
          </a:p>
        </p:txBody>
      </p:sp>
      <p:sp>
        <p:nvSpPr>
          <p:cNvPr id="11272" name="Text Box 10"/>
          <p:cNvSpPr txBox="1">
            <a:spLocks noChangeArrowheads="1"/>
          </p:cNvSpPr>
          <p:nvPr/>
        </p:nvSpPr>
        <p:spPr bwMode="auto">
          <a:xfrm>
            <a:off x="0" y="1690687"/>
            <a:ext cx="922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73" name="Rectangle 11"/>
          <p:cNvSpPr>
            <a:spLocks noChangeArrowheads="1"/>
          </p:cNvSpPr>
          <p:nvPr/>
        </p:nvSpPr>
        <p:spPr bwMode="auto">
          <a:xfrm>
            <a:off x="12700" y="2066330"/>
            <a:ext cx="100330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5400">
                <a:latin typeface="Times New Roman" panose="02020603050405020304" pitchFamily="18" charset="0"/>
              </a:rPr>
              <a:t>-</a:t>
            </a:r>
            <a:r>
              <a:rPr lang="en-US" altLang="en-US" sz="5400" b="1">
                <a:latin typeface="Times New Roman" panose="02020603050405020304" pitchFamily="18" charset="0"/>
              </a:rPr>
              <a:t>Tệ nạn xã hội</a:t>
            </a:r>
            <a:r>
              <a:rPr lang="en-US" altLang="en-US" sz="5400">
                <a:latin typeface="Times New Roman" panose="02020603050405020304" pitchFamily="18" charset="0"/>
              </a:rPr>
              <a:t> là hiện tượng xã hội  bao gồm những hành vi sai lệch chuẩn mực xã hội vi phạm đạo đức và pháp luật gây hậu quả xấu về mọi mặt đối với đời sống xã hội.</a:t>
            </a:r>
          </a:p>
        </p:txBody>
      </p:sp>
      <p:sp>
        <p:nvSpPr>
          <p:cNvPr id="11274" name="Text Box 12"/>
          <p:cNvSpPr txBox="1">
            <a:spLocks noChangeArrowheads="1"/>
          </p:cNvSpPr>
          <p:nvPr/>
        </p:nvSpPr>
        <p:spPr bwMode="auto">
          <a:xfrm>
            <a:off x="990600" y="4838700"/>
            <a:ext cx="4838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strips(downLeft)">
                                      <p:cBhvr>
                                        <p:cTn id="7" dur="500"/>
                                        <p:tgtEl>
                                          <p:spTgt spid="11270"/>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wedge">
                                      <p:cBhvr>
                                        <p:cTn id="12" dur="2000"/>
                                        <p:tgtEl>
                                          <p:spTgt spid="11271"/>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grpId="0" nodeType="clickEffect">
                                  <p:stCondLst>
                                    <p:cond delay="0"/>
                                  </p:stCondLst>
                                  <p:iterate type="lt">
                                    <p:tmPct val="10000"/>
                                  </p:iterate>
                                  <p:childTnLst>
                                    <p:set>
                                      <p:cBhvr>
                                        <p:cTn id="16" dur="1" fill="hold">
                                          <p:stCondLst>
                                            <p:cond delay="0"/>
                                          </p:stCondLst>
                                        </p:cTn>
                                        <p:tgtEl>
                                          <p:spTgt spid="11273"/>
                                        </p:tgtEl>
                                        <p:attrNameLst>
                                          <p:attrName>style.visibility</p:attrName>
                                        </p:attrNameLst>
                                      </p:cBhvr>
                                      <p:to>
                                        <p:strVal val="visible"/>
                                      </p:to>
                                    </p:set>
                                    <p:anim calcmode="lin" valueType="num">
                                      <p:cBhvr>
                                        <p:cTn id="17" dur="500" fill="hold"/>
                                        <p:tgtEl>
                                          <p:spTgt spid="11273"/>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11273"/>
                                        </p:tgtEl>
                                        <p:attrNameLst>
                                          <p:attrName>ppt_y</p:attrName>
                                        </p:attrNameLst>
                                      </p:cBhvr>
                                      <p:tavLst>
                                        <p:tav tm="0">
                                          <p:val>
                                            <p:strVal val="#ppt_y"/>
                                          </p:val>
                                        </p:tav>
                                        <p:tav tm="100000">
                                          <p:val>
                                            <p:strVal val="#ppt_y"/>
                                          </p:val>
                                        </p:tav>
                                      </p:tavLst>
                                    </p:anim>
                                    <p:anim calcmode="lin" valueType="num">
                                      <p:cBhvr>
                                        <p:cTn id="19" dur="500" fill="hold"/>
                                        <p:tgtEl>
                                          <p:spTgt spid="11273"/>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11273"/>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11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p:bldP spid="11271" grpId="0"/>
      <p:bldP spid="1127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85750" y="1143000"/>
            <a:ext cx="5314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8" name="Text Box 6"/>
          <p:cNvSpPr txBox="1">
            <a:spLocks noChangeArrowheads="1"/>
          </p:cNvSpPr>
          <p:nvPr/>
        </p:nvSpPr>
        <p:spPr bwMode="auto">
          <a:xfrm>
            <a:off x="438150" y="2114550"/>
            <a:ext cx="916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9" name="Text Box 7"/>
          <p:cNvSpPr txBox="1">
            <a:spLocks noChangeArrowheads="1"/>
          </p:cNvSpPr>
          <p:nvPr/>
        </p:nvSpPr>
        <p:spPr bwMode="auto">
          <a:xfrm>
            <a:off x="0" y="2057400"/>
            <a:ext cx="962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72" name="Text Box 10"/>
          <p:cNvSpPr txBox="1">
            <a:spLocks noChangeArrowheads="1"/>
          </p:cNvSpPr>
          <p:nvPr/>
        </p:nvSpPr>
        <p:spPr bwMode="auto">
          <a:xfrm>
            <a:off x="0" y="1690687"/>
            <a:ext cx="922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73" name="Rectangle 11"/>
          <p:cNvSpPr>
            <a:spLocks noChangeArrowheads="1"/>
          </p:cNvSpPr>
          <p:nvPr/>
        </p:nvSpPr>
        <p:spPr bwMode="auto">
          <a:xfrm>
            <a:off x="177118" y="426274"/>
            <a:ext cx="10033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9600" b="1">
                <a:solidFill>
                  <a:srgbClr val="FF0000"/>
                </a:solidFill>
                <a:latin typeface="Times New Roman" panose="02020603050405020304" pitchFamily="18" charset="0"/>
              </a:rPr>
              <a:t>Hãy tìm một số hành vi về tệ nạn xã hội?</a:t>
            </a:r>
            <a:endParaRPr lang="en-US" altLang="en-US" sz="9600" b="1">
              <a:solidFill>
                <a:srgbClr val="FF0000"/>
              </a:solidFill>
              <a:latin typeface="Times New Roman" panose="02020603050405020304" pitchFamily="18" charset="0"/>
            </a:endParaRPr>
          </a:p>
        </p:txBody>
      </p:sp>
      <p:sp>
        <p:nvSpPr>
          <p:cNvPr id="11274" name="Text Box 12"/>
          <p:cNvSpPr txBox="1">
            <a:spLocks noChangeArrowheads="1"/>
          </p:cNvSpPr>
          <p:nvPr/>
        </p:nvSpPr>
        <p:spPr bwMode="auto">
          <a:xfrm>
            <a:off x="990600" y="4838700"/>
            <a:ext cx="4838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205" name="Rectangle 11"/>
          <p:cNvSpPr>
            <a:spLocks noChangeArrowheads="1"/>
          </p:cNvSpPr>
          <p:nvPr/>
        </p:nvSpPr>
        <p:spPr bwMode="auto">
          <a:xfrm>
            <a:off x="207961" y="7562850"/>
            <a:ext cx="9545637"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5400">
                <a:latin typeface="Times New Roman" panose="02020603050405020304" pitchFamily="18" charset="0"/>
              </a:rPr>
              <a:t>-</a:t>
            </a:r>
            <a:r>
              <a:rPr lang="en-US" altLang="en-US" sz="5400" b="1">
                <a:latin typeface="Times New Roman" panose="02020603050405020304" pitchFamily="18" charset="0"/>
              </a:rPr>
              <a:t> Ví dụ như: </a:t>
            </a:r>
            <a:r>
              <a:rPr lang="en-US" altLang="en-US" sz="5400">
                <a:latin typeface="Times New Roman" panose="02020603050405020304" pitchFamily="18" charset="0"/>
              </a:rPr>
              <a:t>ma tuý,mại dâm, cờ bạc, mê tín dị đoan, …. </a:t>
            </a:r>
          </a:p>
        </p:txBody>
      </p:sp>
    </p:spTree>
    <p:extLst>
      <p:ext uri="{BB962C8B-B14F-4D97-AF65-F5344CB8AC3E}">
        <p14:creationId xmlns:p14="http://schemas.microsoft.com/office/powerpoint/2010/main" val="27013912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Effect transition="in" filter="box(in)">
                                      <p:cBhvr>
                                        <p:cTn id="7" dur="500"/>
                                        <p:tgtEl>
                                          <p:spTgt spid="8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5" grpId="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2431</TotalTime>
  <Words>938</Words>
  <Application>Microsoft Office PowerPoint</Application>
  <PresentationFormat>A4 Paper (210x297 mm)</PresentationFormat>
  <Paragraphs>107</Paragraphs>
  <Slides>26</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1" baseType="lpstr">
      <vt:lpstr>Arial</vt:lpstr>
      <vt:lpstr>Times New Roman</vt:lpstr>
      <vt:lpstr>Wingdings</vt:lpstr>
      <vt:lpstr>Default Design</vt:lpstr>
      <vt:lpstr>Microsoft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Biểu đồ số người nghiện ma túy qua các năm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xp sp2 Full</dc:creator>
  <cp:lastModifiedBy>Hp X360</cp:lastModifiedBy>
  <cp:revision>339</cp:revision>
  <dcterms:created xsi:type="dcterms:W3CDTF">2006-10-14T09:09:44Z</dcterms:created>
  <dcterms:modified xsi:type="dcterms:W3CDTF">2022-06-22T06:57:38Z</dcterms:modified>
</cp:coreProperties>
</file>