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68" r:id="rId4"/>
    <p:sldId id="257" r:id="rId5"/>
    <p:sldId id="269" r:id="rId6"/>
    <p:sldId id="258" r:id="rId7"/>
    <p:sldId id="259" r:id="rId8"/>
    <p:sldId id="260" r:id="rId9"/>
    <p:sldId id="261" r:id="rId10"/>
    <p:sldId id="262" r:id="rId11"/>
    <p:sldId id="263" r:id="rId12"/>
    <p:sldId id="264" r:id="rId13"/>
    <p:sldId id="265"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94660"/>
  </p:normalViewPr>
  <p:slideViewPr>
    <p:cSldViewPr snapToGrid="0">
      <p:cViewPr varScale="1">
        <p:scale>
          <a:sx n="55" d="100"/>
          <a:sy n="55" d="100"/>
        </p:scale>
        <p:origin x="69"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75101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46784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330977"/>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064299"/>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65042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401745"/>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612979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545207"/>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376487"/>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84812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17604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847142"/>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530942"/>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16532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58055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7344621"/>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59056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6354003"/>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520425"/>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9333095"/>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392433"/>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748020"/>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21876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3148543"/>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019533"/>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82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8066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6060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538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1659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8963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986532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7055031"/>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663492"/>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64923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18474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622637"/>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99766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605201"/>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3.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2517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0164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944F9A7-4888-4CE6-B8B0-E9933F4B7789}" type="datetimeFigureOut">
              <a:rPr lang="en-US" smtClean="0">
                <a:solidFill>
                  <a:prstClr val="black">
                    <a:tint val="75000"/>
                  </a:prstClr>
                </a:solidFill>
              </a:rPr>
              <a:pPr/>
              <a:t>6/22/2022</a:t>
            </a:fld>
            <a:endParaRPr lang="en-US">
              <a:solidFill>
                <a:prstClr val="black">
                  <a:tint val="75000"/>
                </a:prstClr>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C6A2870-BA6D-432A-8D3C-E3D94CF5A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0548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0"/>
            <a:ext cx="8229600" cy="2057400"/>
          </a:xfrm>
        </p:spPr>
        <p:style>
          <a:lnRef idx="1">
            <a:schemeClr val="accent2"/>
          </a:lnRef>
          <a:fillRef idx="2">
            <a:schemeClr val="accent2"/>
          </a:fillRef>
          <a:effectRef idx="1">
            <a:schemeClr val="accent2"/>
          </a:effectRef>
          <a:fontRef idx="minor">
            <a:schemeClr val="dk1"/>
          </a:fontRef>
        </p:style>
        <p:txBody>
          <a:bodyPr>
            <a:normAutofit/>
          </a:bodyPr>
          <a:lstStyle/>
          <a:p>
            <a:r>
              <a:rPr lang="en-US" sz="5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CHÀO MỪNG THẦY CÔ VÀ CÁC BẠN!!!!</a:t>
            </a:r>
            <a:endParaRPr lang="en-US" sz="5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4343400"/>
            <a:ext cx="3200400" cy="19907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Heart 6"/>
          <p:cNvSpPr/>
          <p:nvPr/>
        </p:nvSpPr>
        <p:spPr>
          <a:xfrm>
            <a:off x="6629400" y="5300662"/>
            <a:ext cx="304800" cy="261939"/>
          </a:xfrm>
          <a:prstGeom prst="hear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Heart 7"/>
          <p:cNvSpPr/>
          <p:nvPr/>
        </p:nvSpPr>
        <p:spPr>
          <a:xfrm>
            <a:off x="4953000" y="5181600"/>
            <a:ext cx="304800" cy="250030"/>
          </a:xfrm>
          <a:prstGeom prst="hear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Heart 9"/>
          <p:cNvSpPr/>
          <p:nvPr/>
        </p:nvSpPr>
        <p:spPr>
          <a:xfrm>
            <a:off x="3733800" y="4876800"/>
            <a:ext cx="304800" cy="228600"/>
          </a:xfrm>
          <a:prstGeom prst="hear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Heart 10"/>
          <p:cNvSpPr/>
          <p:nvPr/>
        </p:nvSpPr>
        <p:spPr>
          <a:xfrm>
            <a:off x="2286000" y="5181600"/>
            <a:ext cx="304800" cy="250030"/>
          </a:xfrm>
          <a:prstGeom prst="hear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9428299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ppt_w</p:attrName>
                                        </p:attrNameLst>
                                      </p:cBhvr>
                                      <p:tavLst>
                                        <p:tav tm="0" fmla="#ppt_w*sin(2.5*pi*$)">
                                          <p:val>
                                            <p:fltVal val="0"/>
                                          </p:val>
                                        </p:tav>
                                        <p:tav tm="100000">
                                          <p:val>
                                            <p:fltVal val="1"/>
                                          </p:val>
                                        </p:tav>
                                      </p:tavLst>
                                    </p:anim>
                                    <p:anim calcmode="lin" valueType="num">
                                      <p:cBhvr>
                                        <p:cTn id="17"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ếm ngược 2 phút - YouTube (36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1434615157"/>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970631"/>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txBox="1">
            <a:spLocks/>
          </p:cNvSpPr>
          <p:nvPr/>
        </p:nvSpPr>
        <p:spPr>
          <a:xfrm>
            <a:off x="3124200" y="304800"/>
            <a:ext cx="5846618" cy="11430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AU"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IV.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Dặn</a:t>
            </a:r>
            <a:r>
              <a:rPr lang="en-AU"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dò</a:t>
            </a:r>
            <a:endPar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
        <p:nvSpPr>
          <p:cNvPr id="4" name="TextBox 3"/>
          <p:cNvSpPr txBox="1"/>
          <p:nvPr/>
        </p:nvSpPr>
        <p:spPr>
          <a:xfrm>
            <a:off x="1710444" y="2286000"/>
            <a:ext cx="8721426" cy="2308324"/>
          </a:xfrm>
          <a:prstGeom prst="rect">
            <a:avLst/>
          </a:prstGeom>
          <a:noFill/>
        </p:spPr>
        <p:txBody>
          <a:bodyPr wrap="none" rtlCol="0">
            <a:spAutoFit/>
          </a:bodyPr>
          <a:lstStyle/>
          <a:p>
            <a:pPr marL="285750" indent="-285750">
              <a:buFontTx/>
              <a:buChar char="-"/>
            </a:pPr>
            <a:r>
              <a:rPr lang="en-AU" sz="4800" dirty="0" err="1">
                <a:solidFill>
                  <a:prstClr val="black"/>
                </a:solidFill>
                <a:latin typeface="Times New Roman" pitchFamily="18" charset="0"/>
                <a:cs typeface="Times New Roman" pitchFamily="18" charset="0"/>
              </a:rPr>
              <a:t>Học</a:t>
            </a:r>
            <a:r>
              <a:rPr lang="en-AU" sz="4800" dirty="0">
                <a:solidFill>
                  <a:prstClr val="black"/>
                </a:solidFill>
                <a:latin typeface="Times New Roman" pitchFamily="18" charset="0"/>
                <a:cs typeface="Times New Roman" pitchFamily="18" charset="0"/>
              </a:rPr>
              <a:t> </a:t>
            </a:r>
            <a:r>
              <a:rPr lang="en-AU" sz="4800" dirty="0" err="1">
                <a:solidFill>
                  <a:prstClr val="black"/>
                </a:solidFill>
                <a:latin typeface="Times New Roman" pitchFamily="18" charset="0"/>
                <a:cs typeface="Times New Roman" pitchFamily="18" charset="0"/>
              </a:rPr>
              <a:t>nội</a:t>
            </a:r>
            <a:r>
              <a:rPr lang="en-AU" sz="4800" dirty="0">
                <a:solidFill>
                  <a:prstClr val="black"/>
                </a:solidFill>
                <a:latin typeface="Times New Roman" pitchFamily="18" charset="0"/>
                <a:cs typeface="Times New Roman" pitchFamily="18" charset="0"/>
              </a:rPr>
              <a:t> dung </a:t>
            </a:r>
            <a:r>
              <a:rPr lang="en-AU" sz="4800" dirty="0" err="1">
                <a:solidFill>
                  <a:prstClr val="black"/>
                </a:solidFill>
                <a:latin typeface="Times New Roman" pitchFamily="18" charset="0"/>
                <a:cs typeface="Times New Roman" pitchFamily="18" charset="0"/>
              </a:rPr>
              <a:t>bài</a:t>
            </a:r>
            <a:r>
              <a:rPr lang="en-AU" sz="4800" dirty="0">
                <a:solidFill>
                  <a:prstClr val="black"/>
                </a:solidFill>
                <a:latin typeface="Times New Roman" pitchFamily="18" charset="0"/>
                <a:cs typeface="Times New Roman" pitchFamily="18" charset="0"/>
              </a:rPr>
              <a:t> </a:t>
            </a:r>
            <a:r>
              <a:rPr lang="en-AU" sz="4800" dirty="0" err="1">
                <a:solidFill>
                  <a:prstClr val="black"/>
                </a:solidFill>
                <a:latin typeface="Times New Roman" pitchFamily="18" charset="0"/>
                <a:cs typeface="Times New Roman" pitchFamily="18" charset="0"/>
              </a:rPr>
              <a:t>học</a:t>
            </a:r>
            <a:r>
              <a:rPr lang="en-AU" sz="4800" dirty="0">
                <a:solidFill>
                  <a:prstClr val="black"/>
                </a:solidFill>
                <a:latin typeface="Times New Roman" pitchFamily="18" charset="0"/>
                <a:cs typeface="Times New Roman" pitchFamily="18" charset="0"/>
              </a:rPr>
              <a:t>.</a:t>
            </a:r>
          </a:p>
          <a:p>
            <a:pPr marL="285750" indent="-285750">
              <a:buFontTx/>
              <a:buChar char="-"/>
            </a:pPr>
            <a:r>
              <a:rPr lang="en-AU" sz="4800" dirty="0" err="1">
                <a:solidFill>
                  <a:prstClr val="black"/>
                </a:solidFill>
                <a:latin typeface="Times New Roman" pitchFamily="18" charset="0"/>
                <a:cs typeface="Times New Roman" pitchFamily="18" charset="0"/>
              </a:rPr>
              <a:t>Làm</a:t>
            </a:r>
            <a:r>
              <a:rPr lang="en-AU" sz="4800" dirty="0">
                <a:solidFill>
                  <a:prstClr val="black"/>
                </a:solidFill>
                <a:latin typeface="Times New Roman" pitchFamily="18" charset="0"/>
                <a:cs typeface="Times New Roman" pitchFamily="18" charset="0"/>
              </a:rPr>
              <a:t> </a:t>
            </a:r>
            <a:r>
              <a:rPr lang="en-AU" sz="4800" dirty="0" err="1">
                <a:solidFill>
                  <a:prstClr val="black"/>
                </a:solidFill>
                <a:latin typeface="Times New Roman" pitchFamily="18" charset="0"/>
                <a:cs typeface="Times New Roman" pitchFamily="18" charset="0"/>
              </a:rPr>
              <a:t>bài</a:t>
            </a:r>
            <a:r>
              <a:rPr lang="en-AU" sz="4800" dirty="0">
                <a:solidFill>
                  <a:prstClr val="black"/>
                </a:solidFill>
                <a:latin typeface="Times New Roman" pitchFamily="18" charset="0"/>
                <a:cs typeface="Times New Roman" pitchFamily="18" charset="0"/>
              </a:rPr>
              <a:t> </a:t>
            </a:r>
            <a:r>
              <a:rPr lang="en-AU" sz="4800" dirty="0" err="1">
                <a:solidFill>
                  <a:prstClr val="black"/>
                </a:solidFill>
                <a:latin typeface="Times New Roman" pitchFamily="18" charset="0"/>
                <a:cs typeface="Times New Roman" pitchFamily="18" charset="0"/>
              </a:rPr>
              <a:t>tập</a:t>
            </a:r>
            <a:r>
              <a:rPr lang="en-AU" sz="4800" dirty="0">
                <a:solidFill>
                  <a:prstClr val="black"/>
                </a:solidFill>
                <a:latin typeface="Times New Roman" pitchFamily="18" charset="0"/>
                <a:cs typeface="Times New Roman" pitchFamily="18" charset="0"/>
              </a:rPr>
              <a:t> 3 SGK.</a:t>
            </a:r>
            <a:endParaRPr lang="en-US" sz="4800" dirty="0">
              <a:solidFill>
                <a:prstClr val="black"/>
              </a:solidFill>
              <a:latin typeface="Times New Roman" pitchFamily="18" charset="0"/>
              <a:cs typeface="Times New Roman" pitchFamily="18" charset="0"/>
            </a:endParaRPr>
          </a:p>
          <a:p>
            <a:pPr marL="285750" indent="-285750">
              <a:buFontTx/>
              <a:buChar char="-"/>
            </a:pPr>
            <a:r>
              <a:rPr lang="en-AU" sz="4800" dirty="0" err="1">
                <a:solidFill>
                  <a:prstClr val="black"/>
                </a:solidFill>
                <a:latin typeface="Times New Roman" pitchFamily="18" charset="0"/>
                <a:cs typeface="Times New Roman" pitchFamily="18" charset="0"/>
              </a:rPr>
              <a:t>Tiết</a:t>
            </a:r>
            <a:r>
              <a:rPr lang="en-AU" sz="4800" dirty="0">
                <a:solidFill>
                  <a:prstClr val="black"/>
                </a:solidFill>
                <a:latin typeface="Times New Roman" pitchFamily="18" charset="0"/>
                <a:cs typeface="Times New Roman" pitchFamily="18" charset="0"/>
              </a:rPr>
              <a:t> </a:t>
            </a:r>
            <a:r>
              <a:rPr lang="en-AU" sz="4800" dirty="0" err="1">
                <a:solidFill>
                  <a:prstClr val="black"/>
                </a:solidFill>
                <a:latin typeface="Times New Roman" pitchFamily="18" charset="0"/>
                <a:cs typeface="Times New Roman" pitchFamily="18" charset="0"/>
              </a:rPr>
              <a:t>sau</a:t>
            </a:r>
            <a:r>
              <a:rPr lang="en-AU" sz="4800" dirty="0">
                <a:solidFill>
                  <a:prstClr val="black"/>
                </a:solidFill>
                <a:latin typeface="Times New Roman" pitchFamily="18" charset="0"/>
                <a:cs typeface="Times New Roman" pitchFamily="18" charset="0"/>
              </a:rPr>
              <a:t> </a:t>
            </a:r>
            <a:r>
              <a:rPr lang="en-AU" sz="4800" dirty="0" err="1">
                <a:solidFill>
                  <a:prstClr val="black"/>
                </a:solidFill>
                <a:latin typeface="Times New Roman" pitchFamily="18" charset="0"/>
                <a:cs typeface="Times New Roman" pitchFamily="18" charset="0"/>
              </a:rPr>
              <a:t>kiểm</a:t>
            </a:r>
            <a:r>
              <a:rPr lang="en-AU" sz="4800" dirty="0">
                <a:solidFill>
                  <a:prstClr val="black"/>
                </a:solidFill>
                <a:latin typeface="Times New Roman" pitchFamily="18" charset="0"/>
                <a:cs typeface="Times New Roman" pitchFamily="18" charset="0"/>
              </a:rPr>
              <a:t> </a:t>
            </a:r>
            <a:r>
              <a:rPr lang="en-AU" sz="4800" dirty="0" err="1">
                <a:solidFill>
                  <a:prstClr val="black"/>
                </a:solidFill>
                <a:latin typeface="Times New Roman" pitchFamily="18" charset="0"/>
                <a:cs typeface="Times New Roman" pitchFamily="18" charset="0"/>
              </a:rPr>
              <a:t>tra</a:t>
            </a:r>
            <a:r>
              <a:rPr lang="en-AU" sz="4800" dirty="0">
                <a:solidFill>
                  <a:prstClr val="black"/>
                </a:solidFill>
                <a:latin typeface="Times New Roman" pitchFamily="18" charset="0"/>
                <a:cs typeface="Times New Roman" pitchFamily="18" charset="0"/>
              </a:rPr>
              <a:t> </a:t>
            </a:r>
            <a:r>
              <a:rPr lang="en-AU" sz="4800" dirty="0" err="1">
                <a:solidFill>
                  <a:prstClr val="black"/>
                </a:solidFill>
                <a:latin typeface="Times New Roman" pitchFamily="18" charset="0"/>
                <a:cs typeface="Times New Roman" pitchFamily="18" charset="0"/>
              </a:rPr>
              <a:t>tập</a:t>
            </a:r>
            <a:r>
              <a:rPr lang="en-AU" sz="4800" dirty="0">
                <a:solidFill>
                  <a:prstClr val="black"/>
                </a:solidFill>
                <a:latin typeface="Times New Roman" pitchFamily="18" charset="0"/>
                <a:cs typeface="Times New Roman" pitchFamily="18" charset="0"/>
              </a:rPr>
              <a:t>, </a:t>
            </a:r>
            <a:r>
              <a:rPr lang="en-AU" sz="4800" dirty="0" err="1">
                <a:solidFill>
                  <a:prstClr val="black"/>
                </a:solidFill>
                <a:latin typeface="Times New Roman" pitchFamily="18" charset="0"/>
                <a:cs typeface="Times New Roman" pitchFamily="18" charset="0"/>
              </a:rPr>
              <a:t>sách</a:t>
            </a:r>
            <a:r>
              <a:rPr lang="en-AU" sz="4800" dirty="0">
                <a:solidFill>
                  <a:prstClr val="black"/>
                </a:solidFill>
                <a:latin typeface="Times New Roman" pitchFamily="18" charset="0"/>
                <a:cs typeface="Times New Roman" pitchFamily="18" charset="0"/>
              </a:rPr>
              <a:t> </a:t>
            </a:r>
            <a:r>
              <a:rPr lang="en-AU" sz="4800" dirty="0" err="1">
                <a:solidFill>
                  <a:prstClr val="black"/>
                </a:solidFill>
                <a:latin typeface="Times New Roman" pitchFamily="18" charset="0"/>
                <a:cs typeface="Times New Roman" pitchFamily="18" charset="0"/>
              </a:rPr>
              <a:t>cả</a:t>
            </a:r>
            <a:r>
              <a:rPr lang="en-AU" sz="4800" dirty="0">
                <a:solidFill>
                  <a:prstClr val="black"/>
                </a:solidFill>
                <a:latin typeface="Times New Roman" pitchFamily="18" charset="0"/>
                <a:cs typeface="Times New Roman" pitchFamily="18" charset="0"/>
              </a:rPr>
              <a:t> </a:t>
            </a:r>
            <a:r>
              <a:rPr lang="en-AU" sz="4800" dirty="0" err="1">
                <a:solidFill>
                  <a:prstClr val="black"/>
                </a:solidFill>
                <a:latin typeface="Times New Roman" pitchFamily="18" charset="0"/>
                <a:cs typeface="Times New Roman" pitchFamily="18" charset="0"/>
              </a:rPr>
              <a:t>lớp</a:t>
            </a:r>
            <a:r>
              <a:rPr lang="en-AU" sz="48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2961980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5287" y="1769166"/>
            <a:ext cx="10972800" cy="4525963"/>
          </a:xfrm>
        </p:spPr>
        <p:txBody>
          <a:bodyPr/>
          <a:lstStyle/>
          <a:p>
            <a:endParaRPr lang="en-US"/>
          </a:p>
        </p:txBody>
      </p:sp>
      <p:pic>
        <p:nvPicPr>
          <p:cNvPr id="2050" name="Picture 2" descr="https://memegenerator.net/img/instances/74346576/thank-you-for-listening-any-ques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36746"/>
            <a:ext cx="9067800" cy="66302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76201"/>
            <a:ext cx="12191999" cy="679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20915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733800" y="1066801"/>
            <a:ext cx="1524000" cy="646331"/>
          </a:xfrm>
          <a:prstGeom prst="rect">
            <a:avLst/>
          </a:prstGeom>
          <a:noFill/>
        </p:spPr>
        <p:txBody>
          <a:bodyPr wrap="square" rtlCol="0">
            <a:spAutoFit/>
          </a:bodyPr>
          <a:lstStyle/>
          <a:p>
            <a:pPr algn="ctr">
              <a:defRPr/>
            </a:pPr>
            <a:r>
              <a:rPr lang="en-AU" sz="3600" b="1" u="sng" dirty="0">
                <a:solidFill>
                  <a:srgbClr val="002060"/>
                </a:solidFill>
                <a:latin typeface="Times New Roman" pitchFamily="18" charset="0"/>
                <a:cs typeface="Times New Roman" pitchFamily="18" charset="0"/>
              </a:rPr>
              <a:t>BÀI 4</a:t>
            </a:r>
            <a:endParaRPr lang="en-US" sz="5400" b="1" u="sng" dirty="0">
              <a:solidFill>
                <a:srgbClr val="002060"/>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1" y="3570706"/>
            <a:ext cx="2181225" cy="1819275"/>
          </a:xfrm>
          <a:prstGeom prst="rect">
            <a:avLst/>
          </a:prstGeom>
        </p:spPr>
      </p:pic>
      <p:sp>
        <p:nvSpPr>
          <p:cNvPr id="3" name="Rectangle 2"/>
          <p:cNvSpPr/>
          <p:nvPr/>
        </p:nvSpPr>
        <p:spPr>
          <a:xfrm>
            <a:off x="2514600" y="1618566"/>
            <a:ext cx="7315200" cy="3258235"/>
          </a:xfrm>
          <a:prstGeom prst="rect">
            <a:avLst/>
          </a:prstGeom>
          <a:noFill/>
        </p:spPr>
        <p:txBody>
          <a:bodyPr wrap="none" lIns="91440" tIns="45720" rIns="91440" bIns="45720" numCol="1">
            <a:prstTxWarp prst="textDoubleWave1">
              <a:avLst>
                <a:gd name="adj1" fmla="val 6250"/>
                <a:gd name="adj2" fmla="val -1093"/>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AU" sz="54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rPr>
              <a:t>BẢO VỆ HÒA BÌNH</a:t>
            </a:r>
            <a:endParaRPr lang="en-US" sz="5400" b="1" spc="50" dirty="0">
              <a:ln w="11430"/>
              <a:gradFill>
                <a:gsLst>
                  <a:gs pos="25000">
                    <a:srgbClr val="C0504D">
                      <a:satMod val="155000"/>
                    </a:srgbClr>
                  </a:gs>
                  <a:gs pos="100000">
                    <a:srgbClr val="C0504D">
                      <a:shade val="45000"/>
                      <a:satMod val="165000"/>
                    </a:srgbClr>
                  </a:gs>
                </a:gsLst>
                <a:lin ang="5400000"/>
              </a:gradFill>
              <a:effectLst>
                <a:glow rad="228600">
                  <a:srgbClr val="4BACC6">
                    <a:satMod val="175000"/>
                    <a:alpha val="40000"/>
                  </a:srgbClr>
                </a:glow>
                <a:outerShdw blurRad="76200" dist="50800" dir="5400000" algn="tl" rotWithShape="0">
                  <a:srgbClr val="000000">
                    <a:alpha val="65000"/>
                  </a:srgbClr>
                </a:outerShdw>
              </a:effectLst>
              <a:latin typeface="Calibri"/>
            </a:endParaRPr>
          </a:p>
        </p:txBody>
      </p:sp>
      <p:sp>
        <p:nvSpPr>
          <p:cNvPr id="4" name="TextBox 3"/>
          <p:cNvSpPr txBox="1"/>
          <p:nvPr/>
        </p:nvSpPr>
        <p:spPr>
          <a:xfrm>
            <a:off x="7239001" y="4805206"/>
            <a:ext cx="1740861" cy="646331"/>
          </a:xfrm>
          <a:prstGeom prst="rect">
            <a:avLst/>
          </a:prstGeom>
          <a:noFill/>
        </p:spPr>
        <p:txBody>
          <a:bodyPr wrap="none" rtlCol="0">
            <a:spAutoFit/>
          </a:bodyPr>
          <a:lstStyle/>
          <a:p>
            <a:pPr>
              <a:defRPr/>
            </a:pPr>
            <a:r>
              <a:rPr lang="vi-VN" sz="3600" b="1" dirty="0">
                <a:solidFill>
                  <a:prstClr val="black"/>
                </a:solidFill>
                <a:latin typeface="Times New Roman" panose="02020603050405020304" pitchFamily="18" charset="0"/>
              </a:rPr>
              <a:t> (Tiết 2)</a:t>
            </a:r>
            <a:endParaRPr lang="en-US" sz="3600" b="1" dirty="0">
              <a:solidFill>
                <a:prstClr val="black"/>
              </a:solidFill>
              <a:latin typeface="Calibri"/>
            </a:endParaRPr>
          </a:p>
        </p:txBody>
      </p:sp>
    </p:spTree>
    <p:extLst>
      <p:ext uri="{BB962C8B-B14F-4D97-AF65-F5344CB8AC3E}">
        <p14:creationId xmlns:p14="http://schemas.microsoft.com/office/powerpoint/2010/main" val="167158527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08969" y="695739"/>
            <a:ext cx="5589800" cy="830997"/>
          </a:xfrm>
          <a:prstGeom prst="rect">
            <a:avLst/>
          </a:prstGeom>
          <a:noFill/>
        </p:spPr>
        <p:txBody>
          <a:bodyPr wrap="none" rtlCol="0">
            <a:spAutoFit/>
          </a:bodyPr>
          <a:lstStyle/>
          <a:p>
            <a:pPr algn="ctr"/>
            <a:r>
              <a:rPr lang="vi-VN" sz="4800" b="1" dirty="0" smtClean="0">
                <a:solidFill>
                  <a:srgbClr val="FF0000"/>
                </a:solidFill>
                <a:latin typeface="+mj-lt"/>
              </a:rPr>
              <a:t>KIỂM TRA BÀI CŨ</a:t>
            </a:r>
            <a:endParaRPr lang="en-US" sz="4800" b="1" dirty="0">
              <a:solidFill>
                <a:srgbClr val="FF0000"/>
              </a:solidFill>
              <a:latin typeface="+mj-lt"/>
            </a:endParaRPr>
          </a:p>
        </p:txBody>
      </p:sp>
      <p:sp>
        <p:nvSpPr>
          <p:cNvPr id="4" name="TextBox 3"/>
          <p:cNvSpPr txBox="1"/>
          <p:nvPr/>
        </p:nvSpPr>
        <p:spPr>
          <a:xfrm>
            <a:off x="1417983" y="2653748"/>
            <a:ext cx="10774017" cy="1569660"/>
          </a:xfrm>
          <a:prstGeom prst="rect">
            <a:avLst/>
          </a:prstGeom>
          <a:noFill/>
        </p:spPr>
        <p:txBody>
          <a:bodyPr wrap="square" rtlCol="0">
            <a:spAutoFit/>
          </a:bodyPr>
          <a:lstStyle/>
          <a:p>
            <a:pPr marL="285750" indent="-285750">
              <a:buFontTx/>
              <a:buChar char="-"/>
            </a:pPr>
            <a:r>
              <a:rPr lang="vi-VN" sz="4800" dirty="0" smtClean="0">
                <a:latin typeface="+mj-lt"/>
              </a:rPr>
              <a:t>Hãy nêu khái niệm của hòa bình </a:t>
            </a:r>
          </a:p>
          <a:p>
            <a:r>
              <a:rPr lang="vi-VN" sz="4800" dirty="0" smtClean="0">
                <a:latin typeface="+mj-lt"/>
              </a:rPr>
              <a:t>-Hãy nêu khái niệm của bảo vệ hòa bình</a:t>
            </a:r>
          </a:p>
        </p:txBody>
      </p:sp>
    </p:spTree>
    <p:extLst>
      <p:ext uri="{BB962C8B-B14F-4D97-AF65-F5344CB8AC3E}">
        <p14:creationId xmlns:p14="http://schemas.microsoft.com/office/powerpoint/2010/main" val="3861822868"/>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495800" y="304800"/>
            <a:ext cx="5715000" cy="1143000"/>
          </a:xfrm>
        </p:spPr>
        <p:style>
          <a:lnRef idx="1">
            <a:schemeClr val="accent3"/>
          </a:lnRef>
          <a:fillRef idx="2">
            <a:schemeClr val="accent3"/>
          </a:fillRef>
          <a:effectRef idx="1">
            <a:schemeClr val="accent3"/>
          </a:effectRef>
          <a:fontRef idx="minor">
            <a:schemeClr val="dk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a:t>
            </a:r>
            <a:r>
              <a:rPr lang="vi-VN"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vi-VN"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 </a:t>
            </a:r>
            <a:r>
              <a:rPr lang="en-AU"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Đặt</a:t>
            </a:r>
            <a:r>
              <a:rPr lang="en-A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 </a:t>
            </a:r>
            <a:r>
              <a:rPr lang="en-AU"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vấn</a:t>
            </a:r>
            <a:r>
              <a:rPr lang="en-A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 </a:t>
            </a:r>
            <a:r>
              <a:rPr lang="en-AU"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đề</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124200"/>
            <a:ext cx="1828800" cy="3429000"/>
          </a:xfrm>
          <a:prstGeom prst="rect">
            <a:avLst/>
          </a:prstGeom>
        </p:spPr>
      </p:pic>
      <p:sp>
        <p:nvSpPr>
          <p:cNvPr id="5" name="Title 5"/>
          <p:cNvSpPr txBox="1">
            <a:spLocks/>
          </p:cNvSpPr>
          <p:nvPr/>
        </p:nvSpPr>
        <p:spPr>
          <a:xfrm>
            <a:off x="4495800" y="1974273"/>
            <a:ext cx="5673436" cy="11430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II</a:t>
            </a:r>
            <a:r>
              <a:rPr lang="vi-VN"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anose="020B0604020202020204" pitchFamily="34" charset="0"/>
              </a:rPr>
              <a:t>.</a:t>
            </a:r>
            <a:r>
              <a:rPr lang="vi-VN"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Nội</a:t>
            </a:r>
            <a:r>
              <a:rPr lang="en-AU"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 dung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bài</a:t>
            </a:r>
            <a:r>
              <a:rPr lang="en-AU"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học</a:t>
            </a:r>
            <a:endPar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
        <p:nvSpPr>
          <p:cNvPr id="9" name="Title 5"/>
          <p:cNvSpPr txBox="1">
            <a:spLocks/>
          </p:cNvSpPr>
          <p:nvPr/>
        </p:nvSpPr>
        <p:spPr>
          <a:xfrm>
            <a:off x="4495800" y="3657600"/>
            <a:ext cx="5701146" cy="11430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I</a:t>
            </a:r>
            <a:r>
              <a:rPr lang="en-AU"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II.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Vận</a:t>
            </a:r>
            <a:r>
              <a:rPr lang="en-AU"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dụng</a:t>
            </a:r>
            <a:endPar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
        <p:nvSpPr>
          <p:cNvPr id="10" name="Title 5"/>
          <p:cNvSpPr txBox="1">
            <a:spLocks/>
          </p:cNvSpPr>
          <p:nvPr/>
        </p:nvSpPr>
        <p:spPr>
          <a:xfrm>
            <a:off x="4495800" y="5257800"/>
            <a:ext cx="5846618" cy="11430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AU"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IV.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Dặn</a:t>
            </a:r>
            <a:r>
              <a:rPr lang="en-AU"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dò</a:t>
            </a:r>
            <a:endPar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cxnSp>
        <p:nvCxnSpPr>
          <p:cNvPr id="3" name="Straight Arrow Connector 2"/>
          <p:cNvCxnSpPr>
            <a:stCxn id="7" idx="0"/>
            <a:endCxn id="6" idx="1"/>
          </p:cNvCxnSpPr>
          <p:nvPr/>
        </p:nvCxnSpPr>
        <p:spPr>
          <a:xfrm flipV="1">
            <a:off x="2590800" y="876300"/>
            <a:ext cx="1905000" cy="22479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a:stCxn id="7" idx="0"/>
            <a:endCxn id="5" idx="1"/>
          </p:cNvCxnSpPr>
          <p:nvPr/>
        </p:nvCxnSpPr>
        <p:spPr>
          <a:xfrm flipV="1">
            <a:off x="2590800" y="2545774"/>
            <a:ext cx="1905000" cy="57842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3" name="Straight Arrow Connector 12"/>
          <p:cNvCxnSpPr>
            <a:stCxn id="7" idx="0"/>
            <a:endCxn id="9" idx="1"/>
          </p:cNvCxnSpPr>
          <p:nvPr/>
        </p:nvCxnSpPr>
        <p:spPr>
          <a:xfrm>
            <a:off x="2590800" y="3124200"/>
            <a:ext cx="1905000" cy="11049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 name="Straight Arrow Connector 14"/>
          <p:cNvCxnSpPr>
            <a:stCxn id="7" idx="0"/>
            <a:endCxn id="10" idx="1"/>
          </p:cNvCxnSpPr>
          <p:nvPr/>
        </p:nvCxnSpPr>
        <p:spPr>
          <a:xfrm>
            <a:off x="2590800" y="3124200"/>
            <a:ext cx="1905000" cy="27051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412973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012204" y="1991371"/>
            <a:ext cx="6733254" cy="707886"/>
          </a:xfrm>
          <a:prstGeom prst="rect">
            <a:avLst/>
          </a:prstGeom>
          <a:noFill/>
        </p:spPr>
        <p:txBody>
          <a:bodyPr wrap="none" rtlCol="0">
            <a:spAutoFit/>
          </a:bodyPr>
          <a:lstStyle/>
          <a:p>
            <a:r>
              <a:rPr lang="en-AU"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2. </a:t>
            </a:r>
            <a:r>
              <a:rPr lang="en-AU"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Vì</a:t>
            </a:r>
            <a:r>
              <a:rPr lang="en-AU"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AU"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sao</a:t>
            </a:r>
            <a:r>
              <a:rPr lang="en-AU"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AU"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phải</a:t>
            </a:r>
            <a:r>
              <a:rPr lang="en-AU"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AU"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bảo</a:t>
            </a:r>
            <a:r>
              <a:rPr lang="en-AU"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AU"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vệ</a:t>
            </a:r>
            <a:r>
              <a:rPr lang="en-AU"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AU"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hòa</a:t>
            </a:r>
            <a:r>
              <a:rPr lang="en-AU"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AU"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bình</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2181169" y="3158171"/>
            <a:ext cx="1083074" cy="707886"/>
          </a:xfrm>
          <a:prstGeom prst="rect">
            <a:avLst/>
          </a:prstGeom>
          <a:noFill/>
        </p:spPr>
        <p:txBody>
          <a:bodyPr wrap="square" rtlCol="0">
            <a:spAutoFit/>
          </a:bodyPr>
          <a:lstStyle/>
          <a:p>
            <a:r>
              <a:rPr lang="en-AU" sz="4000" dirty="0" err="1">
                <a:solidFill>
                  <a:prstClr val="black"/>
                </a:solidFill>
                <a:latin typeface="Times New Roman" pitchFamily="18" charset="0"/>
                <a:cs typeface="Times New Roman" pitchFamily="18" charset="0"/>
              </a:rPr>
              <a:t>Vì</a:t>
            </a:r>
            <a:r>
              <a:rPr lang="en-AU" sz="4000" dirty="0">
                <a:solidFill>
                  <a:prstClr val="black"/>
                </a:solidFill>
                <a:latin typeface="Times New Roman" pitchFamily="18" charset="0"/>
                <a:cs typeface="Times New Roman" pitchFamily="18" charset="0"/>
              </a:rPr>
              <a:t>: </a:t>
            </a:r>
            <a:endParaRPr lang="en-US" sz="4000" dirty="0">
              <a:solidFill>
                <a:prstClr val="black"/>
              </a:solidFill>
              <a:latin typeface="Times New Roman" pitchFamily="18" charset="0"/>
              <a:cs typeface="Times New Roman" pitchFamily="18" charset="0"/>
            </a:endParaRPr>
          </a:p>
        </p:txBody>
      </p:sp>
      <p:sp>
        <p:nvSpPr>
          <p:cNvPr id="5" name="TextBox 4"/>
          <p:cNvSpPr txBox="1"/>
          <p:nvPr/>
        </p:nvSpPr>
        <p:spPr>
          <a:xfrm>
            <a:off x="1916627" y="4247665"/>
            <a:ext cx="7739851" cy="1323439"/>
          </a:xfrm>
          <a:prstGeom prst="rect">
            <a:avLst/>
          </a:prstGeom>
          <a:noFill/>
        </p:spPr>
        <p:txBody>
          <a:bodyPr wrap="square" rtlCol="0">
            <a:spAutoFit/>
          </a:bodyPr>
          <a:lstStyle/>
          <a:p>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Hòa</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bình</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mang</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lại</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cuộc</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sống</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thanh</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bình</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hạnh</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phúc</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ấm</a:t>
            </a:r>
            <a:r>
              <a:rPr lang="en-AU" sz="4000" dirty="0">
                <a:solidFill>
                  <a:prstClr val="black"/>
                </a:solidFill>
                <a:latin typeface="Times New Roman" pitchFamily="18" charset="0"/>
                <a:cs typeface="Times New Roman" pitchFamily="18" charset="0"/>
              </a:rPr>
              <a:t> no.</a:t>
            </a:r>
            <a:endParaRPr lang="en-US" sz="4000" dirty="0">
              <a:solidFill>
                <a:prstClr val="black"/>
              </a:solidFill>
              <a:latin typeface="Times New Roman" pitchFamily="18" charset="0"/>
              <a:cs typeface="Times New Roman" pitchFamily="18" charset="0"/>
            </a:endParaRPr>
          </a:p>
        </p:txBody>
      </p:sp>
      <p:sp>
        <p:nvSpPr>
          <p:cNvPr id="6" name="Title 5"/>
          <p:cNvSpPr txBox="1">
            <a:spLocks/>
          </p:cNvSpPr>
          <p:nvPr/>
        </p:nvSpPr>
        <p:spPr>
          <a:xfrm>
            <a:off x="1295400" y="304499"/>
            <a:ext cx="5673436" cy="11430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II</a:t>
            </a:r>
            <a:r>
              <a:rPr lang="vi-VN"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anose="020B0604020202020204" pitchFamily="34" charset="0"/>
              </a:rPr>
              <a:t>.</a:t>
            </a:r>
            <a:r>
              <a:rPr lang="vi-VN"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Nội</a:t>
            </a:r>
            <a:r>
              <a:rPr lang="en-AU"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 dung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bài</a:t>
            </a:r>
            <a:r>
              <a:rPr lang="en-AU"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học</a:t>
            </a:r>
            <a:endPar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Tree>
    <p:extLst>
      <p:ext uri="{BB962C8B-B14F-4D97-AF65-F5344CB8AC3E}">
        <p14:creationId xmlns:p14="http://schemas.microsoft.com/office/powerpoint/2010/main" val="1185405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_o v_ h_a b_nh Hs .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flipH="1" flipV="1">
            <a:off x="0" y="0"/>
            <a:ext cx="12191999"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9475532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hình nền làm 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5795" y="1605704"/>
            <a:ext cx="7078284" cy="707886"/>
          </a:xfrm>
          <a:prstGeom prst="rect">
            <a:avLst/>
          </a:prstGeom>
          <a:noFill/>
        </p:spPr>
        <p:txBody>
          <a:bodyPr wrap="none" rtlCol="0">
            <a:spAutoFit/>
          </a:bodyPr>
          <a:lstStyle/>
          <a:p>
            <a:r>
              <a:rPr lang="en-AU"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3. </a:t>
            </a:r>
            <a:r>
              <a:rPr lang="en-AU"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Trách</a:t>
            </a:r>
            <a:r>
              <a:rPr lang="en-AU"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AU"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nhiệm</a:t>
            </a:r>
            <a:r>
              <a:rPr lang="en-AU"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AU"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bảo</a:t>
            </a:r>
            <a:r>
              <a:rPr lang="en-AU"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AU"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vệ</a:t>
            </a:r>
            <a:r>
              <a:rPr lang="en-AU"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AU"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hòa</a:t>
            </a:r>
            <a:r>
              <a:rPr lang="en-AU"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AU"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bình</a:t>
            </a: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1685795" y="2654118"/>
            <a:ext cx="8289379" cy="1323439"/>
          </a:xfrm>
          <a:prstGeom prst="rect">
            <a:avLst/>
          </a:prstGeom>
          <a:noFill/>
        </p:spPr>
        <p:txBody>
          <a:bodyPr wrap="square" rtlCol="0">
            <a:spAutoFit/>
          </a:bodyPr>
          <a:lstStyle/>
          <a:p>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Xây</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dựng</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mối</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quan</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hệ</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tôn</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trọng</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thân</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thiện</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giữa</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người</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với</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người</a:t>
            </a:r>
            <a:r>
              <a:rPr lang="en-AU" sz="4000" dirty="0">
                <a:solidFill>
                  <a:prstClr val="black"/>
                </a:solidFill>
                <a:latin typeface="Times New Roman" pitchFamily="18" charset="0"/>
                <a:cs typeface="Times New Roman" pitchFamily="18" charset="0"/>
              </a:rPr>
              <a:t>.</a:t>
            </a:r>
            <a:endParaRPr lang="en-US" sz="4000" dirty="0">
              <a:solidFill>
                <a:prstClr val="black"/>
              </a:solidFill>
              <a:latin typeface="Times New Roman" pitchFamily="18" charset="0"/>
              <a:cs typeface="Times New Roman" pitchFamily="18" charset="0"/>
            </a:endParaRPr>
          </a:p>
        </p:txBody>
      </p:sp>
      <p:sp>
        <p:nvSpPr>
          <p:cNvPr id="4" name="TextBox 3"/>
          <p:cNvSpPr txBox="1"/>
          <p:nvPr/>
        </p:nvSpPr>
        <p:spPr>
          <a:xfrm>
            <a:off x="1916450" y="4471229"/>
            <a:ext cx="8213178" cy="1938992"/>
          </a:xfrm>
          <a:prstGeom prst="rect">
            <a:avLst/>
          </a:prstGeom>
          <a:noFill/>
        </p:spPr>
        <p:txBody>
          <a:bodyPr wrap="square" rtlCol="0">
            <a:spAutoFit/>
          </a:bodyPr>
          <a:lstStyle/>
          <a:p>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Thiết</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lập</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mối</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quan</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hệ</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hiểu</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biết</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bình</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đẳng</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hữu</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nghị</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hợp</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tác</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giữa</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dân</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tộc</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và</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các</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quốc</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gia</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trên</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thế</a:t>
            </a:r>
            <a:r>
              <a:rPr lang="en-AU" sz="4000" dirty="0">
                <a:solidFill>
                  <a:prstClr val="black"/>
                </a:solidFill>
                <a:latin typeface="Times New Roman" pitchFamily="18" charset="0"/>
                <a:cs typeface="Times New Roman" pitchFamily="18" charset="0"/>
              </a:rPr>
              <a:t> </a:t>
            </a:r>
            <a:r>
              <a:rPr lang="en-AU" sz="4000" dirty="0" err="1">
                <a:solidFill>
                  <a:prstClr val="black"/>
                </a:solidFill>
                <a:latin typeface="Times New Roman" pitchFamily="18" charset="0"/>
                <a:cs typeface="Times New Roman" pitchFamily="18" charset="0"/>
              </a:rPr>
              <a:t>giới</a:t>
            </a:r>
            <a:r>
              <a:rPr lang="en-AU" sz="4000" dirty="0">
                <a:solidFill>
                  <a:prstClr val="black"/>
                </a:solidFill>
                <a:latin typeface="Times New Roman" pitchFamily="18" charset="0"/>
                <a:cs typeface="Times New Roman" pitchFamily="18" charset="0"/>
              </a:rPr>
              <a:t>.</a:t>
            </a:r>
            <a:endParaRPr lang="en-US" sz="4000" dirty="0">
              <a:solidFill>
                <a:prstClr val="black"/>
              </a:solidFill>
              <a:latin typeface="Times New Roman" pitchFamily="18" charset="0"/>
              <a:cs typeface="Times New Roman" pitchFamily="18" charset="0"/>
            </a:endParaRPr>
          </a:p>
        </p:txBody>
      </p:sp>
      <p:sp>
        <p:nvSpPr>
          <p:cNvPr id="6" name="Title 5"/>
          <p:cNvSpPr txBox="1">
            <a:spLocks/>
          </p:cNvSpPr>
          <p:nvPr/>
        </p:nvSpPr>
        <p:spPr>
          <a:xfrm>
            <a:off x="2060713" y="231352"/>
            <a:ext cx="5673436" cy="11430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II</a:t>
            </a:r>
            <a:r>
              <a:rPr lang="vi-VN"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anose="020B0604020202020204" pitchFamily="34" charset="0"/>
              </a:rPr>
              <a:t>.</a:t>
            </a:r>
            <a:r>
              <a:rPr lang="vi-VN"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Nội</a:t>
            </a:r>
            <a:r>
              <a:rPr lang="en-AU"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 dung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bài</a:t>
            </a:r>
            <a:r>
              <a:rPr lang="en-AU"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học</a:t>
            </a:r>
            <a:endPar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Tree>
    <p:extLst>
      <p:ext uri="{BB962C8B-B14F-4D97-AF65-F5344CB8AC3E}">
        <p14:creationId xmlns:p14="http://schemas.microsoft.com/office/powerpoint/2010/main" val="2030798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5"/>
          <p:cNvSpPr txBox="1">
            <a:spLocks/>
          </p:cNvSpPr>
          <p:nvPr/>
        </p:nvSpPr>
        <p:spPr>
          <a:xfrm>
            <a:off x="3519985" y="228600"/>
            <a:ext cx="5701146" cy="11430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I</a:t>
            </a:r>
            <a:r>
              <a:rPr lang="en-AU"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II.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Vận</a:t>
            </a:r>
            <a:r>
              <a:rPr lang="en-AU"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AU"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dụng</a:t>
            </a:r>
            <a:endPar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
        <p:nvSpPr>
          <p:cNvPr id="3" name="TextBox 2"/>
          <p:cNvSpPr txBox="1"/>
          <p:nvPr/>
        </p:nvSpPr>
        <p:spPr>
          <a:xfrm>
            <a:off x="3886200" y="3200400"/>
            <a:ext cx="5489006" cy="707886"/>
          </a:xfrm>
          <a:prstGeom prst="rect">
            <a:avLst/>
          </a:prstGeom>
          <a:noFill/>
        </p:spPr>
        <p:txBody>
          <a:bodyPr wrap="square" rtlCol="0">
            <a:spAutoFit/>
          </a:bodyPr>
          <a:lstStyle/>
          <a:p>
            <a:r>
              <a:rPr lang="en-AU" sz="4000" b="1" dirty="0" err="1">
                <a:solidFill>
                  <a:prstClr val="black"/>
                </a:solidFill>
                <a:latin typeface="Times New Roman" pitchFamily="18" charset="0"/>
                <a:cs typeface="Times New Roman" pitchFamily="18" charset="0"/>
              </a:rPr>
              <a:t>Xây</a:t>
            </a:r>
            <a:r>
              <a:rPr lang="en-AU" sz="4000" b="1" dirty="0">
                <a:solidFill>
                  <a:prstClr val="black"/>
                </a:solidFill>
                <a:latin typeface="Times New Roman" pitchFamily="18" charset="0"/>
                <a:cs typeface="Times New Roman" pitchFamily="18" charset="0"/>
              </a:rPr>
              <a:t> </a:t>
            </a:r>
            <a:r>
              <a:rPr lang="en-AU" sz="4000" b="1" dirty="0" err="1">
                <a:solidFill>
                  <a:prstClr val="black"/>
                </a:solidFill>
                <a:latin typeface="Times New Roman" pitchFamily="18" charset="0"/>
                <a:cs typeface="Times New Roman" pitchFamily="18" charset="0"/>
              </a:rPr>
              <a:t>dựng</a:t>
            </a:r>
            <a:r>
              <a:rPr lang="en-AU" sz="4000" b="1" dirty="0">
                <a:solidFill>
                  <a:prstClr val="black"/>
                </a:solidFill>
                <a:latin typeface="Times New Roman" pitchFamily="18" charset="0"/>
                <a:cs typeface="Times New Roman" pitchFamily="18" charset="0"/>
              </a:rPr>
              <a:t> </a:t>
            </a:r>
            <a:r>
              <a:rPr lang="en-AU" sz="4000" b="1" dirty="0" err="1">
                <a:solidFill>
                  <a:prstClr val="black"/>
                </a:solidFill>
                <a:latin typeface="Times New Roman" pitchFamily="18" charset="0"/>
                <a:cs typeface="Times New Roman" pitchFamily="18" charset="0"/>
              </a:rPr>
              <a:t>cây</a:t>
            </a:r>
            <a:r>
              <a:rPr lang="en-AU" sz="4000" b="1" dirty="0">
                <a:solidFill>
                  <a:prstClr val="black"/>
                </a:solidFill>
                <a:latin typeface="Times New Roman" pitchFamily="18" charset="0"/>
                <a:cs typeface="Times New Roman" pitchFamily="18" charset="0"/>
              </a:rPr>
              <a:t> </a:t>
            </a:r>
            <a:r>
              <a:rPr lang="en-AU" sz="4000" b="1" dirty="0" err="1">
                <a:solidFill>
                  <a:prstClr val="black"/>
                </a:solidFill>
                <a:latin typeface="Times New Roman" pitchFamily="18" charset="0"/>
                <a:cs typeface="Times New Roman" pitchFamily="18" charset="0"/>
              </a:rPr>
              <a:t>hòa</a:t>
            </a:r>
            <a:r>
              <a:rPr lang="en-AU" sz="4000" b="1" dirty="0">
                <a:solidFill>
                  <a:prstClr val="black"/>
                </a:solidFill>
                <a:latin typeface="Times New Roman" pitchFamily="18" charset="0"/>
                <a:cs typeface="Times New Roman" pitchFamily="18" charset="0"/>
              </a:rPr>
              <a:t> </a:t>
            </a:r>
            <a:r>
              <a:rPr lang="en-AU" sz="4000" b="1" dirty="0" err="1">
                <a:solidFill>
                  <a:prstClr val="black"/>
                </a:solidFill>
                <a:latin typeface="Times New Roman" pitchFamily="18" charset="0"/>
                <a:cs typeface="Times New Roman" pitchFamily="18" charset="0"/>
              </a:rPr>
              <a:t>bình</a:t>
            </a:r>
            <a:r>
              <a:rPr lang="en-AU" sz="4000" b="1" dirty="0">
                <a:solidFill>
                  <a:prstClr val="black"/>
                </a:solidFill>
                <a:latin typeface="Times New Roman" pitchFamily="18" charset="0"/>
                <a:cs typeface="Times New Roman" pitchFamily="18" charset="0"/>
              </a:rPr>
              <a:t> </a:t>
            </a:r>
            <a:endParaRPr lang="en-US" sz="4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009357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87" y="0"/>
            <a:ext cx="55278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676900" y="335845"/>
            <a:ext cx="4991100" cy="6186309"/>
          </a:xfrm>
          <a:prstGeom prst="rect">
            <a:avLst/>
          </a:prstGeom>
          <a:noFill/>
        </p:spPr>
        <p:txBody>
          <a:bodyPr wrap="square" rtlCol="0">
            <a:spAutoFit/>
          </a:bodyPr>
          <a:lstStyle/>
          <a:p>
            <a:r>
              <a:rPr lang="en-AU" sz="3300" dirty="0">
                <a:solidFill>
                  <a:prstClr val="black"/>
                </a:solidFill>
                <a:latin typeface="Times New Roman" pitchFamily="18" charset="0"/>
                <a:cs typeface="Times New Roman" pitchFamily="18" charset="0"/>
              </a:rPr>
              <a:t>    </a:t>
            </a:r>
            <a:r>
              <a:rPr lang="en-US" sz="3300" dirty="0">
                <a:solidFill>
                  <a:prstClr val="black"/>
                </a:solidFill>
                <a:latin typeface="Times New Roman" pitchFamily="18" charset="0"/>
                <a:cs typeface="Times New Roman" pitchFamily="18" charset="0"/>
              </a:rPr>
              <a:t> </a:t>
            </a:r>
            <a:r>
              <a:rPr lang="vi-VN" sz="3300" dirty="0">
                <a:solidFill>
                  <a:prstClr val="black"/>
                </a:solidFill>
                <a:latin typeface="Times New Roman" pitchFamily="18" charset="0"/>
                <a:cs typeface="Times New Roman" pitchFamily="18" charset="0"/>
              </a:rPr>
              <a:t>Hãy </a:t>
            </a:r>
            <a:r>
              <a:rPr lang="vi-VN" sz="3300" dirty="0">
                <a:solidFill>
                  <a:prstClr val="black"/>
                </a:solidFill>
                <a:latin typeface="Times New Roman" pitchFamily="18" charset="0"/>
                <a:cs typeface="Times New Roman" pitchFamily="18" charset="0"/>
              </a:rPr>
              <a:t>vẽ một cây Hòa bình với các bộ phận rễ, thân, cành, lá, hoa, quả. Trên thân cây đó ghi chữ hòa bình, ở mỗi rễ cây ghi một hoạt động cần làm hoặc một hành vi giao tiếp, ứng xử hằng ngày cần thực hiện để bảo vệ hòa bình. Hoa và quả cây ghi những điều tốt đẹp mà hòa bình mang lại cho cuộc sống con </a:t>
            </a:r>
            <a:r>
              <a:rPr lang="vi-VN" sz="3300" dirty="0">
                <a:solidFill>
                  <a:prstClr val="black"/>
                </a:solidFill>
                <a:latin typeface="Times New Roman" pitchFamily="18" charset="0"/>
                <a:cs typeface="Times New Roman" pitchFamily="18" charset="0"/>
              </a:rPr>
              <a:t>người?</a:t>
            </a:r>
            <a:endParaRPr lang="en-US" sz="33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5977462"/>
      </p:ext>
    </p:extLst>
  </p:cSld>
  <p:clrMapOvr>
    <a:masterClrMapping/>
  </p:clrMapOvr>
  <p:transition spd="slow">
    <p:push dir="u"/>
  </p:transition>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3</TotalTime>
  <Words>269</Words>
  <Application>Microsoft Office PowerPoint</Application>
  <PresentationFormat>Widescreen</PresentationFormat>
  <Paragraphs>26</Paragraphs>
  <Slides>13</Slides>
  <Notes>0</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13</vt:i4>
      </vt:variant>
    </vt:vector>
  </HeadingPairs>
  <TitlesOfParts>
    <vt:vector size="20" baseType="lpstr">
      <vt:lpstr>Arial</vt:lpstr>
      <vt:lpstr>Calibri</vt:lpstr>
      <vt:lpstr>Garamond</vt:lpstr>
      <vt:lpstr>Times New Roman</vt:lpstr>
      <vt:lpstr>1_Office Theme</vt:lpstr>
      <vt:lpstr>2_Office Theme</vt:lpstr>
      <vt:lpstr>Organic</vt:lpstr>
      <vt:lpstr>CHÀO MỪNG THẦY CÔ VÀ CÁC BẠN!!!!</vt:lpstr>
      <vt:lpstr>PowerPoint Presentation</vt:lpstr>
      <vt:lpstr>PowerPoint Presentation</vt:lpstr>
      <vt:lpstr>I. Đặt vấn đề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THẦY CÔ VÀ CÁC BẠN!!!!</dc:title>
  <dc:creator>Hp X360</dc:creator>
  <cp:lastModifiedBy>Hp X360</cp:lastModifiedBy>
  <cp:revision>2</cp:revision>
  <dcterms:created xsi:type="dcterms:W3CDTF">2022-06-22T05:35:44Z</dcterms:created>
  <dcterms:modified xsi:type="dcterms:W3CDTF">2022-06-22T05:39:05Z</dcterms:modified>
</cp:coreProperties>
</file>