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74" r:id="rId13"/>
    <p:sldId id="269" r:id="rId14"/>
    <p:sldId id="275" r:id="rId15"/>
    <p:sldId id="270" r:id="rId16"/>
    <p:sldId id="276" r:id="rId17"/>
    <p:sldId id="271" r:id="rId18"/>
    <p:sldId id="277" r:id="rId19"/>
    <p:sldId id="272"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634"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F71A43-DA93-4666-994B-59C5E59740D4}"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763660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F71A43-DA93-4666-994B-59C5E59740D4}"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3277197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F71A43-DA93-4666-994B-59C5E59740D4}"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326815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F71A43-DA93-4666-994B-59C5E59740D4}"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2821403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F71A43-DA93-4666-994B-59C5E59740D4}"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727559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F71A43-DA93-4666-994B-59C5E59740D4}" type="datetimeFigureOut">
              <a:rPr lang="en-US" smtClean="0"/>
              <a:t>6/23/2022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154095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F71A43-DA93-4666-994B-59C5E59740D4}" type="datetimeFigureOut">
              <a:rPr lang="en-US" smtClean="0"/>
              <a:t>6/23/2022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3490935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F71A43-DA93-4666-994B-59C5E59740D4}" type="datetimeFigureOut">
              <a:rPr lang="en-US" smtClean="0"/>
              <a:t>6/23/2022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2624582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71A43-DA93-4666-994B-59C5E59740D4}" type="datetimeFigureOut">
              <a:rPr lang="en-US" smtClean="0"/>
              <a:t>6/23/2022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241524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F71A43-DA93-4666-994B-59C5E59740D4}" type="datetimeFigureOut">
              <a:rPr lang="en-US" smtClean="0"/>
              <a:t>6/23/2022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4110090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F71A43-DA93-4666-994B-59C5E59740D4}" type="datetimeFigureOut">
              <a:rPr lang="en-US" smtClean="0"/>
              <a:t>6/23/2022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3C1BEF-63ED-442D-910F-3F72894E2928}" type="slidenum">
              <a:rPr lang="en-US" smtClean="0"/>
              <a:t>‹#›</a:t>
            </a:fld>
            <a:endParaRPr lang="en-US"/>
          </a:p>
        </p:txBody>
      </p:sp>
    </p:spTree>
    <p:extLst>
      <p:ext uri="{BB962C8B-B14F-4D97-AF65-F5344CB8AC3E}">
        <p14:creationId xmlns:p14="http://schemas.microsoft.com/office/powerpoint/2010/main" val="2395507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71A43-DA93-4666-994B-59C5E59740D4}" type="datetimeFigureOut">
              <a:rPr lang="en-US" smtClean="0"/>
              <a:t>6/23/2022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3C1BEF-63ED-442D-910F-3F72894E2928}" type="slidenum">
              <a:rPr lang="en-US" smtClean="0"/>
              <a:t>‹#›</a:t>
            </a:fld>
            <a:endParaRPr lang="en-US"/>
          </a:p>
        </p:txBody>
      </p:sp>
    </p:spTree>
    <p:extLst>
      <p:ext uri="{BB962C8B-B14F-4D97-AF65-F5344CB8AC3E}">
        <p14:creationId xmlns:p14="http://schemas.microsoft.com/office/powerpoint/2010/main" val="4261093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obee.vn/wp-content/uploads/2021/03/Gi%C3%A1o-D%E1%BB%A5c-Th%E1%BB%83-Ch%E1%BA%A5t-6-SGK-Ch%C3%A2n-Tr%E1%BB%9Di-S%C3%A1ng-T%E1%BA%A1o-400x555.jpg"/>
          <p:cNvPicPr>
            <a:picLocks noChangeAspect="1" noChangeArrowheads="1"/>
          </p:cNvPicPr>
          <p:nvPr/>
        </p:nvPicPr>
        <p:blipFill rotWithShape="1">
          <a:blip r:embed="rId2">
            <a:extLst>
              <a:ext uri="{28A0092B-C50C-407E-A947-70E740481C1C}">
                <a14:useLocalDpi xmlns:a14="http://schemas.microsoft.com/office/drawing/2010/main" val="0"/>
              </a:ext>
            </a:extLst>
          </a:blip>
          <a:srcRect l="6385" t="15522" r="2899" b="796"/>
          <a:stretch/>
        </p:blipFill>
        <p:spPr bwMode="auto">
          <a:xfrm>
            <a:off x="40943" y="0"/>
            <a:ext cx="12151057"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22699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591" y="456277"/>
            <a:ext cx="5449957" cy="5232202"/>
          </a:xfrm>
          <a:prstGeom prst="rect">
            <a:avLst/>
          </a:prstGeom>
        </p:spPr>
        <p:txBody>
          <a:bodyPr wrap="square">
            <a:spAutoFit/>
          </a:bodyPr>
          <a:lstStyle/>
          <a:p>
            <a:pPr algn="just">
              <a:lnSpc>
                <a:spcPct val="150000"/>
              </a:lnSpc>
              <a:spcBef>
                <a:spcPts val="600"/>
              </a:spcBef>
              <a:spcAft>
                <a:spcPts val="600"/>
              </a:spcAft>
            </a:pPr>
            <a:r>
              <a:rPr lang="nl-NL"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3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7</a:t>
            </a:r>
            <a:r>
              <a:rPr lang="nl-NL"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Tay trái duỗi thẳng ngang vai, lòng bàn tay sấp.</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600"/>
              </a:spcBef>
              <a:spcAft>
                <a:spcPts val="600"/>
              </a:spcAft>
            </a:pPr>
            <a:r>
              <a:rPr lang="nl-NL"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3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8</a:t>
            </a:r>
            <a:r>
              <a:rPr lang="nl-NL"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Chân trái thu về, hai gối khuỵu, đồng thời hai tay duỗi thẳng chếch bên thấp, lòng bàn tay sấp.</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Picture 3"/>
          <p:cNvPicPr/>
          <p:nvPr/>
        </p:nvPicPr>
        <p:blipFill>
          <a:blip r:embed="rId2"/>
          <a:stretch>
            <a:fillRect/>
          </a:stretch>
        </p:blipFill>
        <p:spPr>
          <a:xfrm>
            <a:off x="5625548" y="248479"/>
            <a:ext cx="6132443" cy="6390860"/>
          </a:xfrm>
          <a:prstGeom prst="rect">
            <a:avLst/>
          </a:prstGeom>
        </p:spPr>
      </p:pic>
    </p:spTree>
    <p:extLst>
      <p:ext uri="{BB962C8B-B14F-4D97-AF65-F5344CB8AC3E}">
        <p14:creationId xmlns:p14="http://schemas.microsoft.com/office/powerpoint/2010/main" val="167046775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4008" y="546701"/>
            <a:ext cx="5509591" cy="5601533"/>
          </a:xfrm>
          <a:prstGeom prst="rect">
            <a:avLst/>
          </a:prstGeom>
        </p:spPr>
        <p:txBody>
          <a:bodyPr wrap="square">
            <a:spAutoFit/>
          </a:bodyPr>
          <a:lstStyle/>
          <a:p>
            <a:pPr algn="just">
              <a:lnSpc>
                <a:spcPct val="150000"/>
              </a:lnSpc>
              <a:spcBef>
                <a:spcPts val="600"/>
              </a:spcBef>
              <a:spcAft>
                <a:spcPts val="600"/>
              </a:spcAft>
            </a:pPr>
            <a:r>
              <a:rPr lang="nl-NL"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32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9</a:t>
            </a:r>
            <a:r>
              <a:rPr lang="nl-NL"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Chân phải đưa sang ngang, bàn chân duỗi thẳng, đồng thời hai tay đưa lên cao áp sát hai tai, lòng bàn tay hướng vào nhau, mắt nhìn thẳng.</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600"/>
              </a:spcBef>
              <a:spcAft>
                <a:spcPts val="600"/>
              </a:spcAft>
            </a:pPr>
            <a:r>
              <a:rPr lang="nl-NL"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32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10</a:t>
            </a:r>
            <a:r>
              <a:rPr lang="nl-NL"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Trở về thư thế như nhịp 8.</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p:cNvPicPr/>
          <p:nvPr/>
        </p:nvPicPr>
        <p:blipFill>
          <a:blip r:embed="rId2"/>
          <a:stretch>
            <a:fillRect/>
          </a:stretch>
        </p:blipFill>
        <p:spPr>
          <a:xfrm>
            <a:off x="5943599" y="248478"/>
            <a:ext cx="6003236" cy="6609521"/>
          </a:xfrm>
          <a:prstGeom prst="rect">
            <a:avLst/>
          </a:prstGeom>
        </p:spPr>
      </p:pic>
    </p:spTree>
    <p:extLst>
      <p:ext uri="{BB962C8B-B14F-4D97-AF65-F5344CB8AC3E}">
        <p14:creationId xmlns:p14="http://schemas.microsoft.com/office/powerpoint/2010/main" val="187240500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tretch>
            <a:fillRect/>
          </a:stretch>
        </p:blipFill>
        <p:spPr>
          <a:xfrm>
            <a:off x="5943599" y="248478"/>
            <a:ext cx="6003236" cy="6609521"/>
          </a:xfrm>
          <a:prstGeom prst="rect">
            <a:avLst/>
          </a:prstGeom>
        </p:spPr>
      </p:pic>
      <p:sp>
        <p:nvSpPr>
          <p:cNvPr id="3" name="Rectangle 2"/>
          <p:cNvSpPr/>
          <p:nvPr/>
        </p:nvSpPr>
        <p:spPr>
          <a:xfrm>
            <a:off x="205409" y="248478"/>
            <a:ext cx="5738190" cy="6447919"/>
          </a:xfrm>
          <a:prstGeom prst="rect">
            <a:avLst/>
          </a:prstGeom>
        </p:spPr>
        <p:txBody>
          <a:bodyPr wrap="square">
            <a:spAutoFit/>
          </a:bodyPr>
          <a:lstStyle/>
          <a:p>
            <a:pPr algn="just">
              <a:lnSpc>
                <a:spcPct val="150000"/>
              </a:lnSpc>
              <a:spcBef>
                <a:spcPts val="600"/>
              </a:spcBef>
              <a:spcAft>
                <a:spcPts val="600"/>
              </a:spcAft>
            </a:pPr>
            <a:r>
              <a:rPr lang="nl-NL"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48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11</a:t>
            </a:r>
            <a:r>
              <a:rPr lang="nl-NL"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Thực hiện như nhịp 9 nhưng đổi chân.</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a:p>
            <a:r>
              <a:rPr lang="nl-NL"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48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12</a:t>
            </a:r>
            <a:r>
              <a:rPr lang="nl-NL"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Chân trái thu về sát chân phải, hai tay thu về tư thế chuẩn bị.</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740173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13955" y="183082"/>
            <a:ext cx="3831305" cy="830997"/>
          </a:xfrm>
          <a:prstGeom prst="rect">
            <a:avLst/>
          </a:prstGeom>
        </p:spPr>
        <p:txBody>
          <a:bodyPr wrap="none">
            <a:spAutoFit/>
          </a:bodyPr>
          <a:lstStyle/>
          <a:p>
            <a:r>
              <a:rPr lang="en-US" sz="48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LUYỆN TẬP </a:t>
            </a:r>
            <a:endParaRPr lang="en-US" sz="4800" dirty="0">
              <a:solidFill>
                <a:srgbClr val="FF0000"/>
              </a:solidFill>
              <a:effectLst>
                <a:outerShdw blurRad="38100" dist="38100" dir="2700000" algn="tl">
                  <a:srgbClr val="000000">
                    <a:alpha val="43137"/>
                  </a:srgbClr>
                </a:outerShdw>
              </a:effectLst>
            </a:endParaRPr>
          </a:p>
        </p:txBody>
      </p:sp>
      <p:sp>
        <p:nvSpPr>
          <p:cNvPr id="3" name="Rectangle 2"/>
          <p:cNvSpPr/>
          <p:nvPr/>
        </p:nvSpPr>
        <p:spPr>
          <a:xfrm>
            <a:off x="1207492" y="1332385"/>
            <a:ext cx="5415265" cy="843693"/>
          </a:xfrm>
          <a:prstGeom prst="rect">
            <a:avLst/>
          </a:prstGeom>
        </p:spPr>
        <p:txBody>
          <a:bodyPr wrap="none">
            <a:spAutoFit/>
          </a:bodyPr>
          <a:lstStyle/>
          <a:p>
            <a:pPr algn="just">
              <a:lnSpc>
                <a:spcPct val="107000"/>
              </a:lnSpc>
              <a:spcAft>
                <a:spcPts val="800"/>
              </a:spcAft>
            </a:pPr>
            <a:r>
              <a:rPr lang="nl-NL" sz="48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Luyện tập cá nhân</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340681" y="2267512"/>
            <a:ext cx="11119136" cy="3416320"/>
          </a:xfrm>
          <a:prstGeom prst="rect">
            <a:avLst/>
          </a:prstGeom>
        </p:spPr>
        <p:txBody>
          <a:bodyPr wrap="square">
            <a:spAutoFit/>
          </a:bodyPr>
          <a:lstStyle/>
          <a:p>
            <a:r>
              <a:rPr lang="nl-NL" sz="7200" dirty="0">
                <a:latin typeface="Times New Roman" panose="02020603050405020304" pitchFamily="18" charset="0"/>
                <a:cs typeface="Times New Roman" panose="02020603050405020304" pitchFamily="18" charset="0"/>
              </a:rPr>
              <a:t>- Luyện tập nhịp 1- 12 của bài thể dục liên hoàn theo nhịp đếm từ chậm đến nhanh.</a:t>
            </a:r>
            <a:endParaRPr lang="en-US" sz="7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27632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45" presetClass="entr" presetSubtype="0"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2000"/>
                                        <p:tgtEl>
                                          <p:spTgt spid="3"/>
                                        </p:tgtEl>
                                      </p:cBhvr>
                                    </p:animEffect>
                                    <p:anim calcmode="lin" valueType="num">
                                      <p:cBhvr>
                                        <p:cTn id="14" dur="2000" fill="hold"/>
                                        <p:tgtEl>
                                          <p:spTgt spid="3"/>
                                        </p:tgtEl>
                                        <p:attrNameLst>
                                          <p:attrName>ppt_w</p:attrName>
                                        </p:attrNameLst>
                                      </p:cBhvr>
                                      <p:tavLst>
                                        <p:tav tm="0" fmla="#ppt_w*sin(2.5*pi*$)">
                                          <p:val>
                                            <p:fltVal val="0"/>
                                          </p:val>
                                        </p:tav>
                                        <p:tav tm="100000">
                                          <p:val>
                                            <p:fltVal val="1"/>
                                          </p:val>
                                        </p:tav>
                                      </p:tavLst>
                                    </p:anim>
                                    <p:anim calcmode="lin" valueType="num">
                                      <p:cBhvr>
                                        <p:cTn id="15" dur="2000" fill="hold"/>
                                        <p:tgtEl>
                                          <p:spTgt spid="3"/>
                                        </p:tgtEl>
                                        <p:attrNameLst>
                                          <p:attrName>ppt_h</p:attrName>
                                        </p:attrNameLst>
                                      </p:cBhvr>
                                      <p:tavLst>
                                        <p:tav tm="0">
                                          <p:val>
                                            <p:strVal val="#ppt_h"/>
                                          </p:val>
                                        </p:tav>
                                        <p:tav tm="100000">
                                          <p:val>
                                            <p:strVal val="#ppt_h"/>
                                          </p:val>
                                        </p:tav>
                                      </p:tavLst>
                                    </p:anim>
                                  </p:childTnLst>
                                </p:cTn>
                              </p:par>
                            </p:childTnLst>
                          </p:cTn>
                        </p:par>
                        <p:par>
                          <p:cTn id="16" fill="hold">
                            <p:stCondLst>
                              <p:cond delay="4000"/>
                            </p:stCondLst>
                            <p:childTnLst>
                              <p:par>
                                <p:cTn id="17" presetID="45"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anim calcmode="lin" valueType="num">
                                      <p:cBhvr>
                                        <p:cTn id="20" dur="2000" fill="hold"/>
                                        <p:tgtEl>
                                          <p:spTgt spid="4"/>
                                        </p:tgtEl>
                                        <p:attrNameLst>
                                          <p:attrName>ppt_w</p:attrName>
                                        </p:attrNameLst>
                                      </p:cBhvr>
                                      <p:tavLst>
                                        <p:tav tm="0" fmla="#ppt_w*sin(2.5*pi*$)">
                                          <p:val>
                                            <p:fltVal val="0"/>
                                          </p:val>
                                        </p:tav>
                                        <p:tav tm="100000">
                                          <p:val>
                                            <p:fltVal val="1"/>
                                          </p:val>
                                        </p:tav>
                                      </p:tavLst>
                                    </p:anim>
                                    <p:anim calcmode="lin" valueType="num">
                                      <p:cBhvr>
                                        <p:cTn id="21"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06883" y="914942"/>
            <a:ext cx="7282763" cy="923330"/>
          </a:xfrm>
          <a:prstGeom prst="rect">
            <a:avLst/>
          </a:prstGeom>
        </p:spPr>
        <p:txBody>
          <a:bodyPr wrap="none">
            <a:spAutoFit/>
          </a:bodyPr>
          <a:lstStyle/>
          <a:p>
            <a:r>
              <a:rPr lang="nl-NL" sz="5400" i="1" dirty="0">
                <a:latin typeface="Times New Roman" panose="02020603050405020304" pitchFamily="18" charset="0"/>
                <a:cs typeface="Times New Roman" panose="02020603050405020304" pitchFamily="18" charset="0"/>
              </a:rPr>
              <a:t>b) Luyện tập theo cặp đôi</a:t>
            </a:r>
            <a:endParaRPr lang="en-US" sz="5400" dirty="0">
              <a:latin typeface="Times New Roman" panose="02020603050405020304" pitchFamily="18" charset="0"/>
              <a:cs typeface="Times New Roman" panose="02020603050405020304" pitchFamily="18" charset="0"/>
            </a:endParaRPr>
          </a:p>
        </p:txBody>
      </p:sp>
      <p:sp>
        <p:nvSpPr>
          <p:cNvPr id="4" name="Rectangle 3"/>
          <p:cNvSpPr/>
          <p:nvPr/>
        </p:nvSpPr>
        <p:spPr>
          <a:xfrm>
            <a:off x="370498" y="2585564"/>
            <a:ext cx="11119136" cy="2123658"/>
          </a:xfrm>
          <a:prstGeom prst="rect">
            <a:avLst/>
          </a:prstGeom>
        </p:spPr>
        <p:txBody>
          <a:bodyPr wrap="square">
            <a:spAutoFit/>
          </a:bodyPr>
          <a:lstStyle/>
          <a:p>
            <a:r>
              <a:rPr lang="nl-NL" sz="6600" dirty="0">
                <a:latin typeface="Times New Roman" panose="02020603050405020304" pitchFamily="18" charset="0"/>
                <a:cs typeface="Times New Roman" panose="02020603050405020304" pitchFamily="18" charset="0"/>
              </a:rPr>
              <a:t>- Cho HS nhóm thành cặp và yêu cầu luyện tập trong 10 phút.</a:t>
            </a:r>
            <a:endParaRPr lang="en-US"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22490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45"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anim calcmode="lin" valueType="num">
                                      <p:cBhvr>
                                        <p:cTn id="14" dur="2000" fill="hold"/>
                                        <p:tgtEl>
                                          <p:spTgt spid="4"/>
                                        </p:tgtEl>
                                        <p:attrNameLst>
                                          <p:attrName>ppt_w</p:attrName>
                                        </p:attrNameLst>
                                      </p:cBhvr>
                                      <p:tavLst>
                                        <p:tav tm="0" fmla="#ppt_w*sin(2.5*pi*$)">
                                          <p:val>
                                            <p:fltVal val="0"/>
                                          </p:val>
                                        </p:tav>
                                        <p:tav tm="100000">
                                          <p:val>
                                            <p:fltVal val="1"/>
                                          </p:val>
                                        </p:tav>
                                      </p:tavLst>
                                    </p:anim>
                                    <p:anim calcmode="lin" valueType="num">
                                      <p:cBhvr>
                                        <p:cTn id="15"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729085" y="407408"/>
            <a:ext cx="5307486"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44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 Luyện tập nhóm</a:t>
            </a:r>
            <a:endParaRPr kumimoji="0" lang="en-US" alt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4" name="Rectangle 3"/>
          <p:cNvSpPr>
            <a:spLocks noChangeArrowheads="1"/>
          </p:cNvSpPr>
          <p:nvPr/>
        </p:nvSpPr>
        <p:spPr bwMode="auto">
          <a:xfrm>
            <a:off x="344968" y="1423944"/>
            <a:ext cx="11383206"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nl-NL" sz="4000" dirty="0">
                <a:latin typeface="Times New Roman" panose="02020603050405020304" pitchFamily="18" charset="0"/>
                <a:cs typeface="Times New Roman" panose="02020603050405020304" pitchFamily="18" charset="0"/>
              </a:rPr>
              <a:t>- Chia lớp thành các nhóm nhỏ và giao nhiệm vụ: Tập hợp đội hình hai hàng ngang đứng đối diện nhau, thực hiện nhịp 1 - 12 bài thể dục liên hoàn theo nhịp đếm từ chậm đến nhanh dần của người chỉ huy. </a:t>
            </a:r>
            <a:endParaRPr lang="en-US" sz="4000" dirty="0">
              <a:latin typeface="Times New Roman" panose="02020603050405020304" pitchFamily="18" charset="0"/>
              <a:cs typeface="Times New Roman" panose="02020603050405020304" pitchFamily="18" charset="0"/>
            </a:endParaRPr>
          </a:p>
          <a:p>
            <a:r>
              <a:rPr lang="nl-NL" sz="4000" dirty="0">
                <a:latin typeface="Times New Roman" panose="02020603050405020304" pitchFamily="18" charset="0"/>
                <a:cs typeface="Times New Roman" panose="02020603050405020304" pitchFamily="18" charset="0"/>
              </a:rPr>
              <a:t>- Các bạn trong nhóm góp ý cho nhau. Có thể luân phiên một hàng thực hiện, một hàng đếm nhịp, quan sát và góp ý chéo cho nhau.</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99281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729084" y="284300"/>
            <a:ext cx="657617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nl-NL" sz="6000" i="1" dirty="0">
                <a:latin typeface="Times New Roman" panose="02020603050405020304" pitchFamily="18" charset="0"/>
                <a:cs typeface="Times New Roman" panose="02020603050405020304" pitchFamily="18" charset="0"/>
              </a:rPr>
              <a:t>d. Luyện tập cả lớp</a:t>
            </a:r>
            <a:endParaRPr lang="en-US" sz="6000" dirty="0">
              <a:latin typeface="Times New Roman" panose="02020603050405020304" pitchFamily="18" charset="0"/>
              <a:cs typeface="Times New Roman" panose="02020603050405020304" pitchFamily="18" charset="0"/>
            </a:endParaRPr>
          </a:p>
        </p:txBody>
      </p:sp>
      <p:sp>
        <p:nvSpPr>
          <p:cNvPr id="4" name="Rectangle 3"/>
          <p:cNvSpPr>
            <a:spLocks noChangeArrowheads="1"/>
          </p:cNvSpPr>
          <p:nvPr/>
        </p:nvSpPr>
        <p:spPr bwMode="auto">
          <a:xfrm>
            <a:off x="344968" y="1270058"/>
            <a:ext cx="11383206"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nl-NL" sz="6000" dirty="0">
                <a:latin typeface="Times New Roman" panose="02020603050405020304" pitchFamily="18" charset="0"/>
                <a:cs typeface="Times New Roman" panose="02020603050405020304" pitchFamily="18" charset="0"/>
              </a:rPr>
              <a:t>- Tập hợp đội hình bốn hàng ngang so le, thực hiện nhịp 1 - 12 bài thể dục liên hoàn theo nhịp đếm từ chậm đến nhanh dần của người chỉ huy.</a:t>
            </a:r>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16814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4313" y="476567"/>
            <a:ext cx="11512826" cy="5847755"/>
          </a:xfrm>
          <a:prstGeom prst="rect">
            <a:avLst/>
          </a:prstGeom>
        </p:spPr>
        <p:txBody>
          <a:bodyPr wrap="square">
            <a:spAutoFit/>
          </a:bodyPr>
          <a:lstStyle/>
          <a:p>
            <a:r>
              <a:rPr lang="nl-NL" sz="3400" i="1" dirty="0">
                <a:latin typeface="Times New Roman" panose="02020603050405020304" pitchFamily="18" charset="0"/>
                <a:cs typeface="Times New Roman" panose="02020603050405020304" pitchFamily="18" charset="0"/>
              </a:rPr>
              <a:t>e. Trò chơi phát triển sức nhanh: </a:t>
            </a:r>
            <a:r>
              <a:rPr lang="nl-NL" sz="3400" b="1" i="1" dirty="0">
                <a:latin typeface="Times New Roman" panose="02020603050405020304" pitchFamily="18" charset="0"/>
                <a:cs typeface="Times New Roman" panose="02020603050405020304" pitchFamily="18" charset="0"/>
              </a:rPr>
              <a:t>XE LỬA</a:t>
            </a:r>
            <a:endParaRPr lang="en-US" sz="3400" dirty="0">
              <a:latin typeface="Times New Roman" panose="02020603050405020304" pitchFamily="18" charset="0"/>
              <a:cs typeface="Times New Roman" panose="02020603050405020304" pitchFamily="18" charset="0"/>
            </a:endParaRPr>
          </a:p>
          <a:p>
            <a:pPr lvl="0"/>
            <a:r>
              <a:rPr lang="nl-NL" sz="3400" dirty="0">
                <a:latin typeface="Times New Roman" panose="02020603050405020304" pitchFamily="18" charset="0"/>
                <a:cs typeface="Times New Roman" panose="02020603050405020304" pitchFamily="18" charset="0"/>
              </a:rPr>
              <a:t>Mục đích: Rèn luyện sự khéo léo, tinh thần phối hợp đồng đội.</a:t>
            </a:r>
            <a:endParaRPr lang="en-US" sz="3400" dirty="0">
              <a:latin typeface="Times New Roman" panose="02020603050405020304" pitchFamily="18" charset="0"/>
              <a:cs typeface="Times New Roman" panose="02020603050405020304" pitchFamily="18" charset="0"/>
            </a:endParaRPr>
          </a:p>
          <a:p>
            <a:pPr lvl="0"/>
            <a:r>
              <a:rPr lang="nl-NL" sz="3400" dirty="0">
                <a:latin typeface="Times New Roman" panose="02020603050405020304" pitchFamily="18" charset="0"/>
                <a:cs typeface="Times New Roman" panose="02020603050405020304" pitchFamily="18" charset="0"/>
              </a:rPr>
              <a:t>Dụng cụ: Phấn viết, đồng hồ bấm giờ, còi.</a:t>
            </a:r>
            <a:endParaRPr lang="en-US" sz="3400" dirty="0">
              <a:latin typeface="Times New Roman" panose="02020603050405020304" pitchFamily="18" charset="0"/>
              <a:cs typeface="Times New Roman" panose="02020603050405020304" pitchFamily="18" charset="0"/>
            </a:endParaRPr>
          </a:p>
          <a:p>
            <a:pPr lvl="0"/>
            <a:r>
              <a:rPr lang="nl-NL" sz="3400" dirty="0">
                <a:latin typeface="Times New Roman" panose="02020603050405020304" pitchFamily="18" charset="0"/>
                <a:cs typeface="Times New Roman" panose="02020603050405020304" pitchFamily="18" charset="0"/>
              </a:rPr>
              <a:t>Cách thực hiện: Người chơi chia thành các nhóm xếp thành hàng dọc. Các bạn trong hàng cùng đưa cẳng chân về sau, đồng thời đặt một tay lên vai bạn phía trước, tay còn lại nắm lấy bàn chân người trước mình. Bạn đứng đầu hàng để hai tay tự do. Khi nghe hiệu lệnh (tiếng còi hoặc tiếng vỗ tay), các bạn cùng đếm 1 — 2 và bật chân di chuyển về trước. Nhóm hoàn thành lượt chơi khi bạn cuối cùng của nhóm vượt qua vạch đích. Nhóm nào hoàn thành nhanh nhất là chiến thắng.</a:t>
            </a:r>
            <a:endParaRPr lang="en-US" sz="3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4995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347870" y="248478"/>
            <a:ext cx="11579087" cy="6609522"/>
          </a:xfrm>
          <a:prstGeom prst="rect">
            <a:avLst/>
          </a:prstGeom>
        </p:spPr>
      </p:pic>
    </p:spTree>
    <p:extLst>
      <p:ext uri="{BB962C8B-B14F-4D97-AF65-F5344CB8AC3E}">
        <p14:creationId xmlns:p14="http://schemas.microsoft.com/office/powerpoint/2010/main" val="4012638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69348" y="1123121"/>
            <a:ext cx="2534669" cy="769441"/>
          </a:xfrm>
          <a:prstGeom prst="rect">
            <a:avLst/>
          </a:prstGeom>
          <a:noFill/>
        </p:spPr>
        <p:txBody>
          <a:bodyPr wrap="none" rtlCol="0">
            <a:spAutoFit/>
          </a:bodyPr>
          <a:lstStyle/>
          <a:p>
            <a:pPr algn="ctr"/>
            <a:r>
              <a:rPr lang="vi-VN" sz="4400" b="1" dirty="0" smtClean="0">
                <a:solidFill>
                  <a:srgbClr val="FF0000"/>
                </a:solidFill>
                <a:effectLst>
                  <a:outerShdw blurRad="38100" dist="38100" dir="2700000" algn="tl">
                    <a:srgbClr val="000000">
                      <a:alpha val="43137"/>
                    </a:srgbClr>
                  </a:outerShdw>
                </a:effectLst>
                <a:latin typeface="+mj-lt"/>
              </a:rPr>
              <a:t>DẶN DÒ </a:t>
            </a:r>
            <a:endParaRPr lang="en-US" sz="4400" b="1" dirty="0">
              <a:solidFill>
                <a:srgbClr val="FF0000"/>
              </a:solidFill>
              <a:effectLst>
                <a:outerShdw blurRad="38100" dist="38100" dir="2700000" algn="tl">
                  <a:srgbClr val="000000">
                    <a:alpha val="43137"/>
                  </a:srgbClr>
                </a:outerShdw>
              </a:effectLst>
              <a:latin typeface="+mj-lt"/>
            </a:endParaRPr>
          </a:p>
        </p:txBody>
      </p:sp>
      <p:sp>
        <p:nvSpPr>
          <p:cNvPr id="3" name="TextBox 2"/>
          <p:cNvSpPr txBox="1"/>
          <p:nvPr/>
        </p:nvSpPr>
        <p:spPr>
          <a:xfrm>
            <a:off x="1302026" y="2693504"/>
            <a:ext cx="10017486" cy="1323439"/>
          </a:xfrm>
          <a:prstGeom prst="rect">
            <a:avLst/>
          </a:prstGeom>
          <a:noFill/>
        </p:spPr>
        <p:txBody>
          <a:bodyPr wrap="none" rtlCol="0">
            <a:spAutoFit/>
          </a:bodyPr>
          <a:lstStyle/>
          <a:p>
            <a:pPr marL="457200" indent="-457200">
              <a:buFontTx/>
              <a:buChar char="-"/>
            </a:pPr>
            <a:r>
              <a:rPr lang="vi-VN" sz="4000" dirty="0" smtClean="0">
                <a:latin typeface="Times New Roman" panose="02020603050405020304" pitchFamily="18" charset="0"/>
                <a:cs typeface="Times New Roman" panose="02020603050405020304" pitchFamily="18" charset="0"/>
              </a:rPr>
              <a:t>Ôn tập lại các động tác đã học.</a:t>
            </a:r>
          </a:p>
          <a:p>
            <a:pPr marL="457200" indent="-457200">
              <a:buFontTx/>
              <a:buChar char="-"/>
            </a:pPr>
            <a:r>
              <a:rPr lang="vi-VN" sz="4000" dirty="0" smtClean="0">
                <a:latin typeface="Times New Roman" panose="02020603050405020304" pitchFamily="18" charset="0"/>
                <a:cs typeface="Times New Roman" panose="02020603050405020304" pitchFamily="18" charset="0"/>
              </a:rPr>
              <a:t>Luyện tập và </a:t>
            </a:r>
            <a:r>
              <a:rPr lang="vi-VN" sz="4000" dirty="0" smtClean="0">
                <a:latin typeface="Times New Roman" panose="02020603050405020304" pitchFamily="18" charset="0"/>
                <a:cs typeface="Times New Roman" panose="02020603050405020304" pitchFamily="18" charset="0"/>
              </a:rPr>
              <a:t>chuẩn </a:t>
            </a:r>
            <a:r>
              <a:rPr lang="vi-VN" sz="4000" dirty="0" smtClean="0">
                <a:latin typeface="Times New Roman" panose="02020603050405020304" pitchFamily="18" charset="0"/>
                <a:cs typeface="Times New Roman" panose="02020603050405020304" pitchFamily="18" charset="0"/>
              </a:rPr>
              <a:t>bị các dụng cụ cần thiết.</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7814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45" presetClass="entr" presetSubtype="0"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2000"/>
                                        <p:tgtEl>
                                          <p:spTgt spid="3"/>
                                        </p:tgtEl>
                                      </p:cBhvr>
                                    </p:animEffect>
                                    <p:anim calcmode="lin" valueType="num">
                                      <p:cBhvr>
                                        <p:cTn id="14" dur="2000" fill="hold"/>
                                        <p:tgtEl>
                                          <p:spTgt spid="3"/>
                                        </p:tgtEl>
                                        <p:attrNameLst>
                                          <p:attrName>ppt_w</p:attrName>
                                        </p:attrNameLst>
                                      </p:cBhvr>
                                      <p:tavLst>
                                        <p:tav tm="0" fmla="#ppt_w*sin(2.5*pi*$)">
                                          <p:val>
                                            <p:fltVal val="0"/>
                                          </p:val>
                                        </p:tav>
                                        <p:tav tm="100000">
                                          <p:val>
                                            <p:fltVal val="1"/>
                                          </p:val>
                                        </p:tav>
                                      </p:tavLst>
                                    </p:anim>
                                    <p:anim calcmode="lin" valueType="num">
                                      <p:cBhvr>
                                        <p:cTn id="15"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2427" y="2741169"/>
            <a:ext cx="11499573" cy="923330"/>
          </a:xfrm>
          <a:prstGeom prst="rect">
            <a:avLst/>
          </a:prstGeom>
        </p:spPr>
        <p:txBody>
          <a:bodyPr wrap="square">
            <a:spAutoFit/>
          </a:bodyPr>
          <a:lstStyle/>
          <a:p>
            <a:r>
              <a:rPr lang="en-US" sz="5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 1: BÀI THỂ DỤC LIÊN HOÀN</a:t>
            </a:r>
          </a:p>
        </p:txBody>
      </p:sp>
    </p:spTree>
    <p:extLst>
      <p:ext uri="{BB962C8B-B14F-4D97-AF65-F5344CB8AC3E}">
        <p14:creationId xmlns:p14="http://schemas.microsoft.com/office/powerpoint/2010/main" val="385904291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descr="https://memegenerator.net/img/instances/74346576/thank-you-for-listening-any-questio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36746"/>
            <a:ext cx="9067800" cy="663021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ình ảnh có liên quan"/>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37447" y="76201"/>
            <a:ext cx="9359153" cy="6790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174573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46" y="-4886"/>
            <a:ext cx="4088931" cy="646331"/>
          </a:xfrm>
          <a:prstGeom prst="rect">
            <a:avLst/>
          </a:prstGeom>
        </p:spPr>
        <p:txBody>
          <a:bodyPr wrap="square">
            <a:spAutoFit/>
          </a:bodyPr>
          <a:lstStyle/>
          <a:p>
            <a:pPr algn="ctr"/>
            <a:r>
              <a:rPr lang="fr-FR" sz="3600" b="1" dirty="0">
                <a:solidFill>
                  <a:srgbClr val="002060"/>
                </a:solidFill>
                <a:latin typeface="Times New Roman" panose="02020603050405020304" pitchFamily="18" charset="0"/>
                <a:ea typeface="Calibri" panose="020F0502020204030204" pitchFamily="34" charset="0"/>
              </a:rPr>
              <a:t>KHỞI ĐỘNG</a:t>
            </a:r>
            <a:endParaRPr lang="en-US" sz="3600" dirty="0">
              <a:solidFill>
                <a:srgbClr val="002060"/>
              </a:solidFill>
            </a:endParaRPr>
          </a:p>
        </p:txBody>
      </p:sp>
      <p:sp>
        <p:nvSpPr>
          <p:cNvPr id="5" name="Rectangle 4"/>
          <p:cNvSpPr/>
          <p:nvPr/>
        </p:nvSpPr>
        <p:spPr>
          <a:xfrm>
            <a:off x="271684" y="450227"/>
            <a:ext cx="11476367" cy="6063198"/>
          </a:xfrm>
          <a:prstGeom prst="rect">
            <a:avLst/>
          </a:prstGeom>
        </p:spPr>
        <p:txBody>
          <a:bodyPr wrap="square">
            <a:spAutoFit/>
          </a:bodyPr>
          <a:lstStyle/>
          <a:p>
            <a:pPr algn="just">
              <a:lnSpc>
                <a:spcPct val="150000"/>
              </a:lnSpc>
              <a:spcBef>
                <a:spcPts val="600"/>
              </a:spcBef>
              <a:spcAft>
                <a:spcPts val="600"/>
              </a:spcAft>
            </a:pP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Chạy</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chậm</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vòng</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quanh</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sân</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trường</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với</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tốc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độ</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chậm</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đến</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nhanh</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600"/>
              </a:spcBef>
              <a:spcAft>
                <a:spcPts val="600"/>
              </a:spcAft>
            </a:pP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Tập</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hợp</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học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sinh</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thành</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các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hàng</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ngang</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đứng</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xen</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kẽ</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nhau</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có</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thể</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mới</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một</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học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sinh</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lên</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để</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đếm</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và</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thực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hiện</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mẫu</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cho</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các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bạn</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khác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Các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động</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tác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xoay</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các</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khớp</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theo</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thứ</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tự</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từ</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trên</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xuống</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dưới</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bao</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gồm</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đầu</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cổ</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tay</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vai</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hông</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góp</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duỗi</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gối</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có</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tay</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cổ</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chân</a:t>
            </a:r>
            <a:r>
              <a:rPr lang="fr-FR"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9121115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tretch>
            <a:fillRect/>
          </a:stretch>
        </p:blipFill>
        <p:spPr>
          <a:xfrm>
            <a:off x="546653" y="834887"/>
            <a:ext cx="11310730" cy="5627508"/>
          </a:xfrm>
          <a:prstGeom prst="rect">
            <a:avLst/>
          </a:prstGeom>
        </p:spPr>
      </p:pic>
      <p:sp>
        <p:nvSpPr>
          <p:cNvPr id="5" name="TextBox 4"/>
          <p:cNvSpPr txBox="1"/>
          <p:nvPr/>
        </p:nvSpPr>
        <p:spPr>
          <a:xfrm>
            <a:off x="3529244" y="205757"/>
            <a:ext cx="5517857" cy="523220"/>
          </a:xfrm>
          <a:prstGeom prst="rect">
            <a:avLst/>
          </a:prstGeom>
          <a:noFill/>
        </p:spPr>
        <p:txBody>
          <a:bodyPr wrap="none" rtlCol="0">
            <a:spAutoFit/>
          </a:bodyPr>
          <a:lstStyle/>
          <a:p>
            <a:r>
              <a:rPr lang="vi-VN" sz="28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(Các động tác thực hiện 2 lần 8 nhịp)</a:t>
            </a:r>
            <a:endParaRPr lang="en-US" sz="28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0290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98784" y="220754"/>
            <a:ext cx="7245626"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r-FR" sz="3000" i="1" dirty="0" err="1">
                <a:latin typeface="Times New Roman" panose="02020603050405020304" pitchFamily="18" charset="0"/>
                <a:cs typeface="Times New Roman" panose="02020603050405020304" pitchFamily="18" charset="0"/>
              </a:rPr>
              <a:t>Tổ</a:t>
            </a:r>
            <a:r>
              <a:rPr lang="fr-FR" sz="3000" i="1" dirty="0">
                <a:latin typeface="Times New Roman" panose="02020603050405020304" pitchFamily="18" charset="0"/>
                <a:cs typeface="Times New Roman" panose="02020603050405020304" pitchFamily="18" charset="0"/>
              </a:rPr>
              <a:t> </a:t>
            </a:r>
            <a:r>
              <a:rPr lang="fr-FR" sz="3000" i="1" dirty="0" err="1">
                <a:latin typeface="Times New Roman" panose="02020603050405020304" pitchFamily="18" charset="0"/>
                <a:cs typeface="Times New Roman" panose="02020603050405020304" pitchFamily="18" charset="0"/>
              </a:rPr>
              <a:t>chức</a:t>
            </a:r>
            <a:r>
              <a:rPr lang="fr-FR" sz="3000" i="1" dirty="0">
                <a:latin typeface="Times New Roman" panose="02020603050405020304" pitchFamily="18" charset="0"/>
                <a:cs typeface="Times New Roman" panose="02020603050405020304" pitchFamily="18" charset="0"/>
              </a:rPr>
              <a:t> </a:t>
            </a:r>
            <a:r>
              <a:rPr lang="fr-FR" sz="3000" i="1" dirty="0" err="1">
                <a:latin typeface="Times New Roman" panose="02020603050405020304" pitchFamily="18" charset="0"/>
                <a:cs typeface="Times New Roman" panose="02020603050405020304" pitchFamily="18" charset="0"/>
              </a:rPr>
              <a:t>trò</a:t>
            </a:r>
            <a:r>
              <a:rPr lang="fr-FR" sz="3000" i="1" dirty="0">
                <a:latin typeface="Times New Roman" panose="02020603050405020304" pitchFamily="18" charset="0"/>
                <a:cs typeface="Times New Roman" panose="02020603050405020304" pitchFamily="18" charset="0"/>
              </a:rPr>
              <a:t> </a:t>
            </a:r>
            <a:r>
              <a:rPr lang="fr-FR" sz="3000" i="1" dirty="0" err="1">
                <a:latin typeface="Times New Roman" panose="02020603050405020304" pitchFamily="18" charset="0"/>
                <a:cs typeface="Times New Roman" panose="02020603050405020304" pitchFamily="18" charset="0"/>
              </a:rPr>
              <a:t>chơi</a:t>
            </a:r>
            <a:r>
              <a:rPr lang="fr-FR" sz="3000" i="1" dirty="0">
                <a:latin typeface="Times New Roman" panose="02020603050405020304" pitchFamily="18" charset="0"/>
                <a:cs typeface="Times New Roman" panose="02020603050405020304" pitchFamily="18" charset="0"/>
              </a:rPr>
              <a:t> </a:t>
            </a:r>
            <a:r>
              <a:rPr lang="fr-FR" sz="3000" i="1" dirty="0" err="1">
                <a:latin typeface="Times New Roman" panose="02020603050405020304" pitchFamily="18" charset="0"/>
                <a:cs typeface="Times New Roman" panose="02020603050405020304" pitchFamily="18" charset="0"/>
              </a:rPr>
              <a:t>hồ</a:t>
            </a:r>
            <a:r>
              <a:rPr lang="fr-FR" sz="3000" i="1" dirty="0">
                <a:latin typeface="Times New Roman" panose="02020603050405020304" pitchFamily="18" charset="0"/>
                <a:cs typeface="Times New Roman" panose="02020603050405020304" pitchFamily="18" charset="0"/>
              </a:rPr>
              <a:t> </a:t>
            </a:r>
            <a:r>
              <a:rPr lang="fr-FR" sz="3000" i="1" dirty="0" err="1">
                <a:latin typeface="Times New Roman" panose="02020603050405020304" pitchFamily="18" charset="0"/>
                <a:cs typeface="Times New Roman" panose="02020603050405020304" pitchFamily="18" charset="0"/>
              </a:rPr>
              <a:t>trợ</a:t>
            </a:r>
            <a:r>
              <a:rPr lang="fr-FR" sz="3000" i="1" dirty="0">
                <a:latin typeface="Times New Roman" panose="02020603050405020304" pitchFamily="18" charset="0"/>
                <a:cs typeface="Times New Roman" panose="02020603050405020304" pitchFamily="18" charset="0"/>
              </a:rPr>
              <a:t> </a:t>
            </a:r>
            <a:r>
              <a:rPr lang="fr-FR" sz="3000" i="1" dirty="0" err="1">
                <a:latin typeface="Times New Roman" panose="02020603050405020304" pitchFamily="18" charset="0"/>
                <a:cs typeface="Times New Roman" panose="02020603050405020304" pitchFamily="18" charset="0"/>
              </a:rPr>
              <a:t>khởi</a:t>
            </a:r>
            <a:r>
              <a:rPr lang="fr-FR" sz="3000" i="1" dirty="0">
                <a:latin typeface="Times New Roman" panose="02020603050405020304" pitchFamily="18" charset="0"/>
                <a:cs typeface="Times New Roman" panose="02020603050405020304" pitchFamily="18" charset="0"/>
              </a:rPr>
              <a:t> </a:t>
            </a:r>
            <a:r>
              <a:rPr lang="fr-FR" sz="3000" i="1" dirty="0" err="1" smtClean="0">
                <a:latin typeface="Times New Roman" panose="02020603050405020304" pitchFamily="18" charset="0"/>
                <a:cs typeface="Times New Roman" panose="02020603050405020304" pitchFamily="18" charset="0"/>
              </a:rPr>
              <a:t>động</a:t>
            </a:r>
            <a:r>
              <a:rPr lang="fr-FR" sz="3000" i="1" dirty="0" smtClean="0">
                <a:latin typeface="Times New Roman" panose="02020603050405020304" pitchFamily="18" charset="0"/>
                <a:cs typeface="Times New Roman" panose="02020603050405020304" pitchFamily="18" charset="0"/>
              </a:rPr>
              <a:t>: </a:t>
            </a:r>
            <a:r>
              <a:rPr lang="fr-FR" sz="3000" b="1" i="1" dirty="0">
                <a:latin typeface="Times New Roman" panose="02020603050405020304" pitchFamily="18" charset="0"/>
                <a:cs typeface="Times New Roman" panose="02020603050405020304" pitchFamily="18" charset="0"/>
              </a:rPr>
              <a:t>CHUYỂN BÓNG TIẾP XÚC</a:t>
            </a:r>
            <a:endParaRPr lang="en-US" sz="3000" dirty="0">
              <a:latin typeface="Times New Roman" panose="02020603050405020304" pitchFamily="18" charset="0"/>
              <a:cs typeface="Times New Roman" panose="02020603050405020304" pitchFamily="18" charset="0"/>
            </a:endParaRPr>
          </a:p>
          <a:p>
            <a:pPr lvl="0"/>
            <a:r>
              <a:rPr lang="vi-VN" sz="3000" dirty="0" smtClean="0">
                <a:latin typeface="Times New Roman" panose="02020603050405020304" pitchFamily="18" charset="0"/>
                <a:cs typeface="Times New Roman" panose="02020603050405020304" pitchFamily="18" charset="0"/>
              </a:rPr>
              <a:t>-</a:t>
            </a:r>
            <a:r>
              <a:rPr lang="fr-FR" sz="3000" dirty="0" err="1" smtClean="0">
                <a:latin typeface="Times New Roman" panose="02020603050405020304" pitchFamily="18" charset="0"/>
                <a:cs typeface="Times New Roman" panose="02020603050405020304" pitchFamily="18" charset="0"/>
              </a:rPr>
              <a:t>Dụng</a:t>
            </a:r>
            <a:r>
              <a:rPr lang="fr-FR" sz="3000" dirty="0" smtClean="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cụ</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Quả</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bóng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chuyền</a:t>
            </a:r>
            <a:r>
              <a:rPr lang="fr-FR" sz="3000" dirty="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a:p>
            <a:pPr lvl="0"/>
            <a:r>
              <a:rPr lang="vi-VN" sz="3000" dirty="0" smtClean="0">
                <a:latin typeface="Times New Roman" panose="02020603050405020304" pitchFamily="18" charset="0"/>
                <a:cs typeface="Times New Roman" panose="02020603050405020304" pitchFamily="18" charset="0"/>
              </a:rPr>
              <a:t>-</a:t>
            </a:r>
            <a:r>
              <a:rPr lang="fr-FR" sz="3000" dirty="0" err="1" smtClean="0">
                <a:latin typeface="Times New Roman" panose="02020603050405020304" pitchFamily="18" charset="0"/>
                <a:cs typeface="Times New Roman" panose="02020603050405020304" pitchFamily="18" charset="0"/>
              </a:rPr>
              <a:t>Cách</a:t>
            </a:r>
            <a:r>
              <a:rPr lang="fr-FR" sz="3000" dirty="0" smtClean="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thực</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hiện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Người</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chơi</a:t>
            </a:r>
            <a:r>
              <a:rPr lang="fr-FR" sz="3000" dirty="0">
                <a:latin typeface="Times New Roman" panose="02020603050405020304" pitchFamily="18" charset="0"/>
                <a:cs typeface="Times New Roman" panose="02020603050405020304" pitchFamily="18" charset="0"/>
              </a:rPr>
              <a:t> chia </a:t>
            </a:r>
            <a:r>
              <a:rPr lang="fr-FR" sz="3000" dirty="0" err="1">
                <a:latin typeface="Times New Roman" panose="02020603050405020304" pitchFamily="18" charset="0"/>
                <a:cs typeface="Times New Roman" panose="02020603050405020304" pitchFamily="18" charset="0"/>
              </a:rPr>
              <a:t>thành</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các</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nhóm</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xếp</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đội</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hình</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vòng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tròn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Cử</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một</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bạn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làm</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nhóm</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trưởng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giữ</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bóng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và</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đứng</a:t>
            </a:r>
            <a:r>
              <a:rPr lang="fr-FR" sz="3000" dirty="0">
                <a:latin typeface="Times New Roman" panose="02020603050405020304" pitchFamily="18" charset="0"/>
                <a:cs typeface="Times New Roman" panose="02020603050405020304" pitchFamily="18" charset="0"/>
              </a:rPr>
              <a:t> ở </a:t>
            </a:r>
            <a:r>
              <a:rPr lang="fr-FR" sz="3000" dirty="0" err="1">
                <a:latin typeface="Times New Roman" panose="02020603050405020304" pitchFamily="18" charset="0"/>
                <a:cs typeface="Times New Roman" panose="02020603050405020304" pitchFamily="18" charset="0"/>
              </a:rPr>
              <a:t>trung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tâm</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Sau</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hiệu</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lệnh</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Bắt</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đầu</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nhóm</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trưởng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chuyền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bóng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đến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một</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bạn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bất</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kì</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và</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nhận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bóng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lại</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từ</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bạn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ấy</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chuyền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tiếp</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cho</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bạn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tiếp</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theo</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Lần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lượt</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mỗi</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bạn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thực</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hiện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cho</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đến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hết</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nhóm</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sau</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đó</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nhóm</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trưởng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hô</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Hoàn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thành</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và</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kết</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thúc</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lượt</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chơi</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Trong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quá</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trình</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chơi</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nếu</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bóng</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rơi</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thì</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nhặt</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lên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thực</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hiện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lại</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Nhóm</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nào</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hoàn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thành</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trước</a:t>
            </a:r>
            <a:r>
              <a:rPr lang="fr-FR" sz="3000" dirty="0">
                <a:latin typeface="Times New Roman" panose="02020603050405020304" pitchFamily="18" charset="0"/>
                <a:cs typeface="Times New Roman" panose="02020603050405020304" pitchFamily="18" charset="0"/>
              </a:rPr>
              <a:t> là </a:t>
            </a:r>
            <a:r>
              <a:rPr lang="fr-FR" sz="3000" dirty="0" err="1">
                <a:latin typeface="Times New Roman" panose="02020603050405020304" pitchFamily="18" charset="0"/>
                <a:cs typeface="Times New Roman" panose="02020603050405020304" pitchFamily="18" charset="0"/>
              </a:rPr>
              <a:t>chiến</a:t>
            </a:r>
            <a:r>
              <a:rPr lang="fr-FR" sz="3000" dirty="0">
                <a:latin typeface="Times New Roman" panose="02020603050405020304" pitchFamily="18" charset="0"/>
                <a:cs typeface="Times New Roman" panose="02020603050405020304" pitchFamily="18" charset="0"/>
              </a:rPr>
              <a:t> </a:t>
            </a:r>
            <a:r>
              <a:rPr lang="fr-FR" sz="3000" dirty="0" err="1">
                <a:latin typeface="Times New Roman" panose="02020603050405020304" pitchFamily="18" charset="0"/>
                <a:cs typeface="Times New Roman" panose="02020603050405020304" pitchFamily="18" charset="0"/>
              </a:rPr>
              <a:t>thắng</a:t>
            </a:r>
            <a:r>
              <a:rPr lang="fr-FR" sz="3000" dirty="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p:txBody>
      </p:sp>
      <p:sp>
        <p:nvSpPr>
          <p:cNvPr id="5" name="Rectangle 3"/>
          <p:cNvSpPr>
            <a:spLocks noChangeArrowheads="1"/>
          </p:cNvSpPr>
          <p:nvPr/>
        </p:nvSpPr>
        <p:spPr bwMode="auto">
          <a:xfrm>
            <a:off x="606287" y="4678292"/>
            <a:ext cx="870221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6" name="Picture 5"/>
          <p:cNvPicPr/>
          <p:nvPr/>
        </p:nvPicPr>
        <p:blipFill>
          <a:blip r:embed="rId2"/>
          <a:stretch>
            <a:fillRect/>
          </a:stretch>
        </p:blipFill>
        <p:spPr>
          <a:xfrm>
            <a:off x="7444409" y="262438"/>
            <a:ext cx="4571999" cy="6595562"/>
          </a:xfrm>
          <a:prstGeom prst="rect">
            <a:avLst/>
          </a:prstGeom>
        </p:spPr>
      </p:pic>
    </p:spTree>
    <p:extLst>
      <p:ext uri="{BB962C8B-B14F-4D97-AF65-F5344CB8AC3E}">
        <p14:creationId xmlns:p14="http://schemas.microsoft.com/office/powerpoint/2010/main" val="2512333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5742" y="321807"/>
            <a:ext cx="11568754" cy="2862322"/>
          </a:xfrm>
          <a:prstGeom prst="rect">
            <a:avLst/>
          </a:prstGeom>
        </p:spPr>
        <p:txBody>
          <a:bodyPr wrap="square">
            <a:spAutoFit/>
          </a:bodyPr>
          <a:lstStyle/>
          <a:p>
            <a:r>
              <a:rPr lang="fr-FR" sz="3600" dirty="0" err="1">
                <a:latin typeface="Times New Roman" panose="02020603050405020304" pitchFamily="18" charset="0"/>
                <a:cs typeface="Times New Roman" panose="02020603050405020304" pitchFamily="18" charset="0"/>
              </a:rPr>
              <a:t>Trong</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đời</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sống</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hàng</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ngày</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nói</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chung</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và</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bộ</a:t>
            </a:r>
            <a:r>
              <a:rPr lang="fr-FR" sz="3600" dirty="0">
                <a:latin typeface="Times New Roman" panose="02020603050405020304" pitchFamily="18" charset="0"/>
                <a:cs typeface="Times New Roman" panose="02020603050405020304" pitchFamily="18" charset="0"/>
              </a:rPr>
              <a:t> môn </a:t>
            </a:r>
            <a:r>
              <a:rPr lang="fr-FR" sz="3600" dirty="0" err="1">
                <a:latin typeface="Times New Roman" panose="02020603050405020304" pitchFamily="18" charset="0"/>
                <a:cs typeface="Times New Roman" panose="02020603050405020304" pitchFamily="18" charset="0"/>
              </a:rPr>
              <a:t>Giáo</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dục</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thể</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chất</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nói</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riêng</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chạy</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cư</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trung</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bình</a:t>
            </a:r>
            <a:r>
              <a:rPr lang="fr-FR" sz="3600" dirty="0">
                <a:latin typeface="Times New Roman" panose="02020603050405020304" pitchFamily="18" charset="0"/>
                <a:cs typeface="Times New Roman" panose="02020603050405020304" pitchFamily="18" charset="0"/>
              </a:rPr>
              <a:t> là </a:t>
            </a:r>
            <a:r>
              <a:rPr lang="fr-FR" sz="3600" dirty="0" err="1">
                <a:latin typeface="Times New Roman" panose="02020603050405020304" pitchFamily="18" charset="0"/>
                <a:cs typeface="Times New Roman" panose="02020603050405020304" pitchFamily="18" charset="0"/>
              </a:rPr>
              <a:t>một</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chủ</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đề</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học</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tập</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phổ</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biến</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Để</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nắm</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được</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các</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kiến</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thức</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lý</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thuyết</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và</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vận</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dụng</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chính</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xác</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chúng</a:t>
            </a:r>
            <a:r>
              <a:rPr lang="fr-FR" sz="3600" dirty="0">
                <a:latin typeface="Times New Roman" panose="02020603050405020304" pitchFamily="18" charset="0"/>
                <a:cs typeface="Times New Roman" panose="02020603050405020304" pitchFamily="18" charset="0"/>
              </a:rPr>
              <a:t> ta </a:t>
            </a:r>
            <a:r>
              <a:rPr lang="fr-FR" sz="3600" dirty="0" err="1">
                <a:latin typeface="Times New Roman" panose="02020603050405020304" pitchFamily="18" charset="0"/>
                <a:cs typeface="Times New Roman" panose="02020603050405020304" pitchFamily="18" charset="0"/>
              </a:rPr>
              <a:t>cùng</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vào</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bài</a:t>
            </a:r>
            <a:r>
              <a:rPr lang="fr-FR" sz="3600" dirty="0">
                <a:latin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cs typeface="Times New Roman" panose="02020603050405020304" pitchFamily="18" charset="0"/>
              </a:rPr>
              <a:t>học</a:t>
            </a:r>
            <a:r>
              <a:rPr lang="fr-FR" sz="3600" dirty="0">
                <a:latin typeface="Times New Roman" panose="02020603050405020304" pitchFamily="18" charset="0"/>
                <a:cs typeface="Times New Roman" panose="02020603050405020304" pitchFamily="18" charset="0"/>
              </a:rPr>
              <a:t> </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Bài</a:t>
            </a:r>
            <a:r>
              <a:rPr lang="fr-FR" sz="3600" b="1" dirty="0">
                <a:latin typeface="Times New Roman" panose="02020603050405020304" pitchFamily="18" charset="0"/>
                <a:cs typeface="Times New Roman" panose="02020603050405020304" pitchFamily="18" charset="0"/>
              </a:rPr>
              <a:t> 1: </a:t>
            </a:r>
            <a:r>
              <a:rPr lang="fr-FR" sz="3600" b="1" dirty="0" err="1">
                <a:latin typeface="Times New Roman" panose="02020603050405020304" pitchFamily="18" charset="0"/>
                <a:cs typeface="Times New Roman" panose="02020603050405020304" pitchFamily="18" charset="0"/>
              </a:rPr>
              <a:t>Bài</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tập</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thể</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dục</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liên</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hoàn</a:t>
            </a:r>
            <a:r>
              <a:rPr lang="fr-FR" sz="3600" b="1" dirty="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3" name="Rectangle 2"/>
          <p:cNvSpPr/>
          <p:nvPr/>
        </p:nvSpPr>
        <p:spPr>
          <a:xfrm>
            <a:off x="474952" y="3484881"/>
            <a:ext cx="11084258" cy="1200329"/>
          </a:xfrm>
          <a:prstGeom prst="rect">
            <a:avLst/>
          </a:prstGeom>
        </p:spPr>
        <p:txBody>
          <a:bodyPr wrap="square">
            <a:spAutoFit/>
          </a:bodyPr>
          <a:lstStyle/>
          <a:p>
            <a:r>
              <a:rPr lang="nl-NL" sz="3600" b="1" dirty="0">
                <a:latin typeface="Times New Roman" panose="02020603050405020304" pitchFamily="18" charset="0"/>
                <a:cs typeface="Times New Roman" panose="02020603050405020304" pitchFamily="18" charset="0"/>
              </a:rPr>
              <a:t>Hoạt động 1: </a:t>
            </a:r>
            <a:r>
              <a:rPr lang="fr-FR" sz="3600" b="1" dirty="0" err="1">
                <a:latin typeface="Times New Roman" panose="02020603050405020304" pitchFamily="18" charset="0"/>
                <a:cs typeface="Times New Roman" panose="02020603050405020304" pitchFamily="18" charset="0"/>
              </a:rPr>
              <a:t>Bài</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tập</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thể</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dục</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liên</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hoàn</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từ</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nhịp</a:t>
            </a:r>
            <a:r>
              <a:rPr lang="fr-FR" sz="3600" b="1" dirty="0">
                <a:latin typeface="Times New Roman" panose="02020603050405020304" pitchFamily="18" charset="0"/>
                <a:cs typeface="Times New Roman" panose="02020603050405020304" pitchFamily="18" charset="0"/>
              </a:rPr>
              <a:t> 1 </a:t>
            </a:r>
            <a:r>
              <a:rPr lang="fr-FR" sz="3600" b="1" dirty="0" err="1">
                <a:latin typeface="Times New Roman" panose="02020603050405020304" pitchFamily="18" charset="0"/>
                <a:cs typeface="Times New Roman" panose="02020603050405020304" pitchFamily="18" charset="0"/>
              </a:rPr>
              <a:t>đến</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nhịp</a:t>
            </a:r>
            <a:r>
              <a:rPr lang="fr-FR" sz="3600" b="1" dirty="0">
                <a:latin typeface="Times New Roman" panose="02020603050405020304" pitchFamily="18" charset="0"/>
                <a:cs typeface="Times New Roman" panose="02020603050405020304" pitchFamily="18" charset="0"/>
              </a:rPr>
              <a:t> 12</a:t>
            </a:r>
            <a:endParaRPr lang="en-US" sz="3600" dirty="0">
              <a:latin typeface="Times New Roman" panose="02020603050405020304" pitchFamily="18" charset="0"/>
              <a:cs typeface="Times New Roman" panose="02020603050405020304" pitchFamily="18" charset="0"/>
            </a:endParaRPr>
          </a:p>
        </p:txBody>
      </p:sp>
      <p:sp>
        <p:nvSpPr>
          <p:cNvPr id="7" name="Rectangle 6"/>
          <p:cNvSpPr/>
          <p:nvPr/>
        </p:nvSpPr>
        <p:spPr>
          <a:xfrm>
            <a:off x="474952" y="4985962"/>
            <a:ext cx="6860128" cy="646331"/>
          </a:xfrm>
          <a:prstGeom prst="rect">
            <a:avLst/>
          </a:prstGeom>
        </p:spPr>
        <p:txBody>
          <a:bodyPr wrap="square">
            <a:spAutoFit/>
          </a:bodyPr>
          <a:lstStyle/>
          <a:p>
            <a:r>
              <a:rPr lang="vi-VN" sz="3600" b="1" dirty="0" smtClean="0">
                <a:latin typeface="Times New Roman" panose="02020603050405020304" pitchFamily="18" charset="0"/>
                <a:ea typeface="Calibri" panose="020F0502020204030204" pitchFamily="34" charset="0"/>
              </a:rPr>
              <a:t>Hoạt động </a:t>
            </a:r>
            <a:r>
              <a:rPr lang="en-US" sz="3600" b="1" dirty="0">
                <a:latin typeface="Times New Roman" panose="02020603050405020304" pitchFamily="18" charset="0"/>
                <a:ea typeface="Calibri" panose="020F0502020204030204" pitchFamily="34" charset="0"/>
              </a:rPr>
              <a:t>2</a:t>
            </a:r>
            <a:r>
              <a:rPr lang="vi-VN" sz="3600" b="1" dirty="0" smtClean="0">
                <a:latin typeface="Times New Roman" panose="02020603050405020304" pitchFamily="18" charset="0"/>
                <a:ea typeface="Calibri" panose="020F0502020204030204" pitchFamily="34" charset="0"/>
              </a:rPr>
              <a:t>: </a:t>
            </a:r>
            <a:r>
              <a:rPr lang="vi-VN" sz="3600" b="1" dirty="0" smtClean="0">
                <a:latin typeface="Times New Roman" panose="02020603050405020304" pitchFamily="18" charset="0"/>
                <a:ea typeface="Calibri" panose="020F0502020204030204" pitchFamily="34" charset="0"/>
              </a:rPr>
              <a:t>Luyện tập</a:t>
            </a:r>
            <a:endParaRPr lang="en-US" sz="3600" dirty="0"/>
          </a:p>
        </p:txBody>
      </p:sp>
    </p:spTree>
    <p:extLst>
      <p:ext uri="{BB962C8B-B14F-4D97-AF65-F5344CB8AC3E}">
        <p14:creationId xmlns:p14="http://schemas.microsoft.com/office/powerpoint/2010/main" val="13756234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anim calcmode="lin" valueType="num">
                                      <p:cBhvr>
                                        <p:cTn id="16" dur="1000" fill="hold"/>
                                        <p:tgtEl>
                                          <p:spTgt spid="3"/>
                                        </p:tgtEl>
                                        <p:attrNameLst>
                                          <p:attrName>style.rotation</p:attrName>
                                        </p:attrNameLst>
                                      </p:cBhvr>
                                      <p:tavLst>
                                        <p:tav tm="0">
                                          <p:val>
                                            <p:fltVal val="90"/>
                                          </p:val>
                                        </p:tav>
                                        <p:tav tm="100000">
                                          <p:val>
                                            <p:fltVal val="0"/>
                                          </p:val>
                                        </p:tav>
                                      </p:tavLst>
                                    </p:anim>
                                    <p:animEffect transition="in" filter="fade">
                                      <p:cBhvr>
                                        <p:cTn id="17" dur="1000"/>
                                        <p:tgtEl>
                                          <p:spTgt spid="3"/>
                                        </p:tgtEl>
                                      </p:cBhvr>
                                    </p:animEffect>
                                  </p:childTnLst>
                                </p:cTn>
                              </p:par>
                            </p:childTnLst>
                          </p:cTn>
                        </p:par>
                        <p:par>
                          <p:cTn id="18" fill="hold">
                            <p:stCondLst>
                              <p:cond delay="2000"/>
                            </p:stCondLst>
                            <p:childTnLst>
                              <p:par>
                                <p:cTn id="19" presetID="31" presetClass="entr" presetSubtype="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1000" fill="hold"/>
                                        <p:tgtEl>
                                          <p:spTgt spid="7"/>
                                        </p:tgtEl>
                                        <p:attrNameLst>
                                          <p:attrName>ppt_w</p:attrName>
                                        </p:attrNameLst>
                                      </p:cBhvr>
                                      <p:tavLst>
                                        <p:tav tm="0">
                                          <p:val>
                                            <p:fltVal val="0"/>
                                          </p:val>
                                        </p:tav>
                                        <p:tav tm="100000">
                                          <p:val>
                                            <p:strVal val="#ppt_w"/>
                                          </p:val>
                                        </p:tav>
                                      </p:tavLst>
                                    </p:anim>
                                    <p:anim calcmode="lin" valueType="num">
                                      <p:cBhvr>
                                        <p:cTn id="22" dur="1000" fill="hold"/>
                                        <p:tgtEl>
                                          <p:spTgt spid="7"/>
                                        </p:tgtEl>
                                        <p:attrNameLst>
                                          <p:attrName>ppt_h</p:attrName>
                                        </p:attrNameLst>
                                      </p:cBhvr>
                                      <p:tavLst>
                                        <p:tav tm="0">
                                          <p:val>
                                            <p:fltVal val="0"/>
                                          </p:val>
                                        </p:tav>
                                        <p:tav tm="100000">
                                          <p:val>
                                            <p:strVal val="#ppt_h"/>
                                          </p:val>
                                        </p:tav>
                                      </p:tavLst>
                                    </p:anim>
                                    <p:anim calcmode="lin" valueType="num">
                                      <p:cBhvr>
                                        <p:cTn id="23" dur="1000" fill="hold"/>
                                        <p:tgtEl>
                                          <p:spTgt spid="7"/>
                                        </p:tgtEl>
                                        <p:attrNameLst>
                                          <p:attrName>style.rotation</p:attrName>
                                        </p:attrNameLst>
                                      </p:cBhvr>
                                      <p:tavLst>
                                        <p:tav tm="0">
                                          <p:val>
                                            <p:fltVal val="90"/>
                                          </p:val>
                                        </p:tav>
                                        <p:tav tm="100000">
                                          <p:val>
                                            <p:fltVal val="0"/>
                                          </p:val>
                                        </p:tav>
                                      </p:tavLst>
                                    </p:anim>
                                    <p:animEffect transition="in" filter="fade">
                                      <p:cBhvr>
                                        <p:cTn id="2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0324" y="223162"/>
            <a:ext cx="8804013" cy="752065"/>
          </a:xfrm>
          <a:prstGeom prst="rect">
            <a:avLst/>
          </a:prstGeom>
        </p:spPr>
        <p:txBody>
          <a:bodyPr wrap="none">
            <a:spAutoFit/>
          </a:bodyPr>
          <a:lstStyle/>
          <a:p>
            <a:pPr algn="just">
              <a:lnSpc>
                <a:spcPct val="150000"/>
              </a:lnSpc>
              <a:spcBef>
                <a:spcPts val="600"/>
              </a:spcBef>
              <a:spcAft>
                <a:spcPts val="600"/>
              </a:spcAft>
            </a:pPr>
            <a:r>
              <a:rPr lang="nl-NL"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Bài</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tập</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thể</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dục</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liên</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hoàn</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từ</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đến</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a:t>
            </a: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12</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354496" y="1105874"/>
            <a:ext cx="5589104" cy="5032147"/>
          </a:xfrm>
          <a:prstGeom prst="rect">
            <a:avLst/>
          </a:prstGeom>
        </p:spPr>
        <p:txBody>
          <a:bodyPr wrap="square">
            <a:spAutoFit/>
          </a:bodyPr>
          <a:lstStyle/>
          <a:p>
            <a:pPr algn="just">
              <a:lnSpc>
                <a:spcPct val="150000"/>
              </a:lnSpc>
              <a:spcBef>
                <a:spcPts val="600"/>
              </a:spcBef>
              <a:spcAft>
                <a:spcPts val="600"/>
              </a:spcAft>
            </a:pPr>
            <a:r>
              <a:rPr lang="nl-NL"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28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TTCB</a:t>
            </a:r>
            <a:r>
              <a:rPr lang="nl-NL"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Tư thế đứng nghiêm.</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600"/>
              </a:spcBef>
              <a:spcAft>
                <a:spcPts val="600"/>
              </a:spcAft>
            </a:pPr>
            <a:r>
              <a:rPr lang="nl-NL"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28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1</a:t>
            </a:r>
            <a:r>
              <a:rPr lang="nl-NL"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Chân trái bước sang ngang rộng bằng vai, đồng thời hai tay đưa lên cao chếch chữ V, lòng bàn tay hướng vào nhau, đầu ngửa.</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r>
              <a:rPr lang="nl-NL"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28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2</a:t>
            </a:r>
            <a:r>
              <a:rPr lang="nl-NL"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Hay tay thu ngang vai, đầu các ngón tay chạm mỏm vai, mặt hướng trước.</a:t>
            </a:r>
            <a:endParaRPr lang="en-US" sz="2800" dirty="0">
              <a:latin typeface="Times New Roman" panose="02020603050405020304" pitchFamily="18" charset="0"/>
              <a:cs typeface="Times New Roman" panose="02020603050405020304" pitchFamily="18" charset="0"/>
            </a:endParaRPr>
          </a:p>
        </p:txBody>
      </p:sp>
      <p:pic>
        <p:nvPicPr>
          <p:cNvPr id="6" name="Picture 5"/>
          <p:cNvPicPr/>
          <p:nvPr/>
        </p:nvPicPr>
        <p:blipFill>
          <a:blip r:embed="rId2"/>
          <a:stretch>
            <a:fillRect/>
          </a:stretch>
        </p:blipFill>
        <p:spPr>
          <a:xfrm>
            <a:off x="6052930" y="1192696"/>
            <a:ext cx="5943599" cy="5317433"/>
          </a:xfrm>
          <a:prstGeom prst="rect">
            <a:avLst/>
          </a:prstGeom>
        </p:spPr>
      </p:pic>
    </p:spTree>
    <p:extLst>
      <p:ext uri="{BB962C8B-B14F-4D97-AF65-F5344CB8AC3E}">
        <p14:creationId xmlns:p14="http://schemas.microsoft.com/office/powerpoint/2010/main" val="261518349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6703"/>
            <a:ext cx="5420139" cy="5786199"/>
          </a:xfrm>
          <a:prstGeom prst="rect">
            <a:avLst/>
          </a:prstGeom>
        </p:spPr>
        <p:txBody>
          <a:bodyPr wrap="square">
            <a:spAutoFit/>
          </a:bodyPr>
          <a:lstStyle/>
          <a:p>
            <a:pPr algn="just">
              <a:lnSpc>
                <a:spcPct val="150000"/>
              </a:lnSpc>
              <a:spcBef>
                <a:spcPts val="600"/>
              </a:spcBef>
              <a:spcAft>
                <a:spcPts val="600"/>
              </a:spcAft>
            </a:pPr>
            <a:r>
              <a:rPr lang="nl-NL" sz="4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40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3</a:t>
            </a:r>
            <a:r>
              <a:rPr lang="nl-NL" sz="4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Về tư thế nhịp 1 đồng thời hai chân kiễng gót.</a:t>
            </a:r>
            <a:endParaRPr lang="en-US" sz="3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600"/>
              </a:spcBef>
              <a:spcAft>
                <a:spcPts val="600"/>
              </a:spcAft>
            </a:pPr>
            <a:r>
              <a:rPr lang="nl-NL" sz="4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40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4</a:t>
            </a:r>
            <a:r>
              <a:rPr lang="nl-NL" sz="4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Chân trái thu về, đồng thời hai tay hạ về tư thế chuẩn bị.</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p:cNvPicPr/>
          <p:nvPr/>
        </p:nvPicPr>
        <p:blipFill>
          <a:blip r:embed="rId2"/>
          <a:stretch>
            <a:fillRect/>
          </a:stretch>
        </p:blipFill>
        <p:spPr>
          <a:xfrm>
            <a:off x="5724940" y="386704"/>
            <a:ext cx="6271590" cy="6123426"/>
          </a:xfrm>
          <a:prstGeom prst="rect">
            <a:avLst/>
          </a:prstGeom>
        </p:spPr>
      </p:pic>
    </p:spTree>
    <p:extLst>
      <p:ext uri="{BB962C8B-B14F-4D97-AF65-F5344CB8AC3E}">
        <p14:creationId xmlns:p14="http://schemas.microsoft.com/office/powerpoint/2010/main" val="1280548744"/>
      </p:ext>
    </p:extLst>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5227" y="345985"/>
            <a:ext cx="5569225" cy="5986254"/>
          </a:xfrm>
          <a:prstGeom prst="rect">
            <a:avLst/>
          </a:prstGeom>
        </p:spPr>
        <p:txBody>
          <a:bodyPr wrap="square">
            <a:spAutoFit/>
          </a:bodyPr>
          <a:lstStyle/>
          <a:p>
            <a:pPr algn="just">
              <a:lnSpc>
                <a:spcPct val="150000"/>
              </a:lnSpc>
              <a:spcBef>
                <a:spcPts val="600"/>
              </a:spcBef>
              <a:spcAft>
                <a:spcPts val="600"/>
              </a:spcAft>
            </a:pPr>
            <a:r>
              <a:rPr lang="nl-NL"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3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5</a:t>
            </a:r>
            <a:r>
              <a:rPr lang="nl-NL"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Chân trái bước sang ngang, đồng thời tay trái đưa ngang vai, cẳng tay phải gập trước ngực, lòng bàn tay sấp.</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r>
              <a:rPr lang="nl-NL"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nl-NL" sz="3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Nhịp 6</a:t>
            </a:r>
            <a:r>
              <a:rPr lang="nl-NL"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Tay phải duỗi ngang vai, cẳng tay trái gập trước ngực, lòng bàn tay sấp</a:t>
            </a:r>
            <a:endParaRPr lang="en-US" sz="36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5804453" y="345984"/>
            <a:ext cx="6251712" cy="6233719"/>
          </a:xfrm>
          <a:prstGeom prst="rect">
            <a:avLst/>
          </a:prstGeom>
        </p:spPr>
      </p:pic>
    </p:spTree>
    <p:extLst>
      <p:ext uri="{BB962C8B-B14F-4D97-AF65-F5344CB8AC3E}">
        <p14:creationId xmlns:p14="http://schemas.microsoft.com/office/powerpoint/2010/main" val="171623722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961</Words>
  <Application>Microsoft Office PowerPoint</Application>
  <PresentationFormat>Widescreen</PresentationFormat>
  <Paragraphs>42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 X360</dc:creator>
  <cp:lastModifiedBy>Hp X360</cp:lastModifiedBy>
  <cp:revision>3</cp:revision>
  <dcterms:created xsi:type="dcterms:W3CDTF">2022-06-23T07:07:34Z</dcterms:created>
  <dcterms:modified xsi:type="dcterms:W3CDTF">2022-06-23T14:47:34Z</dcterms:modified>
</cp:coreProperties>
</file>