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5" r:id="rId9"/>
    <p:sldId id="263" r:id="rId10"/>
    <p:sldId id="267" r:id="rId11"/>
    <p:sldId id="268" r:id="rId12"/>
    <p:sldId id="269" r:id="rId13"/>
    <p:sldId id="264" r:id="rId14"/>
    <p:sldId id="276" r:id="rId15"/>
    <p:sldId id="266" r:id="rId16"/>
    <p:sldId id="272" r:id="rId17"/>
    <p:sldId id="271" r:id="rId18"/>
    <p:sldId id="278" r:id="rId19"/>
    <p:sldId id="279" r:id="rId20"/>
    <p:sldId id="280" r:id="rId21"/>
    <p:sldId id="281" r:id="rId22"/>
    <p:sldId id="282" r:id="rId23"/>
    <p:sldId id="270" r:id="rId24"/>
    <p:sldId id="274" r:id="rId25"/>
    <p:sldId id="27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7E11-9CA0-4F9B-93D1-9FBA08967ED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059E0-A60D-4976-AD0D-55F325A77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6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261FB0-D4F2-431A-BB52-6B2A5D751E38}" type="datetime2">
              <a:rPr lang="en-US" altLang="en-US" sz="1200" b="0" smtClean="0">
                <a:latin typeface="Arial" charset="0"/>
              </a:rPr>
              <a:pPr/>
              <a:t>Sunday, June 26, 2022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450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39722E3-A14B-4DD5-84A5-89A6D52BEE76}" type="slidenum">
              <a:rPr lang="en-US" altLang="en-US" sz="1200" b="0">
                <a:latin typeface="Arial" charset="0"/>
              </a:rPr>
              <a:pPr/>
              <a:t>2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fld id="{02EE66D7-BB6D-445C-8E72-36D1920E1BE0}" type="slidenum">
              <a:rPr lang="en-US" altLang="en-US" smtClean="0"/>
              <a:pPr eaLnBrk="1" hangingPunct="1"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10239-4114-44CC-939B-92DEB293EAA1}" type="datetime2">
              <a:rPr lang="en-US" altLang="en-US" sz="1200" b="0" smtClean="0">
                <a:latin typeface="Arial" charset="0"/>
              </a:rPr>
              <a:pPr/>
              <a:t>Sunday, June 26, 2022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574A8A1-DCA5-4EC2-A61F-1FA6AF9D66AD}" type="slidenum">
              <a:rPr lang="en-US" altLang="en-US" sz="1200" b="0">
                <a:latin typeface="Arial" charset="0"/>
              </a:rPr>
              <a:pPr/>
              <a:t>5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Date Placeholder 3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80C108-A472-4B27-A5EB-FE9CAE3F7748}" type="datetime2">
              <a:rPr lang="en-US" altLang="en-US" sz="1200" b="0" smtClean="0">
                <a:latin typeface="Arial" charset="0"/>
              </a:rPr>
              <a:pPr/>
              <a:t>Sunday, June 26, 2022</a:t>
            </a:fld>
            <a:endParaRPr lang="en-US" altLang="en-US" sz="1200" b="0">
              <a:latin typeface="Arial" charset="0"/>
            </a:endParaRP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D49A97-46E8-49D5-96BB-016D4585FEA8}" type="slidenum">
              <a:rPr lang="en-US" altLang="en-US" sz="1200" b="0">
                <a:latin typeface="Arial" charset="0"/>
              </a:rPr>
              <a:pPr/>
              <a:t>6</a:t>
            </a:fld>
            <a:endParaRPr lang="en-US" alt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059E0-A60D-4976-AD0D-55F325A77A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1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059E0-A60D-4976-AD0D-55F325A77A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r" eaLnBrk="1" hangingPunct="1"/>
            <a:fld id="{944D8009-F60C-4777-A500-F2A66B3B32A3}" type="slidenum">
              <a:rPr lang="en-US" altLang="en-US" sz="1200">
                <a:latin typeface="Arial" charset="0"/>
              </a:rPr>
              <a:pPr algn="r" eaLnBrk="1" hangingPunct="1"/>
              <a:t>19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r" eaLnBrk="1" hangingPunct="1"/>
            <a:fld id="{EB0BFD27-4602-4432-B337-D59C126138FD}" type="slidenum">
              <a:rPr lang="en-US" altLang="en-US" sz="1200">
                <a:latin typeface="Arial" charset="0"/>
              </a:rPr>
              <a:pPr algn="r" eaLnBrk="1" hangingPunct="1"/>
              <a:t>20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r" eaLnBrk="1" hangingPunct="1"/>
            <a:fld id="{53EA3219-3724-460D-AF4C-59EC3B76B2B6}" type="slidenum">
              <a:rPr lang="en-US" altLang="en-US" sz="1200">
                <a:latin typeface="Arial" charset="0"/>
              </a:rPr>
              <a:pPr algn="r" eaLnBrk="1" hangingPunct="1"/>
              <a:t>21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r" eaLnBrk="1" hangingPunct="1"/>
            <a:fld id="{B6B1D530-2BE2-4CD4-867F-F05B8B2C7466}" type="slidenum">
              <a:rPr lang="en-US" altLang="en-US" sz="1200">
                <a:latin typeface="Arial" charset="0"/>
              </a:rPr>
              <a:pPr algn="r" eaLnBrk="1" hangingPunct="1"/>
              <a:t>22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5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5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3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1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1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4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2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8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5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F78DA-CF41-498A-90C7-694B8204D58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84A04-D47C-4423-BAF3-DDD1AF0B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6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hyperlink" Target="mailto:vothanhtrung419@gmail.com" TargetMode="Externa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4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6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lum bright="-5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FE0226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lum bright="-5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FE0226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23900" y="939800"/>
            <a:ext cx="83058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Lucida Sans Unicode" pitchFamily="34" charset="0"/>
                <a:cs typeface="Lucida Sans Unicode" pitchFamily="34" charset="0"/>
              </a:rPr>
              <a:t>TRƯỜNG</a:t>
            </a:r>
            <a:r>
              <a:rPr lang="en-US" altLang="en-US" sz="36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Lucida Sans Unicode" pitchFamily="34" charset="0"/>
                <a:cs typeface="Lucida Sans Unicode" pitchFamily="34" charset="0"/>
              </a:rPr>
              <a:t> THCS </a:t>
            </a:r>
            <a:r>
              <a:rPr lang="en-US" altLang="en-US" sz="36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Lucida Sans Unicode" pitchFamily="34" charset="0"/>
                <a:cs typeface="Lucida Sans Unicode" pitchFamily="34" charset="0"/>
              </a:rPr>
              <a:t>QUANG</a:t>
            </a:r>
            <a:r>
              <a:rPr lang="en-US" altLang="en-US" sz="36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US" altLang="en-US" sz="36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Lucida Sans Unicode" pitchFamily="34" charset="0"/>
                <a:cs typeface="Lucida Sans Unicode" pitchFamily="34" charset="0"/>
              </a:rPr>
              <a:t>TRUNG</a:t>
            </a:r>
            <a:endParaRPr lang="vi-VN" altLang="en-US" sz="3600" b="1" dirty="0">
              <a:solidFill>
                <a:srgbClr val="00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39863" y="3168650"/>
            <a:ext cx="6862762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LỊCH SỬ</a:t>
            </a:r>
            <a:r>
              <a:rPr lang="vi-V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1200" y="4876800"/>
            <a:ext cx="57912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1945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BE5C86-E333-4FC7-AE51-76CC87F0F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30"/>
    </mc:Choice>
    <mc:Fallback xmlns="">
      <p:transition spd="slow" advTm="5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baotanglichsu.vn/DataFiles/Uploaded/image/data%20Hung/thang%205%20n%C4%83m%202014/19%20thang%205%20thanh%20lap%20viet%20minh/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"/>
            <a:ext cx="44481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9666" y="5215687"/>
            <a:ext cx="541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000" b="1" dirty="0">
              <a:solidFill>
                <a:srgbClr val="C00000"/>
              </a:solidFill>
            </a:endParaRPr>
          </a:p>
          <a:p>
            <a:pPr algn="ctr"/>
            <a:r>
              <a:rPr lang="vi-VN" sz="2000" b="1" i="1" dirty="0">
                <a:solidFill>
                  <a:srgbClr val="C00000"/>
                </a:solidFill>
              </a:rPr>
              <a:t>Khẩu hiệu của Việt Minh kêu gọi đồng bào gia nhập Việt Minh và đoàn kết đánh đuổi Nhật - Pháp.</a:t>
            </a:r>
            <a:endParaRPr lang="vi-VN" sz="2000" b="1" dirty="0">
              <a:solidFill>
                <a:srgbClr val="C00000"/>
              </a:solidFill>
            </a:endParaRPr>
          </a:p>
          <a:p>
            <a:pPr algn="ctr"/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A3FD3C-9560-403E-8AF5-39B904DE5E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2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7"/>
    </mc:Choice>
    <mc:Fallback xmlns="">
      <p:transition spd="slow" advTm="10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baotanglichsu.vn/DataFiles/Uploaded/image/data%20Hung/thang%205%20n%C4%83m%202014/19%20thang%205%20thanh%20lap%20viet%20minh/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191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2781" y="5221605"/>
            <a:ext cx="495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000" b="1" dirty="0">
              <a:solidFill>
                <a:srgbClr val="C00000"/>
              </a:solidFill>
            </a:endParaRPr>
          </a:p>
          <a:p>
            <a:pPr algn="ctr"/>
            <a:r>
              <a:rPr lang="vi-VN" sz="2000" b="1" i="1" dirty="0">
                <a:solidFill>
                  <a:srgbClr val="C00000"/>
                </a:solidFill>
              </a:rPr>
              <a:t>Mười chính sách lớn của Việt Nam độc lập đồng minh (Mặt trận Việt Minh), năm 1941</a:t>
            </a:r>
            <a:endParaRPr lang="vi-VN" sz="2000" b="1" dirty="0">
              <a:solidFill>
                <a:srgbClr val="C00000"/>
              </a:solidFill>
            </a:endParaRPr>
          </a:p>
          <a:p>
            <a:pPr algn="ctr"/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2101D0-F8E1-4059-889F-DD178D6BA8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9"/>
    </mc:Choice>
    <mc:Fallback xmlns="">
      <p:transition spd="slow" advTm="1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baotanglichsu.vn/DataFiles/Uploaded/image/data%20Hung/thang%205%20n%C4%83m%202014/19%20thang%205%20thanh%20lap%20viet%20minh/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1020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546735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400" b="1" i="1" dirty="0">
                <a:solidFill>
                  <a:srgbClr val="C00000"/>
                </a:solidFill>
              </a:rPr>
              <a:t>Báo Cứu quốc, cơ quan của Tổng bộ Việt Minh ra đời 2/1942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8E95CD-CB71-405F-9478-87559ADB2B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77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8"/>
    </mc:Choice>
    <mc:Fallback xmlns="">
      <p:transition spd="slow" advTm="10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baotanglichsu.vn/DataFiles/Uploaded/image/data%20Hung/thang%205%20n%C4%83m%202014/19%20thang%205%20thanh%20lap%20viet%20minh/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57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5226784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400" b="1" i="1" dirty="0">
              <a:solidFill>
                <a:srgbClr val="C00000"/>
              </a:solidFill>
            </a:endParaRPr>
          </a:p>
          <a:p>
            <a:pPr algn="ctr"/>
            <a:r>
              <a:rPr lang="vi-VN" sz="2400" b="1" i="1" dirty="0">
                <a:solidFill>
                  <a:srgbClr val="C00000"/>
                </a:solidFill>
              </a:rPr>
              <a:t>Theo lời hiệu triệu của Mặt trận Việt Minh, nhân dân ta đã nhất tề đứng dậy tổng khởi nghĩa giành chính quyền, 8/1945</a:t>
            </a:r>
          </a:p>
          <a:p>
            <a:pPr algn="ctr"/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51CCE5-B9D4-4D8B-B830-2C6D5578AC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3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1"/>
    </mc:Choice>
    <mc:Fallback xmlns="">
      <p:transition spd="slow" advTm="2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305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6208" y="6096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22/12/1944 MẶT TRẬN VIỆT MINH THÀNH LẬP ĐỘI VIỆT NAM TUYÊN TRUYỀN GIẢI PHÓNG QUÂN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EC7BAE-1F98-45F7-851A-039656C241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3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01"/>
    </mc:Choice>
    <mc:Fallback xmlns="">
      <p:transition spd="slow" advTm="15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74345"/>
            <a:ext cx="88392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Hoàn</a:t>
            </a:r>
            <a:r>
              <a:rPr lang="en-US" sz="2400" b="1" dirty="0"/>
              <a:t> </a:t>
            </a:r>
            <a:r>
              <a:rPr lang="en-US" sz="2400" b="1" dirty="0" err="1"/>
              <a:t>cảnh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đời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trận</a:t>
            </a:r>
            <a:r>
              <a:rPr lang="en-US" sz="2400" b="1" dirty="0"/>
              <a:t> </a:t>
            </a:r>
            <a:r>
              <a:rPr lang="en-US" sz="2400" b="1" dirty="0" err="1"/>
              <a:t>Việt</a:t>
            </a:r>
            <a:r>
              <a:rPr lang="en-US" sz="2400" b="1" dirty="0"/>
              <a:t> Minh</a:t>
            </a:r>
            <a:endParaRPr lang="en-US" sz="2400" b="1" dirty="0">
              <a:effectLst/>
            </a:endParaRPr>
          </a:p>
          <a:p>
            <a:r>
              <a:rPr lang="en-US" sz="2000" b="1" dirty="0"/>
              <a:t>a. </a:t>
            </a:r>
            <a:r>
              <a:rPr lang="en-US" sz="2000" b="1" u="sng" dirty="0" err="1"/>
              <a:t>Thế</a:t>
            </a:r>
            <a:r>
              <a:rPr lang="en-US" sz="2000" b="1" u="sng" dirty="0"/>
              <a:t> </a:t>
            </a:r>
            <a:r>
              <a:rPr lang="en-US" sz="2000" b="1" u="sng" dirty="0" err="1"/>
              <a:t>giới</a:t>
            </a:r>
            <a:r>
              <a:rPr lang="en-US" sz="2000" b="1" dirty="0"/>
              <a:t>: 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b. </a:t>
            </a:r>
            <a:r>
              <a:rPr lang="en-US" sz="2000" b="1" u="sng" dirty="0" err="1"/>
              <a:t>Trong</a:t>
            </a:r>
            <a:r>
              <a:rPr lang="en-US" sz="2000" b="1" u="sng" dirty="0"/>
              <a:t> </a:t>
            </a:r>
            <a:r>
              <a:rPr lang="en-US" sz="2000" b="1" u="sng" dirty="0" err="1"/>
              <a:t>nước</a:t>
            </a:r>
            <a:r>
              <a:rPr lang="en-US" sz="2000" b="1" dirty="0"/>
              <a:t>: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- 28/1/1941, </a:t>
            </a:r>
            <a:r>
              <a:rPr lang="en-US" sz="2000" b="1" dirty="0" err="1"/>
              <a:t>Nguyễn</a:t>
            </a:r>
            <a:r>
              <a:rPr lang="en-US" sz="2000" b="1" dirty="0"/>
              <a:t> </a:t>
            </a:r>
            <a:r>
              <a:rPr lang="en-US" sz="2000" b="1" dirty="0" err="1"/>
              <a:t>Aí</a:t>
            </a:r>
            <a:r>
              <a:rPr lang="en-US" sz="2000" b="1" dirty="0"/>
              <a:t> </a:t>
            </a:r>
            <a:r>
              <a:rPr lang="en-US" sz="2000" b="1" dirty="0" err="1"/>
              <a:t>Quốc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</a:t>
            </a:r>
            <a:r>
              <a:rPr lang="en-US" sz="2000" b="1" dirty="0" err="1"/>
              <a:t>trực</a:t>
            </a:r>
            <a:r>
              <a:rPr lang="en-US" sz="2000" b="1" dirty="0"/>
              <a:t> </a:t>
            </a:r>
            <a:r>
              <a:rPr lang="en-US" sz="2000" b="1" dirty="0" err="1"/>
              <a:t>tiếp</a:t>
            </a:r>
            <a:r>
              <a:rPr lang="en-US" sz="2000" b="1" dirty="0"/>
              <a:t> </a:t>
            </a:r>
            <a:r>
              <a:rPr lang="en-US" sz="2000" b="1" dirty="0" err="1"/>
              <a:t>lãnh</a:t>
            </a:r>
            <a:r>
              <a:rPr lang="en-US" sz="2000" b="1" dirty="0"/>
              <a:t> </a:t>
            </a:r>
            <a:r>
              <a:rPr lang="en-US" sz="2000" b="1" dirty="0" err="1"/>
              <a:t>đạo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trì</a:t>
            </a:r>
            <a:r>
              <a:rPr lang="en-US" sz="2000" b="1" dirty="0"/>
              <a:t>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nghị</a:t>
            </a:r>
            <a:r>
              <a:rPr lang="en-US" sz="2000" b="1" dirty="0"/>
              <a:t> Ban </a:t>
            </a:r>
            <a:r>
              <a:rPr lang="en-US" sz="2000" b="1" dirty="0" err="1"/>
              <a:t>chấp</a:t>
            </a:r>
            <a:r>
              <a:rPr lang="en-US" sz="2000" b="1" dirty="0"/>
              <a:t> </a:t>
            </a:r>
            <a:r>
              <a:rPr lang="en-US" sz="2000" b="1" dirty="0" err="1"/>
              <a:t>hành</a:t>
            </a:r>
            <a:r>
              <a:rPr lang="en-US" sz="2000" b="1" dirty="0"/>
              <a:t> </a:t>
            </a:r>
            <a:r>
              <a:rPr lang="en-US" sz="2000" b="1" dirty="0" err="1"/>
              <a:t>trung</a:t>
            </a:r>
            <a:r>
              <a:rPr lang="en-US" sz="2000" b="1" dirty="0"/>
              <a:t> </a:t>
            </a:r>
            <a:r>
              <a:rPr lang="en-US" sz="2000" b="1" dirty="0" err="1"/>
              <a:t>ương</a:t>
            </a:r>
            <a:r>
              <a:rPr lang="en-US" sz="2000" b="1" dirty="0"/>
              <a:t> </a:t>
            </a:r>
            <a:r>
              <a:rPr lang="en-US" sz="2000" b="1" dirty="0" err="1"/>
              <a:t>Đảng</a:t>
            </a:r>
            <a:r>
              <a:rPr lang="en-US" sz="2000" b="1" dirty="0"/>
              <a:t>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VIII </a:t>
            </a:r>
            <a:r>
              <a:rPr lang="en-US" sz="2000" b="1" dirty="0" err="1"/>
              <a:t>tại</a:t>
            </a:r>
            <a:r>
              <a:rPr lang="en-US" sz="2000" b="1" dirty="0"/>
              <a:t> </a:t>
            </a:r>
            <a:r>
              <a:rPr lang="en-US" sz="2000" b="1" dirty="0" err="1"/>
              <a:t>Pác</a:t>
            </a:r>
            <a:r>
              <a:rPr lang="en-US" sz="2000" b="1" dirty="0"/>
              <a:t> </a:t>
            </a:r>
            <a:r>
              <a:rPr lang="en-US" sz="2000" b="1" dirty="0" err="1"/>
              <a:t>Bó</a:t>
            </a:r>
            <a:r>
              <a:rPr lang="en-US" sz="2000" b="1" dirty="0"/>
              <a:t> Cao </a:t>
            </a:r>
            <a:r>
              <a:rPr lang="en-US" sz="2000" b="1" dirty="0" err="1"/>
              <a:t>Bằng</a:t>
            </a:r>
            <a:r>
              <a:rPr lang="en-US" sz="2000" b="1" dirty="0"/>
              <a:t>.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nghị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trương</a:t>
            </a:r>
            <a:r>
              <a:rPr lang="en-US" sz="2000" b="1" dirty="0"/>
              <a:t>:  </a:t>
            </a:r>
            <a:r>
              <a:rPr lang="en-US" sz="2000" b="1" dirty="0" err="1"/>
              <a:t>Đưa</a:t>
            </a:r>
            <a:r>
              <a:rPr lang="en-US" sz="2000" b="1" dirty="0"/>
              <a:t> </a:t>
            </a:r>
            <a:r>
              <a:rPr lang="en-US" sz="2000" b="1" dirty="0" err="1"/>
              <a:t>vấn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b="1" dirty="0"/>
              <a:t> </a:t>
            </a:r>
            <a:r>
              <a:rPr lang="en-US" sz="2000" b="1" dirty="0" err="1"/>
              <a:t>giải</a:t>
            </a:r>
            <a:r>
              <a:rPr lang="en-US" sz="2000" b="1" dirty="0"/>
              <a:t> </a:t>
            </a:r>
            <a:r>
              <a:rPr lang="en-US" sz="2000" b="1" dirty="0" err="1"/>
              <a:t>phóng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tộc</a:t>
            </a:r>
            <a:r>
              <a:rPr lang="en-US" sz="2000" b="1" dirty="0"/>
              <a:t> </a:t>
            </a:r>
            <a:r>
              <a:rPr lang="en-US" sz="2000" b="1" dirty="0" err="1"/>
              <a:t>lên</a:t>
            </a:r>
            <a:r>
              <a:rPr lang="en-US" sz="2000" b="1" dirty="0"/>
              <a:t>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. </a:t>
            </a:r>
            <a:r>
              <a:rPr lang="en-US" sz="2000" b="1" dirty="0" err="1"/>
              <a:t>Tạm</a:t>
            </a:r>
            <a:r>
              <a:rPr lang="en-US" sz="2000" b="1" dirty="0"/>
              <a:t> </a:t>
            </a:r>
            <a:r>
              <a:rPr lang="en-US" sz="2000" b="1" dirty="0" err="1"/>
              <a:t>gác</a:t>
            </a:r>
            <a:r>
              <a:rPr lang="en-US" sz="2000" b="1" dirty="0"/>
              <a:t> </a:t>
            </a:r>
            <a:r>
              <a:rPr lang="en-US" sz="2000" b="1" dirty="0" err="1"/>
              <a:t>khẩu</a:t>
            </a:r>
            <a:r>
              <a:rPr lang="en-US" sz="2000" b="1" dirty="0"/>
              <a:t> </a:t>
            </a:r>
            <a:r>
              <a:rPr lang="en-US" sz="2000" b="1" dirty="0" err="1"/>
              <a:t>hiệu</a:t>
            </a:r>
            <a:r>
              <a:rPr lang="en-US" sz="2000" b="1" dirty="0"/>
              <a:t>: “</a:t>
            </a:r>
            <a:r>
              <a:rPr lang="en-US" sz="2000" b="1" dirty="0" err="1"/>
              <a:t>Đánh</a:t>
            </a:r>
            <a:r>
              <a:rPr lang="en-US" sz="2000" b="1" dirty="0"/>
              <a:t> </a:t>
            </a:r>
            <a:r>
              <a:rPr lang="en-US" sz="2000" b="1" dirty="0" err="1"/>
              <a:t>đổ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, chia </a:t>
            </a:r>
            <a:r>
              <a:rPr lang="en-US" sz="2000" b="1" dirty="0" err="1"/>
              <a:t>ruộng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cày</a:t>
            </a:r>
            <a:r>
              <a:rPr lang="en-US" sz="2000" b="1" dirty="0"/>
              <a:t>” .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lập</a:t>
            </a:r>
            <a:r>
              <a:rPr lang="en-US" sz="2000" b="1" dirty="0"/>
              <a:t> </a:t>
            </a:r>
            <a:r>
              <a:rPr lang="en-US" sz="2000" b="1" dirty="0" err="1"/>
              <a:t>Mặt</a:t>
            </a:r>
            <a:r>
              <a:rPr lang="en-US" sz="2000" b="1" dirty="0"/>
              <a:t> </a:t>
            </a:r>
            <a:r>
              <a:rPr lang="en-US" sz="2000" b="1" dirty="0" err="1"/>
              <a:t>trận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Minh. </a:t>
            </a:r>
            <a:endParaRPr lang="en-US" sz="2000" b="1" dirty="0">
              <a:effectLst/>
            </a:endParaRPr>
          </a:p>
          <a:p>
            <a:pPr marL="285750" indent="-285750">
              <a:buFontTx/>
              <a:buChar char="-"/>
            </a:pPr>
            <a:r>
              <a:rPr lang="en-US" sz="2000" b="1" dirty="0"/>
              <a:t>19/5/1941 </a:t>
            </a:r>
            <a:r>
              <a:rPr lang="en-US" sz="2000" b="1" dirty="0" err="1"/>
              <a:t>Mặt</a:t>
            </a:r>
            <a:r>
              <a:rPr lang="en-US" sz="2000" b="1" dirty="0"/>
              <a:t> </a:t>
            </a:r>
            <a:r>
              <a:rPr lang="en-US" sz="2000" b="1" dirty="0" err="1"/>
              <a:t>trận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Minh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lập</a:t>
            </a:r>
            <a:r>
              <a:rPr lang="en-US" sz="2000" b="1" dirty="0"/>
              <a:t>.</a:t>
            </a:r>
          </a:p>
          <a:p>
            <a:r>
              <a:rPr lang="en-US" sz="2000" b="1" dirty="0">
                <a:effectLst/>
              </a:rPr>
              <a:t>+ </a:t>
            </a:r>
            <a:r>
              <a:rPr lang="en-US" sz="2000" b="1" dirty="0" err="1">
                <a:effectLst/>
              </a:rPr>
              <a:t>Vai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trò</a:t>
            </a:r>
            <a:r>
              <a:rPr lang="en-US" sz="2000" b="1" dirty="0">
                <a:effectLst/>
              </a:rPr>
              <a:t>: </a:t>
            </a:r>
          </a:p>
          <a:p>
            <a:r>
              <a:rPr lang="en-US" sz="2000" b="1" dirty="0"/>
              <a:t>* </a:t>
            </a:r>
            <a:r>
              <a:rPr lang="en-US" sz="2000" b="1" dirty="0" err="1">
                <a:effectLst/>
              </a:rPr>
              <a:t>Tổ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chức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các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cuộc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đấu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tranh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vũ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trang</a:t>
            </a:r>
            <a:r>
              <a:rPr lang="en-US" sz="2000" b="1" dirty="0"/>
              <a:t> </a:t>
            </a:r>
            <a:r>
              <a:rPr lang="en-US" sz="2000" b="1" dirty="0" err="1"/>
              <a:t>khởi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</a:t>
            </a:r>
            <a:r>
              <a:rPr lang="en-US" sz="2000" b="1" dirty="0" err="1"/>
              <a:t>từng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, </a:t>
            </a:r>
            <a:r>
              <a:rPr lang="en-US" sz="2000" b="1" dirty="0" err="1"/>
              <a:t>mít</a:t>
            </a:r>
            <a:r>
              <a:rPr lang="en-US" sz="2000" b="1" dirty="0"/>
              <a:t> </a:t>
            </a:r>
            <a:r>
              <a:rPr lang="en-US" sz="2000" b="1" dirty="0" err="1"/>
              <a:t>tinh</a:t>
            </a:r>
            <a:r>
              <a:rPr lang="en-US" sz="2000" b="1" dirty="0"/>
              <a:t>, </a:t>
            </a:r>
            <a:r>
              <a:rPr lang="en-US" sz="2000" b="1" dirty="0" err="1"/>
              <a:t>biểu</a:t>
            </a:r>
            <a:r>
              <a:rPr lang="en-US" sz="2000" b="1" dirty="0"/>
              <a:t> </a:t>
            </a:r>
            <a:r>
              <a:rPr lang="en-US" sz="2000" b="1" dirty="0" err="1"/>
              <a:t>tình</a:t>
            </a:r>
            <a:r>
              <a:rPr lang="en-US" sz="2000" b="1" dirty="0"/>
              <a:t>…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dợt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quần</a:t>
            </a:r>
            <a:r>
              <a:rPr lang="en-US" sz="2000" b="1" dirty="0"/>
              <a:t> </a:t>
            </a:r>
            <a:r>
              <a:rPr lang="en-US" sz="2000" b="1" dirty="0" err="1"/>
              <a:t>chúng</a:t>
            </a:r>
            <a:r>
              <a:rPr lang="en-US" sz="2000" b="1" dirty="0"/>
              <a:t> </a:t>
            </a:r>
            <a:r>
              <a:rPr lang="en-US" sz="2000" b="1" dirty="0" err="1"/>
              <a:t>đấu</a:t>
            </a:r>
            <a:r>
              <a:rPr lang="en-US" sz="2000" b="1" dirty="0"/>
              <a:t> </a:t>
            </a:r>
            <a:r>
              <a:rPr lang="en-US" sz="2000" b="1" dirty="0" err="1"/>
              <a:t>tranh</a:t>
            </a:r>
            <a:r>
              <a:rPr lang="en-US" sz="2000" b="1" dirty="0"/>
              <a:t>. </a:t>
            </a:r>
          </a:p>
          <a:p>
            <a:r>
              <a:rPr lang="en-US" sz="2000" b="1" dirty="0"/>
              <a:t>* </a:t>
            </a:r>
            <a:r>
              <a:rPr lang="en-US" sz="2000" b="1" dirty="0" err="1"/>
              <a:t>Giác</a:t>
            </a:r>
            <a:r>
              <a:rPr lang="en-US" sz="2000" b="1" dirty="0"/>
              <a:t> </a:t>
            </a:r>
            <a:r>
              <a:rPr lang="en-US" sz="2000" b="1" dirty="0" err="1"/>
              <a:t>ngộ</a:t>
            </a:r>
            <a:r>
              <a:rPr lang="en-US" sz="2000" b="1" dirty="0"/>
              <a:t> </a:t>
            </a:r>
            <a:r>
              <a:rPr lang="en-US" sz="2000" b="1" dirty="0" err="1"/>
              <a:t>quần</a:t>
            </a:r>
            <a:r>
              <a:rPr lang="en-US" sz="2000" b="1" dirty="0"/>
              <a:t> </a:t>
            </a:r>
            <a:r>
              <a:rPr lang="en-US" sz="2000" b="1" dirty="0" err="1"/>
              <a:t>chúng</a:t>
            </a:r>
            <a:r>
              <a:rPr lang="en-US" sz="2000" b="1" dirty="0"/>
              <a:t> </a:t>
            </a:r>
            <a:r>
              <a:rPr lang="en-US" sz="2000" b="1" dirty="0" err="1"/>
              <a:t>xây</a:t>
            </a:r>
            <a:r>
              <a:rPr lang="en-US" sz="2000" b="1" dirty="0"/>
              <a:t> </a:t>
            </a:r>
            <a:r>
              <a:rPr lang="en-US" sz="2000" b="1" dirty="0" err="1"/>
              <a:t>dựng</a:t>
            </a:r>
            <a:r>
              <a:rPr lang="en-US" sz="2000" b="1" dirty="0"/>
              <a:t> </a:t>
            </a:r>
            <a:r>
              <a:rPr lang="en-US" sz="2000" b="1" dirty="0" err="1"/>
              <a:t>căn</a:t>
            </a:r>
            <a:r>
              <a:rPr lang="en-US" sz="2000" b="1" dirty="0"/>
              <a:t> </a:t>
            </a:r>
            <a:r>
              <a:rPr lang="en-US" sz="2000" b="1" dirty="0" err="1"/>
              <a:t>cứ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. </a:t>
            </a:r>
          </a:p>
          <a:p>
            <a:r>
              <a:rPr lang="en-US" sz="2000" b="1" dirty="0"/>
              <a:t>*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nòng</a:t>
            </a:r>
            <a:r>
              <a:rPr lang="en-US" sz="2000" b="1" dirty="0"/>
              <a:t> </a:t>
            </a:r>
            <a:r>
              <a:rPr lang="en-US" sz="2000" b="1" dirty="0" err="1"/>
              <a:t>cốt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việc</a:t>
            </a:r>
            <a:r>
              <a:rPr lang="en-US" sz="2000" b="1" dirty="0"/>
              <a:t> </a:t>
            </a:r>
            <a:r>
              <a:rPr lang="en-US" sz="2000" b="1" dirty="0" err="1"/>
              <a:t>xây</a:t>
            </a:r>
            <a:r>
              <a:rPr lang="en-US" sz="2000" b="1" dirty="0"/>
              <a:t> </a:t>
            </a:r>
            <a:r>
              <a:rPr lang="en-US" sz="2000" b="1" dirty="0" err="1"/>
              <a:t>dựng</a:t>
            </a:r>
            <a:r>
              <a:rPr lang="en-US" sz="2000" b="1" dirty="0"/>
              <a:t> </a:t>
            </a:r>
            <a:r>
              <a:rPr lang="en-US" sz="2000" b="1" dirty="0" err="1"/>
              <a:t>lực</a:t>
            </a:r>
            <a:r>
              <a:rPr lang="en-US" sz="2000" b="1" dirty="0"/>
              <a:t> </a:t>
            </a:r>
            <a:r>
              <a:rPr lang="en-US" sz="2000" b="1" dirty="0" err="1"/>
              <a:t>lượng</a:t>
            </a:r>
            <a:r>
              <a:rPr lang="en-US" sz="2000" b="1" dirty="0"/>
              <a:t> </a:t>
            </a:r>
            <a:r>
              <a:rPr lang="en-US" sz="2000" b="1" dirty="0" err="1"/>
              <a:t>vũ</a:t>
            </a:r>
            <a:r>
              <a:rPr lang="en-US" sz="2000" b="1" dirty="0"/>
              <a:t> </a:t>
            </a:r>
            <a:r>
              <a:rPr lang="en-US" sz="2000" b="1" dirty="0" err="1"/>
              <a:t>trang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+ Ý </a:t>
            </a:r>
            <a:r>
              <a:rPr lang="en-US" sz="2000" b="1" dirty="0" err="1"/>
              <a:t>Nghĩa</a:t>
            </a:r>
            <a:r>
              <a:rPr lang="en-US" sz="2000" b="1" dirty="0"/>
              <a:t>:</a:t>
            </a:r>
          </a:p>
          <a:p>
            <a:r>
              <a:rPr lang="en-US" sz="2000" b="1" dirty="0"/>
              <a:t>*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vi-VN" sz="2000" b="1" dirty="0"/>
              <a:t>kết quả của sự định hình đúng đắn của Đảng Cộng sản Đông Dương về chỉ đạo chiến lược giữa hai nhiệm vụ phản đế và phản phong; giữa dân tộc và giai cấp. </a:t>
            </a:r>
            <a:endParaRPr lang="en-US" sz="2000" b="1" dirty="0"/>
          </a:p>
          <a:p>
            <a:r>
              <a:rPr lang="en-US" sz="2000" b="1" dirty="0"/>
              <a:t>* L</a:t>
            </a:r>
            <a:r>
              <a:rPr lang="vi-VN" sz="2000" b="1" dirty="0"/>
              <a:t>à kết quả của sự kết hợp nhuần nhuyễn giữa chủ nghĩa Mác - Lênin với đặc điểm lịch sử cụ thể của Việt Nam. </a:t>
            </a:r>
            <a:endParaRPr lang="en-US" sz="2000" b="1" dirty="0"/>
          </a:p>
          <a:p>
            <a:endParaRPr lang="en-US" dirty="0">
              <a:effectLst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7924800" cy="519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TRẬN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</a:rPr>
              <a:t> MINH RA </a:t>
            </a:r>
            <a:r>
              <a:rPr lang="en-US" altLang="en-US" sz="2800" dirty="0" err="1">
                <a:solidFill>
                  <a:srgbClr val="FF0000"/>
                </a:solidFill>
              </a:rPr>
              <a:t>ĐỜI</a:t>
            </a:r>
            <a:r>
              <a:rPr lang="en-US" altLang="en-US" sz="2800" dirty="0">
                <a:solidFill>
                  <a:srgbClr val="FF0000"/>
                </a:solidFill>
              </a:rPr>
              <a:t> (19/5/1941).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4242A4-6520-4888-9684-0448A0CBA0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8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99"/>
    </mc:Choice>
    <mc:Fallback xmlns="">
      <p:transition spd="slow" advTm="54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7924800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I. </a:t>
            </a:r>
            <a:r>
              <a:rPr lang="en-US" altLang="en-US" dirty="0" err="1">
                <a:solidFill>
                  <a:srgbClr val="FF0000"/>
                </a:solidFill>
              </a:rPr>
              <a:t>Mặt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Trận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Việt</a:t>
            </a:r>
            <a:r>
              <a:rPr lang="en-US" altLang="en-US" dirty="0">
                <a:solidFill>
                  <a:srgbClr val="FF0000"/>
                </a:solidFill>
              </a:rPr>
              <a:t> Minh Ra </a:t>
            </a:r>
            <a:r>
              <a:rPr lang="en-US" altLang="en-US" dirty="0" err="1">
                <a:solidFill>
                  <a:srgbClr val="FF0000"/>
                </a:solidFill>
              </a:rPr>
              <a:t>Đời</a:t>
            </a:r>
            <a:r>
              <a:rPr lang="en-US" altLang="en-US" dirty="0">
                <a:solidFill>
                  <a:srgbClr val="FF0000"/>
                </a:solidFill>
              </a:rPr>
              <a:t> (19/5/1941).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11314"/>
            <a:ext cx="7924800" cy="70788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II. Cao </a:t>
            </a:r>
            <a:r>
              <a:rPr lang="en-US" altLang="en-US" dirty="0" err="1">
                <a:solidFill>
                  <a:srgbClr val="FF0000"/>
                </a:solidFill>
              </a:rPr>
              <a:t>Trào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Kháng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Nhật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Cứu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Nước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Tiến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Tới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Tổng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Khởi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Nghĩa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Tháng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Tám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Năm</a:t>
            </a:r>
            <a:r>
              <a:rPr lang="en-US" altLang="en-US" dirty="0">
                <a:solidFill>
                  <a:srgbClr val="FF0000"/>
                </a:solidFill>
              </a:rPr>
              <a:t> 1945.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225689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1.  </a:t>
            </a:r>
            <a:r>
              <a:rPr lang="en-US" sz="2000" b="1" i="1" dirty="0" err="1"/>
              <a:t>Nhật</a:t>
            </a:r>
            <a:r>
              <a:rPr lang="en-US" sz="2000" b="1" i="1" dirty="0"/>
              <a:t> </a:t>
            </a:r>
            <a:r>
              <a:rPr lang="en-US" sz="2000" b="1" i="1" dirty="0" err="1"/>
              <a:t>đảo</a:t>
            </a:r>
            <a:r>
              <a:rPr lang="en-US" sz="2000" b="1" i="1" dirty="0"/>
              <a:t> </a:t>
            </a:r>
            <a:r>
              <a:rPr lang="en-US" sz="2000" b="1" i="1" dirty="0" err="1"/>
              <a:t>chính</a:t>
            </a:r>
            <a:r>
              <a:rPr lang="en-US" sz="2000" b="1" i="1" dirty="0"/>
              <a:t> </a:t>
            </a:r>
            <a:r>
              <a:rPr lang="en-US" sz="2000" b="1" i="1" dirty="0" err="1"/>
              <a:t>Pháp</a:t>
            </a:r>
            <a:r>
              <a:rPr lang="en-US" sz="2000" b="1" i="1" dirty="0"/>
              <a:t> (9/3/1945):</a:t>
            </a:r>
            <a:endParaRPr lang="en-US" sz="2000" b="1" dirty="0"/>
          </a:p>
          <a:p>
            <a:r>
              <a:rPr lang="en-US" sz="2000" b="1" dirty="0"/>
              <a:t>- </a:t>
            </a:r>
            <a:r>
              <a:rPr lang="en-US" sz="2000" b="1" dirty="0" err="1"/>
              <a:t>CTTG</a:t>
            </a:r>
            <a:r>
              <a:rPr lang="en-US" sz="2000" b="1" dirty="0"/>
              <a:t> II </a:t>
            </a:r>
            <a:r>
              <a:rPr lang="en-US" sz="2000" b="1" dirty="0" err="1"/>
              <a:t>sắp</a:t>
            </a:r>
            <a:r>
              <a:rPr lang="en-US" sz="2000" b="1" dirty="0"/>
              <a:t> </a:t>
            </a:r>
            <a:r>
              <a:rPr lang="en-US" sz="2000" b="1" dirty="0" err="1"/>
              <a:t>kết</a:t>
            </a:r>
            <a:r>
              <a:rPr lang="en-US" sz="2000" b="1" dirty="0"/>
              <a:t> </a:t>
            </a:r>
            <a:r>
              <a:rPr lang="en-US" sz="2000" b="1" dirty="0" err="1"/>
              <a:t>thúc</a:t>
            </a:r>
            <a:r>
              <a:rPr lang="en-US" sz="2000" b="1" dirty="0"/>
              <a:t>. </a:t>
            </a:r>
            <a:r>
              <a:rPr lang="en-US" sz="2000" b="1" dirty="0" err="1"/>
              <a:t>Nước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giải</a:t>
            </a:r>
            <a:r>
              <a:rPr lang="en-US" sz="2000" b="1" dirty="0"/>
              <a:t> </a:t>
            </a:r>
            <a:r>
              <a:rPr lang="en-US" sz="2000" b="1" dirty="0" err="1"/>
              <a:t>phóng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Nhật</a:t>
            </a:r>
            <a:r>
              <a:rPr lang="en-US" sz="2000" b="1" dirty="0"/>
              <a:t> </a:t>
            </a:r>
            <a:r>
              <a:rPr lang="en-US" sz="2000" b="1" dirty="0" err="1"/>
              <a:t>khốn</a:t>
            </a:r>
            <a:r>
              <a:rPr lang="en-US" sz="2000" b="1" dirty="0"/>
              <a:t> </a:t>
            </a:r>
            <a:r>
              <a:rPr lang="en-US" sz="2000" b="1" dirty="0" err="1"/>
              <a:t>đốn</a:t>
            </a:r>
            <a:r>
              <a:rPr lang="en-US" sz="2000" b="1" dirty="0"/>
              <a:t> ở </a:t>
            </a:r>
            <a:r>
              <a:rPr lang="en-US" sz="2000" b="1" dirty="0" err="1"/>
              <a:t>Thái</a:t>
            </a:r>
            <a:r>
              <a:rPr lang="en-US" sz="2000" b="1" dirty="0"/>
              <a:t> </a:t>
            </a:r>
            <a:r>
              <a:rPr lang="en-US" sz="2000" b="1" dirty="0" err="1"/>
              <a:t>Bình</a:t>
            </a:r>
            <a:r>
              <a:rPr lang="en-US" sz="2000" b="1" dirty="0"/>
              <a:t> </a:t>
            </a:r>
            <a:r>
              <a:rPr lang="en-US" sz="2000" b="1" dirty="0" err="1"/>
              <a:t>Dương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Quân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ở </a:t>
            </a:r>
            <a:r>
              <a:rPr lang="en-US" sz="2000" b="1" dirty="0" err="1"/>
              <a:t>Đông</a:t>
            </a:r>
            <a:r>
              <a:rPr lang="en-US" sz="2000" b="1" dirty="0"/>
              <a:t> </a:t>
            </a:r>
            <a:r>
              <a:rPr lang="en-US" sz="2000" b="1" dirty="0" err="1"/>
              <a:t>Dương</a:t>
            </a:r>
            <a:r>
              <a:rPr lang="en-US" sz="2000" b="1" dirty="0"/>
              <a:t> </a:t>
            </a:r>
            <a:r>
              <a:rPr lang="en-US" sz="2000" b="1" dirty="0" err="1"/>
              <a:t>chuẩn</a:t>
            </a:r>
            <a:r>
              <a:rPr lang="en-US" sz="2000" b="1" dirty="0"/>
              <a:t> </a:t>
            </a:r>
            <a:r>
              <a:rPr lang="en-US" sz="2000" b="1" dirty="0" err="1"/>
              <a:t>bị</a:t>
            </a:r>
            <a:r>
              <a:rPr lang="en-US" sz="2000" b="1" dirty="0"/>
              <a:t> </a:t>
            </a:r>
            <a:r>
              <a:rPr lang="en-US" sz="2000" b="1" dirty="0" err="1"/>
              <a:t>thời</a:t>
            </a:r>
            <a:r>
              <a:rPr lang="en-US" sz="2000" b="1" dirty="0"/>
              <a:t> </a:t>
            </a:r>
            <a:r>
              <a:rPr lang="en-US" sz="2000" b="1" dirty="0" err="1"/>
              <a:t>cơ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giành</a:t>
            </a:r>
            <a:r>
              <a:rPr lang="en-US" sz="2000" b="1" dirty="0"/>
              <a:t> </a:t>
            </a:r>
            <a:r>
              <a:rPr lang="en-US" sz="2000" b="1" dirty="0" err="1"/>
              <a:t>lại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vị</a:t>
            </a:r>
            <a:r>
              <a:rPr lang="en-US" sz="2000" b="1" dirty="0"/>
              <a:t> </a:t>
            </a:r>
            <a:r>
              <a:rPr lang="en-US" sz="2000" b="1" dirty="0" err="1"/>
              <a:t>thống</a:t>
            </a:r>
            <a:r>
              <a:rPr lang="en-US" sz="2000" b="1" dirty="0"/>
              <a:t> </a:t>
            </a:r>
            <a:r>
              <a:rPr lang="en-US" sz="2000" b="1" dirty="0" err="1"/>
              <a:t>trị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tình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đó</a:t>
            </a:r>
            <a:r>
              <a:rPr lang="en-US" sz="2000" b="1" dirty="0"/>
              <a:t>,  </a:t>
            </a:r>
            <a:r>
              <a:rPr lang="en-US" sz="2000" b="1" dirty="0" err="1"/>
              <a:t>Nhật</a:t>
            </a:r>
            <a:r>
              <a:rPr lang="en-US" sz="2000" b="1" dirty="0"/>
              <a:t> </a:t>
            </a:r>
            <a:r>
              <a:rPr lang="en-US" sz="2000" b="1" dirty="0" err="1"/>
              <a:t>đã</a:t>
            </a:r>
            <a:r>
              <a:rPr lang="en-US" sz="2000" b="1" dirty="0"/>
              <a:t> </a:t>
            </a:r>
            <a:r>
              <a:rPr lang="en-US" sz="2000" b="1" dirty="0" err="1"/>
              <a:t>đảo</a:t>
            </a:r>
            <a:r>
              <a:rPr lang="en-US" sz="2000" b="1" dirty="0"/>
              <a:t> </a:t>
            </a:r>
            <a:r>
              <a:rPr lang="en-US" sz="2000" b="1" dirty="0" err="1"/>
              <a:t>chính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độc</a:t>
            </a:r>
            <a:r>
              <a:rPr lang="en-US" sz="2000" b="1" dirty="0"/>
              <a:t> </a:t>
            </a:r>
            <a:r>
              <a:rPr lang="en-US" sz="2000" b="1" dirty="0" err="1"/>
              <a:t>chiếm</a:t>
            </a:r>
            <a:r>
              <a:rPr lang="en-US" sz="2000" b="1" dirty="0"/>
              <a:t> </a:t>
            </a:r>
            <a:r>
              <a:rPr lang="en-US" sz="2000" b="1" dirty="0" err="1"/>
              <a:t>Đông</a:t>
            </a:r>
            <a:r>
              <a:rPr lang="en-US" sz="2000" b="1" dirty="0"/>
              <a:t> </a:t>
            </a:r>
            <a:r>
              <a:rPr lang="en-US" sz="2000" b="1" dirty="0" err="1"/>
              <a:t>Dương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Đêm</a:t>
            </a:r>
            <a:r>
              <a:rPr lang="en-US" sz="2000" b="1" dirty="0"/>
              <a:t> 9/3/1945, </a:t>
            </a:r>
            <a:r>
              <a:rPr lang="en-US" sz="2000" b="1" dirty="0" err="1"/>
              <a:t>Nhật</a:t>
            </a:r>
            <a:r>
              <a:rPr lang="en-US" sz="2000" b="1" dirty="0"/>
              <a:t> </a:t>
            </a:r>
            <a:r>
              <a:rPr lang="en-US" sz="2000" b="1" dirty="0" err="1"/>
              <a:t>đảo</a:t>
            </a:r>
            <a:r>
              <a:rPr lang="en-US" sz="2000" b="1" dirty="0"/>
              <a:t> </a:t>
            </a:r>
            <a:r>
              <a:rPr lang="en-US" sz="2000" b="1" dirty="0" err="1"/>
              <a:t>chính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.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nhanh</a:t>
            </a:r>
            <a:r>
              <a:rPr lang="en-US" sz="2000" b="1" dirty="0"/>
              <a:t> </a:t>
            </a:r>
            <a:r>
              <a:rPr lang="en-US" sz="2000" b="1" dirty="0" err="1"/>
              <a:t>chóng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3368E9-8947-4AD4-87B5-7B04B3CDAC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2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25"/>
    </mc:Choice>
    <mc:Fallback xmlns="">
      <p:transition spd="slow" advTm="14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7924800" cy="40011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I. </a:t>
            </a:r>
            <a:r>
              <a:rPr lang="en-US" altLang="en-US" dirty="0" err="1">
                <a:solidFill>
                  <a:srgbClr val="FF0000"/>
                </a:solidFill>
              </a:rPr>
              <a:t>Mặt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Trận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Việt</a:t>
            </a:r>
            <a:r>
              <a:rPr lang="en-US" altLang="en-US" dirty="0">
                <a:solidFill>
                  <a:srgbClr val="FF0000"/>
                </a:solidFill>
              </a:rPr>
              <a:t> Minh Ra </a:t>
            </a:r>
            <a:r>
              <a:rPr lang="en-US" altLang="en-US" dirty="0" err="1">
                <a:solidFill>
                  <a:srgbClr val="FF0000"/>
                </a:solidFill>
              </a:rPr>
              <a:t>Đời</a:t>
            </a:r>
            <a:r>
              <a:rPr lang="en-US" altLang="en-US" dirty="0">
                <a:solidFill>
                  <a:srgbClr val="FF0000"/>
                </a:solidFill>
              </a:rPr>
              <a:t> (19/5/1941).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511314"/>
            <a:ext cx="7924800" cy="70788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II. Cao </a:t>
            </a:r>
            <a:r>
              <a:rPr lang="en-US" altLang="en-US" dirty="0" err="1">
                <a:solidFill>
                  <a:srgbClr val="FF0000"/>
                </a:solidFill>
              </a:rPr>
              <a:t>Trào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Kháng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Nhật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Cứu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Nước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Tiến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Tới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Tổng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Khởi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Nghĩa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Tháng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Tám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Năm</a:t>
            </a:r>
            <a:r>
              <a:rPr lang="en-US" altLang="en-US" dirty="0">
                <a:solidFill>
                  <a:srgbClr val="FF0000"/>
                </a:solidFill>
              </a:rPr>
              <a:t> 1945.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225689"/>
            <a:ext cx="89154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1.  </a:t>
            </a:r>
            <a:r>
              <a:rPr lang="en-US" sz="2000" b="1" i="1" dirty="0" err="1"/>
              <a:t>Nhật</a:t>
            </a:r>
            <a:r>
              <a:rPr lang="en-US" sz="2000" b="1" i="1" dirty="0"/>
              <a:t> </a:t>
            </a:r>
            <a:r>
              <a:rPr lang="en-US" sz="2000" b="1" i="1" dirty="0" err="1"/>
              <a:t>đảo</a:t>
            </a:r>
            <a:r>
              <a:rPr lang="en-US" sz="2000" b="1" i="1" dirty="0"/>
              <a:t> </a:t>
            </a:r>
            <a:r>
              <a:rPr lang="en-US" sz="2000" b="1" i="1" dirty="0" err="1"/>
              <a:t>chính</a:t>
            </a:r>
            <a:r>
              <a:rPr lang="en-US" sz="2000" b="1" i="1" dirty="0"/>
              <a:t> </a:t>
            </a:r>
            <a:r>
              <a:rPr lang="en-US" sz="2000" b="1" i="1" dirty="0" err="1"/>
              <a:t>Pháp</a:t>
            </a:r>
            <a:r>
              <a:rPr lang="en-US" sz="2000" b="1" i="1" dirty="0"/>
              <a:t> (9/3/1945):</a:t>
            </a:r>
            <a:endParaRPr lang="en-US" sz="2000" b="1" dirty="0"/>
          </a:p>
          <a:p>
            <a:r>
              <a:rPr lang="en-US" sz="2000" b="1" i="1" dirty="0"/>
              <a:t>2 . </a:t>
            </a:r>
            <a:r>
              <a:rPr lang="en-US" sz="2000" b="1" i="1" dirty="0" err="1"/>
              <a:t>Tiến</a:t>
            </a:r>
            <a:r>
              <a:rPr lang="en-US" sz="2000" b="1" i="1" dirty="0"/>
              <a:t> </a:t>
            </a:r>
            <a:r>
              <a:rPr lang="en-US" sz="2000" b="1" i="1" dirty="0" err="1"/>
              <a:t>tới</a:t>
            </a:r>
            <a:r>
              <a:rPr lang="en-US" sz="2000" b="1" i="1" dirty="0"/>
              <a:t> </a:t>
            </a:r>
            <a:r>
              <a:rPr lang="en-US" sz="2000" b="1" i="1" dirty="0" err="1"/>
              <a:t>Tổng</a:t>
            </a:r>
            <a:r>
              <a:rPr lang="en-US" sz="2000" b="1" i="1" dirty="0"/>
              <a:t> </a:t>
            </a:r>
            <a:r>
              <a:rPr lang="en-US" sz="2000" b="1" i="1" dirty="0" err="1"/>
              <a:t>khởi</a:t>
            </a:r>
            <a:r>
              <a:rPr lang="en-US" sz="2000" b="1" i="1" dirty="0"/>
              <a:t> </a:t>
            </a:r>
            <a:r>
              <a:rPr lang="en-US" sz="2000" b="1" i="1" dirty="0" err="1"/>
              <a:t>nghĩa</a:t>
            </a:r>
            <a:r>
              <a:rPr lang="en-US" sz="2000" b="1" i="1" dirty="0"/>
              <a:t> </a:t>
            </a:r>
            <a:r>
              <a:rPr lang="en-US" sz="2000" b="1" i="1" dirty="0" err="1"/>
              <a:t>tháng</a:t>
            </a:r>
            <a:r>
              <a:rPr lang="en-US" sz="2000" b="1" i="1" dirty="0"/>
              <a:t> </a:t>
            </a:r>
            <a:r>
              <a:rPr lang="en-US" sz="2000" b="1" i="1" dirty="0" err="1"/>
              <a:t>Tám</a:t>
            </a:r>
            <a:r>
              <a:rPr lang="en-US" sz="2000" b="1" i="1" dirty="0"/>
              <a:t> </a:t>
            </a:r>
            <a:r>
              <a:rPr lang="en-US" sz="2000" b="1" i="1" dirty="0" err="1"/>
              <a:t>năm</a:t>
            </a:r>
            <a:r>
              <a:rPr lang="en-US" sz="2000" b="1" i="1" dirty="0"/>
              <a:t> 1945:</a:t>
            </a:r>
            <a:endParaRPr lang="en-US" sz="2000" b="1" dirty="0"/>
          </a:p>
          <a:p>
            <a:r>
              <a:rPr lang="en-US" sz="2000" b="1" dirty="0"/>
              <a:t>* </a:t>
            </a:r>
            <a:r>
              <a:rPr lang="en-US" sz="2000" b="1" u="sng" dirty="0" err="1"/>
              <a:t>Chủ</a:t>
            </a:r>
            <a:r>
              <a:rPr lang="en-US" sz="2000" b="1" u="sng" dirty="0"/>
              <a:t> </a:t>
            </a:r>
            <a:r>
              <a:rPr lang="en-US" sz="2000" b="1" u="sng" dirty="0" err="1"/>
              <a:t>trương</a:t>
            </a:r>
            <a:r>
              <a:rPr lang="en-US" sz="2000" b="1" u="sng" dirty="0"/>
              <a:t> </a:t>
            </a:r>
            <a:r>
              <a:rPr lang="en-US" sz="2000" b="1" u="sng" dirty="0" err="1"/>
              <a:t>của</a:t>
            </a:r>
            <a:r>
              <a:rPr lang="en-US" sz="2000" b="1" u="sng" dirty="0"/>
              <a:t> </a:t>
            </a:r>
            <a:r>
              <a:rPr lang="en-US" sz="2000" b="1" u="sng" dirty="0" err="1"/>
              <a:t>Đảng</a:t>
            </a:r>
            <a:endParaRPr lang="en-US" sz="2000" b="1" dirty="0"/>
          </a:p>
          <a:p>
            <a:r>
              <a:rPr lang="en-US" sz="2000" b="1" dirty="0"/>
              <a:t>+ Ra </a:t>
            </a:r>
            <a:r>
              <a:rPr lang="en-US" sz="2000" b="1" dirty="0" err="1"/>
              <a:t>chỉ</a:t>
            </a:r>
            <a:r>
              <a:rPr lang="en-US" sz="2000" b="1" dirty="0"/>
              <a:t> </a:t>
            </a:r>
            <a:r>
              <a:rPr lang="en-US" sz="2000" b="1" dirty="0" err="1"/>
              <a:t>thị</a:t>
            </a:r>
            <a:r>
              <a:rPr lang="en-US" sz="2000" b="1" dirty="0"/>
              <a:t>: “ </a:t>
            </a:r>
            <a:r>
              <a:rPr lang="en-US" sz="2000" b="1" dirty="0" err="1"/>
              <a:t>Nhật</a:t>
            </a:r>
            <a:r>
              <a:rPr lang="en-US" sz="2000" b="1" dirty="0"/>
              <a:t> –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bắn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  <a:p>
            <a:r>
              <a:rPr lang="en-US" sz="2000" b="1" dirty="0"/>
              <a:t>+ </a:t>
            </a:r>
            <a:r>
              <a:rPr lang="en-US" sz="2000" b="1" dirty="0" err="1"/>
              <a:t>Xác</a:t>
            </a:r>
            <a:r>
              <a:rPr lang="en-US" sz="2000" b="1" dirty="0"/>
              <a:t> </a:t>
            </a:r>
            <a:r>
              <a:rPr lang="en-US" sz="2000" b="1" dirty="0" err="1"/>
              <a:t>định</a:t>
            </a:r>
            <a:r>
              <a:rPr lang="en-US" sz="2000" b="1" dirty="0"/>
              <a:t> </a:t>
            </a:r>
            <a:r>
              <a:rPr lang="en-US" sz="2000" b="1" dirty="0" err="1"/>
              <a:t>kẻ</a:t>
            </a:r>
            <a:r>
              <a:rPr lang="en-US" sz="2000" b="1" dirty="0"/>
              <a:t> </a:t>
            </a:r>
            <a:r>
              <a:rPr lang="en-US" sz="2000" b="1" dirty="0" err="1"/>
              <a:t>thù</a:t>
            </a:r>
            <a:r>
              <a:rPr lang="en-US" sz="2000" b="1" dirty="0"/>
              <a:t> </a:t>
            </a:r>
            <a:r>
              <a:rPr lang="en-US" sz="2000" b="1" dirty="0" err="1"/>
              <a:t>cụ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trước</a:t>
            </a:r>
            <a:r>
              <a:rPr lang="en-US" sz="2000" b="1" dirty="0"/>
              <a:t> </a:t>
            </a:r>
            <a:r>
              <a:rPr lang="en-US" sz="2000" b="1" dirty="0" err="1"/>
              <a:t>mắt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phát</a:t>
            </a:r>
            <a:r>
              <a:rPr lang="en-US" sz="2000" b="1" dirty="0"/>
              <a:t> </a:t>
            </a:r>
            <a:r>
              <a:rPr lang="en-US" sz="2000" b="1" dirty="0" err="1"/>
              <a:t>xít</a:t>
            </a:r>
            <a:r>
              <a:rPr lang="en-US" sz="2000" b="1" dirty="0"/>
              <a:t> </a:t>
            </a:r>
            <a:r>
              <a:rPr lang="en-US" sz="2000" b="1" dirty="0" err="1"/>
              <a:t>Nhật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+ </a:t>
            </a:r>
            <a:r>
              <a:rPr lang="en-US" sz="2000" b="1" dirty="0" err="1"/>
              <a:t>Phát</a:t>
            </a:r>
            <a:r>
              <a:rPr lang="en-US" sz="2000" b="1" dirty="0"/>
              <a:t> </a:t>
            </a:r>
            <a:r>
              <a:rPr lang="en-US" sz="2000" b="1" dirty="0" err="1"/>
              <a:t>động</a:t>
            </a:r>
            <a:r>
              <a:rPr lang="en-US" sz="2000" b="1" dirty="0"/>
              <a:t> </a:t>
            </a:r>
            <a:r>
              <a:rPr lang="en-US" sz="2000" b="1" dirty="0" err="1"/>
              <a:t>cao</a:t>
            </a:r>
            <a:r>
              <a:rPr lang="en-US" sz="2000" b="1" dirty="0"/>
              <a:t> </a:t>
            </a:r>
            <a:r>
              <a:rPr lang="en-US" sz="2000" b="1" dirty="0" err="1"/>
              <a:t>trào</a:t>
            </a:r>
            <a:r>
              <a:rPr lang="en-US" sz="2000" b="1" dirty="0"/>
              <a:t> “</a:t>
            </a:r>
            <a:r>
              <a:rPr lang="en-US" sz="2000" b="1" dirty="0" err="1"/>
              <a:t>Kháng</a:t>
            </a:r>
            <a:r>
              <a:rPr lang="en-US" sz="2000" b="1" dirty="0"/>
              <a:t> </a:t>
            </a:r>
            <a:r>
              <a:rPr lang="en-US" sz="2000" b="1" dirty="0" err="1"/>
              <a:t>Nhật</a:t>
            </a:r>
            <a:r>
              <a:rPr lang="en-US" sz="2000" b="1" dirty="0"/>
              <a:t> </a:t>
            </a:r>
            <a:r>
              <a:rPr lang="en-US" sz="2000" b="1" dirty="0" err="1"/>
              <a:t>cứu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”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cuộc</a:t>
            </a:r>
            <a:r>
              <a:rPr lang="en-US" sz="2000" b="1" i="1" dirty="0"/>
              <a:t> </a:t>
            </a:r>
            <a:r>
              <a:rPr lang="en-US" sz="2000" b="1" dirty="0" err="1"/>
              <a:t>Tổng</a:t>
            </a:r>
            <a:r>
              <a:rPr lang="en-US" sz="2000" b="1" dirty="0"/>
              <a:t> </a:t>
            </a:r>
            <a:r>
              <a:rPr lang="en-US" sz="2000" b="1" dirty="0" err="1"/>
              <a:t>khởi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.</a:t>
            </a:r>
          </a:p>
          <a:p>
            <a:r>
              <a:rPr lang="en-US" sz="2000" b="1" i="1" dirty="0"/>
              <a:t>* </a:t>
            </a:r>
            <a:r>
              <a:rPr lang="en-US" sz="2000" b="1" i="1" u="sng" dirty="0" err="1"/>
              <a:t>Diễn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biến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cao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trào“Kháng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Nhật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cứu</a:t>
            </a:r>
            <a:r>
              <a:rPr lang="en-US" sz="2000" b="1" i="1" u="sng" dirty="0"/>
              <a:t> </a:t>
            </a:r>
            <a:r>
              <a:rPr lang="en-US" sz="2000" b="1" i="1" u="sng" dirty="0" err="1"/>
              <a:t>nước</a:t>
            </a:r>
            <a:r>
              <a:rPr lang="en-US" sz="2000" b="1" i="1" u="sng" dirty="0"/>
              <a:t>”</a:t>
            </a:r>
            <a:endParaRPr lang="en-US" sz="2000" b="1" dirty="0"/>
          </a:p>
          <a:p>
            <a:r>
              <a:rPr lang="en-US" sz="2000" b="1" dirty="0"/>
              <a:t> - </a:t>
            </a:r>
            <a:r>
              <a:rPr lang="en-US" sz="2000" b="1" dirty="0" err="1"/>
              <a:t>Giữa</a:t>
            </a:r>
            <a:r>
              <a:rPr lang="en-US" sz="2000" b="1" dirty="0"/>
              <a:t> </a:t>
            </a:r>
            <a:r>
              <a:rPr lang="en-US" sz="2000" b="1" dirty="0" err="1"/>
              <a:t>tháng</a:t>
            </a:r>
            <a:r>
              <a:rPr lang="en-US" sz="2000" b="1" dirty="0"/>
              <a:t> 3/1945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 </a:t>
            </a:r>
            <a:r>
              <a:rPr lang="en-US" sz="2000" b="1" dirty="0" err="1"/>
              <a:t>đã</a:t>
            </a:r>
            <a:r>
              <a:rPr lang="en-US" sz="2000" b="1" dirty="0"/>
              <a:t> </a:t>
            </a:r>
            <a:r>
              <a:rPr lang="en-US" sz="2000" b="1" dirty="0" err="1"/>
              <a:t>chuyển</a:t>
            </a:r>
            <a:r>
              <a:rPr lang="en-US" sz="2000" b="1" dirty="0"/>
              <a:t> sang </a:t>
            </a:r>
            <a:r>
              <a:rPr lang="en-US" sz="2000" b="1" dirty="0" err="1"/>
              <a:t>cao</a:t>
            </a:r>
            <a:r>
              <a:rPr lang="en-US" sz="2000" b="1" dirty="0"/>
              <a:t> </a:t>
            </a:r>
            <a:r>
              <a:rPr lang="en-US" sz="2000" b="1" dirty="0" err="1"/>
              <a:t>trào</a:t>
            </a:r>
            <a:r>
              <a:rPr lang="en-US" sz="2000" b="1" dirty="0"/>
              <a:t> </a:t>
            </a:r>
            <a:r>
              <a:rPr lang="en-US" sz="2000" b="1" dirty="0" err="1"/>
              <a:t>đấu</a:t>
            </a:r>
            <a:r>
              <a:rPr lang="en-US" sz="2000" b="1" dirty="0"/>
              <a:t> </a:t>
            </a:r>
            <a:r>
              <a:rPr lang="en-US" sz="2000" b="1" dirty="0" err="1"/>
              <a:t>tranh</a:t>
            </a:r>
            <a:r>
              <a:rPr lang="en-US" sz="2000" b="1" dirty="0"/>
              <a:t> </a:t>
            </a:r>
            <a:r>
              <a:rPr lang="en-US" sz="2000" b="1" dirty="0" err="1"/>
              <a:t>vũ</a:t>
            </a:r>
            <a:r>
              <a:rPr lang="en-US" sz="2000" b="1" dirty="0"/>
              <a:t> </a:t>
            </a:r>
            <a:r>
              <a:rPr lang="en-US" sz="2000" b="1" dirty="0" err="1"/>
              <a:t>trang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khởi</a:t>
            </a:r>
            <a:r>
              <a:rPr lang="en-US" sz="2000" b="1" dirty="0"/>
              <a:t> </a:t>
            </a:r>
            <a:r>
              <a:rPr lang="en-US" sz="2000" b="1" dirty="0" err="1"/>
              <a:t>nghĩa</a:t>
            </a:r>
            <a:r>
              <a:rPr lang="en-US" sz="2000" b="1" dirty="0"/>
              <a:t>  </a:t>
            </a:r>
            <a:r>
              <a:rPr lang="en-US" sz="2000" b="1" dirty="0" err="1"/>
              <a:t>từng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Tại</a:t>
            </a:r>
            <a:r>
              <a:rPr lang="en-US" sz="2000" b="1" dirty="0"/>
              <a:t> Cao, </a:t>
            </a:r>
            <a:r>
              <a:rPr lang="en-US" sz="2000" b="1" dirty="0" err="1"/>
              <a:t>Bắc</a:t>
            </a:r>
            <a:r>
              <a:rPr lang="en-US" sz="2000" b="1" dirty="0"/>
              <a:t>, </a:t>
            </a:r>
            <a:r>
              <a:rPr lang="en-US" sz="2000" b="1" dirty="0" err="1"/>
              <a:t>Lạng</a:t>
            </a:r>
            <a:r>
              <a:rPr lang="en-US" sz="2000" b="1" dirty="0"/>
              <a:t> </a:t>
            </a:r>
            <a:r>
              <a:rPr lang="en-US" sz="2000" b="1" dirty="0" err="1"/>
              <a:t>giải</a:t>
            </a:r>
            <a:r>
              <a:rPr lang="en-US" sz="2000" b="1" dirty="0"/>
              <a:t> </a:t>
            </a:r>
            <a:r>
              <a:rPr lang="en-US" sz="2000" b="1" dirty="0" err="1"/>
              <a:t>phóng</a:t>
            </a:r>
            <a:r>
              <a:rPr lang="en-US" sz="2000" b="1" dirty="0"/>
              <a:t>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  <a:r>
              <a:rPr lang="en-US" sz="2000" b="1" dirty="0" err="1"/>
              <a:t>loạt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châu</a:t>
            </a:r>
            <a:r>
              <a:rPr lang="en-US" sz="2000" b="1" dirty="0"/>
              <a:t>, </a:t>
            </a:r>
            <a:r>
              <a:rPr lang="en-US" sz="2000" b="1" dirty="0" err="1"/>
              <a:t>xã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- 15/4/1945,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nghị</a:t>
            </a:r>
            <a:r>
              <a:rPr lang="en-US" sz="2000" b="1" dirty="0"/>
              <a:t> </a:t>
            </a:r>
            <a:r>
              <a:rPr lang="en-US" sz="2000" b="1" dirty="0" err="1"/>
              <a:t>quân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Bắc</a:t>
            </a:r>
            <a:r>
              <a:rPr lang="en-US" sz="2000" b="1" dirty="0"/>
              <a:t> </a:t>
            </a:r>
            <a:r>
              <a:rPr lang="en-US" sz="2000" b="1" dirty="0" err="1"/>
              <a:t>Kì</a:t>
            </a:r>
            <a:r>
              <a:rPr lang="en-US" sz="2000" b="1" dirty="0"/>
              <a:t> </a:t>
            </a:r>
            <a:r>
              <a:rPr lang="en-US" sz="2000" b="1" dirty="0" err="1"/>
              <a:t>họp</a:t>
            </a:r>
            <a:r>
              <a:rPr lang="en-US" sz="2000" b="1" dirty="0"/>
              <a:t> </a:t>
            </a:r>
            <a:r>
              <a:rPr lang="en-US" sz="2000" b="1" dirty="0" err="1"/>
              <a:t>thống</a:t>
            </a:r>
            <a:r>
              <a:rPr lang="en-US" sz="2000" b="1" dirty="0"/>
              <a:t> </a:t>
            </a:r>
            <a:r>
              <a:rPr lang="en-US" sz="2000" b="1" dirty="0" err="1"/>
              <a:t>nhất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lực</a:t>
            </a:r>
            <a:r>
              <a:rPr lang="en-US" sz="2000" b="1" dirty="0"/>
              <a:t> </a:t>
            </a:r>
            <a:r>
              <a:rPr lang="en-US" sz="2000" b="1" dirty="0" err="1"/>
              <a:t>lượng</a:t>
            </a:r>
            <a:r>
              <a:rPr lang="en-US" sz="2000" b="1" dirty="0"/>
              <a:t> </a:t>
            </a:r>
            <a:r>
              <a:rPr lang="en-US" sz="2000" b="1" dirty="0" err="1"/>
              <a:t>vũ</a:t>
            </a:r>
            <a:r>
              <a:rPr lang="en-US" sz="2000" b="1" dirty="0"/>
              <a:t> </a:t>
            </a:r>
            <a:r>
              <a:rPr lang="en-US" sz="2000" b="1" dirty="0" err="1"/>
              <a:t>trang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 </a:t>
            </a:r>
            <a:r>
              <a:rPr lang="en-US" sz="2000" b="1" dirty="0" err="1"/>
              <a:t>giải</a:t>
            </a:r>
            <a:r>
              <a:rPr lang="en-US" sz="2000" b="1" dirty="0"/>
              <a:t> </a:t>
            </a:r>
            <a:r>
              <a:rPr lang="en-US" sz="2000" b="1" dirty="0" err="1"/>
              <a:t>phóng</a:t>
            </a:r>
            <a:r>
              <a:rPr lang="en-US" sz="2000" b="1" dirty="0"/>
              <a:t> </a:t>
            </a:r>
            <a:r>
              <a:rPr lang="en-US" sz="2000" b="1" dirty="0" err="1"/>
              <a:t>quân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Uỷ</a:t>
            </a:r>
            <a:r>
              <a:rPr lang="en-US" sz="2000" b="1" dirty="0"/>
              <a:t> Ban </a:t>
            </a:r>
            <a:r>
              <a:rPr lang="en-US" sz="2000" b="1" dirty="0" err="1"/>
              <a:t>quân</a:t>
            </a:r>
            <a:r>
              <a:rPr lang="en-US" sz="2000" b="1" dirty="0"/>
              <a:t> </a:t>
            </a:r>
            <a:r>
              <a:rPr lang="en-US" sz="2000" b="1" dirty="0" err="1"/>
              <a:t>sự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 </a:t>
            </a:r>
            <a:r>
              <a:rPr lang="en-US" sz="2000" b="1" dirty="0" err="1"/>
              <a:t>Bắc</a:t>
            </a:r>
            <a:r>
              <a:rPr lang="en-US" sz="2000" b="1" dirty="0"/>
              <a:t> </a:t>
            </a:r>
            <a:r>
              <a:rPr lang="en-US" sz="2000" b="1" dirty="0" err="1"/>
              <a:t>Kì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lập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Khu</a:t>
            </a:r>
            <a:r>
              <a:rPr lang="en-US" sz="2000" b="1" dirty="0"/>
              <a:t> </a:t>
            </a:r>
            <a:r>
              <a:rPr lang="en-US" sz="2000" b="1" dirty="0" err="1"/>
              <a:t>giải</a:t>
            </a:r>
            <a:r>
              <a:rPr lang="en-US" sz="2000" b="1" dirty="0"/>
              <a:t> </a:t>
            </a:r>
            <a:r>
              <a:rPr lang="en-US" sz="2000" b="1" dirty="0" err="1"/>
              <a:t>phóng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</a:t>
            </a:r>
            <a:r>
              <a:rPr lang="en-US" sz="2000" b="1" dirty="0" err="1"/>
              <a:t>Bắc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đời</a:t>
            </a:r>
            <a:r>
              <a:rPr lang="en-US" sz="2000" b="1" dirty="0"/>
              <a:t> (6/1945).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Khẩu</a:t>
            </a:r>
            <a:r>
              <a:rPr lang="en-US" sz="2000" b="1" dirty="0"/>
              <a:t> </a:t>
            </a:r>
            <a:r>
              <a:rPr lang="en-US" sz="2000" b="1" dirty="0" err="1"/>
              <a:t>hiệu</a:t>
            </a:r>
            <a:r>
              <a:rPr lang="en-US" sz="2000" b="1" dirty="0"/>
              <a:t>: “</a:t>
            </a:r>
            <a:r>
              <a:rPr lang="en-US" sz="2000" b="1" dirty="0" err="1"/>
              <a:t>Phá</a:t>
            </a:r>
            <a:r>
              <a:rPr lang="en-US" sz="2000" b="1" dirty="0"/>
              <a:t> </a:t>
            </a:r>
            <a:r>
              <a:rPr lang="en-US" sz="2000" b="1" dirty="0" err="1"/>
              <a:t>kho</a:t>
            </a:r>
            <a:r>
              <a:rPr lang="en-US" sz="2000" b="1" dirty="0"/>
              <a:t> </a:t>
            </a:r>
            <a:r>
              <a:rPr lang="en-US" sz="2000" b="1" dirty="0" err="1"/>
              <a:t>thóc</a:t>
            </a:r>
            <a:r>
              <a:rPr lang="en-US" sz="2000" b="1" dirty="0"/>
              <a:t>, </a:t>
            </a:r>
            <a:r>
              <a:rPr lang="en-US" sz="2000" b="1" dirty="0" err="1"/>
              <a:t>giải</a:t>
            </a:r>
            <a:r>
              <a:rPr lang="en-US" sz="2000" b="1" dirty="0"/>
              <a:t> </a:t>
            </a:r>
            <a:r>
              <a:rPr lang="en-US" sz="2000" b="1" dirty="0" err="1"/>
              <a:t>quyết</a:t>
            </a:r>
            <a:r>
              <a:rPr lang="en-US" sz="2000" b="1" dirty="0"/>
              <a:t> </a:t>
            </a:r>
            <a:r>
              <a:rPr lang="en-US" sz="2000" b="1" dirty="0" err="1"/>
              <a:t>nạn</a:t>
            </a:r>
            <a:r>
              <a:rPr lang="en-US" sz="2000" b="1" dirty="0"/>
              <a:t> </a:t>
            </a:r>
            <a:r>
              <a:rPr lang="en-US" sz="2000" b="1" dirty="0" err="1"/>
              <a:t>đói</a:t>
            </a:r>
            <a:r>
              <a:rPr lang="en-US" sz="2000" b="1" dirty="0"/>
              <a:t>”, </a:t>
            </a:r>
            <a:r>
              <a:rPr lang="en-US" sz="2000" b="1" dirty="0" err="1"/>
              <a:t>quần</a:t>
            </a:r>
            <a:r>
              <a:rPr lang="en-US" sz="2000" b="1" dirty="0"/>
              <a:t> </a:t>
            </a:r>
            <a:r>
              <a:rPr lang="en-US" sz="2000" b="1" dirty="0" err="1"/>
              <a:t>chúng</a:t>
            </a:r>
            <a:r>
              <a:rPr lang="en-US" sz="2000" b="1" dirty="0"/>
              <a:t> </a:t>
            </a:r>
            <a:r>
              <a:rPr lang="en-US" sz="2000" b="1" dirty="0" err="1"/>
              <a:t>tham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 </a:t>
            </a:r>
            <a:r>
              <a:rPr lang="en-US" sz="2000" b="1" dirty="0" err="1"/>
              <a:t>rất</a:t>
            </a:r>
            <a:r>
              <a:rPr lang="en-US" sz="2000" b="1" dirty="0"/>
              <a:t> </a:t>
            </a:r>
            <a:r>
              <a:rPr lang="en-US" sz="2000" b="1" dirty="0" err="1"/>
              <a:t>đông</a:t>
            </a:r>
            <a:r>
              <a:rPr lang="en-US" sz="2000" b="1" dirty="0"/>
              <a:t> </a:t>
            </a:r>
            <a:r>
              <a:rPr lang="en-US" sz="2000" b="1" dirty="0" err="1"/>
              <a:t>đảo</a:t>
            </a:r>
            <a:endParaRPr lang="en-US" sz="2000" b="1" dirty="0">
              <a:effectLst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CE1A75-2049-42A6-BB3F-69767C428F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0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23"/>
    </mc:Choice>
    <mc:Fallback xmlns="">
      <p:transition spd="slow" advTm="13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2057400" y="2209800"/>
            <a:ext cx="1828800" cy="1447800"/>
          </a:xfrm>
          <a:prstGeom prst="ellipse">
            <a:avLst/>
          </a:prstGeom>
          <a:solidFill>
            <a:srgbClr val="00FF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</a:p>
          <a:p>
            <a:pPr algn="ctr" eaLnBrk="1" hangingPunct="1"/>
            <a:endParaRPr lang="en-US" altLang="en-US" sz="12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CAO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TRÀO</a:t>
            </a:r>
            <a:endParaRPr lang="en-US" altLang="en-US" sz="12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CÁCH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MẠNG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TIẾN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TỚI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TỔNG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KHỞI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NGHĨA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THÁNG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TÁM</a:t>
            </a:r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altLang="en-US" sz="1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NĂM</a:t>
            </a:r>
            <a:endParaRPr lang="en-US" altLang="en-US" sz="12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1945</a:t>
            </a:r>
          </a:p>
          <a:p>
            <a:pPr algn="ctr" eaLnBrk="1" hangingPunct="1"/>
            <a:endParaRPr lang="en-US" altLang="en-US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7663" name="Oval 15"/>
          <p:cNvSpPr>
            <a:spLocks noChangeArrowheads="1"/>
          </p:cNvSpPr>
          <p:nvPr/>
        </p:nvSpPr>
        <p:spPr bwMode="auto">
          <a:xfrm>
            <a:off x="6400800" y="0"/>
            <a:ext cx="2743200" cy="1066800"/>
          </a:xfrm>
          <a:prstGeom prst="ellipse">
            <a:avLst/>
          </a:prstGeom>
          <a:solidFill>
            <a:srgbClr val="66CC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000" b="1">
                <a:latin typeface="Arial" charset="0"/>
              </a:rPr>
              <a:t> Chiến tranh thế giới thứ haI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sắp kết thúc.</a:t>
            </a:r>
          </a:p>
          <a:p>
            <a:pPr eaLnBrk="1" hangingPunct="1">
              <a:buFontTx/>
              <a:buChar char="-"/>
            </a:pPr>
            <a:r>
              <a:rPr lang="en-US" altLang="en-US" sz="1000" b="1">
                <a:latin typeface="Arial" charset="0"/>
              </a:rPr>
              <a:t> Nhật rất khốn đốn ở TBD.</a:t>
            </a:r>
          </a:p>
          <a:p>
            <a:pPr eaLnBrk="1" hangingPunct="1">
              <a:buFontTx/>
              <a:buChar char="-"/>
            </a:pPr>
            <a:r>
              <a:rPr lang="en-US" altLang="en-US" sz="1000" b="1">
                <a:latin typeface="Arial" charset="0"/>
              </a:rPr>
              <a:t> TD Pháp ở ĐD chuẩn bị chờ quân 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ĐM vào sẽ đánh Nhật.</a:t>
            </a:r>
          </a:p>
          <a:p>
            <a:pPr eaLnBrk="1" hangingPunct="1"/>
            <a:endParaRPr lang="en-US" altLang="en-US" sz="1000">
              <a:latin typeface="Arial" charset="0"/>
            </a:endParaRPr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6400800" y="1143000"/>
            <a:ext cx="2743200" cy="914400"/>
          </a:xfrm>
          <a:prstGeom prst="ellipse">
            <a:avLst/>
          </a:prstGeom>
          <a:solidFill>
            <a:schemeClr val="folHlink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200">
              <a:latin typeface="Arial" charset="0"/>
            </a:endParaRPr>
          </a:p>
          <a:p>
            <a:pPr eaLnBrk="1" hangingPunct="1"/>
            <a:endParaRPr lang="en-US" altLang="en-US" sz="1000" b="1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1000" b="1">
                <a:latin typeface="Arial" charset="0"/>
              </a:rPr>
              <a:t> Đêm 9/3/1945 Nhật đảo chính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Pháp trên toàn Đông Dương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- P chống cự yếu ớt rồi đầu hàng</a:t>
            </a:r>
          </a:p>
          <a:p>
            <a:pPr eaLnBrk="1" hangingPunct="1"/>
            <a:endParaRPr lang="en-US" altLang="en-US" sz="1000" b="1">
              <a:latin typeface="Arial" charset="0"/>
            </a:endParaRPr>
          </a:p>
          <a:p>
            <a:pPr eaLnBrk="1" hangingPunct="1"/>
            <a:endParaRPr lang="en-US" altLang="en-US" sz="1200">
              <a:latin typeface="Arial" charset="0"/>
            </a:endParaRPr>
          </a:p>
        </p:txBody>
      </p:sp>
      <p:sp>
        <p:nvSpPr>
          <p:cNvPr id="27675" name="Oval 27"/>
          <p:cNvSpPr>
            <a:spLocks noChangeArrowheads="1"/>
          </p:cNvSpPr>
          <p:nvPr/>
        </p:nvSpPr>
        <p:spPr bwMode="auto">
          <a:xfrm>
            <a:off x="6477000" y="2209800"/>
            <a:ext cx="2667000" cy="1143000"/>
          </a:xfrm>
          <a:prstGeom prst="ellipse">
            <a:avLst/>
          </a:prstGeom>
          <a:solidFill>
            <a:srgbClr val="9933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>
                <a:latin typeface="Arial" charset="0"/>
              </a:rPr>
              <a:t>Chủ trương của Đảng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- Ra chỉ thị “ Nhật - Pháp bắn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nhau và hành động của chúng ta”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- Xác định kẻ thù: Phát xít Nhật..</a:t>
            </a:r>
          </a:p>
          <a:p>
            <a:pPr eaLnBrk="1" hangingPunct="1">
              <a:buFontTx/>
              <a:buChar char="-"/>
            </a:pPr>
            <a:r>
              <a:rPr lang="en-US" altLang="en-US" sz="1000" b="1">
                <a:latin typeface="Arial" charset="0"/>
              </a:rPr>
              <a:t> Phát động cao trào “Kháng Nhật”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Cứu nước”.</a:t>
            </a:r>
          </a:p>
        </p:txBody>
      </p:sp>
      <p:sp>
        <p:nvSpPr>
          <p:cNvPr id="27681" name="Oval 33"/>
          <p:cNvSpPr>
            <a:spLocks noChangeArrowheads="1"/>
          </p:cNvSpPr>
          <p:nvPr/>
        </p:nvSpPr>
        <p:spPr bwMode="auto">
          <a:xfrm>
            <a:off x="6477000" y="3429000"/>
            <a:ext cx="2667000" cy="3429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000" b="1">
                <a:latin typeface="Arial" charset="0"/>
              </a:rPr>
              <a:t>- Ptrào đtranh vũ trang và 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khởi nghĩa từng phần nổ ra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ở nhiều nơi.</a:t>
            </a:r>
          </a:p>
          <a:p>
            <a:pPr eaLnBrk="1" hangingPunct="1">
              <a:buFontTx/>
              <a:buChar char="-"/>
            </a:pPr>
            <a:r>
              <a:rPr lang="en-US" altLang="en-US" sz="1000" b="1">
                <a:latin typeface="Arial" charset="0"/>
              </a:rPr>
              <a:t> Ở các thành phố, thị xã diễn 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ra các cuộc mít tinh,biểu tình</a:t>
            </a:r>
          </a:p>
          <a:p>
            <a:pPr eaLnBrk="1" hangingPunct="1">
              <a:buFontTx/>
              <a:buChar char="-"/>
            </a:pPr>
            <a:r>
              <a:rPr lang="en-US" altLang="en-US" sz="1000" b="1">
                <a:latin typeface="Arial" charset="0"/>
              </a:rPr>
              <a:t> 15/4/1945 thống nhất các lực 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Lượng vũ trang thành “VN giải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 phóng quân”.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- Ủy ban quân sự CM Bắc Kì 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thành lập.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 - 4/6/1945 khu giải phóng Việt Bắc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ra đời..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- Phong trào </a:t>
            </a:r>
            <a:r>
              <a:rPr lang="en-US" altLang="en-US" sz="1000" b="1" i="1">
                <a:latin typeface="Arial" charset="0"/>
              </a:rPr>
              <a:t>“phá kho thóc giải </a:t>
            </a:r>
          </a:p>
          <a:p>
            <a:pPr eaLnBrk="1" hangingPunct="1"/>
            <a:r>
              <a:rPr lang="en-US" altLang="en-US" sz="1000" b="1" i="1">
                <a:latin typeface="Arial" charset="0"/>
              </a:rPr>
              <a:t>quyết nạn đói”</a:t>
            </a:r>
            <a:r>
              <a:rPr lang="en-US" altLang="en-US" sz="1000" b="1">
                <a:latin typeface="Arial" charset="0"/>
              </a:rPr>
              <a:t> diễn ra mạnh</a:t>
            </a:r>
          </a:p>
          <a:p>
            <a:pPr eaLnBrk="1" hangingPunct="1"/>
            <a:r>
              <a:rPr lang="en-US" altLang="en-US" sz="1000" b="1">
                <a:latin typeface="Arial" charset="0"/>
              </a:rPr>
              <a:t> mẽ</a:t>
            </a:r>
            <a:r>
              <a:rPr lang="en-US" altLang="en-US" b="1">
                <a:latin typeface="Arial" charset="0"/>
              </a:rPr>
              <a:t>.</a:t>
            </a:r>
          </a:p>
        </p:txBody>
      </p:sp>
      <p:sp>
        <p:nvSpPr>
          <p:cNvPr id="27686" name="AutoShape 38"/>
          <p:cNvSpPr>
            <a:spLocks/>
          </p:cNvSpPr>
          <p:nvPr/>
        </p:nvSpPr>
        <p:spPr bwMode="auto">
          <a:xfrm>
            <a:off x="6096000" y="533400"/>
            <a:ext cx="304800" cy="1143000"/>
          </a:xfrm>
          <a:prstGeom prst="leftBrace">
            <a:avLst>
              <a:gd name="adj1" fmla="val 31250"/>
              <a:gd name="adj2" fmla="val 375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>
              <a:latin typeface="Arial" charset="0"/>
            </a:endParaRPr>
          </a:p>
        </p:txBody>
      </p:sp>
      <p:sp>
        <p:nvSpPr>
          <p:cNvPr id="27688" name="AutoShape 40"/>
          <p:cNvSpPr>
            <a:spLocks/>
          </p:cNvSpPr>
          <p:nvPr/>
        </p:nvSpPr>
        <p:spPr bwMode="auto">
          <a:xfrm>
            <a:off x="6172200" y="2895600"/>
            <a:ext cx="304800" cy="2438400"/>
          </a:xfrm>
          <a:prstGeom prst="leftBrace">
            <a:avLst>
              <a:gd name="adj1" fmla="val 66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>
              <a:latin typeface="Arial" charset="0"/>
            </a:endParaRPr>
          </a:p>
        </p:txBody>
      </p:sp>
      <p:sp>
        <p:nvSpPr>
          <p:cNvPr id="78857" name="Text Box 49"/>
          <p:cNvSpPr txBox="1">
            <a:spLocks noChangeArrowheads="1"/>
          </p:cNvSpPr>
          <p:nvPr/>
        </p:nvSpPr>
        <p:spPr bwMode="auto">
          <a:xfrm>
            <a:off x="1508125" y="3617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>
              <a:latin typeface="Arial" charset="0"/>
            </a:endParaRPr>
          </a:p>
        </p:txBody>
      </p:sp>
      <p:sp>
        <p:nvSpPr>
          <p:cNvPr id="27724" name="Oval 76"/>
          <p:cNvSpPr>
            <a:spLocks noChangeArrowheads="1"/>
          </p:cNvSpPr>
          <p:nvPr/>
        </p:nvSpPr>
        <p:spPr bwMode="auto">
          <a:xfrm>
            <a:off x="3962400" y="1143000"/>
            <a:ext cx="1143000" cy="167640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00FF"/>
                </a:solidFill>
                <a:latin typeface="Arial" charset="0"/>
              </a:rPr>
              <a:t>II/ Cao</a:t>
            </a:r>
          </a:p>
          <a:p>
            <a:pPr algn="ctr" eaLnBrk="1" hangingPunct="1"/>
            <a:r>
              <a:rPr lang="en-US" altLang="en-US" sz="1400" b="1">
                <a:solidFill>
                  <a:srgbClr val="0000FF"/>
                </a:solidFill>
                <a:latin typeface="Arial" charset="0"/>
              </a:rPr>
              <a:t> trào kháng </a:t>
            </a:r>
          </a:p>
          <a:p>
            <a:pPr algn="ctr" eaLnBrk="1" hangingPunct="1"/>
            <a:r>
              <a:rPr lang="en-US" altLang="en-US" sz="1400" b="1">
                <a:solidFill>
                  <a:srgbClr val="0000FF"/>
                </a:solidFill>
                <a:latin typeface="Arial" charset="0"/>
              </a:rPr>
              <a:t>Nhật cứu</a:t>
            </a:r>
          </a:p>
          <a:p>
            <a:pPr algn="ctr" eaLnBrk="1" hangingPunct="1"/>
            <a:r>
              <a:rPr lang="en-US" altLang="en-US" sz="1400" b="1">
                <a:solidFill>
                  <a:srgbClr val="0000FF"/>
                </a:solidFill>
                <a:latin typeface="Arial" charset="0"/>
              </a:rPr>
              <a:t> nước tiến tới </a:t>
            </a:r>
          </a:p>
          <a:p>
            <a:pPr algn="ctr" eaLnBrk="1" hangingPunct="1"/>
            <a:r>
              <a:rPr lang="en-US" altLang="en-US" sz="1400" b="1">
                <a:solidFill>
                  <a:srgbClr val="0000FF"/>
                </a:solidFill>
                <a:latin typeface="Arial" charset="0"/>
              </a:rPr>
              <a:t>tổng KN</a:t>
            </a:r>
          </a:p>
          <a:p>
            <a:pPr algn="ctr" eaLnBrk="1" hangingPunct="1"/>
            <a:r>
              <a:rPr lang="en-US" altLang="en-US" sz="1400" b="1">
                <a:solidFill>
                  <a:srgbClr val="0000FF"/>
                </a:solidFill>
                <a:latin typeface="Arial" charset="0"/>
              </a:rPr>
              <a:t>T8/1945</a:t>
            </a:r>
          </a:p>
        </p:txBody>
      </p:sp>
      <p:sp>
        <p:nvSpPr>
          <p:cNvPr id="27725" name="Oval 77"/>
          <p:cNvSpPr>
            <a:spLocks noChangeArrowheads="1"/>
          </p:cNvSpPr>
          <p:nvPr/>
        </p:nvSpPr>
        <p:spPr bwMode="auto">
          <a:xfrm>
            <a:off x="1219200" y="3505200"/>
            <a:ext cx="1219200" cy="1219200"/>
          </a:xfrm>
          <a:prstGeom prst="ellipse">
            <a:avLst/>
          </a:prstGeom>
          <a:solidFill>
            <a:srgbClr val="FF33CC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0000FF"/>
                </a:solidFill>
                <a:latin typeface="Arial" charset="0"/>
              </a:rPr>
              <a:t>I/ </a:t>
            </a:r>
            <a:r>
              <a:rPr lang="en-US" altLang="en-US" sz="1400" b="1" dirty="0" err="1">
                <a:solidFill>
                  <a:srgbClr val="0000FF"/>
                </a:solidFill>
                <a:latin typeface="Arial" charset="0"/>
              </a:rPr>
              <a:t>Mặt</a:t>
            </a:r>
            <a:r>
              <a:rPr lang="en-US" altLang="en-US" sz="14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altLang="en-US" sz="1400" b="1" dirty="0" err="1">
                <a:solidFill>
                  <a:srgbClr val="0000FF"/>
                </a:solidFill>
                <a:latin typeface="Arial" charset="0"/>
              </a:rPr>
              <a:t>trận</a:t>
            </a:r>
            <a:endParaRPr lang="en-US" altLang="en-US" sz="1400" b="1" dirty="0">
              <a:solidFill>
                <a:srgbClr val="0000FF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00FF"/>
                </a:solidFill>
                <a:latin typeface="Arial" charset="0"/>
              </a:rPr>
              <a:t> VM ra </a:t>
            </a:r>
            <a:r>
              <a:rPr lang="en-US" altLang="en-US" sz="1400" b="1" dirty="0" err="1">
                <a:solidFill>
                  <a:srgbClr val="0000FF"/>
                </a:solidFill>
                <a:latin typeface="Arial" charset="0"/>
              </a:rPr>
              <a:t>đời</a:t>
            </a:r>
            <a:r>
              <a:rPr lang="en-US" altLang="en-US" sz="1400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400" b="1">
                <a:solidFill>
                  <a:srgbClr val="0000FF"/>
                </a:solidFill>
                <a:latin typeface="Arial" charset="0"/>
              </a:rPr>
              <a:t>19/5/1941</a:t>
            </a:r>
          </a:p>
        </p:txBody>
      </p:sp>
      <p:sp>
        <p:nvSpPr>
          <p:cNvPr id="27728" name="AutoShape 80"/>
          <p:cNvSpPr>
            <a:spLocks/>
          </p:cNvSpPr>
          <p:nvPr/>
        </p:nvSpPr>
        <p:spPr bwMode="auto">
          <a:xfrm>
            <a:off x="5105400" y="914400"/>
            <a:ext cx="304800" cy="2514600"/>
          </a:xfrm>
          <a:prstGeom prst="leftBrace">
            <a:avLst>
              <a:gd name="adj1" fmla="val 6875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>
              <a:latin typeface="Arial" charset="0"/>
            </a:endParaRPr>
          </a:p>
        </p:txBody>
      </p:sp>
      <p:sp>
        <p:nvSpPr>
          <p:cNvPr id="27729" name="Line 81"/>
          <p:cNvSpPr>
            <a:spLocks noChangeShapeType="1"/>
          </p:cNvSpPr>
          <p:nvPr/>
        </p:nvSpPr>
        <p:spPr bwMode="auto">
          <a:xfrm flipH="1">
            <a:off x="1981200" y="3429000"/>
            <a:ext cx="304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0" name="Line 82"/>
          <p:cNvSpPr>
            <a:spLocks noChangeShapeType="1"/>
          </p:cNvSpPr>
          <p:nvPr/>
        </p:nvSpPr>
        <p:spPr bwMode="auto">
          <a:xfrm flipV="1">
            <a:off x="3200400" y="1828800"/>
            <a:ext cx="762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3" name="Line 85"/>
          <p:cNvSpPr>
            <a:spLocks noChangeShapeType="1"/>
          </p:cNvSpPr>
          <p:nvPr/>
        </p:nvSpPr>
        <p:spPr bwMode="auto">
          <a:xfrm flipH="1">
            <a:off x="990600" y="4648200"/>
            <a:ext cx="533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4" name="Line 86"/>
          <p:cNvSpPr>
            <a:spLocks noChangeShapeType="1"/>
          </p:cNvSpPr>
          <p:nvPr/>
        </p:nvSpPr>
        <p:spPr bwMode="auto">
          <a:xfrm flipH="1" flipV="1">
            <a:off x="838200" y="3124200"/>
            <a:ext cx="6096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27735" name="Line 87"/>
          <p:cNvSpPr>
            <a:spLocks noChangeShapeType="1"/>
          </p:cNvSpPr>
          <p:nvPr/>
        </p:nvSpPr>
        <p:spPr bwMode="auto">
          <a:xfrm flipH="1">
            <a:off x="990600" y="4191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38" name="Oval 90"/>
          <p:cNvSpPr>
            <a:spLocks noChangeArrowheads="1"/>
          </p:cNvSpPr>
          <p:nvPr/>
        </p:nvSpPr>
        <p:spPr bwMode="auto">
          <a:xfrm>
            <a:off x="0" y="5257800"/>
            <a:ext cx="1219200" cy="11430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rgbClr val="0000FF"/>
                </a:solidFill>
                <a:latin typeface="Arial" charset="0"/>
              </a:rPr>
              <a:t>Sự phát </a:t>
            </a:r>
          </a:p>
          <a:p>
            <a:pPr algn="ctr" eaLnBrk="1" hangingPunct="1"/>
            <a:r>
              <a:rPr lang="en-US" altLang="en-US" sz="1200" b="1">
                <a:solidFill>
                  <a:srgbClr val="0000FF"/>
                </a:solidFill>
                <a:latin typeface="Arial" charset="0"/>
              </a:rPr>
              <a:t>triển và </a:t>
            </a:r>
          </a:p>
          <a:p>
            <a:pPr algn="ctr" eaLnBrk="1" hangingPunct="1"/>
            <a:r>
              <a:rPr lang="en-US" altLang="en-US" sz="1200" b="1">
                <a:solidFill>
                  <a:srgbClr val="0000FF"/>
                </a:solidFill>
                <a:latin typeface="Arial" charset="0"/>
              </a:rPr>
              <a:t>hoạt động</a:t>
            </a:r>
          </a:p>
          <a:p>
            <a:pPr algn="ctr" eaLnBrk="1" hangingPunct="1"/>
            <a:r>
              <a:rPr lang="en-US" altLang="en-US" sz="1200" b="1">
                <a:solidFill>
                  <a:srgbClr val="0000FF"/>
                </a:solidFill>
                <a:latin typeface="Arial" charset="0"/>
              </a:rPr>
              <a:t> của Việt</a:t>
            </a:r>
          </a:p>
          <a:p>
            <a:pPr algn="ctr" eaLnBrk="1" hangingPunct="1"/>
            <a:r>
              <a:rPr lang="en-US" altLang="en-US" sz="1200" b="1">
                <a:solidFill>
                  <a:srgbClr val="0000FF"/>
                </a:solidFill>
                <a:latin typeface="Arial" charset="0"/>
              </a:rPr>
              <a:t>Minh</a:t>
            </a:r>
          </a:p>
        </p:txBody>
      </p:sp>
      <p:sp>
        <p:nvSpPr>
          <p:cNvPr id="27739" name="Oval 91"/>
          <p:cNvSpPr>
            <a:spLocks noChangeArrowheads="1"/>
          </p:cNvSpPr>
          <p:nvPr/>
        </p:nvSpPr>
        <p:spPr bwMode="auto">
          <a:xfrm>
            <a:off x="0" y="2362200"/>
            <a:ext cx="990600" cy="9144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rgbClr val="0000CC"/>
                </a:solidFill>
                <a:latin typeface="Arial" charset="0"/>
              </a:rPr>
              <a:t>Hoàn </a:t>
            </a:r>
          </a:p>
          <a:p>
            <a:pPr algn="ctr" eaLnBrk="1" hangingPunct="1"/>
            <a:r>
              <a:rPr lang="en-US" altLang="en-US" sz="1200" b="1">
                <a:solidFill>
                  <a:srgbClr val="0000CC"/>
                </a:solidFill>
                <a:latin typeface="Arial" charset="0"/>
              </a:rPr>
              <a:t>cảnh </a:t>
            </a:r>
          </a:p>
          <a:p>
            <a:pPr algn="ctr" eaLnBrk="1" hangingPunct="1"/>
            <a:r>
              <a:rPr lang="en-US" altLang="en-US" sz="1200" b="1">
                <a:solidFill>
                  <a:srgbClr val="0000CC"/>
                </a:solidFill>
                <a:latin typeface="Arial" charset="0"/>
              </a:rPr>
              <a:t>ra đời</a:t>
            </a:r>
          </a:p>
        </p:txBody>
      </p:sp>
      <p:sp>
        <p:nvSpPr>
          <p:cNvPr id="27740" name="Oval 92"/>
          <p:cNvSpPr>
            <a:spLocks noChangeArrowheads="1"/>
          </p:cNvSpPr>
          <p:nvPr/>
        </p:nvSpPr>
        <p:spPr bwMode="auto">
          <a:xfrm>
            <a:off x="0" y="3733800"/>
            <a:ext cx="990600" cy="9144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rgbClr val="0000CC"/>
                </a:solidFill>
                <a:latin typeface="Arial" charset="0"/>
              </a:rPr>
              <a:t>Chủ trương</a:t>
            </a:r>
          </a:p>
          <a:p>
            <a:pPr algn="ctr" eaLnBrk="1" hangingPunct="1"/>
            <a:r>
              <a:rPr lang="en-US" altLang="en-US" sz="1200" b="1">
                <a:solidFill>
                  <a:srgbClr val="0000CC"/>
                </a:solidFill>
                <a:latin typeface="Arial" charset="0"/>
              </a:rPr>
              <a:t> của Đảng</a:t>
            </a:r>
          </a:p>
        </p:txBody>
      </p:sp>
      <p:sp>
        <p:nvSpPr>
          <p:cNvPr id="27743" name="AutoShape 95"/>
          <p:cNvSpPr>
            <a:spLocks noChangeArrowheads="1"/>
          </p:cNvSpPr>
          <p:nvPr/>
        </p:nvSpPr>
        <p:spPr bwMode="auto">
          <a:xfrm>
            <a:off x="5410200" y="304800"/>
            <a:ext cx="685800" cy="14478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1400" b="1" dirty="0">
              <a:solidFill>
                <a:srgbClr val="CC0000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Nhật</a:t>
            </a:r>
            <a:r>
              <a:rPr lang="en-US" altLang="en-US" sz="1000" b="1" dirty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đảo</a:t>
            </a:r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Chính</a:t>
            </a:r>
            <a:endParaRPr lang="en-US" altLang="en-US" sz="1400" b="1" dirty="0">
              <a:solidFill>
                <a:srgbClr val="0000CC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Pháp</a:t>
            </a:r>
            <a:endParaRPr lang="en-US" altLang="en-US" sz="1400" b="1" dirty="0">
              <a:solidFill>
                <a:srgbClr val="0000CC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(9/3/45</a:t>
            </a:r>
            <a:r>
              <a:rPr lang="en-US" altLang="en-US" sz="1400" dirty="0">
                <a:solidFill>
                  <a:srgbClr val="0000CC"/>
                </a:solidFill>
                <a:latin typeface="Arial" charset="0"/>
              </a:rPr>
              <a:t>)</a:t>
            </a:r>
          </a:p>
          <a:p>
            <a:pPr algn="ctr" eaLnBrk="1" hangingPunct="1"/>
            <a:endParaRPr lang="en-US" altLang="en-US" sz="1400" dirty="0">
              <a:latin typeface="Arial" charset="0"/>
            </a:endParaRPr>
          </a:p>
        </p:txBody>
      </p:sp>
      <p:sp>
        <p:nvSpPr>
          <p:cNvPr id="27744" name="AutoShape 96"/>
          <p:cNvSpPr>
            <a:spLocks noChangeArrowheads="1"/>
          </p:cNvSpPr>
          <p:nvPr/>
        </p:nvSpPr>
        <p:spPr bwMode="auto">
          <a:xfrm>
            <a:off x="5410200" y="2895600"/>
            <a:ext cx="762000" cy="20574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Tiến</a:t>
            </a:r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tới</a:t>
            </a:r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Tổng</a:t>
            </a:r>
            <a:endParaRPr lang="en-US" altLang="en-US" sz="1400" b="1" dirty="0">
              <a:solidFill>
                <a:srgbClr val="0000CC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khởi</a:t>
            </a:r>
            <a:endParaRPr lang="en-US" altLang="en-US" sz="1400" b="1" dirty="0">
              <a:solidFill>
                <a:srgbClr val="0000CC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nghĩa</a:t>
            </a:r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tháng</a:t>
            </a:r>
            <a:endParaRPr lang="en-US" altLang="en-US" sz="1400" b="1" dirty="0">
              <a:solidFill>
                <a:srgbClr val="0000CC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Tám</a:t>
            </a:r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en-US" altLang="en-US" sz="1400" b="1" dirty="0" err="1">
                <a:solidFill>
                  <a:srgbClr val="0000CC"/>
                </a:solidFill>
                <a:latin typeface="Arial" charset="0"/>
              </a:rPr>
              <a:t>năm</a:t>
            </a:r>
            <a:endParaRPr lang="en-US" altLang="en-US" sz="1400" b="1" dirty="0">
              <a:solidFill>
                <a:srgbClr val="0000CC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400" b="1" dirty="0">
                <a:solidFill>
                  <a:srgbClr val="0000CC"/>
                </a:solidFill>
                <a:latin typeface="Arial" charset="0"/>
              </a:rPr>
              <a:t> 1945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152400"/>
            <a:ext cx="495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VẬN DỤNG VÀ LUYỆN TẬP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FE6ED2-2782-4177-98C0-C272AD3EAE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81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454"/>
    </mc:Choice>
    <mc:Fallback xmlns="">
      <p:transition spd="slow" advTm="19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7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7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652" grpId="0" animBg="1"/>
      <p:bldP spid="27663" grpId="0" animBg="1"/>
      <p:bldP spid="27669" grpId="0" animBg="1"/>
      <p:bldP spid="27675" grpId="0" animBg="1"/>
      <p:bldP spid="27681" grpId="0" animBg="1"/>
      <p:bldP spid="27686" grpId="0" animBg="1"/>
      <p:bldP spid="27688" grpId="0" animBg="1"/>
      <p:bldP spid="27724" grpId="0" animBg="1"/>
      <p:bldP spid="27725" grpId="0" animBg="1"/>
      <p:bldP spid="27728" grpId="0" animBg="1"/>
      <p:bldP spid="27729" grpId="0" animBg="1"/>
      <p:bldP spid="27730" grpId="0" animBg="1"/>
      <p:bldP spid="27733" grpId="0" animBg="1"/>
      <p:bldP spid="27734" grpId="0" animBg="1"/>
      <p:bldP spid="27735" grpId="0" animBg="1"/>
      <p:bldP spid="27738" grpId="0" animBg="1"/>
      <p:bldP spid="27739" grpId="0" animBg="1"/>
      <p:bldP spid="27740" grpId="0" animBg="1"/>
      <p:bldP spid="27743" grpId="0" animBg="1"/>
      <p:bldP spid="2774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AutoShape 3"/>
          <p:cNvSpPr>
            <a:spLocks noChangeArrowheads="1"/>
          </p:cNvSpPr>
          <p:nvPr/>
        </p:nvSpPr>
        <p:spPr bwMode="auto">
          <a:xfrm>
            <a:off x="1295400" y="304800"/>
            <a:ext cx="6705600" cy="854075"/>
          </a:xfrm>
          <a:prstGeom prst="wedgeEllipseCallout">
            <a:avLst>
              <a:gd name="adj1" fmla="val -49116"/>
              <a:gd name="adj2" fmla="val 60694"/>
            </a:avLst>
          </a:prstGeom>
          <a:gradFill rotWithShape="1">
            <a:gsLst>
              <a:gs pos="0">
                <a:srgbClr val="9999FF"/>
              </a:gs>
              <a:gs pos="100000">
                <a:srgbClr val="009999"/>
              </a:gs>
            </a:gsLst>
            <a:lin ang="5400000" scaled="1"/>
          </a:gradFill>
          <a:ln w="9525" algn="ctr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3200" b="1" u="sng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BẠN CHỌ</a:t>
            </a:r>
            <a:r>
              <a:rPr lang="vi-VN" altLang="en-US" sz="3200" b="1" u="sng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</a:t>
            </a:r>
            <a:r>
              <a:rPr lang="en-US" altLang="en-US" sz="3200" b="1" u="sng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CÂU NÀO ?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1219200"/>
            <a:ext cx="89154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effectLst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Hội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nghị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Trung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ương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lần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thứ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8 Ban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Chấp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hành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Trung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ương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Đảng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Cộng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sản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Đông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Dương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đặt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lên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hàng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đầu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nhiệm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vụ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76200" y="3124200"/>
            <a:ext cx="853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a/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Đánh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đổ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phong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kiến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chia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ruộng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đất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dân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cày</a:t>
            </a:r>
            <a:endParaRPr lang="en-US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76200" y="403860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b/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Giải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phóng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dân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tộc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đánh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đuổi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Nhật</a:t>
            </a:r>
            <a:r>
              <a:rPr lang="en-US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- </a:t>
            </a:r>
            <a:r>
              <a:rPr lang="en-US" alt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Pháp</a:t>
            </a:r>
            <a:endParaRPr lang="en-US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76200" y="518160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3716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8288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286000" indent="-4572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000" b="1" dirty="0">
                <a:solidFill>
                  <a:srgbClr val="FF0000"/>
                </a:solidFill>
                <a:latin typeface="VNI-Helve-Condense" pitchFamily="2" charset="0"/>
                <a:cs typeface="Times New Roman" pitchFamily="18" charset="0"/>
              </a:rPr>
              <a:t>/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" y="4122737"/>
            <a:ext cx="4572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A8FD02-178B-4001-B9FC-BC45E8A664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765154"/>
      </p:ext>
    </p:extLst>
  </p:cSld>
  <p:clrMapOvr>
    <a:masterClrMapping/>
  </p:clrMapOvr>
  <p:transition advTm="384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7588" grpId="0"/>
      <p:bldP spid="67589" grpId="0"/>
      <p:bldP spid="67590" grpId="0"/>
      <p:bldP spid="6759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5641" y="685800"/>
            <a:ext cx="7239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rgbClr val="000000"/>
                </a:solidFill>
              </a:rPr>
              <a:t>Hoàn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</a:rPr>
              <a:t>cảnh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</a:rPr>
              <a:t>ra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</a:rPr>
              <a:t>đời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</a:rPr>
              <a:t>mặt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</a:rPr>
              <a:t>trận</a:t>
            </a:r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</a:rPr>
              <a:t>Việt</a:t>
            </a:r>
            <a:r>
              <a:rPr lang="en-US" altLang="en-US" sz="2800" dirty="0">
                <a:solidFill>
                  <a:srgbClr val="000000"/>
                </a:solidFill>
              </a:rPr>
              <a:t> Minh.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7924800" cy="519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TRẬN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</a:rPr>
              <a:t> MINH RA </a:t>
            </a:r>
            <a:r>
              <a:rPr lang="en-US" altLang="en-US" sz="2800" dirty="0" err="1">
                <a:solidFill>
                  <a:srgbClr val="FF0000"/>
                </a:solidFill>
              </a:rPr>
              <a:t>ĐỜI</a:t>
            </a:r>
            <a:r>
              <a:rPr lang="en-US" altLang="en-US" sz="2800" dirty="0">
                <a:solidFill>
                  <a:srgbClr val="FF0000"/>
                </a:solidFill>
              </a:rPr>
              <a:t> (19/5/1941).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20EEFD-7047-490E-B2D8-8702CF9AA4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83185"/>
      </p:ext>
    </p:extLst>
  </p:cSld>
  <p:clrMapOvr>
    <a:masterClrMapping/>
  </p:clrMapOvr>
  <p:transition advTm="37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9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09600" y="3108325"/>
            <a:ext cx="6781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Helve-Condense" pitchFamily="2" charset="0"/>
                <a:cs typeface="+mn-cs"/>
              </a:rPr>
              <a:t>a/ 19 - 5 - 1941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1447800" y="152400"/>
            <a:ext cx="5486400" cy="1143000"/>
          </a:xfrm>
          <a:prstGeom prst="wedgeEllipseCallout">
            <a:avLst>
              <a:gd name="adj1" fmla="val -48958"/>
              <a:gd name="adj2" fmla="val 60694"/>
            </a:avLst>
          </a:prstGeom>
          <a:solidFill>
            <a:srgbClr val="FECED9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639763" indent="-236538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CHỌN CÂU NÀO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447800"/>
            <a:ext cx="8915400" cy="12954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09600" y="4251325"/>
            <a:ext cx="6172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Helve-Condense" pitchFamily="2" charset="0"/>
                <a:cs typeface="+mn-cs"/>
              </a:rPr>
              <a:t>b/  19 - 5 - 1944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09600" y="5622925"/>
            <a:ext cx="5867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Helve-Condense" pitchFamily="2" charset="0"/>
                <a:cs typeface="+mn-cs"/>
              </a:rPr>
              <a:t>C/ 15 - 9 - 1941</a:t>
            </a:r>
          </a:p>
        </p:txBody>
      </p:sp>
      <p:sp>
        <p:nvSpPr>
          <p:cNvPr id="8" name="Oval 7"/>
          <p:cNvSpPr/>
          <p:nvPr/>
        </p:nvSpPr>
        <p:spPr>
          <a:xfrm>
            <a:off x="609600" y="3220713"/>
            <a:ext cx="4572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73A597-DD48-4452-A9F5-EF9B7D82CD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726186"/>
      </p:ext>
    </p:extLst>
  </p:cSld>
  <p:clrMapOvr>
    <a:masterClrMapping/>
  </p:clrMapOvr>
  <p:transition advTm="29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395" grpId="0"/>
      <p:bldP spid="59397" grpId="0"/>
      <p:bldP spid="59398" grpId="0"/>
      <p:bldP spid="59399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304800" y="37338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639763" indent="-236538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endParaRPr lang="en-US" altLang="en-US" sz="280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00200"/>
            <a:ext cx="8610600" cy="12192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1295400" y="304800"/>
            <a:ext cx="6019800" cy="1143000"/>
          </a:xfrm>
          <a:prstGeom prst="wedgeEllipseCallout">
            <a:avLst>
              <a:gd name="adj1" fmla="val -49051"/>
              <a:gd name="adj2" fmla="val 60694"/>
            </a:avLst>
          </a:prstGeom>
          <a:solidFill>
            <a:srgbClr val="33CCFF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BẠN CHỌN CÂU NÀO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en-US" sz="2400" b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Helve" pitchFamily="2" charset="0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152400" y="3657600"/>
            <a:ext cx="54705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Việt Nam tuyên truyền giải phóng quân.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228600" y="2971800"/>
            <a:ext cx="891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ắc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152400" y="4876800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c/ H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ội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iệt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c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 m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" name="Oval 8"/>
          <p:cNvSpPr/>
          <p:nvPr/>
        </p:nvSpPr>
        <p:spPr>
          <a:xfrm>
            <a:off x="152400" y="3733800"/>
            <a:ext cx="4572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FE119C-D869-4C2A-A8F1-429F75B595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273058"/>
      </p:ext>
    </p:extLst>
  </p:cSld>
  <p:clrMapOvr>
    <a:masterClrMapping/>
  </p:clrMapOvr>
  <p:transition advTm="26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4" grpId="0"/>
      <p:bldP spid="61446" grpId="0"/>
      <p:bldP spid="61447" grpId="0"/>
      <p:bldP spid="6144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304800" y="37338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5125" indent="-282575"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639763" indent="-236538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endParaRPr lang="en-US" altLang="en-US" sz="280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1295400" y="304800"/>
            <a:ext cx="6019800" cy="1143000"/>
          </a:xfrm>
          <a:prstGeom prst="wedgeEllipseCallout">
            <a:avLst>
              <a:gd name="adj1" fmla="val -49051"/>
              <a:gd name="adj2" fmla="val 60694"/>
            </a:avLst>
          </a:prstGeom>
          <a:solidFill>
            <a:srgbClr val="33CCFF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Helve" pitchFamily="2" charset="0"/>
                <a:cs typeface="+mn-cs"/>
              </a:rPr>
              <a:t>BAÏN CHOÏN CAÂU NAØO?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04800" y="1828800"/>
            <a:ext cx="662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8263"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tabLst>
                <a:tab pos="0" algn="l"/>
              </a:tabLst>
              <a:defRPr/>
            </a:pPr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22 – 12 - 1944 l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gì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304800" y="2743200"/>
            <a:ext cx="853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M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Vi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Minh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304800" y="3581400"/>
            <a:ext cx="7010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 Nam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04800" y="4800600"/>
            <a:ext cx="8534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s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1101" y="3637108"/>
            <a:ext cx="4572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D0E9AF-3F0F-46EA-A8FC-F7119D8B45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675677"/>
      </p:ext>
    </p:extLst>
  </p:cSld>
  <p:clrMapOvr>
    <a:masterClrMapping/>
  </p:clrMapOvr>
  <p:transition advTm="30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3" grpId="0"/>
      <p:bldP spid="63494" grpId="0"/>
      <p:bldP spid="63495" grpId="0"/>
      <p:bldP spid="6349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38100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rgbClr val="FF0000"/>
                </a:solidFill>
              </a:rPr>
              <a:t>DẶN</a:t>
            </a:r>
            <a:r>
              <a:rPr lang="en-US" sz="4800" b="1" i="1" dirty="0">
                <a:solidFill>
                  <a:srgbClr val="FF0000"/>
                </a:solidFill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</a:rPr>
              <a:t>DÒ</a:t>
            </a:r>
            <a:endParaRPr lang="en-US" sz="4800" b="1" i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500703"/>
            <a:ext cx="8763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19/5/1941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1945. </a:t>
            </a: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HKII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1.Zalo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0906975671</a:t>
            </a:r>
          </a:p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2.Face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book: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3.Mail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vothanhtrung419@gmail.com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/92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BCF201-7641-4D51-8768-CC94BB71B8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6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39"/>
    </mc:Choice>
    <mc:Fallback xmlns="">
      <p:transition spd="slow" advTm="9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SZ1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WordArt 6"/>
          <p:cNvSpPr>
            <a:spLocks noChangeArrowheads="1" noChangeShapeType="1" noTextEdit="1"/>
          </p:cNvSpPr>
          <p:nvPr/>
        </p:nvSpPr>
        <p:spPr bwMode="auto">
          <a:xfrm>
            <a:off x="990600" y="2438400"/>
            <a:ext cx="7458075" cy="1892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200" b="1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TRÂN TRỌNG CÁM ƠN CÁC EM HỌC SINH!</a:t>
            </a:r>
            <a:endParaRPr lang="en-US" sz="3200" b="1" kern="1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D8FEB4-957C-48B8-BD5B-484DE9E50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0"/>
    </mc:Choice>
    <mc:Fallback xmlns="">
      <p:transition spd="slow" advTm="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OL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489325" y="258763"/>
            <a:ext cx="359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eaLnBrk="1" hangingPunct="1"/>
            <a:endParaRPr lang="vi-VN" altLang="en-US">
              <a:solidFill>
                <a:srgbClr val="0000CC"/>
              </a:solidFill>
              <a:latin typeface="VNI-Times" pitchFamily="2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57200" y="5715000"/>
            <a:ext cx="822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altLang="en-US">
              <a:solidFill>
                <a:srgbClr val="FF0000"/>
              </a:solidFill>
              <a:latin typeface="VNI-Bodon-Poster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9954" y="381000"/>
            <a:ext cx="7754046" cy="1096328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>
            <a:prstTxWarp prst="textCurveDown">
              <a:avLst>
                <a:gd name="adj" fmla="val 3209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Bodon-Poster" pitchFamily="2" charset="0"/>
              </a:rPr>
              <a:t>XIN CHAØO VAØ HEÏN GAËP LAÏI </a:t>
            </a:r>
          </a:p>
        </p:txBody>
      </p:sp>
      <p:pic>
        <p:nvPicPr>
          <p:cNvPr id="38918" name="Picture 6" descr="14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2684463"/>
            <a:ext cx="31400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465F6F-1CDD-45D4-91AD-3B96BD440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00614"/>
      </p:ext>
    </p:extLst>
  </p:cSld>
  <p:clrMapOvr>
    <a:masterClrMapping/>
  </p:clrMapOvr>
  <p:transition spd="slow" advTm="92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28600" y="1371600"/>
            <a:ext cx="1066800" cy="4343400"/>
          </a:xfrm>
          <a:prstGeom prst="rect">
            <a:avLst/>
          </a:prstGeom>
          <a:solidFill>
            <a:srgbClr val="99FFCC">
              <a:alpha val="6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Thế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giới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hình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thành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hai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trận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tuyến</a:t>
            </a:r>
          </a:p>
        </p:txBody>
      </p:sp>
      <p:sp>
        <p:nvSpPr>
          <p:cNvPr id="6147" name="Text Box 25"/>
          <p:cNvSpPr txBox="1">
            <a:spLocks noChangeArrowheads="1"/>
          </p:cNvSpPr>
          <p:nvPr/>
        </p:nvSpPr>
        <p:spPr bwMode="auto">
          <a:xfrm>
            <a:off x="4800600" y="762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0"/>
          </a:p>
        </p:txBody>
      </p:sp>
      <p:sp>
        <p:nvSpPr>
          <p:cNvPr id="7179" name="Rectangle 2"/>
          <p:cNvSpPr>
            <a:spLocks noChangeArrowheads="1"/>
          </p:cNvSpPr>
          <p:nvPr/>
        </p:nvSpPr>
        <p:spPr bwMode="auto">
          <a:xfrm>
            <a:off x="6096000" y="4191000"/>
            <a:ext cx="2362200" cy="533400"/>
          </a:xfrm>
          <a:prstGeom prst="rect">
            <a:avLst/>
          </a:prstGeom>
          <a:solidFill>
            <a:srgbClr val="99FFCC">
              <a:alpha val="6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Đức - Ý - Nhật</a:t>
            </a:r>
          </a:p>
        </p:txBody>
      </p:sp>
      <p:sp>
        <p:nvSpPr>
          <p:cNvPr id="7180" name="Rectangle 2"/>
          <p:cNvSpPr>
            <a:spLocks noChangeArrowheads="1"/>
          </p:cNvSpPr>
          <p:nvPr/>
        </p:nvSpPr>
        <p:spPr bwMode="auto">
          <a:xfrm>
            <a:off x="6553200" y="2209800"/>
            <a:ext cx="1524000" cy="533400"/>
          </a:xfrm>
          <a:prstGeom prst="rect">
            <a:avLst/>
          </a:prstGeom>
          <a:solidFill>
            <a:srgbClr val="99FFCC">
              <a:alpha val="6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Liên Xô</a:t>
            </a:r>
          </a:p>
        </p:txBody>
      </p:sp>
      <p:sp>
        <p:nvSpPr>
          <p:cNvPr id="7181" name="Rectangle 2"/>
          <p:cNvSpPr>
            <a:spLocks noChangeArrowheads="1"/>
          </p:cNvSpPr>
          <p:nvPr/>
        </p:nvSpPr>
        <p:spPr bwMode="auto">
          <a:xfrm>
            <a:off x="2438400" y="1981200"/>
            <a:ext cx="2362200" cy="1066800"/>
          </a:xfrm>
          <a:prstGeom prst="rect">
            <a:avLst/>
          </a:prstGeom>
          <a:solidFill>
            <a:srgbClr val="99FFCC">
              <a:alpha val="6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Lực lượng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 dân chủ</a:t>
            </a:r>
          </a:p>
        </p:txBody>
      </p:sp>
      <p:sp>
        <p:nvSpPr>
          <p:cNvPr id="7182" name="Rectangle 2"/>
          <p:cNvSpPr>
            <a:spLocks noChangeArrowheads="1"/>
          </p:cNvSpPr>
          <p:nvPr/>
        </p:nvSpPr>
        <p:spPr bwMode="auto">
          <a:xfrm>
            <a:off x="2286000" y="3886200"/>
            <a:ext cx="2209800" cy="990600"/>
          </a:xfrm>
          <a:prstGeom prst="rect">
            <a:avLst/>
          </a:prstGeom>
          <a:solidFill>
            <a:srgbClr val="99FFCC">
              <a:alpha val="6705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Khối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/>
              <a:t> phát xít</a:t>
            </a:r>
          </a:p>
        </p:txBody>
      </p:sp>
      <p:sp>
        <p:nvSpPr>
          <p:cNvPr id="20" name="AutoShape 81"/>
          <p:cNvSpPr>
            <a:spLocks noChangeArrowheads="1"/>
          </p:cNvSpPr>
          <p:nvPr/>
        </p:nvSpPr>
        <p:spPr bwMode="auto">
          <a:xfrm rot="16200000" flipV="1">
            <a:off x="5161756" y="3677444"/>
            <a:ext cx="230188" cy="1562100"/>
          </a:xfrm>
          <a:prstGeom prst="upArrow">
            <a:avLst>
              <a:gd name="adj1" fmla="val 50000"/>
              <a:gd name="adj2" fmla="val 24977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>
              <a:latin typeface="Arial" charset="0"/>
            </a:endParaRPr>
          </a:p>
        </p:txBody>
      </p:sp>
      <p:sp>
        <p:nvSpPr>
          <p:cNvPr id="21" name="AutoShape 81"/>
          <p:cNvSpPr>
            <a:spLocks noChangeArrowheads="1"/>
          </p:cNvSpPr>
          <p:nvPr/>
        </p:nvSpPr>
        <p:spPr bwMode="auto">
          <a:xfrm rot="-2775557" flipH="1" flipV="1">
            <a:off x="1687512" y="3189288"/>
            <a:ext cx="138113" cy="1379538"/>
          </a:xfrm>
          <a:prstGeom prst="upArrow">
            <a:avLst>
              <a:gd name="adj1" fmla="val 50000"/>
              <a:gd name="adj2" fmla="val 25064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>
              <a:latin typeface="Arial" charset="0"/>
            </a:endParaRPr>
          </a:p>
        </p:txBody>
      </p:sp>
      <p:sp>
        <p:nvSpPr>
          <p:cNvPr id="22" name="AutoShape 81"/>
          <p:cNvSpPr>
            <a:spLocks noChangeArrowheads="1"/>
          </p:cNvSpPr>
          <p:nvPr/>
        </p:nvSpPr>
        <p:spPr bwMode="auto">
          <a:xfrm rot="-7546902" flipH="1" flipV="1">
            <a:off x="1771650" y="2343150"/>
            <a:ext cx="133350" cy="1390650"/>
          </a:xfrm>
          <a:prstGeom prst="upArrow">
            <a:avLst>
              <a:gd name="adj1" fmla="val 50000"/>
              <a:gd name="adj2" fmla="val 24961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>
              <a:latin typeface="Arial" charset="0"/>
            </a:endParaRPr>
          </a:p>
        </p:txBody>
      </p:sp>
      <p:sp>
        <p:nvSpPr>
          <p:cNvPr id="23" name="AutoShape 81"/>
          <p:cNvSpPr>
            <a:spLocks noChangeArrowheads="1"/>
          </p:cNvSpPr>
          <p:nvPr/>
        </p:nvSpPr>
        <p:spPr bwMode="auto">
          <a:xfrm rot="-5400000" flipH="1" flipV="1">
            <a:off x="5582443" y="1656557"/>
            <a:ext cx="188913" cy="1752600"/>
          </a:xfrm>
          <a:prstGeom prst="upArrow">
            <a:avLst>
              <a:gd name="adj1" fmla="val 50000"/>
              <a:gd name="adj2" fmla="val 24911"/>
            </a:avLst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b="0"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F34276-9420-4BDE-ADCF-204EF65FF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0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5"/>
    </mc:Choice>
    <mc:Fallback xmlns="">
      <p:transition spd="slow" advTm="2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 animBg="1"/>
      <p:bldP spid="7179" grpId="0" animBg="1"/>
      <p:bldP spid="7180" grpId="0" animBg="1"/>
      <p:bldP spid="7181" grpId="0" animBg="1"/>
      <p:bldP spid="7182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74345"/>
            <a:ext cx="88392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Hoàn</a:t>
            </a:r>
            <a:r>
              <a:rPr lang="en-US" sz="2400" b="1" dirty="0"/>
              <a:t> </a:t>
            </a:r>
            <a:r>
              <a:rPr lang="en-US" sz="2400" b="1" dirty="0" err="1"/>
              <a:t>cảnh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đời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trận</a:t>
            </a:r>
            <a:r>
              <a:rPr lang="en-US" sz="2400" b="1" dirty="0"/>
              <a:t> </a:t>
            </a:r>
            <a:r>
              <a:rPr lang="en-US" sz="2400" b="1" dirty="0" err="1"/>
              <a:t>Việt</a:t>
            </a:r>
            <a:r>
              <a:rPr lang="en-US" sz="2400" b="1" dirty="0"/>
              <a:t> Minh.</a:t>
            </a:r>
            <a:endParaRPr lang="en-US" sz="2400" b="1" dirty="0">
              <a:effectLst/>
            </a:endParaRPr>
          </a:p>
          <a:p>
            <a:r>
              <a:rPr lang="en-US" sz="2000" b="1" dirty="0"/>
              <a:t>a. </a:t>
            </a:r>
            <a:r>
              <a:rPr lang="en-US" sz="2000" b="1" u="sng" dirty="0" err="1"/>
              <a:t>Thế</a:t>
            </a:r>
            <a:r>
              <a:rPr lang="en-US" sz="2000" b="1" u="sng" dirty="0"/>
              <a:t> </a:t>
            </a:r>
            <a:r>
              <a:rPr lang="en-US" sz="2000" b="1" u="sng" dirty="0" err="1"/>
              <a:t>giới</a:t>
            </a:r>
            <a:r>
              <a:rPr lang="en-US" sz="2000" b="1" dirty="0"/>
              <a:t>: 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2 </a:t>
            </a:r>
            <a:r>
              <a:rPr lang="en-US" sz="2000" b="1" dirty="0" err="1"/>
              <a:t>trận</a:t>
            </a:r>
            <a:r>
              <a:rPr lang="en-US" sz="2000" b="1" dirty="0"/>
              <a:t> </a:t>
            </a:r>
            <a:r>
              <a:rPr lang="en-US" sz="2000" b="1" dirty="0" err="1"/>
              <a:t>tuyến</a:t>
            </a:r>
            <a:r>
              <a:rPr lang="en-US" sz="2000" b="1" dirty="0"/>
              <a:t>: </a:t>
            </a:r>
            <a:r>
              <a:rPr lang="en-US" sz="2000" b="1" dirty="0" err="1"/>
              <a:t>Lực</a:t>
            </a:r>
            <a:r>
              <a:rPr lang="en-US" sz="2000" b="1" dirty="0"/>
              <a:t> </a:t>
            </a:r>
            <a:r>
              <a:rPr lang="en-US" sz="2000" b="1" dirty="0" err="1"/>
              <a:t>lượng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do </a:t>
            </a:r>
            <a:r>
              <a:rPr lang="en-US" sz="2000" b="1" dirty="0" err="1"/>
              <a:t>Liên</a:t>
            </a:r>
            <a:r>
              <a:rPr lang="en-US" sz="2000" b="1" dirty="0"/>
              <a:t> </a:t>
            </a:r>
            <a:r>
              <a:rPr lang="en-US" sz="2000" b="1" dirty="0" err="1"/>
              <a:t>Xô</a:t>
            </a:r>
            <a:r>
              <a:rPr lang="en-US" sz="2000" b="1" dirty="0"/>
              <a:t> </a:t>
            </a:r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khối</a:t>
            </a:r>
            <a:r>
              <a:rPr lang="en-US" sz="2000" b="1" dirty="0"/>
              <a:t> </a:t>
            </a:r>
            <a:r>
              <a:rPr lang="en-US" sz="2000" b="1" dirty="0" err="1"/>
              <a:t>Phát</a:t>
            </a:r>
            <a:r>
              <a:rPr lang="en-US" sz="2000" b="1" dirty="0"/>
              <a:t> – </a:t>
            </a:r>
            <a:r>
              <a:rPr lang="en-US" sz="2000" b="1" dirty="0" err="1"/>
              <a:t>Xít</a:t>
            </a:r>
            <a:r>
              <a:rPr lang="en-US" sz="2000" b="1" dirty="0"/>
              <a:t> </a:t>
            </a:r>
            <a:r>
              <a:rPr lang="en-US" sz="2000" b="1" dirty="0" err="1"/>
              <a:t>Đức</a:t>
            </a:r>
            <a:r>
              <a:rPr lang="en-US" sz="2000" b="1" dirty="0"/>
              <a:t> – Italia – </a:t>
            </a:r>
            <a:r>
              <a:rPr lang="en-US" sz="2000" b="1" dirty="0" err="1"/>
              <a:t>Nhật</a:t>
            </a:r>
            <a:r>
              <a:rPr lang="en-US" sz="2000" b="1" dirty="0"/>
              <a:t>.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sức</a:t>
            </a:r>
            <a:r>
              <a:rPr lang="en-US" sz="2000" b="1" dirty="0"/>
              <a:t> </a:t>
            </a:r>
            <a:r>
              <a:rPr lang="en-US" sz="2000" b="1" dirty="0" err="1"/>
              <a:t>đàn</a:t>
            </a:r>
            <a:r>
              <a:rPr lang="en-US" sz="2000" b="1" dirty="0"/>
              <a:t> </a:t>
            </a:r>
            <a:r>
              <a:rPr lang="en-US" sz="2000" b="1" dirty="0" err="1"/>
              <a:t>áp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.</a:t>
            </a:r>
            <a:endParaRPr lang="en-US" sz="2000" b="1" dirty="0">
              <a:effectLst/>
            </a:endParaRPr>
          </a:p>
          <a:p>
            <a:endParaRPr lang="en-US" dirty="0">
              <a:effectLst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7924800" cy="519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TRẬN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</a:rPr>
              <a:t> MINH RA </a:t>
            </a:r>
            <a:r>
              <a:rPr lang="en-US" altLang="en-US" sz="2800" dirty="0" err="1">
                <a:solidFill>
                  <a:srgbClr val="FF0000"/>
                </a:solidFill>
              </a:rPr>
              <a:t>ĐỜI</a:t>
            </a:r>
            <a:r>
              <a:rPr lang="en-US" altLang="en-US" sz="2800" dirty="0">
                <a:solidFill>
                  <a:srgbClr val="FF0000"/>
                </a:solidFill>
              </a:rPr>
              <a:t> (19/5/1941).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A83799-1EA7-49FB-A509-0429FC2423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1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38"/>
    </mc:Choice>
    <mc:Fallback xmlns="">
      <p:transition spd="slow" advTm="3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201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457200" y="766763"/>
            <a:ext cx="3581400" cy="1219200"/>
          </a:xfrm>
          <a:prstGeom prst="wedgeRectCallout">
            <a:avLst>
              <a:gd name="adj1" fmla="val -13519"/>
              <a:gd name="adj2" fmla="val 83593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cs typeface="Times New Roman" pitchFamily="18" charset="0"/>
              </a:rPr>
              <a:t>1920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  <a:cs typeface="Times New Roman" pitchFamily="18" charset="0"/>
              </a:rPr>
              <a:t>Nguyễn Ái Quốc  tìm ra con đường cứu nước đúng đắn</a:t>
            </a:r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 rot="5400000">
            <a:off x="6686550" y="3371850"/>
            <a:ext cx="1600200" cy="2705100"/>
          </a:xfrm>
          <a:prstGeom prst="wedgeRectCallout">
            <a:avLst>
              <a:gd name="adj1" fmla="val -84727"/>
              <a:gd name="adj2" fmla="val 731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  <a:cs typeface="Times New Roman" pitchFamily="18" charset="0"/>
              </a:rPr>
              <a:t> 1930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  <a:cs typeface="Times New Roman" pitchFamily="18" charset="0"/>
              </a:rPr>
              <a:t>Thành lập Đảng 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  <a:cs typeface="Times New Roman" pitchFamily="18" charset="0"/>
              </a:rPr>
              <a:t>cộng sản Việt Nam</a:t>
            </a:r>
          </a:p>
          <a:p>
            <a:pPr algn="ctr" eaLnBrk="1" hangingPunct="1"/>
            <a:endParaRPr lang="en-US" altLang="en-US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7526" name="AutoShape 6"/>
          <p:cNvSpPr>
            <a:spLocks noChangeArrowheads="1"/>
          </p:cNvSpPr>
          <p:nvPr/>
        </p:nvSpPr>
        <p:spPr bwMode="auto">
          <a:xfrm>
            <a:off x="5105400" y="685800"/>
            <a:ext cx="3338513" cy="2133600"/>
          </a:xfrm>
          <a:prstGeom prst="wedgeRectCallout">
            <a:avLst>
              <a:gd name="adj1" fmla="val -48667"/>
              <a:gd name="adj2" fmla="val 79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cs typeface="Times New Roman" pitchFamily="18" charset="0"/>
              </a:rPr>
              <a:t>28-1- 1941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  <a:cs typeface="Times New Roman" pitchFamily="18" charset="0"/>
              </a:rPr>
              <a:t>Trở về Pắc Bó –Cao Bằng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5181600" y="3810000"/>
            <a:ext cx="228600" cy="228600"/>
          </a:xfrm>
          <a:prstGeom prst="star5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8" name="Isosceles Triangle 7"/>
          <p:cNvSpPr/>
          <p:nvPr/>
        </p:nvSpPr>
        <p:spPr>
          <a:xfrm>
            <a:off x="1676400" y="2362200"/>
            <a:ext cx="152400" cy="228600"/>
          </a:xfrm>
          <a:prstGeom prst="triangl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9" name="Diamond 8"/>
          <p:cNvSpPr/>
          <p:nvPr/>
        </p:nvSpPr>
        <p:spPr>
          <a:xfrm>
            <a:off x="5105400" y="3352800"/>
            <a:ext cx="228600" cy="152400"/>
          </a:xfrm>
          <a:prstGeom prst="diamon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10" name="Oval 9"/>
          <p:cNvSpPr/>
          <p:nvPr/>
        </p:nvSpPr>
        <p:spPr>
          <a:xfrm>
            <a:off x="5410201" y="3296529"/>
            <a:ext cx="152400" cy="152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pic>
        <p:nvPicPr>
          <p:cNvPr id="11" name="Picture 2" descr="bacho1230_4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1099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 rot="10800000">
            <a:off x="609600" y="4267200"/>
            <a:ext cx="3276600" cy="1524000"/>
          </a:xfrm>
          <a:prstGeom prst="wedgeRectCallout">
            <a:avLst>
              <a:gd name="adj1" fmla="val -92542"/>
              <a:gd name="adj2" fmla="val 71245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10800000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0">
                <a:solidFill>
                  <a:srgbClr val="FF0000"/>
                </a:solidFill>
                <a:cs typeface="Times New Roman" pitchFamily="18" charset="0"/>
              </a:rPr>
              <a:t>          </a:t>
            </a:r>
            <a:r>
              <a:rPr lang="en-US" altLang="en-US" sz="2400">
                <a:solidFill>
                  <a:srgbClr val="FF0000"/>
                </a:solidFill>
                <a:cs typeface="Times New Roman" pitchFamily="18" charset="0"/>
              </a:rPr>
              <a:t>1911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  <a:cs typeface="Times New Roman" pitchFamily="18" charset="0"/>
              </a:rPr>
              <a:t>Nguyễn Ái Quốc ra đi tìm đường cứu nước</a:t>
            </a:r>
          </a:p>
          <a:p>
            <a:pPr algn="ctr" eaLnBrk="1" hangingPunct="1"/>
            <a:endParaRPr lang="en-US" altLang="en-US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70F376-1AA2-4F75-8FE4-F7436BE983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434835"/>
      </p:ext>
    </p:extLst>
  </p:cSld>
  <p:clrMapOvr>
    <a:masterClrMapping/>
  </p:clrMapOvr>
  <p:transition spd="slow" advTm="10259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7524" grpId="0" animBg="1"/>
      <p:bldP spid="107525" grpId="0" animBg="1"/>
      <p:bldP spid="10752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143000" y="0"/>
            <a:ext cx="6553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rgbClr val="FF0000"/>
                </a:solidFill>
              </a:rPr>
              <a:t>Cuộc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của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Bác</a:t>
            </a:r>
            <a:r>
              <a:rPr lang="en-US" altLang="en-US" sz="2200" dirty="0">
                <a:solidFill>
                  <a:srgbClr val="FF0000"/>
                </a:solidFill>
              </a:rPr>
              <a:t> ở </a:t>
            </a:r>
            <a:r>
              <a:rPr lang="en-US" altLang="en-US" sz="2200" dirty="0" err="1">
                <a:solidFill>
                  <a:srgbClr val="FF0000"/>
                </a:solidFill>
              </a:rPr>
              <a:t>Pác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Bó</a:t>
            </a:r>
            <a:endParaRPr lang="en-US" altLang="en-US" sz="2200" dirty="0">
              <a:solidFill>
                <a:srgbClr val="FF0000"/>
              </a:solidFill>
            </a:endParaRPr>
          </a:p>
        </p:txBody>
      </p:sp>
      <p:pic>
        <p:nvPicPr>
          <p:cNvPr id="2765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2635"/>
            <a:ext cx="4267200" cy="26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800600" y="3505200"/>
            <a:ext cx="42672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Sáng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ra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bờ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suối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tối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vào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hang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Cháo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bẹ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rau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măng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vẫn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sẵn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sàng</a:t>
            </a:r>
            <a:endParaRPr lang="en-US" sz="2200" i="1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Bàn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đá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chông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chênh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dịch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sử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Đảng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Cuộc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đời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cách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mạng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thật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sz="2200" i="1" dirty="0">
                <a:solidFill>
                  <a:srgbClr val="002060"/>
                </a:solidFill>
                <a:cs typeface="Times New Roman" pitchFamily="18" charset="0"/>
              </a:rPr>
              <a:t> sang</a:t>
            </a:r>
            <a:r>
              <a:rPr lang="en-US" sz="2200" dirty="0">
                <a:solidFill>
                  <a:srgbClr val="0070C0"/>
                </a:solidFill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</a:t>
            </a:r>
            <a:r>
              <a:rPr lang="en-US" sz="2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Tức</a:t>
            </a:r>
            <a:r>
              <a:rPr lang="en-US" sz="2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cảnh</a:t>
            </a:r>
            <a:r>
              <a:rPr lang="en-US" sz="2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Pác</a:t>
            </a:r>
            <a:r>
              <a:rPr lang="en-US" sz="2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Pó</a:t>
            </a:r>
            <a:r>
              <a:rPr lang="en-US" sz="2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- </a:t>
            </a:r>
            <a:r>
              <a:rPr lang="en-US" sz="2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Hồ</a:t>
            </a:r>
            <a:r>
              <a:rPr lang="en-US" sz="2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Chí</a:t>
            </a:r>
            <a:r>
              <a:rPr lang="en-US" sz="2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Minh</a:t>
            </a:r>
            <a:r>
              <a:rPr lang="en-US" sz="2200" b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)</a:t>
            </a:r>
          </a:p>
        </p:txBody>
      </p:sp>
      <p:pic>
        <p:nvPicPr>
          <p:cNvPr id="27663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4572000" cy="26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20061130YIBC23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495800" cy="32004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DA8932-D09E-45D5-8E01-D1143DF67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2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4"/>
    </mc:Choice>
    <mc:Fallback xmlns="">
      <p:transition spd="slow" advTm="2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532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5"/>
          <p:cNvSpPr txBox="1">
            <a:spLocks noChangeArrowheads="1"/>
          </p:cNvSpPr>
          <p:nvPr/>
        </p:nvSpPr>
        <p:spPr bwMode="auto">
          <a:xfrm>
            <a:off x="4800600" y="762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505200" y="914400"/>
            <a:ext cx="4724400" cy="24749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G</a:t>
            </a:r>
            <a:r>
              <a:rPr lang="de-DE" altLang="en-US" sz="2400"/>
              <a:t>iải phóng các dân tộc Đông Dương ra khỏi ách Pháp - Nhật.</a:t>
            </a:r>
            <a:endParaRPr lang="en-US" altLang="en-US" sz="2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0">
                <a:solidFill>
                  <a:srgbClr val="333399"/>
                </a:solidFill>
              </a:rPr>
              <a:t>(</a:t>
            </a:r>
            <a:r>
              <a:rPr lang="vi-VN" altLang="en-US" sz="2400" b="0">
                <a:solidFill>
                  <a:srgbClr val="333399"/>
                </a:solidFill>
              </a:rPr>
              <a:t>Thực hiện</a:t>
            </a:r>
            <a:r>
              <a:rPr lang="en-US" altLang="en-US" sz="2400" b="0">
                <a:solidFill>
                  <a:srgbClr val="333399"/>
                </a:solidFill>
              </a:rPr>
              <a:t> khẩu hiệu</a:t>
            </a:r>
            <a:r>
              <a:rPr lang="vi-VN" altLang="en-US" sz="2400" b="0">
                <a:solidFill>
                  <a:srgbClr val="333399"/>
                </a:solidFill>
              </a:rPr>
              <a:t> “</a:t>
            </a:r>
            <a:r>
              <a:rPr lang="en-US" altLang="en-US" sz="2400" b="0" i="1">
                <a:solidFill>
                  <a:srgbClr val="333399"/>
                </a:solidFill>
              </a:rPr>
              <a:t>Tịch thu ruộng đất của đế quốc và Việt gian chia cho dân cày nghèo, giảm tô, giảm tức, chia lại ruộng công</a:t>
            </a:r>
            <a:r>
              <a:rPr lang="vi-VN" altLang="en-US" sz="2400" b="0" i="1">
                <a:solidFill>
                  <a:srgbClr val="333399"/>
                </a:solidFill>
              </a:rPr>
              <a:t>”.</a:t>
            </a:r>
            <a:r>
              <a:rPr lang="en-US" altLang="en-US" sz="2400" b="0" i="1">
                <a:solidFill>
                  <a:srgbClr val="333399"/>
                </a:solidFill>
              </a:rPr>
              <a:t>)</a:t>
            </a:r>
            <a:endParaRPr lang="en-US" altLang="en-US" sz="240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505200" y="4038600"/>
            <a:ext cx="5105400" cy="2292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de-DE" altLang="en-US" sz="2400"/>
              <a:t>Thành lập Việt Nam độc lập đồng </a:t>
            </a:r>
            <a:r>
              <a:rPr lang="en-US" altLang="en-US" sz="2400"/>
              <a:t>m</a:t>
            </a:r>
            <a:r>
              <a:rPr lang="de-DE" altLang="en-US" sz="2400"/>
              <a:t>inh (</a:t>
            </a:r>
            <a:r>
              <a:rPr lang="en-US" altLang="en-US" sz="2400"/>
              <a:t>gọi tắt là </a:t>
            </a:r>
            <a:r>
              <a:rPr lang="de-DE" altLang="en-US" sz="2400"/>
              <a:t>Việt Minh)</a:t>
            </a:r>
          </a:p>
          <a:p>
            <a:pPr algn="ctr"/>
            <a:r>
              <a:rPr lang="en-US" altLang="en-US" sz="2400" b="0" i="1">
                <a:solidFill>
                  <a:srgbClr val="333399"/>
                </a:solidFill>
                <a:cs typeface="Times New Roman" pitchFamily="18" charset="0"/>
              </a:rPr>
              <a:t>(“L</a:t>
            </a:r>
            <a:r>
              <a:rPr lang="de-DE" altLang="en-US" sz="2400" b="0" i="1">
                <a:solidFill>
                  <a:srgbClr val="333399"/>
                </a:solidFill>
                <a:cs typeface="Times New Roman" pitchFamily="18" charset="0"/>
              </a:rPr>
              <a:t>iên hợp hết thảy các giới đồng bào yêu nước không p</a:t>
            </a:r>
            <a:r>
              <a:rPr lang="en-US" altLang="en-US" sz="2400" b="0" i="1">
                <a:solidFill>
                  <a:srgbClr val="333399"/>
                </a:solidFill>
                <a:cs typeface="Times New Roman" pitchFamily="18" charset="0"/>
              </a:rPr>
              <a:t>hân biệt già trẻ, gái trai, giàu nghèo, tôn giáo...v...v…</a:t>
            </a:r>
            <a:r>
              <a:rPr lang="de-DE" altLang="en-US" sz="2400" b="0" i="1">
                <a:solidFill>
                  <a:srgbClr val="333399"/>
                </a:solidFill>
                <a:cs typeface="Times New Roman" pitchFamily="18" charset="0"/>
              </a:rPr>
              <a:t> cùng đấu tranh giải phóng và sinh tồn</a:t>
            </a:r>
            <a:r>
              <a:rPr lang="en-US" altLang="en-US" sz="2400" b="0" i="1">
                <a:solidFill>
                  <a:srgbClr val="333399"/>
                </a:solidFill>
                <a:cs typeface="Times New Roman" pitchFamily="18" charset="0"/>
              </a:rPr>
              <a:t>”</a:t>
            </a:r>
            <a:r>
              <a:rPr lang="de-DE" altLang="en-US" sz="2400" b="0" i="1">
                <a:solidFill>
                  <a:srgbClr val="333399"/>
                </a:solidFill>
                <a:latin typeface="Arial" charset="0"/>
              </a:rPr>
              <a:t>)</a:t>
            </a:r>
            <a:r>
              <a:rPr lang="vi-VN" altLang="en-US" sz="2400" b="0" i="1">
                <a:solidFill>
                  <a:srgbClr val="333399"/>
                </a:solidFill>
              </a:rPr>
              <a:t> </a:t>
            </a:r>
            <a:endParaRPr lang="en-US" altLang="en-US" sz="2400" b="0" i="1">
              <a:solidFill>
                <a:srgbClr val="333399"/>
              </a:solidFill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>
            <a:off x="2362200" y="4038600"/>
            <a:ext cx="1143000" cy="990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auto">
          <a:xfrm flipV="1">
            <a:off x="2362200" y="2743200"/>
            <a:ext cx="11430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Oval 76"/>
          <p:cNvSpPr>
            <a:spLocks noChangeArrowheads="1"/>
          </p:cNvSpPr>
          <p:nvPr/>
        </p:nvSpPr>
        <p:spPr bwMode="auto">
          <a:xfrm>
            <a:off x="0" y="3048000"/>
            <a:ext cx="2362200" cy="2057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/>
              <a:t>Chủ trương </a:t>
            </a:r>
          </a:p>
          <a:p>
            <a:pPr algn="ctr"/>
            <a:r>
              <a:rPr lang="en-US" altLang="en-US" sz="2800"/>
              <a:t> của hội nghị</a:t>
            </a:r>
          </a:p>
          <a:p>
            <a:pPr algn="ctr"/>
            <a:r>
              <a:rPr lang="en-US" altLang="en-US" sz="2800"/>
              <a:t>trung ương 8</a:t>
            </a:r>
            <a:endParaRPr lang="en-US" altLang="en-US" sz="2800" b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E563BE-AC87-4D1A-BADE-2052BE2EC0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6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75"/>
    </mc:Choice>
    <mc:Fallback xmlns="">
      <p:transition spd="slow" advTm="9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24" grpId="0" animBg="1"/>
      <p:bldP spid="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74345"/>
            <a:ext cx="8839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b="1" dirty="0" err="1"/>
              <a:t>Hoàn</a:t>
            </a:r>
            <a:r>
              <a:rPr lang="en-US" sz="2400" b="1" dirty="0"/>
              <a:t> </a:t>
            </a:r>
            <a:r>
              <a:rPr lang="en-US" sz="2400" b="1" dirty="0" err="1"/>
              <a:t>cảnh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đời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trận</a:t>
            </a:r>
            <a:r>
              <a:rPr lang="en-US" sz="2400" b="1" dirty="0"/>
              <a:t> </a:t>
            </a:r>
            <a:r>
              <a:rPr lang="en-US" sz="2400" b="1" dirty="0" err="1"/>
              <a:t>Việt</a:t>
            </a:r>
            <a:r>
              <a:rPr lang="en-US" sz="2400" b="1" dirty="0"/>
              <a:t> Minh</a:t>
            </a:r>
            <a:endParaRPr lang="en-US" sz="2400" b="1" dirty="0">
              <a:effectLst/>
            </a:endParaRPr>
          </a:p>
          <a:p>
            <a:r>
              <a:rPr lang="en-US" sz="2000" b="1" dirty="0"/>
              <a:t>a. </a:t>
            </a:r>
            <a:r>
              <a:rPr lang="en-US" sz="2000" b="1" u="sng" dirty="0" err="1"/>
              <a:t>Thế</a:t>
            </a:r>
            <a:r>
              <a:rPr lang="en-US" sz="2000" b="1" u="sng" dirty="0"/>
              <a:t> </a:t>
            </a:r>
            <a:r>
              <a:rPr lang="en-US" sz="2000" b="1" u="sng" dirty="0" err="1"/>
              <a:t>giới</a:t>
            </a:r>
            <a:r>
              <a:rPr lang="en-US" sz="2000" b="1" dirty="0"/>
              <a:t>: 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2 </a:t>
            </a:r>
            <a:r>
              <a:rPr lang="en-US" sz="2000" b="1" dirty="0" err="1"/>
              <a:t>trận</a:t>
            </a:r>
            <a:r>
              <a:rPr lang="en-US" sz="2000" b="1" dirty="0"/>
              <a:t> </a:t>
            </a:r>
            <a:r>
              <a:rPr lang="en-US" sz="2000" b="1" dirty="0" err="1"/>
              <a:t>tuyến</a:t>
            </a:r>
            <a:r>
              <a:rPr lang="en-US" sz="2000" b="1" dirty="0"/>
              <a:t>: </a:t>
            </a:r>
            <a:r>
              <a:rPr lang="en-US" sz="2000" b="1" dirty="0" err="1"/>
              <a:t>Lực</a:t>
            </a:r>
            <a:r>
              <a:rPr lang="en-US" sz="2000" b="1" dirty="0"/>
              <a:t> </a:t>
            </a:r>
            <a:r>
              <a:rPr lang="en-US" sz="2000" b="1" dirty="0" err="1"/>
              <a:t>lượng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do </a:t>
            </a:r>
            <a:r>
              <a:rPr lang="en-US" sz="2000" b="1" dirty="0" err="1"/>
              <a:t>Liên</a:t>
            </a:r>
            <a:r>
              <a:rPr lang="en-US" sz="2000" b="1" dirty="0"/>
              <a:t> </a:t>
            </a:r>
            <a:r>
              <a:rPr lang="en-US" sz="2000" b="1" dirty="0" err="1"/>
              <a:t>Xô</a:t>
            </a:r>
            <a:r>
              <a:rPr lang="en-US" sz="2000" b="1" dirty="0"/>
              <a:t> </a:t>
            </a:r>
            <a:r>
              <a:rPr lang="en-US" sz="2000" b="1" dirty="0" err="1"/>
              <a:t>đứng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khối</a:t>
            </a:r>
            <a:r>
              <a:rPr lang="en-US" sz="2000" b="1" dirty="0"/>
              <a:t> </a:t>
            </a:r>
            <a:r>
              <a:rPr lang="en-US" sz="2000" b="1" dirty="0" err="1"/>
              <a:t>Phát</a:t>
            </a:r>
            <a:r>
              <a:rPr lang="en-US" sz="2000" b="1" dirty="0"/>
              <a:t> – </a:t>
            </a:r>
            <a:r>
              <a:rPr lang="en-US" sz="2000" b="1" dirty="0" err="1"/>
              <a:t>Xít</a:t>
            </a:r>
            <a:r>
              <a:rPr lang="en-US" sz="2000" b="1" dirty="0"/>
              <a:t> </a:t>
            </a:r>
            <a:r>
              <a:rPr lang="en-US" sz="2000" b="1" dirty="0" err="1"/>
              <a:t>Đức</a:t>
            </a:r>
            <a:r>
              <a:rPr lang="en-US" sz="2000" b="1" dirty="0"/>
              <a:t> – Italia – </a:t>
            </a:r>
            <a:r>
              <a:rPr lang="en-US" sz="2000" b="1" dirty="0" err="1"/>
              <a:t>Nhật</a:t>
            </a:r>
            <a:r>
              <a:rPr lang="en-US" sz="2000" b="1" dirty="0"/>
              <a:t>.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Pháp</a:t>
            </a:r>
            <a:r>
              <a:rPr lang="en-US" sz="2000" b="1" dirty="0"/>
              <a:t> 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sức</a:t>
            </a:r>
            <a:r>
              <a:rPr lang="en-US" sz="2000" b="1" dirty="0"/>
              <a:t> </a:t>
            </a:r>
            <a:r>
              <a:rPr lang="en-US" sz="2000" b="1" dirty="0" err="1"/>
              <a:t>đàn</a:t>
            </a:r>
            <a:r>
              <a:rPr lang="en-US" sz="2000" b="1" dirty="0"/>
              <a:t> </a:t>
            </a:r>
            <a:r>
              <a:rPr lang="en-US" sz="2000" b="1" dirty="0" err="1"/>
              <a:t>áp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.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b. </a:t>
            </a:r>
            <a:r>
              <a:rPr lang="en-US" sz="2000" b="1" u="sng" dirty="0" err="1"/>
              <a:t>Trong</a:t>
            </a:r>
            <a:r>
              <a:rPr lang="en-US" sz="2000" b="1" u="sng" dirty="0"/>
              <a:t> </a:t>
            </a:r>
            <a:r>
              <a:rPr lang="en-US" sz="2000" b="1" u="sng" dirty="0" err="1"/>
              <a:t>nước</a:t>
            </a:r>
            <a:r>
              <a:rPr lang="en-US" sz="2000" b="1" dirty="0"/>
              <a:t>: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- 28/1/1941, </a:t>
            </a:r>
            <a:r>
              <a:rPr lang="en-US" sz="2000" b="1" dirty="0" err="1"/>
              <a:t>Nguyễn</a:t>
            </a:r>
            <a:r>
              <a:rPr lang="en-US" sz="2000" b="1" dirty="0"/>
              <a:t> </a:t>
            </a:r>
            <a:r>
              <a:rPr lang="en-US" sz="2000" b="1" dirty="0" err="1"/>
              <a:t>Aí</a:t>
            </a:r>
            <a:r>
              <a:rPr lang="en-US" sz="2000" b="1" dirty="0"/>
              <a:t> </a:t>
            </a:r>
            <a:r>
              <a:rPr lang="en-US" sz="2000" b="1" dirty="0" err="1"/>
              <a:t>Quốc</a:t>
            </a:r>
            <a:r>
              <a:rPr lang="en-US" sz="2000" b="1" dirty="0"/>
              <a:t> </a:t>
            </a:r>
            <a:r>
              <a:rPr lang="en-US" sz="2000" b="1" dirty="0" err="1"/>
              <a:t>về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</a:t>
            </a:r>
            <a:r>
              <a:rPr lang="en-US" sz="2000" b="1" dirty="0" err="1"/>
              <a:t>trực</a:t>
            </a:r>
            <a:r>
              <a:rPr lang="en-US" sz="2000" b="1" dirty="0"/>
              <a:t> </a:t>
            </a:r>
            <a:r>
              <a:rPr lang="en-US" sz="2000" b="1" dirty="0" err="1"/>
              <a:t>tiếp</a:t>
            </a:r>
            <a:r>
              <a:rPr lang="en-US" sz="2000" b="1" dirty="0"/>
              <a:t> </a:t>
            </a:r>
            <a:r>
              <a:rPr lang="en-US" sz="2000" b="1" dirty="0" err="1"/>
              <a:t>lãnh</a:t>
            </a:r>
            <a:r>
              <a:rPr lang="en-US" sz="2000" b="1" dirty="0"/>
              <a:t> </a:t>
            </a:r>
            <a:r>
              <a:rPr lang="en-US" sz="2000" b="1" dirty="0" err="1"/>
              <a:t>đạo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mạng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trì</a:t>
            </a:r>
            <a:r>
              <a:rPr lang="en-US" sz="2000" b="1" dirty="0"/>
              <a:t>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nghị</a:t>
            </a:r>
            <a:r>
              <a:rPr lang="en-US" sz="2000" b="1" dirty="0"/>
              <a:t> Ban </a:t>
            </a:r>
            <a:r>
              <a:rPr lang="en-US" sz="2000" b="1" dirty="0" err="1"/>
              <a:t>chấp</a:t>
            </a:r>
            <a:r>
              <a:rPr lang="en-US" sz="2000" b="1" dirty="0"/>
              <a:t> </a:t>
            </a:r>
            <a:r>
              <a:rPr lang="en-US" sz="2000" b="1" dirty="0" err="1"/>
              <a:t>hành</a:t>
            </a:r>
            <a:r>
              <a:rPr lang="en-US" sz="2000" b="1" dirty="0"/>
              <a:t> </a:t>
            </a:r>
            <a:r>
              <a:rPr lang="en-US" sz="2000" b="1" dirty="0" err="1"/>
              <a:t>trung</a:t>
            </a:r>
            <a:r>
              <a:rPr lang="en-US" sz="2000" b="1" dirty="0"/>
              <a:t> </a:t>
            </a:r>
            <a:r>
              <a:rPr lang="en-US" sz="2000" b="1" dirty="0" err="1"/>
              <a:t>ương</a:t>
            </a:r>
            <a:r>
              <a:rPr lang="en-US" sz="2000" b="1" dirty="0"/>
              <a:t> </a:t>
            </a:r>
            <a:r>
              <a:rPr lang="en-US" sz="2000" b="1" dirty="0" err="1"/>
              <a:t>Đảng</a:t>
            </a:r>
            <a:r>
              <a:rPr lang="en-US" sz="2000" b="1" dirty="0"/>
              <a:t>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VIII </a:t>
            </a:r>
            <a:r>
              <a:rPr lang="en-US" sz="2000" b="1" dirty="0" err="1"/>
              <a:t>tại</a:t>
            </a:r>
            <a:r>
              <a:rPr lang="en-US" sz="2000" b="1" dirty="0"/>
              <a:t> </a:t>
            </a:r>
            <a:r>
              <a:rPr lang="en-US" sz="2000" b="1" dirty="0" err="1"/>
              <a:t>Pác</a:t>
            </a:r>
            <a:r>
              <a:rPr lang="en-US" sz="2000" b="1" dirty="0"/>
              <a:t> </a:t>
            </a:r>
            <a:r>
              <a:rPr lang="en-US" sz="2000" b="1" dirty="0" err="1"/>
              <a:t>Bó</a:t>
            </a:r>
            <a:r>
              <a:rPr lang="en-US" sz="2000" b="1" dirty="0"/>
              <a:t> Cao </a:t>
            </a:r>
            <a:r>
              <a:rPr lang="en-US" sz="2000" b="1" dirty="0" err="1"/>
              <a:t>Bằng</a:t>
            </a:r>
            <a:r>
              <a:rPr lang="en-US" sz="2000" b="1" dirty="0"/>
              <a:t>.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Hội</a:t>
            </a:r>
            <a:r>
              <a:rPr lang="en-US" sz="2000" b="1" dirty="0"/>
              <a:t> </a:t>
            </a:r>
            <a:r>
              <a:rPr lang="en-US" sz="2000" b="1" dirty="0" err="1"/>
              <a:t>nghị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 </a:t>
            </a:r>
            <a:r>
              <a:rPr lang="en-US" sz="2000" b="1" dirty="0" err="1"/>
              <a:t>trương</a:t>
            </a:r>
            <a:r>
              <a:rPr lang="en-US" sz="2000" b="1" dirty="0"/>
              <a:t>:  </a:t>
            </a:r>
            <a:r>
              <a:rPr lang="en-US" sz="2000" b="1" dirty="0" err="1"/>
              <a:t>Đưa</a:t>
            </a:r>
            <a:r>
              <a:rPr lang="en-US" sz="2000" b="1" dirty="0"/>
              <a:t> </a:t>
            </a:r>
            <a:r>
              <a:rPr lang="en-US" sz="2000" b="1" dirty="0" err="1"/>
              <a:t>vấn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b="1" dirty="0"/>
              <a:t> </a:t>
            </a:r>
            <a:r>
              <a:rPr lang="en-US" sz="2000" b="1" dirty="0" err="1"/>
              <a:t>giải</a:t>
            </a:r>
            <a:r>
              <a:rPr lang="en-US" sz="2000" b="1" dirty="0"/>
              <a:t> </a:t>
            </a:r>
            <a:r>
              <a:rPr lang="en-US" sz="2000" b="1" dirty="0" err="1"/>
              <a:t>phóng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tộc</a:t>
            </a:r>
            <a:r>
              <a:rPr lang="en-US" sz="2000" b="1" dirty="0"/>
              <a:t> </a:t>
            </a:r>
            <a:r>
              <a:rPr lang="en-US" sz="2000" b="1" dirty="0" err="1"/>
              <a:t>lên</a:t>
            </a:r>
            <a:r>
              <a:rPr lang="en-US" sz="2000" b="1" dirty="0"/>
              <a:t> </a:t>
            </a:r>
            <a:r>
              <a:rPr lang="en-US" sz="2000" b="1" dirty="0" err="1"/>
              <a:t>hàng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. </a:t>
            </a:r>
            <a:r>
              <a:rPr lang="en-US" sz="2000" b="1" dirty="0" err="1"/>
              <a:t>Tạm</a:t>
            </a:r>
            <a:r>
              <a:rPr lang="en-US" sz="2000" b="1" dirty="0"/>
              <a:t> </a:t>
            </a:r>
            <a:r>
              <a:rPr lang="en-US" sz="2000" b="1" dirty="0" err="1"/>
              <a:t>gác</a:t>
            </a:r>
            <a:r>
              <a:rPr lang="en-US" sz="2000" b="1" dirty="0"/>
              <a:t> </a:t>
            </a:r>
            <a:r>
              <a:rPr lang="en-US" sz="2000" b="1" dirty="0" err="1"/>
              <a:t>khẩu</a:t>
            </a:r>
            <a:r>
              <a:rPr lang="en-US" sz="2000" b="1" dirty="0"/>
              <a:t> </a:t>
            </a:r>
            <a:r>
              <a:rPr lang="en-US" sz="2000" b="1" dirty="0" err="1"/>
              <a:t>hiệu</a:t>
            </a:r>
            <a:r>
              <a:rPr lang="en-US" sz="2000" b="1" dirty="0"/>
              <a:t>: “</a:t>
            </a:r>
            <a:r>
              <a:rPr lang="en-US" sz="2000" b="1" dirty="0" err="1"/>
              <a:t>Đánh</a:t>
            </a:r>
            <a:r>
              <a:rPr lang="en-US" sz="2000" b="1" dirty="0"/>
              <a:t> </a:t>
            </a:r>
            <a:r>
              <a:rPr lang="en-US" sz="2000" b="1" dirty="0" err="1"/>
              <a:t>đổ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chủ</a:t>
            </a:r>
            <a:r>
              <a:rPr lang="en-US" sz="2000" b="1" dirty="0"/>
              <a:t>, chia </a:t>
            </a:r>
            <a:r>
              <a:rPr lang="en-US" sz="2000" b="1" dirty="0" err="1"/>
              <a:t>ruộng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cho</a:t>
            </a:r>
            <a:r>
              <a:rPr lang="en-US" sz="2000" b="1" dirty="0"/>
              <a:t> </a:t>
            </a:r>
            <a:r>
              <a:rPr lang="en-US" sz="2000" b="1" dirty="0" err="1"/>
              <a:t>dân</a:t>
            </a:r>
            <a:r>
              <a:rPr lang="en-US" sz="2000" b="1" dirty="0"/>
              <a:t> </a:t>
            </a:r>
            <a:r>
              <a:rPr lang="en-US" sz="2000" b="1" dirty="0" err="1"/>
              <a:t>cày</a:t>
            </a:r>
            <a:r>
              <a:rPr lang="en-US" sz="2000" b="1" dirty="0"/>
              <a:t>” .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lập</a:t>
            </a:r>
            <a:r>
              <a:rPr lang="en-US" sz="2000" b="1" dirty="0"/>
              <a:t> </a:t>
            </a:r>
            <a:r>
              <a:rPr lang="en-US" sz="2000" b="1" dirty="0" err="1"/>
              <a:t>Mặt</a:t>
            </a:r>
            <a:r>
              <a:rPr lang="en-US" sz="2000" b="1" dirty="0"/>
              <a:t> </a:t>
            </a:r>
            <a:r>
              <a:rPr lang="en-US" sz="2000" b="1" dirty="0" err="1"/>
              <a:t>trận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Minh. </a:t>
            </a:r>
            <a:endParaRPr lang="en-US" sz="2000" b="1" dirty="0">
              <a:effectLst/>
            </a:endParaRPr>
          </a:p>
          <a:p>
            <a:r>
              <a:rPr lang="en-US" sz="2000" b="1" dirty="0"/>
              <a:t>- 19/5/1941 </a:t>
            </a:r>
            <a:r>
              <a:rPr lang="en-US" sz="2000" b="1" dirty="0" err="1"/>
              <a:t>Mặt</a:t>
            </a:r>
            <a:r>
              <a:rPr lang="en-US" sz="2000" b="1" dirty="0"/>
              <a:t> </a:t>
            </a:r>
            <a:r>
              <a:rPr lang="en-US" sz="2000" b="1" dirty="0" err="1"/>
              <a:t>trận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Minh </a:t>
            </a:r>
            <a:r>
              <a:rPr lang="en-US" sz="2000" b="1" dirty="0" err="1"/>
              <a:t>được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lập</a:t>
            </a:r>
            <a:r>
              <a:rPr lang="en-US" sz="2000" b="1" dirty="0"/>
              <a:t>.</a:t>
            </a:r>
          </a:p>
          <a:p>
            <a:endParaRPr lang="en-US" dirty="0">
              <a:effectLst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76200"/>
            <a:ext cx="7924800" cy="519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TRẬN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</a:rPr>
              <a:t> MINH RA </a:t>
            </a:r>
            <a:r>
              <a:rPr lang="en-US" altLang="en-US" sz="2800" dirty="0" err="1">
                <a:solidFill>
                  <a:srgbClr val="FF0000"/>
                </a:solidFill>
              </a:rPr>
              <a:t>ĐỜI</a:t>
            </a:r>
            <a:r>
              <a:rPr lang="en-US" altLang="en-US" sz="2800" dirty="0">
                <a:solidFill>
                  <a:srgbClr val="FF0000"/>
                </a:solidFill>
              </a:rPr>
              <a:t> (19/5/1941).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2D0A07-363C-40CF-853E-543ABA493F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8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52"/>
    </mc:Choice>
    <mc:Fallback xmlns="">
      <p:transition spd="slow" advTm="4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aotanglichsu.vn/DataFiles/Uploaded/image/data%20Hung/thang%205%20n%C4%83m%202014/19%20thang%205%20thanh%20lap%20viet%20minh/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20" y="85724"/>
            <a:ext cx="851888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273" y="5562600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dirty="0">
              <a:solidFill>
                <a:srgbClr val="C00000"/>
              </a:solidFill>
            </a:endParaRPr>
          </a:p>
          <a:p>
            <a:pPr algn="ctr"/>
            <a:r>
              <a:rPr lang="vi-VN" i="1" dirty="0">
                <a:solidFill>
                  <a:srgbClr val="C00000"/>
                </a:solidFill>
              </a:rPr>
              <a:t>Lán Khuổi Nậm ở Pác Bó, xã Trường Hà, huyện Hà Quảng, Cao Bằng, nơi diễn ra Hội nghị Trung ương Đảng cộng sản Đông dương lần thứ VIII (5/1941) quyết định thành lập Mặt trận Việt Minh</a:t>
            </a:r>
            <a:endParaRPr lang="vi-VN" dirty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F5C5E6-1C7A-48B9-BE89-4D9535294E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75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0"/>
    </mc:Choice>
    <mc:Fallback xmlns="">
      <p:transition spd="slow" advTm="2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5|8.8|5.6|6.8|2.9|1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6|17.1|16.4|30.7|16.7|4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9.9|3|5.3|13.3|12|3.3|9.4|6.5|14.4|4.7|1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9|7.8|1.2|5|1.3|5.5|2|3.2|0.9|5.9|1.4|28.4|3.9|6.3|5.3|1.4|21.2|16.6|5.6|13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2.9|3.9|3.9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2|3.9|4.1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3.4|8.7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9|2.4|3.3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9|3.6|4|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26.3|5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2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10.6|13|11.5|1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1|2.6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4|12.3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1843</Words>
  <Application>Microsoft Office PowerPoint</Application>
  <PresentationFormat>On-screen Show (4:3)</PresentationFormat>
  <Paragraphs>220</Paragraphs>
  <Slides>25</Slides>
  <Notes>10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Gill Sans MT</vt:lpstr>
      <vt:lpstr>Times New Roman</vt:lpstr>
      <vt:lpstr>Verdana</vt:lpstr>
      <vt:lpstr>VNI-Bodon-Poster</vt:lpstr>
      <vt:lpstr>VNI-Helve</vt:lpstr>
      <vt:lpstr>VNI-Helve-Condense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Hội nghị Trung ương lần thứ 8 Ban Chấp hành Trung ương Đảng Cộng sản Đông Dương đặt lên hàng đầu nhiệm vụ gì?</vt:lpstr>
      <vt:lpstr>? Mặt trận Việt Minh được thành lập vào thời gian nào?</vt:lpstr>
      <vt:lpstr>? Tiền thân của quân đội nhân dân ngày nay là lực lượng nào?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Khanh</dc:creator>
  <cp:lastModifiedBy>thanh trung vo</cp:lastModifiedBy>
  <cp:revision>27</cp:revision>
  <dcterms:created xsi:type="dcterms:W3CDTF">2020-04-04T06:21:48Z</dcterms:created>
  <dcterms:modified xsi:type="dcterms:W3CDTF">2022-06-26T13:02:57Z</dcterms:modified>
</cp:coreProperties>
</file>