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77" r:id="rId3"/>
    <p:sldId id="281" r:id="rId4"/>
    <p:sldId id="282" r:id="rId5"/>
    <p:sldId id="256" r:id="rId6"/>
    <p:sldId id="257" r:id="rId7"/>
    <p:sldId id="278" r:id="rId8"/>
    <p:sldId id="258" r:id="rId9"/>
    <p:sldId id="259" r:id="rId10"/>
    <p:sldId id="262" r:id="rId11"/>
    <p:sldId id="260" r:id="rId12"/>
    <p:sldId id="288" r:id="rId13"/>
    <p:sldId id="265" r:id="rId14"/>
    <p:sldId id="266" r:id="rId15"/>
    <p:sldId id="267" r:id="rId16"/>
    <p:sldId id="269" r:id="rId17"/>
    <p:sldId id="289" r:id="rId18"/>
    <p:sldId id="273" r:id="rId19"/>
    <p:sldId id="274" r:id="rId20"/>
    <p:sldId id="271" r:id="rId21"/>
    <p:sldId id="279" r:id="rId22"/>
    <p:sldId id="280" r:id="rId23"/>
    <p:sldId id="285" r:id="rId24"/>
    <p:sldId id="283" r:id="rId25"/>
    <p:sldId id="286" r:id="rId26"/>
    <p:sldId id="284" r:id="rId27"/>
    <p:sldId id="29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FF0066"/>
    <a:srgbClr val="00CCFF"/>
    <a:srgbClr val="FF9900"/>
    <a:srgbClr val="33CC33"/>
    <a:srgbClr val="663300"/>
    <a:srgbClr val="0033CC"/>
    <a:srgbClr val="FFCCFF"/>
    <a:srgbClr val="CCECFF"/>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8" d="100"/>
          <a:sy n="88" d="100"/>
        </p:scale>
        <p:origin x="69" y="11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DA35B84-2A2D-4C4A-8CC7-C5B6FC3A37B7}" type="datetimeFigureOut">
              <a:rPr lang="en-US" smtClean="0"/>
              <a:t>6/19/2022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F2FA7-B23F-4A4A-A8FD-61D9B2363299}" type="slidenum">
              <a:rPr lang="en-US" smtClean="0"/>
              <a:t>‹#›</a:t>
            </a:fld>
            <a:endParaRPr lang="en-US"/>
          </a:p>
        </p:txBody>
      </p:sp>
    </p:spTree>
    <p:extLst>
      <p:ext uri="{BB962C8B-B14F-4D97-AF65-F5344CB8AC3E}">
        <p14:creationId xmlns:p14="http://schemas.microsoft.com/office/powerpoint/2010/main" val="2574506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A35B84-2A2D-4C4A-8CC7-C5B6FC3A37B7}" type="datetimeFigureOut">
              <a:rPr lang="en-US" smtClean="0"/>
              <a:t>6/19/2022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F2FA7-B23F-4A4A-A8FD-61D9B2363299}" type="slidenum">
              <a:rPr lang="en-US" smtClean="0"/>
              <a:t>‹#›</a:t>
            </a:fld>
            <a:endParaRPr lang="en-US"/>
          </a:p>
        </p:txBody>
      </p:sp>
    </p:spTree>
    <p:extLst>
      <p:ext uri="{BB962C8B-B14F-4D97-AF65-F5344CB8AC3E}">
        <p14:creationId xmlns:p14="http://schemas.microsoft.com/office/powerpoint/2010/main" val="2808498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A35B84-2A2D-4C4A-8CC7-C5B6FC3A37B7}" type="datetimeFigureOut">
              <a:rPr lang="en-US" smtClean="0"/>
              <a:t>6/19/2022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F2FA7-B23F-4A4A-A8FD-61D9B2363299}" type="slidenum">
              <a:rPr lang="en-US" smtClean="0"/>
              <a:t>‹#›</a:t>
            </a:fld>
            <a:endParaRPr lang="en-US"/>
          </a:p>
        </p:txBody>
      </p:sp>
    </p:spTree>
    <p:extLst>
      <p:ext uri="{BB962C8B-B14F-4D97-AF65-F5344CB8AC3E}">
        <p14:creationId xmlns:p14="http://schemas.microsoft.com/office/powerpoint/2010/main" val="3777453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A35B84-2A2D-4C4A-8CC7-C5B6FC3A37B7}" type="datetimeFigureOut">
              <a:rPr lang="en-US" smtClean="0"/>
              <a:t>6/19/2022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F2FA7-B23F-4A4A-A8FD-61D9B2363299}" type="slidenum">
              <a:rPr lang="en-US" smtClean="0"/>
              <a:t>‹#›</a:t>
            </a:fld>
            <a:endParaRPr lang="en-US"/>
          </a:p>
        </p:txBody>
      </p:sp>
    </p:spTree>
    <p:extLst>
      <p:ext uri="{BB962C8B-B14F-4D97-AF65-F5344CB8AC3E}">
        <p14:creationId xmlns:p14="http://schemas.microsoft.com/office/powerpoint/2010/main" val="4060299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DA35B84-2A2D-4C4A-8CC7-C5B6FC3A37B7}" type="datetimeFigureOut">
              <a:rPr lang="en-US" smtClean="0"/>
              <a:t>6/19/2022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F2FA7-B23F-4A4A-A8FD-61D9B2363299}" type="slidenum">
              <a:rPr lang="en-US" smtClean="0"/>
              <a:t>‹#›</a:t>
            </a:fld>
            <a:endParaRPr lang="en-US"/>
          </a:p>
        </p:txBody>
      </p:sp>
    </p:spTree>
    <p:extLst>
      <p:ext uri="{BB962C8B-B14F-4D97-AF65-F5344CB8AC3E}">
        <p14:creationId xmlns:p14="http://schemas.microsoft.com/office/powerpoint/2010/main" val="703617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A35B84-2A2D-4C4A-8CC7-C5B6FC3A37B7}" type="datetimeFigureOut">
              <a:rPr lang="en-US" smtClean="0"/>
              <a:t>6/19/2022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FF2FA7-B23F-4A4A-A8FD-61D9B2363299}" type="slidenum">
              <a:rPr lang="en-US" smtClean="0"/>
              <a:t>‹#›</a:t>
            </a:fld>
            <a:endParaRPr lang="en-US"/>
          </a:p>
        </p:txBody>
      </p:sp>
    </p:spTree>
    <p:extLst>
      <p:ext uri="{BB962C8B-B14F-4D97-AF65-F5344CB8AC3E}">
        <p14:creationId xmlns:p14="http://schemas.microsoft.com/office/powerpoint/2010/main" val="2729494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DA35B84-2A2D-4C4A-8CC7-C5B6FC3A37B7}" type="datetimeFigureOut">
              <a:rPr lang="en-US" smtClean="0"/>
              <a:t>6/19/2022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FF2FA7-B23F-4A4A-A8FD-61D9B2363299}" type="slidenum">
              <a:rPr lang="en-US" smtClean="0"/>
              <a:t>‹#›</a:t>
            </a:fld>
            <a:endParaRPr lang="en-US"/>
          </a:p>
        </p:txBody>
      </p:sp>
    </p:spTree>
    <p:extLst>
      <p:ext uri="{BB962C8B-B14F-4D97-AF65-F5344CB8AC3E}">
        <p14:creationId xmlns:p14="http://schemas.microsoft.com/office/powerpoint/2010/main" val="2458282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DA35B84-2A2D-4C4A-8CC7-C5B6FC3A37B7}" type="datetimeFigureOut">
              <a:rPr lang="en-US" smtClean="0"/>
              <a:t>6/19/2022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FF2FA7-B23F-4A4A-A8FD-61D9B2363299}" type="slidenum">
              <a:rPr lang="en-US" smtClean="0"/>
              <a:t>‹#›</a:t>
            </a:fld>
            <a:endParaRPr lang="en-US"/>
          </a:p>
        </p:txBody>
      </p:sp>
    </p:spTree>
    <p:extLst>
      <p:ext uri="{BB962C8B-B14F-4D97-AF65-F5344CB8AC3E}">
        <p14:creationId xmlns:p14="http://schemas.microsoft.com/office/powerpoint/2010/main" val="2426942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A35B84-2A2D-4C4A-8CC7-C5B6FC3A37B7}" type="datetimeFigureOut">
              <a:rPr lang="en-US" smtClean="0"/>
              <a:t>6/19/2022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FF2FA7-B23F-4A4A-A8FD-61D9B2363299}" type="slidenum">
              <a:rPr lang="en-US" smtClean="0"/>
              <a:t>‹#›</a:t>
            </a:fld>
            <a:endParaRPr lang="en-US"/>
          </a:p>
        </p:txBody>
      </p:sp>
    </p:spTree>
    <p:extLst>
      <p:ext uri="{BB962C8B-B14F-4D97-AF65-F5344CB8AC3E}">
        <p14:creationId xmlns:p14="http://schemas.microsoft.com/office/powerpoint/2010/main" val="1853989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DA35B84-2A2D-4C4A-8CC7-C5B6FC3A37B7}" type="datetimeFigureOut">
              <a:rPr lang="en-US" smtClean="0"/>
              <a:t>6/19/2022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FF2FA7-B23F-4A4A-A8FD-61D9B2363299}" type="slidenum">
              <a:rPr lang="en-US" smtClean="0"/>
              <a:t>‹#›</a:t>
            </a:fld>
            <a:endParaRPr lang="en-US"/>
          </a:p>
        </p:txBody>
      </p:sp>
    </p:spTree>
    <p:extLst>
      <p:ext uri="{BB962C8B-B14F-4D97-AF65-F5344CB8AC3E}">
        <p14:creationId xmlns:p14="http://schemas.microsoft.com/office/powerpoint/2010/main" val="3121197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DA35B84-2A2D-4C4A-8CC7-C5B6FC3A37B7}" type="datetimeFigureOut">
              <a:rPr lang="en-US" smtClean="0"/>
              <a:t>6/19/2022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FF2FA7-B23F-4A4A-A8FD-61D9B2363299}" type="slidenum">
              <a:rPr lang="en-US" smtClean="0"/>
              <a:t>‹#›</a:t>
            </a:fld>
            <a:endParaRPr lang="en-US"/>
          </a:p>
        </p:txBody>
      </p:sp>
    </p:spTree>
    <p:extLst>
      <p:ext uri="{BB962C8B-B14F-4D97-AF65-F5344CB8AC3E}">
        <p14:creationId xmlns:p14="http://schemas.microsoft.com/office/powerpoint/2010/main" val="3671450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A35B84-2A2D-4C4A-8CC7-C5B6FC3A37B7}" type="datetimeFigureOut">
              <a:rPr lang="en-US" smtClean="0"/>
              <a:t>6/19/2022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FF2FA7-B23F-4A4A-A8FD-61D9B2363299}" type="slidenum">
              <a:rPr lang="en-US" smtClean="0"/>
              <a:t>‹#›</a:t>
            </a:fld>
            <a:endParaRPr lang="en-US"/>
          </a:p>
        </p:txBody>
      </p:sp>
    </p:spTree>
    <p:extLst>
      <p:ext uri="{BB962C8B-B14F-4D97-AF65-F5344CB8AC3E}">
        <p14:creationId xmlns:p14="http://schemas.microsoft.com/office/powerpoint/2010/main" val="2055336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nhandan.vn/megastory/2017/08/2/#tab-2" TargetMode="External"/><Relationship Id="rId2" Type="http://schemas.openxmlformats.org/officeDocument/2006/relationships/hyperlink" Target="https://nhandan.vn/megastory/2017/08/2/#tab-1" TargetMode="Externa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hyperlink" Target="https://nhandan.vn/megastory/2017/08/2/#tab-3"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58855" y="97247"/>
            <a:ext cx="9702956" cy="2387600"/>
          </a:xfrm>
        </p:spPr>
        <p:txBody>
          <a:bodyPr>
            <a:noAutofit/>
          </a:bodyPr>
          <a:lstStyle/>
          <a:p>
            <a:r>
              <a:rPr lang="en-US" sz="4400" b="1" dirty="0">
                <a:solidFill>
                  <a:srgbClr val="FFFF00"/>
                </a:solidFill>
                <a:latin typeface="Times New Roman" panose="02020603050405020304" pitchFamily="18" charset="0"/>
                <a:cs typeface="Times New Roman" panose="02020603050405020304" pitchFamily="18" charset="0"/>
              </a:rPr>
              <a:t>CHỦ ĐỀ CÁC NƯỚC CHÂU Á: (TT)</a:t>
            </a:r>
            <a:br>
              <a:rPr lang="en-US" sz="6600" b="1" dirty="0">
                <a:solidFill>
                  <a:srgbClr val="FFFF00"/>
                </a:solidFill>
                <a:latin typeface="Times New Roman" panose="02020603050405020304" pitchFamily="18" charset="0"/>
                <a:cs typeface="Times New Roman" panose="02020603050405020304" pitchFamily="18" charset="0"/>
              </a:rPr>
            </a:br>
            <a:r>
              <a:rPr lang="en-US" sz="6600" b="1" dirty="0">
                <a:solidFill>
                  <a:srgbClr val="FFFF00"/>
                </a:solidFill>
                <a:latin typeface="Times New Roman" panose="02020603050405020304" pitchFamily="18" charset="0"/>
                <a:cs typeface="Times New Roman" panose="02020603050405020304" pitchFamily="18" charset="0"/>
              </a:rPr>
              <a:t>CHÂU Á TỪ 1991 -  NAY</a:t>
            </a:r>
          </a:p>
        </p:txBody>
      </p:sp>
    </p:spTree>
    <p:extLst>
      <p:ext uri="{BB962C8B-B14F-4D97-AF65-F5344CB8AC3E}">
        <p14:creationId xmlns:p14="http://schemas.microsoft.com/office/powerpoint/2010/main" val="18858368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nhatban24h.vn/public/media/images/news/nhat-ban-gap-rut-trien-khai-doi-pho-tinh-trang-dan-so-gia-ho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140" y="952500"/>
            <a:ext cx="11854209"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90920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kinh tế nhật bản hiện nay, kinh tế nhật bản từ năm 2000 đến nay, tình hình kinh tế nhật bản, khủng hoảng kinh tế nhật bản 1990, tình hình kinh tế nhật bản hiện nay, 4 vùng kinh tế nhật bản, nền kinh tế nhật bản hiện nay, kinh tế nhật bản những năm gần đây, kinh tế bong bóng nhật bản là gì, các ngành kinh tế ở nhật bản, kinh tế nhật bản trong những năm gần đâ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2171" y="126608"/>
            <a:ext cx="6009829" cy="532196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491175" y="5490780"/>
            <a:ext cx="9973994" cy="1200329"/>
          </a:xfrm>
          <a:prstGeom prst="rect">
            <a:avLst/>
          </a:prstGeom>
        </p:spPr>
        <p:txBody>
          <a:bodyPr wrap="square">
            <a:spAutoFit/>
          </a:bodyPr>
          <a:lstStyle/>
          <a:p>
            <a:r>
              <a:rPr lang="vi-VN" sz="3600" b="1" dirty="0">
                <a:solidFill>
                  <a:srgbClr val="FF0000"/>
                </a:solidFill>
                <a:effectLst>
                  <a:outerShdw blurRad="38100" dist="38100" dir="2700000" algn="tl">
                    <a:srgbClr val="000000">
                      <a:alpha val="43137"/>
                    </a:srgbClr>
                  </a:outerShdw>
                </a:effectLst>
                <a:latin typeface="+mj-lt"/>
              </a:rPr>
              <a:t>Già hóa dân số đáng báo động ảnh hưởng tiêu cực đến nền kinh tế Nhật Bản trong thời đại mới</a:t>
            </a:r>
            <a:endParaRPr lang="en-US" sz="3600" b="1" dirty="0">
              <a:solidFill>
                <a:srgbClr val="FF0000"/>
              </a:solidFill>
              <a:effectLst>
                <a:outerShdw blurRad="38100" dist="38100" dir="2700000" algn="tl">
                  <a:srgbClr val="000000">
                    <a:alpha val="43137"/>
                  </a:srgbClr>
                </a:outerShdw>
              </a:effectLst>
              <a:latin typeface="+mj-lt"/>
            </a:endParaRPr>
          </a:p>
        </p:txBody>
      </p:sp>
      <p:pic>
        <p:nvPicPr>
          <p:cNvPr id="4" name="Picture 2" descr="Tại sao Nhật Bản lại xảy ra hiện tượng dân số già? | ATTO Việt N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6608"/>
            <a:ext cx="6182171" cy="5321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97425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97926752"/>
              </p:ext>
            </p:extLst>
          </p:nvPr>
        </p:nvGraphicFramePr>
        <p:xfrm>
          <a:off x="670560" y="719666"/>
          <a:ext cx="11135957" cy="4572000"/>
        </p:xfrm>
        <a:graphic>
          <a:graphicData uri="http://schemas.openxmlformats.org/drawingml/2006/table">
            <a:tbl>
              <a:tblPr firstRow="1" bandRow="1">
                <a:tableStyleId>{5940675A-B579-460E-94D1-54222C63F5DA}</a:tableStyleId>
              </a:tblPr>
              <a:tblGrid>
                <a:gridCol w="2668968">
                  <a:extLst>
                    <a:ext uri="{9D8B030D-6E8A-4147-A177-3AD203B41FA5}">
                      <a16:colId xmlns:a16="http://schemas.microsoft.com/office/drawing/2014/main" val="3397468837"/>
                    </a:ext>
                  </a:extLst>
                </a:gridCol>
                <a:gridCol w="5791025">
                  <a:extLst>
                    <a:ext uri="{9D8B030D-6E8A-4147-A177-3AD203B41FA5}">
                      <a16:colId xmlns:a16="http://schemas.microsoft.com/office/drawing/2014/main" val="1562833265"/>
                    </a:ext>
                  </a:extLst>
                </a:gridCol>
                <a:gridCol w="2675964">
                  <a:extLst>
                    <a:ext uri="{9D8B030D-6E8A-4147-A177-3AD203B41FA5}">
                      <a16:colId xmlns:a16="http://schemas.microsoft.com/office/drawing/2014/main" val="1081323159"/>
                    </a:ext>
                  </a:extLst>
                </a:gridCol>
              </a:tblGrid>
              <a:tr h="370840">
                <a:tc>
                  <a:txBody>
                    <a:bodyPr/>
                    <a:lstStyle/>
                    <a:p>
                      <a:pPr algn="ctr"/>
                      <a:r>
                        <a:rPr lang="en-US" sz="3200" b="1" dirty="0">
                          <a:latin typeface="Times New Roman" panose="02020603050405020304" pitchFamily="18" charset="0"/>
                          <a:cs typeface="Times New Roman" panose="02020603050405020304" pitchFamily="18" charset="0"/>
                        </a:rPr>
                        <a:t>NỘI</a:t>
                      </a:r>
                      <a:r>
                        <a:rPr lang="en-US" sz="3200" b="1" baseline="0" dirty="0">
                          <a:latin typeface="Times New Roman" panose="02020603050405020304" pitchFamily="18" charset="0"/>
                          <a:cs typeface="Times New Roman" panose="02020603050405020304" pitchFamily="18" charset="0"/>
                        </a:rPr>
                        <a:t> DUNG</a:t>
                      </a:r>
                      <a:endParaRPr lang="en-US" sz="3200" b="1" dirty="0">
                        <a:latin typeface="Times New Roman" panose="02020603050405020304" pitchFamily="18" charset="0"/>
                        <a:cs typeface="Times New Roman" panose="02020603050405020304" pitchFamily="18" charset="0"/>
                      </a:endParaRPr>
                    </a:p>
                  </a:txBody>
                  <a:tcPr/>
                </a:tc>
                <a:tc>
                  <a:txBody>
                    <a:bodyPr/>
                    <a:lstStyle/>
                    <a:p>
                      <a:pPr algn="ctr"/>
                      <a:r>
                        <a:rPr lang="en-US" sz="3200" b="1" dirty="0">
                          <a:solidFill>
                            <a:srgbClr val="FF0000"/>
                          </a:solidFill>
                          <a:latin typeface="Times New Roman" panose="02020603050405020304" pitchFamily="18" charset="0"/>
                          <a:cs typeface="Times New Roman" panose="02020603050405020304" pitchFamily="18" charset="0"/>
                        </a:rPr>
                        <a:t>KINH TẾ</a:t>
                      </a:r>
                    </a:p>
                  </a:txBody>
                  <a:tcPr/>
                </a:tc>
                <a:tc>
                  <a:txBody>
                    <a:bodyPr/>
                    <a:lstStyle/>
                    <a:p>
                      <a:pPr algn="ctr"/>
                      <a:r>
                        <a:rPr lang="en-US" sz="3200" b="1" dirty="0">
                          <a:solidFill>
                            <a:srgbClr val="FF0000"/>
                          </a:solidFill>
                          <a:latin typeface="Times New Roman" panose="02020603050405020304" pitchFamily="18" charset="0"/>
                          <a:cs typeface="Times New Roman" panose="02020603050405020304" pitchFamily="18" charset="0"/>
                        </a:rPr>
                        <a:t>XÃ</a:t>
                      </a:r>
                      <a:r>
                        <a:rPr lang="en-US" sz="3200" b="1" baseline="0" dirty="0">
                          <a:solidFill>
                            <a:srgbClr val="FF0000"/>
                          </a:solidFill>
                          <a:latin typeface="Times New Roman" panose="02020603050405020304" pitchFamily="18" charset="0"/>
                          <a:cs typeface="Times New Roman" panose="02020603050405020304" pitchFamily="18" charset="0"/>
                        </a:rPr>
                        <a:t> HỘI</a:t>
                      </a:r>
                      <a:endParaRPr lang="en-US" sz="3200"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72365335"/>
                  </a:ext>
                </a:extLst>
              </a:tr>
              <a:tr h="370840">
                <a:tc>
                  <a:txBody>
                    <a:bodyPr/>
                    <a:lstStyle/>
                    <a:p>
                      <a:r>
                        <a:rPr lang="en-US" sz="3200" b="1" dirty="0">
                          <a:solidFill>
                            <a:srgbClr val="0033CC"/>
                          </a:solidFill>
                          <a:latin typeface="Times New Roman" panose="02020603050405020304" pitchFamily="18" charset="0"/>
                          <a:cs typeface="Times New Roman" panose="02020603050405020304" pitchFamily="18" charset="0"/>
                        </a:rPr>
                        <a:t>NHẬT</a:t>
                      </a:r>
                      <a:r>
                        <a:rPr lang="en-US" sz="3200" b="1" baseline="0" dirty="0">
                          <a:solidFill>
                            <a:srgbClr val="0033CC"/>
                          </a:solidFill>
                          <a:latin typeface="Times New Roman" panose="02020603050405020304" pitchFamily="18" charset="0"/>
                          <a:cs typeface="Times New Roman" panose="02020603050405020304" pitchFamily="18" charset="0"/>
                        </a:rPr>
                        <a:t> BẢN</a:t>
                      </a:r>
                      <a:endParaRPr lang="en-US" sz="3200" b="1" dirty="0">
                        <a:solidFill>
                          <a:srgbClr val="0033CC"/>
                        </a:solidFill>
                        <a:latin typeface="Times New Roman" panose="02020603050405020304" pitchFamily="18" charset="0"/>
                        <a:cs typeface="Times New Roman" panose="02020603050405020304" pitchFamily="18" charset="0"/>
                      </a:endParaRPr>
                    </a:p>
                  </a:txBody>
                  <a:tcPr/>
                </a:tc>
                <a:tc>
                  <a:txBody>
                    <a:bodyPr/>
                    <a:lstStyle/>
                    <a:p>
                      <a:pPr marL="457200" indent="-457200">
                        <a:buFontTx/>
                        <a:buChar char="-"/>
                      </a:pPr>
                      <a:r>
                        <a:rPr lang="en-US" sz="3600" dirty="0">
                          <a:latin typeface="Times New Roman" panose="02020603050405020304" pitchFamily="18" charset="0"/>
                          <a:cs typeface="Times New Roman" panose="02020603050405020304" pitchFamily="18" charset="0"/>
                        </a:rPr>
                        <a:t>1991 – 2010: </a:t>
                      </a:r>
                      <a:r>
                        <a:rPr lang="en-US" sz="3600" dirty="0" err="1">
                          <a:latin typeface="Times New Roman" panose="02020603050405020304" pitchFamily="18" charset="0"/>
                          <a:cs typeface="Times New Roman" panose="02020603050405020304" pitchFamily="18" charset="0"/>
                        </a:rPr>
                        <a:t>suy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thoái</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và</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hồi</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phục</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chậm</a:t>
                      </a:r>
                      <a:endParaRPr lang="en-US" sz="3600" baseline="0" dirty="0">
                        <a:latin typeface="Times New Roman" panose="02020603050405020304" pitchFamily="18" charset="0"/>
                        <a:cs typeface="Times New Roman" panose="02020603050405020304" pitchFamily="18" charset="0"/>
                      </a:endParaRPr>
                    </a:p>
                    <a:p>
                      <a:pPr marL="457200" indent="-457200">
                        <a:buFontTx/>
                        <a:buChar char="-"/>
                      </a:pPr>
                      <a:r>
                        <a:rPr lang="en-US" sz="3600" baseline="0" dirty="0">
                          <a:latin typeface="Times New Roman" panose="02020603050405020304" pitchFamily="18" charset="0"/>
                          <a:cs typeface="Times New Roman" panose="02020603050405020304" pitchFamily="18" charset="0"/>
                        </a:rPr>
                        <a:t>2010 – nay: </a:t>
                      </a:r>
                      <a:r>
                        <a:rPr lang="en-US" sz="3600" baseline="0" dirty="0" err="1">
                          <a:latin typeface="Times New Roman" panose="02020603050405020304" pitchFamily="18" charset="0"/>
                          <a:cs typeface="Times New Roman" panose="02020603050405020304" pitchFamily="18" charset="0"/>
                        </a:rPr>
                        <a:t>phục</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hồi</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và</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tăng</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trưởng</a:t>
                      </a:r>
                      <a:endParaRPr lang="en-US" sz="3600" dirty="0">
                        <a:latin typeface="Times New Roman" panose="02020603050405020304" pitchFamily="18" charset="0"/>
                        <a:cs typeface="Times New Roman" panose="02020603050405020304" pitchFamily="18" charset="0"/>
                      </a:endParaRPr>
                    </a:p>
                  </a:txBody>
                  <a:tcPr/>
                </a:tc>
                <a:tc rowSpan="3">
                  <a:txBody>
                    <a:bodyPr/>
                    <a:lstStyle/>
                    <a:p>
                      <a:endParaRPr lang="en-US" sz="3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898046258"/>
                  </a:ext>
                </a:extLst>
              </a:tr>
              <a:tr h="370840">
                <a:tc>
                  <a:txBody>
                    <a:bodyPr/>
                    <a:lstStyle/>
                    <a:p>
                      <a:r>
                        <a:rPr lang="en-US" sz="3200" b="1" dirty="0">
                          <a:solidFill>
                            <a:srgbClr val="FF0066"/>
                          </a:solidFill>
                          <a:latin typeface="Times New Roman" panose="02020603050405020304" pitchFamily="18" charset="0"/>
                          <a:cs typeface="Times New Roman" panose="02020603050405020304" pitchFamily="18" charset="0"/>
                        </a:rPr>
                        <a:t>TRUNG QUỐC</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3600" b="0" i="0" dirty="0">
                        <a:solidFill>
                          <a:srgbClr val="7030A0"/>
                        </a:solidFill>
                        <a:latin typeface="Times New Roman" panose="02020603050405020304" pitchFamily="18" charset="0"/>
                        <a:cs typeface="Times New Roman" panose="02020603050405020304" pitchFamily="18" charset="0"/>
                      </a:endParaRPr>
                    </a:p>
                  </a:txBody>
                  <a:tcPr/>
                </a:tc>
                <a:tc vMerge="1">
                  <a:txBody>
                    <a:bodyPr/>
                    <a:lstStyle/>
                    <a:p>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09727360"/>
                  </a:ext>
                </a:extLst>
              </a:tr>
              <a:tr h="370840">
                <a:tc>
                  <a:txBody>
                    <a:bodyPr/>
                    <a:lstStyle/>
                    <a:p>
                      <a:r>
                        <a:rPr lang="en-US" sz="3200" b="1" dirty="0">
                          <a:solidFill>
                            <a:schemeClr val="accent2">
                              <a:lumMod val="50000"/>
                            </a:schemeClr>
                          </a:solidFill>
                          <a:latin typeface="Times New Roman" panose="02020603050405020304" pitchFamily="18" charset="0"/>
                          <a:cs typeface="Times New Roman" panose="02020603050405020304" pitchFamily="18" charset="0"/>
                        </a:rPr>
                        <a:t>HÀN</a:t>
                      </a:r>
                      <a:r>
                        <a:rPr lang="en-US" sz="3200" b="1" baseline="0" dirty="0">
                          <a:solidFill>
                            <a:schemeClr val="accent2">
                              <a:lumMod val="50000"/>
                            </a:schemeClr>
                          </a:solidFill>
                          <a:latin typeface="Times New Roman" panose="02020603050405020304" pitchFamily="18" charset="0"/>
                          <a:cs typeface="Times New Roman" panose="02020603050405020304" pitchFamily="18" charset="0"/>
                        </a:rPr>
                        <a:t> QUỐC</a:t>
                      </a:r>
                      <a:endParaRPr lang="en-US" sz="3200" b="1" dirty="0">
                        <a:solidFill>
                          <a:schemeClr val="accent2">
                            <a:lumMod val="50000"/>
                          </a:schemeClr>
                        </a:solidFill>
                        <a:latin typeface="Times New Roman" panose="02020603050405020304" pitchFamily="18" charset="0"/>
                        <a:cs typeface="Times New Roman" panose="02020603050405020304" pitchFamily="18" charset="0"/>
                      </a:endParaRPr>
                    </a:p>
                  </a:txBody>
                  <a:tcPr/>
                </a:tc>
                <a:tc>
                  <a:txBody>
                    <a:bodyPr/>
                    <a:lstStyle/>
                    <a:p>
                      <a:endParaRPr lang="en-US" sz="3600" dirty="0">
                        <a:solidFill>
                          <a:srgbClr val="C00000"/>
                        </a:solidFill>
                        <a:latin typeface="Times New Roman" panose="02020603050405020304" pitchFamily="18" charset="0"/>
                        <a:cs typeface="Times New Roman" panose="02020603050405020304" pitchFamily="18" charset="0"/>
                      </a:endParaRPr>
                    </a:p>
                  </a:txBody>
                  <a:tcPr/>
                </a:tc>
                <a:tc vMerge="1">
                  <a:txBody>
                    <a:bodyPr/>
                    <a:lstStyle/>
                    <a:p>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21834832"/>
                  </a:ext>
                </a:extLst>
              </a:tr>
            </a:tbl>
          </a:graphicData>
        </a:graphic>
      </p:graphicFrame>
    </p:spTree>
    <p:extLst>
      <p:ext uri="{BB962C8B-B14F-4D97-AF65-F5344CB8AC3E}">
        <p14:creationId xmlns:p14="http://schemas.microsoft.com/office/powerpoint/2010/main" val="22231991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70 năm bùng nổ kinh tế của Trung Quốc qua 4 biểu đồ - Nhịp sống kinh tế  Việt Nam &amp;amp; Thế giớ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 y="963169"/>
            <a:ext cx="11704320" cy="56292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037428" y="30480"/>
            <a:ext cx="4609980" cy="769441"/>
          </a:xfrm>
          <a:prstGeom prst="rect">
            <a:avLst/>
          </a:prstGeom>
          <a:noFill/>
        </p:spPr>
        <p:txBody>
          <a:bodyPr wrap="none" rtlCol="0">
            <a:spAutoFit/>
          </a:bodyPr>
          <a:lstStyle/>
          <a:p>
            <a:r>
              <a:rPr lang="en-US" sz="4400" b="1" dirty="0">
                <a:solidFill>
                  <a:srgbClr val="7030A0"/>
                </a:solidFill>
                <a:latin typeface="Times New Roman" panose="02020603050405020304" pitchFamily="18" charset="0"/>
                <a:cs typeface="Times New Roman" panose="02020603050405020304" pitchFamily="18" charset="0"/>
              </a:rPr>
              <a:t>2. TRUNG QUỐC</a:t>
            </a:r>
          </a:p>
        </p:txBody>
      </p:sp>
    </p:spTree>
    <p:extLst>
      <p:ext uri="{BB962C8B-B14F-4D97-AF65-F5344CB8AC3E}">
        <p14:creationId xmlns:p14="http://schemas.microsoft.com/office/powerpoint/2010/main" val="7436246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40 năm cải cách kinh tế Trung Quốc: Những con số đáng kinh ngạc - Hànộimớ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561" y="0"/>
            <a:ext cx="8195007" cy="7583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2635602"/>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kinh tế trung quốc, kinh tế trung quốc hiện nay, kinh tế trung quốc 2020, tình hình kinh tế trung quốc, đặc khu kinh tế trung quốc, kinh tế trung quốc mới nhất, nền kinh tế trung quốc hiện nay, kinh tế trung quốc suy thoái, kinh tế trung quốc đứng thứ mấy thế giới, kinh tế trung quốc vượt mỹ, kinh tế trung quốc trước năm 1978, kinh tế trung quốc tăng trưởng 2020, kinh tế trung quốc 2021, địa lý kinh tế trung quốc, quy mô kinh tế trung quốc, chiến lược kinh tế xanh của trung quốc, kinh tế trung quốc so với mỹ, so sánh kinh tế trung quốc và việt nam, kinh tế trung quốc tăng trưởng, kinh tế trung quốc sau dịch, nguyên nhân thành công của nền kinh tế trung quố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54"/>
            <a:ext cx="6119444" cy="583071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4404" y="5957714"/>
            <a:ext cx="5697415"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b="1" i="1" dirty="0">
                <a:solidFill>
                  <a:srgbClr val="7030A0"/>
                </a:solidFill>
                <a:latin typeface="Times New Roman" panose="02020603050405020304" pitchFamily="18" charset="0"/>
                <a:cs typeface="Times New Roman" panose="02020603050405020304" pitchFamily="18" charset="0"/>
              </a:rPr>
              <a:t>L</a:t>
            </a:r>
            <a:r>
              <a:rPr lang="vi-VN" sz="2400" b="1" i="1" dirty="0">
                <a:solidFill>
                  <a:srgbClr val="7030A0"/>
                </a:solidFill>
                <a:effectLst/>
                <a:latin typeface="Times New Roman" panose="02020603050405020304" pitchFamily="18" charset="0"/>
                <a:cs typeface="Times New Roman" panose="02020603050405020304" pitchFamily="18" charset="0"/>
              </a:rPr>
              <a:t>à con rồng châu Á về kinh tế, là cường quốc kinh tế thứ hai thế giới</a:t>
            </a:r>
            <a:endParaRPr lang="en-US" sz="2400" b="1" dirty="0">
              <a:solidFill>
                <a:srgbClr val="7030A0"/>
              </a:solidFill>
              <a:latin typeface="Times New Roman" panose="02020603050405020304" pitchFamily="18" charset="0"/>
              <a:cs typeface="Times New Roman" panose="02020603050405020304" pitchFamily="18" charset="0"/>
            </a:endParaRPr>
          </a:p>
        </p:txBody>
      </p:sp>
      <p:pic>
        <p:nvPicPr>
          <p:cNvPr id="4" name="Picture 2" descr="kinh tế trung quốc, kinh tế trung quốc hiện nay, kinh tế trung quốc 2020, tình hình kinh tế trung quốc, đặc khu kinh tế trung quốc, kinh tế trung quốc mới nhất, nền kinh tế trung quốc hiện nay, kinh tế trung quốc suy thoái, kinh tế trung quốc đứng thứ mấy thế giới, kinh tế trung quốc vượt mỹ, kinh tế trung quốc trước năm 1978, kinh tế trung quốc tăng trưởng 2020, kinh tế trung quốc 2021, địa lý kinh tế trung quốc, quy mô kinh tế trung quốc, chiến lược kinh tế xanh của trung quốc, kinh tế trung quốc so với mỹ, so sánh kinh tế trung quốc và việt nam, kinh tế trung quốc tăng trưởng, kinh tế trung quốc sau dịch, nguyên nhân thành công của nền kinh tế trung quố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7580" y="56658"/>
            <a:ext cx="6044419" cy="578851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865035" y="6142379"/>
            <a:ext cx="4947136"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b="1" i="1" dirty="0">
                <a:solidFill>
                  <a:srgbClr val="7030A0"/>
                </a:solidFill>
                <a:latin typeface="Times New Roman" panose="02020603050405020304" pitchFamily="18" charset="0"/>
                <a:cs typeface="Times New Roman" panose="02020603050405020304" pitchFamily="18" charset="0"/>
              </a:rPr>
              <a:t>Đ</a:t>
            </a:r>
            <a:r>
              <a:rPr lang="vi-VN" sz="2400" b="1" i="1" dirty="0">
                <a:solidFill>
                  <a:srgbClr val="7030A0"/>
                </a:solidFill>
                <a:effectLst/>
                <a:latin typeface="Times New Roman" panose="02020603050405020304" pitchFamily="18" charset="0"/>
                <a:cs typeface="Times New Roman" panose="02020603050405020304" pitchFamily="18" charset="0"/>
              </a:rPr>
              <a:t>ứng đầu thế giới về sản lượng chè</a:t>
            </a:r>
            <a:endParaRPr lang="en-US" sz="24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80712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kinh tế trung quốc, kinh tế trung quốc hiện nay, kinh tế trung quốc 2020, tình hình kinh tế trung quốc, đặc khu kinh tế trung quốc, kinh tế trung quốc mới nhất, nền kinh tế trung quốc hiện nay, kinh tế trung quốc suy thoái, kinh tế trung quốc đứng thứ mấy thế giới, kinh tế trung quốc vượt mỹ, kinh tế trung quốc trước năm 1978, kinh tế trung quốc tăng trưởng 2020, kinh tế trung quốc 2021, địa lý kinh tế trung quốc, quy mô kinh tế trung quốc, chiến lược kinh tế xanh của trung quốc, kinh tế trung quốc so với mỹ, so sánh kinh tế trung quốc và việt nam, kinh tế trung quốc tăng trưởng, kinh tế trung quốc sau dịch, nguyên nhân thành công của nền kinh tế trung quố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4068"/>
            <a:ext cx="5176911" cy="52472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5261318"/>
            <a:ext cx="5176910" cy="156966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vi-VN" sz="2400" b="1" i="1" dirty="0">
                <a:solidFill>
                  <a:srgbClr val="7030A0"/>
                </a:solidFill>
                <a:effectLst/>
                <a:latin typeface="+mj-lt"/>
              </a:rPr>
              <a:t>Chính sách sinh một con tại Trung Quốc hiện nay đã được nới lỏng do tình hình kinh tế thay đổi so với giai đoạn bắt đầu cải cách</a:t>
            </a:r>
            <a:endParaRPr lang="en-US" sz="2400" b="1" dirty="0">
              <a:solidFill>
                <a:srgbClr val="7030A0"/>
              </a:solidFill>
              <a:latin typeface="+mj-lt"/>
            </a:endParaRPr>
          </a:p>
        </p:txBody>
      </p:sp>
      <p:pic>
        <p:nvPicPr>
          <p:cNvPr id="12292" name="Picture 4" descr="Nền kinh tế Trung Quốc nặng gánh vì dân số già hó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6911" y="1"/>
            <a:ext cx="7155765" cy="68309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33666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22571280"/>
              </p:ext>
            </p:extLst>
          </p:nvPr>
        </p:nvGraphicFramePr>
        <p:xfrm>
          <a:off x="670560" y="719666"/>
          <a:ext cx="11135957" cy="5242560"/>
        </p:xfrm>
        <a:graphic>
          <a:graphicData uri="http://schemas.openxmlformats.org/drawingml/2006/table">
            <a:tbl>
              <a:tblPr firstRow="1" bandRow="1">
                <a:tableStyleId>{5940675A-B579-460E-94D1-54222C63F5DA}</a:tableStyleId>
              </a:tblPr>
              <a:tblGrid>
                <a:gridCol w="2668968">
                  <a:extLst>
                    <a:ext uri="{9D8B030D-6E8A-4147-A177-3AD203B41FA5}">
                      <a16:colId xmlns:a16="http://schemas.microsoft.com/office/drawing/2014/main" val="3397468837"/>
                    </a:ext>
                  </a:extLst>
                </a:gridCol>
                <a:gridCol w="5791025">
                  <a:extLst>
                    <a:ext uri="{9D8B030D-6E8A-4147-A177-3AD203B41FA5}">
                      <a16:colId xmlns:a16="http://schemas.microsoft.com/office/drawing/2014/main" val="1562833265"/>
                    </a:ext>
                  </a:extLst>
                </a:gridCol>
                <a:gridCol w="2675964">
                  <a:extLst>
                    <a:ext uri="{9D8B030D-6E8A-4147-A177-3AD203B41FA5}">
                      <a16:colId xmlns:a16="http://schemas.microsoft.com/office/drawing/2014/main" val="1081323159"/>
                    </a:ext>
                  </a:extLst>
                </a:gridCol>
              </a:tblGrid>
              <a:tr h="370840">
                <a:tc>
                  <a:txBody>
                    <a:bodyPr/>
                    <a:lstStyle/>
                    <a:p>
                      <a:pPr algn="ctr"/>
                      <a:r>
                        <a:rPr lang="en-US" sz="3200" b="1" dirty="0">
                          <a:latin typeface="Times New Roman" panose="02020603050405020304" pitchFamily="18" charset="0"/>
                          <a:cs typeface="Times New Roman" panose="02020603050405020304" pitchFamily="18" charset="0"/>
                        </a:rPr>
                        <a:t>NỘI</a:t>
                      </a:r>
                      <a:r>
                        <a:rPr lang="en-US" sz="3200" b="1" baseline="0" dirty="0">
                          <a:latin typeface="Times New Roman" panose="02020603050405020304" pitchFamily="18" charset="0"/>
                          <a:cs typeface="Times New Roman" panose="02020603050405020304" pitchFamily="18" charset="0"/>
                        </a:rPr>
                        <a:t> DUNG</a:t>
                      </a:r>
                      <a:endParaRPr lang="en-US" sz="3200" b="1" dirty="0">
                        <a:latin typeface="Times New Roman" panose="02020603050405020304" pitchFamily="18" charset="0"/>
                        <a:cs typeface="Times New Roman" panose="02020603050405020304" pitchFamily="18" charset="0"/>
                      </a:endParaRPr>
                    </a:p>
                  </a:txBody>
                  <a:tcPr/>
                </a:tc>
                <a:tc>
                  <a:txBody>
                    <a:bodyPr/>
                    <a:lstStyle/>
                    <a:p>
                      <a:pPr algn="ctr"/>
                      <a:r>
                        <a:rPr lang="en-US" sz="3200" b="1" dirty="0">
                          <a:solidFill>
                            <a:srgbClr val="FF0000"/>
                          </a:solidFill>
                          <a:latin typeface="Times New Roman" panose="02020603050405020304" pitchFamily="18" charset="0"/>
                          <a:cs typeface="Times New Roman" panose="02020603050405020304" pitchFamily="18" charset="0"/>
                        </a:rPr>
                        <a:t>KINH TẾ</a:t>
                      </a:r>
                    </a:p>
                  </a:txBody>
                  <a:tcPr/>
                </a:tc>
                <a:tc>
                  <a:txBody>
                    <a:bodyPr/>
                    <a:lstStyle/>
                    <a:p>
                      <a:pPr algn="ctr"/>
                      <a:r>
                        <a:rPr lang="en-US" sz="3200" b="1" dirty="0">
                          <a:solidFill>
                            <a:srgbClr val="FF0000"/>
                          </a:solidFill>
                          <a:latin typeface="Times New Roman" panose="02020603050405020304" pitchFamily="18" charset="0"/>
                          <a:cs typeface="Times New Roman" panose="02020603050405020304" pitchFamily="18" charset="0"/>
                        </a:rPr>
                        <a:t>XÃ</a:t>
                      </a:r>
                      <a:r>
                        <a:rPr lang="en-US" sz="3200" b="1" baseline="0" dirty="0">
                          <a:solidFill>
                            <a:srgbClr val="FF0000"/>
                          </a:solidFill>
                          <a:latin typeface="Times New Roman" panose="02020603050405020304" pitchFamily="18" charset="0"/>
                          <a:cs typeface="Times New Roman" panose="02020603050405020304" pitchFamily="18" charset="0"/>
                        </a:rPr>
                        <a:t> HỘI</a:t>
                      </a:r>
                      <a:endParaRPr lang="en-US" sz="3200"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72365335"/>
                  </a:ext>
                </a:extLst>
              </a:tr>
              <a:tr h="370840">
                <a:tc>
                  <a:txBody>
                    <a:bodyPr/>
                    <a:lstStyle/>
                    <a:p>
                      <a:r>
                        <a:rPr lang="en-US" sz="3200" b="1" dirty="0">
                          <a:solidFill>
                            <a:srgbClr val="0033CC"/>
                          </a:solidFill>
                          <a:latin typeface="Times New Roman" panose="02020603050405020304" pitchFamily="18" charset="0"/>
                          <a:cs typeface="Times New Roman" panose="02020603050405020304" pitchFamily="18" charset="0"/>
                        </a:rPr>
                        <a:t>NHẬT</a:t>
                      </a:r>
                      <a:r>
                        <a:rPr lang="en-US" sz="3200" b="1" baseline="0" dirty="0">
                          <a:solidFill>
                            <a:srgbClr val="0033CC"/>
                          </a:solidFill>
                          <a:latin typeface="Times New Roman" panose="02020603050405020304" pitchFamily="18" charset="0"/>
                          <a:cs typeface="Times New Roman" panose="02020603050405020304" pitchFamily="18" charset="0"/>
                        </a:rPr>
                        <a:t> BẢN</a:t>
                      </a:r>
                      <a:endParaRPr lang="en-US" sz="3200" b="1" dirty="0">
                        <a:solidFill>
                          <a:srgbClr val="0033CC"/>
                        </a:solidFill>
                        <a:latin typeface="Times New Roman" panose="02020603050405020304" pitchFamily="18" charset="0"/>
                        <a:cs typeface="Times New Roman" panose="02020603050405020304" pitchFamily="18" charset="0"/>
                      </a:endParaRPr>
                    </a:p>
                  </a:txBody>
                  <a:tcPr/>
                </a:tc>
                <a:tc>
                  <a:txBody>
                    <a:bodyPr/>
                    <a:lstStyle/>
                    <a:p>
                      <a:pPr marL="457200" indent="-457200">
                        <a:buFontTx/>
                        <a:buChar char="-"/>
                      </a:pPr>
                      <a:r>
                        <a:rPr lang="en-US" sz="3600" dirty="0">
                          <a:latin typeface="Times New Roman" panose="02020603050405020304" pitchFamily="18" charset="0"/>
                          <a:cs typeface="Times New Roman" panose="02020603050405020304" pitchFamily="18" charset="0"/>
                        </a:rPr>
                        <a:t>1991 – 2010: </a:t>
                      </a:r>
                      <a:r>
                        <a:rPr lang="en-US" sz="3600" dirty="0" err="1">
                          <a:latin typeface="Times New Roman" panose="02020603050405020304" pitchFamily="18" charset="0"/>
                          <a:cs typeface="Times New Roman" panose="02020603050405020304" pitchFamily="18" charset="0"/>
                        </a:rPr>
                        <a:t>suy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thoái</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và</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hồi</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phục</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chậm</a:t>
                      </a:r>
                      <a:endParaRPr lang="en-US" sz="3600" baseline="0" dirty="0">
                        <a:latin typeface="Times New Roman" panose="02020603050405020304" pitchFamily="18" charset="0"/>
                        <a:cs typeface="Times New Roman" panose="02020603050405020304" pitchFamily="18" charset="0"/>
                      </a:endParaRPr>
                    </a:p>
                    <a:p>
                      <a:pPr marL="457200" indent="-457200">
                        <a:buFontTx/>
                        <a:buChar char="-"/>
                      </a:pPr>
                      <a:r>
                        <a:rPr lang="en-US" sz="3600" baseline="0" dirty="0">
                          <a:latin typeface="Times New Roman" panose="02020603050405020304" pitchFamily="18" charset="0"/>
                          <a:cs typeface="Times New Roman" panose="02020603050405020304" pitchFamily="18" charset="0"/>
                        </a:rPr>
                        <a:t>2010 – nay: </a:t>
                      </a:r>
                      <a:r>
                        <a:rPr lang="en-US" sz="3600" baseline="0" dirty="0" err="1">
                          <a:latin typeface="Times New Roman" panose="02020603050405020304" pitchFamily="18" charset="0"/>
                          <a:cs typeface="Times New Roman" panose="02020603050405020304" pitchFamily="18" charset="0"/>
                        </a:rPr>
                        <a:t>phục</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hồi</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và</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tăng</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trưởng</a:t>
                      </a:r>
                      <a:endParaRPr lang="en-US" sz="3600" dirty="0">
                        <a:latin typeface="Times New Roman" panose="02020603050405020304" pitchFamily="18" charset="0"/>
                        <a:cs typeface="Times New Roman" panose="02020603050405020304" pitchFamily="18" charset="0"/>
                      </a:endParaRPr>
                    </a:p>
                  </a:txBody>
                  <a:tcPr/>
                </a:tc>
                <a:tc rowSpan="3">
                  <a:txBody>
                    <a:bodyPr/>
                    <a:lstStyle/>
                    <a:p>
                      <a:endParaRPr lang="en-US" sz="3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898046258"/>
                  </a:ext>
                </a:extLst>
              </a:tr>
              <a:tr h="370840">
                <a:tc>
                  <a:txBody>
                    <a:bodyPr/>
                    <a:lstStyle/>
                    <a:p>
                      <a:r>
                        <a:rPr lang="en-US" sz="3200" b="1" dirty="0">
                          <a:solidFill>
                            <a:srgbClr val="FF0066"/>
                          </a:solidFill>
                          <a:latin typeface="Times New Roman" panose="02020603050405020304" pitchFamily="18" charset="0"/>
                          <a:cs typeface="Times New Roman" panose="02020603050405020304" pitchFamily="18" charset="0"/>
                        </a:rPr>
                        <a:t>TRUNG QUỐC</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600" b="0" i="0" dirty="0">
                          <a:solidFill>
                            <a:srgbClr val="7030A0"/>
                          </a:solidFill>
                          <a:latin typeface="Times New Roman" panose="02020603050405020304" pitchFamily="18" charset="0"/>
                          <a:cs typeface="Times New Roman" panose="02020603050405020304" pitchFamily="18" charset="0"/>
                        </a:rPr>
                        <a:t>- L</a:t>
                      </a:r>
                      <a:r>
                        <a:rPr lang="vi-VN" sz="3600" b="0" i="0" dirty="0">
                          <a:solidFill>
                            <a:srgbClr val="7030A0"/>
                          </a:solidFill>
                          <a:effectLst/>
                          <a:latin typeface="Times New Roman" panose="02020603050405020304" pitchFamily="18" charset="0"/>
                          <a:cs typeface="Times New Roman" panose="02020603050405020304" pitchFamily="18" charset="0"/>
                        </a:rPr>
                        <a:t>à con rồng châu Á về kinh tế, là cường quốc kinh tế thứ hai thế giới</a:t>
                      </a:r>
                      <a:endParaRPr lang="en-US" sz="3600" b="0" i="0" dirty="0">
                        <a:solidFill>
                          <a:srgbClr val="7030A0"/>
                        </a:solidFill>
                        <a:latin typeface="Times New Roman" panose="02020603050405020304" pitchFamily="18" charset="0"/>
                        <a:cs typeface="Times New Roman" panose="02020603050405020304" pitchFamily="18" charset="0"/>
                      </a:endParaRPr>
                    </a:p>
                  </a:txBody>
                  <a:tcPr/>
                </a:tc>
                <a:tc vMerge="1">
                  <a:txBody>
                    <a:bodyPr/>
                    <a:lstStyle/>
                    <a:p>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09727360"/>
                  </a:ext>
                </a:extLst>
              </a:tr>
              <a:tr h="370840">
                <a:tc>
                  <a:txBody>
                    <a:bodyPr/>
                    <a:lstStyle/>
                    <a:p>
                      <a:r>
                        <a:rPr lang="en-US" sz="3200" b="1" dirty="0">
                          <a:solidFill>
                            <a:schemeClr val="accent2">
                              <a:lumMod val="50000"/>
                            </a:schemeClr>
                          </a:solidFill>
                          <a:latin typeface="Times New Roman" panose="02020603050405020304" pitchFamily="18" charset="0"/>
                          <a:cs typeface="Times New Roman" panose="02020603050405020304" pitchFamily="18" charset="0"/>
                        </a:rPr>
                        <a:t>HÀN</a:t>
                      </a:r>
                      <a:r>
                        <a:rPr lang="en-US" sz="3200" b="1" baseline="0" dirty="0">
                          <a:solidFill>
                            <a:schemeClr val="accent2">
                              <a:lumMod val="50000"/>
                            </a:schemeClr>
                          </a:solidFill>
                          <a:latin typeface="Times New Roman" panose="02020603050405020304" pitchFamily="18" charset="0"/>
                          <a:cs typeface="Times New Roman" panose="02020603050405020304" pitchFamily="18" charset="0"/>
                        </a:rPr>
                        <a:t> QUỐC</a:t>
                      </a:r>
                      <a:endParaRPr lang="en-US" sz="3200" b="1" dirty="0">
                        <a:solidFill>
                          <a:schemeClr val="accent2">
                            <a:lumMod val="50000"/>
                          </a:schemeClr>
                        </a:solidFill>
                        <a:latin typeface="Times New Roman" panose="02020603050405020304" pitchFamily="18" charset="0"/>
                        <a:cs typeface="Times New Roman" panose="02020603050405020304" pitchFamily="18" charset="0"/>
                      </a:endParaRPr>
                    </a:p>
                  </a:txBody>
                  <a:tcPr/>
                </a:tc>
                <a:tc>
                  <a:txBody>
                    <a:bodyPr/>
                    <a:lstStyle/>
                    <a:p>
                      <a:endParaRPr lang="en-US" sz="3600" dirty="0">
                        <a:solidFill>
                          <a:srgbClr val="C00000"/>
                        </a:solidFill>
                        <a:latin typeface="Times New Roman" panose="02020603050405020304" pitchFamily="18" charset="0"/>
                        <a:cs typeface="Times New Roman" panose="02020603050405020304" pitchFamily="18" charset="0"/>
                      </a:endParaRPr>
                    </a:p>
                  </a:txBody>
                  <a:tcPr/>
                </a:tc>
                <a:tc vMerge="1">
                  <a:txBody>
                    <a:bodyPr/>
                    <a:lstStyle/>
                    <a:p>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21834832"/>
                  </a:ext>
                </a:extLst>
              </a:tr>
            </a:tbl>
          </a:graphicData>
        </a:graphic>
      </p:graphicFrame>
    </p:spTree>
    <p:extLst>
      <p:ext uri="{BB962C8B-B14F-4D97-AF65-F5344CB8AC3E}">
        <p14:creationId xmlns:p14="http://schemas.microsoft.com/office/powerpoint/2010/main" val="2337484389"/>
      </p:ext>
    </p:extLst>
  </p:cSld>
  <p:clrMapOvr>
    <a:masterClrMapping/>
  </p:clrMapOvr>
  <p:transition spd="slow">
    <p:comb/>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newsroom.korea.net/upload/content/editImage/20210908195117688_BKFARGU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9757" y="917013"/>
            <a:ext cx="9516433" cy="558165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953021" y="154745"/>
            <a:ext cx="3836307" cy="769441"/>
          </a:xfrm>
          <a:prstGeom prst="rect">
            <a:avLst/>
          </a:prstGeom>
          <a:noFill/>
        </p:spPr>
        <p:txBody>
          <a:bodyPr wrap="none" rtlCol="0">
            <a:spAutoFit/>
          </a:bodyPr>
          <a:lstStyle/>
          <a:p>
            <a:r>
              <a:rPr lang="en-US" sz="4400" b="1" dirty="0">
                <a:solidFill>
                  <a:srgbClr val="7030A0"/>
                </a:solidFill>
                <a:latin typeface="Times New Roman" panose="02020603050405020304" pitchFamily="18" charset="0"/>
                <a:cs typeface="Times New Roman" panose="02020603050405020304" pitchFamily="18" charset="0"/>
              </a:rPr>
              <a:t>3. HÀN QUỐC</a:t>
            </a:r>
          </a:p>
        </p:txBody>
      </p:sp>
    </p:spTree>
    <p:extLst>
      <p:ext uri="{BB962C8B-B14F-4D97-AF65-F5344CB8AC3E}">
        <p14:creationId xmlns:p14="http://schemas.microsoft.com/office/powerpoint/2010/main" val="68016094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GDP and Per-capita GNI (Bank of Korea, 20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959" y="146304"/>
            <a:ext cx="5940425" cy="52959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s://newsroom.korea.net/upload/content/editImage/20210908194955574_DCIXPGJJ.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0384" y="0"/>
            <a:ext cx="6071616" cy="52303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03384" y="5530445"/>
            <a:ext cx="10789921" cy="1077218"/>
          </a:xfrm>
          <a:prstGeom prst="rect">
            <a:avLst/>
          </a:prstGeom>
          <a:noFill/>
        </p:spPr>
        <p:txBody>
          <a:bodyPr wrap="square" rtlCol="0">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KHÔNG CHỈ CON RỒNG CHÂU Á – HÀN QUỐC TÁI SINH TRỞ THÀNH CON RỒNG THẾ GIỚI</a:t>
            </a:r>
          </a:p>
        </p:txBody>
      </p:sp>
    </p:spTree>
    <p:extLst>
      <p:ext uri="{BB962C8B-B14F-4D97-AF65-F5344CB8AC3E}">
        <p14:creationId xmlns:p14="http://schemas.microsoft.com/office/powerpoint/2010/main" val="18190552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896580" y="1967601"/>
            <a:ext cx="9330631" cy="4154984"/>
          </a:xfrm>
          <a:prstGeom prst="rect">
            <a:avLst/>
          </a:prstGeom>
          <a:noFill/>
        </p:spPr>
        <p:txBody>
          <a:bodyPr wrap="square" rtlCol="0">
            <a:spAutoFit/>
          </a:bodyPr>
          <a:lstStyle/>
          <a:p>
            <a:r>
              <a:rPr lang="en-US" sz="4800" b="1" dirty="0">
                <a:solidFill>
                  <a:srgbClr val="FF0000"/>
                </a:solidFill>
                <a:latin typeface="Times New Roman" panose="02020603050405020304" pitchFamily="18" charset="0"/>
                <a:cs typeface="Times New Roman" panose="02020603050405020304" pitchFamily="18" charset="0"/>
              </a:rPr>
              <a:t>IV. CÁC NƯỚC ĐÔNG BẮC Á</a:t>
            </a:r>
          </a:p>
          <a:p>
            <a:pPr marL="342900" indent="-342900">
              <a:buAutoNum type="arabicPeriod"/>
            </a:pPr>
            <a:r>
              <a:rPr lang="en-US" sz="5400" b="1" dirty="0">
                <a:solidFill>
                  <a:srgbClr val="7030A0"/>
                </a:solidFill>
                <a:latin typeface="Times New Roman" panose="02020603050405020304" pitchFamily="18" charset="0"/>
                <a:cs typeface="Times New Roman" panose="02020603050405020304" pitchFamily="18" charset="0"/>
              </a:rPr>
              <a:t> NHẬT BẢN</a:t>
            </a:r>
          </a:p>
          <a:p>
            <a:pPr marL="342900" indent="-342900">
              <a:buAutoNum type="arabicPeriod"/>
            </a:pPr>
            <a:r>
              <a:rPr lang="en-US" sz="5400" b="1" dirty="0">
                <a:solidFill>
                  <a:srgbClr val="7030A0"/>
                </a:solidFill>
                <a:latin typeface="Times New Roman" panose="02020603050405020304" pitchFamily="18" charset="0"/>
                <a:cs typeface="Times New Roman" panose="02020603050405020304" pitchFamily="18" charset="0"/>
              </a:rPr>
              <a:t> TRUNG QUỐC</a:t>
            </a:r>
          </a:p>
          <a:p>
            <a:pPr marL="342900" indent="-342900">
              <a:buAutoNum type="arabicPeriod"/>
            </a:pPr>
            <a:r>
              <a:rPr lang="en-US" sz="5400" b="1" dirty="0">
                <a:solidFill>
                  <a:srgbClr val="7030A0"/>
                </a:solidFill>
                <a:latin typeface="Times New Roman" panose="02020603050405020304" pitchFamily="18" charset="0"/>
                <a:cs typeface="Times New Roman" panose="02020603050405020304" pitchFamily="18" charset="0"/>
              </a:rPr>
              <a:t> HÀN QUỐC</a:t>
            </a:r>
          </a:p>
          <a:p>
            <a:r>
              <a:rPr lang="en-US" sz="5400" b="1" dirty="0">
                <a:solidFill>
                  <a:srgbClr val="FF0000"/>
                </a:solidFill>
                <a:latin typeface="Times New Roman" panose="02020603050405020304" pitchFamily="18" charset="0"/>
                <a:cs typeface="Times New Roman" panose="02020603050405020304" pitchFamily="18" charset="0"/>
              </a:rPr>
              <a:t>V. CỘNG ĐỒNG ASEAN</a:t>
            </a:r>
          </a:p>
        </p:txBody>
      </p:sp>
      <p:sp>
        <p:nvSpPr>
          <p:cNvPr id="5" name="TextBox 4"/>
          <p:cNvSpPr txBox="1"/>
          <p:nvPr/>
        </p:nvSpPr>
        <p:spPr>
          <a:xfrm>
            <a:off x="4208116" y="377013"/>
            <a:ext cx="4097597" cy="1015663"/>
          </a:xfrm>
          <a:prstGeom prst="rect">
            <a:avLst/>
          </a:prstGeom>
        </p:spPr>
        <p:style>
          <a:lnRef idx="2">
            <a:schemeClr val="dk1"/>
          </a:lnRef>
          <a:fillRef idx="1">
            <a:schemeClr val="lt1"/>
          </a:fillRef>
          <a:effectRef idx="0">
            <a:schemeClr val="dk1"/>
          </a:effectRef>
          <a:fontRef idx="minor">
            <a:schemeClr val="dk1"/>
          </a:fontRef>
        </p:style>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6000" b="1" dirty="0">
                <a:ln/>
                <a:solidFill>
                  <a:srgbClr val="FF0066"/>
                </a:solidFill>
                <a:latin typeface="Times New Roman" panose="02020603050405020304" pitchFamily="18" charset="0"/>
                <a:cs typeface="Times New Roman" panose="02020603050405020304" pitchFamily="18" charset="0"/>
              </a:rPr>
              <a:t>NỘI DUNG</a:t>
            </a:r>
          </a:p>
        </p:txBody>
      </p:sp>
    </p:spTree>
    <p:extLst>
      <p:ext uri="{BB962C8B-B14F-4D97-AF65-F5344CB8AC3E}">
        <p14:creationId xmlns:p14="http://schemas.microsoft.com/office/powerpoint/2010/main" val="20075386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ars Exported from Hyundai Motor’s Ulsan Factory. Cars are one of the country's major export ite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36" y="56271"/>
            <a:ext cx="5809956" cy="566295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Video Games, Leading Cultural Contents. South Korea has emerged as a leading exporter of cultural contents, such as K-Pop, broadcast programs, and video games, as well as cars and electronic goo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8092" y="56271"/>
            <a:ext cx="6353908" cy="566295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250745" y="5731419"/>
            <a:ext cx="5941255" cy="95410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vi-VN" sz="2800" b="1" dirty="0">
                <a:solidFill>
                  <a:srgbClr val="7030A0"/>
                </a:solidFill>
                <a:latin typeface="Times New Roman" panose="02020603050405020304" pitchFamily="18" charset="0"/>
              </a:rPr>
              <a:t>Ngành công nghiệp game, sản phẩm văn hóa tiêu biểu</a:t>
            </a:r>
            <a:endParaRPr lang="en-US" sz="2800" dirty="0">
              <a:solidFill>
                <a:srgbClr val="7030A0"/>
              </a:solidFill>
            </a:endParaRPr>
          </a:p>
        </p:txBody>
      </p:sp>
      <p:sp>
        <p:nvSpPr>
          <p:cNvPr id="5" name="TextBox 4"/>
          <p:cNvSpPr txBox="1"/>
          <p:nvPr/>
        </p:nvSpPr>
        <p:spPr>
          <a:xfrm>
            <a:off x="28136" y="5719227"/>
            <a:ext cx="5809956"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b="1" dirty="0">
                <a:solidFill>
                  <a:srgbClr val="7030A0"/>
                </a:solidFill>
                <a:latin typeface="Times New Roman" panose="02020603050405020304" pitchFamily="18" charset="0"/>
                <a:cs typeface="Times New Roman" panose="02020603050405020304" pitchFamily="18" charset="0"/>
              </a:rPr>
              <a:t>Kho </a:t>
            </a:r>
            <a:r>
              <a:rPr lang="en-US" sz="2800" b="1" dirty="0" err="1">
                <a:solidFill>
                  <a:srgbClr val="7030A0"/>
                </a:solidFill>
                <a:latin typeface="Times New Roman" panose="02020603050405020304" pitchFamily="18" charset="0"/>
                <a:cs typeface="Times New Roman" panose="02020603050405020304" pitchFamily="18" charset="0"/>
              </a:rPr>
              <a:t>xuất</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khẩu</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và</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lưu</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trữ</a:t>
            </a:r>
            <a:r>
              <a:rPr lang="en-US" sz="2800" b="1" dirty="0">
                <a:solidFill>
                  <a:srgbClr val="7030A0"/>
                </a:solidFill>
                <a:latin typeface="Times New Roman" panose="02020603050405020304" pitchFamily="18" charset="0"/>
                <a:cs typeface="Times New Roman" panose="02020603050405020304" pitchFamily="18" charset="0"/>
              </a:rPr>
              <a:t> Ulsan, </a:t>
            </a:r>
            <a:r>
              <a:rPr lang="en-US" sz="2800" b="1" dirty="0" err="1">
                <a:solidFill>
                  <a:srgbClr val="7030A0"/>
                </a:solidFill>
                <a:latin typeface="Times New Roman" panose="02020603050405020304" pitchFamily="18" charset="0"/>
                <a:cs typeface="Times New Roman" panose="02020603050405020304" pitchFamily="18" charset="0"/>
              </a:rPr>
              <a:t>không</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mái</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che</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của</a:t>
            </a:r>
            <a:r>
              <a:rPr lang="en-US" sz="2800" b="1" dirty="0">
                <a:solidFill>
                  <a:srgbClr val="7030A0"/>
                </a:solidFill>
                <a:latin typeface="Times New Roman" panose="02020603050405020304" pitchFamily="18" charset="0"/>
                <a:cs typeface="Times New Roman" panose="02020603050405020304" pitchFamily="18" charset="0"/>
              </a:rPr>
              <a:t> NM ô </a:t>
            </a:r>
            <a:r>
              <a:rPr lang="en-US" sz="2800" b="1" dirty="0" err="1">
                <a:solidFill>
                  <a:srgbClr val="7030A0"/>
                </a:solidFill>
                <a:latin typeface="Times New Roman" panose="02020603050405020304" pitchFamily="18" charset="0"/>
                <a:cs typeface="Times New Roman" panose="02020603050405020304" pitchFamily="18" charset="0"/>
              </a:rPr>
              <a:t>tô</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Huyndai</a:t>
            </a:r>
            <a:endParaRPr lang="en-US" sz="28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72566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Dân số Hàn Quốc là bao nhiêu? | Hàn Quốc Ngày N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32" y="56271"/>
            <a:ext cx="6907237" cy="671028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dân số hàn quốc là bao nhiêu, dân số hàn quốc giảm, dân số hàn quốc 2020, dân số hàn quốc năm 2020, dân số hàn quốc hiện nay, dân số hàn quốc bao nhiêu, dân số của hàn quốc, tổng dân số của hàn quốc, dân số ở hàn quốc, tổng dân số hàn quố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7914" y="626012"/>
            <a:ext cx="5144085" cy="5570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2704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84886572"/>
              </p:ext>
            </p:extLst>
          </p:nvPr>
        </p:nvGraphicFramePr>
        <p:xfrm>
          <a:off x="670560" y="719666"/>
          <a:ext cx="11135957" cy="5242560"/>
        </p:xfrm>
        <a:graphic>
          <a:graphicData uri="http://schemas.openxmlformats.org/drawingml/2006/table">
            <a:tbl>
              <a:tblPr firstRow="1" bandRow="1">
                <a:tableStyleId>{5940675A-B579-460E-94D1-54222C63F5DA}</a:tableStyleId>
              </a:tblPr>
              <a:tblGrid>
                <a:gridCol w="2668968">
                  <a:extLst>
                    <a:ext uri="{9D8B030D-6E8A-4147-A177-3AD203B41FA5}">
                      <a16:colId xmlns:a16="http://schemas.microsoft.com/office/drawing/2014/main" val="3397468837"/>
                    </a:ext>
                  </a:extLst>
                </a:gridCol>
                <a:gridCol w="5791025">
                  <a:extLst>
                    <a:ext uri="{9D8B030D-6E8A-4147-A177-3AD203B41FA5}">
                      <a16:colId xmlns:a16="http://schemas.microsoft.com/office/drawing/2014/main" val="1562833265"/>
                    </a:ext>
                  </a:extLst>
                </a:gridCol>
                <a:gridCol w="2675964">
                  <a:extLst>
                    <a:ext uri="{9D8B030D-6E8A-4147-A177-3AD203B41FA5}">
                      <a16:colId xmlns:a16="http://schemas.microsoft.com/office/drawing/2014/main" val="1081323159"/>
                    </a:ext>
                  </a:extLst>
                </a:gridCol>
              </a:tblGrid>
              <a:tr h="370840">
                <a:tc>
                  <a:txBody>
                    <a:bodyPr/>
                    <a:lstStyle/>
                    <a:p>
                      <a:pPr algn="ctr"/>
                      <a:r>
                        <a:rPr lang="en-US" sz="3200" b="1" dirty="0">
                          <a:latin typeface="Times New Roman" panose="02020603050405020304" pitchFamily="18" charset="0"/>
                          <a:cs typeface="Times New Roman" panose="02020603050405020304" pitchFamily="18" charset="0"/>
                        </a:rPr>
                        <a:t>NỘI</a:t>
                      </a:r>
                      <a:r>
                        <a:rPr lang="en-US" sz="3200" b="1" baseline="0" dirty="0">
                          <a:latin typeface="Times New Roman" panose="02020603050405020304" pitchFamily="18" charset="0"/>
                          <a:cs typeface="Times New Roman" panose="02020603050405020304" pitchFamily="18" charset="0"/>
                        </a:rPr>
                        <a:t> DUNG</a:t>
                      </a:r>
                      <a:endParaRPr lang="en-US" sz="3200" b="1" dirty="0">
                        <a:latin typeface="Times New Roman" panose="02020603050405020304" pitchFamily="18" charset="0"/>
                        <a:cs typeface="Times New Roman" panose="02020603050405020304" pitchFamily="18" charset="0"/>
                      </a:endParaRPr>
                    </a:p>
                  </a:txBody>
                  <a:tcPr/>
                </a:tc>
                <a:tc>
                  <a:txBody>
                    <a:bodyPr/>
                    <a:lstStyle/>
                    <a:p>
                      <a:pPr algn="ctr"/>
                      <a:r>
                        <a:rPr lang="en-US" sz="3200" b="1" dirty="0">
                          <a:solidFill>
                            <a:srgbClr val="FF0000"/>
                          </a:solidFill>
                          <a:latin typeface="Times New Roman" panose="02020603050405020304" pitchFamily="18" charset="0"/>
                          <a:cs typeface="Times New Roman" panose="02020603050405020304" pitchFamily="18" charset="0"/>
                        </a:rPr>
                        <a:t>KINH TẾ</a:t>
                      </a:r>
                    </a:p>
                  </a:txBody>
                  <a:tcPr/>
                </a:tc>
                <a:tc>
                  <a:txBody>
                    <a:bodyPr/>
                    <a:lstStyle/>
                    <a:p>
                      <a:pPr algn="ctr"/>
                      <a:r>
                        <a:rPr lang="en-US" sz="3200" b="1" dirty="0">
                          <a:solidFill>
                            <a:srgbClr val="FF0000"/>
                          </a:solidFill>
                          <a:latin typeface="Times New Roman" panose="02020603050405020304" pitchFamily="18" charset="0"/>
                          <a:cs typeface="Times New Roman" panose="02020603050405020304" pitchFamily="18" charset="0"/>
                        </a:rPr>
                        <a:t>XÃ</a:t>
                      </a:r>
                      <a:r>
                        <a:rPr lang="en-US" sz="3200" b="1" baseline="0" dirty="0">
                          <a:solidFill>
                            <a:srgbClr val="FF0000"/>
                          </a:solidFill>
                          <a:latin typeface="Times New Roman" panose="02020603050405020304" pitchFamily="18" charset="0"/>
                          <a:cs typeface="Times New Roman" panose="02020603050405020304" pitchFamily="18" charset="0"/>
                        </a:rPr>
                        <a:t> HỘI</a:t>
                      </a:r>
                      <a:endParaRPr lang="en-US" sz="3200"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72365335"/>
                  </a:ext>
                </a:extLst>
              </a:tr>
              <a:tr h="370840">
                <a:tc>
                  <a:txBody>
                    <a:bodyPr/>
                    <a:lstStyle/>
                    <a:p>
                      <a:r>
                        <a:rPr lang="en-US" sz="3200" b="1" dirty="0">
                          <a:solidFill>
                            <a:srgbClr val="0033CC"/>
                          </a:solidFill>
                          <a:latin typeface="Times New Roman" panose="02020603050405020304" pitchFamily="18" charset="0"/>
                          <a:cs typeface="Times New Roman" panose="02020603050405020304" pitchFamily="18" charset="0"/>
                        </a:rPr>
                        <a:t>NHẬT</a:t>
                      </a:r>
                      <a:r>
                        <a:rPr lang="en-US" sz="3200" b="1" baseline="0" dirty="0">
                          <a:solidFill>
                            <a:srgbClr val="0033CC"/>
                          </a:solidFill>
                          <a:latin typeface="Times New Roman" panose="02020603050405020304" pitchFamily="18" charset="0"/>
                          <a:cs typeface="Times New Roman" panose="02020603050405020304" pitchFamily="18" charset="0"/>
                        </a:rPr>
                        <a:t> BẢN</a:t>
                      </a:r>
                      <a:endParaRPr lang="en-US" sz="3200" b="1" dirty="0">
                        <a:solidFill>
                          <a:srgbClr val="0033CC"/>
                        </a:solidFill>
                        <a:latin typeface="Times New Roman" panose="02020603050405020304" pitchFamily="18" charset="0"/>
                        <a:cs typeface="Times New Roman" panose="02020603050405020304" pitchFamily="18" charset="0"/>
                      </a:endParaRPr>
                    </a:p>
                  </a:txBody>
                  <a:tcPr/>
                </a:tc>
                <a:tc>
                  <a:txBody>
                    <a:bodyPr/>
                    <a:lstStyle/>
                    <a:p>
                      <a:pPr marL="457200" indent="-457200">
                        <a:buFontTx/>
                        <a:buChar char="-"/>
                      </a:pPr>
                      <a:r>
                        <a:rPr lang="en-US" sz="3600" dirty="0">
                          <a:latin typeface="Times New Roman" panose="02020603050405020304" pitchFamily="18" charset="0"/>
                          <a:cs typeface="Times New Roman" panose="02020603050405020304" pitchFamily="18" charset="0"/>
                        </a:rPr>
                        <a:t>1991 – 2010: </a:t>
                      </a:r>
                      <a:r>
                        <a:rPr lang="en-US" sz="3600" dirty="0" err="1">
                          <a:latin typeface="Times New Roman" panose="02020603050405020304" pitchFamily="18" charset="0"/>
                          <a:cs typeface="Times New Roman" panose="02020603050405020304" pitchFamily="18" charset="0"/>
                        </a:rPr>
                        <a:t>suy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thoái</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và</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hồi</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phục</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chậm</a:t>
                      </a:r>
                      <a:endParaRPr lang="en-US" sz="3600" baseline="0" dirty="0">
                        <a:latin typeface="Times New Roman" panose="02020603050405020304" pitchFamily="18" charset="0"/>
                        <a:cs typeface="Times New Roman" panose="02020603050405020304" pitchFamily="18" charset="0"/>
                      </a:endParaRPr>
                    </a:p>
                    <a:p>
                      <a:pPr marL="457200" indent="-457200">
                        <a:buFontTx/>
                        <a:buChar char="-"/>
                      </a:pPr>
                      <a:r>
                        <a:rPr lang="en-US" sz="3600" baseline="0" dirty="0">
                          <a:latin typeface="Times New Roman" panose="02020603050405020304" pitchFamily="18" charset="0"/>
                          <a:cs typeface="Times New Roman" panose="02020603050405020304" pitchFamily="18" charset="0"/>
                        </a:rPr>
                        <a:t>2010 – nay: </a:t>
                      </a:r>
                      <a:r>
                        <a:rPr lang="en-US" sz="3600" baseline="0" dirty="0" err="1">
                          <a:latin typeface="Times New Roman" panose="02020603050405020304" pitchFamily="18" charset="0"/>
                          <a:cs typeface="Times New Roman" panose="02020603050405020304" pitchFamily="18" charset="0"/>
                        </a:rPr>
                        <a:t>phục</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hồi</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và</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tăng</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trưởng</a:t>
                      </a:r>
                      <a:endParaRPr lang="en-US" sz="3600" dirty="0">
                        <a:latin typeface="Times New Roman" panose="02020603050405020304" pitchFamily="18" charset="0"/>
                        <a:cs typeface="Times New Roman" panose="02020603050405020304" pitchFamily="18" charset="0"/>
                      </a:endParaRPr>
                    </a:p>
                  </a:txBody>
                  <a:tcPr/>
                </a:tc>
                <a:tc rowSpan="3">
                  <a:txBody>
                    <a:bodyPr/>
                    <a:lstStyle/>
                    <a:p>
                      <a:endParaRPr lang="en-US" sz="3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898046258"/>
                  </a:ext>
                </a:extLst>
              </a:tr>
              <a:tr h="370840">
                <a:tc>
                  <a:txBody>
                    <a:bodyPr/>
                    <a:lstStyle/>
                    <a:p>
                      <a:r>
                        <a:rPr lang="en-US" sz="3200" b="1" dirty="0">
                          <a:solidFill>
                            <a:srgbClr val="FF0066"/>
                          </a:solidFill>
                          <a:latin typeface="Times New Roman" panose="02020603050405020304" pitchFamily="18" charset="0"/>
                          <a:cs typeface="Times New Roman" panose="02020603050405020304" pitchFamily="18" charset="0"/>
                        </a:rPr>
                        <a:t>TRUNG QUỐC</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600" b="0" i="0" dirty="0">
                          <a:solidFill>
                            <a:srgbClr val="7030A0"/>
                          </a:solidFill>
                          <a:latin typeface="Times New Roman" panose="02020603050405020304" pitchFamily="18" charset="0"/>
                          <a:cs typeface="Times New Roman" panose="02020603050405020304" pitchFamily="18" charset="0"/>
                        </a:rPr>
                        <a:t>- L</a:t>
                      </a:r>
                      <a:r>
                        <a:rPr lang="vi-VN" sz="3600" b="0" i="0" dirty="0">
                          <a:solidFill>
                            <a:srgbClr val="7030A0"/>
                          </a:solidFill>
                          <a:effectLst/>
                          <a:latin typeface="Times New Roman" panose="02020603050405020304" pitchFamily="18" charset="0"/>
                          <a:cs typeface="Times New Roman" panose="02020603050405020304" pitchFamily="18" charset="0"/>
                        </a:rPr>
                        <a:t>à con rồng châu Á về kinh tế, là cường quốc kinh tế thứ hai thế giới</a:t>
                      </a:r>
                      <a:endParaRPr lang="en-US" sz="3600" b="0" i="0" dirty="0">
                        <a:solidFill>
                          <a:srgbClr val="7030A0"/>
                        </a:solidFill>
                        <a:latin typeface="Times New Roman" panose="02020603050405020304" pitchFamily="18" charset="0"/>
                        <a:cs typeface="Times New Roman" panose="02020603050405020304" pitchFamily="18" charset="0"/>
                      </a:endParaRPr>
                    </a:p>
                  </a:txBody>
                  <a:tcPr/>
                </a:tc>
                <a:tc vMerge="1">
                  <a:txBody>
                    <a:bodyPr/>
                    <a:lstStyle/>
                    <a:p>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09727360"/>
                  </a:ext>
                </a:extLst>
              </a:tr>
              <a:tr h="370840">
                <a:tc>
                  <a:txBody>
                    <a:bodyPr/>
                    <a:lstStyle/>
                    <a:p>
                      <a:r>
                        <a:rPr lang="en-US" sz="3200" b="1" dirty="0">
                          <a:solidFill>
                            <a:schemeClr val="accent2">
                              <a:lumMod val="50000"/>
                            </a:schemeClr>
                          </a:solidFill>
                          <a:latin typeface="Times New Roman" panose="02020603050405020304" pitchFamily="18" charset="0"/>
                          <a:cs typeface="Times New Roman" panose="02020603050405020304" pitchFamily="18" charset="0"/>
                        </a:rPr>
                        <a:t>HÀN</a:t>
                      </a:r>
                      <a:r>
                        <a:rPr lang="en-US" sz="3200" b="1" baseline="0" dirty="0">
                          <a:solidFill>
                            <a:schemeClr val="accent2">
                              <a:lumMod val="50000"/>
                            </a:schemeClr>
                          </a:solidFill>
                          <a:latin typeface="Times New Roman" panose="02020603050405020304" pitchFamily="18" charset="0"/>
                          <a:cs typeface="Times New Roman" panose="02020603050405020304" pitchFamily="18" charset="0"/>
                        </a:rPr>
                        <a:t> QUỐC</a:t>
                      </a:r>
                      <a:endParaRPr lang="en-US" sz="3200" b="1" dirty="0">
                        <a:solidFill>
                          <a:schemeClr val="accent2">
                            <a:lumMod val="50000"/>
                          </a:schemeClr>
                        </a:solidFill>
                        <a:latin typeface="Times New Roman" panose="02020603050405020304" pitchFamily="18" charset="0"/>
                        <a:cs typeface="Times New Roman" panose="02020603050405020304" pitchFamily="18" charset="0"/>
                      </a:endParaRPr>
                    </a:p>
                  </a:txBody>
                  <a:tcPr/>
                </a:tc>
                <a:tc>
                  <a:txBody>
                    <a:bodyPr/>
                    <a:lstStyle/>
                    <a:p>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Trở</a:t>
                      </a:r>
                      <a:r>
                        <a:rPr lang="en-US" sz="3600" baseline="0" dirty="0">
                          <a:solidFill>
                            <a:srgbClr val="C00000"/>
                          </a:solidFill>
                          <a:latin typeface="Times New Roman" panose="02020603050405020304" pitchFamily="18" charset="0"/>
                          <a:cs typeface="Times New Roman" panose="02020603050405020304" pitchFamily="18" charset="0"/>
                        </a:rPr>
                        <a:t> </a:t>
                      </a:r>
                      <a:r>
                        <a:rPr lang="en-US" sz="3600" baseline="0" dirty="0" err="1">
                          <a:solidFill>
                            <a:srgbClr val="C00000"/>
                          </a:solidFill>
                          <a:latin typeface="Times New Roman" panose="02020603050405020304" pitchFamily="18" charset="0"/>
                          <a:cs typeface="Times New Roman" panose="02020603050405020304" pitchFamily="18" charset="0"/>
                        </a:rPr>
                        <a:t>thành</a:t>
                      </a:r>
                      <a:r>
                        <a:rPr lang="en-US" sz="3600" baseline="0" dirty="0">
                          <a:solidFill>
                            <a:srgbClr val="C00000"/>
                          </a:solidFill>
                          <a:latin typeface="Times New Roman" panose="02020603050405020304" pitchFamily="18" charset="0"/>
                          <a:cs typeface="Times New Roman" panose="02020603050405020304" pitchFamily="18" charset="0"/>
                        </a:rPr>
                        <a:t> con </a:t>
                      </a:r>
                      <a:r>
                        <a:rPr lang="en-US" sz="3600" baseline="0" dirty="0" err="1">
                          <a:solidFill>
                            <a:srgbClr val="C00000"/>
                          </a:solidFill>
                          <a:latin typeface="Times New Roman" panose="02020603050405020304" pitchFamily="18" charset="0"/>
                          <a:cs typeface="Times New Roman" panose="02020603050405020304" pitchFamily="18" charset="0"/>
                        </a:rPr>
                        <a:t>rồng</a:t>
                      </a:r>
                      <a:r>
                        <a:rPr lang="en-US" sz="3600" baseline="0" dirty="0">
                          <a:solidFill>
                            <a:srgbClr val="C00000"/>
                          </a:solidFill>
                          <a:latin typeface="Times New Roman" panose="02020603050405020304" pitchFamily="18" charset="0"/>
                          <a:cs typeface="Times New Roman" panose="02020603050405020304" pitchFamily="18" charset="0"/>
                        </a:rPr>
                        <a:t> </a:t>
                      </a:r>
                      <a:r>
                        <a:rPr lang="en-US" sz="3600" baseline="0" dirty="0" err="1">
                          <a:solidFill>
                            <a:srgbClr val="C00000"/>
                          </a:solidFill>
                          <a:latin typeface="Times New Roman" panose="02020603050405020304" pitchFamily="18" charset="0"/>
                          <a:cs typeface="Times New Roman" panose="02020603050405020304" pitchFamily="18" charset="0"/>
                        </a:rPr>
                        <a:t>thế</a:t>
                      </a:r>
                      <a:r>
                        <a:rPr lang="en-US" sz="3600" baseline="0" dirty="0">
                          <a:solidFill>
                            <a:srgbClr val="C00000"/>
                          </a:solidFill>
                          <a:latin typeface="Times New Roman" panose="02020603050405020304" pitchFamily="18" charset="0"/>
                          <a:cs typeface="Times New Roman" panose="02020603050405020304" pitchFamily="18" charset="0"/>
                        </a:rPr>
                        <a:t> </a:t>
                      </a:r>
                      <a:r>
                        <a:rPr lang="en-US" sz="3600" baseline="0" dirty="0" err="1">
                          <a:solidFill>
                            <a:srgbClr val="C00000"/>
                          </a:solidFill>
                          <a:latin typeface="Times New Roman" panose="02020603050405020304" pitchFamily="18" charset="0"/>
                          <a:cs typeface="Times New Roman" panose="02020603050405020304" pitchFamily="18" charset="0"/>
                        </a:rPr>
                        <a:t>giới</a:t>
                      </a:r>
                      <a:endParaRPr lang="en-US" sz="3600" dirty="0">
                        <a:solidFill>
                          <a:srgbClr val="C00000"/>
                        </a:solidFill>
                        <a:latin typeface="Times New Roman" panose="02020603050405020304" pitchFamily="18" charset="0"/>
                        <a:cs typeface="Times New Roman" panose="02020603050405020304" pitchFamily="18" charset="0"/>
                      </a:endParaRPr>
                    </a:p>
                  </a:txBody>
                  <a:tcPr/>
                </a:tc>
                <a:tc vMerge="1">
                  <a:txBody>
                    <a:bodyPr/>
                    <a:lstStyle/>
                    <a:p>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21834832"/>
                  </a:ext>
                </a:extLst>
              </a:tr>
            </a:tbl>
          </a:graphicData>
        </a:graphic>
      </p:graphicFrame>
      <p:sp>
        <p:nvSpPr>
          <p:cNvPr id="2" name="Rectangle 1"/>
          <p:cNvSpPr/>
          <p:nvPr/>
        </p:nvSpPr>
        <p:spPr>
          <a:xfrm>
            <a:off x="9287372" y="1550004"/>
            <a:ext cx="2371228" cy="2062103"/>
          </a:xfrm>
          <a:prstGeom prst="rect">
            <a:avLst/>
          </a:prstGeom>
        </p:spPr>
        <p:txBody>
          <a:bodyPr wrap="square">
            <a:spAutoFit/>
          </a:bodyPr>
          <a:lstStyle/>
          <a:p>
            <a:pPr>
              <a:defRPr/>
            </a:pPr>
            <a:r>
              <a:rPr lang="en-US" sz="3200" b="1" dirty="0" err="1">
                <a:solidFill>
                  <a:srgbClr val="009900"/>
                </a:solidFill>
                <a:latin typeface="Times New Roman" panose="02020603050405020304" pitchFamily="18" charset="0"/>
                <a:cs typeface="Times New Roman" panose="02020603050405020304" pitchFamily="18" charset="0"/>
              </a:rPr>
              <a:t>Già</a:t>
            </a:r>
            <a:r>
              <a:rPr lang="en-US" sz="3200" b="1" dirty="0">
                <a:solidFill>
                  <a:srgbClr val="009900"/>
                </a:solidFill>
                <a:latin typeface="Times New Roman" panose="02020603050405020304" pitchFamily="18" charset="0"/>
                <a:cs typeface="Times New Roman" panose="02020603050405020304" pitchFamily="18" charset="0"/>
              </a:rPr>
              <a:t> </a:t>
            </a:r>
            <a:r>
              <a:rPr lang="en-US" sz="3200" b="1" dirty="0" err="1">
                <a:solidFill>
                  <a:srgbClr val="009900"/>
                </a:solidFill>
                <a:latin typeface="Times New Roman" panose="02020603050405020304" pitchFamily="18" charset="0"/>
                <a:cs typeface="Times New Roman" panose="02020603050405020304" pitchFamily="18" charset="0"/>
              </a:rPr>
              <a:t>hóa</a:t>
            </a:r>
            <a:r>
              <a:rPr lang="en-US" sz="3200" b="1" dirty="0">
                <a:solidFill>
                  <a:srgbClr val="009900"/>
                </a:solidFill>
                <a:latin typeface="Times New Roman" panose="02020603050405020304" pitchFamily="18" charset="0"/>
                <a:cs typeface="Times New Roman" panose="02020603050405020304" pitchFamily="18" charset="0"/>
              </a:rPr>
              <a:t> </a:t>
            </a:r>
            <a:r>
              <a:rPr lang="en-US" sz="3200" b="1" dirty="0" err="1">
                <a:solidFill>
                  <a:srgbClr val="009900"/>
                </a:solidFill>
                <a:latin typeface="Times New Roman" panose="02020603050405020304" pitchFamily="18" charset="0"/>
                <a:cs typeface="Times New Roman" panose="02020603050405020304" pitchFamily="18" charset="0"/>
              </a:rPr>
              <a:t>dân</a:t>
            </a:r>
            <a:r>
              <a:rPr lang="en-US" sz="3200" b="1" dirty="0">
                <a:solidFill>
                  <a:srgbClr val="009900"/>
                </a:solidFill>
                <a:latin typeface="Times New Roman" panose="02020603050405020304" pitchFamily="18" charset="0"/>
                <a:cs typeface="Times New Roman" panose="02020603050405020304" pitchFamily="18" charset="0"/>
              </a:rPr>
              <a:t> </a:t>
            </a:r>
            <a:r>
              <a:rPr lang="en-US" sz="3200" b="1" dirty="0" err="1">
                <a:solidFill>
                  <a:srgbClr val="009900"/>
                </a:solidFill>
                <a:latin typeface="Times New Roman" panose="02020603050405020304" pitchFamily="18" charset="0"/>
                <a:cs typeface="Times New Roman" panose="02020603050405020304" pitchFamily="18" charset="0"/>
              </a:rPr>
              <a:t>số</a:t>
            </a:r>
            <a:r>
              <a:rPr lang="en-US" sz="3200" b="1" dirty="0">
                <a:solidFill>
                  <a:srgbClr val="009900"/>
                </a:solidFill>
                <a:latin typeface="Times New Roman" panose="02020603050405020304" pitchFamily="18" charset="0"/>
                <a:cs typeface="Times New Roman" panose="02020603050405020304" pitchFamily="18" charset="0"/>
              </a:rPr>
              <a:t> =&gt; </a:t>
            </a:r>
            <a:r>
              <a:rPr lang="en-US" sz="3200" b="1" dirty="0" err="1">
                <a:solidFill>
                  <a:srgbClr val="009900"/>
                </a:solidFill>
                <a:latin typeface="Times New Roman" panose="02020603050405020304" pitchFamily="18" charset="0"/>
                <a:cs typeface="Times New Roman" panose="02020603050405020304" pitchFamily="18" charset="0"/>
              </a:rPr>
              <a:t>thiếu</a:t>
            </a:r>
            <a:r>
              <a:rPr lang="en-US" sz="3200" b="1" dirty="0">
                <a:solidFill>
                  <a:srgbClr val="009900"/>
                </a:solidFill>
                <a:latin typeface="Times New Roman" panose="02020603050405020304" pitchFamily="18" charset="0"/>
                <a:cs typeface="Times New Roman" panose="02020603050405020304" pitchFamily="18" charset="0"/>
              </a:rPr>
              <a:t> </a:t>
            </a:r>
            <a:r>
              <a:rPr lang="en-US" sz="3200" b="1" dirty="0" err="1">
                <a:solidFill>
                  <a:srgbClr val="009900"/>
                </a:solidFill>
                <a:latin typeface="Times New Roman" panose="02020603050405020304" pitchFamily="18" charset="0"/>
                <a:cs typeface="Times New Roman" panose="02020603050405020304" pitchFamily="18" charset="0"/>
              </a:rPr>
              <a:t>nguồn</a:t>
            </a:r>
            <a:r>
              <a:rPr lang="en-US" sz="3200" b="1" dirty="0">
                <a:solidFill>
                  <a:srgbClr val="009900"/>
                </a:solidFill>
                <a:latin typeface="Times New Roman" panose="02020603050405020304" pitchFamily="18" charset="0"/>
                <a:cs typeface="Times New Roman" panose="02020603050405020304" pitchFamily="18" charset="0"/>
              </a:rPr>
              <a:t> </a:t>
            </a:r>
            <a:r>
              <a:rPr lang="en-US" sz="3200" b="1" dirty="0" err="1">
                <a:solidFill>
                  <a:srgbClr val="009900"/>
                </a:solidFill>
                <a:latin typeface="Times New Roman" panose="02020603050405020304" pitchFamily="18" charset="0"/>
                <a:cs typeface="Times New Roman" panose="02020603050405020304" pitchFamily="18" charset="0"/>
              </a:rPr>
              <a:t>nhân</a:t>
            </a:r>
            <a:r>
              <a:rPr lang="en-US" sz="3200" b="1" dirty="0">
                <a:solidFill>
                  <a:srgbClr val="009900"/>
                </a:solidFill>
                <a:latin typeface="Times New Roman" panose="02020603050405020304" pitchFamily="18" charset="0"/>
                <a:cs typeface="Times New Roman" panose="02020603050405020304" pitchFamily="18" charset="0"/>
              </a:rPr>
              <a:t> </a:t>
            </a:r>
            <a:r>
              <a:rPr lang="en-US" sz="3200" b="1" dirty="0" err="1">
                <a:solidFill>
                  <a:srgbClr val="009900"/>
                </a:solidFill>
                <a:latin typeface="Times New Roman" panose="02020603050405020304" pitchFamily="18" charset="0"/>
                <a:cs typeface="Times New Roman" panose="02020603050405020304" pitchFamily="18" charset="0"/>
              </a:rPr>
              <a:t>lực</a:t>
            </a:r>
            <a:endParaRPr lang="en-US" sz="3200" b="1" dirty="0">
              <a:solidFill>
                <a:srgbClr val="0099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217282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huyên mục Cộng đồng Asean ngày 15/6/20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499"/>
            <a:ext cx="12192000" cy="531610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rot="18654133">
            <a:off x="2776582" y="1852581"/>
            <a:ext cx="580608" cy="646331"/>
          </a:xfrm>
          <a:prstGeom prst="rect">
            <a:avLst/>
          </a:prstGeom>
          <a:noFill/>
        </p:spPr>
        <p:txBody>
          <a:bodyPr wrap="none" rtlCol="0">
            <a:spAutoFit/>
          </a:bodyPr>
          <a:lstStyle/>
          <a:p>
            <a:r>
              <a:rPr lang="en-US" sz="3600" b="1">
                <a:solidFill>
                  <a:srgbClr val="0033CC"/>
                </a:solidFill>
                <a:effectLst>
                  <a:outerShdw blurRad="38100" dist="38100" dir="2700000" algn="tl">
                    <a:srgbClr val="000000">
                      <a:alpha val="43137"/>
                    </a:srgbClr>
                  </a:outerShdw>
                </a:effectLst>
                <a:latin typeface=".VnArial" panose="020B7200000000000000" pitchFamily="34" charset="0"/>
                <a:cs typeface="Times New Roman" panose="02020603050405020304" pitchFamily="18" charset="0"/>
              </a:rPr>
              <a:t>VI</a:t>
            </a:r>
            <a:endParaRPr lang="en-US" sz="3600" b="1" dirty="0">
              <a:solidFill>
                <a:srgbClr val="0033CC"/>
              </a:solidFill>
              <a:effectLst>
                <a:outerShdw blurRad="38100" dist="38100" dir="2700000" algn="tl">
                  <a:srgbClr val="000000">
                    <a:alpha val="43137"/>
                  </a:srgbClr>
                </a:outerShdw>
              </a:effectLst>
              <a:latin typeface=".VnArial" panose="020B7200000000000000" pitchFamily="34" charset="0"/>
              <a:cs typeface="Times New Roman" panose="02020603050405020304" pitchFamily="18" charset="0"/>
            </a:endParaRPr>
          </a:p>
        </p:txBody>
      </p:sp>
      <p:sp>
        <p:nvSpPr>
          <p:cNvPr id="4" name="Rectangle 3"/>
          <p:cNvSpPr/>
          <p:nvPr/>
        </p:nvSpPr>
        <p:spPr>
          <a:xfrm>
            <a:off x="364206" y="5672213"/>
            <a:ext cx="11463587" cy="685124"/>
          </a:xfrm>
          <a:prstGeom prst="rect">
            <a:avLst/>
          </a:prstGeom>
        </p:spPr>
        <p:txBody>
          <a:bodyPr wrap="none">
            <a:spAutoFit/>
          </a:bodyPr>
          <a:lstStyle/>
          <a:p>
            <a:pPr algn="just">
              <a:lnSpc>
                <a:spcPct val="107000"/>
              </a:lnSpc>
              <a:spcAft>
                <a:spcPts val="800"/>
              </a:spcAft>
            </a:pP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Cộng</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đồng</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ASEAN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chính</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thức</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đời</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ngày</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31-12-2015</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43056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18830" y="0"/>
            <a:ext cx="8477770" cy="646331"/>
          </a:xfrm>
          <a:prstGeom prst="rect">
            <a:avLst/>
          </a:prstGeom>
          <a:no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V. CỘNG ĐỒNG ASEAN TỪ 1991 - NAY</a:t>
            </a:r>
          </a:p>
        </p:txBody>
      </p:sp>
      <p:sp>
        <p:nvSpPr>
          <p:cNvPr id="4" name="Rectangle 3"/>
          <p:cNvSpPr/>
          <p:nvPr/>
        </p:nvSpPr>
        <p:spPr>
          <a:xfrm>
            <a:off x="190753" y="1255931"/>
            <a:ext cx="5943092" cy="489723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457200" indent="-457200" algn="just">
              <a:lnSpc>
                <a:spcPct val="107000"/>
              </a:lnSpc>
              <a:spcAft>
                <a:spcPts val="800"/>
              </a:spcAft>
              <a:buFontTx/>
              <a:buChar char="-"/>
            </a:pPr>
            <a:r>
              <a:rPr lang="en-US" sz="3600" b="1"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Mục</a:t>
            </a:r>
            <a:r>
              <a:rPr lang="en-US" sz="3600" b="1"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tiêu</a:t>
            </a:r>
            <a:r>
              <a:rPr lang="en-US" sz="3600" b="1"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xây</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dựng</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Hiệp</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hội</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thành</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tổ</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chức</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hợp</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liên</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Chính</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phủ</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liên</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kết</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sâu</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rộng</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hơn</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ràng</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buộc</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hơn</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trên</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cơ</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sở</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lý</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Hiến</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chương</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ASEAN. </a:t>
            </a:r>
          </a:p>
          <a:p>
            <a:pPr marL="457200" indent="-457200" algn="just">
              <a:lnSpc>
                <a:spcPct val="107000"/>
              </a:lnSpc>
              <a:spcAft>
                <a:spcPts val="800"/>
              </a:spcAft>
              <a:buFontTx/>
              <a:buChar char="-"/>
            </a:pP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Ba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trụ</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cột</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Cộng</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đồng</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ASEAN.</a:t>
            </a:r>
            <a:endParaRPr lang="en-US" sz="36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2946400" y="4119056"/>
            <a:ext cx="6096000" cy="1257845"/>
          </a:xfrm>
          <a:prstGeom prst="rect">
            <a:avLst/>
          </a:prstGeom>
        </p:spPr>
        <p:txBody>
          <a:bodyPr>
            <a:spAutoFit/>
          </a:bodyPr>
          <a:lstStyle/>
          <a:p>
            <a:pPr marL="342900" lvl="0" indent="-342900" algn="ctr">
              <a:lnSpc>
                <a:spcPct val="107000"/>
              </a:lnSpc>
              <a:spcAft>
                <a:spcPts val="0"/>
              </a:spcAft>
              <a:buSzPts val="1000"/>
              <a:buFont typeface="Symbol" panose="05050102010706020507" pitchFamily="18" charset="2"/>
              <a:buChar char=""/>
              <a:tabLst>
                <a:tab pos="457200" algn="l"/>
              </a:tabLst>
            </a:pPr>
            <a:br>
              <a:rPr lang="en-US" b="1" dirty="0">
                <a:solidFill>
                  <a:srgbClr val="FFFFFF"/>
                </a:solidFill>
                <a:latin typeface="Times New Roman" panose="02020603050405020304" pitchFamily="18" charset="0"/>
                <a:ea typeface="Times New Roman" panose="02020603050405020304" pitchFamily="18" charset="0"/>
                <a:cs typeface="Times New Roman" panose="02020603050405020304" pitchFamily="18" charset="0"/>
                <a:hlinkClick r:id="rId2"/>
              </a:rPr>
            </a:br>
            <a:br>
              <a:rPr lang="en-US" b="1" dirty="0">
                <a:solidFill>
                  <a:srgbClr val="FFFFFF"/>
                </a:solidFill>
                <a:latin typeface="Times New Roman" panose="02020603050405020304" pitchFamily="18" charset="0"/>
                <a:ea typeface="Times New Roman" panose="02020603050405020304" pitchFamily="18" charset="0"/>
                <a:cs typeface="Times New Roman" panose="02020603050405020304" pitchFamily="18" charset="0"/>
                <a:hlinkClick r:id="rId3"/>
              </a:rPr>
            </a:br>
            <a:br>
              <a:rPr lang="en-US" b="1" dirty="0">
                <a:solidFill>
                  <a:srgbClr val="FFFFFF"/>
                </a:solidFill>
                <a:latin typeface="Times New Roman" panose="02020603050405020304" pitchFamily="18" charset="0"/>
                <a:ea typeface="Times New Roman" panose="02020603050405020304" pitchFamily="18" charset="0"/>
                <a:cs typeface="Times New Roman" panose="02020603050405020304" pitchFamily="18" charset="0"/>
                <a:hlinkClick r:id="rId4"/>
              </a:rPr>
            </a:b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664408891"/>
              </p:ext>
            </p:extLst>
          </p:nvPr>
        </p:nvGraphicFramePr>
        <p:xfrm>
          <a:off x="6286499" y="4159308"/>
          <a:ext cx="5880101" cy="2586546"/>
        </p:xfrm>
        <a:graphic>
          <a:graphicData uri="http://schemas.openxmlformats.org/drawingml/2006/table">
            <a:tbl>
              <a:tblPr firstRow="1" bandRow="1">
                <a:tableStyleId>{5C22544A-7EE6-4342-B048-85BDC9FD1C3A}</a:tableStyleId>
              </a:tblPr>
              <a:tblGrid>
                <a:gridCol w="5880101">
                  <a:extLst>
                    <a:ext uri="{9D8B030D-6E8A-4147-A177-3AD203B41FA5}">
                      <a16:colId xmlns:a16="http://schemas.microsoft.com/office/drawing/2014/main" val="2114944087"/>
                    </a:ext>
                  </a:extLst>
                </a:gridCol>
              </a:tblGrid>
              <a:tr h="8621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u="none" dirty="0" err="1">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hlinkClick r:id="rId2"/>
                        </a:rPr>
                        <a:t>Chính</a:t>
                      </a:r>
                      <a:r>
                        <a:rPr lang="en-US" sz="2800" b="1" u="none" dirty="0">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hlinkClick r:id="rId2"/>
                        </a:rPr>
                        <a:t> </a:t>
                      </a:r>
                      <a:r>
                        <a:rPr lang="en-US" sz="2800" b="1" u="none" dirty="0" err="1">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hlinkClick r:id="rId2"/>
                        </a:rPr>
                        <a:t>trị</a:t>
                      </a:r>
                      <a:r>
                        <a:rPr lang="en-US" sz="2800" b="1" u="none" dirty="0">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hlinkClick r:id="rId2"/>
                        </a:rPr>
                        <a:t>-An </a:t>
                      </a:r>
                      <a:r>
                        <a:rPr lang="en-US" sz="2800" b="1" u="none" dirty="0" err="1">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hlinkClick r:id="rId2"/>
                        </a:rPr>
                        <a:t>ninh</a:t>
                      </a:r>
                      <a:r>
                        <a:rPr lang="en-US" sz="2800" b="1" u="none" dirty="0">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hlinkClick r:id="rId2"/>
                        </a:rPr>
                        <a:t> (APSC)</a:t>
                      </a:r>
                      <a:endParaRPr lang="en-US" sz="2800" b="1" u="none" dirty="0">
                        <a:solidFill>
                          <a:srgbClr val="FF0066"/>
                        </a:solidFill>
                        <a:latin typeface="Times New Roman" panose="02020603050405020304" pitchFamily="18" charset="0"/>
                        <a:ea typeface="Calibri" panose="020F0502020204030204" pitchFamily="34" charset="0"/>
                        <a:cs typeface="Times New Roman" panose="02020603050405020304" pitchFamily="18" charset="0"/>
                      </a:endParaRPr>
                    </a:p>
                  </a:txBody>
                  <a:tcPr>
                    <a:solidFill>
                      <a:srgbClr val="33CC33"/>
                    </a:solidFill>
                  </a:tcPr>
                </a:tc>
                <a:extLst>
                  <a:ext uri="{0D108BD9-81ED-4DB2-BD59-A6C34878D82A}">
                    <a16:rowId xmlns:a16="http://schemas.microsoft.com/office/drawing/2014/main" val="1185222269"/>
                  </a:ext>
                </a:extLst>
              </a:tr>
              <a:tr h="8621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u="none" dirty="0" err="1">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hlinkClick r:id="rId3"/>
                        </a:rPr>
                        <a:t>Kinh</a:t>
                      </a:r>
                      <a:r>
                        <a:rPr lang="en-US" sz="2800" b="1" u="none" dirty="0">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hlinkClick r:id="rId3"/>
                        </a:rPr>
                        <a:t> </a:t>
                      </a:r>
                      <a:r>
                        <a:rPr lang="en-US" sz="2800" b="1" u="none" dirty="0" err="1">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hlinkClick r:id="rId3"/>
                        </a:rPr>
                        <a:t>tế</a:t>
                      </a:r>
                      <a:r>
                        <a:rPr lang="en-US" sz="2800" b="1" u="none" dirty="0">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hlinkClick r:id="rId3"/>
                        </a:rPr>
                        <a:t> (AEC)</a:t>
                      </a:r>
                      <a:endParaRPr lang="en-US" sz="2800" b="1" u="none" dirty="0">
                        <a:solidFill>
                          <a:srgbClr val="FF0066"/>
                        </a:solidFill>
                        <a:latin typeface="Times New Roman" panose="02020603050405020304" pitchFamily="18" charset="0"/>
                        <a:ea typeface="Calibri" panose="020F0502020204030204" pitchFamily="34" charset="0"/>
                        <a:cs typeface="Times New Roman" panose="02020603050405020304" pitchFamily="18" charset="0"/>
                      </a:endParaRPr>
                    </a:p>
                  </a:txBody>
                  <a:tcPr>
                    <a:solidFill>
                      <a:srgbClr val="FF9900"/>
                    </a:solidFill>
                  </a:tcPr>
                </a:tc>
                <a:extLst>
                  <a:ext uri="{0D108BD9-81ED-4DB2-BD59-A6C34878D82A}">
                    <a16:rowId xmlns:a16="http://schemas.microsoft.com/office/drawing/2014/main" val="262725996"/>
                  </a:ext>
                </a:extLst>
              </a:tr>
              <a:tr h="8621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u="none" dirty="0" err="1">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hlinkClick r:id="rId4"/>
                        </a:rPr>
                        <a:t>Văn</a:t>
                      </a:r>
                      <a:r>
                        <a:rPr lang="en-US" sz="2800" b="1" u="none" dirty="0">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hlinkClick r:id="rId4"/>
                        </a:rPr>
                        <a:t> </a:t>
                      </a:r>
                      <a:r>
                        <a:rPr lang="en-US" sz="2800" b="1" u="none" dirty="0" err="1">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hlinkClick r:id="rId4"/>
                        </a:rPr>
                        <a:t>hóa-Xã</a:t>
                      </a:r>
                      <a:r>
                        <a:rPr lang="en-US" sz="2800" b="1" u="none" dirty="0">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hlinkClick r:id="rId4"/>
                        </a:rPr>
                        <a:t> </a:t>
                      </a:r>
                      <a:r>
                        <a:rPr lang="en-US" sz="2800" b="1" u="none" dirty="0" err="1">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hlinkClick r:id="rId4"/>
                        </a:rPr>
                        <a:t>hội</a:t>
                      </a:r>
                      <a:r>
                        <a:rPr lang="en-US" sz="2800" b="1" u="none" dirty="0">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hlinkClick r:id="rId4"/>
                        </a:rPr>
                        <a:t> (ASCC)</a:t>
                      </a:r>
                      <a:endParaRPr lang="en-US" sz="2800" b="1" u="none" dirty="0">
                        <a:solidFill>
                          <a:srgbClr val="FF006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rgbClr val="00CCFF"/>
                    </a:solidFill>
                  </a:tcPr>
                </a:tc>
                <a:extLst>
                  <a:ext uri="{0D108BD9-81ED-4DB2-BD59-A6C34878D82A}">
                    <a16:rowId xmlns:a16="http://schemas.microsoft.com/office/drawing/2014/main" val="4015207603"/>
                  </a:ext>
                </a:extLst>
              </a:tr>
            </a:tbl>
          </a:graphicData>
        </a:graphic>
      </p:graphicFrame>
      <p:pic>
        <p:nvPicPr>
          <p:cNvPr id="4098" name="Picture 2" descr="Cộng đồng ASEAN: Gắn kết để vững bước | Tin tức mới nhất 24h - Đọc Báo Lao  Động online - Laodong.v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6499" y="659872"/>
            <a:ext cx="5905501" cy="3472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43792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Lộ trình xây dựng Cộng đồng ASEAN đạt hơn 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8347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32899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264" y="5270009"/>
            <a:ext cx="11740896" cy="1673150"/>
          </a:xfrm>
          <a:prstGeom prst="rect">
            <a:avLst/>
          </a:prstGeom>
        </p:spPr>
        <p:txBody>
          <a:bodyPr wrap="square">
            <a:spAutoFit/>
          </a:bodyPr>
          <a:lstStyle/>
          <a:p>
            <a:pPr algn="ctr">
              <a:lnSpc>
                <a:spcPct val="107000"/>
              </a:lnSpc>
              <a:spcAft>
                <a:spcPts val="800"/>
              </a:spcAft>
            </a:pPr>
            <a:r>
              <a:rPr lang="en-US" sz="3200" b="1" dirty="0" err="1">
                <a:solidFill>
                  <a:srgbClr val="663300"/>
                </a:solidFill>
                <a:latin typeface="Times New Roman" panose="02020603050405020304" pitchFamily="18" charset="0"/>
                <a:ea typeface="Calibri" panose="020F0502020204030204" pitchFamily="34" charset="0"/>
                <a:cs typeface="Times New Roman" panose="02020603050405020304" pitchFamily="18" charset="0"/>
              </a:rPr>
              <a:t>Tính</a:t>
            </a:r>
            <a:r>
              <a:rPr lang="en-US" sz="3200" b="1" dirty="0">
                <a:solidFill>
                  <a:srgbClr val="6633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663300"/>
                </a:solidFill>
                <a:latin typeface="Times New Roman" panose="02020603050405020304" pitchFamily="18" charset="0"/>
                <a:ea typeface="Calibri" panose="020F0502020204030204" pitchFamily="34" charset="0"/>
                <a:cs typeface="Times New Roman" panose="02020603050405020304" pitchFamily="18" charset="0"/>
              </a:rPr>
              <a:t>đến</a:t>
            </a:r>
            <a:r>
              <a:rPr lang="en-US" sz="3200" b="1" dirty="0">
                <a:solidFill>
                  <a:srgbClr val="6633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663300"/>
                </a:solidFill>
                <a:latin typeface="Times New Roman" panose="02020603050405020304" pitchFamily="18" charset="0"/>
                <a:ea typeface="Calibri" panose="020F0502020204030204" pitchFamily="34" charset="0"/>
                <a:cs typeface="Times New Roman" panose="02020603050405020304" pitchFamily="18" charset="0"/>
              </a:rPr>
              <a:t>hết</a:t>
            </a:r>
            <a:r>
              <a:rPr lang="en-US" sz="3200" b="1" dirty="0">
                <a:solidFill>
                  <a:srgbClr val="6633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663300"/>
                </a:solidFill>
                <a:latin typeface="Times New Roman" panose="02020603050405020304" pitchFamily="18" charset="0"/>
                <a:ea typeface="Calibri" panose="020F0502020204030204" pitchFamily="34" charset="0"/>
                <a:cs typeface="Times New Roman" panose="02020603050405020304" pitchFamily="18" charset="0"/>
              </a:rPr>
              <a:t>tháng</a:t>
            </a:r>
            <a:r>
              <a:rPr lang="en-US" sz="3200" b="1" dirty="0">
                <a:solidFill>
                  <a:srgbClr val="663300"/>
                </a:solidFill>
                <a:latin typeface="Times New Roman" panose="02020603050405020304" pitchFamily="18" charset="0"/>
                <a:ea typeface="Calibri" panose="020F0502020204030204" pitchFamily="34" charset="0"/>
                <a:cs typeface="Times New Roman" panose="02020603050405020304" pitchFamily="18" charset="0"/>
              </a:rPr>
              <a:t> 7-2017, </a:t>
            </a:r>
            <a:r>
              <a:rPr lang="en-US" sz="3200" b="1" dirty="0" err="1">
                <a:solidFill>
                  <a:srgbClr val="663300"/>
                </a:solidFill>
                <a:latin typeface="Times New Roman" panose="02020603050405020304" pitchFamily="18" charset="0"/>
                <a:ea typeface="Calibri" panose="020F0502020204030204" pitchFamily="34" charset="0"/>
                <a:cs typeface="Times New Roman" panose="02020603050405020304" pitchFamily="18" charset="0"/>
              </a:rPr>
              <a:t>đã</a:t>
            </a:r>
            <a:r>
              <a:rPr lang="en-US" sz="3200" b="1" dirty="0">
                <a:solidFill>
                  <a:srgbClr val="6633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663300"/>
                </a:solidFill>
                <a:latin typeface="Times New Roman" panose="02020603050405020304" pitchFamily="18" charset="0"/>
                <a:ea typeface="Calibri" panose="020F0502020204030204" pitchFamily="34" charset="0"/>
                <a:cs typeface="Times New Roman" panose="02020603050405020304" pitchFamily="18" charset="0"/>
              </a:rPr>
              <a:t>có</a:t>
            </a:r>
            <a:r>
              <a:rPr lang="en-US" sz="3200" b="1" dirty="0">
                <a:solidFill>
                  <a:srgbClr val="663300"/>
                </a:solidFill>
                <a:latin typeface="Times New Roman" panose="02020603050405020304" pitchFamily="18" charset="0"/>
                <a:ea typeface="Calibri" panose="020F0502020204030204" pitchFamily="34" charset="0"/>
                <a:cs typeface="Times New Roman" panose="02020603050405020304" pitchFamily="18" charset="0"/>
              </a:rPr>
              <a:t> 87 </a:t>
            </a:r>
            <a:r>
              <a:rPr lang="en-US" sz="3200" b="1" dirty="0" err="1">
                <a:solidFill>
                  <a:srgbClr val="663300"/>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3200" b="1" dirty="0">
                <a:solidFill>
                  <a:srgbClr val="6633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663300"/>
                </a:solidFill>
                <a:latin typeface="Times New Roman" panose="02020603050405020304" pitchFamily="18" charset="0"/>
                <a:ea typeface="Calibri" panose="020F0502020204030204" pitchFamily="34" charset="0"/>
                <a:cs typeface="Times New Roman" panose="02020603050405020304" pitchFamily="18" charset="0"/>
              </a:rPr>
              <a:t>và</a:t>
            </a:r>
            <a:r>
              <a:rPr lang="en-US" sz="3200" b="1" dirty="0">
                <a:solidFill>
                  <a:srgbClr val="6633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663300"/>
                </a:solidFill>
                <a:latin typeface="Times New Roman" panose="02020603050405020304" pitchFamily="18" charset="0"/>
                <a:ea typeface="Calibri" panose="020F0502020204030204" pitchFamily="34" charset="0"/>
                <a:cs typeface="Times New Roman" panose="02020603050405020304" pitchFamily="18" charset="0"/>
              </a:rPr>
              <a:t>tổ</a:t>
            </a:r>
            <a:r>
              <a:rPr lang="en-US" sz="3200" b="1" dirty="0">
                <a:solidFill>
                  <a:srgbClr val="6633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663300"/>
                </a:solidFill>
                <a:latin typeface="Times New Roman" panose="02020603050405020304" pitchFamily="18" charset="0"/>
                <a:ea typeface="Calibri" panose="020F0502020204030204" pitchFamily="34" charset="0"/>
                <a:cs typeface="Times New Roman" panose="02020603050405020304" pitchFamily="18" charset="0"/>
              </a:rPr>
              <a:t>chức</a:t>
            </a:r>
            <a:r>
              <a:rPr lang="en-US" sz="3200" b="1" dirty="0">
                <a:solidFill>
                  <a:srgbClr val="6633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663300"/>
                </a:solidFill>
                <a:latin typeface="Times New Roman" panose="02020603050405020304" pitchFamily="18" charset="0"/>
                <a:ea typeface="Calibri" panose="020F0502020204030204" pitchFamily="34" charset="0"/>
                <a:cs typeface="Times New Roman" panose="02020603050405020304" pitchFamily="18" charset="0"/>
              </a:rPr>
              <a:t>cử</a:t>
            </a:r>
            <a:r>
              <a:rPr lang="en-US" sz="3200" b="1" dirty="0">
                <a:solidFill>
                  <a:srgbClr val="6633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663300"/>
                </a:solidFill>
                <a:latin typeface="Times New Roman" panose="02020603050405020304" pitchFamily="18" charset="0"/>
                <a:ea typeface="Calibri" panose="020F0502020204030204" pitchFamily="34" charset="0"/>
                <a:cs typeface="Times New Roman" panose="02020603050405020304" pitchFamily="18" charset="0"/>
              </a:rPr>
              <a:t>Ðại</a:t>
            </a:r>
            <a:r>
              <a:rPr lang="en-US" sz="3200" b="1" dirty="0">
                <a:solidFill>
                  <a:srgbClr val="6633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663300"/>
                </a:solidFill>
                <a:latin typeface="Times New Roman" panose="02020603050405020304" pitchFamily="18" charset="0"/>
                <a:ea typeface="Calibri" panose="020F0502020204030204" pitchFamily="34" charset="0"/>
                <a:cs typeface="Times New Roman" panose="02020603050405020304" pitchFamily="18" charset="0"/>
              </a:rPr>
              <a:t>sứ</a:t>
            </a:r>
            <a:r>
              <a:rPr lang="en-US" sz="3200" b="1" dirty="0">
                <a:solidFill>
                  <a:srgbClr val="6633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663300"/>
                </a:solidFill>
                <a:latin typeface="Times New Roman" panose="02020603050405020304" pitchFamily="18" charset="0"/>
                <a:ea typeface="Calibri" panose="020F0502020204030204" pitchFamily="34" charset="0"/>
                <a:cs typeface="Times New Roman" panose="02020603050405020304" pitchFamily="18" charset="0"/>
              </a:rPr>
              <a:t>tại</a:t>
            </a:r>
            <a:r>
              <a:rPr lang="en-US" sz="3200" b="1" dirty="0">
                <a:solidFill>
                  <a:srgbClr val="663300"/>
                </a:solidFill>
                <a:latin typeface="Times New Roman" panose="02020603050405020304" pitchFamily="18" charset="0"/>
                <a:ea typeface="Calibri" panose="020F0502020204030204" pitchFamily="34" charset="0"/>
                <a:cs typeface="Times New Roman" panose="02020603050405020304" pitchFamily="18" charset="0"/>
              </a:rPr>
              <a:t> ASEAN </a:t>
            </a:r>
            <a:r>
              <a:rPr lang="en-US" sz="3200" b="1" dirty="0" err="1">
                <a:solidFill>
                  <a:srgbClr val="663300"/>
                </a:solidFill>
                <a:latin typeface="Times New Roman" panose="02020603050405020304" pitchFamily="18" charset="0"/>
                <a:ea typeface="Calibri" panose="020F0502020204030204" pitchFamily="34" charset="0"/>
                <a:cs typeface="Times New Roman" panose="02020603050405020304" pitchFamily="18" charset="0"/>
              </a:rPr>
              <a:t>và</a:t>
            </a:r>
            <a:r>
              <a:rPr lang="en-US" sz="3200" b="1" dirty="0">
                <a:solidFill>
                  <a:srgbClr val="663300"/>
                </a:solidFill>
                <a:latin typeface="Times New Roman" panose="02020603050405020304" pitchFamily="18" charset="0"/>
                <a:ea typeface="Calibri" panose="020F0502020204030204" pitchFamily="34" charset="0"/>
                <a:cs typeface="Times New Roman" panose="02020603050405020304" pitchFamily="18" charset="0"/>
              </a:rPr>
              <a:t> 52 </a:t>
            </a:r>
            <a:r>
              <a:rPr lang="en-US" sz="3200" b="1" dirty="0" err="1">
                <a:solidFill>
                  <a:srgbClr val="663300"/>
                </a:solidFill>
                <a:latin typeface="Times New Roman" panose="02020603050405020304" pitchFamily="18" charset="0"/>
                <a:ea typeface="Calibri" panose="020F0502020204030204" pitchFamily="34" charset="0"/>
                <a:cs typeface="Times New Roman" panose="02020603050405020304" pitchFamily="18" charset="0"/>
              </a:rPr>
              <a:t>Ủy</a:t>
            </a:r>
            <a:r>
              <a:rPr lang="en-US" sz="3200" b="1" dirty="0">
                <a:solidFill>
                  <a:srgbClr val="663300"/>
                </a:solidFill>
                <a:latin typeface="Times New Roman" panose="02020603050405020304" pitchFamily="18" charset="0"/>
                <a:ea typeface="Calibri" panose="020F0502020204030204" pitchFamily="34" charset="0"/>
                <a:cs typeface="Times New Roman" panose="02020603050405020304" pitchFamily="18" charset="0"/>
              </a:rPr>
              <a:t> ban ASEAN </a:t>
            </a:r>
            <a:r>
              <a:rPr lang="en-US" sz="3200" b="1" dirty="0" err="1">
                <a:solidFill>
                  <a:srgbClr val="663300"/>
                </a:solidFill>
                <a:latin typeface="Times New Roman" panose="02020603050405020304" pitchFamily="18" charset="0"/>
                <a:ea typeface="Calibri" panose="020F0502020204030204" pitchFamily="34" charset="0"/>
                <a:cs typeface="Times New Roman" panose="02020603050405020304" pitchFamily="18" charset="0"/>
              </a:rPr>
              <a:t>tại</a:t>
            </a:r>
            <a:r>
              <a:rPr lang="en-US" sz="3200" b="1" dirty="0">
                <a:solidFill>
                  <a:srgbClr val="6633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663300"/>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3200" b="1" dirty="0">
                <a:solidFill>
                  <a:srgbClr val="6633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663300"/>
                </a:solidFill>
                <a:latin typeface="Times New Roman" panose="02020603050405020304" pitchFamily="18" charset="0"/>
                <a:ea typeface="Calibri" panose="020F0502020204030204" pitchFamily="34" charset="0"/>
                <a:cs typeface="Times New Roman" panose="02020603050405020304" pitchFamily="18" charset="0"/>
              </a:rPr>
              <a:t>thứ</a:t>
            </a:r>
            <a:r>
              <a:rPr lang="en-US" sz="3200" b="1" dirty="0">
                <a:solidFill>
                  <a:srgbClr val="6633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663300"/>
                </a:solidFill>
                <a:latin typeface="Times New Roman" panose="02020603050405020304" pitchFamily="18" charset="0"/>
                <a:ea typeface="Calibri" panose="020F0502020204030204" pitchFamily="34" charset="0"/>
                <a:cs typeface="Times New Roman" panose="02020603050405020304" pitchFamily="18" charset="0"/>
              </a:rPr>
              <a:t>ba</a:t>
            </a:r>
            <a:r>
              <a:rPr lang="en-US" sz="3200" b="1" dirty="0">
                <a:solidFill>
                  <a:srgbClr val="6633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663300"/>
                </a:solidFill>
                <a:latin typeface="Times New Roman" panose="02020603050405020304" pitchFamily="18" charset="0"/>
                <a:ea typeface="Calibri" panose="020F0502020204030204" pitchFamily="34" charset="0"/>
                <a:cs typeface="Times New Roman" panose="02020603050405020304" pitchFamily="18" charset="0"/>
              </a:rPr>
              <a:t>hoặc</a:t>
            </a:r>
            <a:r>
              <a:rPr lang="en-US" sz="3200" b="1" dirty="0">
                <a:solidFill>
                  <a:srgbClr val="6633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663300"/>
                </a:solidFill>
                <a:latin typeface="Times New Roman" panose="02020603050405020304" pitchFamily="18" charset="0"/>
                <a:ea typeface="Calibri" panose="020F0502020204030204" pitchFamily="34" charset="0"/>
                <a:cs typeface="Times New Roman" panose="02020603050405020304" pitchFamily="18" charset="0"/>
              </a:rPr>
              <a:t>tổ</a:t>
            </a:r>
            <a:r>
              <a:rPr lang="en-US" sz="3200" b="1" dirty="0">
                <a:solidFill>
                  <a:srgbClr val="6633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663300"/>
                </a:solidFill>
                <a:latin typeface="Times New Roman" panose="02020603050405020304" pitchFamily="18" charset="0"/>
                <a:ea typeface="Calibri" panose="020F0502020204030204" pitchFamily="34" charset="0"/>
                <a:cs typeface="Times New Roman" panose="02020603050405020304" pitchFamily="18" charset="0"/>
              </a:rPr>
              <a:t>chức</a:t>
            </a:r>
            <a:r>
              <a:rPr lang="en-US" sz="3200" b="1" dirty="0">
                <a:solidFill>
                  <a:srgbClr val="6633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663300"/>
                </a:solidFill>
                <a:latin typeface="Times New Roman" panose="02020603050405020304" pitchFamily="18" charset="0"/>
                <a:ea typeface="Calibri" panose="020F0502020204030204" pitchFamily="34" charset="0"/>
                <a:cs typeface="Times New Roman" panose="02020603050405020304" pitchFamily="18" charset="0"/>
              </a:rPr>
              <a:t>quốc</a:t>
            </a:r>
            <a:r>
              <a:rPr lang="en-US" sz="3200" b="1" dirty="0">
                <a:solidFill>
                  <a:srgbClr val="6633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663300"/>
                </a:solidFill>
                <a:latin typeface="Times New Roman" panose="02020603050405020304" pitchFamily="18" charset="0"/>
                <a:ea typeface="Calibri" panose="020F0502020204030204" pitchFamily="34" charset="0"/>
                <a:cs typeface="Times New Roman" panose="02020603050405020304" pitchFamily="18" charset="0"/>
              </a:rPr>
              <a:t>tế</a:t>
            </a:r>
            <a:r>
              <a:rPr lang="en-US" sz="3200" b="1" dirty="0">
                <a:solidFill>
                  <a:srgbClr val="6633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6633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3200" b="1" dirty="0">
                <a:solidFill>
                  <a:srgbClr val="6633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663300"/>
                </a:solidFill>
                <a:latin typeface="Times New Roman" panose="02020603050405020304" pitchFamily="18" charset="0"/>
                <a:ea typeface="Calibri" panose="020F0502020204030204" pitchFamily="34" charset="0"/>
                <a:cs typeface="Times New Roman" panose="02020603050405020304" pitchFamily="18" charset="0"/>
              </a:rPr>
              <a:t>thiết</a:t>
            </a:r>
            <a:r>
              <a:rPr lang="en-US" sz="3200" b="1" dirty="0">
                <a:solidFill>
                  <a:srgbClr val="6633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663300"/>
                </a:solidFill>
                <a:latin typeface="Times New Roman" panose="02020603050405020304" pitchFamily="18" charset="0"/>
                <a:ea typeface="Calibri" panose="020F0502020204030204" pitchFamily="34" charset="0"/>
                <a:cs typeface="Times New Roman" panose="02020603050405020304" pitchFamily="18" charset="0"/>
              </a:rPr>
              <a:t>lập</a:t>
            </a:r>
            <a:r>
              <a:rPr lang="en-US" sz="3200" b="1" dirty="0">
                <a:solidFill>
                  <a:srgbClr val="6633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dirty="0">
              <a:solidFill>
                <a:srgbClr val="6633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074" name="Picture 2" descr="Tầm nhìn cộng đồng ASEAN 2025 - cơ hội và thách thức cho Việt Nam - Chi  tiết tin tức - Sở Ngoại vụ"/>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 y="24384"/>
            <a:ext cx="12094464" cy="520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15616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239C7D-6719-DA55-ABB1-AB1151F7564A}"/>
              </a:ext>
            </a:extLst>
          </p:cNvPr>
          <p:cNvSpPr txBox="1"/>
          <p:nvPr/>
        </p:nvSpPr>
        <p:spPr>
          <a:xfrm>
            <a:off x="2780128" y="549729"/>
            <a:ext cx="7487114" cy="769441"/>
          </a:xfrm>
          <a:prstGeom prst="rect">
            <a:avLst/>
          </a:prstGeom>
          <a:noFill/>
        </p:spPr>
        <p:txBody>
          <a:bodyPr wrap="none" rtlCol="0">
            <a:spAutoFit/>
          </a:bodyPr>
          <a:lstStyle/>
          <a:p>
            <a:pPr algn="ctr"/>
            <a:r>
              <a:rPr lang="en-US" sz="4400" b="1" dirty="0">
                <a:solidFill>
                  <a:srgbClr val="7030A0"/>
                </a:solidFill>
                <a:latin typeface="Times New Roman" panose="02020603050405020304" pitchFamily="18" charset="0"/>
                <a:cs typeface="Times New Roman" panose="02020603050405020304" pitchFamily="18" charset="0"/>
              </a:rPr>
              <a:t>LUYỆN TẬP VÀ VẬN DỤNG</a:t>
            </a:r>
          </a:p>
        </p:txBody>
      </p:sp>
      <p:sp>
        <p:nvSpPr>
          <p:cNvPr id="3" name="TextBox 2">
            <a:extLst>
              <a:ext uri="{FF2B5EF4-FFF2-40B4-BE49-F238E27FC236}">
                <a16:creationId xmlns:a16="http://schemas.microsoft.com/office/drawing/2014/main" id="{B32447AD-D41A-13F9-6DE9-ADAAB8A8C549}"/>
              </a:ext>
            </a:extLst>
          </p:cNvPr>
          <p:cNvSpPr txBox="1"/>
          <p:nvPr/>
        </p:nvSpPr>
        <p:spPr>
          <a:xfrm>
            <a:off x="685798" y="1842409"/>
            <a:ext cx="11239501" cy="3539430"/>
          </a:xfrm>
          <a:prstGeom prst="rect">
            <a:avLst/>
          </a:prstGeom>
          <a:noFill/>
        </p:spPr>
        <p:txBody>
          <a:bodyPr wrap="square" rtlCol="0">
            <a:spAutoFit/>
          </a:bodyPr>
          <a:lstStyle/>
          <a:p>
            <a:r>
              <a:rPr lang="en-US" sz="2800" b="1" i="1" dirty="0">
                <a:solidFill>
                  <a:srgbClr val="FF0000"/>
                </a:solidFill>
              </a:rPr>
              <a:t>CÂU 1:</a:t>
            </a:r>
            <a:r>
              <a:rPr lang="en-US" sz="2800" b="1" i="1" dirty="0">
                <a:solidFill>
                  <a:srgbClr val="002060"/>
                </a:solidFill>
              </a:rPr>
              <a:t> KỂ TÊN CÁC NƯỚC Ở KHU VỰC ĐÔNG BẮC Á?</a:t>
            </a:r>
          </a:p>
          <a:p>
            <a:endParaRPr lang="en-US" sz="2800" b="1" i="1" dirty="0">
              <a:solidFill>
                <a:srgbClr val="002060"/>
              </a:solidFill>
            </a:endParaRPr>
          </a:p>
          <a:p>
            <a:r>
              <a:rPr lang="en-US" sz="2800" b="1" i="1" dirty="0">
                <a:solidFill>
                  <a:srgbClr val="FF0000"/>
                </a:solidFill>
              </a:rPr>
              <a:t>CÂU 2:</a:t>
            </a:r>
            <a:r>
              <a:rPr lang="en-US" sz="2800" b="1" i="1" dirty="0">
                <a:solidFill>
                  <a:srgbClr val="002060"/>
                </a:solidFill>
              </a:rPr>
              <a:t> NÊU TÌNH HÌNH KINH TẾ, CHÍNH TRỊ, XÃ HỘI CÁC NƯỚC NHẬT BẢN, TRUNG QUỐC, HÀN QUỐC TỪ NĂM 1991 ĐẾN NAY?</a:t>
            </a:r>
          </a:p>
          <a:p>
            <a:endParaRPr lang="en-US" sz="2800" b="1" i="1" dirty="0">
              <a:solidFill>
                <a:srgbClr val="002060"/>
              </a:solidFill>
            </a:endParaRPr>
          </a:p>
          <a:p>
            <a:r>
              <a:rPr lang="en-US" sz="2800" b="1" i="1" dirty="0">
                <a:solidFill>
                  <a:srgbClr val="FF0000"/>
                </a:solidFill>
              </a:rPr>
              <a:t>CÂU 3:</a:t>
            </a:r>
            <a:r>
              <a:rPr lang="en-US" sz="2800" b="1" i="1" dirty="0">
                <a:solidFill>
                  <a:srgbClr val="002060"/>
                </a:solidFill>
              </a:rPr>
              <a:t> NÊU MỤC TIÊU CHÍNH CỦA CỘNG ĐỒNG ASEAN TỪ NĂM 1991 ĐẾN NAY?</a:t>
            </a:r>
          </a:p>
          <a:p>
            <a:endParaRPr lang="en-US" sz="2800" dirty="0"/>
          </a:p>
        </p:txBody>
      </p:sp>
    </p:spTree>
    <p:extLst>
      <p:ext uri="{BB962C8B-B14F-4D97-AF65-F5344CB8AC3E}">
        <p14:creationId xmlns:p14="http://schemas.microsoft.com/office/powerpoint/2010/main" val="429170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AutoShape 2" descr="Lịch sử 12 Bài 3: Các nước Đông Bắc Á"/>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155575" y="123762"/>
            <a:ext cx="6416949" cy="646331"/>
          </a:xfrm>
          <a:prstGeom prst="rect">
            <a:avLst/>
          </a:prstGeom>
        </p:spPr>
        <p:txBody>
          <a:bodyPr wrap="none">
            <a:spAutoFit/>
          </a:bodyPr>
          <a:lstStyle/>
          <a:p>
            <a:r>
              <a:rPr lang="en-US" sz="3600" b="1" dirty="0">
                <a:solidFill>
                  <a:srgbClr val="0033CC"/>
                </a:solidFill>
                <a:latin typeface="Times New Roman" panose="02020603050405020304" pitchFamily="18" charset="0"/>
                <a:cs typeface="Times New Roman" panose="02020603050405020304" pitchFamily="18" charset="0"/>
              </a:rPr>
              <a:t>IV. CÁC NƯỚC ĐÔNG BẮC Á</a:t>
            </a:r>
          </a:p>
        </p:txBody>
      </p:sp>
    </p:spTree>
    <p:extLst>
      <p:ext uri="{BB962C8B-B14F-4D97-AF65-F5344CB8AC3E}">
        <p14:creationId xmlns:p14="http://schemas.microsoft.com/office/powerpoint/2010/main" val="1408208753"/>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97768451"/>
              </p:ext>
            </p:extLst>
          </p:nvPr>
        </p:nvGraphicFramePr>
        <p:xfrm>
          <a:off x="2597835" y="2278966"/>
          <a:ext cx="9489438" cy="2538721"/>
        </p:xfrm>
        <a:graphic>
          <a:graphicData uri="http://schemas.openxmlformats.org/drawingml/2006/table">
            <a:tbl>
              <a:tblPr firstRow="1" bandRow="1">
                <a:tableStyleId>{5940675A-B579-460E-94D1-54222C63F5DA}</a:tableStyleId>
              </a:tblPr>
              <a:tblGrid>
                <a:gridCol w="3163146">
                  <a:extLst>
                    <a:ext uri="{9D8B030D-6E8A-4147-A177-3AD203B41FA5}">
                      <a16:colId xmlns:a16="http://schemas.microsoft.com/office/drawing/2014/main" val="3397468837"/>
                    </a:ext>
                  </a:extLst>
                </a:gridCol>
                <a:gridCol w="3163146">
                  <a:extLst>
                    <a:ext uri="{9D8B030D-6E8A-4147-A177-3AD203B41FA5}">
                      <a16:colId xmlns:a16="http://schemas.microsoft.com/office/drawing/2014/main" val="1562833265"/>
                    </a:ext>
                  </a:extLst>
                </a:gridCol>
                <a:gridCol w="3163146">
                  <a:extLst>
                    <a:ext uri="{9D8B030D-6E8A-4147-A177-3AD203B41FA5}">
                      <a16:colId xmlns:a16="http://schemas.microsoft.com/office/drawing/2014/main" val="1081323159"/>
                    </a:ext>
                  </a:extLst>
                </a:gridCol>
              </a:tblGrid>
              <a:tr h="131169">
                <a:tc>
                  <a:txBody>
                    <a:bodyPr/>
                    <a:lstStyle/>
                    <a:p>
                      <a:pPr algn="ctr"/>
                      <a:r>
                        <a:rPr lang="en-US" sz="3600" b="1" dirty="0">
                          <a:latin typeface="Times New Roman" panose="02020603050405020304" pitchFamily="18" charset="0"/>
                          <a:cs typeface="Times New Roman" panose="02020603050405020304" pitchFamily="18" charset="0"/>
                        </a:rPr>
                        <a:t>NỘI</a:t>
                      </a:r>
                      <a:r>
                        <a:rPr lang="en-US" sz="3600" b="1" baseline="0" dirty="0">
                          <a:latin typeface="Times New Roman" panose="02020603050405020304" pitchFamily="18" charset="0"/>
                          <a:cs typeface="Times New Roman" panose="02020603050405020304" pitchFamily="18" charset="0"/>
                        </a:rPr>
                        <a:t> DUNG</a:t>
                      </a:r>
                      <a:endParaRPr lang="en-US" sz="3600" b="1" dirty="0">
                        <a:latin typeface="Times New Roman" panose="02020603050405020304" pitchFamily="18" charset="0"/>
                        <a:cs typeface="Times New Roman" panose="02020603050405020304" pitchFamily="18" charset="0"/>
                      </a:endParaRPr>
                    </a:p>
                  </a:txBody>
                  <a:tcPr/>
                </a:tc>
                <a:tc>
                  <a:txBody>
                    <a:bodyPr/>
                    <a:lstStyle/>
                    <a:p>
                      <a:pPr algn="ctr"/>
                      <a:r>
                        <a:rPr lang="en-US" sz="3200" b="1" dirty="0">
                          <a:solidFill>
                            <a:srgbClr val="FF0000"/>
                          </a:solidFill>
                          <a:latin typeface="Times New Roman" panose="02020603050405020304" pitchFamily="18" charset="0"/>
                          <a:cs typeface="Times New Roman" panose="02020603050405020304" pitchFamily="18" charset="0"/>
                        </a:rPr>
                        <a:t>KINH TẾ</a:t>
                      </a:r>
                    </a:p>
                  </a:txBody>
                  <a:tcPr/>
                </a:tc>
                <a:tc>
                  <a:txBody>
                    <a:bodyPr/>
                    <a:lstStyle/>
                    <a:p>
                      <a:pPr algn="ctr"/>
                      <a:r>
                        <a:rPr lang="en-US" sz="3200" b="1" dirty="0">
                          <a:solidFill>
                            <a:srgbClr val="FF0000"/>
                          </a:solidFill>
                          <a:latin typeface="Times New Roman" panose="02020603050405020304" pitchFamily="18" charset="0"/>
                          <a:cs typeface="Times New Roman" panose="02020603050405020304" pitchFamily="18" charset="0"/>
                        </a:rPr>
                        <a:t>XÃ</a:t>
                      </a:r>
                      <a:r>
                        <a:rPr lang="en-US" sz="3200" b="1" baseline="0" dirty="0">
                          <a:solidFill>
                            <a:srgbClr val="FF0000"/>
                          </a:solidFill>
                          <a:latin typeface="Times New Roman" panose="02020603050405020304" pitchFamily="18" charset="0"/>
                          <a:cs typeface="Times New Roman" panose="02020603050405020304" pitchFamily="18" charset="0"/>
                        </a:rPr>
                        <a:t> HỘI</a:t>
                      </a:r>
                      <a:endParaRPr lang="en-US" sz="3200"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72365335"/>
                  </a:ext>
                </a:extLst>
              </a:tr>
              <a:tr h="517119">
                <a:tc>
                  <a:txBody>
                    <a:bodyPr/>
                    <a:lstStyle/>
                    <a:p>
                      <a:r>
                        <a:rPr lang="en-US" sz="3200" b="1" dirty="0">
                          <a:solidFill>
                            <a:srgbClr val="0033CC"/>
                          </a:solidFill>
                          <a:latin typeface="Times New Roman" panose="02020603050405020304" pitchFamily="18" charset="0"/>
                          <a:cs typeface="Times New Roman" panose="02020603050405020304" pitchFamily="18" charset="0"/>
                        </a:rPr>
                        <a:t>NHẬT</a:t>
                      </a:r>
                      <a:r>
                        <a:rPr lang="en-US" sz="3200" b="1" baseline="0" dirty="0">
                          <a:solidFill>
                            <a:srgbClr val="0033CC"/>
                          </a:solidFill>
                          <a:latin typeface="Times New Roman" panose="02020603050405020304" pitchFamily="18" charset="0"/>
                          <a:cs typeface="Times New Roman" panose="02020603050405020304" pitchFamily="18" charset="0"/>
                        </a:rPr>
                        <a:t> BẢN</a:t>
                      </a:r>
                      <a:endParaRPr lang="en-US" sz="3200" b="1" dirty="0">
                        <a:solidFill>
                          <a:srgbClr val="0033CC"/>
                        </a:solidFill>
                        <a:latin typeface="Times New Roman" panose="02020603050405020304" pitchFamily="18" charset="0"/>
                        <a:cs typeface="Times New Roman" panose="02020603050405020304" pitchFamily="18" charset="0"/>
                      </a:endParaRPr>
                    </a:p>
                  </a:txBody>
                  <a:tcPr/>
                </a:tc>
                <a:tc>
                  <a:txBody>
                    <a:bodyPr/>
                    <a:lstStyle/>
                    <a:p>
                      <a:endParaRPr lang="en-US" sz="3200" dirty="0">
                        <a:latin typeface="Times New Roman" panose="02020603050405020304" pitchFamily="18" charset="0"/>
                        <a:cs typeface="Times New Roman" panose="02020603050405020304" pitchFamily="18" charset="0"/>
                      </a:endParaRPr>
                    </a:p>
                  </a:txBody>
                  <a:tcPr/>
                </a:tc>
                <a:tc>
                  <a:txBody>
                    <a:bodyPr/>
                    <a:lstStyle/>
                    <a:p>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898046258"/>
                  </a:ext>
                </a:extLst>
              </a:tr>
              <a:tr h="517119">
                <a:tc>
                  <a:txBody>
                    <a:bodyPr/>
                    <a:lstStyle/>
                    <a:p>
                      <a:r>
                        <a:rPr lang="en-US" sz="3200" b="1" dirty="0">
                          <a:solidFill>
                            <a:srgbClr val="0033CC"/>
                          </a:solidFill>
                          <a:latin typeface="Times New Roman" panose="02020603050405020304" pitchFamily="18" charset="0"/>
                          <a:cs typeface="Times New Roman" panose="02020603050405020304" pitchFamily="18" charset="0"/>
                        </a:rPr>
                        <a:t>TRUNG QUỐC</a:t>
                      </a:r>
                    </a:p>
                  </a:txBody>
                  <a:tcPr/>
                </a:tc>
                <a:tc>
                  <a:txBody>
                    <a:bodyPr/>
                    <a:lstStyle/>
                    <a:p>
                      <a:endParaRPr lang="en-US" sz="3200">
                        <a:latin typeface="Times New Roman" panose="02020603050405020304" pitchFamily="18" charset="0"/>
                        <a:cs typeface="Times New Roman" panose="02020603050405020304" pitchFamily="18" charset="0"/>
                      </a:endParaRPr>
                    </a:p>
                  </a:txBody>
                  <a:tcPr/>
                </a:tc>
                <a:tc>
                  <a:txBody>
                    <a:bodyPr/>
                    <a:lstStyle/>
                    <a:p>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09727360"/>
                  </a:ext>
                </a:extLst>
              </a:tr>
              <a:tr h="740401">
                <a:tc>
                  <a:txBody>
                    <a:bodyPr/>
                    <a:lstStyle/>
                    <a:p>
                      <a:r>
                        <a:rPr lang="en-US" sz="3200" b="1" dirty="0">
                          <a:solidFill>
                            <a:srgbClr val="0033CC"/>
                          </a:solidFill>
                          <a:latin typeface="Times New Roman" panose="02020603050405020304" pitchFamily="18" charset="0"/>
                          <a:cs typeface="Times New Roman" panose="02020603050405020304" pitchFamily="18" charset="0"/>
                        </a:rPr>
                        <a:t>HÀN</a:t>
                      </a:r>
                      <a:r>
                        <a:rPr lang="en-US" sz="3200" b="1" baseline="0" dirty="0">
                          <a:solidFill>
                            <a:srgbClr val="0033CC"/>
                          </a:solidFill>
                          <a:latin typeface="Times New Roman" panose="02020603050405020304" pitchFamily="18" charset="0"/>
                          <a:cs typeface="Times New Roman" panose="02020603050405020304" pitchFamily="18" charset="0"/>
                        </a:rPr>
                        <a:t> QUỐC</a:t>
                      </a:r>
                      <a:endParaRPr lang="en-US" sz="3200" b="1" dirty="0">
                        <a:solidFill>
                          <a:srgbClr val="0033CC"/>
                        </a:solidFill>
                        <a:latin typeface="Times New Roman" panose="02020603050405020304" pitchFamily="18" charset="0"/>
                        <a:cs typeface="Times New Roman" panose="02020603050405020304" pitchFamily="18" charset="0"/>
                      </a:endParaRPr>
                    </a:p>
                  </a:txBody>
                  <a:tcPr/>
                </a:tc>
                <a:tc>
                  <a:txBody>
                    <a:bodyPr/>
                    <a:lstStyle/>
                    <a:p>
                      <a:endParaRPr lang="en-US" sz="3200">
                        <a:latin typeface="Times New Roman" panose="02020603050405020304" pitchFamily="18" charset="0"/>
                        <a:cs typeface="Times New Roman" panose="02020603050405020304" pitchFamily="18" charset="0"/>
                      </a:endParaRPr>
                    </a:p>
                  </a:txBody>
                  <a:tcPr/>
                </a:tc>
                <a:tc>
                  <a:txBody>
                    <a:bodyPr/>
                    <a:lstStyle/>
                    <a:p>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21834832"/>
                  </a:ext>
                </a:extLst>
              </a:tr>
            </a:tbl>
          </a:graphicData>
        </a:graphic>
      </p:graphicFrame>
    </p:spTree>
    <p:extLst>
      <p:ext uri="{BB962C8B-B14F-4D97-AF65-F5344CB8AC3E}">
        <p14:creationId xmlns:p14="http://schemas.microsoft.com/office/powerpoint/2010/main" val="1407599522"/>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inh tế nhật bản hiện nay, kinh tế nhật bản từ năm 2000 đến nay, tình hình kinh tế nhật bản, khủng hoảng kinh tế nhật bản 1990, tình hình kinh tế nhật bản hiện nay, 4 vùng kinh tế nhật bản, nền kinh tế nhật bản hiện nay, kinh tế nhật bản những năm gần đây, kinh tế bong bóng nhật bản là gì, các ngành kinh tế ở nhật bản, kinh tế nhật bản trong những năm gần đâ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7699" y="166236"/>
            <a:ext cx="8215533" cy="657594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1626" y="166236"/>
            <a:ext cx="3756073" cy="707886"/>
          </a:xfrm>
          <a:prstGeom prst="rect">
            <a:avLst/>
          </a:prstGeom>
        </p:spPr>
        <p:txBody>
          <a:bodyPr wrap="square">
            <a:spAutoFit/>
          </a:bodyPr>
          <a:lstStyle/>
          <a:p>
            <a:r>
              <a:rPr lang="en-US" sz="4000" b="1" dirty="0">
                <a:solidFill>
                  <a:srgbClr val="7030A0"/>
                </a:solidFill>
                <a:latin typeface="Times New Roman" panose="02020603050405020304" pitchFamily="18" charset="0"/>
                <a:cs typeface="Times New Roman" panose="02020603050405020304" pitchFamily="18" charset="0"/>
              </a:rPr>
              <a:t>1. NHẬT BẢN</a:t>
            </a:r>
          </a:p>
        </p:txBody>
      </p:sp>
      <p:sp>
        <p:nvSpPr>
          <p:cNvPr id="7" name="Rectangle 6"/>
          <p:cNvSpPr/>
          <p:nvPr/>
        </p:nvSpPr>
        <p:spPr>
          <a:xfrm>
            <a:off x="145368" y="1822990"/>
            <a:ext cx="3549748" cy="3970318"/>
          </a:xfrm>
          <a:prstGeom prst="rect">
            <a:avLst/>
          </a:prstGeom>
        </p:spPr>
        <p:txBody>
          <a:bodyPr wrap="square">
            <a:spAutoFit/>
          </a:bodyPr>
          <a:lstStyle/>
          <a:p>
            <a:pPr algn="just"/>
            <a:r>
              <a:rPr lang="en-US" sz="3600" b="1" i="0" dirty="0" err="1">
                <a:effectLst/>
                <a:latin typeface="Times New Roman" panose="02020603050405020304" pitchFamily="18" charset="0"/>
                <a:cs typeface="Times New Roman" panose="02020603050405020304" pitchFamily="18" charset="0"/>
              </a:rPr>
              <a:t>Cuộc</a:t>
            </a:r>
            <a:r>
              <a:rPr lang="en-US" sz="3600" b="1" i="0" dirty="0">
                <a:effectLst/>
                <a:latin typeface="Times New Roman" panose="02020603050405020304" pitchFamily="18" charset="0"/>
                <a:cs typeface="Times New Roman" panose="02020603050405020304" pitchFamily="18" charset="0"/>
              </a:rPr>
              <a:t> </a:t>
            </a:r>
            <a:r>
              <a:rPr lang="en-US" sz="3600" b="1" i="0" dirty="0" err="1">
                <a:effectLst/>
                <a:latin typeface="Times New Roman" panose="02020603050405020304" pitchFamily="18" charset="0"/>
                <a:cs typeface="Times New Roman" panose="02020603050405020304" pitchFamily="18" charset="0"/>
              </a:rPr>
              <a:t>khủng</a:t>
            </a:r>
            <a:r>
              <a:rPr lang="en-US" sz="3600" b="1" i="0" dirty="0">
                <a:effectLst/>
                <a:latin typeface="Times New Roman" panose="02020603050405020304" pitchFamily="18" charset="0"/>
                <a:cs typeface="Times New Roman" panose="02020603050405020304" pitchFamily="18" charset="0"/>
              </a:rPr>
              <a:t> </a:t>
            </a:r>
            <a:r>
              <a:rPr lang="en-US" sz="3600" b="1" i="0" dirty="0" err="1">
                <a:effectLst/>
                <a:latin typeface="Times New Roman" panose="02020603050405020304" pitchFamily="18" charset="0"/>
                <a:cs typeface="Times New Roman" panose="02020603050405020304" pitchFamily="18" charset="0"/>
              </a:rPr>
              <a:t>hoảng</a:t>
            </a:r>
            <a:r>
              <a:rPr lang="en-US" sz="3600" b="1" i="0" dirty="0">
                <a:effectLst/>
                <a:latin typeface="Times New Roman" panose="02020603050405020304" pitchFamily="18" charset="0"/>
                <a:cs typeface="Times New Roman" panose="02020603050405020304" pitchFamily="18" charset="0"/>
              </a:rPr>
              <a:t> </a:t>
            </a:r>
            <a:r>
              <a:rPr lang="en-US" sz="3600" b="1" i="0" dirty="0" err="1">
                <a:effectLst/>
                <a:latin typeface="Times New Roman" panose="02020603050405020304" pitchFamily="18" charset="0"/>
                <a:cs typeface="Times New Roman" panose="02020603050405020304" pitchFamily="18" charset="0"/>
              </a:rPr>
              <a:t>kinh</a:t>
            </a:r>
            <a:r>
              <a:rPr lang="en-US" sz="3600" b="1" i="0" dirty="0">
                <a:effectLst/>
                <a:latin typeface="Times New Roman" panose="02020603050405020304" pitchFamily="18" charset="0"/>
                <a:cs typeface="Times New Roman" panose="02020603050405020304" pitchFamily="18" charset="0"/>
              </a:rPr>
              <a:t> </a:t>
            </a:r>
            <a:r>
              <a:rPr lang="en-US" sz="3600" b="1" i="0" dirty="0" err="1">
                <a:effectLst/>
                <a:latin typeface="Times New Roman" panose="02020603050405020304" pitchFamily="18" charset="0"/>
                <a:cs typeface="Times New Roman" panose="02020603050405020304" pitchFamily="18" charset="0"/>
              </a:rPr>
              <a:t>tế</a:t>
            </a:r>
            <a:r>
              <a:rPr lang="en-US" sz="3600" b="1" i="0" dirty="0">
                <a:effectLst/>
                <a:latin typeface="Times New Roman" panose="02020603050405020304" pitchFamily="18" charset="0"/>
                <a:cs typeface="Times New Roman" panose="02020603050405020304" pitchFamily="18" charset="0"/>
              </a:rPr>
              <a:t> </a:t>
            </a:r>
            <a:r>
              <a:rPr lang="en-US" sz="3600" b="1" i="0" dirty="0" err="1">
                <a:effectLst/>
                <a:latin typeface="Times New Roman" panose="02020603050405020304" pitchFamily="18" charset="0"/>
                <a:cs typeface="Times New Roman" panose="02020603050405020304" pitchFamily="18" charset="0"/>
              </a:rPr>
              <a:t>Nhật</a:t>
            </a:r>
            <a:r>
              <a:rPr lang="en-US" sz="3600" b="1" i="0" dirty="0">
                <a:effectLst/>
                <a:latin typeface="Times New Roman" panose="02020603050405020304" pitchFamily="18" charset="0"/>
                <a:cs typeface="Times New Roman" panose="02020603050405020304" pitchFamily="18" charset="0"/>
              </a:rPr>
              <a:t> </a:t>
            </a:r>
            <a:r>
              <a:rPr lang="en-US" sz="3600" b="1" i="0" dirty="0" err="1">
                <a:effectLst/>
                <a:latin typeface="Times New Roman" panose="02020603050405020304" pitchFamily="18" charset="0"/>
                <a:cs typeface="Times New Roman" panose="02020603050405020304" pitchFamily="18" charset="0"/>
              </a:rPr>
              <a:t>Bản</a:t>
            </a:r>
            <a:r>
              <a:rPr lang="en-US" sz="3600" b="1" i="0" dirty="0">
                <a:effectLst/>
                <a:latin typeface="Times New Roman" panose="02020603050405020304" pitchFamily="18" charset="0"/>
                <a:cs typeface="Times New Roman" panose="02020603050405020304" pitchFamily="18" charset="0"/>
              </a:rPr>
              <a:t> </a:t>
            </a:r>
            <a:r>
              <a:rPr lang="en-US" sz="3600" b="1" i="0" dirty="0" err="1">
                <a:effectLst/>
                <a:latin typeface="Times New Roman" panose="02020603050405020304" pitchFamily="18" charset="0"/>
                <a:cs typeface="Times New Roman" panose="02020603050405020304" pitchFamily="18" charset="0"/>
              </a:rPr>
              <a:t>năm</a:t>
            </a:r>
            <a:r>
              <a:rPr lang="en-US" sz="3600" b="1" i="0" dirty="0">
                <a:effectLst/>
                <a:latin typeface="Times New Roman" panose="02020603050405020304" pitchFamily="18" charset="0"/>
                <a:cs typeface="Times New Roman" panose="02020603050405020304" pitchFamily="18" charset="0"/>
              </a:rPr>
              <a:t> 1990 </a:t>
            </a:r>
            <a:r>
              <a:rPr lang="en-US" sz="3600" b="1" i="0" dirty="0" err="1">
                <a:effectLst/>
                <a:latin typeface="Times New Roman" panose="02020603050405020304" pitchFamily="18" charset="0"/>
                <a:cs typeface="Times New Roman" panose="02020603050405020304" pitchFamily="18" charset="0"/>
              </a:rPr>
              <a:t>với</a:t>
            </a:r>
            <a:r>
              <a:rPr lang="en-US" sz="3600" b="1" i="0" dirty="0">
                <a:effectLst/>
                <a:latin typeface="Times New Roman" panose="02020603050405020304" pitchFamily="18" charset="0"/>
                <a:cs typeface="Times New Roman" panose="02020603050405020304" pitchFamily="18" charset="0"/>
              </a:rPr>
              <a:t> </a:t>
            </a:r>
            <a:r>
              <a:rPr lang="en-US" sz="3600" b="1" i="0" dirty="0" err="1">
                <a:effectLst/>
                <a:latin typeface="Times New Roman" panose="02020603050405020304" pitchFamily="18" charset="0"/>
                <a:cs typeface="Times New Roman" panose="02020603050405020304" pitchFamily="18" charset="0"/>
              </a:rPr>
              <a:t>sự</a:t>
            </a:r>
            <a:r>
              <a:rPr lang="en-US" sz="3600" b="1" i="0" dirty="0">
                <a:effectLst/>
                <a:latin typeface="Times New Roman" panose="02020603050405020304" pitchFamily="18" charset="0"/>
                <a:cs typeface="Times New Roman" panose="02020603050405020304" pitchFamily="18" charset="0"/>
              </a:rPr>
              <a:t> </a:t>
            </a:r>
            <a:r>
              <a:rPr lang="en-US" sz="3600" b="1" i="0" dirty="0" err="1">
                <a:effectLst/>
                <a:latin typeface="Times New Roman" panose="02020603050405020304" pitchFamily="18" charset="0"/>
                <a:cs typeface="Times New Roman" panose="02020603050405020304" pitchFamily="18" charset="0"/>
              </a:rPr>
              <a:t>xuất</a:t>
            </a:r>
            <a:r>
              <a:rPr lang="en-US" sz="3600" b="1" i="0" dirty="0">
                <a:effectLst/>
                <a:latin typeface="Times New Roman" panose="02020603050405020304" pitchFamily="18" charset="0"/>
                <a:cs typeface="Times New Roman" panose="02020603050405020304" pitchFamily="18" charset="0"/>
              </a:rPr>
              <a:t> </a:t>
            </a:r>
            <a:r>
              <a:rPr lang="en-US" sz="3600" b="1" i="0" dirty="0" err="1">
                <a:effectLst/>
                <a:latin typeface="Times New Roman" panose="02020603050405020304" pitchFamily="18" charset="0"/>
                <a:cs typeface="Times New Roman" panose="02020603050405020304" pitchFamily="18" charset="0"/>
              </a:rPr>
              <a:t>hiện</a:t>
            </a:r>
            <a:r>
              <a:rPr lang="en-US" sz="3600" b="1" i="0" dirty="0">
                <a:effectLst/>
                <a:latin typeface="Times New Roman" panose="02020603050405020304" pitchFamily="18" charset="0"/>
                <a:cs typeface="Times New Roman" panose="02020603050405020304" pitchFamily="18" charset="0"/>
              </a:rPr>
              <a:t> </a:t>
            </a:r>
            <a:r>
              <a:rPr lang="en-US" sz="3600" b="1" i="0" dirty="0" err="1">
                <a:effectLst/>
                <a:latin typeface="Times New Roman" panose="02020603050405020304" pitchFamily="18" charset="0"/>
                <a:cs typeface="Times New Roman" panose="02020603050405020304" pitchFamily="18" charset="0"/>
              </a:rPr>
              <a:t>của</a:t>
            </a:r>
            <a:r>
              <a:rPr lang="en-US" sz="3600" b="1" i="0" dirty="0">
                <a:effectLst/>
                <a:latin typeface="Times New Roman" panose="02020603050405020304" pitchFamily="18" charset="0"/>
                <a:cs typeface="Times New Roman" panose="02020603050405020304" pitchFamily="18" charset="0"/>
              </a:rPr>
              <a:t> </a:t>
            </a:r>
            <a:r>
              <a:rPr lang="en-US" sz="3600" b="1" i="0" dirty="0" err="1">
                <a:effectLst/>
                <a:latin typeface="Times New Roman" panose="02020603050405020304" pitchFamily="18" charset="0"/>
                <a:cs typeface="Times New Roman" panose="02020603050405020304" pitchFamily="18" charset="0"/>
              </a:rPr>
              <a:t>khái</a:t>
            </a:r>
            <a:r>
              <a:rPr lang="en-US" sz="3600" b="1" i="0" dirty="0">
                <a:effectLst/>
                <a:latin typeface="Times New Roman" panose="02020603050405020304" pitchFamily="18" charset="0"/>
                <a:cs typeface="Times New Roman" panose="02020603050405020304" pitchFamily="18" charset="0"/>
              </a:rPr>
              <a:t> </a:t>
            </a:r>
            <a:r>
              <a:rPr lang="en-US" sz="3600" b="1" i="0" dirty="0" err="1">
                <a:effectLst/>
                <a:latin typeface="Times New Roman" panose="02020603050405020304" pitchFamily="18" charset="0"/>
                <a:cs typeface="Times New Roman" panose="02020603050405020304" pitchFamily="18" charset="0"/>
              </a:rPr>
              <a:t>niệm</a:t>
            </a:r>
            <a:r>
              <a:rPr lang="en-US" sz="3600" b="1" i="0" dirty="0">
                <a:effectLst/>
                <a:latin typeface="Times New Roman" panose="02020603050405020304" pitchFamily="18" charset="0"/>
                <a:cs typeface="Times New Roman" panose="02020603050405020304" pitchFamily="18" charset="0"/>
              </a:rPr>
              <a:t> </a:t>
            </a:r>
            <a:r>
              <a:rPr lang="en-US" sz="3600" b="1" i="0" dirty="0" err="1">
                <a:effectLst/>
                <a:latin typeface="Times New Roman" panose="02020603050405020304" pitchFamily="18" charset="0"/>
                <a:cs typeface="Times New Roman" panose="02020603050405020304" pitchFamily="18" charset="0"/>
              </a:rPr>
              <a:t>kinh</a:t>
            </a:r>
            <a:r>
              <a:rPr lang="en-US" sz="3600" b="1" i="0" dirty="0">
                <a:effectLst/>
                <a:latin typeface="Times New Roman" panose="02020603050405020304" pitchFamily="18" charset="0"/>
                <a:cs typeface="Times New Roman" panose="02020603050405020304" pitchFamily="18" charset="0"/>
              </a:rPr>
              <a:t> </a:t>
            </a:r>
            <a:r>
              <a:rPr lang="en-US" sz="3600" b="1" i="0" dirty="0" err="1">
                <a:effectLst/>
                <a:latin typeface="Times New Roman" panose="02020603050405020304" pitchFamily="18" charset="0"/>
                <a:cs typeface="Times New Roman" panose="02020603050405020304" pitchFamily="18" charset="0"/>
              </a:rPr>
              <a:t>tế</a:t>
            </a:r>
            <a:r>
              <a:rPr lang="en-US" sz="3600" b="1" i="0" dirty="0">
                <a:effectLst/>
                <a:latin typeface="Times New Roman" panose="02020603050405020304" pitchFamily="18" charset="0"/>
                <a:cs typeface="Times New Roman" panose="02020603050405020304" pitchFamily="18" charset="0"/>
              </a:rPr>
              <a:t> bong </a:t>
            </a:r>
            <a:r>
              <a:rPr lang="en-US" sz="3600" b="1" i="0" dirty="0" err="1">
                <a:effectLst/>
                <a:latin typeface="Times New Roman" panose="02020603050405020304" pitchFamily="18" charset="0"/>
                <a:cs typeface="Times New Roman" panose="02020603050405020304" pitchFamily="18" charset="0"/>
              </a:rPr>
              <a:t>bóng</a:t>
            </a:r>
            <a:r>
              <a:rPr lang="en-US" sz="3600" b="1" i="0" dirty="0">
                <a:effectLst/>
                <a:latin typeface="Times New Roman" panose="02020603050405020304" pitchFamily="18" charset="0"/>
                <a:cs typeface="Times New Roman" panose="02020603050405020304" pitchFamily="18" charset="0"/>
              </a:rPr>
              <a:t> NB</a:t>
            </a:r>
            <a:endParaRPr lang="en-US" sz="3600"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145368" y="956044"/>
            <a:ext cx="3768265" cy="707886"/>
          </a:xfrm>
          <a:prstGeom prst="rect">
            <a:avLst/>
          </a:prstGeom>
          <a:noFill/>
        </p:spPr>
        <p:txBody>
          <a:bodyPr wrap="square" rtlCol="0">
            <a:spAutoFit/>
          </a:bodyPr>
          <a:lstStyle/>
          <a:p>
            <a:r>
              <a:rPr lang="en-US" sz="4000" b="1" dirty="0">
                <a:solidFill>
                  <a:srgbClr val="FF9933"/>
                </a:solidFill>
                <a:latin typeface="Times New Roman" panose="02020603050405020304" pitchFamily="18" charset="0"/>
                <a:cs typeface="Times New Roman" panose="02020603050405020304" pitchFamily="18" charset="0"/>
              </a:rPr>
              <a:t>GĐ 1991 - 2000</a:t>
            </a:r>
          </a:p>
        </p:txBody>
      </p:sp>
    </p:spTree>
    <p:extLst>
      <p:ext uri="{BB962C8B-B14F-4D97-AF65-F5344CB8AC3E}">
        <p14:creationId xmlns:p14="http://schemas.microsoft.com/office/powerpoint/2010/main" val="3471839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inh tế nhật bản hiện nay, kinh tế nhật bản từ năm 2000 đến nay, tình hình kinh tế nhật bản, khủng hoảng kinh tế nhật bản 1990, tình hình kinh tế nhật bản hiện nay, 4 vùng kinh tế nhật bản, nền kinh tế nhật bản hiện nay, kinh tế nhật bản những năm gần đây, kinh tế bong bóng nhật bản là gì, các ngành kinh tế ở nhật bản, kinh tế nhật bản trong những năm gần đâ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1189" y="182879"/>
            <a:ext cx="7889269" cy="496709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2844" y="5149977"/>
            <a:ext cx="11905957" cy="1569660"/>
          </a:xfrm>
          <a:prstGeom prst="rect">
            <a:avLst/>
          </a:prstGeom>
        </p:spPr>
        <p:txBody>
          <a:bodyPr wrap="square">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K</a:t>
            </a:r>
            <a:r>
              <a:rPr lang="vi-VN" sz="3200" b="1" i="0" dirty="0">
                <a:solidFill>
                  <a:srgbClr val="FF0000"/>
                </a:solidFill>
                <a:effectLst/>
                <a:latin typeface="Times New Roman" panose="02020603050405020304" pitchFamily="18" charset="0"/>
                <a:cs typeface="Times New Roman" panose="02020603050405020304" pitchFamily="18" charset="0"/>
              </a:rPr>
              <a:t>hủng hoảng tài chính ở cực điểm năm 1997-1998. Tuy nhiên, ảnh hưởng đối với nền kinh tế thực của khủng hoảng tài chính Nhật Bản những năm 1990 chỉ giới hạn ở trong nước.</a:t>
            </a:r>
          </a:p>
        </p:txBody>
      </p:sp>
    </p:spTree>
    <p:extLst>
      <p:ext uri="{BB962C8B-B14F-4D97-AF65-F5344CB8AC3E}">
        <p14:creationId xmlns:p14="http://schemas.microsoft.com/office/powerpoint/2010/main" val="98876044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7790" y="86908"/>
            <a:ext cx="11183816" cy="1200329"/>
          </a:xfrm>
          <a:prstGeom prst="rect">
            <a:avLst/>
          </a:prstGeom>
        </p:spPr>
        <p:txBody>
          <a:bodyPr wrap="square">
            <a:spAutoFit/>
          </a:bodyPr>
          <a:lstStyle/>
          <a:p>
            <a:pPr algn="ctr"/>
            <a:r>
              <a:rPr lang="vi-VN" sz="3600" b="1" i="0" dirty="0">
                <a:solidFill>
                  <a:srgbClr val="FF6600"/>
                </a:solidFill>
                <a:effectLst/>
                <a:latin typeface="+mj-lt"/>
              </a:rPr>
              <a:t>Giai đoạn phục hồi và tăng trưởng với tốc độ vừa phải (2000 – 2005)</a:t>
            </a:r>
            <a:endParaRPr lang="vi-VN" sz="3600" b="1" i="0" dirty="0">
              <a:solidFill>
                <a:srgbClr val="444444"/>
              </a:solidFill>
              <a:effectLst/>
              <a:latin typeface="+mj-lt"/>
            </a:endParaRPr>
          </a:p>
        </p:txBody>
      </p:sp>
      <p:sp>
        <p:nvSpPr>
          <p:cNvPr id="5" name="Rectangle 4"/>
          <p:cNvSpPr/>
          <p:nvPr/>
        </p:nvSpPr>
        <p:spPr>
          <a:xfrm>
            <a:off x="787790" y="2349369"/>
            <a:ext cx="10986871" cy="4401205"/>
          </a:xfrm>
          <a:prstGeom prst="rect">
            <a:avLst/>
          </a:prstGeom>
        </p:spPr>
        <p:txBody>
          <a:bodyPr wrap="square">
            <a:spAutoFit/>
          </a:bodyPr>
          <a:lstStyle/>
          <a:p>
            <a:r>
              <a:rPr lang="vi-VN" sz="2800" b="1" i="0" dirty="0">
                <a:effectLst/>
                <a:latin typeface="Times New Roman" panose="02020603050405020304" pitchFamily="18" charset="0"/>
                <a:cs typeface="Times New Roman" panose="02020603050405020304" pitchFamily="18" charset="0"/>
              </a:rPr>
              <a:t>Nhật Bản đã áp dụng 7 chương trình cơ bản:</a:t>
            </a:r>
          </a:p>
          <a:p>
            <a:r>
              <a:rPr lang="vi-VN" sz="2800" b="1" i="0" dirty="0">
                <a:effectLst/>
                <a:latin typeface="Times New Roman" panose="02020603050405020304" pitchFamily="18" charset="0"/>
                <a:cs typeface="Times New Roman" panose="02020603050405020304" pitchFamily="18" charset="0"/>
              </a:rPr>
              <a:t>–  Đẩy mạnh quá trình tư nhân hóa, đồng thời giảm sự can thiệp của nhà nước vào các lĩnh vực của nền kinh tế. </a:t>
            </a:r>
          </a:p>
          <a:p>
            <a:r>
              <a:rPr lang="vi-VN" sz="2800" b="1" i="0" dirty="0">
                <a:effectLst/>
                <a:latin typeface="Times New Roman" panose="02020603050405020304" pitchFamily="18" charset="0"/>
                <a:cs typeface="Times New Roman" panose="02020603050405020304" pitchFamily="18" charset="0"/>
              </a:rPr>
              <a:t>–   Khuyến khích đầu tư tư nhân trong nước</a:t>
            </a:r>
          </a:p>
          <a:p>
            <a:r>
              <a:rPr lang="vi-VN" sz="2800" b="1" i="0" dirty="0">
                <a:effectLst/>
                <a:latin typeface="Times New Roman" panose="02020603050405020304" pitchFamily="18" charset="0"/>
                <a:cs typeface="Times New Roman" panose="02020603050405020304" pitchFamily="18" charset="0"/>
              </a:rPr>
              <a:t>–   Tăng bảo hiểm và phúc lợi xã hội</a:t>
            </a:r>
          </a:p>
          <a:p>
            <a:r>
              <a:rPr lang="vi-VN" sz="2800" b="1" i="0" dirty="0">
                <a:effectLst/>
                <a:latin typeface="Times New Roman" panose="02020603050405020304" pitchFamily="18" charset="0"/>
                <a:cs typeface="Times New Roman" panose="02020603050405020304" pitchFamily="18" charset="0"/>
              </a:rPr>
              <a:t>–   Phát triển nguồn nhân lực cho nhu cầu của nền kinh tế quốc gia</a:t>
            </a:r>
          </a:p>
          <a:p>
            <a:r>
              <a:rPr lang="vi-VN" sz="2800" b="1" i="0" dirty="0">
                <a:effectLst/>
                <a:latin typeface="Times New Roman" panose="02020603050405020304" pitchFamily="18" charset="0"/>
                <a:cs typeface="Times New Roman" panose="02020603050405020304" pitchFamily="18" charset="0"/>
              </a:rPr>
              <a:t>–   Cải thiện điều kiện sống và làm việc cho mọi người</a:t>
            </a:r>
          </a:p>
          <a:p>
            <a:r>
              <a:rPr lang="vi-VN" sz="2800" b="1" i="0" dirty="0">
                <a:effectLst/>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 </a:t>
            </a:r>
            <a:r>
              <a:rPr lang="vi-VN" sz="2800" b="1" i="0" dirty="0">
                <a:effectLst/>
                <a:latin typeface="Times New Roman" panose="02020603050405020304" pitchFamily="18" charset="0"/>
                <a:cs typeface="Times New Roman" panose="02020603050405020304" pitchFamily="18" charset="0"/>
              </a:rPr>
              <a:t>Tăng cường sự tự chủ của chính quyền địa phương</a:t>
            </a:r>
          </a:p>
          <a:p>
            <a:r>
              <a:rPr lang="vi-VN" sz="2800" b="1" i="0" dirty="0">
                <a:effectLst/>
                <a:latin typeface="Times New Roman" panose="02020603050405020304" pitchFamily="18" charset="0"/>
                <a:cs typeface="Times New Roman" panose="02020603050405020304" pitchFamily="18" charset="0"/>
              </a:rPr>
              <a:t>–   Cải cách hành chính nhằm tạo ra</a:t>
            </a:r>
            <a:r>
              <a:rPr lang="en-US" sz="2800" b="1" i="0" dirty="0">
                <a:effectLst/>
                <a:latin typeface="Times New Roman" panose="02020603050405020304" pitchFamily="18" charset="0"/>
                <a:cs typeface="Times New Roman" panose="02020603050405020304" pitchFamily="18" charset="0"/>
              </a:rPr>
              <a:t> 1</a:t>
            </a:r>
            <a:r>
              <a:rPr lang="vi-VN" sz="2800" b="1" i="0" dirty="0">
                <a:effectLst/>
                <a:latin typeface="Times New Roman" panose="02020603050405020304" pitchFamily="18" charset="0"/>
                <a:cs typeface="Times New Roman" panose="02020603050405020304" pitchFamily="18" charset="0"/>
              </a:rPr>
              <a:t> bộ máy chính phủ đơn giản và hiệu quả.</a:t>
            </a:r>
          </a:p>
        </p:txBody>
      </p:sp>
      <p:sp>
        <p:nvSpPr>
          <p:cNvPr id="2" name="Rectangle 1"/>
          <p:cNvSpPr/>
          <p:nvPr/>
        </p:nvSpPr>
        <p:spPr>
          <a:xfrm>
            <a:off x="590845" y="1287237"/>
            <a:ext cx="11183816" cy="954107"/>
          </a:xfrm>
          <a:prstGeom prst="rect">
            <a:avLst/>
          </a:prstGeom>
        </p:spPr>
        <p:txBody>
          <a:bodyPr wrap="square">
            <a:spAutoFit/>
          </a:bodyPr>
          <a:lstStyle/>
          <a:p>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Vào</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năm</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2001,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thủ</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tướng</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Nhật</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Koizumi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lập</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tức</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tiến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giải</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quyết</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rất</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biện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nhau</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33748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kinh tế nhật bản hiện nay, kinh tế nhật bản từ năm 2000 đến nay, tình hình kinh tế nhật bản, khủng hoảng kinh tế nhật bản 1990, tình hình kinh tế nhật bản hiện nay, 4 vùng kinh tế nhật bản, nền kinh tế nhật bản hiện nay, kinh tế nhật bản những năm gần đây, kinh tế bong bóng nhật bản là gì, các ngành kinh tế ở nhật bản, kinh tế nhật bản trong những năm gần đâ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2102" y="803568"/>
            <a:ext cx="7015097" cy="458737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487365" y="116896"/>
            <a:ext cx="9624598" cy="646331"/>
          </a:xfrm>
          <a:prstGeom prst="rect">
            <a:avLst/>
          </a:prstGeom>
        </p:spPr>
        <p:txBody>
          <a:bodyPr wrap="square">
            <a:spAutoFit/>
          </a:bodyPr>
          <a:lstStyle/>
          <a:p>
            <a:pPr algn="ctr"/>
            <a:r>
              <a:rPr lang="en-US" sz="3600" b="1" i="0" dirty="0" err="1">
                <a:solidFill>
                  <a:srgbClr val="FF6600"/>
                </a:solidFill>
                <a:effectLst/>
                <a:latin typeface="Times New Roman" panose="02020603050405020304" pitchFamily="18" charset="0"/>
                <a:cs typeface="Times New Roman" panose="02020603050405020304" pitchFamily="18" charset="0"/>
              </a:rPr>
              <a:t>Giai</a:t>
            </a:r>
            <a:r>
              <a:rPr lang="en-US" sz="3600" b="1" i="0" dirty="0">
                <a:solidFill>
                  <a:srgbClr val="FF6600"/>
                </a:solidFill>
                <a:effectLst/>
                <a:latin typeface="Times New Roman" panose="02020603050405020304" pitchFamily="18" charset="0"/>
                <a:cs typeface="Times New Roman" panose="02020603050405020304" pitchFamily="18" charset="0"/>
              </a:rPr>
              <a:t> </a:t>
            </a:r>
            <a:r>
              <a:rPr lang="en-US" sz="3600" b="1" i="0" dirty="0" err="1">
                <a:solidFill>
                  <a:srgbClr val="FF6600"/>
                </a:solidFill>
                <a:effectLst/>
                <a:latin typeface="Times New Roman" panose="02020603050405020304" pitchFamily="18" charset="0"/>
                <a:cs typeface="Times New Roman" panose="02020603050405020304" pitchFamily="18" charset="0"/>
              </a:rPr>
              <a:t>đoạn</a:t>
            </a:r>
            <a:r>
              <a:rPr lang="en-US" sz="3600" b="1" i="0" dirty="0">
                <a:solidFill>
                  <a:srgbClr val="FF6600"/>
                </a:solidFill>
                <a:effectLst/>
                <a:latin typeface="Times New Roman" panose="02020603050405020304" pitchFamily="18" charset="0"/>
                <a:cs typeface="Times New Roman" panose="02020603050405020304" pitchFamily="18" charset="0"/>
              </a:rPr>
              <a:t> </a:t>
            </a:r>
            <a:r>
              <a:rPr lang="en-US" sz="3600" b="1" i="0" dirty="0" err="1">
                <a:solidFill>
                  <a:srgbClr val="FF6600"/>
                </a:solidFill>
                <a:effectLst/>
                <a:latin typeface="Times New Roman" panose="02020603050405020304" pitchFamily="18" charset="0"/>
                <a:cs typeface="Times New Roman" panose="02020603050405020304" pitchFamily="18" charset="0"/>
              </a:rPr>
              <a:t>suy</a:t>
            </a:r>
            <a:r>
              <a:rPr lang="en-US" sz="3600" b="1" i="0" dirty="0">
                <a:solidFill>
                  <a:srgbClr val="FF6600"/>
                </a:solidFill>
                <a:effectLst/>
                <a:latin typeface="Times New Roman" panose="02020603050405020304" pitchFamily="18" charset="0"/>
                <a:cs typeface="Times New Roman" panose="02020603050405020304" pitchFamily="18" charset="0"/>
              </a:rPr>
              <a:t> </a:t>
            </a:r>
            <a:r>
              <a:rPr lang="en-US" sz="3600" b="1" i="0" dirty="0" err="1">
                <a:solidFill>
                  <a:srgbClr val="FF6600"/>
                </a:solidFill>
                <a:effectLst/>
                <a:latin typeface="Times New Roman" panose="02020603050405020304" pitchFamily="18" charset="0"/>
                <a:cs typeface="Times New Roman" panose="02020603050405020304" pitchFamily="18" charset="0"/>
              </a:rPr>
              <a:t>thoái</a:t>
            </a:r>
            <a:r>
              <a:rPr lang="en-US" sz="3600" b="1" i="0" dirty="0">
                <a:solidFill>
                  <a:srgbClr val="FF6600"/>
                </a:solidFill>
                <a:effectLst/>
                <a:latin typeface="Times New Roman" panose="02020603050405020304" pitchFamily="18" charset="0"/>
                <a:cs typeface="Times New Roman" panose="02020603050405020304" pitchFamily="18" charset="0"/>
              </a:rPr>
              <a:t> </a:t>
            </a:r>
            <a:r>
              <a:rPr lang="en-US" sz="3600" b="1" i="0" dirty="0" err="1">
                <a:solidFill>
                  <a:srgbClr val="FF6600"/>
                </a:solidFill>
                <a:effectLst/>
                <a:latin typeface="Times New Roman" panose="02020603050405020304" pitchFamily="18" charset="0"/>
                <a:cs typeface="Times New Roman" panose="02020603050405020304" pitchFamily="18" charset="0"/>
              </a:rPr>
              <a:t>nghiêm</a:t>
            </a:r>
            <a:r>
              <a:rPr lang="en-US" sz="3600" b="1" i="0" dirty="0">
                <a:solidFill>
                  <a:srgbClr val="FF6600"/>
                </a:solidFill>
                <a:effectLst/>
                <a:latin typeface="Times New Roman" panose="02020603050405020304" pitchFamily="18" charset="0"/>
                <a:cs typeface="Times New Roman" panose="02020603050405020304" pitchFamily="18" charset="0"/>
              </a:rPr>
              <a:t> </a:t>
            </a:r>
            <a:r>
              <a:rPr lang="en-US" sz="3600" b="1" i="0" dirty="0" err="1">
                <a:solidFill>
                  <a:srgbClr val="FF6600"/>
                </a:solidFill>
                <a:effectLst/>
                <a:latin typeface="Times New Roman" panose="02020603050405020304" pitchFamily="18" charset="0"/>
                <a:cs typeface="Times New Roman" panose="02020603050405020304" pitchFamily="18" charset="0"/>
              </a:rPr>
              <a:t>trọng</a:t>
            </a:r>
            <a:r>
              <a:rPr lang="en-US" sz="3600" b="1" i="0" dirty="0">
                <a:solidFill>
                  <a:srgbClr val="FF6600"/>
                </a:solidFill>
                <a:effectLst/>
                <a:latin typeface="Times New Roman" panose="02020603050405020304" pitchFamily="18" charset="0"/>
                <a:cs typeface="Times New Roman" panose="02020603050405020304" pitchFamily="18" charset="0"/>
              </a:rPr>
              <a:t> (2006 – 2010)</a:t>
            </a:r>
            <a:endParaRPr lang="en-US" sz="3600" b="1" i="0" dirty="0">
              <a:solidFill>
                <a:srgbClr val="444444"/>
              </a:solidFill>
              <a:effectLst/>
              <a:latin typeface="Times New Roman" panose="02020603050405020304" pitchFamily="18" charset="0"/>
              <a:cs typeface="Times New Roman" panose="02020603050405020304" pitchFamily="18" charset="0"/>
            </a:endParaRPr>
          </a:p>
        </p:txBody>
      </p:sp>
      <p:sp>
        <p:nvSpPr>
          <p:cNvPr id="3" name="Rectangle 2"/>
          <p:cNvSpPr/>
          <p:nvPr/>
        </p:nvSpPr>
        <p:spPr>
          <a:xfrm>
            <a:off x="560832" y="5390941"/>
            <a:ext cx="11009375" cy="1384995"/>
          </a:xfrm>
          <a:prstGeom prst="rect">
            <a:avLst/>
          </a:prstGeom>
        </p:spPr>
        <p:txBody>
          <a:bodyPr wrap="square">
            <a:spAutoFit/>
          </a:bodyPr>
          <a:lstStyle/>
          <a:p>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Tỷ</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lệ</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thất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nghiệp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tăng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vẫn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thiếu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hụt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lao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chuyên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môn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lao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lĩnh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vực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kỹ</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Xuất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ty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nhập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khẩu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lao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ngoài</a:t>
            </a:r>
            <a:endParaRPr lang="en-US"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243840" y="803568"/>
            <a:ext cx="4628262" cy="4241546"/>
          </a:xfrm>
          <a:prstGeom prst="rect">
            <a:avLst/>
          </a:prstGeom>
        </p:spPr>
        <p:txBody>
          <a:bodyPr wrap="square">
            <a:spAutoFit/>
          </a:bodyPr>
          <a:lstStyle/>
          <a:p>
            <a:pPr>
              <a:lnSpc>
                <a:spcPct val="107000"/>
              </a:lnSpc>
              <a:spcAft>
                <a:spcPts val="800"/>
              </a:spcAft>
            </a:pP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rất</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ty </a:t>
            </a: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rơi</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trạng</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phá</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sản</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do </a:t>
            </a: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giá</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liệu</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năng</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tăng</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tỷ</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giá</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tệ</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thay</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đổi</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luật</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cũng</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chuẩn</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xây</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dựng</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hoạt</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lĩnh</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vực</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này</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đóng</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băng</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258365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0"/>
                                  </p:stCondLst>
                                  <p:childTnLst>
                                    <p:set>
                                      <p:cBhvr>
                                        <p:cTn id="16" dur="1" fill="hold">
                                          <p:stCondLst>
                                            <p:cond delay="0"/>
                                          </p:stCondLst>
                                        </p:cTn>
                                        <p:tgtEl>
                                          <p:spTgt spid="3074"/>
                                        </p:tgtEl>
                                        <p:attrNameLst>
                                          <p:attrName>style.visibility</p:attrName>
                                        </p:attrNameLst>
                                      </p:cBhvr>
                                      <p:to>
                                        <p:strVal val="visible"/>
                                      </p:to>
                                    </p:set>
                                    <p:anim calcmode="lin" valueType="num">
                                      <p:cBhvr>
                                        <p:cTn id="17" dur="500" fill="hold"/>
                                        <p:tgtEl>
                                          <p:spTgt spid="3074"/>
                                        </p:tgtEl>
                                        <p:attrNameLst>
                                          <p:attrName>ppt_w</p:attrName>
                                        </p:attrNameLst>
                                      </p:cBhvr>
                                      <p:tavLst>
                                        <p:tav tm="0">
                                          <p:val>
                                            <p:fltVal val="0"/>
                                          </p:val>
                                        </p:tav>
                                        <p:tav tm="100000">
                                          <p:val>
                                            <p:strVal val="#ppt_w"/>
                                          </p:val>
                                        </p:tav>
                                      </p:tavLst>
                                    </p:anim>
                                    <p:anim calcmode="lin" valueType="num">
                                      <p:cBhvr>
                                        <p:cTn id="18" dur="500" fill="hold"/>
                                        <p:tgtEl>
                                          <p:spTgt spid="3074"/>
                                        </p:tgtEl>
                                        <p:attrNameLst>
                                          <p:attrName>ppt_h</p:attrName>
                                        </p:attrNameLst>
                                      </p:cBhvr>
                                      <p:tavLst>
                                        <p:tav tm="0">
                                          <p:val>
                                            <p:fltVal val="0"/>
                                          </p:val>
                                        </p:tav>
                                        <p:tav tm="100000">
                                          <p:val>
                                            <p:strVal val="#ppt_h"/>
                                          </p:val>
                                        </p:tav>
                                      </p:tavLst>
                                    </p:anim>
                                    <p:animEffect transition="in" filter="fade">
                                      <p:cBhvr>
                                        <p:cTn id="19" dur="500"/>
                                        <p:tgtEl>
                                          <p:spTgt spid="307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6602" y="39078"/>
            <a:ext cx="10199077" cy="1200329"/>
          </a:xfrm>
          <a:prstGeom prst="rect">
            <a:avLst/>
          </a:prstGeom>
        </p:spPr>
        <p:txBody>
          <a:bodyPr wrap="square">
            <a:spAutoFit/>
          </a:bodyPr>
          <a:lstStyle/>
          <a:p>
            <a:pPr algn="ctr"/>
            <a:r>
              <a:rPr lang="en-US" sz="3600" b="1" i="0" dirty="0" err="1">
                <a:solidFill>
                  <a:srgbClr val="FF6600"/>
                </a:solidFill>
                <a:effectLst/>
                <a:latin typeface="Times New Roman" panose="02020603050405020304" pitchFamily="18" charset="0"/>
                <a:cs typeface="Times New Roman" panose="02020603050405020304" pitchFamily="18" charset="0"/>
              </a:rPr>
              <a:t>Giai</a:t>
            </a:r>
            <a:r>
              <a:rPr lang="en-US" sz="3600" b="1" i="0" dirty="0">
                <a:solidFill>
                  <a:srgbClr val="FF6600"/>
                </a:solidFill>
                <a:effectLst/>
                <a:latin typeface="Times New Roman" panose="02020603050405020304" pitchFamily="18" charset="0"/>
                <a:cs typeface="Times New Roman" panose="02020603050405020304" pitchFamily="18" charset="0"/>
              </a:rPr>
              <a:t> </a:t>
            </a:r>
            <a:r>
              <a:rPr lang="en-US" sz="3600" b="1" i="0" dirty="0" err="1">
                <a:solidFill>
                  <a:srgbClr val="FF6600"/>
                </a:solidFill>
                <a:effectLst/>
                <a:latin typeface="Times New Roman" panose="02020603050405020304" pitchFamily="18" charset="0"/>
                <a:cs typeface="Times New Roman" panose="02020603050405020304" pitchFamily="18" charset="0"/>
              </a:rPr>
              <a:t>đoạn</a:t>
            </a:r>
            <a:r>
              <a:rPr lang="en-US" sz="3600" b="1" i="0" dirty="0">
                <a:solidFill>
                  <a:srgbClr val="FF6600"/>
                </a:solidFill>
                <a:effectLst/>
                <a:latin typeface="Times New Roman" panose="02020603050405020304" pitchFamily="18" charset="0"/>
                <a:cs typeface="Times New Roman" panose="02020603050405020304" pitchFamily="18" charset="0"/>
              </a:rPr>
              <a:t> </a:t>
            </a:r>
            <a:r>
              <a:rPr lang="en-US" sz="3600" b="1" i="0" dirty="0" err="1">
                <a:solidFill>
                  <a:srgbClr val="FF6600"/>
                </a:solidFill>
                <a:effectLst/>
                <a:latin typeface="Times New Roman" panose="02020603050405020304" pitchFamily="18" charset="0"/>
                <a:cs typeface="Times New Roman" panose="02020603050405020304" pitchFamily="18" charset="0"/>
              </a:rPr>
              <a:t>phục</a:t>
            </a:r>
            <a:r>
              <a:rPr lang="en-US" sz="3600" b="1" i="0" dirty="0">
                <a:solidFill>
                  <a:srgbClr val="FF6600"/>
                </a:solidFill>
                <a:effectLst/>
                <a:latin typeface="Times New Roman" panose="02020603050405020304" pitchFamily="18" charset="0"/>
                <a:cs typeface="Times New Roman" panose="02020603050405020304" pitchFamily="18" charset="0"/>
              </a:rPr>
              <a:t> </a:t>
            </a:r>
            <a:r>
              <a:rPr lang="en-US" sz="3600" b="1" i="0" dirty="0" err="1">
                <a:solidFill>
                  <a:srgbClr val="FF6600"/>
                </a:solidFill>
                <a:effectLst/>
                <a:latin typeface="Times New Roman" panose="02020603050405020304" pitchFamily="18" charset="0"/>
                <a:cs typeface="Times New Roman" panose="02020603050405020304" pitchFamily="18" charset="0"/>
              </a:rPr>
              <a:t>hồi</a:t>
            </a:r>
            <a:r>
              <a:rPr lang="en-US" sz="3600" b="1" i="0" dirty="0">
                <a:solidFill>
                  <a:srgbClr val="FF6600"/>
                </a:solidFill>
                <a:effectLst/>
                <a:latin typeface="Times New Roman" panose="02020603050405020304" pitchFamily="18" charset="0"/>
                <a:cs typeface="Times New Roman" panose="02020603050405020304" pitchFamily="18" charset="0"/>
              </a:rPr>
              <a:t> </a:t>
            </a:r>
            <a:r>
              <a:rPr lang="en-US" sz="3600" b="1" i="0" dirty="0" err="1">
                <a:solidFill>
                  <a:srgbClr val="FF6600"/>
                </a:solidFill>
                <a:effectLst/>
                <a:latin typeface="Times New Roman" panose="02020603050405020304" pitchFamily="18" charset="0"/>
                <a:cs typeface="Times New Roman" panose="02020603050405020304" pitchFamily="18" charset="0"/>
              </a:rPr>
              <a:t>của</a:t>
            </a:r>
            <a:r>
              <a:rPr lang="en-US" sz="3600" b="1" i="0" dirty="0">
                <a:solidFill>
                  <a:srgbClr val="FF6600"/>
                </a:solidFill>
                <a:effectLst/>
                <a:latin typeface="Times New Roman" panose="02020603050405020304" pitchFamily="18" charset="0"/>
                <a:cs typeface="Times New Roman" panose="02020603050405020304" pitchFamily="18" charset="0"/>
              </a:rPr>
              <a:t> </a:t>
            </a:r>
            <a:r>
              <a:rPr lang="en-US" sz="3600" b="1" i="0" dirty="0" err="1">
                <a:solidFill>
                  <a:srgbClr val="FF6600"/>
                </a:solidFill>
                <a:effectLst/>
                <a:latin typeface="Times New Roman" panose="02020603050405020304" pitchFamily="18" charset="0"/>
                <a:cs typeface="Times New Roman" panose="02020603050405020304" pitchFamily="18" charset="0"/>
              </a:rPr>
              <a:t>tình</a:t>
            </a:r>
            <a:r>
              <a:rPr lang="en-US" sz="3600" b="1" i="0" dirty="0">
                <a:solidFill>
                  <a:srgbClr val="FF6600"/>
                </a:solidFill>
                <a:effectLst/>
                <a:latin typeface="Times New Roman" panose="02020603050405020304" pitchFamily="18" charset="0"/>
                <a:cs typeface="Times New Roman" panose="02020603050405020304" pitchFamily="18" charset="0"/>
              </a:rPr>
              <a:t> </a:t>
            </a:r>
            <a:r>
              <a:rPr lang="en-US" sz="3600" b="1" i="0" dirty="0" err="1">
                <a:solidFill>
                  <a:srgbClr val="FF6600"/>
                </a:solidFill>
                <a:effectLst/>
                <a:latin typeface="Times New Roman" panose="02020603050405020304" pitchFamily="18" charset="0"/>
                <a:cs typeface="Times New Roman" panose="02020603050405020304" pitchFamily="18" charset="0"/>
              </a:rPr>
              <a:t>hình</a:t>
            </a:r>
            <a:r>
              <a:rPr lang="en-US" sz="3600" b="1" i="0" dirty="0">
                <a:solidFill>
                  <a:srgbClr val="FF6600"/>
                </a:solidFill>
                <a:effectLst/>
                <a:latin typeface="Times New Roman" panose="02020603050405020304" pitchFamily="18" charset="0"/>
                <a:cs typeface="Times New Roman" panose="02020603050405020304" pitchFamily="18" charset="0"/>
              </a:rPr>
              <a:t> </a:t>
            </a:r>
            <a:r>
              <a:rPr lang="en-US" sz="3600" b="1" i="0" dirty="0" err="1">
                <a:solidFill>
                  <a:srgbClr val="FF6600"/>
                </a:solidFill>
                <a:effectLst/>
                <a:latin typeface="Times New Roman" panose="02020603050405020304" pitchFamily="18" charset="0"/>
                <a:cs typeface="Times New Roman" panose="02020603050405020304" pitchFamily="18" charset="0"/>
              </a:rPr>
              <a:t>kinh</a:t>
            </a:r>
            <a:r>
              <a:rPr lang="en-US" sz="3600" b="1" i="0" dirty="0">
                <a:solidFill>
                  <a:srgbClr val="FF6600"/>
                </a:solidFill>
                <a:effectLst/>
                <a:latin typeface="Times New Roman" panose="02020603050405020304" pitchFamily="18" charset="0"/>
                <a:cs typeface="Times New Roman" panose="02020603050405020304" pitchFamily="18" charset="0"/>
              </a:rPr>
              <a:t> </a:t>
            </a:r>
            <a:r>
              <a:rPr lang="en-US" sz="3600" b="1" i="0" dirty="0" err="1">
                <a:solidFill>
                  <a:srgbClr val="FF6600"/>
                </a:solidFill>
                <a:effectLst/>
                <a:latin typeface="Times New Roman" panose="02020603050405020304" pitchFamily="18" charset="0"/>
                <a:cs typeface="Times New Roman" panose="02020603050405020304" pitchFamily="18" charset="0"/>
              </a:rPr>
              <a:t>tế</a:t>
            </a:r>
            <a:r>
              <a:rPr lang="en-US" sz="3600" b="1" i="0" dirty="0">
                <a:solidFill>
                  <a:srgbClr val="FF6600"/>
                </a:solidFill>
                <a:effectLst/>
                <a:latin typeface="Times New Roman" panose="02020603050405020304" pitchFamily="18" charset="0"/>
                <a:cs typeface="Times New Roman" panose="02020603050405020304" pitchFamily="18" charset="0"/>
              </a:rPr>
              <a:t> </a:t>
            </a:r>
            <a:r>
              <a:rPr lang="en-US" sz="3600" b="1" i="0" dirty="0" err="1">
                <a:solidFill>
                  <a:srgbClr val="FF6600"/>
                </a:solidFill>
                <a:effectLst/>
                <a:latin typeface="Times New Roman" panose="02020603050405020304" pitchFamily="18" charset="0"/>
                <a:cs typeface="Times New Roman" panose="02020603050405020304" pitchFamily="18" charset="0"/>
              </a:rPr>
              <a:t>Nhật</a:t>
            </a:r>
            <a:r>
              <a:rPr lang="en-US" sz="3600" b="1" i="0" dirty="0">
                <a:solidFill>
                  <a:srgbClr val="FF6600"/>
                </a:solidFill>
                <a:effectLst/>
                <a:latin typeface="Times New Roman" panose="02020603050405020304" pitchFamily="18" charset="0"/>
                <a:cs typeface="Times New Roman" panose="02020603050405020304" pitchFamily="18" charset="0"/>
              </a:rPr>
              <a:t> </a:t>
            </a:r>
            <a:r>
              <a:rPr lang="en-US" sz="3600" b="1" i="0" dirty="0" err="1">
                <a:solidFill>
                  <a:srgbClr val="FF6600"/>
                </a:solidFill>
                <a:effectLst/>
                <a:latin typeface="Times New Roman" panose="02020603050405020304" pitchFamily="18" charset="0"/>
                <a:cs typeface="Times New Roman" panose="02020603050405020304" pitchFamily="18" charset="0"/>
              </a:rPr>
              <a:t>Bản</a:t>
            </a:r>
            <a:r>
              <a:rPr lang="en-US" sz="3600" b="1" i="0" dirty="0">
                <a:solidFill>
                  <a:srgbClr val="FF6600"/>
                </a:solidFill>
                <a:effectLst/>
                <a:latin typeface="Times New Roman" panose="02020603050405020304" pitchFamily="18" charset="0"/>
                <a:cs typeface="Times New Roman" panose="02020603050405020304" pitchFamily="18" charset="0"/>
              </a:rPr>
              <a:t> (2010 </a:t>
            </a:r>
            <a:r>
              <a:rPr lang="en-US" sz="3600" b="1" i="0" dirty="0" err="1">
                <a:solidFill>
                  <a:srgbClr val="FF6600"/>
                </a:solidFill>
                <a:effectLst/>
                <a:latin typeface="Times New Roman" panose="02020603050405020304" pitchFamily="18" charset="0"/>
                <a:cs typeface="Times New Roman" panose="02020603050405020304" pitchFamily="18" charset="0"/>
              </a:rPr>
              <a:t>đến</a:t>
            </a:r>
            <a:r>
              <a:rPr lang="en-US" sz="3600" b="1" i="0" dirty="0">
                <a:solidFill>
                  <a:srgbClr val="FF6600"/>
                </a:solidFill>
                <a:effectLst/>
                <a:latin typeface="Times New Roman" panose="02020603050405020304" pitchFamily="18" charset="0"/>
                <a:cs typeface="Times New Roman" panose="02020603050405020304" pitchFamily="18" charset="0"/>
              </a:rPr>
              <a:t> nay)</a:t>
            </a:r>
            <a:endParaRPr lang="en-US" sz="3600" b="1" i="0" dirty="0">
              <a:solidFill>
                <a:srgbClr val="444444"/>
              </a:solidFill>
              <a:effectLst/>
              <a:latin typeface="Times New Roman" panose="02020603050405020304" pitchFamily="18" charset="0"/>
              <a:cs typeface="Times New Roman" panose="02020603050405020304" pitchFamily="18" charset="0"/>
            </a:endParaRPr>
          </a:p>
        </p:txBody>
      </p:sp>
      <p:pic>
        <p:nvPicPr>
          <p:cNvPr id="2050" name="Picture 2" descr="Chart] Kinh tế Nhật Bản 2 năm sau chương trình kích thích kỷ lụ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48" y="1231991"/>
            <a:ext cx="11430000" cy="466893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04799" y="5820360"/>
            <a:ext cx="11338561" cy="1014380"/>
          </a:xfrm>
          <a:prstGeom prst="rect">
            <a:avLst/>
          </a:prstGeom>
        </p:spPr>
        <p:txBody>
          <a:bodyPr wrap="square">
            <a:spAutoFit/>
          </a:bodyPr>
          <a:lstStyle/>
          <a:p>
            <a:pPr algn="ctr">
              <a:lnSpc>
                <a:spcPct val="107000"/>
              </a:lnSpc>
              <a:spcAft>
                <a:spcPts val="800"/>
              </a:spcAft>
            </a:pP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Giai</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tăng</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kinh</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tế</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Nhật</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đang</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lần</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nữa</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tái</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31032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326</TotalTime>
  <Words>898</Words>
  <Application>Microsoft Office PowerPoint</Application>
  <PresentationFormat>Widescreen</PresentationFormat>
  <Paragraphs>86</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.VnArial</vt:lpstr>
      <vt:lpstr>Arial</vt:lpstr>
      <vt:lpstr>Calibri</vt:lpstr>
      <vt:lpstr>Calibri Light</vt:lpstr>
      <vt:lpstr>Symbol</vt:lpstr>
      <vt:lpstr>Times New Roman</vt:lpstr>
      <vt:lpstr>Office Theme</vt:lpstr>
      <vt:lpstr>CHỦ ĐỀ CÁC NƯỚC CHÂU Á: (TT) CHÂU Á TỪ 1991 -  NAY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thanh trung vo</cp:lastModifiedBy>
  <cp:revision>33</cp:revision>
  <dcterms:created xsi:type="dcterms:W3CDTF">2021-10-24T12:19:33Z</dcterms:created>
  <dcterms:modified xsi:type="dcterms:W3CDTF">2022-06-19T07:00:44Z</dcterms:modified>
</cp:coreProperties>
</file>