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272" r:id="rId3"/>
    <p:sldId id="301" r:id="rId4"/>
    <p:sldId id="302" r:id="rId5"/>
    <p:sldId id="274" r:id="rId6"/>
    <p:sldId id="275" r:id="rId7"/>
    <p:sldId id="313" r:id="rId8"/>
    <p:sldId id="321" r:id="rId9"/>
    <p:sldId id="315" r:id="rId10"/>
    <p:sldId id="316" r:id="rId11"/>
    <p:sldId id="408" r:id="rId12"/>
    <p:sldId id="375" r:id="rId13"/>
    <p:sldId id="353" r:id="rId14"/>
    <p:sldId id="407" r:id="rId15"/>
    <p:sldId id="409" r:id="rId16"/>
    <p:sldId id="410" r:id="rId17"/>
    <p:sldId id="41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372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5749F-9C54-42B7-BA37-E4C2E96AE6F8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54200-1FE0-46AF-A159-D10BE45A26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8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2A28B22-0664-4772-B22D-6CD129B9FA01}" type="slidenum">
              <a:rPr lang="en-US" altLang="vi-VN"/>
              <a:pPr/>
              <a:t>9</a:t>
            </a:fld>
            <a:endParaRPr lang="en-US" altLang="vi-VN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8DE8E51-2A39-4C2A-987C-4650C18F438E}" type="slidenum">
              <a:rPr lang="en-US" altLang="vi-VN"/>
              <a:pPr/>
              <a:t>10</a:t>
            </a:fld>
            <a:endParaRPr lang="en-US" altLang="vi-VN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71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4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96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9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51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7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9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21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16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07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6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68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IAO%20AN\GIAO%20AN%20DIEN%20TU\n&#259;m%20hoc%202012-2013\su%209%20bai%201\VAC%20SA%20VA.avi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73588" y="451634"/>
            <a:ext cx="8617487" cy="954107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5000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u="sng" dirty="0">
                <a:solidFill>
                  <a:srgbClr val="FF3300"/>
                </a:solidFill>
              </a:rPr>
              <a:t>CHỦ ĐỀ 1</a:t>
            </a:r>
            <a:r>
              <a:rPr lang="en-US" sz="2800" b="1" dirty="0">
                <a:solidFill>
                  <a:srgbClr val="FF3300"/>
                </a:solidFill>
              </a:rPr>
              <a:t> : LIÊN XÔ VÀ CÁC NƯỚC ĐÔNG  ÂU SAU CHIẾN </a:t>
            </a:r>
          </a:p>
          <a:p>
            <a:pPr algn="ctr"/>
            <a:r>
              <a:rPr lang="en-US" sz="2800" b="1" dirty="0">
                <a:solidFill>
                  <a:srgbClr val="FF3300"/>
                </a:solidFill>
              </a:rPr>
              <a:t>TRANH  THẾ GIỚI THỨ HAI (TT)</a:t>
            </a:r>
          </a:p>
        </p:txBody>
      </p:sp>
    </p:spTree>
    <p:extLst>
      <p:ext uri="{BB962C8B-B14F-4D97-AF65-F5344CB8AC3E}">
        <p14:creationId xmlns:p14="http://schemas.microsoft.com/office/powerpoint/2010/main" val="23533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14450" y="5168793"/>
            <a:ext cx="6457950" cy="1571842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vi-VN" sz="2400" b="1">
                <a:solidFill>
                  <a:srgbClr val="0000FF"/>
                </a:solidFill>
                <a:latin typeface="Times New Roman" pitchFamily="18" charset="0"/>
              </a:rPr>
              <a:t>- Tổ chức Hiệp ước Vác-sa-va là liên minh phòng thủ quân sự, chính trị của các nước XHCN ở Đông Âu để duy trì hoà bình an ninh châu Âu và thế giới.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38113"/>
            <a:ext cx="5886450" cy="4495800"/>
          </a:xfrm>
          <a:prstGeom prst="rect">
            <a:avLst/>
          </a:prstGeom>
          <a:noFill/>
          <a:ln w="5724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VAC SA VA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28600"/>
            <a:ext cx="228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257300" y="4802188"/>
            <a:ext cx="6686550" cy="1922462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vi-VN" sz="2400" b="1">
                <a:solidFill>
                  <a:srgbClr val="0000FF"/>
                </a:solidFill>
                <a:latin typeface="Times New Roman" pitchFamily="18" charset="0"/>
              </a:rPr>
              <a:t>- Chống lại sự hiếu chiến của Mĩ và khối NATO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vi-VN" sz="2400" b="1">
                <a:solidFill>
                  <a:srgbClr val="0000FF"/>
                </a:solidFill>
                <a:latin typeface="Times New Roman" pitchFamily="18" charset="0"/>
              </a:rPr>
              <a:t>- Là liên minh phòng thủ quân sự và chính trị của các nước XHCN và châu Âu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vi-VN" sz="2400" b="1">
                <a:solidFill>
                  <a:srgbClr val="0000FF"/>
                </a:solidFill>
                <a:latin typeface="Times New Roman" pitchFamily="18" charset="0"/>
              </a:rPr>
              <a:t>- Bảo vệ công cuộc XD CNXH, hoà bình, an ninh châu Âu và thế giới.</a:t>
            </a:r>
          </a:p>
        </p:txBody>
      </p:sp>
    </p:spTree>
    <p:extLst>
      <p:ext uri="{BB962C8B-B14F-4D97-AF65-F5344CB8AC3E}">
        <p14:creationId xmlns:p14="http://schemas.microsoft.com/office/powerpoint/2010/main" val="980807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7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1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9A6137-7E5D-45F2-9E54-6BED8E85A4F6}"/>
              </a:ext>
            </a:extLst>
          </p:cNvPr>
          <p:cNvSpPr txBox="1"/>
          <p:nvPr/>
        </p:nvSpPr>
        <p:spPr>
          <a:xfrm>
            <a:off x="3448" y="116632"/>
            <a:ext cx="83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IV. LIÊN XÔ - ĐÔNG ÂU (1945 - 1991)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A5130-16B1-41FF-B504-ACDBE840312C}"/>
              </a:ext>
            </a:extLst>
          </p:cNvPr>
          <p:cNvSpPr txBox="1"/>
          <p:nvPr/>
        </p:nvSpPr>
        <p:spPr>
          <a:xfrm>
            <a:off x="179512" y="764704"/>
            <a:ext cx="878497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Những hạn chế trong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công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cuộc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xây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dựng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chủ nghĩa xã hội ở Liên Xô: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sym typeface="+mn-ea"/>
            </a:endParaRPr>
          </a:p>
          <a:p>
            <a:pPr marL="342900" indent="-3429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nền kinh tế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kế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hoạch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, tập trung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liêu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bao cấp.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Vi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phạm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nguyên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tập trung dân chủ.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Chưa chú trọng đúng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mức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đến việc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nâng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đời sống nhân dân.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1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88900" y="3014980"/>
            <a:ext cx="1166495" cy="10598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sụp đổ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470150" y="3922395"/>
            <a:ext cx="6242050" cy="5245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Chậm cải tổ và phạm phải nhiều sai lầm khi cải tổ.</a:t>
            </a:r>
          </a:p>
        </p:txBody>
      </p:sp>
      <p:cxnSp>
        <p:nvCxnSpPr>
          <p:cNvPr id="44" name="Straight Arrow Connector 43"/>
          <p:cNvCxnSpPr>
            <a:cxnSpLocks/>
            <a:endCxn id="2" idx="1"/>
          </p:cNvCxnSpPr>
          <p:nvPr/>
        </p:nvCxnSpPr>
        <p:spPr>
          <a:xfrm flipV="1">
            <a:off x="1255395" y="2263415"/>
            <a:ext cx="1183005" cy="1286918"/>
          </a:xfrm>
          <a:prstGeom prst="straightConnector1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2" idx="3"/>
          </p:cNvCxnSpPr>
          <p:nvPr/>
        </p:nvCxnSpPr>
        <p:spPr>
          <a:xfrm>
            <a:off x="1255395" y="3544888"/>
            <a:ext cx="1134110" cy="1543367"/>
          </a:xfrm>
          <a:prstGeom prst="straightConnector1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2425700" y="4658360"/>
            <a:ext cx="6301105" cy="78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Sự chống phá của các thế lực thù địch trong và ngoài nước (khách quan)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38400" y="1630594"/>
            <a:ext cx="6309995" cy="12656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Đường lối lãnh đạo mang tính chủ quan, duy ý chí, cơ chế tập trung quan liêu, bao cấp.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Thiếu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dân chủ,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thiếu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bằng làm nhân dân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bất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mãn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51100" y="3133725"/>
            <a:ext cx="6290310" cy="5543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Không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bắt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kịp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bước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phát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triển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KHKT. 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Calibri" panose="020F0502020204030204" pitchFamily="34" charset="0"/>
              <a:sym typeface="+mn-ea"/>
            </a:endParaRPr>
          </a:p>
        </p:txBody>
      </p:sp>
      <p:cxnSp>
        <p:nvCxnSpPr>
          <p:cNvPr id="4" name="Straight Arrow Connector 3"/>
          <p:cNvCxnSpPr>
            <a:stCxn id="32" idx="3"/>
          </p:cNvCxnSpPr>
          <p:nvPr/>
        </p:nvCxnSpPr>
        <p:spPr>
          <a:xfrm flipV="1">
            <a:off x="1255395" y="3439160"/>
            <a:ext cx="1134110" cy="105728"/>
          </a:xfrm>
          <a:prstGeom prst="straightConnector1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32" idx="3"/>
            <a:endCxn id="39" idx="1"/>
          </p:cNvCxnSpPr>
          <p:nvPr/>
        </p:nvCxnSpPr>
        <p:spPr>
          <a:xfrm>
            <a:off x="1255395" y="3544888"/>
            <a:ext cx="1214755" cy="639762"/>
          </a:xfrm>
          <a:prstGeom prst="straightConnector1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Text Box 11"/>
          <p:cNvSpPr txBox="1"/>
          <p:nvPr/>
        </p:nvSpPr>
        <p:spPr>
          <a:xfrm>
            <a:off x="101600" y="5572760"/>
            <a:ext cx="86106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sz="2800" b="1" dirty="0">
                <a:latin typeface="Times New Roman" panose="02020603050405020304" pitchFamily="18" charset="0"/>
              </a:rPr>
              <a:t> Đây chỉ là sự sụp đổ của một mô hình CNXH chưa khoa học, chưa nhân văn …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0" y="120378"/>
            <a:ext cx="9080500" cy="1145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60000"/>
              </a:lnSpc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6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Nguyên nhân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sụp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đổ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chế độ XHCN ở Liên Xô và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Âu</a:t>
            </a:r>
          </a:p>
          <a:p>
            <a:pPr>
              <a:lnSpc>
                <a:spcPct val="60000"/>
              </a:lnSpc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9" grpId="0" animBg="1"/>
      <p:bldP spid="39" grpId="1" animBg="1"/>
      <p:bldP spid="50" grpId="0" animBg="1"/>
      <p:bldP spid="50" grpId="1" animBg="1"/>
      <p:bldP spid="2" grpId="0" animBg="1"/>
      <p:bldP spid="2" grpId="1" animBg="1"/>
      <p:bldP spid="3" grpId="0" animBg="1"/>
      <p:bldP spid="3" grpId="1" animBg="1"/>
      <p:bldP spid="27659" grpId="0"/>
      <p:bldP spid="2765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" y="304800"/>
            <a:ext cx="8296910" cy="5664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762000" y="6096000"/>
            <a:ext cx="7634605" cy="62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defTabSz="457200" eaLnBrk="1" hangingPunct="1">
              <a:spcBef>
                <a:spcPct val="0"/>
              </a:spcBef>
              <a:buNone/>
            </a:pPr>
            <a:r>
              <a:rPr sz="2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25/12/1991 LIÊN XÔ CHÍNH THỨC TAN RÃ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389255" y="2699384"/>
            <a:ext cx="2588895" cy="2169775"/>
          </a:xfrm>
          <a:prstGeom prst="roundRect">
            <a:avLst/>
          </a:prstGeom>
          <a:gradFill>
            <a:gsLst>
              <a:gs pos="7200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6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Kinh tế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algn="l">
              <a:lnSpc>
                <a:spcPct val="6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l">
              <a:lnSpc>
                <a:spcPct val="6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1991-1995  suy thoái   </a:t>
            </a:r>
          </a:p>
          <a:p>
            <a:pPr algn="l">
              <a:lnSpc>
                <a:spcPct val="60000"/>
              </a:lnSpc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6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1996 – 2000  bắt đầu phục hồi. 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267200" y="2074545"/>
            <a:ext cx="9525" cy="5924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3243580" y="2637789"/>
            <a:ext cx="2496820" cy="2231369"/>
          </a:xfrm>
          <a:prstGeom prst="roundRect">
            <a:avLst/>
          </a:prstGeom>
          <a:gradFill>
            <a:gsLst>
              <a:gs pos="7200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3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2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Chính trị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</a:p>
          <a:p>
            <a:pPr algn="l">
              <a:lnSpc>
                <a:spcPct val="13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chế độ tổng thống liên bang </a:t>
            </a:r>
          </a:p>
          <a:p>
            <a:pPr algn="l">
              <a:lnSpc>
                <a:spcPct val="60000"/>
              </a:lnSpc>
              <a:spcBef>
                <a:spcPts val="50"/>
              </a:spcBef>
              <a:spcAft>
                <a:spcPts val="0"/>
              </a:spcAft>
            </a:pPr>
            <a:endParaRPr lang="en-US" altLang="vi-VN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186805" y="2712084"/>
            <a:ext cx="2709545" cy="2157073"/>
          </a:xfrm>
          <a:prstGeom prst="roundRect">
            <a:avLst/>
          </a:prstGeom>
          <a:gradFill>
            <a:gsLst>
              <a:gs pos="7200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ngoại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algn="l">
              <a:lnSpc>
                <a:spcPct val="70000"/>
              </a:lnSpc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Ngả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phương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tây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phục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hệ ở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á. </a:t>
            </a:r>
          </a:p>
          <a:p>
            <a:pPr algn="ctr"/>
            <a:endParaRPr lang="vi-VN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391400" y="2041525"/>
            <a:ext cx="4445" cy="6578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1600200" y="2074545"/>
            <a:ext cx="24130" cy="6375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152400" y="1143000"/>
            <a:ext cx="8915400" cy="914400"/>
          </a:xfrm>
          <a:prstGeom prst="roundRect">
            <a:avLst/>
          </a:prstGeom>
          <a:gradFill>
            <a:gsLst>
              <a:gs pos="7200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LX tan rã Liên bang Nga là quốc gia kế tục Liên xô kế thừa địa vị pháp lí trong quan hệ quốc tế .</a:t>
            </a:r>
          </a:p>
        </p:txBody>
      </p:sp>
      <p:sp>
        <p:nvSpPr>
          <p:cNvPr id="28683" name="Text Box 11"/>
          <p:cNvSpPr txBox="1"/>
          <p:nvPr/>
        </p:nvSpPr>
        <p:spPr>
          <a:xfrm>
            <a:off x="228600" y="228600"/>
            <a:ext cx="8382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- LIÊN BANG NGA TỪ NĂM 1991 ĐẾN NĂM 2000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6395" y="5157470"/>
            <a:ext cx="8529955" cy="62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defTabSz="457200" eaLnBrk="1" hangingPunct="1">
              <a:spcBef>
                <a:spcPct val="0"/>
              </a:spcBef>
              <a:buNone/>
            </a:pPr>
            <a:r>
              <a:rPr sz="22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Từ 2000 Putin làm tổng thống nước nga khởi sắc thay đổi rõ rệt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39" grpId="1" animBg="1"/>
      <p:bldP spid="47" grpId="0" bldLvl="0" animBg="1"/>
      <p:bldP spid="47" grpId="1" animBg="1"/>
      <p:bldP spid="50" grpId="0" bldLvl="0" animBg="1"/>
      <p:bldP spid="50" grpId="1" animBg="1"/>
      <p:bldP spid="71" grpId="0" bldLvl="0" animBg="1"/>
      <p:bldP spid="71" grpId="1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B2026A-CB40-4DD9-9EB4-79F4D2D8A2C0}"/>
              </a:ext>
            </a:extLst>
          </p:cNvPr>
          <p:cNvSpPr txBox="1"/>
          <p:nvPr/>
        </p:nvSpPr>
        <p:spPr>
          <a:xfrm>
            <a:off x="107504" y="116632"/>
            <a:ext cx="8784976" cy="681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" marR="66040"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spc="29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spc="29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</a:t>
            </a:r>
            <a:r>
              <a:rPr lang="en-US" sz="2800" b="1" spc="29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800" b="1" spc="30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spc="29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spc="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  <a:r>
              <a:rPr lang="en-US" sz="2800" b="1" spc="30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spc="30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  <a:p>
            <a:pPr marL="64770" marR="66040" algn="just">
              <a:lnSpc>
                <a:spcPct val="120000"/>
              </a:lnSpc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460"/>
              </a:lnSpc>
              <a:buSzPts val="1300"/>
              <a:buFont typeface="Times New Roman" panose="02020603050405020304" pitchFamily="18" charset="0"/>
              <a:buChar char="-"/>
              <a:tabLst>
                <a:tab pos="16129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1991,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LBN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6040" lvl="0" indent="-342900" algn="just">
              <a:lnSpc>
                <a:spcPct val="120000"/>
              </a:lnSpc>
              <a:spcBef>
                <a:spcPts val="305"/>
              </a:spcBef>
              <a:spcAft>
                <a:spcPts val="0"/>
              </a:spcAft>
              <a:buSzPts val="1300"/>
              <a:buFont typeface="Times New Roman" panose="02020603050405020304" pitchFamily="18" charset="0"/>
              <a:buChar char="-"/>
              <a:tabLst>
                <a:tab pos="17018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en-US" sz="2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90,</a:t>
            </a:r>
            <a:r>
              <a:rPr lang="en-US" sz="2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tình</a:t>
            </a:r>
            <a:r>
              <a:rPr lang="en-US" sz="28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k.tế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4770" lvl="0" indent="-342900" algn="just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SzPts val="1300"/>
              <a:buFont typeface="Times New Roman" panose="02020603050405020304" pitchFamily="18" charset="0"/>
              <a:buChar char="-"/>
              <a:tabLst>
                <a:tab pos="22098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1996-</a:t>
            </a:r>
            <a:r>
              <a:rPr lang="en-US" sz="28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2000,</a:t>
            </a:r>
            <a:r>
              <a:rPr lang="en-US" sz="28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 marR="64770"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en-US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i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8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770" marR="66040" algn="just">
              <a:lnSpc>
                <a:spcPct val="120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-Từ</a:t>
            </a:r>
            <a:r>
              <a:rPr lang="en-US" sz="28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2000,</a:t>
            </a:r>
            <a:r>
              <a:rPr lang="en-US" sz="28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Putin</a:t>
            </a:r>
            <a:r>
              <a:rPr lang="en-US" sz="28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thống,</a:t>
            </a:r>
            <a:r>
              <a:rPr lang="en-US" sz="28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LBN</a:t>
            </a:r>
            <a:r>
              <a:rPr lang="en-US" sz="28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khỏi</a:t>
            </a:r>
            <a:r>
              <a:rPr lang="en-US" sz="28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8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k.tế</a:t>
            </a:r>
            <a:r>
              <a:rPr lang="en-US" sz="28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</a:t>
            </a:r>
            <a:r>
              <a:rPr lang="en-US" sz="2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triển,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spc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8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Âu-Á.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khăn:</a:t>
            </a:r>
            <a:r>
              <a:rPr lang="en-US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đột</a:t>
            </a:r>
            <a:r>
              <a:rPr lang="en-US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18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88900" y="3014980"/>
            <a:ext cx="1166495" cy="10598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sụp đổ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470150" y="3922395"/>
            <a:ext cx="6242050" cy="5245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Chậm cải tổ và phạm phải nhiều sai lầm khi cải tổ.</a:t>
            </a:r>
          </a:p>
        </p:txBody>
      </p:sp>
      <p:cxnSp>
        <p:nvCxnSpPr>
          <p:cNvPr id="44" name="Straight Arrow Connector 43"/>
          <p:cNvCxnSpPr>
            <a:cxnSpLocks/>
            <a:endCxn id="2" idx="1"/>
          </p:cNvCxnSpPr>
          <p:nvPr/>
        </p:nvCxnSpPr>
        <p:spPr>
          <a:xfrm flipV="1">
            <a:off x="1255395" y="2263415"/>
            <a:ext cx="1183005" cy="1286918"/>
          </a:xfrm>
          <a:prstGeom prst="straightConnector1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2" idx="3"/>
          </p:cNvCxnSpPr>
          <p:nvPr/>
        </p:nvCxnSpPr>
        <p:spPr>
          <a:xfrm>
            <a:off x="1255395" y="3544888"/>
            <a:ext cx="1134110" cy="1543367"/>
          </a:xfrm>
          <a:prstGeom prst="straightConnector1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2425700" y="4658360"/>
            <a:ext cx="6301105" cy="78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Sự chống phá của các thế lực thù địch trong và ngoài nước (khách quan)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38400" y="1630594"/>
            <a:ext cx="6309995" cy="12656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Đường lối lãnh đạo mang tính chủ quan, duy ý chí, cơ chế tập trung quan liêu, bao cấp.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Thiếu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dân chủ,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thiếu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bằng làm nhân dân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bất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mãn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51100" y="3133725"/>
            <a:ext cx="6290310" cy="5543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Không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bắt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kịp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bước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phát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triển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KHKT. 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Calibri" panose="020F0502020204030204" pitchFamily="34" charset="0"/>
              <a:sym typeface="+mn-ea"/>
            </a:endParaRPr>
          </a:p>
        </p:txBody>
      </p:sp>
      <p:cxnSp>
        <p:nvCxnSpPr>
          <p:cNvPr id="4" name="Straight Arrow Connector 3"/>
          <p:cNvCxnSpPr>
            <a:stCxn id="32" idx="3"/>
          </p:cNvCxnSpPr>
          <p:nvPr/>
        </p:nvCxnSpPr>
        <p:spPr>
          <a:xfrm flipV="1">
            <a:off x="1255395" y="3439160"/>
            <a:ext cx="1134110" cy="105728"/>
          </a:xfrm>
          <a:prstGeom prst="straightConnector1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32" idx="3"/>
            <a:endCxn id="39" idx="1"/>
          </p:cNvCxnSpPr>
          <p:nvPr/>
        </p:nvCxnSpPr>
        <p:spPr>
          <a:xfrm>
            <a:off x="1255395" y="3544888"/>
            <a:ext cx="1214755" cy="639762"/>
          </a:xfrm>
          <a:prstGeom prst="straightConnector1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Text Box 11"/>
          <p:cNvSpPr txBox="1"/>
          <p:nvPr/>
        </p:nvSpPr>
        <p:spPr>
          <a:xfrm>
            <a:off x="101600" y="5572760"/>
            <a:ext cx="86106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sz="2800" b="1" dirty="0">
                <a:latin typeface="Times New Roman" panose="02020603050405020304" pitchFamily="18" charset="0"/>
              </a:rPr>
              <a:t> Đây chỉ là sự sụp đổ của một mô hình CNXH chưa khoa học, chưa nhân văn …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0" y="120378"/>
            <a:ext cx="9080500" cy="1145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Luyện tập và vận dụng</a:t>
            </a:r>
          </a:p>
          <a:p>
            <a:pPr>
              <a:lnSpc>
                <a:spcPct val="60000"/>
              </a:lnSpc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6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Nguyên nhân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sụp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đổ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chế độ XHCN ở Liên Xô và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Âu</a:t>
            </a:r>
          </a:p>
          <a:p>
            <a:pPr>
              <a:lnSpc>
                <a:spcPct val="60000"/>
              </a:lnSpc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24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9" grpId="0" animBg="1"/>
      <p:bldP spid="39" grpId="1" animBg="1"/>
      <p:bldP spid="50" grpId="0" animBg="1"/>
      <p:bldP spid="50" grpId="1" animBg="1"/>
      <p:bldP spid="2" grpId="0" animBg="1"/>
      <p:bldP spid="2" grpId="1" animBg="1"/>
      <p:bldP spid="3" grpId="0" animBg="1"/>
      <p:bldP spid="3" grpId="1" animBg="1"/>
      <p:bldP spid="27659" grpId="0"/>
      <p:bldP spid="2765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389255" y="2699384"/>
            <a:ext cx="2588895" cy="2169775"/>
          </a:xfrm>
          <a:prstGeom prst="roundRect">
            <a:avLst/>
          </a:prstGeom>
          <a:gradFill>
            <a:gsLst>
              <a:gs pos="7200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6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Kinh tế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algn="l">
              <a:lnSpc>
                <a:spcPct val="6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l">
              <a:lnSpc>
                <a:spcPct val="6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1991-1995  suy thoái   </a:t>
            </a:r>
          </a:p>
          <a:p>
            <a:pPr algn="l">
              <a:lnSpc>
                <a:spcPct val="60000"/>
              </a:lnSpc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6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1996 – 2000  bắt đầu phục hồi. 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267200" y="2074545"/>
            <a:ext cx="9525" cy="5924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3243580" y="2637789"/>
            <a:ext cx="2496820" cy="2231369"/>
          </a:xfrm>
          <a:prstGeom prst="roundRect">
            <a:avLst/>
          </a:prstGeom>
          <a:gradFill>
            <a:gsLst>
              <a:gs pos="7200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3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2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Chính trị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</a:p>
          <a:p>
            <a:pPr algn="l">
              <a:lnSpc>
                <a:spcPct val="13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chế độ tổng thống liên bang </a:t>
            </a:r>
          </a:p>
          <a:p>
            <a:pPr algn="l">
              <a:lnSpc>
                <a:spcPct val="60000"/>
              </a:lnSpc>
              <a:spcBef>
                <a:spcPts val="50"/>
              </a:spcBef>
              <a:spcAft>
                <a:spcPts val="0"/>
              </a:spcAft>
            </a:pPr>
            <a:endParaRPr lang="en-US" altLang="vi-VN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186805" y="2712084"/>
            <a:ext cx="2709545" cy="2157073"/>
          </a:xfrm>
          <a:prstGeom prst="roundRect">
            <a:avLst/>
          </a:prstGeom>
          <a:gradFill>
            <a:gsLst>
              <a:gs pos="7200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ngoại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algn="l">
              <a:lnSpc>
                <a:spcPct val="70000"/>
              </a:lnSpc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Ngả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phương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tây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phục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hệ ở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á. </a:t>
            </a:r>
          </a:p>
          <a:p>
            <a:pPr algn="ctr"/>
            <a:endParaRPr lang="vi-VN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391400" y="2041525"/>
            <a:ext cx="4445" cy="6578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1600200" y="2074545"/>
            <a:ext cx="24130" cy="6375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152400" y="1143000"/>
            <a:ext cx="8915400" cy="914400"/>
          </a:xfrm>
          <a:prstGeom prst="roundRect">
            <a:avLst/>
          </a:prstGeom>
          <a:gradFill>
            <a:gsLst>
              <a:gs pos="7200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LX tan rã Liên bang Nga là quốc gia kế tục Liên xô kế thừa địa vị pháp lí trong quan hệ quốc tế 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6395" y="5157470"/>
            <a:ext cx="8529955" cy="62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defTabSz="457200" eaLnBrk="1" hangingPunct="1">
              <a:spcBef>
                <a:spcPct val="0"/>
              </a:spcBef>
              <a:buNone/>
            </a:pPr>
            <a:r>
              <a:rPr sz="22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Từ 2000 Putin làm tổng thống nước nga khởi sắc thay đổi rõ rệt</a:t>
            </a:r>
          </a:p>
        </p:txBody>
      </p:sp>
    </p:spTree>
    <p:extLst>
      <p:ext uri="{BB962C8B-B14F-4D97-AF65-F5344CB8AC3E}">
        <p14:creationId xmlns:p14="http://schemas.microsoft.com/office/powerpoint/2010/main" val="206363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animBg="1"/>
      <p:bldP spid="39" grpId="2" animBg="1"/>
      <p:bldP spid="47" grpId="1" animBg="1"/>
      <p:bldP spid="47" grpId="2" animBg="1"/>
      <p:bldP spid="50" grpId="1" animBg="1"/>
      <p:bldP spid="50" grpId="2" animBg="1"/>
      <p:bldP spid="71" grpId="1" animBg="1"/>
      <p:bldP spid="71" grpId="2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625995" y="107305"/>
            <a:ext cx="3265125" cy="461665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5000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rgbClr val="3333FF"/>
                </a:solidFill>
              </a:rPr>
              <a:t>	II.CÁC NƯỚC  ĐÔNG ÂU 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-22336" y="716601"/>
            <a:ext cx="738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3333FF"/>
                </a:solidFill>
              </a:rPr>
              <a:t>1 ) </a:t>
            </a:r>
            <a:r>
              <a:rPr lang="en-US" sz="2400" b="1" u="sng" dirty="0" err="1">
                <a:solidFill>
                  <a:srgbClr val="3333FF"/>
                </a:solidFill>
              </a:rPr>
              <a:t>Sự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ra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đời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của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các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nước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dân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chủ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nhân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dân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Đông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Âu</a:t>
            </a:r>
            <a:r>
              <a:rPr lang="en-US" sz="2400" b="1" u="sng" dirty="0">
                <a:solidFill>
                  <a:srgbClr val="3333FF"/>
                </a:solidFill>
              </a:rPr>
              <a:t> .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-43972" y="1401759"/>
            <a:ext cx="2848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3333FF"/>
                </a:solidFill>
              </a:rPr>
              <a:t>a) </a:t>
            </a:r>
            <a:r>
              <a:rPr lang="en-US" sz="2400" b="1" u="sng" dirty="0" err="1">
                <a:solidFill>
                  <a:srgbClr val="3333FF"/>
                </a:solidFill>
              </a:rPr>
              <a:t>Hoàn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cảnh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ra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đời</a:t>
            </a:r>
            <a:r>
              <a:rPr lang="en-US" sz="2400" b="1" u="sng" dirty="0">
                <a:solidFill>
                  <a:srgbClr val="3333FF"/>
                </a:solidFill>
              </a:rPr>
              <a:t> :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91383"/>
            <a:ext cx="9036496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92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9" grpId="0"/>
      <p:bldP spid="440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1174750"/>
            <a:ext cx="738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3333FF"/>
                </a:solidFill>
              </a:rPr>
              <a:t>1 ) </a:t>
            </a:r>
            <a:r>
              <a:rPr lang="en-US" sz="2400" b="1" u="sng" dirty="0" err="1">
                <a:solidFill>
                  <a:srgbClr val="3333FF"/>
                </a:solidFill>
              </a:rPr>
              <a:t>Sự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ra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đời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của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các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nước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dân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chủ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nhân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dân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Đông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Âu</a:t>
            </a:r>
            <a:r>
              <a:rPr lang="en-US" sz="2400" b="1" u="sng" dirty="0">
                <a:solidFill>
                  <a:srgbClr val="3333FF"/>
                </a:solidFill>
              </a:rPr>
              <a:t> .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1629718"/>
            <a:ext cx="2848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3333FF"/>
                </a:solidFill>
              </a:rPr>
              <a:t>a) </a:t>
            </a:r>
            <a:r>
              <a:rPr lang="en-US" sz="2400" b="1" u="sng" dirty="0" err="1">
                <a:solidFill>
                  <a:srgbClr val="3333FF"/>
                </a:solidFill>
              </a:rPr>
              <a:t>Hoàn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cảnh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ra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đời</a:t>
            </a:r>
            <a:r>
              <a:rPr lang="en-US" sz="2400" b="1" u="sng" dirty="0">
                <a:solidFill>
                  <a:srgbClr val="3333FF"/>
                </a:solidFill>
              </a:rPr>
              <a:t> :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620328" y="1669375"/>
            <a:ext cx="4354388" cy="646331"/>
          </a:xfrm>
          <a:prstGeom prst="rect">
            <a:avLst/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b="1" dirty="0" err="1">
                <a:solidFill>
                  <a:srgbClr val="FF3300"/>
                </a:solidFill>
              </a:rPr>
              <a:t>Các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nước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dân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chủ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Đông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Âu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ra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đời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trong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hoàn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cảnh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nào</a:t>
            </a:r>
            <a:r>
              <a:rPr lang="en-US" b="1" dirty="0">
                <a:solidFill>
                  <a:srgbClr val="FF3300"/>
                </a:solidFill>
              </a:rPr>
              <a:t> ?</a:t>
            </a:r>
            <a:r>
              <a:rPr lang="en-US" dirty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5706"/>
            <a:ext cx="440271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Line 12"/>
          <p:cNvSpPr>
            <a:spLocks noChangeShapeType="1"/>
          </p:cNvSpPr>
          <p:nvPr/>
        </p:nvSpPr>
        <p:spPr bwMode="auto">
          <a:xfrm flipH="1">
            <a:off x="4533363" y="1711553"/>
            <a:ext cx="0" cy="52578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-52491" y="214947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- </a:t>
            </a:r>
            <a:r>
              <a:rPr lang="en-US" sz="2000" b="1" dirty="0" err="1">
                <a:solidFill>
                  <a:srgbClr val="002060"/>
                </a:solidFill>
              </a:rPr>
              <a:t>Trong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thời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kì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chiến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tranh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thế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giới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thứ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hai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nhân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dân</a:t>
            </a:r>
            <a:r>
              <a:rPr lang="en-US" sz="2000" b="1" dirty="0">
                <a:solidFill>
                  <a:srgbClr val="002060"/>
                </a:solidFill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</a:rPr>
              <a:t>hầu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hết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nước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Đông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Âu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tiến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hành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cuộc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đấu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tranh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chống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Phát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xít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và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đã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giành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được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thắng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lợi</a:t>
            </a:r>
            <a:r>
              <a:rPr lang="en-US" sz="2000" b="1" dirty="0">
                <a:solidFill>
                  <a:srgbClr val="002060"/>
                </a:solidFill>
              </a:rPr>
              <a:t>: 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4476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-</a:t>
            </a:r>
            <a:r>
              <a:rPr lang="en-US" b="1" dirty="0" err="1">
                <a:solidFill>
                  <a:srgbClr val="002060"/>
                </a:solidFill>
              </a:rPr>
              <a:t>Giải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phóng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đất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nước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thành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lập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các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nước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dân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chủ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nhân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dân</a:t>
            </a:r>
            <a:r>
              <a:rPr lang="en-US" b="1" dirty="0">
                <a:solidFill>
                  <a:srgbClr val="002060"/>
                </a:solidFill>
              </a:rPr>
              <a:t> : Ba </a:t>
            </a:r>
            <a:r>
              <a:rPr lang="en-US" b="1" dirty="0" err="1">
                <a:solidFill>
                  <a:srgbClr val="002060"/>
                </a:solidFill>
              </a:rPr>
              <a:t>Lan</a:t>
            </a:r>
            <a:r>
              <a:rPr lang="en-US" b="1" dirty="0">
                <a:solidFill>
                  <a:srgbClr val="002060"/>
                </a:solidFill>
              </a:rPr>
              <a:t> ( 7-1944), </a:t>
            </a:r>
            <a:r>
              <a:rPr lang="en-US" b="1" dirty="0" err="1">
                <a:solidFill>
                  <a:srgbClr val="002060"/>
                </a:solidFill>
              </a:rPr>
              <a:t>Tiệp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Khắc</a:t>
            </a:r>
            <a:r>
              <a:rPr lang="en-US" b="1" dirty="0">
                <a:solidFill>
                  <a:srgbClr val="002060"/>
                </a:solidFill>
              </a:rPr>
              <a:t> ( 5-1945)….</a:t>
            </a:r>
            <a:endParaRPr lang="vi-V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212"/>
            <a:ext cx="662473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68244" y="260648"/>
            <a:ext cx="19082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Quan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sát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lược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đồ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hãy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nêu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tình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hình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nước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Đức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4725144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- </a:t>
            </a:r>
            <a:r>
              <a:rPr lang="en-US" sz="2400" b="1" dirty="0" err="1">
                <a:solidFill>
                  <a:srgbClr val="C00000"/>
                </a:solidFill>
              </a:rPr>
              <a:t>Riêng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nước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Đức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bị</a:t>
            </a:r>
            <a:r>
              <a:rPr lang="en-US" sz="2400" b="1" dirty="0">
                <a:solidFill>
                  <a:srgbClr val="C00000"/>
                </a:solidFill>
              </a:rPr>
              <a:t> chia </a:t>
            </a:r>
            <a:r>
              <a:rPr lang="en-US" sz="2400" b="1" dirty="0" err="1">
                <a:solidFill>
                  <a:srgbClr val="C00000"/>
                </a:solidFill>
              </a:rPr>
              <a:t>cắt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endParaRPr lang="vi-VN" sz="2400" b="1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Nhà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nước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Cộng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hòa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Liên</a:t>
            </a:r>
            <a:r>
              <a:rPr lang="en-US" sz="2400" dirty="0">
                <a:solidFill>
                  <a:srgbClr val="0070C0"/>
                </a:solidFill>
              </a:rPr>
              <a:t> bang </a:t>
            </a:r>
            <a:r>
              <a:rPr lang="en-US" sz="2400" dirty="0" err="1">
                <a:solidFill>
                  <a:srgbClr val="0070C0"/>
                </a:solidFill>
              </a:rPr>
              <a:t>Đức</a:t>
            </a:r>
            <a:r>
              <a:rPr lang="en-US" sz="2400" dirty="0">
                <a:solidFill>
                  <a:srgbClr val="0070C0"/>
                </a:solidFill>
              </a:rPr>
              <a:t> (9/1949) ở </a:t>
            </a:r>
            <a:r>
              <a:rPr lang="en-US" sz="2400" dirty="0" err="1">
                <a:solidFill>
                  <a:srgbClr val="0070C0"/>
                </a:solidFill>
              </a:rPr>
              <a:t>phía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Tây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lãnh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thổ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endParaRPr lang="vi-VN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nhà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nước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Cộng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hòa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Dân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chủ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Đức</a:t>
            </a:r>
            <a:r>
              <a:rPr lang="en-US" sz="2400" dirty="0">
                <a:solidFill>
                  <a:srgbClr val="0070C0"/>
                </a:solidFill>
              </a:rPr>
              <a:t> (10/1949) ở </a:t>
            </a:r>
            <a:r>
              <a:rPr lang="en-US" sz="2400" dirty="0" err="1">
                <a:solidFill>
                  <a:srgbClr val="0070C0"/>
                </a:solidFill>
              </a:rPr>
              <a:t>phía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Đông</a:t>
            </a:r>
            <a:endParaRPr lang="vi-V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01352" y="2038419"/>
            <a:ext cx="403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000" b="1" u="sng" dirty="0">
                <a:solidFill>
                  <a:srgbClr val="0000FF"/>
                </a:solidFill>
              </a:rPr>
              <a:t>b ) Thực </a:t>
            </a:r>
            <a:r>
              <a:rPr lang="en-US" sz="2000" b="1" u="sng" dirty="0" err="1">
                <a:solidFill>
                  <a:srgbClr val="0000FF"/>
                </a:solidFill>
              </a:rPr>
              <a:t>hiện</a:t>
            </a:r>
            <a:r>
              <a:rPr lang="en-US" sz="2000" b="1" u="sng" dirty="0">
                <a:solidFill>
                  <a:srgbClr val="0000FF"/>
                </a:solidFill>
              </a:rPr>
              <a:t> cách mạng dân chủ nhân dân :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140715" y="117329"/>
            <a:ext cx="4405373" cy="584775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5000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3333FF"/>
                </a:solidFill>
              </a:rPr>
              <a:t>	II/ CÁC NƯỚC ĐÔNG ÂU 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-36512" y="1484784"/>
            <a:ext cx="6010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000" b="1" u="sng" dirty="0">
                <a:solidFill>
                  <a:srgbClr val="3333FF"/>
                </a:solidFill>
              </a:rPr>
              <a:t>1 ) Sự </a:t>
            </a:r>
            <a:r>
              <a:rPr lang="en-US" sz="2000" b="1" u="sng" dirty="0" err="1">
                <a:solidFill>
                  <a:srgbClr val="3333FF"/>
                </a:solidFill>
              </a:rPr>
              <a:t>ra</a:t>
            </a:r>
            <a:r>
              <a:rPr lang="en-US" sz="2000" b="1" u="sng" dirty="0">
                <a:solidFill>
                  <a:srgbClr val="3333FF"/>
                </a:solidFill>
              </a:rPr>
              <a:t> đời </a:t>
            </a:r>
            <a:r>
              <a:rPr lang="en-US" sz="2000" b="1" u="sng" dirty="0" err="1">
                <a:solidFill>
                  <a:srgbClr val="3333FF"/>
                </a:solidFill>
              </a:rPr>
              <a:t>của</a:t>
            </a:r>
            <a:r>
              <a:rPr lang="en-US" sz="2000" b="1" u="sng" dirty="0">
                <a:solidFill>
                  <a:srgbClr val="3333FF"/>
                </a:solidFill>
              </a:rPr>
              <a:t> </a:t>
            </a:r>
            <a:r>
              <a:rPr lang="en-US" sz="2000" b="1" u="sng" dirty="0" err="1">
                <a:solidFill>
                  <a:srgbClr val="3333FF"/>
                </a:solidFill>
              </a:rPr>
              <a:t>các</a:t>
            </a:r>
            <a:r>
              <a:rPr lang="en-US" sz="2000" b="1" u="sng" dirty="0">
                <a:solidFill>
                  <a:srgbClr val="3333FF"/>
                </a:solidFill>
              </a:rPr>
              <a:t> </a:t>
            </a:r>
            <a:r>
              <a:rPr lang="en-US" sz="2000" b="1" u="sng" dirty="0" err="1">
                <a:solidFill>
                  <a:srgbClr val="3333FF"/>
                </a:solidFill>
              </a:rPr>
              <a:t>nước</a:t>
            </a:r>
            <a:r>
              <a:rPr lang="en-US" sz="2000" b="1" u="sng" dirty="0">
                <a:solidFill>
                  <a:srgbClr val="3333FF"/>
                </a:solidFill>
              </a:rPr>
              <a:t> dân chủ nhân dân </a:t>
            </a:r>
            <a:r>
              <a:rPr lang="en-US" sz="2000" b="1" u="sng" dirty="0" err="1">
                <a:solidFill>
                  <a:srgbClr val="3333FF"/>
                </a:solidFill>
              </a:rPr>
              <a:t>Đông</a:t>
            </a:r>
            <a:r>
              <a:rPr lang="en-US" sz="2000" b="1" u="sng" dirty="0">
                <a:solidFill>
                  <a:srgbClr val="3333FF"/>
                </a:solidFill>
              </a:rPr>
              <a:t> Âu .</a:t>
            </a:r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 flipH="1">
            <a:off x="4114800" y="1752600"/>
            <a:ext cx="0" cy="51054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4419600" y="1981200"/>
            <a:ext cx="4038600" cy="1562100"/>
          </a:xfrm>
          <a:prstGeom prst="rect">
            <a:avLst/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b="1">
                <a:solidFill>
                  <a:srgbClr val="FF3300"/>
                </a:solidFill>
              </a:rPr>
              <a:t>Để hoàn thành cách mạng dân tộc dân chủ nhân dân các nước đông Âu thực hiện nhiệm vụ gì ?</a:t>
            </a:r>
            <a:r>
              <a:rPr 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343400" y="2209800"/>
            <a:ext cx="4343400" cy="822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r>
              <a:rPr lang="en-US" b="1">
                <a:solidFill>
                  <a:srgbClr val="FF3300"/>
                </a:solidFill>
              </a:rPr>
              <a:t>- Xây dựng bộ máy chính quyền dân chủ nhân dân .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4343400" y="3276600"/>
            <a:ext cx="44196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r>
              <a:rPr lang="en-US" b="1">
                <a:solidFill>
                  <a:srgbClr val="FF3300"/>
                </a:solidFill>
              </a:rPr>
              <a:t>- Cải cách ruộng đất.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343400" y="3962400"/>
            <a:ext cx="4419600" cy="822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r>
              <a:rPr lang="en-US" b="1">
                <a:solidFill>
                  <a:srgbClr val="FF3300"/>
                </a:solidFill>
              </a:rPr>
              <a:t>- Quốc hữu hoá những xí nghiệp lớn.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4343400" y="4953000"/>
            <a:ext cx="4343400" cy="11874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buFontTx/>
              <a:buChar char="-"/>
            </a:pPr>
            <a:r>
              <a:rPr lang="en-US" b="1">
                <a:solidFill>
                  <a:srgbClr val="FF3300"/>
                </a:solidFill>
              </a:rPr>
              <a:t>Thực hiện quyền tự do dân chủ  và cải thiện đời sống nhân dân 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84137" y="2803525"/>
            <a:ext cx="3913187" cy="3577803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Từ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năm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1945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đến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1949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nước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Đông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Âu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tiến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hành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xây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dựng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chính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quyền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dân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chủ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nhân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dân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Cải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cách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ruộng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đất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hữu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hóa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xí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nghiệp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lớn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Thực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quyền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tự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do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dân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chủ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cải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thiện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đời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sống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nhân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dân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GB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6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4" grpId="0" animBg="1"/>
      <p:bldP spid="47114" grpId="1" animBg="1"/>
      <p:bldP spid="47115" grpId="0" animBg="1"/>
      <p:bldP spid="47116" grpId="0" animBg="1"/>
      <p:bldP spid="47117" grpId="0" animBg="1"/>
      <p:bldP spid="4711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0" y="1369368"/>
            <a:ext cx="7163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3333FF"/>
                </a:solidFill>
              </a:rPr>
              <a:t>1 ) Sự </a:t>
            </a:r>
            <a:r>
              <a:rPr lang="en-US" sz="2400" b="1" u="sng" dirty="0" err="1">
                <a:solidFill>
                  <a:srgbClr val="3333FF"/>
                </a:solidFill>
              </a:rPr>
              <a:t>ra</a:t>
            </a:r>
            <a:r>
              <a:rPr lang="en-US" sz="2400" b="1" u="sng" dirty="0">
                <a:solidFill>
                  <a:srgbClr val="3333FF"/>
                </a:solidFill>
              </a:rPr>
              <a:t> đời </a:t>
            </a:r>
            <a:r>
              <a:rPr lang="en-US" sz="2400" b="1" u="sng" dirty="0" err="1">
                <a:solidFill>
                  <a:srgbClr val="3333FF"/>
                </a:solidFill>
              </a:rPr>
              <a:t>của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các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nước</a:t>
            </a:r>
            <a:r>
              <a:rPr lang="en-US" sz="2400" b="1" u="sng" dirty="0">
                <a:solidFill>
                  <a:srgbClr val="3333FF"/>
                </a:solidFill>
              </a:rPr>
              <a:t> dân chủ nhân dân </a:t>
            </a:r>
            <a:r>
              <a:rPr lang="en-US" sz="2400" b="1" u="sng" dirty="0" err="1">
                <a:solidFill>
                  <a:srgbClr val="3333FF"/>
                </a:solidFill>
              </a:rPr>
              <a:t>Đông</a:t>
            </a:r>
            <a:r>
              <a:rPr lang="en-US" sz="2400" b="1" u="sng" dirty="0">
                <a:solidFill>
                  <a:srgbClr val="3333FF"/>
                </a:solidFill>
              </a:rPr>
              <a:t> Âu .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1824464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0000FF"/>
                </a:solidFill>
              </a:rPr>
              <a:t>2 / </a:t>
            </a:r>
            <a:r>
              <a:rPr lang="en-US" sz="2400" b="1" u="sng" dirty="0" err="1">
                <a:solidFill>
                  <a:srgbClr val="0000FF"/>
                </a:solidFill>
              </a:rPr>
              <a:t>Tiến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hành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xây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dựng</a:t>
            </a:r>
            <a:r>
              <a:rPr lang="en-US" sz="2400" b="1" u="sng" dirty="0">
                <a:solidFill>
                  <a:srgbClr val="0000FF"/>
                </a:solidFill>
              </a:rPr>
              <a:t> CNXH ( </a:t>
            </a:r>
            <a:r>
              <a:rPr lang="en-US" sz="2400" b="1" u="sng" dirty="0" err="1">
                <a:solidFill>
                  <a:srgbClr val="0000FF"/>
                </a:solidFill>
              </a:rPr>
              <a:t>từ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năm</a:t>
            </a:r>
            <a:r>
              <a:rPr lang="en-US" sz="2400" b="1" u="sng" dirty="0">
                <a:solidFill>
                  <a:srgbClr val="0000FF"/>
                </a:solidFill>
              </a:rPr>
              <a:t> 1950 </a:t>
            </a:r>
            <a:r>
              <a:rPr lang="en-US" sz="2400" b="1" u="sng" dirty="0" err="1">
                <a:solidFill>
                  <a:srgbClr val="0000FF"/>
                </a:solidFill>
              </a:rPr>
              <a:t>đến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đầu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những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năm</a:t>
            </a:r>
            <a:r>
              <a:rPr lang="en-US" sz="2400" b="1" u="sng" dirty="0">
                <a:solidFill>
                  <a:srgbClr val="0000FF"/>
                </a:solidFill>
              </a:rPr>
              <a:t> 70 </a:t>
            </a:r>
            <a:r>
              <a:rPr lang="en-US" sz="2400" b="1" u="sng" dirty="0" err="1">
                <a:solidFill>
                  <a:srgbClr val="0000FF"/>
                </a:solidFill>
              </a:rPr>
              <a:t>của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thế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kỷ</a:t>
            </a:r>
            <a:r>
              <a:rPr lang="en-US" sz="2400" b="1" u="sng" dirty="0">
                <a:solidFill>
                  <a:srgbClr val="0000FF"/>
                </a:solidFill>
              </a:rPr>
              <a:t> XX ) .</a:t>
            </a:r>
          </a:p>
        </p:txBody>
      </p:sp>
      <p:sp>
        <p:nvSpPr>
          <p:cNvPr id="21521" name="Rectangle 80"/>
          <p:cNvSpPr>
            <a:spLocks noChangeArrowheads="1"/>
          </p:cNvSpPr>
          <p:nvPr/>
        </p:nvSpPr>
        <p:spPr bwMode="auto">
          <a:xfrm>
            <a:off x="2402186" y="178966"/>
            <a:ext cx="3856761" cy="523220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5000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rgbClr val="3333FF"/>
                </a:solidFill>
              </a:rPr>
              <a:t>	II/CÁC NƯỚC  ĐÔNG ÂU </a:t>
            </a:r>
          </a:p>
        </p:txBody>
      </p:sp>
      <p:sp>
        <p:nvSpPr>
          <p:cNvPr id="2" name="Rectangle 1"/>
          <p:cNvSpPr/>
          <p:nvPr/>
        </p:nvSpPr>
        <p:spPr>
          <a:xfrm>
            <a:off x="47626" y="2750518"/>
            <a:ext cx="2354560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Đọc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thêm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7" y="-1588"/>
            <a:ext cx="9558338" cy="73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7916" y="260351"/>
            <a:ext cx="8262938" cy="50783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III. Sự hình thành hệ thống xã hội chủ nghĩa.</a:t>
            </a:r>
          </a:p>
          <a:p>
            <a:r>
              <a:rPr lang="en-US" altLang="vi-VN" sz="3600" b="1" dirty="0">
                <a:solidFill>
                  <a:srgbClr val="FFFF00"/>
                </a:solidFill>
                <a:latin typeface="Times New Roman" pitchFamily="18" charset="0"/>
              </a:rPr>
              <a:t>1</a:t>
            </a:r>
            <a:r>
              <a:rPr lang="vi-VN" altLang="vi-VN" sz="3600" b="1" dirty="0">
                <a:solidFill>
                  <a:srgbClr val="FFFF00"/>
                </a:solidFill>
                <a:latin typeface="Times New Roman" pitchFamily="18" charset="0"/>
              </a:rPr>
              <a:t>. </a:t>
            </a:r>
            <a:r>
              <a:rPr lang="nl-NL" altLang="vi-VN" sz="3600" b="1" dirty="0">
                <a:solidFill>
                  <a:srgbClr val="FFFF00"/>
                </a:solidFill>
                <a:latin typeface="Times New Roman" pitchFamily="18" charset="0"/>
              </a:rPr>
              <a:t>Cơ sở hình thành:</a:t>
            </a:r>
          </a:p>
          <a:p>
            <a:r>
              <a:rPr lang="nl-NL" altLang="vi-VN" sz="3600" b="1" dirty="0">
                <a:solidFill>
                  <a:schemeClr val="bg1"/>
                </a:solidFill>
                <a:latin typeface="Times New Roman" pitchFamily="18" charset="0"/>
              </a:rPr>
              <a:t>+ Cùng chung mục tiêu là xây dựng chủ nghĩa xã hội.</a:t>
            </a:r>
          </a:p>
          <a:p>
            <a:r>
              <a:rPr lang="nl-NL" altLang="vi-VN" sz="3600" b="1" dirty="0">
                <a:solidFill>
                  <a:schemeClr val="bg1"/>
                </a:solidFill>
                <a:latin typeface="Times New Roman" pitchFamily="18" charset="0"/>
              </a:rPr>
              <a:t>+ Đều đặt dưới sự lãnh đạo của Đảng Cộng sản.</a:t>
            </a:r>
          </a:p>
          <a:p>
            <a:r>
              <a:rPr lang="nl-NL" altLang="vi-VN" sz="3600" b="1" dirty="0">
                <a:solidFill>
                  <a:schemeClr val="bg1"/>
                </a:solidFill>
                <a:latin typeface="Times New Roman" pitchFamily="18" charset="0"/>
              </a:rPr>
              <a:t>+ Nền tảng tư tưởng là chủ nghĩa Mác Lênin</a:t>
            </a:r>
            <a:r>
              <a:rPr lang="nl-NL" altLang="vi-VN" sz="36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51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88640"/>
            <a:ext cx="4104456" cy="158417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400" dirty="0"/>
              <a:t>- Ngày 8 - 1 - 1949, Hội đồng tương trợ kinh tế (SEV)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1988840"/>
            <a:ext cx="4464496" cy="14401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alt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r>
              <a:rPr lang="vi-VN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đẩy mạnh sự hợp tác giúp đỡ về kinh tế giữa các nước xã hội chủ nghĩa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12" y="3717032"/>
            <a:ext cx="4896544" cy="3096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viên</a:t>
            </a:r>
            <a:r>
              <a:rPr lang="vi-VN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Liên Xô, An-ba-ni, Ba Lan, Bun-ga-ri, Hung-ga-ri, Tiệp Khắc, Rum-ma-ni (1949)</a:t>
            </a:r>
          </a:p>
          <a:p>
            <a:pPr lvl="0" algn="just"/>
            <a:r>
              <a:rPr lang="vi-VN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CHDC Đức (1950); Mông cổ (1962); Cu Ba (1972); Việt Nam (1978).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45682" y="265196"/>
            <a:ext cx="4074790" cy="1723644"/>
            <a:chOff x="5166070" y="1151334"/>
            <a:chExt cx="3771187" cy="1201266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5166070" y="1151334"/>
              <a:ext cx="3771187" cy="1201266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201254" y="1186518"/>
              <a:ext cx="3700819" cy="11308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b="0" i="0" kern="1200" dirty="0">
                  <a:latin typeface="+mj-lt"/>
                </a:rPr>
                <a:t>Tháng 5 - 1955, Tổ chức Hiệp ước Vác-sa-va</a:t>
              </a:r>
              <a:endParaRPr lang="en-US" sz="2800" kern="1200" dirty="0"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41130" y="2043986"/>
            <a:ext cx="3710546" cy="2421851"/>
            <a:chOff x="5036598" y="2288013"/>
            <a:chExt cx="3710546" cy="2421851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5036598" y="2288013"/>
              <a:ext cx="3710546" cy="2348858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  <a:alpha val="90000"/>
              </a:schemeClr>
            </a:solidFill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5174190" y="2498598"/>
              <a:ext cx="3572954" cy="2211266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altLang="vi-VN" sz="2800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tiêu</a:t>
              </a:r>
              <a:r>
                <a:rPr lang="vi-VN" altLang="vi-VN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bảo vệ công cuộc xây dựng CNXH , duy trì hòa bình, an ninh của Châu Âu và thế giới.</a:t>
              </a:r>
              <a:endParaRPr lang="en-US" sz="28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64088" y="4534633"/>
            <a:ext cx="3456384" cy="2062719"/>
            <a:chOff x="5637857" y="5188982"/>
            <a:chExt cx="3124832" cy="1588478"/>
          </a:xfrm>
          <a:scene3d>
            <a:camera prst="orthographicFront"/>
            <a:lightRig rig="flat" dir="t"/>
          </a:scene3d>
        </p:grpSpPr>
        <p:sp>
          <p:nvSpPr>
            <p:cNvPr id="16" name="Rounded Rectangle 15"/>
            <p:cNvSpPr/>
            <p:nvPr/>
          </p:nvSpPr>
          <p:spPr>
            <a:xfrm>
              <a:off x="5637857" y="5188982"/>
              <a:ext cx="3124832" cy="1588478"/>
            </a:xfrm>
            <a:prstGeom prst="roundRect">
              <a:avLst>
                <a:gd name="adj" fmla="val 10000"/>
              </a:avLst>
            </a:prstGeom>
            <a:solidFill>
              <a:srgbClr val="00FFFF">
                <a:alpha val="89804"/>
              </a:srgbClr>
            </a:solidFill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5684382" y="5235507"/>
              <a:ext cx="3031782" cy="149542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altLang="vi-VN" sz="2800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viên</a:t>
              </a:r>
              <a:r>
                <a:rPr lang="vi-VN" altLang="vi-VN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Liên Xô và các nước XHCN Đông Â</a:t>
              </a:r>
              <a:r>
                <a:rPr lang="vi-VN" altLang="vi-VN" sz="4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u.</a:t>
              </a:r>
              <a:endParaRPr lang="en-US" sz="4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054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314450" y="4984127"/>
            <a:ext cx="6457950" cy="1941173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vi-VN" sz="2400" b="1">
                <a:solidFill>
                  <a:srgbClr val="0000FF"/>
                </a:solidFill>
                <a:latin typeface="Times New Roman" pitchFamily="18" charset="0"/>
              </a:rPr>
              <a:t>- Hội đồng tương trợ kinh tế giữa Liên Xô và Đông Âu gồm các thành viên: Liên Xô, Ba Lan, Tiệp Khắc, Hung-ga-ri, Ru-ma-ni, An-ba-ni, Cộng hoà dân chủ Đức, Mông Cổ, Cuba, Việt Nam.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4" y="76200"/>
            <a:ext cx="8946356" cy="5029200"/>
          </a:xfrm>
          <a:prstGeom prst="rect">
            <a:avLst/>
          </a:prstGeom>
          <a:noFill/>
          <a:ln w="381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81790" y="2590322"/>
            <a:ext cx="6172200" cy="1557338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006699"/>
              </a:buClr>
              <a:buFont typeface="Times New Roman" pitchFamily="18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vi-VN" sz="2400" b="1">
                <a:solidFill>
                  <a:srgbClr val="006699"/>
                </a:solidFill>
                <a:latin typeface="Times New Roman" pitchFamily="18" charset="0"/>
              </a:rPr>
              <a:t>Tốc độ tăng trưởng công nghiệp  10% năm</a:t>
            </a:r>
          </a:p>
          <a:p>
            <a:pPr>
              <a:buClr>
                <a:srgbClr val="006699"/>
              </a:buClr>
              <a:buFont typeface="Times New Roman" pitchFamily="18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vi-VN" sz="2400" b="1">
                <a:solidFill>
                  <a:srgbClr val="006699"/>
                </a:solidFill>
                <a:latin typeface="Times New Roman" pitchFamily="18" charset="0"/>
              </a:rPr>
              <a:t> Thu nhập quốc dân tăng 5,7%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vi-VN" sz="2400" b="1">
                <a:solidFill>
                  <a:srgbClr val="006699"/>
                </a:solidFill>
                <a:latin typeface="Times New Roman" pitchFamily="18" charset="0"/>
              </a:rPr>
              <a:t>- Liên Xô cho các nước vay 13 tỉ rúp và viên trợ không hoàn lại 20 tỉ rúp.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4280297" y="914400"/>
            <a:ext cx="781281" cy="463846"/>
          </a:xfrm>
          <a:prstGeom prst="rect">
            <a:avLst/>
          </a:prstGeom>
          <a:noFill/>
          <a:ln w="9360" cap="sq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vi-VN" sz="2400" b="1">
                <a:solidFill>
                  <a:srgbClr val="FFFF00"/>
                </a:solidFill>
                <a:latin typeface="Times New Roman" pitchFamily="18" charset="0"/>
              </a:rPr>
              <a:t>SEV</a:t>
            </a:r>
          </a:p>
        </p:txBody>
      </p:sp>
    </p:spTree>
    <p:extLst>
      <p:ext uri="{BB962C8B-B14F-4D97-AF65-F5344CB8AC3E}">
        <p14:creationId xmlns:p14="http://schemas.microsoft.com/office/powerpoint/2010/main" val="3674743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6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1392</Words>
  <Application>Microsoft Office PowerPoint</Application>
  <PresentationFormat>On-screen Show (4:3)</PresentationFormat>
  <Paragraphs>114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DiLan</dc:creator>
  <cp:lastModifiedBy>thanh trung vo</cp:lastModifiedBy>
  <cp:revision>77</cp:revision>
  <dcterms:created xsi:type="dcterms:W3CDTF">2019-08-16T06:07:16Z</dcterms:created>
  <dcterms:modified xsi:type="dcterms:W3CDTF">2022-06-19T06:23:38Z</dcterms:modified>
</cp:coreProperties>
</file>