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0" r:id="rId2"/>
    <p:sldId id="294" r:id="rId3"/>
    <p:sldId id="257" r:id="rId4"/>
    <p:sldId id="304" r:id="rId5"/>
    <p:sldId id="295" r:id="rId6"/>
    <p:sldId id="303" r:id="rId7"/>
    <p:sldId id="313" r:id="rId8"/>
    <p:sldId id="306" r:id="rId9"/>
    <p:sldId id="305" r:id="rId10"/>
    <p:sldId id="311" r:id="rId11"/>
    <p:sldId id="310" r:id="rId12"/>
    <p:sldId id="299" r:id="rId13"/>
    <p:sldId id="300" r:id="rId14"/>
    <p:sldId id="312" r:id="rId15"/>
    <p:sldId id="301"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69" d="100"/>
          <a:sy n="69" d="100"/>
        </p:scale>
        <p:origin x="72" y="471"/>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2022/6/24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0083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389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8256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966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432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204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8591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2022/6/24</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5">
                <a:lumMod val="40000"/>
                <a:lumOff val="60000"/>
              </a:schemeClr>
            </a:gs>
            <a:gs pos="56000">
              <a:schemeClr val="accent6">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2022/6/24</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2.png"/><Relationship Id="rId5" Type="http://schemas.openxmlformats.org/officeDocument/2006/relationships/tags" Target="../tags/tag8.xml"/><Relationship Id="rId10" Type="http://schemas.openxmlformats.org/officeDocument/2006/relationships/image" Target="../media/image5.png"/><Relationship Id="rId4" Type="http://schemas.openxmlformats.org/officeDocument/2006/relationships/tags" Target="../tags/tag7.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754326"/>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2. KÍ HIỆU VÀ CHÚ GIẢI TRÊN MỘT SỐ BẢN ĐỒ</a:t>
            </a:r>
            <a:endParaRPr lang="vi-VN"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a:solidFill>
                  <a:srgbClr val="FF0000"/>
                </a:solidFill>
                <a:latin typeface="Times New Roman" panose="02020603050405020304" pitchFamily="18" charset="0"/>
                <a:cs typeface="Times New Roman" panose="02020603050405020304" pitchFamily="18" charset="0"/>
              </a:rPr>
              <a:t> THÔNG DỤNG</a:t>
            </a:r>
          </a:p>
        </p:txBody>
      </p:sp>
    </p:spTree>
    <p:extLst>
      <p:ext uri="{BB962C8B-B14F-4D97-AF65-F5344CB8AC3E}">
        <p14:creationId xmlns:p14="http://schemas.microsoft.com/office/powerpoint/2010/main" val="26668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9" name="TextBox 18"/>
          <p:cNvSpPr txBox="1"/>
          <p:nvPr/>
        </p:nvSpPr>
        <p:spPr>
          <a:xfrm>
            <a:off x="1319337" y="653142"/>
            <a:ext cx="9576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7355" y="1701112"/>
            <a:ext cx="46778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graphicFrame>
        <p:nvGraphicFramePr>
          <p:cNvPr id="11" name="Table 10"/>
          <p:cNvGraphicFramePr>
            <a:graphicFrameLocks noGrp="1"/>
          </p:cNvGraphicFramePr>
          <p:nvPr>
            <p:extLst>
              <p:ext uri="{D42A27DB-BD31-4B8C-83A1-F6EECF244321}">
                <p14:modId xmlns:p14="http://schemas.microsoft.com/office/powerpoint/2010/main" val="1308839411"/>
              </p:ext>
            </p:extLst>
          </p:nvPr>
        </p:nvGraphicFramePr>
        <p:xfrm>
          <a:off x="1884811" y="3227817"/>
          <a:ext cx="9295808" cy="3473585"/>
        </p:xfrm>
        <a:graphic>
          <a:graphicData uri="http://schemas.openxmlformats.org/drawingml/2006/table">
            <a:tbl>
              <a:tblPr firstRow="1" firstCol="1" bandRow="1">
                <a:tableStyleId>{5C22544A-7EE6-4342-B048-85BDC9FD1C3A}</a:tableStyleId>
              </a:tblPr>
              <a:tblGrid>
                <a:gridCol w="830657">
                  <a:extLst>
                    <a:ext uri="{9D8B030D-6E8A-4147-A177-3AD203B41FA5}">
                      <a16:colId xmlns:a16="http://schemas.microsoft.com/office/drawing/2014/main" val="3544372201"/>
                    </a:ext>
                  </a:extLst>
                </a:gridCol>
                <a:gridCol w="4112175">
                  <a:extLst>
                    <a:ext uri="{9D8B030D-6E8A-4147-A177-3AD203B41FA5}">
                      <a16:colId xmlns:a16="http://schemas.microsoft.com/office/drawing/2014/main" val="2092510982"/>
                    </a:ext>
                  </a:extLst>
                </a:gridCol>
                <a:gridCol w="4352976">
                  <a:extLst>
                    <a:ext uri="{9D8B030D-6E8A-4147-A177-3AD203B41FA5}">
                      <a16:colId xmlns:a16="http://schemas.microsoft.com/office/drawing/2014/main" val="3415742535"/>
                    </a:ext>
                  </a:extLst>
                </a:gridCol>
              </a:tblGrid>
              <a:tr h="988981">
                <a:tc>
                  <a:txBody>
                    <a:bodyPr/>
                    <a:lstStyle/>
                    <a:p>
                      <a:pPr>
                        <a:lnSpc>
                          <a:spcPct val="115000"/>
                        </a:lnSpc>
                        <a:spcAft>
                          <a:spcPts val="0"/>
                        </a:spcAft>
                      </a:pPr>
                      <a:r>
                        <a:rPr lang="vi-VN" sz="2400" dirty="0">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400" dirty="0">
                          <a:effectLst/>
                          <a:latin typeface="Times New Roman" panose="02020603050405020304" pitchFamily="18" charset="0"/>
                          <a:cs typeface="Times New Roman" panose="02020603050405020304" pitchFamily="18" charset="0"/>
                        </a:rPr>
                        <a:t>Các loại kí hiệu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400" dirty="0">
                          <a:effectLst/>
                          <a:latin typeface="Times New Roman" panose="02020603050405020304" pitchFamily="18" charset="0"/>
                          <a:cs typeface="Times New Roman" panose="02020603050405020304" pitchFamily="18" charset="0"/>
                        </a:rPr>
                        <a:t>Liệt kê các loại kí hiệu có trên h2.2, 2.3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494490">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400" dirty="0">
                          <a:effectLst/>
                          <a:latin typeface="Times New Roman" panose="02020603050405020304" pitchFamily="18" charset="0"/>
                          <a:cs typeface="Times New Roman" panose="02020603050405020304" pitchFamily="18" charset="0"/>
                        </a:rPr>
                        <a:t>Kí hiệu tượng hình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Sân</a:t>
                      </a:r>
                      <a:r>
                        <a:rPr lang="vi-VN" sz="2400" baseline="0" dirty="0">
                          <a:effectLst/>
                          <a:latin typeface="Times New Roman" panose="02020603050405020304" pitchFamily="18" charset="0"/>
                          <a:cs typeface="Times New Roman" panose="02020603050405020304" pitchFamily="18" charset="0"/>
                        </a:rPr>
                        <a:t> bay,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494490">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400" dirty="0">
                          <a:effectLst/>
                          <a:latin typeface="Times New Roman" panose="02020603050405020304" pitchFamily="18" charset="0"/>
                          <a:cs typeface="Times New Roman" panose="02020603050405020304" pitchFamily="18" charset="0"/>
                        </a:rPr>
                        <a:t>Kí hiệu hình học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400" dirty="0">
                          <a:effectLst/>
                          <a:latin typeface="Times New Roman" panose="02020603050405020304" pitchFamily="18" charset="0"/>
                          <a:cs typeface="Times New Roman" panose="02020603050405020304" pitchFamily="18" charset="0"/>
                        </a:rPr>
                        <a:t>Than, sắt,</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1495624">
                <a:tc>
                  <a:txBody>
                    <a:bodyPr/>
                    <a:lstStyle/>
                    <a:p>
                      <a:pPr>
                        <a:lnSpc>
                          <a:spcPct val="115000"/>
                        </a:lnSpc>
                        <a:spcAft>
                          <a:spcPts val="0"/>
                        </a:spcAft>
                      </a:pPr>
                      <a:r>
                        <a:rPr lang="vi-VN"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400" dirty="0">
                          <a:effectLst/>
                          <a:latin typeface="Times New Roman" panose="02020603050405020304" pitchFamily="18" charset="0"/>
                          <a:cs typeface="Times New Roman" panose="02020603050405020304" pitchFamily="18" charset="0"/>
                        </a:rPr>
                        <a:t>Màu sắc, nét chải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Phân</a:t>
                      </a:r>
                      <a:r>
                        <a:rPr lang="vi-VN" sz="2400" baseline="0" dirty="0">
                          <a:effectLst/>
                          <a:latin typeface="Times New Roman" panose="02020603050405020304" pitchFamily="18" charset="0"/>
                          <a:cs typeface="Times New Roman" panose="02020603050405020304" pitchFamily="18" charset="0"/>
                        </a:rPr>
                        <a:t> màu độ cao, phân tầng độ sâu, Đướng ranh giới quốc gia, Ranh giới tỉnh, Sông,...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94513" y="2489154"/>
            <a:ext cx="312202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527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a:xfrm>
            <a:off x="1319337" y="653142"/>
            <a:ext cx="9980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1" name="TextBox 10"/>
          <p:cNvSpPr txBox="1"/>
          <p:nvPr/>
        </p:nvSpPr>
        <p:spPr>
          <a:xfrm>
            <a:off x="907355" y="1701112"/>
            <a:ext cx="46778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CÁC LOẠI KÍ HIỆU BẢN ĐỒ</a:t>
            </a:r>
          </a:p>
        </p:txBody>
      </p:sp>
      <p:sp>
        <p:nvSpPr>
          <p:cNvPr id="12" name="TextBox 11"/>
          <p:cNvSpPr txBox="1"/>
          <p:nvPr/>
        </p:nvSpPr>
        <p:spPr>
          <a:xfrm>
            <a:off x="1207119" y="3125564"/>
            <a:ext cx="4935109" cy="2062103"/>
          </a:xfrm>
          <a:prstGeom prst="rect">
            <a:avLst/>
          </a:prstGeom>
          <a:noFill/>
        </p:spPr>
        <p:txBody>
          <a:bodyPr wrap="square" rtlCol="0">
            <a:spAutoFit/>
          </a:bodyPr>
          <a:lstStyle/>
          <a:p>
            <a:pPr lvl="0"/>
            <a:r>
              <a:rPr lang="vi-VN" sz="2400" dirty="0">
                <a:solidFill>
                  <a:prstClr val="black"/>
                </a:solidFill>
                <a:latin typeface="Times New Roman" panose="02020603050405020304" pitchFamily="18" charset="0"/>
                <a:cs typeface="Times New Roman" panose="02020603050405020304" pitchFamily="18" charset="0"/>
              </a:rPr>
              <a:t>- KHBĐ có nhiều loại khác nhau, trong đó chia làm 2 loại:</a:t>
            </a:r>
          </a:p>
          <a:p>
            <a:pPr lvl="0"/>
            <a:r>
              <a:rPr lang="vi-VN" sz="2400" dirty="0">
                <a:solidFill>
                  <a:prstClr val="black"/>
                </a:solidFill>
                <a:latin typeface="Times New Roman" panose="02020603050405020304" pitchFamily="18" charset="0"/>
                <a:cs typeface="Times New Roman" panose="02020603050405020304" pitchFamily="18" charset="0"/>
              </a:rPr>
              <a:t>+ Kí hiệu tượng hình</a:t>
            </a:r>
          </a:p>
          <a:p>
            <a:pPr lvl="0"/>
            <a:r>
              <a:rPr lang="vi-VN" sz="2400" dirty="0">
                <a:solidFill>
                  <a:prstClr val="black"/>
                </a:solidFill>
                <a:latin typeface="Times New Roman" panose="02020603050405020304" pitchFamily="18" charset="0"/>
                <a:cs typeface="Times New Roman" panose="02020603050405020304" pitchFamily="18" charset="0"/>
              </a:rPr>
              <a:t>+ Kí hiệu hình học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7"/>
          <a:stretch>
            <a:fillRect/>
          </a:stretch>
        </p:blipFill>
        <p:spPr>
          <a:xfrm>
            <a:off x="6142228" y="1542692"/>
            <a:ext cx="4965807" cy="3114198"/>
          </a:xfrm>
          <a:prstGeom prst="rect">
            <a:avLst/>
          </a:prstGeom>
        </p:spPr>
      </p:pic>
    </p:spTree>
    <p:extLst>
      <p:ext uri="{BB962C8B-B14F-4D97-AF65-F5344CB8AC3E}">
        <p14:creationId xmlns:p14="http://schemas.microsoft.com/office/powerpoint/2010/main" val="28590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LUYỆN 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Picture 8"/>
          <p:cNvPicPr>
            <a:picLocks noChangeAspect="1"/>
          </p:cNvPicPr>
          <p:nvPr/>
        </p:nvPicPr>
        <p:blipFill>
          <a:blip r:embed="rId7"/>
          <a:stretch>
            <a:fillRect/>
          </a:stretch>
        </p:blipFill>
        <p:spPr>
          <a:xfrm>
            <a:off x="2198988" y="2491582"/>
            <a:ext cx="8316611" cy="2089034"/>
          </a:xfrm>
          <a:prstGeom prst="rect">
            <a:avLst/>
          </a:prstGeom>
        </p:spPr>
      </p:pic>
      <p:sp>
        <p:nvSpPr>
          <p:cNvPr id="17" name="TextBox 16"/>
          <p:cNvSpPr txBox="1"/>
          <p:nvPr/>
        </p:nvSpPr>
        <p:spPr>
          <a:xfrm>
            <a:off x="1160891" y="1828894"/>
            <a:ext cx="49351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2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2692896" y="5119787"/>
            <a:ext cx="72289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FF0000"/>
                </a:solidFill>
                <a:latin typeface="Times New Roman" panose="02020603050405020304" pitchFamily="18" charset="0"/>
                <a:cs typeface="Times New Roman" panose="02020603050405020304" pitchFamily="18" charset="0"/>
              </a:rPr>
              <a:t>Đáp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án</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Đỉnh</a:t>
            </a:r>
            <a:r>
              <a:rPr lang="en-US" sz="2400" b="1" dirty="0">
                <a:solidFill>
                  <a:srgbClr val="FF0000"/>
                </a:solidFill>
                <a:latin typeface="Times New Roman" panose="02020603050405020304" pitchFamily="18" charset="0"/>
                <a:cs typeface="Times New Roman" panose="02020603050405020304" pitchFamily="18" charset="0"/>
              </a:rPr>
              <a:t> Ê-</a:t>
            </a:r>
            <a:r>
              <a:rPr lang="en-US" sz="2400" b="1" dirty="0" err="1">
                <a:solidFill>
                  <a:srgbClr val="FF0000"/>
                </a:solidFill>
                <a:latin typeface="Times New Roman" panose="02020603050405020304" pitchFamily="18" charset="0"/>
                <a:cs typeface="Times New Roman" panose="02020603050405020304" pitchFamily="18" charset="0"/>
              </a:rPr>
              <a:t>vơ</a:t>
            </a:r>
            <a:r>
              <a:rPr lang="en-US" sz="2400" b="1" dirty="0">
                <a:solidFill>
                  <a:srgbClr val="FF0000"/>
                </a:solidFill>
                <a:latin typeface="Times New Roman" panose="02020603050405020304" pitchFamily="18" charset="0"/>
                <a:cs typeface="Times New Roman" panose="02020603050405020304" pitchFamily="18" charset="0"/>
              </a:rPr>
              <a:t>-ret </a:t>
            </a:r>
            <a:r>
              <a:rPr lang="en-US" sz="2400" b="1" dirty="0" err="1">
                <a:solidFill>
                  <a:srgbClr val="FF0000"/>
                </a:solidFill>
                <a:latin typeface="Times New Roman" panose="02020603050405020304" pitchFamily="18" charset="0"/>
                <a:cs typeface="Times New Roman" panose="02020603050405020304" pitchFamily="18" charset="0"/>
              </a:rPr>
              <a:t>cao</a:t>
            </a:r>
            <a:r>
              <a:rPr lang="en-US" sz="2400" b="1" dirty="0">
                <a:solidFill>
                  <a:srgbClr val="FF0000"/>
                </a:solidFill>
                <a:latin typeface="Times New Roman" panose="02020603050405020304" pitchFamily="18" charset="0"/>
                <a:cs typeface="Times New Roman" panose="02020603050405020304" pitchFamily="18" charset="0"/>
              </a:rPr>
              <a:t> 8848m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Vực</a:t>
            </a:r>
            <a:r>
              <a:rPr lang="en-US" sz="2400" b="1" dirty="0">
                <a:solidFill>
                  <a:srgbClr val="FF0000"/>
                </a:solidFill>
                <a:latin typeface="Times New Roman" panose="02020603050405020304" pitchFamily="18" charset="0"/>
                <a:cs typeface="Times New Roman" panose="02020603050405020304" pitchFamily="18" charset="0"/>
              </a:rPr>
              <a:t> Ma-</a:t>
            </a:r>
            <a:r>
              <a:rPr lang="en-US" sz="2400" b="1" dirty="0" err="1">
                <a:solidFill>
                  <a:srgbClr val="FF0000"/>
                </a:solidFill>
                <a:latin typeface="Times New Roman" panose="02020603050405020304" pitchFamily="18" charset="0"/>
                <a:cs typeface="Times New Roman" panose="02020603050405020304" pitchFamily="18" charset="0"/>
              </a:rPr>
              <a:t>ri</a:t>
            </a:r>
            <a:r>
              <a:rPr lang="en-US" sz="2400" b="1" dirty="0">
                <a:solidFill>
                  <a:srgbClr val="FF0000"/>
                </a:solidFill>
                <a:latin typeface="Times New Roman" panose="02020603050405020304" pitchFamily="18" charset="0"/>
                <a:cs typeface="Times New Roman" panose="02020603050405020304" pitchFamily="18" charset="0"/>
              </a:rPr>
              <a:t>-a-</a:t>
            </a:r>
            <a:r>
              <a:rPr lang="en-US" sz="2400" b="1" dirty="0" err="1">
                <a:solidFill>
                  <a:srgbClr val="FF0000"/>
                </a:solidFill>
                <a:latin typeface="Times New Roman" panose="02020603050405020304" pitchFamily="18" charset="0"/>
                <a:cs typeface="Times New Roman" panose="02020603050405020304" pitchFamily="18" charset="0"/>
              </a:rPr>
              <a:t>na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sâu</a:t>
            </a:r>
            <a:r>
              <a:rPr lang="en-US" sz="2400" b="1" dirty="0">
                <a:solidFill>
                  <a:srgbClr val="FF0000"/>
                </a:solidFill>
                <a:latin typeface="Times New Roman" panose="02020603050405020304" pitchFamily="18" charset="0"/>
                <a:cs typeface="Times New Roman" panose="02020603050405020304" pitchFamily="18" charset="0"/>
              </a:rPr>
              <a:t> 10 898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68927" y="298547"/>
            <a:ext cx="10633364" cy="987733"/>
          </a:xfrm>
          <a:prstGeom prst="rect">
            <a:avLst/>
          </a:prstGeom>
        </p:spPr>
      </p:pic>
      <p:sp>
        <p:nvSpPr>
          <p:cNvPr id="11" name="Rectangle 10"/>
          <p:cNvSpPr/>
          <p:nvPr/>
        </p:nvSpPr>
        <p:spPr>
          <a:xfrm>
            <a:off x="4307577" y="584106"/>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LUYỆN 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1426201" y="2886884"/>
            <a:ext cx="9426388" cy="1569660"/>
          </a:xfrm>
          <a:prstGeom prst="rect">
            <a:avLst/>
          </a:prstGeom>
          <a:noFill/>
        </p:spPr>
        <p:txBody>
          <a:bodyPr wrap="square" rtlCol="0">
            <a:spAutoFit/>
          </a:bodyPr>
          <a:lstStyle/>
          <a:p>
            <a:pPr lvl="0"/>
            <a:r>
              <a:rPr lang="vi-VN" sz="2400" dirty="0">
                <a:solidFill>
                  <a:prstClr val="black"/>
                </a:solidFill>
                <a:latin typeface="Times New Roman" panose="02020603050405020304" pitchFamily="18" charset="0"/>
                <a:cs typeface="Times New Roman" panose="02020603050405020304" pitchFamily="18" charset="0"/>
              </a:rPr>
              <a:t>Trong các yếu tố địa lí sau được thể hiển trên bản đồ, yếu tố nào sử dụng kí hiệu điểm, yếu tố nào sử dụng kí hiệu đường?</a:t>
            </a:r>
          </a:p>
          <a:p>
            <a:pPr lvl="0"/>
            <a:r>
              <a:rPr lang="vi-VN" sz="2400" dirty="0">
                <a:solidFill>
                  <a:prstClr val="black"/>
                </a:solidFill>
                <a:latin typeface="Times New Roman" panose="02020603050405020304" pitchFamily="18" charset="0"/>
                <a:cs typeface="Times New Roman" panose="02020603050405020304" pitchFamily="18" charset="0"/>
              </a:rPr>
              <a:t>- Đường biên giới, ranh giới, sông ngòi, đường ô tô...</a:t>
            </a:r>
          </a:p>
          <a:p>
            <a:pPr lvl="0"/>
            <a:r>
              <a:rPr lang="vi-VN" sz="2400" dirty="0">
                <a:solidFill>
                  <a:prstClr val="black"/>
                </a:solidFill>
                <a:latin typeface="Times New Roman" panose="02020603050405020304" pitchFamily="18" charset="0"/>
                <a:cs typeface="Times New Roman" panose="02020603050405020304" pitchFamily="18" charset="0"/>
              </a:rPr>
              <a:t>- Mỏ than đá, dầu mỏ, sắt, đồng...</a:t>
            </a:r>
          </a:p>
        </p:txBody>
      </p:sp>
      <p:sp>
        <p:nvSpPr>
          <p:cNvPr id="13" name="TextBox 12"/>
          <p:cNvSpPr txBox="1"/>
          <p:nvPr/>
        </p:nvSpPr>
        <p:spPr>
          <a:xfrm>
            <a:off x="1921302" y="4535837"/>
            <a:ext cx="39355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Times New Roman" panose="02020603050405020304" pitchFamily="18" charset="0"/>
                <a:cs typeface="Times New Roman" panose="02020603050405020304" pitchFamily="18" charset="0"/>
              </a:rPr>
              <a:t>Đáp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án</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1664993" y="2118465"/>
            <a:ext cx="39355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Times New Roman" panose="02020603050405020304" pitchFamily="18" charset="0"/>
                <a:cs typeface="Times New Roman" panose="02020603050405020304" pitchFamily="18" charset="0"/>
              </a:rPr>
              <a:t>Bài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tập</a:t>
            </a:r>
            <a:r>
              <a:rPr lang="en-US" sz="2400" b="1" dirty="0">
                <a:solidFill>
                  <a:prstClr val="black"/>
                </a:solidFill>
                <a:latin typeface="Times New Roman" panose="02020603050405020304" pitchFamily="18" charset="0"/>
                <a:cs typeface="Times New Roman" panose="02020603050405020304" pitchFamily="18" charset="0"/>
              </a:rPr>
              <a:t> 2</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2288445" y="4905169"/>
            <a:ext cx="8836755" cy="830997"/>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Kí</a:t>
            </a:r>
            <a:r>
              <a:rPr lang="en-US" sz="2400" b="1"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hiệu đường:</a:t>
            </a:r>
            <a:r>
              <a:rPr lang="vi-VN" sz="2400" b="1"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Đường biên giới, ranh giới, sông ngòi, đường ô tô...</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 Kí hiệu điểm:  mỏ than đá, dầu mỏ, sắt, đồng...</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16517" y="1078348"/>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1" name="Rectangle 10"/>
          <p:cNvSpPr/>
          <p:nvPr/>
        </p:nvSpPr>
        <p:spPr>
          <a:xfrm>
            <a:off x="4327814" y="534722"/>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LUYỆN TẬP</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1574939" y="2339265"/>
            <a:ext cx="9426388" cy="2677656"/>
          </a:xfrm>
          <a:prstGeom prst="rect">
            <a:avLst/>
          </a:prstGeom>
          <a:noFill/>
        </p:spPr>
        <p:txBody>
          <a:bodyPr wrap="square" rtlCol="0">
            <a:spAutoFit/>
          </a:bodyPr>
          <a:lstStyle/>
          <a:p>
            <a:pPr lvl="0"/>
            <a:r>
              <a:rPr lang="vi-VN" sz="2400" dirty="0">
                <a:solidFill>
                  <a:prstClr val="black"/>
                </a:solidFill>
                <a:latin typeface="Times New Roman" panose="02020603050405020304" pitchFamily="18" charset="0"/>
                <a:cs typeface="Times New Roman" panose="02020603050405020304" pitchFamily="18" charset="0"/>
              </a:rPr>
              <a:t>Chú giải có ý nghĩa gì đối với bản đồ?</a:t>
            </a:r>
          </a:p>
          <a:p>
            <a:pPr lvl="0"/>
            <a:r>
              <a:rPr lang="vi-VN" sz="2400" dirty="0">
                <a:solidFill>
                  <a:prstClr val="black"/>
                </a:solidFill>
                <a:latin typeface="Times New Roman" panose="02020603050405020304" pitchFamily="18" charset="0"/>
                <a:cs typeface="Times New Roman" panose="02020603050405020304" pitchFamily="18" charset="0"/>
              </a:rPr>
              <a:t> A. Làm cho bản đồ trở nên sinh động</a:t>
            </a:r>
          </a:p>
          <a:p>
            <a:pPr lvl="0"/>
            <a:r>
              <a:rPr lang="vi-VN" sz="2400" dirty="0">
                <a:solidFill>
                  <a:prstClr val="black"/>
                </a:solidFill>
                <a:latin typeface="Times New Roman" panose="02020603050405020304" pitchFamily="18" charset="0"/>
                <a:cs typeface="Times New Roman" panose="02020603050405020304" pitchFamily="18" charset="0"/>
              </a:rPr>
              <a:t> B. Giải thích cho các kí hiệu được thể hiện trên bản đồ</a:t>
            </a:r>
          </a:p>
          <a:p>
            <a:pPr lvl="0"/>
            <a:r>
              <a:rPr lang="vi-VN" sz="2400" dirty="0">
                <a:solidFill>
                  <a:prstClr val="black"/>
                </a:solidFill>
                <a:latin typeface="Times New Roman" panose="02020603050405020304" pitchFamily="18" charset="0"/>
                <a:cs typeface="Times New Roman" panose="02020603050405020304" pitchFamily="18" charset="0"/>
              </a:rPr>
              <a:t> C. Bảng chú giải của bản đồ giúp chúng ta hiểu nội dung và ý nghĩa của các kí hiệu dùng trên bản đồ.</a:t>
            </a:r>
          </a:p>
          <a:p>
            <a:pPr lvl="0"/>
            <a:r>
              <a:rPr lang="vi-VN" sz="2400" dirty="0">
                <a:solidFill>
                  <a:prstClr val="black"/>
                </a:solidFill>
                <a:latin typeface="Times New Roman" panose="02020603050405020304" pitchFamily="18" charset="0"/>
                <a:cs typeface="Times New Roman" panose="02020603050405020304" pitchFamily="18" charset="0"/>
              </a:rPr>
              <a:t>D.  Bảng chú giải giúp ta hiểu được màu sắc trên bản đồ thể hiện được kiến thức địa lí nào được thể hiện trên bản đồ.</a:t>
            </a:r>
          </a:p>
        </p:txBody>
      </p:sp>
      <p:sp>
        <p:nvSpPr>
          <p:cNvPr id="13" name="TextBox 12"/>
          <p:cNvSpPr txBox="1"/>
          <p:nvPr/>
        </p:nvSpPr>
        <p:spPr>
          <a:xfrm>
            <a:off x="3126648" y="5128599"/>
            <a:ext cx="39355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Times New Roman" panose="02020603050405020304" pitchFamily="18" charset="0"/>
                <a:cs typeface="Times New Roman" panose="02020603050405020304" pitchFamily="18" charset="0"/>
              </a:rPr>
              <a:t>Đáp</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án</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1339411" y="1902375"/>
            <a:ext cx="39355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Times New Roman" panose="02020603050405020304" pitchFamily="18" charset="0"/>
                <a:cs typeface="Times New Roman" panose="02020603050405020304" pitchFamily="18" charset="0"/>
              </a:rPr>
              <a:t>Bài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tập</a:t>
            </a:r>
            <a:r>
              <a:rPr lang="en-US" sz="2400" b="1" dirty="0">
                <a:solidFill>
                  <a:prstClr val="black"/>
                </a:solidFill>
                <a:latin typeface="Times New Roman" panose="02020603050405020304" pitchFamily="18" charset="0"/>
                <a:cs typeface="Times New Roman" panose="02020603050405020304" pitchFamily="18" charset="0"/>
              </a:rPr>
              <a:t> 3</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p:nvPr/>
        </p:nvSpPr>
        <p:spPr>
          <a:xfrm>
            <a:off x="3644256" y="5661815"/>
            <a:ext cx="7767917" cy="461665"/>
          </a:xfrm>
          <a:prstGeom prst="rect">
            <a:avLst/>
          </a:prstGeom>
          <a:noFill/>
        </p:spPr>
        <p:txBody>
          <a:bodyPr wrap="square" rtlCol="0">
            <a:spAutoFit/>
          </a:bodyPr>
          <a:lstStyle/>
          <a:p>
            <a:pPr lvl="0"/>
            <a:r>
              <a:rPr lang="vi-VN" sz="2400" dirty="0">
                <a:solidFill>
                  <a:srgbClr val="FF0000"/>
                </a:solidFill>
                <a:latin typeface="Times New Roman" panose="02020603050405020304" pitchFamily="18" charset="0"/>
                <a:cs typeface="Times New Roman" panose="02020603050405020304" pitchFamily="18" charset="0"/>
              </a:rPr>
              <a:t> Đáp án C.</a:t>
            </a:r>
          </a:p>
        </p:txBody>
      </p:sp>
    </p:spTree>
    <p:extLst>
      <p:ext uri="{BB962C8B-B14F-4D97-AF65-F5344CB8AC3E}">
        <p14:creationId xmlns:p14="http://schemas.microsoft.com/office/powerpoint/2010/main" val="31215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5"/>
          <a:stretch>
            <a:fillRect/>
          </a:stretch>
        </p:blipFill>
        <p:spPr>
          <a:xfrm>
            <a:off x="779827" y="299560"/>
            <a:ext cx="10632346" cy="987638"/>
          </a:xfrm>
          <a:prstGeom prst="rect">
            <a:avLst/>
          </a:prstGeom>
        </p:spPr>
      </p:pic>
      <p:sp>
        <p:nvSpPr>
          <p:cNvPr id="11" name="Rectangle 10"/>
          <p:cNvSpPr/>
          <p:nvPr/>
        </p:nvSpPr>
        <p:spPr>
          <a:xfrm>
            <a:off x="4314504" y="572741"/>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1077218"/>
          </a:xfrm>
          <a:prstGeom prst="rect">
            <a:avLst/>
          </a:prstGeom>
          <a:noFill/>
        </p:spPr>
        <p:txBody>
          <a:bodyPr wrap="square" rtlCol="0">
            <a:spAutoFit/>
          </a:bodyPr>
          <a:lstStyle/>
          <a:p>
            <a:pPr lvl="0"/>
            <a:r>
              <a:rPr lang="vi-VN" sz="3200" i="1" dirty="0">
                <a:solidFill>
                  <a:srgbClr val="FF0000"/>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3200"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592925" y="2464538"/>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67216" y="966481"/>
              <a:ext cx="2815877" cy="523220"/>
            </a:xfrm>
            <a:prstGeom prst="rect">
              <a:avLst/>
            </a:prstGeom>
            <a:noFill/>
          </p:spPr>
          <p:txBody>
            <a:bodyPr wrap="square" rtlCol="0">
              <a:spAutoFit/>
            </a:bodyPr>
            <a:lstStyle/>
            <a:p>
              <a:pPr algn="ct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II. </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413815"/>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4"/>
              </p:custDataLst>
            </p:nvPr>
          </p:nvSpPr>
          <p:spPr>
            <a:xfrm>
              <a:off x="772983" y="1254323"/>
              <a:ext cx="2815877" cy="523220"/>
            </a:xfrm>
            <a:prstGeom prst="rect">
              <a:avLst/>
            </a:prstGeom>
            <a:noFill/>
          </p:spPr>
          <p:txBody>
            <a:bodyPr wrap="square" rtlCol="0">
              <a:spAutoFit/>
            </a:bodyPr>
            <a:lstStyle/>
            <a:p>
              <a:pPr algn="ct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I. </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1542039" y="3753787"/>
            <a:ext cx="2714205" cy="1200329"/>
          </a:xfrm>
          <a:prstGeom prst="rect">
            <a:avLst/>
          </a:prstGeom>
        </p:spPr>
        <p:txBody>
          <a:bodyPr wrap="none">
            <a:spAutoFit/>
          </a:bodyPr>
          <a:lstStyle/>
          <a:p>
            <a:pPr algn="ctr"/>
            <a:r>
              <a:rPr lang="en-US" dirty="0"/>
              <a:t> </a:t>
            </a:r>
            <a:r>
              <a:rPr lang="en-US" sz="2400" dirty="0">
                <a:latin typeface="Times New Roman" panose="02020603050405020304" pitchFamily="18" charset="0"/>
                <a:cs typeface="Times New Roman" panose="02020603050405020304" pitchFamily="18" charset="0"/>
              </a:rPr>
              <a:t>KÍ HIỆU BẢN ĐỒ </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VÀ</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CHÚ GIẢI</a:t>
            </a:r>
          </a:p>
        </p:txBody>
      </p:sp>
      <p:sp>
        <p:nvSpPr>
          <p:cNvPr id="8" name="Rectangle 7"/>
          <p:cNvSpPr/>
          <p:nvPr/>
        </p:nvSpPr>
        <p:spPr>
          <a:xfrm>
            <a:off x="6141563" y="3833986"/>
            <a:ext cx="2826419" cy="830997"/>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CÁC LOẠI KÍ HIỆU</a:t>
            </a:r>
            <a:endParaRPr lang="vi-V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 BẢN ĐỒ</a:t>
            </a:r>
          </a:p>
        </p:txBody>
      </p:sp>
      <p:sp>
        <p:nvSpPr>
          <p:cNvPr id="15"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2834639" y="1190640"/>
            <a:ext cx="6495070" cy="1384995"/>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07368" y="1081225"/>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17" name="PA_文本框 9">
            <a:extLst>
              <a:ext uri="{FF2B5EF4-FFF2-40B4-BE49-F238E27FC236}">
                <a16:creationId xmlns:a16="http://schemas.microsoft.com/office/drawing/2014/main" id="{A77DE055-20FC-46C4-BA35-162A84AC7BBF}"/>
              </a:ext>
            </a:extLst>
          </p:cNvPr>
          <p:cNvSpPr txBox="1"/>
          <p:nvPr>
            <p:custDataLst>
              <p:tags r:id="rId1"/>
            </p:custDataLst>
          </p:nvPr>
        </p:nvSpPr>
        <p:spPr>
          <a:xfrm>
            <a:off x="1277508" y="563621"/>
            <a:ext cx="9907124" cy="461665"/>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pic>
        <p:nvPicPr>
          <p:cNvPr id="7" name="Picture 6"/>
          <p:cNvPicPr>
            <a:picLocks noChangeAspect="1"/>
          </p:cNvPicPr>
          <p:nvPr/>
        </p:nvPicPr>
        <p:blipFill>
          <a:blip r:embed="rId8"/>
          <a:stretch>
            <a:fillRect/>
          </a:stretch>
        </p:blipFill>
        <p:spPr>
          <a:xfrm>
            <a:off x="816516" y="1837676"/>
            <a:ext cx="3206843" cy="2584873"/>
          </a:xfrm>
          <a:prstGeom prst="rect">
            <a:avLst/>
          </a:prstGeom>
        </p:spPr>
      </p:pic>
      <p:pic>
        <p:nvPicPr>
          <p:cNvPr id="9" name="Picture 8"/>
          <p:cNvPicPr>
            <a:picLocks noChangeAspect="1"/>
          </p:cNvPicPr>
          <p:nvPr/>
        </p:nvPicPr>
        <p:blipFill>
          <a:blip r:embed="rId9"/>
          <a:stretch>
            <a:fillRect/>
          </a:stretch>
        </p:blipFill>
        <p:spPr>
          <a:xfrm>
            <a:off x="4127522" y="1879540"/>
            <a:ext cx="3488123" cy="2584873"/>
          </a:xfrm>
          <a:prstGeom prst="rect">
            <a:avLst/>
          </a:prstGeom>
        </p:spPr>
      </p:pic>
      <p:pic>
        <p:nvPicPr>
          <p:cNvPr id="10" name="Picture 9"/>
          <p:cNvPicPr>
            <a:picLocks noChangeAspect="1"/>
          </p:cNvPicPr>
          <p:nvPr/>
        </p:nvPicPr>
        <p:blipFill>
          <a:blip r:embed="rId10"/>
          <a:stretch>
            <a:fillRect/>
          </a:stretch>
        </p:blipFill>
        <p:spPr>
          <a:xfrm>
            <a:off x="7694023" y="1837675"/>
            <a:ext cx="3381022" cy="2584873"/>
          </a:xfrm>
          <a:prstGeom prst="rect">
            <a:avLst/>
          </a:prstGeom>
        </p:spPr>
      </p:pic>
      <p:sp>
        <p:nvSpPr>
          <p:cNvPr id="11" name="TextBox 10"/>
          <p:cNvSpPr txBox="1"/>
          <p:nvPr/>
        </p:nvSpPr>
        <p:spPr>
          <a:xfrm>
            <a:off x="3252652" y="4624250"/>
            <a:ext cx="6403966"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Trên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20" name="TextBox 19"/>
          <p:cNvSpPr txBox="1"/>
          <p:nvPr/>
        </p:nvSpPr>
        <p:spPr>
          <a:xfrm>
            <a:off x="1591759" y="5024360"/>
            <a:ext cx="9734331" cy="1785104"/>
          </a:xfrm>
          <a:prstGeom prst="rect">
            <a:avLst/>
          </a:prstGeom>
          <a:noFill/>
        </p:spPr>
        <p:txBody>
          <a:bodyPr wrap="square" rtlCol="0">
            <a:spAutoFit/>
          </a:bodyPr>
          <a:lstStyle/>
          <a:p>
            <a:r>
              <a:rPr lang="vi-VN" sz="2200" i="1" dirty="0">
                <a:latin typeface="Times New Roman" panose="02020603050405020304" pitchFamily="18" charset="0"/>
                <a:cs typeface="Times New Roman" panose="02020603050405020304" pitchFamily="18" charset="0"/>
              </a:rPr>
              <a:t>	Như vậy các em có thể thấy, Trái Đất của chúng ta rất rộng lớn, không phải ai trong tất cả chúng ta ngồi đây đều có cơ hội tru du  khắp nơi để tìm hiểu. 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 </a:t>
            </a:r>
            <a:endParaRPr lang="en-US"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cxnSp>
        <p:nvCxnSpPr>
          <p:cNvPr id="10" name="Straight Connector 9"/>
          <p:cNvCxnSpPr>
            <a:cxnSpLocks/>
            <a:endCxn id="2" idx="2"/>
          </p:cNvCxnSpPr>
          <p:nvPr/>
        </p:nvCxnSpPr>
        <p:spPr>
          <a:xfrm>
            <a:off x="6005945" y="2348345"/>
            <a:ext cx="63885" cy="3999474"/>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980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2" name="Rectangle 21"/>
          <p:cNvSpPr/>
          <p:nvPr/>
        </p:nvSpPr>
        <p:spPr>
          <a:xfrm>
            <a:off x="4503993" y="5285847"/>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phần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cho</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biết</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86330" y="1803702"/>
            <a:ext cx="5520187"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vẽ</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phần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toàn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Trái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Đất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phẳng</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p:cNvGrpSpPr/>
          <p:nvPr/>
        </p:nvGrpSpPr>
        <p:grpSpPr>
          <a:xfrm>
            <a:off x="6278699" y="1379486"/>
            <a:ext cx="2515677" cy="2383777"/>
            <a:chOff x="6090441" y="1325698"/>
            <a:chExt cx="2515677" cy="3131541"/>
          </a:xfrm>
        </p:grpSpPr>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090441" y="1325698"/>
              <a:ext cx="2515677" cy="2406489"/>
            </a:xfrm>
            <a:prstGeom prst="rect">
              <a:avLst/>
            </a:prstGeom>
          </p:spPr>
        </p:pic>
        <p:sp>
          <p:nvSpPr>
            <p:cNvPr id="9" name="TextBox 8"/>
            <p:cNvSpPr txBox="1"/>
            <p:nvPr/>
          </p:nvSpPr>
          <p:spPr>
            <a:xfrm>
              <a:off x="6613524" y="4087907"/>
              <a:ext cx="1287532"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8038906" y="2995979"/>
            <a:ext cx="3171452" cy="3236275"/>
            <a:chOff x="8038906" y="1315093"/>
            <a:chExt cx="3171452" cy="3236275"/>
          </a:xfrm>
        </p:grpSpPr>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thế giới</a:t>
              </a:r>
              <a:endParaRPr lang="en-US" dirty="0">
                <a:latin typeface="Times New Roman" panose="02020603050405020304" pitchFamily="18" charset="0"/>
                <a:cs typeface="Times New Roman" panose="02020603050405020304" pitchFamily="18" charset="0"/>
              </a:endParaRPr>
            </a:p>
          </p:txBody>
        </p:sp>
      </p:gr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311" y="2809783"/>
            <a:ext cx="4856174" cy="2195684"/>
          </a:xfrm>
          <a:prstGeom prst="rect">
            <a:avLst/>
          </a:prstGeom>
        </p:spPr>
      </p:pic>
    </p:spTree>
    <p:extLst>
      <p:ext uri="{BB962C8B-B14F-4D97-AF65-F5344CB8AC3E}">
        <p14:creationId xmlns:p14="http://schemas.microsoft.com/office/powerpoint/2010/main" val="40694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80">
                                          <p:stCondLst>
                                            <p:cond delay="0"/>
                                          </p:stCondLst>
                                        </p:cTn>
                                        <p:tgtEl>
                                          <p:spTgt spid="16"/>
                                        </p:tgtEl>
                                      </p:cBhvr>
                                    </p:animEffect>
                                    <p:anim calcmode="lin" valueType="num">
                                      <p:cBhvr>
                                        <p:cTn id="3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5" dur="26">
                                          <p:stCondLst>
                                            <p:cond delay="650"/>
                                          </p:stCondLst>
                                        </p:cTn>
                                        <p:tgtEl>
                                          <p:spTgt spid="16"/>
                                        </p:tgtEl>
                                      </p:cBhvr>
                                      <p:to x="100000" y="60000"/>
                                    </p:animScale>
                                    <p:animScale>
                                      <p:cBhvr>
                                        <p:cTn id="36" dur="166" decel="50000">
                                          <p:stCondLst>
                                            <p:cond delay="676"/>
                                          </p:stCondLst>
                                        </p:cTn>
                                        <p:tgtEl>
                                          <p:spTgt spid="16"/>
                                        </p:tgtEl>
                                      </p:cBhvr>
                                      <p:to x="100000" y="100000"/>
                                    </p:animScale>
                                    <p:animScale>
                                      <p:cBhvr>
                                        <p:cTn id="37" dur="26">
                                          <p:stCondLst>
                                            <p:cond delay="1312"/>
                                          </p:stCondLst>
                                        </p:cTn>
                                        <p:tgtEl>
                                          <p:spTgt spid="16"/>
                                        </p:tgtEl>
                                      </p:cBhvr>
                                      <p:to x="100000" y="80000"/>
                                    </p:animScale>
                                    <p:animScale>
                                      <p:cBhvr>
                                        <p:cTn id="38" dur="166" decel="50000">
                                          <p:stCondLst>
                                            <p:cond delay="1338"/>
                                          </p:stCondLst>
                                        </p:cTn>
                                        <p:tgtEl>
                                          <p:spTgt spid="16"/>
                                        </p:tgtEl>
                                      </p:cBhvr>
                                      <p:to x="100000" y="100000"/>
                                    </p:animScale>
                                    <p:animScale>
                                      <p:cBhvr>
                                        <p:cTn id="39" dur="26">
                                          <p:stCondLst>
                                            <p:cond delay="1642"/>
                                          </p:stCondLst>
                                        </p:cTn>
                                        <p:tgtEl>
                                          <p:spTgt spid="16"/>
                                        </p:tgtEl>
                                      </p:cBhvr>
                                      <p:to x="100000" y="90000"/>
                                    </p:animScale>
                                    <p:animScale>
                                      <p:cBhvr>
                                        <p:cTn id="40" dur="166" decel="50000">
                                          <p:stCondLst>
                                            <p:cond delay="1668"/>
                                          </p:stCondLst>
                                        </p:cTn>
                                        <p:tgtEl>
                                          <p:spTgt spid="16"/>
                                        </p:tgtEl>
                                      </p:cBhvr>
                                      <p:to x="100000" y="100000"/>
                                    </p:animScale>
                                    <p:animScale>
                                      <p:cBhvr>
                                        <p:cTn id="41" dur="26">
                                          <p:stCondLst>
                                            <p:cond delay="1808"/>
                                          </p:stCondLst>
                                        </p:cTn>
                                        <p:tgtEl>
                                          <p:spTgt spid="16"/>
                                        </p:tgtEl>
                                      </p:cBhvr>
                                      <p:to x="100000" y="95000"/>
                                    </p:animScale>
                                    <p:animScale>
                                      <p:cBhvr>
                                        <p:cTn id="42" dur="166" decel="50000">
                                          <p:stCondLst>
                                            <p:cond delay="1834"/>
                                          </p:stCondLst>
                                        </p:cTn>
                                        <p:tgtEl>
                                          <p:spTgt spid="1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I. KÍ HIỆU BẢN ĐỒ VÀ CHÚ GIẢI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19337" y="653142"/>
            <a:ext cx="9980746" cy="461665"/>
          </a:xfrm>
          <a:prstGeom prst="rect">
            <a:avLst/>
          </a:prstGeom>
          <a:noFill/>
        </p:spPr>
        <p:txBody>
          <a:bodyPr wrap="non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2. KÍ HIỆU VÀ CHÚ GIẢI TRÊN MỘT SỐ BẢN ĐỒ THÔNG DỤNG</a:t>
            </a:r>
          </a:p>
        </p:txBody>
      </p:sp>
      <p:sp>
        <p:nvSpPr>
          <p:cNvPr id="20" name="TextBox 19"/>
          <p:cNvSpPr txBox="1"/>
          <p:nvPr/>
        </p:nvSpPr>
        <p:spPr>
          <a:xfrm>
            <a:off x="1085768" y="3282183"/>
            <a:ext cx="5099155" cy="1200329"/>
          </a:xfrm>
          <a:prstGeom prst="rect">
            <a:avLst/>
          </a:prstGeom>
          <a:noFill/>
        </p:spPr>
        <p:txBody>
          <a:bodyPr wrap="square" rtlCol="0">
            <a:spAutoFit/>
          </a:bodyPr>
          <a:lstStyle/>
          <a:p>
            <a:pPr algn="just"/>
            <a:r>
              <a:rPr lang="vi-VN" sz="2400" dirty="0">
                <a:solidFill>
                  <a:srgbClr val="FF0000"/>
                </a:solidFill>
                <a:latin typeface="Times New Roman" panose="02020603050405020304" pitchFamily="18" charset="0"/>
                <a:cs typeface="Times New Roman" panose="02020603050405020304" pitchFamily="18" charset="0"/>
              </a:rPr>
              <a:t>- KHBĐ là những hình vẽ. Màu sắc, chữ viết...mang tính qui ước dùng để thể hiện các đối tượng địa lí trên bản đồ</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29311" y="1803702"/>
            <a:ext cx="4856174" cy="1200329"/>
          </a:xfrm>
          <a:prstGeom prst="rect">
            <a:avLst/>
          </a:prstGeom>
          <a:noFill/>
        </p:spPr>
        <p:txBody>
          <a:bodyPr wrap="square" rtlCol="0">
            <a:spAutoFit/>
          </a:bodyPr>
          <a:lstStyle/>
          <a:p>
            <a:pPr algn="just"/>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phẳng</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7"/>
          <a:stretch>
            <a:fillRect/>
          </a:stretch>
        </p:blipFill>
        <p:spPr>
          <a:xfrm>
            <a:off x="6137633" y="1328614"/>
            <a:ext cx="4968599" cy="4413280"/>
          </a:xfrm>
          <a:prstGeom prst="rect">
            <a:avLst/>
          </a:prstGeom>
        </p:spPr>
      </p:pic>
      <p:sp>
        <p:nvSpPr>
          <p:cNvPr id="7" name="TextBox 6"/>
          <p:cNvSpPr txBox="1"/>
          <p:nvPr/>
        </p:nvSpPr>
        <p:spPr>
          <a:xfrm>
            <a:off x="5844700" y="5790712"/>
            <a:ext cx="5445877" cy="707886"/>
          </a:xfrm>
          <a:prstGeom prst="rect">
            <a:avLst/>
          </a:prstGeom>
          <a:solidFill>
            <a:schemeClr val="accent6">
              <a:lumMod val="20000"/>
              <a:lumOff val="80000"/>
            </a:schemeClr>
          </a:solidFill>
        </p:spPr>
        <p:txBody>
          <a:bodyPr wrap="square" rtlCol="0">
            <a:spAutoFit/>
          </a:bodyPr>
          <a:lstStyle/>
          <a:p>
            <a:r>
              <a:rPr lang="vi-VN" sz="2000" dirty="0">
                <a:latin typeface="Times New Roman" panose="02020603050405020304" pitchFamily="18" charset="0"/>
                <a:cs typeface="Times New Roman" panose="02020603050405020304" pitchFamily="18" charset="0"/>
              </a:rPr>
              <a:t>Quan sát H2.1, em hãy cho biết các kí hiệu a,b,c,d tương ứng với nội dung các hình nào (1,2,3,4)</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7012" y="653142"/>
            <a:ext cx="10441495" cy="58614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539836"/>
            <a:ext cx="1809615" cy="2560071"/>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48021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980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849084" y="2737871"/>
            <a:ext cx="509915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chữ viết...mang tính qui ước dùng để thể hiện các đối tượng địa lí trên bản đồ</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88604" y="1931603"/>
            <a:ext cx="509915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961709" y="3784311"/>
            <a:ext cx="5099155" cy="1200329"/>
          </a:xfrm>
          <a:prstGeom prst="rect">
            <a:avLst/>
          </a:prstGeom>
          <a:noFill/>
        </p:spPr>
        <p:txBody>
          <a:bodyPr wrap="square" rtlCol="0">
            <a:spAutoFit/>
          </a:bodyPr>
          <a:lstStyle/>
          <a:p>
            <a:pPr lvl="0" algn="just"/>
            <a:r>
              <a:rPr lang="vi-VN" sz="2400" dirty="0">
                <a:solidFill>
                  <a:srgbClr val="FF0000"/>
                </a:solidFill>
                <a:latin typeface="Times New Roman" panose="02020603050405020304" pitchFamily="18" charset="0"/>
                <a:cs typeface="Times New Roman" panose="02020603050405020304" pitchFamily="18" charset="0"/>
              </a:rPr>
              <a:t>- KHBĐ giúp người đọc phân biệt được sự khác nhau của các thông tin thể hiện trên bản đồ.</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232128" y="1298033"/>
            <a:ext cx="4842917" cy="5216605"/>
            <a:chOff x="6232128" y="1298033"/>
            <a:chExt cx="4842917" cy="5216605"/>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2128" y="1298033"/>
              <a:ext cx="4842917" cy="4674394"/>
            </a:xfrm>
            <a:prstGeom prst="rect">
              <a:avLst/>
            </a:prstGeom>
          </p:spPr>
        </p:pic>
        <p:sp>
          <p:nvSpPr>
            <p:cNvPr id="9" name="TextBox 8"/>
            <p:cNvSpPr txBox="1"/>
            <p:nvPr/>
          </p:nvSpPr>
          <p:spPr>
            <a:xfrm>
              <a:off x="6615957" y="6145306"/>
              <a:ext cx="4008533"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Bảng kí hiệu bản đồ trong Atlat địa lí VN</a:t>
              </a:r>
              <a:endParaRPr lang="en-US" dirty="0">
                <a:latin typeface="Times New Roman" panose="02020603050405020304" pitchFamily="18" charset="0"/>
                <a:cs typeface="Times New Roman" panose="02020603050405020304" pitchFamily="18" charset="0"/>
              </a:endParaRPr>
            </a:p>
          </p:txBody>
        </p:sp>
      </p:grpSp>
      <p:sp>
        <p:nvSpPr>
          <p:cNvPr id="12" name="Teardrop 11"/>
          <p:cNvSpPr/>
          <p:nvPr/>
        </p:nvSpPr>
        <p:spPr>
          <a:xfrm>
            <a:off x="2494086" y="4861529"/>
            <a:ext cx="3738042" cy="12837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KHBĐ trong hình có đa dạng không? Điều đó có tác dụng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2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2911" y="766721"/>
            <a:ext cx="10795663" cy="58419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5" name="TextBox 4"/>
          <p:cNvSpPr txBox="1"/>
          <p:nvPr/>
        </p:nvSpPr>
        <p:spPr>
          <a:xfrm>
            <a:off x="849084" y="1293219"/>
            <a:ext cx="50057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980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pic>
        <p:nvPicPr>
          <p:cNvPr id="8" name="Picture 7"/>
          <p:cNvPicPr>
            <a:picLocks noChangeAspect="1"/>
          </p:cNvPicPr>
          <p:nvPr/>
        </p:nvPicPr>
        <p:blipFill>
          <a:blip r:embed="rId7"/>
          <a:stretch>
            <a:fillRect/>
          </a:stretch>
        </p:blipFill>
        <p:spPr>
          <a:xfrm>
            <a:off x="8122120" y="1182541"/>
            <a:ext cx="4114622" cy="3629975"/>
          </a:xfrm>
          <a:prstGeom prst="rect">
            <a:avLst/>
          </a:prstGeom>
        </p:spPr>
      </p:pic>
      <p:grpSp>
        <p:nvGrpSpPr>
          <p:cNvPr id="12" name="Group 11"/>
          <p:cNvGrpSpPr/>
          <p:nvPr/>
        </p:nvGrpSpPr>
        <p:grpSpPr>
          <a:xfrm>
            <a:off x="4301836" y="3041073"/>
            <a:ext cx="3896388" cy="3681224"/>
            <a:chOff x="8848163" y="1250817"/>
            <a:chExt cx="2717411" cy="3029252"/>
          </a:xfrm>
        </p:grpSpPr>
        <p:pic>
          <p:nvPicPr>
            <p:cNvPr id="9" name="Picture 8"/>
            <p:cNvPicPr>
              <a:picLocks noChangeAspect="1"/>
            </p:cNvPicPr>
            <p:nvPr/>
          </p:nvPicPr>
          <p:blipFill>
            <a:blip r:embed="rId8"/>
            <a:stretch>
              <a:fillRect/>
            </a:stretch>
          </p:blipFill>
          <p:spPr>
            <a:xfrm>
              <a:off x="8885529" y="1250817"/>
              <a:ext cx="2412504" cy="2662279"/>
            </a:xfrm>
            <a:prstGeom prst="rect">
              <a:avLst/>
            </a:prstGeom>
          </p:spPr>
        </p:pic>
        <p:sp>
          <p:nvSpPr>
            <p:cNvPr id="11" name="TextBox 10"/>
            <p:cNvSpPr txBox="1"/>
            <p:nvPr/>
          </p:nvSpPr>
          <p:spPr>
            <a:xfrm>
              <a:off x="8848163" y="3910737"/>
              <a:ext cx="27174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hành</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chính</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14" name="TextBox 13"/>
          <p:cNvSpPr txBox="1"/>
          <p:nvPr/>
        </p:nvSpPr>
        <p:spPr>
          <a:xfrm>
            <a:off x="4473132" y="1689437"/>
            <a:ext cx="30532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82518" y="2698950"/>
            <a:ext cx="354899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Kí hiệu nào thể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than? Kí hiệu nào thể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giới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phố Hà Nội và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tỉnh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41496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49082" y="653142"/>
            <a:ext cx="10795663" cy="58419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5" name="TextBox 4"/>
          <p:cNvSpPr txBox="1"/>
          <p:nvPr/>
        </p:nvSpPr>
        <p:spPr>
          <a:xfrm>
            <a:off x="849084" y="1293219"/>
            <a:ext cx="50057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KÍ HIỆU BẢN ĐỒ VÀ CHÚ GIẢI</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319337" y="653142"/>
            <a:ext cx="9980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20" name="TextBox 19"/>
          <p:cNvSpPr txBox="1"/>
          <p:nvPr/>
        </p:nvSpPr>
        <p:spPr>
          <a:xfrm>
            <a:off x="1212003" y="3137560"/>
            <a:ext cx="951141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KHBĐ là những hình vẽ. Màu sắc, chữ viết...mang tính qui ước dùng để thể hiện các đối tượng địa lí trên bản đồ</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279856" y="2131955"/>
            <a:ext cx="9632288"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1694820" y="4236602"/>
            <a:ext cx="9229779" cy="830997"/>
          </a:xfrm>
          <a:prstGeom prst="rect">
            <a:avLst/>
          </a:prstGeom>
          <a:noFill/>
        </p:spPr>
        <p:txBody>
          <a:bodyPr wrap="square" rtlCol="0">
            <a:spAutoFit/>
          </a:bodyPr>
          <a:lstStyle/>
          <a:p>
            <a:pPr lvl="0" algn="just"/>
            <a:r>
              <a:rPr lang="vi-VN" sz="2400" dirty="0">
                <a:solidFill>
                  <a:prstClr val="black"/>
                </a:solidFill>
                <a:latin typeface="Times New Roman" panose="02020603050405020304" pitchFamily="18" charset="0"/>
                <a:cs typeface="Times New Roman" panose="02020603050405020304" pitchFamily="18" charset="0"/>
              </a:rPr>
              <a:t>- KHBĐ giúp người đọc phân biệt được sự khác nhau của các thông tin thể hiện trên bản đồ.</a:t>
            </a:r>
          </a:p>
        </p:txBody>
      </p:sp>
      <p:sp>
        <p:nvSpPr>
          <p:cNvPr id="23" name="TextBox 22"/>
          <p:cNvSpPr txBox="1"/>
          <p:nvPr/>
        </p:nvSpPr>
        <p:spPr>
          <a:xfrm>
            <a:off x="2423173" y="5441692"/>
            <a:ext cx="7212663" cy="830997"/>
          </a:xfrm>
          <a:prstGeom prst="rect">
            <a:avLst/>
          </a:prstGeom>
          <a:noFill/>
        </p:spPr>
        <p:txBody>
          <a:bodyPr wrap="square" rtlCol="0">
            <a:spAutoFit/>
          </a:bodyPr>
          <a:lstStyle/>
          <a:p>
            <a:pPr lvl="0" algn="just"/>
            <a:r>
              <a:rPr lang="vi-VN" sz="2400" dirty="0">
                <a:solidFill>
                  <a:srgbClr val="FF0000"/>
                </a:solidFill>
                <a:latin typeface="Times New Roman" panose="02020603050405020304" pitchFamily="18" charset="0"/>
                <a:cs typeface="Times New Roman" panose="02020603050405020304" pitchFamily="18" charset="0"/>
              </a:rPr>
              <a:t>- Ý nghĩa của kí hiệu được giải thích rõ ràng trong bảng chú giải.</a:t>
            </a:r>
          </a:p>
        </p:txBody>
      </p:sp>
    </p:spTree>
    <p:extLst>
      <p:ext uri="{BB962C8B-B14F-4D97-AF65-F5344CB8AC3E}">
        <p14:creationId xmlns:p14="http://schemas.microsoft.com/office/powerpoint/2010/main" val="6458766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4391" y="984300"/>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19" name="TextBox 18"/>
          <p:cNvSpPr txBox="1"/>
          <p:nvPr/>
        </p:nvSpPr>
        <p:spPr>
          <a:xfrm>
            <a:off x="1319337" y="653142"/>
            <a:ext cx="99807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ĐỒ THÔNG DỤNG</a:t>
            </a:r>
          </a:p>
        </p:txBody>
      </p:sp>
      <p:sp>
        <p:nvSpPr>
          <p:cNvPr id="16" name="TextBox 15"/>
          <p:cNvSpPr txBox="1"/>
          <p:nvPr/>
        </p:nvSpPr>
        <p:spPr>
          <a:xfrm>
            <a:off x="901423" y="1423526"/>
            <a:ext cx="4677884" cy="461665"/>
          </a:xfrm>
          <a:prstGeom prst="rect">
            <a:avLst/>
          </a:prstGeom>
          <a:noFill/>
        </p:spPr>
        <p:txBody>
          <a:bodyPr wrap="none" rtlCol="0">
            <a:spAutoFit/>
          </a:bodyPr>
          <a:lstStyle/>
          <a:p>
            <a:pPr lvl="0"/>
            <a:r>
              <a:rPr lang="en-US" sz="2400" b="1" dirty="0">
                <a:solidFill>
                  <a:srgbClr val="FF0000"/>
                </a:solidFill>
                <a:latin typeface="Times New Roman" panose="02020603050405020304" pitchFamily="18" charset="0"/>
                <a:cs typeface="Times New Roman" panose="02020603050405020304" pitchFamily="18" charset="0"/>
              </a:rPr>
              <a:t>II. CÁC LOẠI KÍ HIỆU BẢN ĐỒ</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8" name="Rectangle 7"/>
          <p:cNvSpPr/>
          <p:nvPr/>
        </p:nvSpPr>
        <p:spPr>
          <a:xfrm>
            <a:off x="5082365" y="1904740"/>
            <a:ext cx="2396532" cy="45939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THẢO LUẬN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519518" y="2277024"/>
            <a:ext cx="9376608"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D</a:t>
            </a:r>
            <a:r>
              <a:rPr lang="en-US" sz="2400" dirty="0" err="1">
                <a:latin typeface="Times New Roman" panose="02020603050405020304" pitchFamily="18" charset="0"/>
                <a:cs typeface="Times New Roman" panose="02020603050405020304" pitchFamily="18" charset="0"/>
              </a:rPr>
              <a:t>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II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2.2, 2.3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273417802"/>
              </p:ext>
            </p:extLst>
          </p:nvPr>
        </p:nvGraphicFramePr>
        <p:xfrm>
          <a:off x="1981200" y="3922106"/>
          <a:ext cx="7600782" cy="2636334"/>
        </p:xfrm>
        <a:graphic>
          <a:graphicData uri="http://schemas.openxmlformats.org/drawingml/2006/table">
            <a:tbl>
              <a:tblPr firstRow="1" firstCol="1" bandRow="1">
                <a:tableStyleId>{5C22544A-7EE6-4342-B048-85BDC9FD1C3A}</a:tableStyleId>
              </a:tblPr>
              <a:tblGrid>
                <a:gridCol w="886691">
                  <a:extLst>
                    <a:ext uri="{9D8B030D-6E8A-4147-A177-3AD203B41FA5}">
                      <a16:colId xmlns:a16="http://schemas.microsoft.com/office/drawing/2014/main" val="3544372201"/>
                    </a:ext>
                  </a:extLst>
                </a:gridCol>
                <a:gridCol w="3154850">
                  <a:extLst>
                    <a:ext uri="{9D8B030D-6E8A-4147-A177-3AD203B41FA5}">
                      <a16:colId xmlns:a16="http://schemas.microsoft.com/office/drawing/2014/main" val="2092510982"/>
                    </a:ext>
                  </a:extLst>
                </a:gridCol>
                <a:gridCol w="3559241">
                  <a:extLst>
                    <a:ext uri="{9D8B030D-6E8A-4147-A177-3AD203B41FA5}">
                      <a16:colId xmlns:a16="http://schemas.microsoft.com/office/drawing/2014/main" val="3415742535"/>
                    </a:ext>
                  </a:extLst>
                </a:gridCol>
              </a:tblGrid>
              <a:tr h="1054533">
                <a:tc>
                  <a:txBody>
                    <a:bodyPr/>
                    <a:lstStyle/>
                    <a:p>
                      <a:pPr>
                        <a:lnSpc>
                          <a:spcPct val="115000"/>
                        </a:lnSpc>
                        <a:spcAft>
                          <a:spcPts val="0"/>
                        </a:spcAft>
                      </a:pPr>
                      <a:r>
                        <a:rPr lang="vi-VN" sz="2400" dirty="0">
                          <a:effectLst/>
                          <a:latin typeface="Times New Roman" panose="02020603050405020304" pitchFamily="18" charset="0"/>
                          <a:cs typeface="Times New Roman" panose="02020603050405020304" pitchFamily="18" charset="0"/>
                        </a:rPr>
                        <a:t>STT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400" dirty="0">
                          <a:effectLst/>
                          <a:latin typeface="Times New Roman" panose="02020603050405020304" pitchFamily="18" charset="0"/>
                          <a:cs typeface="Times New Roman" panose="02020603050405020304" pitchFamily="18" charset="0"/>
                        </a:rPr>
                        <a:t>Các loại kí hiệu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vi-VN" sz="2400" dirty="0">
                          <a:effectLst/>
                          <a:latin typeface="Times New Roman" panose="02020603050405020304" pitchFamily="18" charset="0"/>
                          <a:cs typeface="Times New Roman" panose="02020603050405020304" pitchFamily="18" charset="0"/>
                        </a:rPr>
                        <a:t>Liệt kê các loại kí hiệu có trên h2.2, 2.3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390513"/>
                  </a:ext>
                </a:extLst>
              </a:tr>
              <a:tr h="527267">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400">
                          <a:effectLst/>
                          <a:latin typeface="Times New Roman" panose="02020603050405020304" pitchFamily="18" charset="0"/>
                          <a:cs typeface="Times New Roman" panose="02020603050405020304" pitchFamily="18" charset="0"/>
                        </a:rPr>
                        <a:t>Kí hiệu tượng hình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913080"/>
                  </a:ext>
                </a:extLst>
              </a:tr>
              <a:tr h="527267">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400">
                          <a:effectLst/>
                          <a:latin typeface="Times New Roman" panose="02020603050405020304" pitchFamily="18" charset="0"/>
                          <a:cs typeface="Times New Roman" panose="02020603050405020304" pitchFamily="18" charset="0"/>
                        </a:rPr>
                        <a:t>Kí hiệu hình học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57784"/>
                  </a:ext>
                </a:extLst>
              </a:tr>
              <a:tr h="527267">
                <a:tc>
                  <a:txBody>
                    <a:bodyPr/>
                    <a:lstStyle/>
                    <a:p>
                      <a:pPr>
                        <a:lnSpc>
                          <a:spcPct val="115000"/>
                        </a:lnSpc>
                        <a:spcAft>
                          <a:spcPts val="0"/>
                        </a:spcAft>
                      </a:pPr>
                      <a:r>
                        <a:rPr lang="vi-VN" sz="24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vi-VN" sz="2400">
                          <a:effectLst/>
                          <a:latin typeface="Times New Roman" panose="02020603050405020304" pitchFamily="18" charset="0"/>
                          <a:cs typeface="Times New Roman" panose="02020603050405020304" pitchFamily="18" charset="0"/>
                        </a:rPr>
                        <a:t>Màu sắc, nét chải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579240"/>
                  </a:ext>
                </a:extLst>
              </a:tr>
            </a:tbl>
          </a:graphicData>
        </a:graphic>
      </p:graphicFrame>
      <p:sp>
        <p:nvSpPr>
          <p:cNvPr id="12" name="Rectangle 1"/>
          <p:cNvSpPr>
            <a:spLocks noChangeArrowheads="1"/>
          </p:cNvSpPr>
          <p:nvPr/>
        </p:nvSpPr>
        <p:spPr bwMode="auto">
          <a:xfrm>
            <a:off x="5082365" y="3183443"/>
            <a:ext cx="24729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37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1164</Words>
  <Application>Microsoft Office PowerPoint</Application>
  <PresentationFormat>Widescreen</PresentationFormat>
  <Paragraphs>127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DengXian</vt:lpstr>
      <vt:lpstr>Arial</vt:lpstr>
      <vt:lpstr>Calibri</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thanh trung vo</cp:lastModifiedBy>
  <cp:revision>1</cp:revision>
  <dcterms:created xsi:type="dcterms:W3CDTF">2017-05-08T08:38:07Z</dcterms:created>
  <dcterms:modified xsi:type="dcterms:W3CDTF">2022-06-23T18:30:16Z</dcterms:modified>
</cp:coreProperties>
</file>