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4" r:id="rId2"/>
    <p:sldId id="325" r:id="rId3"/>
    <p:sldId id="326" r:id="rId4"/>
    <p:sldId id="316" r:id="rId5"/>
    <p:sldId id="315" r:id="rId6"/>
    <p:sldId id="317" r:id="rId7"/>
    <p:sldId id="319" r:id="rId8"/>
    <p:sldId id="318" r:id="rId9"/>
    <p:sldId id="320" r:id="rId10"/>
    <p:sldId id="321" r:id="rId11"/>
    <p:sldId id="327" r:id="rId12"/>
    <p:sldId id="328" r:id="rId13"/>
    <p:sldId id="323" r:id="rId14"/>
    <p:sldId id="322" r:id="rId15"/>
  </p:sldIdLst>
  <p:sldSz cx="9144000" cy="6858000" type="screen4x3"/>
  <p:notesSz cx="6877050" cy="100028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FF272C"/>
    <a:srgbClr val="FCFCFC"/>
    <a:srgbClr val="99FFCC"/>
    <a:srgbClr val="33CCFF"/>
    <a:srgbClr val="3399FF"/>
    <a:srgbClr val="FFFF99"/>
    <a:srgbClr val="558DB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r>
              <a:rPr lang="en-GB"/>
              <a:t>Mini School - History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290FA2BC-BDD9-4720-90AE-FAD8EC2EE315}" type="datetime6">
              <a:rPr lang="en-US" smtClean="0"/>
              <a:t>June 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r>
              <a:rPr lang="en-GB"/>
              <a:t>Term 1 / Module 1 / Lesson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55697537-F7D4-4FA7-9AE2-B13A30E44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004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 smtClean="0"/>
            </a:lvl1pPr>
          </a:lstStyle>
          <a:p>
            <a:pPr>
              <a:defRPr/>
            </a:pPr>
            <a:r>
              <a:rPr lang="en-GB"/>
              <a:t>Mini School - History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 smtClean="0"/>
            </a:lvl1pPr>
          </a:lstStyle>
          <a:p>
            <a:pPr>
              <a:defRPr/>
            </a:pPr>
            <a:fld id="{683ACDE3-BAF1-4A8E-BDC7-1D3E6A183D23}" type="datetime6">
              <a:rPr lang="en-US" smtClean="0"/>
              <a:t>June 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 smtClean="0"/>
            </a:lvl1pPr>
          </a:lstStyle>
          <a:p>
            <a:pPr>
              <a:defRPr/>
            </a:pPr>
            <a:r>
              <a:rPr lang="en-GB"/>
              <a:t>Term 1 / Module 1 / Lesson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CEC55FC8-427C-4F4A-AB3B-F9D1C6AC2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261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C3355E-0276-40CB-B9BA-EC1DC7AB23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-1571616" y="0"/>
            <a:ext cx="1553630" cy="5263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25F38-D550-4BB1-86B5-0780B6235A8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07554-C716-4E55-B3DC-DD256F6F9C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028A5E-DED7-45B4-8A90-9A95362756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895A1-A53F-4770-8789-281C02D14B7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1D3D61-A208-43BE-BF3D-39DC06DA133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BB33F4-FC67-4283-A90C-95BAFE6B0C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14C562-B684-4765-B53F-F88129DB134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54DD2-0627-4FAA-90C9-491023864BE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88A594-252C-4AC1-8EDC-F3C5EF4AAEF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C976D8-77AF-4457-BC5C-A2A72CB2BD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1571616" y="0"/>
            <a:ext cx="155363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517FC3-1CB7-44F6-98A5-C4F49653B7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571616" y="0"/>
            <a:ext cx="1553630" cy="5263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cap="none" spc="0" baseline="0" dirty="0" smtClean="0">
                <a:ln w="0"/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THCS QUANG TRUNG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cap="none" spc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GV.</a:t>
            </a:r>
            <a:r>
              <a:rPr lang="en-US" sz="1000" b="1" cap="none" spc="0" baseline="0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LÂM THANH VÂN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95536" y="2420888"/>
            <a:ext cx="8568952" cy="396044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25000"/>
              </a:lnSpc>
              <a:spcAft>
                <a:spcPts val="0"/>
              </a:spcAft>
            </a:pPr>
            <a:r>
              <a:rPr lang="en-GB" sz="24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it-IT" sz="24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Giải thích được các khái niệm thời gian, niên đại: thập kỉ, thế kỉ, thiên nhiên kỉ, trước công nguyên, công nguyên, âm lịch, dương lịch và âm dương lịch.</a:t>
            </a:r>
            <a:endParaRPr lang="en-US" sz="240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70000"/>
              </a:lnSpc>
              <a:spcAft>
                <a:spcPts val="0"/>
              </a:spcAft>
            </a:pPr>
            <a:r>
              <a:rPr lang="it-IT" sz="240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Lý giải vì sao phải xác định thời gian trong lịch sử, và biết cách tính thời gian, niên đại trong lịch sử.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692696"/>
            <a:ext cx="7848872" cy="108012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TRONG LỊCH SỬ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9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6488" y="3429000"/>
            <a:ext cx="80812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Ví</a:t>
            </a:r>
            <a:r>
              <a:rPr lang="en-GB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dụ</a:t>
            </a:r>
            <a:r>
              <a:rPr lang="en-GB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  <a:endParaRPr lang="en-GB" sz="2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1932 = </a:t>
            </a:r>
            <a:r>
              <a:rPr lang="en-GB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Nửa</a:t>
            </a:r>
            <a:r>
              <a:rPr lang="en-GB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GB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GB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kỉ</a:t>
            </a:r>
            <a:r>
              <a:rPr lang="en-GB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XX</a:t>
            </a:r>
            <a:endParaRPr lang="en-GB" sz="2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1989 =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Nửa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cuối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kỉ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XX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1407 =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Nửa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kỉ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XV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1592 =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Nửa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cuối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kỉ</a:t>
            </a:r>
            <a:r>
              <a:rPr lang="en-GB" sz="2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XVI</a:t>
            </a:r>
            <a:endParaRPr lang="en-GB" sz="2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164" y="372030"/>
            <a:ext cx="7776864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9819" y="2152543"/>
            <a:ext cx="8380040" cy="216024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FF2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11960" y="1982714"/>
            <a:ext cx="528224" cy="556378"/>
          </a:xfrm>
          <a:prstGeom prst="ellipse">
            <a:avLst/>
          </a:prstGeom>
          <a:solidFill>
            <a:srgbClr val="FF272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9552" y="1858472"/>
            <a:ext cx="386426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19839" y="2636912"/>
            <a:ext cx="39846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91440" y="1444714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GB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2000" i="1" dirty="0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9911" y="2734733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cuối</a:t>
            </a:r>
            <a:r>
              <a:rPr lang="en-GB" sz="20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GB" sz="20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2000" i="1" dirty="0"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0996" y="2023684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15082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4D4845-155F-4825-877A-8EC2BA65B5ED}"/>
              </a:ext>
            </a:extLst>
          </p:cNvPr>
          <p:cNvSpPr txBox="1"/>
          <p:nvPr/>
        </p:nvSpPr>
        <p:spPr>
          <a:xfrm>
            <a:off x="2267744" y="260648"/>
            <a:ext cx="468052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284BFDF2-6870-4CE7-B07A-0D09F3A92787}"/>
              </a:ext>
            </a:extLst>
          </p:cNvPr>
          <p:cNvSpPr txBox="1">
            <a:spLocks/>
          </p:cNvSpPr>
          <p:nvPr/>
        </p:nvSpPr>
        <p:spPr>
          <a:xfrm>
            <a:off x="449542" y="1124744"/>
            <a:ext cx="7650850" cy="48245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6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6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lịch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lịch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 </a:t>
            </a:r>
            <a:r>
              <a:rPr lang="it-IT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kỉ, thế kỉ, thiên nhiên </a:t>
            </a: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it-IT" sz="2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nguyên, công </a:t>
            </a: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</a:p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 đầu thế kỉ, nửa cuối thế kỉ</a:t>
            </a:r>
            <a:endParaRPr lang="en-US" sz="2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7167"/>
          <a:stretch/>
        </p:blipFill>
        <p:spPr>
          <a:xfrm>
            <a:off x="6995132" y="1678308"/>
            <a:ext cx="1904464" cy="1789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9847" t="18621"/>
          <a:stretch/>
        </p:blipFill>
        <p:spPr>
          <a:xfrm>
            <a:off x="7055581" y="5268133"/>
            <a:ext cx="1908907" cy="158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555" t="6659" r="31132"/>
          <a:stretch/>
        </p:blipFill>
        <p:spPr>
          <a:xfrm>
            <a:off x="6017692" y="3562789"/>
            <a:ext cx="1999612" cy="162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55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5026" y="385500"/>
            <a:ext cx="3893988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784" y="1052736"/>
            <a:ext cx="8820472" cy="5400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– 10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22" y="4869160"/>
            <a:ext cx="3207088" cy="181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0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538" b="2750"/>
          <a:stretch/>
        </p:blipFill>
        <p:spPr>
          <a:xfrm>
            <a:off x="0" y="1196752"/>
            <a:ext cx="9144000" cy="567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104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Họ</a:t>
            </a:r>
            <a:r>
              <a:rPr lang="en-US" sz="1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1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tên</a:t>
            </a:r>
            <a:r>
              <a:rPr lang="en-US" sz="1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 __________________________                                </a:t>
            </a:r>
            <a:r>
              <a:rPr lang="en-US" sz="1800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1800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 ______________</a:t>
            </a:r>
            <a:endParaRPr lang="en-US" sz="18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1904" y="819296"/>
            <a:ext cx="6606480" cy="5338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SỰ KIỆN QUAN TRỌNG TRONG CUỘC ĐỜI TÔI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9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822"/>
            <a:ext cx="8229600" cy="4525963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600"/>
              </a:spcAft>
            </a:pP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blog</a:t>
            </a:r>
          </a:p>
          <a:p>
            <a:pPr fontAlgn="auto">
              <a:spcAft>
                <a:spcPts val="600"/>
              </a:spcAft>
            </a:pP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600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600"/>
              </a:spcAft>
              <a:buFontTx/>
              <a:buChar char="-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600"/>
              </a:spcAft>
              <a:buFontTx/>
              <a:buChar char="-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fontAlgn="auto">
              <a:spcAft>
                <a:spcPts val="600"/>
              </a:spcAft>
              <a:buFontTx/>
              <a:buChar char="-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ý: chỉ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lịch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là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349677"/>
            <a:ext cx="4536504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lịch</a:t>
            </a:r>
            <a:endParaRPr lang="en-US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1575" b="9051"/>
          <a:stretch/>
        </p:blipFill>
        <p:spPr>
          <a:xfrm>
            <a:off x="3851920" y="4753089"/>
            <a:ext cx="4970920" cy="206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490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3D0250-FB5E-43FD-8044-9515ECD4F53B}"/>
              </a:ext>
            </a:extLst>
          </p:cNvPr>
          <p:cNvSpPr txBox="1"/>
          <p:nvPr/>
        </p:nvSpPr>
        <p:spPr>
          <a:xfrm>
            <a:off x="701824" y="374275"/>
            <a:ext cx="31683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7E4ED6-7CE8-4439-8DDB-50680020D500}"/>
              </a:ext>
            </a:extLst>
          </p:cNvPr>
          <p:cNvSpPr/>
          <p:nvPr/>
        </p:nvSpPr>
        <p:spPr>
          <a:xfrm>
            <a:off x="2286000" y="-141848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b="0" i="0" dirty="0">
              <a:solidFill>
                <a:srgbClr val="222222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62FF99-8BDA-4A10-A4EE-D91BE09F8511}"/>
              </a:ext>
            </a:extLst>
          </p:cNvPr>
          <p:cNvSpPr/>
          <p:nvPr/>
        </p:nvSpPr>
        <p:spPr>
          <a:xfrm>
            <a:off x="2286000" y="-8644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b="0" i="0" dirty="0">
              <a:solidFill>
                <a:srgbClr val="222222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9E94BF-BE25-44EB-9FED-257455C81F30}"/>
              </a:ext>
            </a:extLst>
          </p:cNvPr>
          <p:cNvSpPr/>
          <p:nvPr/>
        </p:nvSpPr>
        <p:spPr>
          <a:xfrm>
            <a:off x="2286000" y="9821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26C7B8-1C91-4C33-BC74-ED9B046D74C8}"/>
              </a:ext>
            </a:extLst>
          </p:cNvPr>
          <p:cNvSpPr/>
          <p:nvPr/>
        </p:nvSpPr>
        <p:spPr>
          <a:xfrm>
            <a:off x="328092" y="1141797"/>
            <a:ext cx="848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Hãy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làm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việc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theo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nhóm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4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và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hoàn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thành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phiếu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bài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tập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262626"/>
                </a:solidFill>
                <a:cs typeface="Times New Roman" panose="02020603050405020304" pitchFamily="18" charset="0"/>
              </a:rPr>
              <a:t>số</a:t>
            </a:r>
            <a:r>
              <a:rPr lang="en-US" i="1" dirty="0" smtClean="0">
                <a:solidFill>
                  <a:srgbClr val="262626"/>
                </a:solidFill>
                <a:cs typeface="Times New Roman" panose="02020603050405020304" pitchFamily="18" charset="0"/>
              </a:rPr>
              <a:t> 1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95795"/>
            <a:ext cx="7061026" cy="5053258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6853944" y="143443"/>
            <a:ext cx="2016224" cy="838734"/>
          </a:xfrm>
          <a:prstGeom prst="cloud">
            <a:avLst/>
          </a:prstGeom>
          <a:solidFill>
            <a:srgbClr val="66FF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0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524" y="1988840"/>
            <a:ext cx="8424936" cy="421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xếp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trình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triển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cuộc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chiến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giới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II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Trả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hỏi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Nếu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giả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chú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thích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xảy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ra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liệu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rằng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chính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xác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xảy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ra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xảy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ra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hay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không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sẽ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xảy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ra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nếu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như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bị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đảo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lộn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trật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tự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Theo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xác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định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Lịch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en-US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04664"/>
            <a:ext cx="7776864" cy="11521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0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986" b="68327"/>
          <a:stretch/>
        </p:blipFill>
        <p:spPr>
          <a:xfrm>
            <a:off x="200509" y="128638"/>
            <a:ext cx="2587153" cy="1776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96" y="2304265"/>
            <a:ext cx="2587153" cy="1462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704" y="188640"/>
            <a:ext cx="2828925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036" y="189468"/>
            <a:ext cx="2436213" cy="1776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7904"/>
          <a:stretch/>
        </p:blipFill>
        <p:spPr>
          <a:xfrm>
            <a:off x="3278883" y="4396071"/>
            <a:ext cx="2672804" cy="1625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868" y="2451603"/>
            <a:ext cx="2163505" cy="1717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0447" y="233442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249" y="4429959"/>
            <a:ext cx="2589505" cy="1890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817" y="4789697"/>
            <a:ext cx="2564610" cy="14361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817" y="6206096"/>
            <a:ext cx="256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Đức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tấn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Xô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1941 </a:t>
            </a:r>
            <a:endParaRPr lang="en-US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89" y="5949280"/>
            <a:ext cx="2682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Mỹ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ném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bom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tử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xuống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Hirosima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(6/9/1945)</a:t>
            </a:r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849" y="6271220"/>
            <a:ext cx="268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Đức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chiếm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Berlin (30/4/1945)</a:t>
            </a:r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16" y="1905043"/>
            <a:ext cx="289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Đức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tấn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Ba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Lan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(1939)</a:t>
            </a:r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27" y="3789886"/>
            <a:ext cx="289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Nhật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tấn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Trân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Châu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cảng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7/12/1941)</a:t>
            </a:r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9073" y="1805272"/>
            <a:ext cx="289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Đức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chiếm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nước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Pháp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(1940)</a:t>
            </a:r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6183" y="1965088"/>
            <a:ext cx="289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 – Day (1944)</a:t>
            </a:r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3933056"/>
            <a:ext cx="289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Hội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nghị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Ianta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(2/1945)</a:t>
            </a:r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59747" y="4124189"/>
            <a:ext cx="303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Nhật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ký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hiệp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hàng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quân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minh (15/8/1945)</a:t>
            </a:r>
            <a:endParaRPr lang="en-US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92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04664"/>
            <a:ext cx="7776864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82809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mốc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AU" sz="28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04664"/>
            <a:ext cx="7776864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484784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ơng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365 ngày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chia thành 12 tháng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tháng đủ (31 ngày) và tháng thiếu (30 ngày).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háng 2 chỉ có 28 ngày.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nhuận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 366 ngày. Tháng 2 của năm nhuận có 29 ngày, ngày thứ 29 ấy gọi là “ngày nhuận”.</a:t>
            </a:r>
            <a:endParaRPr lang="en-US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b="1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AU" b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AU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b="1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AU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360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AU" dirty="0" err="1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AU" dirty="0" err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5229200"/>
            <a:ext cx="9144000" cy="16288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365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8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04664"/>
            <a:ext cx="7776864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67" y="1412776"/>
            <a:ext cx="82089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Nhiệm</a:t>
            </a:r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vụ</a:t>
            </a:r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khoa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tập</a:t>
            </a:r>
            <a:endParaRPr lang="en-US" sz="28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5" descr="j035154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09" y="4011879"/>
            <a:ext cx="2456269" cy="263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j035154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5" y="4093655"/>
            <a:ext cx="2448368" cy="262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esus_resurrection_clouds_heaven_lg_clr_1693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238" y="5193008"/>
            <a:ext cx="2164770" cy="16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jesusig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05" y="3946358"/>
            <a:ext cx="1078173" cy="10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5536" y="3122965"/>
            <a:ext cx="11451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(BC)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848206" y="3118226"/>
            <a:ext cx="9866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SCN (AD)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04664"/>
            <a:ext cx="7776864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A69872-6308-4DC5-B026-96EB934D6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217"/>
          <a:stretch/>
        </p:blipFill>
        <p:spPr>
          <a:xfrm>
            <a:off x="251520" y="5598144"/>
            <a:ext cx="8640960" cy="1259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332564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khái</a:t>
            </a:r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niệm</a:t>
            </a:r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cơ</a:t>
            </a:r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bản</a:t>
            </a:r>
            <a:r>
              <a:rPr lang="en-US" sz="2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(TCN):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(SCN):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niên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en-US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19256" cy="47091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Symbol"/>
              <a:buChar char="Þ"/>
            </a:pPr>
            <a:r>
              <a:rPr lang="en-GB"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i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b="1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GB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1418  </a:t>
            </a:r>
            <a:r>
              <a:rPr lang="en-GB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</a:pP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 =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(19 + 1 = 20)</a:t>
            </a:r>
          </a:p>
          <a:p>
            <a:pPr fontAlgn="auto">
              <a:spcAft>
                <a:spcPts val="0"/>
              </a:spcAft>
            </a:pP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1258 =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XIII (12 + 1 = 13)</a:t>
            </a:r>
          </a:p>
          <a:p>
            <a:pPr fontAlgn="auto">
              <a:spcAft>
                <a:spcPts val="0"/>
              </a:spcAft>
            </a:pP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938 =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(9 + 1 = 10)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GB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164" y="372030"/>
            <a:ext cx="7776864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2964296" y="2654328"/>
            <a:ext cx="216024" cy="64807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1760" y="3140968"/>
            <a:ext cx="3960440" cy="72008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+ 1 = 15 (XV)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26173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1868</TotalTime>
  <Words>952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Candara</vt:lpstr>
      <vt:lpstr>Symbol</vt:lpstr>
      <vt:lpstr>Times New Roman</vt:lpstr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Chronology</dc:title>
  <dc:creator>Dad</dc:creator>
  <cp:lastModifiedBy>VAN</cp:lastModifiedBy>
  <cp:revision>148</cp:revision>
  <cp:lastPrinted>2012-08-15T18:57:45Z</cp:lastPrinted>
  <dcterms:created xsi:type="dcterms:W3CDTF">2009-09-04T19:07:36Z</dcterms:created>
  <dcterms:modified xsi:type="dcterms:W3CDTF">2022-06-16T09:54:16Z</dcterms:modified>
</cp:coreProperties>
</file>