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44" r:id="rId2"/>
  </p:sldMasterIdLst>
  <p:notesMasterIdLst>
    <p:notesMasterId r:id="rId21"/>
  </p:notesMasterIdLst>
  <p:sldIdLst>
    <p:sldId id="313" r:id="rId3"/>
    <p:sldId id="330" r:id="rId4"/>
    <p:sldId id="285" r:id="rId5"/>
    <p:sldId id="316" r:id="rId6"/>
    <p:sldId id="331" r:id="rId7"/>
    <p:sldId id="288" r:id="rId8"/>
    <p:sldId id="315" r:id="rId9"/>
    <p:sldId id="317" r:id="rId10"/>
    <p:sldId id="326" r:id="rId11"/>
    <p:sldId id="334" r:id="rId12"/>
    <p:sldId id="335" r:id="rId13"/>
    <p:sldId id="336" r:id="rId14"/>
    <p:sldId id="337" r:id="rId15"/>
    <p:sldId id="338" r:id="rId16"/>
    <p:sldId id="339" r:id="rId17"/>
    <p:sldId id="340" r:id="rId18"/>
    <p:sldId id="341" r:id="rId19"/>
    <p:sldId id="342"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B0F0"/>
    <a:srgbClr val="990033"/>
    <a:srgbClr val="9900CC"/>
    <a:srgbClr val="990000"/>
    <a:srgbClr val="CC0000"/>
    <a:srgbClr val="6600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50" autoAdjust="0"/>
    <p:restoredTop sz="92621" autoAdjust="0"/>
  </p:normalViewPr>
  <p:slideViewPr>
    <p:cSldViewPr>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pitchFamily="34" charset="0"/>
              </a:defRPr>
            </a:lvl1pPr>
          </a:lstStyle>
          <a:p>
            <a:pPr>
              <a:defRPr/>
            </a:pPr>
            <a:fld id="{7BDCACCB-A298-4932-901B-7F1EE57B39D3}" type="datetimeFigureOut">
              <a:rPr lang="en-US"/>
              <a:pPr>
                <a:defRPr/>
              </a:pPr>
              <a:t>6/23/2022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pitchFamily="34" charset="0"/>
              </a:defRPr>
            </a:lvl1pPr>
          </a:lstStyle>
          <a:p>
            <a:pPr>
              <a:defRPr/>
            </a:pPr>
            <a:fld id="{5EA1BA01-5487-4A57-BBCF-14CA450C0E46}" type="slidenum">
              <a:rPr lang="en-US"/>
              <a:pPr>
                <a:defRPr/>
              </a:pPr>
              <a:t>‹#›</a:t>
            </a:fld>
            <a:endParaRPr lang="en-US"/>
          </a:p>
        </p:txBody>
      </p:sp>
    </p:spTree>
    <p:extLst>
      <p:ext uri="{BB962C8B-B14F-4D97-AF65-F5344CB8AC3E}">
        <p14:creationId xmlns:p14="http://schemas.microsoft.com/office/powerpoint/2010/main" val="198952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smtClean="0">
              <a:latin typeface="Calibri" pitchFamily="34"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90C51EDE-EAD1-4C78-94D7-CD55B9BF3810}" type="slidenum">
              <a:rPr lang="en-US" altLang="en-US" smtClean="0"/>
              <a:pPr eaLnBrk="1" hangingPunct="1"/>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latin typeface="Calibri" pitchFamily="34"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F6F111E2-5E3D-4A08-B012-C1DB69EDBD20}" type="slidenum">
              <a:rPr lang="en-US" altLang="en-US" smtClean="0"/>
              <a:pPr eaLnBrk="1" hangingPunct="1"/>
              <a:t>3</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Trong thiên nhiên có rất nhiều cảnh đẹp. Những hình ảnh chúng ta vừa theo dõi chúng đều có sự cần đối và hài hòa. Chúng ta cùng tìm hiểu điều gì đã tạo nên sự cân đối, hài hòa đó qua bài hoc ngày hôm nay:</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D3FB662B-AB6D-4FC8-AF4B-5C56E4A23CB9}" type="slidenum">
              <a:rPr lang="en-US" altLang="en-US" smtClean="0"/>
              <a:pPr eaLnBrk="1" hangingPunct="1"/>
              <a:t>4</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Từ bài 2-gv đặt vấn đề sang phần II để xác định trục đối xững của 1 số hình phẳng.</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2DF5D3D9-C65C-4621-BE5B-8DC273D99167}" type="slidenum">
              <a:rPr lang="en-US" altLang="en-US" smtClean="0"/>
              <a:pPr eaLnBrk="1" hangingPunct="1"/>
              <a:t>9</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smtClean="0">
              <a:latin typeface="Calibri" pitchFamily="34"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45511AED-86D2-4B29-A148-BC668B036DA9}" type="slidenum">
              <a:rPr lang="en-US" altLang="en-US" smtClean="0">
                <a:solidFill>
                  <a:prstClr val="black"/>
                </a:solidFill>
              </a:rPr>
              <a:pPr eaLnBrk="1" hangingPunct="1"/>
              <a:t>14</a:t>
            </a:fld>
            <a:endParaRPr lang="en-US" alt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BAF285FC-8E02-41AA-8F91-23F321029AC0}" type="slidenum">
              <a:rPr lang="en-US"/>
              <a:pPr>
                <a:defRPr/>
              </a:pPr>
              <a:t>‹#›</a:t>
            </a:fld>
            <a:endParaRPr lang="en-US"/>
          </a:p>
        </p:txBody>
      </p:sp>
    </p:spTree>
    <p:extLst>
      <p:ext uri="{BB962C8B-B14F-4D97-AF65-F5344CB8AC3E}">
        <p14:creationId xmlns:p14="http://schemas.microsoft.com/office/powerpoint/2010/main" val="56351584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4873D26-07B0-47F8-8C41-6D36E2126D7E}" type="slidenum">
              <a:rPr lang="en-US"/>
              <a:pPr>
                <a:defRPr/>
              </a:pPr>
              <a:t>‹#›</a:t>
            </a:fld>
            <a:endParaRPr lang="en-US"/>
          </a:p>
        </p:txBody>
      </p:sp>
    </p:spTree>
    <p:extLst>
      <p:ext uri="{BB962C8B-B14F-4D97-AF65-F5344CB8AC3E}">
        <p14:creationId xmlns:p14="http://schemas.microsoft.com/office/powerpoint/2010/main" val="303196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1C75823-B49E-4D2F-884C-DC711AEC8B48}" type="slidenum">
              <a:rPr lang="en-US"/>
              <a:pPr>
                <a:defRPr/>
              </a:pPr>
              <a:t>‹#›</a:t>
            </a:fld>
            <a:endParaRPr lang="en-US"/>
          </a:p>
        </p:txBody>
      </p:sp>
    </p:spTree>
    <p:extLst>
      <p:ext uri="{BB962C8B-B14F-4D97-AF65-F5344CB8AC3E}">
        <p14:creationId xmlns:p14="http://schemas.microsoft.com/office/powerpoint/2010/main" val="880529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E3C1CE93-5144-487F-8BE5-60297A9E2FA5}" type="slidenum">
              <a:rPr lang="en-US"/>
              <a:pPr>
                <a:defRPr/>
              </a:pPr>
              <a:t>‹#›</a:t>
            </a:fld>
            <a:endParaRPr lang="en-US"/>
          </a:p>
        </p:txBody>
      </p:sp>
    </p:spTree>
    <p:extLst>
      <p:ext uri="{BB962C8B-B14F-4D97-AF65-F5344CB8AC3E}">
        <p14:creationId xmlns:p14="http://schemas.microsoft.com/office/powerpoint/2010/main" val="395491457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5" name="Slide Number Placeholder 8"/>
          <p:cNvSpPr>
            <a:spLocks noGrp="1"/>
          </p:cNvSpPr>
          <p:nvPr>
            <p:ph type="sldNum" sz="quarter" idx="11"/>
          </p:nvPr>
        </p:nvSpPr>
        <p:spPr/>
        <p:txBody>
          <a:bodyPr rtlCol="0"/>
          <a:lstStyle>
            <a:lvl1pPr>
              <a:defRPr/>
            </a:lvl1pPr>
          </a:lstStyle>
          <a:p>
            <a:pPr>
              <a:defRPr/>
            </a:pPr>
            <a:fld id="{618F4508-BCC0-4F62-B863-E36762DB82C2}"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2443451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solidFill>
                <a:srgbClr val="FFF39D"/>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59E4892E-94A0-4D99-8547-9D117562E819}" type="slidenum">
              <a:rPr lang="en-US"/>
              <a:pPr>
                <a:defRPr/>
              </a:pPr>
              <a:t>‹#›</a:t>
            </a:fld>
            <a:endParaRPr lang="en-US"/>
          </a:p>
        </p:txBody>
      </p:sp>
    </p:spTree>
    <p:extLst>
      <p:ext uri="{BB962C8B-B14F-4D97-AF65-F5344CB8AC3E}">
        <p14:creationId xmlns:p14="http://schemas.microsoft.com/office/powerpoint/2010/main" val="235464586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pPr>
              <a:defRPr/>
            </a:pPr>
            <a:fld id="{668BB17B-5FA3-46C2-9183-D4D0A5CD4B12}" type="slidenum">
              <a:rPr lang="en-US"/>
              <a:pPr>
                <a:defRPr/>
              </a:pPr>
              <a:t>‹#›</a:t>
            </a:fld>
            <a:endParaRPr lang="en-US"/>
          </a:p>
        </p:txBody>
      </p:sp>
    </p:spTree>
    <p:extLst>
      <p:ext uri="{BB962C8B-B14F-4D97-AF65-F5344CB8AC3E}">
        <p14:creationId xmlns:p14="http://schemas.microsoft.com/office/powerpoint/2010/main" val="1340781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pPr>
              <a:defRPr/>
            </a:pPr>
            <a:fld id="{ADA4D514-3D85-4F6D-92B0-ECA7BB8939CC}" type="slidenum">
              <a:rPr lang="en-US"/>
              <a:pPr>
                <a:defRPr/>
              </a:pPr>
              <a:t>‹#›</a:t>
            </a:fld>
            <a:endParaRPr lang="en-US"/>
          </a:p>
        </p:txBody>
      </p:sp>
    </p:spTree>
    <p:extLst>
      <p:ext uri="{BB962C8B-B14F-4D97-AF65-F5344CB8AC3E}">
        <p14:creationId xmlns:p14="http://schemas.microsoft.com/office/powerpoint/2010/main" val="1979611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4" name="Slide Number Placeholder 6"/>
          <p:cNvSpPr>
            <a:spLocks noGrp="1"/>
          </p:cNvSpPr>
          <p:nvPr>
            <p:ph type="sldNum" sz="quarter" idx="11"/>
          </p:nvPr>
        </p:nvSpPr>
        <p:spPr/>
        <p:txBody>
          <a:bodyPr rtlCol="0"/>
          <a:lstStyle>
            <a:lvl1pPr>
              <a:defRPr/>
            </a:lvl1pPr>
          </a:lstStyle>
          <a:p>
            <a:pPr>
              <a:defRPr/>
            </a:pPr>
            <a:fld id="{E2475C91-857C-4E90-8899-F6F6A67D60D7}"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3493823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pPr>
              <a:defRPr/>
            </a:pPr>
            <a:fld id="{EBAA3160-F633-4634-ADD4-7ACB2885CAC8}" type="slidenum">
              <a:rPr lang="en-US"/>
              <a:pPr>
                <a:defRPr/>
              </a:pPr>
              <a:t>‹#›</a:t>
            </a:fld>
            <a:endParaRPr lang="en-US"/>
          </a:p>
        </p:txBody>
      </p:sp>
    </p:spTree>
    <p:extLst>
      <p:ext uri="{BB962C8B-B14F-4D97-AF65-F5344CB8AC3E}">
        <p14:creationId xmlns:p14="http://schemas.microsoft.com/office/powerpoint/2010/main" val="2879571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7" name="Straight Connector 17"/>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pPr>
              <a:defRPr/>
            </a:pPr>
            <a:endParaRPr lang="en-US">
              <a:solidFill>
                <a:prstClr val="black"/>
              </a:solidFill>
              <a:cs typeface="Arial" pitchFamily="34" charset="0"/>
            </a:endParaRPr>
          </a:p>
        </p:txBody>
      </p:sp>
      <p:sp>
        <p:nvSpPr>
          <p:cNvPr id="8" name="Straight Connector 18"/>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pPr>
              <a:defRPr/>
            </a:pPr>
            <a:endParaRPr lang="en-US">
              <a:solidFill>
                <a:prstClr val="black"/>
              </a:solidFill>
              <a:cs typeface="Arial" pitchFamily="34"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Straight Connector 20"/>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en-US">
              <a:solidFill>
                <a:prstClr val="black"/>
              </a:solidFill>
              <a:cs typeface="Arial" pitchFamily="34" charset="0"/>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13" name="Slide Number Placeholder 21"/>
          <p:cNvSpPr>
            <a:spLocks noGrp="1"/>
          </p:cNvSpPr>
          <p:nvPr>
            <p:ph type="sldNum" sz="quarter" idx="11"/>
          </p:nvPr>
        </p:nvSpPr>
        <p:spPr/>
        <p:txBody>
          <a:bodyPr rtlCol="0"/>
          <a:lstStyle>
            <a:lvl1pPr>
              <a:defRPr/>
            </a:lvl1pPr>
          </a:lstStyle>
          <a:p>
            <a:pPr>
              <a:defRPr/>
            </a:pPr>
            <a:fld id="{EAAC2889-0112-47D2-9EBA-99F785BAED44}"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206987883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226115D2-3BCE-4136-8D12-4FE2B973068B}"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196383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Straight Connector 17"/>
          <p:cNvSpPr>
            <a:spLocks noChangeShapeType="1"/>
          </p:cNvSpPr>
          <p:nvPr/>
        </p:nvSpPr>
        <p:spPr bwMode="auto">
          <a:xfrm>
            <a:off x="8991600" y="0"/>
            <a:ext cx="0" cy="6858000"/>
          </a:xfrm>
          <a:prstGeom prst="line">
            <a:avLst/>
          </a:prstGeom>
          <a:noFill/>
          <a:ln w="9525" algn="ctr">
            <a:solidFill>
              <a:schemeClr val="tx1"/>
            </a:solidFill>
            <a:round/>
            <a:headEnd/>
            <a:tailEnd/>
          </a:ln>
        </p:spPr>
        <p:txBody>
          <a:bodyPr/>
          <a:lstStyle/>
          <a:p>
            <a:pPr>
              <a:defRPr/>
            </a:pPr>
            <a:endParaRPr lang="en-US">
              <a:solidFill>
                <a:prstClr val="black"/>
              </a:solidFill>
              <a:cs typeface="Arial" pitchFamily="34"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en-US">
              <a:solidFill>
                <a:prstClr val="black"/>
              </a:solidFill>
              <a:cs typeface="Arial" pitchFamily="34"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11" name="Straight Connector 23"/>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pPr>
              <a:defRPr/>
            </a:pPr>
            <a:endParaRPr lang="en-US">
              <a:solidFill>
                <a:prstClr val="black"/>
              </a:solidFill>
              <a:cs typeface="Arial" pitchFamily="34"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13" name="Slide Number Placeholder 17"/>
          <p:cNvSpPr>
            <a:spLocks noGrp="1"/>
          </p:cNvSpPr>
          <p:nvPr>
            <p:ph type="sldNum" sz="quarter" idx="11"/>
          </p:nvPr>
        </p:nvSpPr>
        <p:spPr/>
        <p:txBody>
          <a:bodyPr rtlCol="0"/>
          <a:lstStyle>
            <a:lvl1pPr>
              <a:defRPr/>
            </a:lvl1pPr>
          </a:lstStyle>
          <a:p>
            <a:pPr>
              <a:defRPr/>
            </a:pPr>
            <a:fld id="{5EF9A241-1DE3-4E9D-AB60-B1544963F34E}"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045053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2912E9DC-126E-4BD3-AA2E-38631B62BFFC}" type="slidenum">
              <a:rPr lang="en-US"/>
              <a:pPr>
                <a:defRPr/>
              </a:pPr>
              <a:t>‹#›</a:t>
            </a:fld>
            <a:endParaRPr lang="en-US"/>
          </a:p>
        </p:txBody>
      </p:sp>
    </p:spTree>
    <p:extLst>
      <p:ext uri="{BB962C8B-B14F-4D97-AF65-F5344CB8AC3E}">
        <p14:creationId xmlns:p14="http://schemas.microsoft.com/office/powerpoint/2010/main" val="2251091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16C091D0-BF4C-4159-B96F-4C5AA8BF59B7}" type="slidenum">
              <a:rPr lang="en-US"/>
              <a:pPr>
                <a:defRPr/>
              </a:pPr>
              <a:t>‹#›</a:t>
            </a:fld>
            <a:endParaRPr lang="en-US"/>
          </a:p>
        </p:txBody>
      </p:sp>
    </p:spTree>
    <p:extLst>
      <p:ext uri="{BB962C8B-B14F-4D97-AF65-F5344CB8AC3E}">
        <p14:creationId xmlns:p14="http://schemas.microsoft.com/office/powerpoint/2010/main" val="205121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A91A42CB-4F10-4DF4-81A8-16C6FC6F1BF6}" type="slidenum">
              <a:rPr lang="en-US"/>
              <a:pPr>
                <a:defRPr/>
              </a:pPr>
              <a:t>‹#›</a:t>
            </a:fld>
            <a:endParaRPr lang="en-US"/>
          </a:p>
        </p:txBody>
      </p:sp>
    </p:spTree>
    <p:extLst>
      <p:ext uri="{BB962C8B-B14F-4D97-AF65-F5344CB8AC3E}">
        <p14:creationId xmlns:p14="http://schemas.microsoft.com/office/powerpoint/2010/main" val="19018736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5BAB5B2-1E4E-436A-84CF-23AF65BF9396}" type="slidenum">
              <a:rPr lang="en-US"/>
              <a:pPr>
                <a:defRPr/>
              </a:pPr>
              <a:t>‹#›</a:t>
            </a:fld>
            <a:endParaRPr lang="en-US"/>
          </a:p>
        </p:txBody>
      </p:sp>
    </p:spTree>
    <p:extLst>
      <p:ext uri="{BB962C8B-B14F-4D97-AF65-F5344CB8AC3E}">
        <p14:creationId xmlns:p14="http://schemas.microsoft.com/office/powerpoint/2010/main" val="189046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C774963E-E357-4DE5-9718-A74088A38D0C}" type="slidenum">
              <a:rPr lang="en-US"/>
              <a:pPr>
                <a:defRPr/>
              </a:pPr>
              <a:t>‹#›</a:t>
            </a:fld>
            <a:endParaRPr lang="en-US"/>
          </a:p>
        </p:txBody>
      </p:sp>
    </p:spTree>
    <p:extLst>
      <p:ext uri="{BB962C8B-B14F-4D97-AF65-F5344CB8AC3E}">
        <p14:creationId xmlns:p14="http://schemas.microsoft.com/office/powerpoint/2010/main" val="403204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D655E8FF-AF8D-4590-9A8E-77D48A8A288A}"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664954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C35BCE42-DCEB-4303-A415-3CF1391C6602}" type="slidenum">
              <a:rPr lang="en-US"/>
              <a:pPr>
                <a:defRPr/>
              </a:pPr>
              <a:t>‹#›</a:t>
            </a:fld>
            <a:endParaRPr lang="en-US"/>
          </a:p>
        </p:txBody>
      </p:sp>
    </p:spTree>
    <p:extLst>
      <p:ext uri="{BB962C8B-B14F-4D97-AF65-F5344CB8AC3E}">
        <p14:creationId xmlns:p14="http://schemas.microsoft.com/office/powerpoint/2010/main" val="2036190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17"/>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pPr>
              <a:defRPr/>
            </a:pPr>
            <a:endParaRPr lang="en-US">
              <a:cs typeface="Arial" pitchFamily="34" charset="0"/>
            </a:endParaRPr>
          </a:p>
        </p:txBody>
      </p:sp>
      <p:sp>
        <p:nvSpPr>
          <p:cNvPr id="8" name="Straight Connector 18"/>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pPr>
              <a:defRPr/>
            </a:pPr>
            <a:endParaRPr lang="en-US">
              <a:cs typeface="Arial" pitchFamily="34"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20"/>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en-US">
              <a:cs typeface="Arial" pitchFamily="34" charset="0"/>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58F275CC-D3E2-4D24-BD3F-60C7D4CADB87}"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37363529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17"/>
          <p:cNvSpPr>
            <a:spLocks noChangeShapeType="1"/>
          </p:cNvSpPr>
          <p:nvPr/>
        </p:nvSpPr>
        <p:spPr bwMode="auto">
          <a:xfrm>
            <a:off x="8991600" y="0"/>
            <a:ext cx="0" cy="6858000"/>
          </a:xfrm>
          <a:prstGeom prst="line">
            <a:avLst/>
          </a:prstGeom>
          <a:noFill/>
          <a:ln w="9525" algn="ctr">
            <a:solidFill>
              <a:schemeClr val="tx1"/>
            </a:solidFill>
            <a:round/>
            <a:headEnd/>
            <a:tailEnd/>
          </a:ln>
        </p:spPr>
        <p:txBody>
          <a:bodyPr/>
          <a:lstStyle/>
          <a:p>
            <a:pPr>
              <a:defRPr/>
            </a:pPr>
            <a:endParaRPr lang="en-US">
              <a:cs typeface="Arial" pitchFamily="34"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en-US">
              <a:cs typeface="Arial" pitchFamily="34"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23"/>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pPr>
              <a:defRPr/>
            </a:pPr>
            <a:endParaRPr lang="en-US">
              <a:cs typeface="Arial" pitchFamily="34"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3DBDB373-CFEF-4F32-B0D2-12407337F5A8}"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417462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cs typeface="Arial" charset="0"/>
              </a:defRPr>
            </a:lvl1pPr>
          </a:lstStyle>
          <a:p>
            <a:pPr>
              <a:defRPr/>
            </a:pPr>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cs typeface="Arial" charset="0"/>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pPr>
              <a:defRPr/>
            </a:pPr>
            <a:endParaRPr lang="en-US">
              <a:cs typeface="Arial" pitchFamily="34"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en-US">
              <a:cs typeface="Arial" pitchFamily="34" charset="0"/>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cs typeface="Arial" charset="0"/>
              </a:defRPr>
            </a:lvl1pPr>
          </a:lstStyle>
          <a:p>
            <a:pPr>
              <a:defRPr/>
            </a:pPr>
            <a:fld id="{A8460898-3EEA-47AD-B0DE-DA88BEB691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33" r:id="rId4"/>
    <p:sldLayoutId id="2147483934" r:id="rId5"/>
    <p:sldLayoutId id="2147483941" r:id="rId6"/>
    <p:sldLayoutId id="2147483935" r:id="rId7"/>
    <p:sldLayoutId id="2147483942" r:id="rId8"/>
    <p:sldLayoutId id="2147483943" r:id="rId9"/>
    <p:sldLayoutId id="2147483936" r:id="rId10"/>
    <p:sldLayoutId id="2147483937"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a:defRPr>
      </a:lvl2pPr>
      <a:lvl3pPr algn="l" rtl="0" eaLnBrk="0" fontAlgn="base" hangingPunct="0">
        <a:spcBef>
          <a:spcPct val="0"/>
        </a:spcBef>
        <a:spcAft>
          <a:spcPct val="0"/>
        </a:spcAft>
        <a:defRPr sz="3000">
          <a:solidFill>
            <a:schemeClr val="tx2"/>
          </a:solidFill>
          <a:latin typeface="Century Schoolbook"/>
        </a:defRPr>
      </a:lvl3pPr>
      <a:lvl4pPr algn="l" rtl="0" eaLnBrk="0" fontAlgn="base" hangingPunct="0">
        <a:spcBef>
          <a:spcPct val="0"/>
        </a:spcBef>
        <a:spcAft>
          <a:spcPct val="0"/>
        </a:spcAft>
        <a:defRPr sz="3000">
          <a:solidFill>
            <a:schemeClr val="tx2"/>
          </a:solidFill>
          <a:latin typeface="Century Schoolbook"/>
        </a:defRPr>
      </a:lvl4pPr>
      <a:lvl5pPr algn="l" rtl="0" eaLnBrk="0" fontAlgn="base" hangingPunct="0">
        <a:spcBef>
          <a:spcPct val="0"/>
        </a:spcBef>
        <a:spcAft>
          <a:spcPct val="0"/>
        </a:spcAft>
        <a:defRPr sz="3000">
          <a:solidFill>
            <a:schemeClr val="tx2"/>
          </a:solidFill>
          <a:latin typeface="Century Schoolbook"/>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cs typeface="Arial" charset="0"/>
              </a:defRPr>
            </a:lvl1pPr>
          </a:lstStyle>
          <a:p>
            <a:pPr>
              <a:defRPr/>
            </a:pPr>
            <a:endParaRPr lang="en-US">
              <a:solidFill>
                <a:srgbClr val="575F6D"/>
              </a:solidFill>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cs typeface="Arial" charset="0"/>
              </a:defRPr>
            </a:lvl1pPr>
          </a:lstStyle>
          <a:p>
            <a:pPr>
              <a:defRPr/>
            </a:pPr>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pPr>
              <a:defRPr/>
            </a:pPr>
            <a:endParaRPr lang="en-US">
              <a:solidFill>
                <a:prstClr val="black"/>
              </a:solidFill>
              <a:cs typeface="Arial" pitchFamily="34"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en-US">
              <a:solidFill>
                <a:prstClr val="black"/>
              </a:solidFill>
              <a:cs typeface="Arial" pitchFamily="34" charset="0"/>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cs typeface="Arial" charset="0"/>
              </a:defRPr>
            </a:lvl1pPr>
          </a:lstStyle>
          <a:p>
            <a:pPr>
              <a:defRPr/>
            </a:pPr>
            <a:fld id="{FFEBD062-E5A8-4A21-A802-3DB8F4EDC495}" type="slidenum">
              <a:rPr lang="en-US"/>
              <a:pPr>
                <a:defRPr/>
              </a:pPr>
              <a:t>‹#›</a:t>
            </a:fld>
            <a:endParaRPr lang="en-US"/>
          </a:p>
        </p:txBody>
      </p:sp>
    </p:spTree>
    <p:extLst>
      <p:ext uri="{BB962C8B-B14F-4D97-AF65-F5344CB8AC3E}">
        <p14:creationId xmlns:p14="http://schemas.microsoft.com/office/powerpoint/2010/main" val="1656773895"/>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a:defRPr>
      </a:lvl2pPr>
      <a:lvl3pPr algn="l" rtl="0" eaLnBrk="0" fontAlgn="base" hangingPunct="0">
        <a:spcBef>
          <a:spcPct val="0"/>
        </a:spcBef>
        <a:spcAft>
          <a:spcPct val="0"/>
        </a:spcAft>
        <a:defRPr sz="3000">
          <a:solidFill>
            <a:schemeClr val="tx2"/>
          </a:solidFill>
          <a:latin typeface="Century Schoolbook"/>
        </a:defRPr>
      </a:lvl3pPr>
      <a:lvl4pPr algn="l" rtl="0" eaLnBrk="0" fontAlgn="base" hangingPunct="0">
        <a:spcBef>
          <a:spcPct val="0"/>
        </a:spcBef>
        <a:spcAft>
          <a:spcPct val="0"/>
        </a:spcAft>
        <a:defRPr sz="3000">
          <a:solidFill>
            <a:schemeClr val="tx2"/>
          </a:solidFill>
          <a:latin typeface="Century Schoolbook"/>
        </a:defRPr>
      </a:lvl4pPr>
      <a:lvl5pPr algn="l" rtl="0" eaLnBrk="0" fontAlgn="base" hangingPunct="0">
        <a:spcBef>
          <a:spcPct val="0"/>
        </a:spcBef>
        <a:spcAft>
          <a:spcPct val="0"/>
        </a:spcAft>
        <a:defRPr sz="3000">
          <a:solidFill>
            <a:schemeClr val="tx2"/>
          </a:solidFill>
          <a:latin typeface="Century Schoolbook"/>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hyperlink" Target="file:///D:\Virus\ANTISCAM\C1\Ga%20dien%20tu\Toan\L8\Haihinhdx.gsp" TargetMode="Externa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audio" Target="file:///D:\BvanTN\lop8hinh\H8.t10\klar.mid" TargetMode="External"/><Relationship Id="rId5" Type="http://schemas.openxmlformats.org/officeDocument/2006/relationships/image" Target="../media/image24.gif"/><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15"/>
          <p:cNvSpPr>
            <a:spLocks noChangeArrowheads="1" noChangeShapeType="1" noTextEdit="1"/>
          </p:cNvSpPr>
          <p:nvPr/>
        </p:nvSpPr>
        <p:spPr bwMode="auto">
          <a:xfrm>
            <a:off x="533400" y="609600"/>
            <a:ext cx="7753350" cy="1524000"/>
          </a:xfrm>
          <a:prstGeom prst="rect">
            <a:avLst/>
          </a:prstGeom>
        </p:spPr>
        <p:txBody>
          <a:bodyPr wrap="none" fromWordArt="1">
            <a:prstTxWarp prst="textPlain">
              <a:avLst>
                <a:gd name="adj" fmla="val 50000"/>
              </a:avLst>
            </a:prstTxWarp>
          </a:bodyPr>
          <a:lstStyle/>
          <a:p>
            <a:pPr>
              <a:defRPr/>
            </a:pPr>
            <a:r>
              <a:rPr lang="en-US" b="1" kern="10" dirty="0">
                <a:ln w="9525" cap="sq">
                  <a:solidFill>
                    <a:srgbClr val="4318E0"/>
                  </a:solidFill>
                  <a:round/>
                  <a:headEnd type="none" w="sm" len="sm"/>
                  <a:tailEnd type="none" w="sm" len="sm"/>
                </a:ln>
                <a:solidFill>
                  <a:srgbClr val="FF0000"/>
                </a:solidFill>
                <a:effectLst>
                  <a:outerShdw blurRad="38100" dist="38100" dir="2700000" algn="tl">
                    <a:srgbClr val="000000">
                      <a:alpha val="43137"/>
                    </a:srgbClr>
                  </a:outerShdw>
                </a:effectLst>
                <a:cs typeface="Times New Roman" pitchFamily="18" charset="0"/>
              </a:rPr>
              <a:t> </a:t>
            </a:r>
            <a:r>
              <a:rPr lang="en-US" b="1" dirty="0">
                <a:solidFill>
                  <a:srgbClr val="FF0000"/>
                </a:solidFill>
                <a:effectLst>
                  <a:outerShdw blurRad="38100" dist="38100" dir="2700000" algn="tl">
                    <a:srgbClr val="000000">
                      <a:alpha val="43137"/>
                    </a:srgbClr>
                  </a:outerShdw>
                </a:effectLst>
                <a:cs typeface="Times New Roman" pitchFamily="18" charset="0"/>
              </a:rPr>
              <a:t>CHÀO MỪNG CÁC THẦY CÔ  VỀ DỰ TIẾT HỌC</a:t>
            </a:r>
            <a:endParaRPr lang="vi-VN" b="1" dirty="0">
              <a:solidFill>
                <a:srgbClr val="FF0000"/>
              </a:solidFill>
              <a:effectLst>
                <a:outerShdw blurRad="38100" dist="38100" dir="2700000" algn="tl">
                  <a:srgbClr val="000000">
                    <a:alpha val="43137"/>
                  </a:srgbClr>
                </a:outerShdw>
              </a:effectLst>
              <a:cs typeface="Times New Roman" pitchFamily="18" charset="0"/>
            </a:endParaRPr>
          </a:p>
        </p:txBody>
      </p:sp>
      <p:pic>
        <p:nvPicPr>
          <p:cNvPr id="8197" name="Picture 17"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133600"/>
            <a:ext cx="16764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8"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752431" y="4542632"/>
            <a:ext cx="18272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88" y="1752600"/>
            <a:ext cx="182721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25"/>
          <p:cNvSpPr txBox="1">
            <a:spLocks noChangeArrowheads="1"/>
          </p:cNvSpPr>
          <p:nvPr/>
        </p:nvSpPr>
        <p:spPr bwMode="auto">
          <a:xfrm>
            <a:off x="914400" y="2311400"/>
            <a:ext cx="6934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spcBef>
                <a:spcPct val="50000"/>
              </a:spcBef>
            </a:pPr>
            <a:r>
              <a:rPr lang="en-US" altLang="en-US" sz="3200" b="1">
                <a:solidFill>
                  <a:srgbClr val="0000FF"/>
                </a:solidFill>
                <a:cs typeface="Times New Roman" pitchFamily="18" charset="0"/>
              </a:rPr>
              <a:t>MÔN: HÌNH HỌC 6 – CHÂN TRỜI SÁNG TẠO</a:t>
            </a:r>
          </a:p>
        </p:txBody>
      </p:sp>
      <p:sp>
        <p:nvSpPr>
          <p:cNvPr id="8201" name="WordArt 6"/>
          <p:cNvSpPr>
            <a:spLocks noChangeArrowheads="1" noChangeShapeType="1" noTextEdit="1"/>
          </p:cNvSpPr>
          <p:nvPr/>
        </p:nvSpPr>
        <p:spPr bwMode="auto">
          <a:xfrm>
            <a:off x="1603375" y="3352800"/>
            <a:ext cx="5483225"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200" b="1" kern="10">
                <a:solidFill>
                  <a:srgbClr val="FF0000"/>
                </a:solidFill>
                <a:effectLst>
                  <a:outerShdw dist="38100" dir="2700000" algn="tl" rotWithShape="0">
                    <a:srgbClr val="FFFFFF"/>
                  </a:outerShdw>
                </a:effectLst>
                <a:latin typeface="Times New Roman"/>
                <a:cs typeface="Times New Roman"/>
              </a:rPr>
              <a:t>§1. HÌNH CÓ TRỤC ĐỐI XỨNG</a:t>
            </a:r>
          </a:p>
        </p:txBody>
      </p:sp>
      <p:pic>
        <p:nvPicPr>
          <p:cNvPr id="8202" name="Picture 4"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8" y="5029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fmla="#ppt_w*sin(2.5*pi*$)">
                                          <p:val>
                                            <p:fltVal val="0"/>
                                          </p:val>
                                        </p:tav>
                                        <p:tav tm="100000">
                                          <p:val>
                                            <p:fltVal val="1"/>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1"/>
          <p:cNvSpPr txBox="1">
            <a:spLocks noChangeArrowheads="1"/>
          </p:cNvSpPr>
          <p:nvPr/>
        </p:nvSpPr>
        <p:spPr bwMode="auto">
          <a:xfrm>
            <a:off x="0" y="0"/>
            <a:ext cx="9144000" cy="646113"/>
          </a:xfrm>
          <a:prstGeom prst="rect">
            <a:avLst/>
          </a:prstGeom>
          <a:solidFill>
            <a:schemeClr val="accent3">
              <a:lumMod val="20000"/>
              <a:lumOff val="80000"/>
            </a:schemeClr>
          </a:solidFill>
          <a:ln>
            <a:noFill/>
          </a:ln>
          <a:effectLst/>
        </p:spPr>
        <p:txBody>
          <a:bodyPr>
            <a:spAutoFit/>
          </a:bodyPr>
          <a:lstStyle/>
          <a:p>
            <a:pPr algn="ctr" eaLnBrk="0" hangingPunct="0">
              <a:spcBef>
                <a:spcPct val="50000"/>
              </a:spcBef>
              <a:defRPr/>
            </a:pPr>
            <a:r>
              <a:rPr lang="en-US" sz="3600" b="1" dirty="0">
                <a:solidFill>
                  <a:srgbClr val="FF0000"/>
                </a:solidFill>
                <a:cs typeface="Times New Roman" pitchFamily="18" charset="0"/>
              </a:rPr>
              <a:t>BÀI 1: HÌNH CÓ TRỤC ĐỐI XỨNG</a:t>
            </a:r>
          </a:p>
        </p:txBody>
      </p:sp>
      <p:sp>
        <p:nvSpPr>
          <p:cNvPr id="12" name="Text Box 3"/>
          <p:cNvSpPr txBox="1">
            <a:spLocks noChangeArrowheads="1"/>
          </p:cNvSpPr>
          <p:nvPr/>
        </p:nvSpPr>
        <p:spPr bwMode="auto">
          <a:xfrm>
            <a:off x="160338" y="762000"/>
            <a:ext cx="86026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spcBef>
                <a:spcPct val="50000"/>
              </a:spcBef>
            </a:pPr>
            <a:r>
              <a:rPr lang="en-US" altLang="en-US" sz="2800" b="1">
                <a:solidFill>
                  <a:srgbClr val="0000FF"/>
                </a:solidFill>
                <a:cs typeface="Times New Roman" pitchFamily="18" charset="0"/>
              </a:rPr>
              <a:t>II. Nhận biết những hình phẳng trong tự nhiên có trục đối xứng</a:t>
            </a:r>
            <a:endParaRPr lang="en-US" altLang="en-US" sz="2800">
              <a:solidFill>
                <a:srgbClr val="0000FF"/>
              </a:solidFill>
              <a:cs typeface="Times New Roman" pitchFamily="18" charset="0"/>
            </a:endParaRPr>
          </a:p>
        </p:txBody>
      </p:sp>
    </p:spTree>
    <p:extLst>
      <p:ext uri="{BB962C8B-B14F-4D97-AF65-F5344CB8AC3E}">
        <p14:creationId xmlns:p14="http://schemas.microsoft.com/office/powerpoint/2010/main" val="1066036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4">
            <a:hlinkClick r:id="rId2" action="ppaction://program"/>
          </p:cNvPr>
          <p:cNvSpPr>
            <a:spLocks noChangeArrowheads="1"/>
          </p:cNvSpPr>
          <p:nvPr/>
        </p:nvSpPr>
        <p:spPr bwMode="auto">
          <a:xfrm>
            <a:off x="1065213" y="76200"/>
            <a:ext cx="6705600" cy="609600"/>
          </a:xfrm>
          <a:prstGeom prst="roundRect">
            <a:avLst>
              <a:gd name="adj" fmla="val 16667"/>
            </a:avLst>
          </a:prstGeom>
          <a:solidFill>
            <a:srgbClr val="CCECFF"/>
          </a:solidFill>
          <a:ln w="38100">
            <a:solidFill>
              <a:srgbClr val="FFFF00"/>
            </a:solidFill>
            <a:round/>
            <a:headEnd/>
            <a:tailEnd/>
          </a:ln>
        </p:spPr>
        <p:txBody>
          <a:bodyPr wrap="none" anchor="ct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r>
              <a:rPr lang="en-US" altLang="en-US" sz="2800" b="1">
                <a:solidFill>
                  <a:srgbClr val="000066"/>
                </a:solidFill>
                <a:cs typeface="Times New Roman" pitchFamily="18" charset="0"/>
              </a:rPr>
              <a:t>Một số hình có trục đối xứng trong thực tế.</a:t>
            </a:r>
          </a:p>
        </p:txBody>
      </p:sp>
      <p:pic>
        <p:nvPicPr>
          <p:cNvPr id="10243" name="Picture 18" descr="Hinh co truc doi xu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904875"/>
            <a:ext cx="274320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2" descr="Hinh co truc doi x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909638"/>
            <a:ext cx="2709863"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893763"/>
            <a:ext cx="2697163" cy="25034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246" name="Picture 18" descr="l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8100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3810000"/>
            <a:ext cx="2738438" cy="2738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92" name="Picture 16"/>
          <p:cNvPicPr>
            <a:picLocks noChangeAspect="1" noChangeArrowheads="1"/>
          </p:cNvPicPr>
          <p:nvPr/>
        </p:nvPicPr>
        <p:blipFill>
          <a:blip r:embed="rId8"/>
          <a:srcRect/>
          <a:stretch>
            <a:fillRect/>
          </a:stretch>
        </p:blipFill>
        <p:spPr bwMode="auto">
          <a:xfrm>
            <a:off x="5913438" y="3779838"/>
            <a:ext cx="2849562" cy="2849562"/>
          </a:xfrm>
          <a:prstGeom prst="rect">
            <a:avLst/>
          </a:prstGeom>
          <a:solidFill>
            <a:srgbClr val="00B0F0"/>
          </a:solidFill>
          <a:ln>
            <a:solidFill>
              <a:schemeClr val="accent3">
                <a:lumMod val="75000"/>
              </a:schemeClr>
            </a:solidFill>
          </a:ln>
          <a:effectLst/>
        </p:spPr>
      </p:pic>
    </p:spTree>
    <p:extLst>
      <p:ext uri="{BB962C8B-B14F-4D97-AF65-F5344CB8AC3E}">
        <p14:creationId xmlns:p14="http://schemas.microsoft.com/office/powerpoint/2010/main" val="408470538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963"/>
            <a:ext cx="9144000" cy="626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0" y="0"/>
            <a:ext cx="9144000" cy="588963"/>
          </a:xfrm>
          <a:prstGeom prst="rect">
            <a:avLst/>
          </a:prstGeom>
          <a:solidFill>
            <a:schemeClr val="accent4">
              <a:lumMod val="20000"/>
              <a:lumOff val="80000"/>
            </a:schemeClr>
          </a:solidFill>
          <a:ln w="9525">
            <a:solidFill>
              <a:schemeClr val="accent1"/>
            </a:solidFill>
            <a:miter lim="800000"/>
            <a:headEnd/>
            <a:tailEnd/>
          </a:ln>
          <a:effectLst/>
        </p:spPr>
        <p:txBody>
          <a:bodyPr>
            <a:spAutoFit/>
          </a:bodyPr>
          <a:lstStyle>
            <a:lvl1pPr eaLnBrk="0" hangingPunct="0">
              <a:defRPr sz="3600">
                <a:solidFill>
                  <a:schemeClr val="tx1"/>
                </a:solidFill>
                <a:latin typeface="Arial" pitchFamily="34" charset="0"/>
              </a:defRPr>
            </a:lvl1pPr>
            <a:lvl2pPr marL="742950" indent="-285750" eaLnBrk="0" hangingPunct="0">
              <a:defRPr sz="3600">
                <a:solidFill>
                  <a:schemeClr val="tx1"/>
                </a:solidFill>
                <a:latin typeface="Arial" pitchFamily="34" charset="0"/>
              </a:defRPr>
            </a:lvl2pPr>
            <a:lvl3pPr marL="1143000" indent="-228600" eaLnBrk="0" hangingPunct="0">
              <a:defRPr sz="3600">
                <a:solidFill>
                  <a:schemeClr val="tx1"/>
                </a:solidFill>
                <a:latin typeface="Arial" pitchFamily="34" charset="0"/>
              </a:defRPr>
            </a:lvl3pPr>
            <a:lvl4pPr marL="1600200" indent="-228600" eaLnBrk="0" hangingPunct="0">
              <a:defRPr sz="3600">
                <a:solidFill>
                  <a:schemeClr val="tx1"/>
                </a:solidFill>
                <a:latin typeface="Arial" pitchFamily="34" charset="0"/>
              </a:defRPr>
            </a:lvl4pPr>
            <a:lvl5pPr marL="2057400" indent="-228600" eaLnBrk="0" hangingPunct="0">
              <a:defRPr sz="3600">
                <a:solidFill>
                  <a:schemeClr val="tx1"/>
                </a:solidFill>
                <a:latin typeface="Arial" pitchFamily="34" charset="0"/>
              </a:defRPr>
            </a:lvl5pPr>
            <a:lvl6pPr marL="2514600" indent="-228600" eaLnBrk="0" fontAlgn="base" hangingPunct="0">
              <a:spcBef>
                <a:spcPct val="0"/>
              </a:spcBef>
              <a:spcAft>
                <a:spcPct val="0"/>
              </a:spcAft>
              <a:defRPr sz="3600">
                <a:solidFill>
                  <a:schemeClr val="tx1"/>
                </a:solidFill>
                <a:latin typeface="Arial" pitchFamily="34" charset="0"/>
              </a:defRPr>
            </a:lvl6pPr>
            <a:lvl7pPr marL="2971800" indent="-228600" eaLnBrk="0" fontAlgn="base" hangingPunct="0">
              <a:spcBef>
                <a:spcPct val="0"/>
              </a:spcBef>
              <a:spcAft>
                <a:spcPct val="0"/>
              </a:spcAft>
              <a:defRPr sz="3600">
                <a:solidFill>
                  <a:schemeClr val="tx1"/>
                </a:solidFill>
                <a:latin typeface="Arial" pitchFamily="34" charset="0"/>
              </a:defRPr>
            </a:lvl7pPr>
            <a:lvl8pPr marL="3429000" indent="-228600" eaLnBrk="0" fontAlgn="base" hangingPunct="0">
              <a:spcBef>
                <a:spcPct val="0"/>
              </a:spcBef>
              <a:spcAft>
                <a:spcPct val="0"/>
              </a:spcAft>
              <a:defRPr sz="3600">
                <a:solidFill>
                  <a:schemeClr val="tx1"/>
                </a:solidFill>
                <a:latin typeface="Arial" pitchFamily="34" charset="0"/>
              </a:defRPr>
            </a:lvl8pPr>
            <a:lvl9pPr marL="3886200" indent="-228600" eaLnBrk="0" fontAlgn="base" hangingPunct="0">
              <a:spcBef>
                <a:spcPct val="0"/>
              </a:spcBef>
              <a:spcAft>
                <a:spcPct val="0"/>
              </a:spcAft>
              <a:defRPr sz="3600">
                <a:solidFill>
                  <a:schemeClr val="tx1"/>
                </a:solidFill>
                <a:latin typeface="Arial" pitchFamily="34" charset="0"/>
              </a:defRPr>
            </a:lvl9pPr>
          </a:lstStyle>
          <a:p>
            <a:pPr algn="ctr" eaLnBrk="1" hangingPunct="1">
              <a:spcBef>
                <a:spcPct val="50000"/>
              </a:spcBef>
              <a:defRPr/>
            </a:pPr>
            <a:r>
              <a:rPr lang="en-US" sz="3200" b="1" smtClean="0">
                <a:solidFill>
                  <a:srgbClr val="0000FF"/>
                </a:solidFill>
                <a:latin typeface="Times New Roman" pitchFamily="18" charset="0"/>
                <a:cs typeface="Times New Roman" pitchFamily="18" charset="0"/>
              </a:rPr>
              <a:t>Tháp Eiffel - Pháp</a:t>
            </a:r>
          </a:p>
        </p:txBody>
      </p:sp>
    </p:spTree>
    <p:extLst>
      <p:ext uri="{BB962C8B-B14F-4D97-AF65-F5344CB8AC3E}">
        <p14:creationId xmlns:p14="http://schemas.microsoft.com/office/powerpoint/2010/main" val="178112818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59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590550"/>
            <a:ext cx="9144000" cy="632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0" y="0"/>
            <a:ext cx="9144000" cy="588963"/>
          </a:xfrm>
          <a:prstGeom prst="rect">
            <a:avLst/>
          </a:prstGeom>
          <a:solidFill>
            <a:schemeClr val="accent4">
              <a:lumMod val="20000"/>
              <a:lumOff val="80000"/>
            </a:schemeClr>
          </a:solidFill>
          <a:ln w="9525">
            <a:solidFill>
              <a:schemeClr val="accent1"/>
            </a:solidFill>
            <a:miter lim="800000"/>
            <a:headEnd/>
            <a:tailEnd/>
          </a:ln>
          <a:effectLst/>
        </p:spPr>
        <p:txBody>
          <a:bodyPr>
            <a:spAutoFit/>
          </a:bodyPr>
          <a:lstStyle>
            <a:lvl1pPr eaLnBrk="0" hangingPunct="0">
              <a:defRPr sz="3600">
                <a:solidFill>
                  <a:schemeClr val="tx1"/>
                </a:solidFill>
                <a:latin typeface="Arial" pitchFamily="34" charset="0"/>
              </a:defRPr>
            </a:lvl1pPr>
            <a:lvl2pPr marL="742950" indent="-285750" eaLnBrk="0" hangingPunct="0">
              <a:defRPr sz="3600">
                <a:solidFill>
                  <a:schemeClr val="tx1"/>
                </a:solidFill>
                <a:latin typeface="Arial" pitchFamily="34" charset="0"/>
              </a:defRPr>
            </a:lvl2pPr>
            <a:lvl3pPr marL="1143000" indent="-228600" eaLnBrk="0" hangingPunct="0">
              <a:defRPr sz="3600">
                <a:solidFill>
                  <a:schemeClr val="tx1"/>
                </a:solidFill>
                <a:latin typeface="Arial" pitchFamily="34" charset="0"/>
              </a:defRPr>
            </a:lvl3pPr>
            <a:lvl4pPr marL="1600200" indent="-228600" eaLnBrk="0" hangingPunct="0">
              <a:defRPr sz="3600">
                <a:solidFill>
                  <a:schemeClr val="tx1"/>
                </a:solidFill>
                <a:latin typeface="Arial" pitchFamily="34" charset="0"/>
              </a:defRPr>
            </a:lvl4pPr>
            <a:lvl5pPr marL="2057400" indent="-228600" eaLnBrk="0" hangingPunct="0">
              <a:defRPr sz="3600">
                <a:solidFill>
                  <a:schemeClr val="tx1"/>
                </a:solidFill>
                <a:latin typeface="Arial" pitchFamily="34" charset="0"/>
              </a:defRPr>
            </a:lvl5pPr>
            <a:lvl6pPr marL="2514600" indent="-228600" eaLnBrk="0" fontAlgn="base" hangingPunct="0">
              <a:spcBef>
                <a:spcPct val="0"/>
              </a:spcBef>
              <a:spcAft>
                <a:spcPct val="0"/>
              </a:spcAft>
              <a:defRPr sz="3600">
                <a:solidFill>
                  <a:schemeClr val="tx1"/>
                </a:solidFill>
                <a:latin typeface="Arial" pitchFamily="34" charset="0"/>
              </a:defRPr>
            </a:lvl6pPr>
            <a:lvl7pPr marL="2971800" indent="-228600" eaLnBrk="0" fontAlgn="base" hangingPunct="0">
              <a:spcBef>
                <a:spcPct val="0"/>
              </a:spcBef>
              <a:spcAft>
                <a:spcPct val="0"/>
              </a:spcAft>
              <a:defRPr sz="3600">
                <a:solidFill>
                  <a:schemeClr val="tx1"/>
                </a:solidFill>
                <a:latin typeface="Arial" pitchFamily="34" charset="0"/>
              </a:defRPr>
            </a:lvl7pPr>
            <a:lvl8pPr marL="3429000" indent="-228600" eaLnBrk="0" fontAlgn="base" hangingPunct="0">
              <a:spcBef>
                <a:spcPct val="0"/>
              </a:spcBef>
              <a:spcAft>
                <a:spcPct val="0"/>
              </a:spcAft>
              <a:defRPr sz="3600">
                <a:solidFill>
                  <a:schemeClr val="tx1"/>
                </a:solidFill>
                <a:latin typeface="Arial" pitchFamily="34" charset="0"/>
              </a:defRPr>
            </a:lvl8pPr>
            <a:lvl9pPr marL="3886200" indent="-228600" eaLnBrk="0" fontAlgn="base" hangingPunct="0">
              <a:spcBef>
                <a:spcPct val="0"/>
              </a:spcBef>
              <a:spcAft>
                <a:spcPct val="0"/>
              </a:spcAft>
              <a:defRPr sz="3600">
                <a:solidFill>
                  <a:schemeClr val="tx1"/>
                </a:solidFill>
                <a:latin typeface="Arial" pitchFamily="34" charset="0"/>
              </a:defRPr>
            </a:lvl9pPr>
          </a:lstStyle>
          <a:p>
            <a:pPr algn="ctr" eaLnBrk="1" hangingPunct="1">
              <a:spcBef>
                <a:spcPct val="50000"/>
              </a:spcBef>
              <a:defRPr/>
            </a:pPr>
            <a:r>
              <a:rPr lang="en-US" sz="3200" b="1" dirty="0" err="1" smtClean="0">
                <a:solidFill>
                  <a:srgbClr val="0000FF"/>
                </a:solidFill>
                <a:latin typeface="Times New Roman" pitchFamily="18" charset="0"/>
                <a:cs typeface="Times New Roman" pitchFamily="18" charset="0"/>
              </a:rPr>
              <a:t>Nhà</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Trắng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Mỹ</a:t>
            </a:r>
            <a:endParaRPr lang="en-US" sz="32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074163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152400" y="523875"/>
            <a:ext cx="86217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spcBef>
                <a:spcPct val="50000"/>
              </a:spcBef>
            </a:pPr>
            <a:r>
              <a:rPr lang="en-US" altLang="en-US" sz="2800" b="1">
                <a:solidFill>
                  <a:srgbClr val="0000FF"/>
                </a:solidFill>
                <a:cs typeface="Times New Roman" pitchFamily="18" charset="0"/>
              </a:rPr>
              <a:t>Câu 1: </a:t>
            </a:r>
            <a:r>
              <a:rPr lang="en-US" altLang="en-US" sz="2800" b="1">
                <a:solidFill>
                  <a:prstClr val="black"/>
                </a:solidFill>
                <a:cs typeface="Times New Roman" pitchFamily="18" charset="0"/>
              </a:rPr>
              <a:t>Cho tờ giấy hình chữ nhật. Em hãy tìm trục đối xứng của nó bằng cách gấp giấy. Trục đối xứng của nó là đường thẳng nào? Em tìm được mấy trục đối xứng? Tương tự, tìm trục đối xứng của hình thang cân?</a:t>
            </a:r>
            <a:endParaRPr lang="en-US" altLang="en-US" sz="2800">
              <a:solidFill>
                <a:prstClr val="black"/>
              </a:solidFill>
              <a:cs typeface="Times New Roman" pitchFamily="18" charset="0"/>
            </a:endParaRPr>
          </a:p>
        </p:txBody>
      </p:sp>
      <p:sp>
        <p:nvSpPr>
          <p:cNvPr id="13315" name="Text Box 3"/>
          <p:cNvSpPr txBox="1">
            <a:spLocks noChangeArrowheads="1"/>
          </p:cNvSpPr>
          <p:nvPr/>
        </p:nvSpPr>
        <p:spPr bwMode="auto">
          <a:xfrm>
            <a:off x="76200" y="76200"/>
            <a:ext cx="6545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spcBef>
                <a:spcPct val="50000"/>
              </a:spcBef>
            </a:pPr>
            <a:r>
              <a:rPr lang="en-US" altLang="en-US" sz="2800" b="1">
                <a:solidFill>
                  <a:srgbClr val="0000FF"/>
                </a:solidFill>
                <a:cs typeface="Times New Roman" pitchFamily="18" charset="0"/>
              </a:rPr>
              <a:t>Bài tập</a:t>
            </a:r>
            <a:endParaRPr lang="en-US" altLang="en-US" sz="2800">
              <a:solidFill>
                <a:srgbClr val="0000FF"/>
              </a:solidFill>
              <a:cs typeface="Times New Roman" pitchFamily="18" charset="0"/>
            </a:endParaRPr>
          </a:p>
        </p:txBody>
      </p:sp>
      <p:sp>
        <p:nvSpPr>
          <p:cNvPr id="28" name="Rectangle 27"/>
          <p:cNvSpPr/>
          <p:nvPr/>
        </p:nvSpPr>
        <p:spPr>
          <a:xfrm>
            <a:off x="685800" y="3367088"/>
            <a:ext cx="3429000" cy="1828800"/>
          </a:xfrm>
          <a:prstGeom prst="rect">
            <a:avLst/>
          </a:prstGeom>
          <a:solidFill>
            <a:schemeClr val="accent4">
              <a:lumMod val="40000"/>
              <a:lumOff val="60000"/>
            </a:schemeClr>
          </a:solidFill>
          <a:ln>
            <a:solidFill>
              <a:srgbClr val="0000FF"/>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n>
                <a:solidFill>
                  <a:srgbClr val="FF0000"/>
                </a:solidFill>
              </a:ln>
              <a:solidFill>
                <a:prstClr val="black"/>
              </a:solidFill>
            </a:endParaRPr>
          </a:p>
        </p:txBody>
      </p:sp>
      <p:sp>
        <p:nvSpPr>
          <p:cNvPr id="30" name="Trapezoid 29"/>
          <p:cNvSpPr/>
          <p:nvPr/>
        </p:nvSpPr>
        <p:spPr>
          <a:xfrm>
            <a:off x="4997450" y="3382963"/>
            <a:ext cx="3581400" cy="1828800"/>
          </a:xfrm>
          <a:prstGeom prst="trapezoid">
            <a:avLst/>
          </a:prstGeom>
          <a:solidFill>
            <a:schemeClr val="accent4">
              <a:lumMod val="40000"/>
              <a:lumOff val="60000"/>
            </a:schemeClr>
          </a:solidFill>
          <a:ln>
            <a:solidFill>
              <a:srgbClr val="0000FF"/>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n>
                <a:solidFill>
                  <a:srgbClr val="FF0000"/>
                </a:solidFill>
              </a:ln>
              <a:solidFill>
                <a:prstClr val="black"/>
              </a:solidFill>
            </a:endParaRPr>
          </a:p>
        </p:txBody>
      </p:sp>
      <p:sp>
        <p:nvSpPr>
          <p:cNvPr id="31" name="Line 19"/>
          <p:cNvSpPr>
            <a:spLocks noChangeShapeType="1"/>
          </p:cNvSpPr>
          <p:nvPr/>
        </p:nvSpPr>
        <p:spPr bwMode="auto">
          <a:xfrm rot="2837953" flipH="1" flipV="1">
            <a:off x="5668963" y="3390900"/>
            <a:ext cx="2228850" cy="2066925"/>
          </a:xfrm>
          <a:prstGeom prst="line">
            <a:avLst/>
          </a:prstGeom>
          <a:noFill/>
          <a:ln w="38100">
            <a:solidFill>
              <a:srgbClr val="CC0099"/>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2" name="Line 19"/>
          <p:cNvSpPr>
            <a:spLocks noChangeShapeType="1"/>
          </p:cNvSpPr>
          <p:nvPr/>
        </p:nvSpPr>
        <p:spPr bwMode="auto">
          <a:xfrm rot="2837953" flipV="1">
            <a:off x="869950" y="2679701"/>
            <a:ext cx="2992437" cy="3243262"/>
          </a:xfrm>
          <a:prstGeom prst="line">
            <a:avLst/>
          </a:prstGeom>
          <a:noFill/>
          <a:ln w="38100">
            <a:solidFill>
              <a:srgbClr val="CC0099"/>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3" name="Text Box 3"/>
          <p:cNvSpPr txBox="1">
            <a:spLocks noChangeArrowheads="1"/>
          </p:cNvSpPr>
          <p:nvPr/>
        </p:nvSpPr>
        <p:spPr bwMode="auto">
          <a:xfrm>
            <a:off x="76200" y="5827713"/>
            <a:ext cx="4495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spcBef>
                <a:spcPct val="50000"/>
              </a:spcBef>
            </a:pPr>
            <a:r>
              <a:rPr lang="en-US" altLang="en-US" sz="2800" b="1" i="1">
                <a:solidFill>
                  <a:srgbClr val="990000"/>
                </a:solidFill>
                <a:cs typeface="Times New Roman" pitchFamily="18" charset="0"/>
              </a:rPr>
              <a:t>Hình chữ nhật có 2 trục đối xứng là đường thẳng a; b</a:t>
            </a:r>
            <a:endParaRPr lang="en-US" altLang="en-US" sz="2800" i="1">
              <a:solidFill>
                <a:srgbClr val="990000"/>
              </a:solidFill>
              <a:cs typeface="Times New Roman" pitchFamily="18" charset="0"/>
            </a:endParaRPr>
          </a:p>
        </p:txBody>
      </p:sp>
      <p:sp>
        <p:nvSpPr>
          <p:cNvPr id="34" name="Text Box 3"/>
          <p:cNvSpPr txBox="1">
            <a:spLocks noChangeArrowheads="1"/>
          </p:cNvSpPr>
          <p:nvPr/>
        </p:nvSpPr>
        <p:spPr bwMode="auto">
          <a:xfrm>
            <a:off x="4659313" y="5827713"/>
            <a:ext cx="43322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spcBef>
                <a:spcPct val="50000"/>
              </a:spcBef>
            </a:pPr>
            <a:r>
              <a:rPr lang="en-US" altLang="en-US" sz="2800" b="1" i="1">
                <a:solidFill>
                  <a:srgbClr val="6600CC"/>
                </a:solidFill>
                <a:cs typeface="Times New Roman" pitchFamily="18" charset="0"/>
              </a:rPr>
              <a:t>Hình thang cân có 1 trục đối xứng là đường thẳng a.</a:t>
            </a:r>
          </a:p>
        </p:txBody>
      </p:sp>
      <p:sp>
        <p:nvSpPr>
          <p:cNvPr id="20491" name="Text Box 12"/>
          <p:cNvSpPr txBox="1">
            <a:spLocks noChangeArrowheads="1"/>
          </p:cNvSpPr>
          <p:nvPr/>
        </p:nvSpPr>
        <p:spPr bwMode="auto">
          <a:xfrm>
            <a:off x="2362200" y="2697163"/>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altLang="en-US" sz="2800" b="1">
                <a:solidFill>
                  <a:srgbClr val="0000FF"/>
                </a:solidFill>
                <a:cs typeface="Times New Roman" pitchFamily="18" charset="0"/>
              </a:rPr>
              <a:t>a</a:t>
            </a:r>
          </a:p>
        </p:txBody>
      </p:sp>
      <p:sp>
        <p:nvSpPr>
          <p:cNvPr id="20492" name="Text Box 12"/>
          <p:cNvSpPr txBox="1">
            <a:spLocks noChangeArrowheads="1"/>
          </p:cNvSpPr>
          <p:nvPr/>
        </p:nvSpPr>
        <p:spPr bwMode="auto">
          <a:xfrm>
            <a:off x="76200" y="3840163"/>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altLang="en-US" sz="2800" b="1">
                <a:solidFill>
                  <a:srgbClr val="0000FF"/>
                </a:solidFill>
                <a:cs typeface="Times New Roman" pitchFamily="18" charset="0"/>
              </a:rPr>
              <a:t>b</a:t>
            </a:r>
          </a:p>
        </p:txBody>
      </p:sp>
      <p:sp>
        <p:nvSpPr>
          <p:cNvPr id="20493" name="Text Box 12"/>
          <p:cNvSpPr txBox="1">
            <a:spLocks noChangeArrowheads="1"/>
          </p:cNvSpPr>
          <p:nvPr/>
        </p:nvSpPr>
        <p:spPr bwMode="auto">
          <a:xfrm>
            <a:off x="6824663" y="2706688"/>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altLang="en-US" sz="2800" b="1">
                <a:solidFill>
                  <a:srgbClr val="0000FF"/>
                </a:solidFill>
                <a:cs typeface="Times New Roman" pitchFamily="18" charset="0"/>
              </a:rPr>
              <a:t>a</a:t>
            </a:r>
          </a:p>
        </p:txBody>
      </p:sp>
      <p:sp>
        <p:nvSpPr>
          <p:cNvPr id="16" name="Line 19"/>
          <p:cNvSpPr>
            <a:spLocks noChangeShapeType="1"/>
          </p:cNvSpPr>
          <p:nvPr/>
        </p:nvSpPr>
        <p:spPr bwMode="auto">
          <a:xfrm rot="2837953">
            <a:off x="1407318" y="3304382"/>
            <a:ext cx="1903413" cy="1809750"/>
          </a:xfrm>
          <a:prstGeom prst="line">
            <a:avLst/>
          </a:prstGeom>
          <a:noFill/>
          <a:ln w="38100">
            <a:solidFill>
              <a:srgbClr val="CC0099"/>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Tree>
    <p:extLst>
      <p:ext uri="{BB962C8B-B14F-4D97-AF65-F5344CB8AC3E}">
        <p14:creationId xmlns:p14="http://schemas.microsoft.com/office/powerpoint/2010/main" val="289169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491"/>
                                        </p:tgtEl>
                                        <p:attrNameLst>
                                          <p:attrName>style.visibility</p:attrName>
                                        </p:attrNameLst>
                                      </p:cBhvr>
                                      <p:to>
                                        <p:strVal val="visible"/>
                                      </p:to>
                                    </p:set>
                                    <p:animEffect transition="in" filter="barn(inVertical)">
                                      <p:cBhvr>
                                        <p:cTn id="22" dur="500"/>
                                        <p:tgtEl>
                                          <p:spTgt spid="204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492"/>
                                        </p:tgtEl>
                                        <p:attrNameLst>
                                          <p:attrName>style.visibility</p:attrName>
                                        </p:attrNameLst>
                                      </p:cBhvr>
                                      <p:to>
                                        <p:strVal val="visible"/>
                                      </p:to>
                                    </p:set>
                                    <p:animEffect transition="in" filter="barn(inVertical)">
                                      <p:cBhvr>
                                        <p:cTn id="32" dur="500"/>
                                        <p:tgtEl>
                                          <p:spTgt spid="2049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arn(inVertical)">
                                      <p:cBhvr>
                                        <p:cTn id="42" dur="500"/>
                                        <p:tgtEl>
                                          <p:spTgt spid="3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493"/>
                                        </p:tgtEl>
                                        <p:attrNameLst>
                                          <p:attrName>style.visibility</p:attrName>
                                        </p:attrNameLst>
                                      </p:cBhvr>
                                      <p:to>
                                        <p:strVal val="visible"/>
                                      </p:to>
                                    </p:set>
                                    <p:animEffect transition="in" filter="barn(inVertical)">
                                      <p:cBhvr>
                                        <p:cTn id="47" dur="500"/>
                                        <p:tgtEl>
                                          <p:spTgt spid="2049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arn(inVertical)">
                                      <p:cBhvr>
                                        <p:cTn id="52" dur="500"/>
                                        <p:tgtEl>
                                          <p:spTgt spid="3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arn(inVertical)">
                                      <p:cBhvr>
                                        <p:cTn id="5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animBg="1"/>
      <p:bldP spid="31" grpId="0" animBg="1"/>
      <p:bldP spid="32" grpId="0" animBg="1"/>
      <p:bldP spid="33" grpId="0"/>
      <p:bldP spid="34" grpId="0"/>
      <p:bldP spid="20491" grpId="0"/>
      <p:bldP spid="20492" grpId="0"/>
      <p:bldP spid="20493"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76200" y="1066800"/>
            <a:ext cx="8839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lnSpc>
                <a:spcPct val="150000"/>
              </a:lnSpc>
              <a:spcBef>
                <a:spcPct val="50000"/>
              </a:spcBef>
            </a:pPr>
            <a:r>
              <a:rPr lang="en-US" altLang="en-US" sz="2800" b="1">
                <a:solidFill>
                  <a:srgbClr val="0000FF"/>
                </a:solidFill>
                <a:cs typeface="Times New Roman" pitchFamily="18" charset="0"/>
              </a:rPr>
              <a:t>Câu 2: </a:t>
            </a:r>
            <a:r>
              <a:rPr lang="en-US" altLang="en-US" sz="2800" b="1">
                <a:solidFill>
                  <a:prstClr val="black"/>
                </a:solidFill>
                <a:cs typeface="Times New Roman" pitchFamily="18" charset="0"/>
              </a:rPr>
              <a:t>Vẽ 1 đường tròn trên giấy rồi cắt theo nét vẽ ta được hình tròn. Gấp đôi hình tròn theo 1 đường thẳng đi qua tâm. Em hãy cho biết, trục đối xứng của hình tròn là đường thẳng nào? Em tìm được mấy trục đối xứng? </a:t>
            </a:r>
            <a:endParaRPr lang="en-US" altLang="en-US" sz="2800">
              <a:solidFill>
                <a:prstClr val="black"/>
              </a:solidFill>
              <a:cs typeface="Times New Roman" pitchFamily="18" charset="0"/>
            </a:endParaRPr>
          </a:p>
        </p:txBody>
      </p:sp>
      <p:sp>
        <p:nvSpPr>
          <p:cNvPr id="18435" name="Text Box 6"/>
          <p:cNvSpPr txBox="1">
            <a:spLocks noChangeArrowheads="1"/>
          </p:cNvSpPr>
          <p:nvPr/>
        </p:nvSpPr>
        <p:spPr bwMode="auto">
          <a:xfrm>
            <a:off x="4716463" y="4819650"/>
            <a:ext cx="457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altLang="en-US" sz="4800" b="1">
                <a:solidFill>
                  <a:srgbClr val="000066"/>
                </a:solidFill>
                <a:cs typeface="Times New Roman" pitchFamily="18" charset="0"/>
              </a:rPr>
              <a:t>.</a:t>
            </a:r>
          </a:p>
        </p:txBody>
      </p:sp>
      <p:sp>
        <p:nvSpPr>
          <p:cNvPr id="4" name="Oval 7"/>
          <p:cNvSpPr>
            <a:spLocks noChangeArrowheads="1"/>
          </p:cNvSpPr>
          <p:nvPr/>
        </p:nvSpPr>
        <p:spPr bwMode="auto">
          <a:xfrm>
            <a:off x="3505200" y="4038600"/>
            <a:ext cx="2743200" cy="2743200"/>
          </a:xfrm>
          <a:prstGeom prst="ellipse">
            <a:avLst/>
          </a:prstGeom>
          <a:solidFill>
            <a:schemeClr val="accent4">
              <a:lumMod val="20000"/>
              <a:lumOff val="80000"/>
            </a:schemeClr>
          </a:solidFill>
          <a:ln w="38100">
            <a:solidFill>
              <a:srgbClr val="6600CC"/>
            </a:solidFill>
            <a:round/>
            <a:headEnd/>
            <a:tailEnd/>
          </a:ln>
          <a:effectLst/>
        </p:spPr>
        <p:txBody>
          <a:bodyPr wrap="none" anchor="ctr"/>
          <a:lstStyle/>
          <a:p>
            <a:pPr algn="ctr" eaLnBrk="0" hangingPunct="0">
              <a:defRPr/>
            </a:pPr>
            <a:endParaRPr lang="en-US" sz="2400" b="1">
              <a:solidFill>
                <a:srgbClr val="000066"/>
              </a:solidFill>
              <a:latin typeface=".VnTime" pitchFamily="34" charset="0"/>
              <a:cs typeface="Arial" pitchFamily="34" charset="0"/>
            </a:endParaRPr>
          </a:p>
        </p:txBody>
      </p:sp>
      <p:sp>
        <p:nvSpPr>
          <p:cNvPr id="6" name="Line 16"/>
          <p:cNvSpPr>
            <a:spLocks noChangeShapeType="1"/>
          </p:cNvSpPr>
          <p:nvPr/>
        </p:nvSpPr>
        <p:spPr bwMode="auto">
          <a:xfrm flipV="1">
            <a:off x="4862513" y="3733800"/>
            <a:ext cx="0" cy="3124200"/>
          </a:xfrm>
          <a:prstGeom prst="line">
            <a:avLst/>
          </a:prstGeom>
          <a:noFill/>
          <a:ln w="38100">
            <a:solidFill>
              <a:srgbClr val="CC0099"/>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 name="Line 17"/>
          <p:cNvSpPr>
            <a:spLocks noChangeShapeType="1"/>
          </p:cNvSpPr>
          <p:nvPr/>
        </p:nvSpPr>
        <p:spPr bwMode="auto">
          <a:xfrm rot="16200000" flipV="1">
            <a:off x="4914900" y="3619500"/>
            <a:ext cx="0" cy="3581400"/>
          </a:xfrm>
          <a:prstGeom prst="line">
            <a:avLst/>
          </a:prstGeom>
          <a:noFill/>
          <a:ln w="38100">
            <a:solidFill>
              <a:srgbClr val="CC0099"/>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 name="Line 18"/>
          <p:cNvSpPr>
            <a:spLocks noChangeShapeType="1"/>
          </p:cNvSpPr>
          <p:nvPr/>
        </p:nvSpPr>
        <p:spPr bwMode="auto">
          <a:xfrm rot="18800607" flipV="1">
            <a:off x="4776788" y="3579813"/>
            <a:ext cx="76200" cy="3505200"/>
          </a:xfrm>
          <a:prstGeom prst="line">
            <a:avLst/>
          </a:prstGeom>
          <a:noFill/>
          <a:ln w="38100">
            <a:solidFill>
              <a:srgbClr val="CC0099"/>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 name="Line 19"/>
          <p:cNvSpPr>
            <a:spLocks noChangeShapeType="1"/>
          </p:cNvSpPr>
          <p:nvPr/>
        </p:nvSpPr>
        <p:spPr bwMode="auto">
          <a:xfrm rot="2837953" flipV="1">
            <a:off x="4893469" y="3555207"/>
            <a:ext cx="1587" cy="3581400"/>
          </a:xfrm>
          <a:prstGeom prst="line">
            <a:avLst/>
          </a:prstGeom>
          <a:noFill/>
          <a:ln w="38100">
            <a:solidFill>
              <a:srgbClr val="CC0099"/>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 name="Text Box 11"/>
          <p:cNvSpPr txBox="1">
            <a:spLocks noChangeArrowheads="1"/>
          </p:cNvSpPr>
          <p:nvPr/>
        </p:nvSpPr>
        <p:spPr bwMode="auto">
          <a:xfrm>
            <a:off x="0" y="0"/>
            <a:ext cx="9144000" cy="646113"/>
          </a:xfrm>
          <a:prstGeom prst="rect">
            <a:avLst/>
          </a:prstGeom>
          <a:solidFill>
            <a:schemeClr val="accent3">
              <a:lumMod val="20000"/>
              <a:lumOff val="80000"/>
            </a:schemeClr>
          </a:solidFill>
          <a:ln>
            <a:noFill/>
          </a:ln>
          <a:effectLst/>
        </p:spPr>
        <p:txBody>
          <a:bodyPr>
            <a:spAutoFit/>
          </a:bodyPr>
          <a:lstStyle/>
          <a:p>
            <a:pPr algn="ctr" eaLnBrk="0" hangingPunct="0">
              <a:spcBef>
                <a:spcPct val="50000"/>
              </a:spcBef>
              <a:defRPr/>
            </a:pPr>
            <a:r>
              <a:rPr lang="en-US" sz="3600" b="1" dirty="0">
                <a:solidFill>
                  <a:srgbClr val="FF0000"/>
                </a:solidFill>
                <a:cs typeface="Times New Roman" pitchFamily="18" charset="0"/>
              </a:rPr>
              <a:t>BÀI 1: HÌNH CÓ TRỤC ĐỐI XỨNG</a:t>
            </a:r>
          </a:p>
        </p:txBody>
      </p:sp>
      <p:sp>
        <p:nvSpPr>
          <p:cNvPr id="13" name="Text Box 6"/>
          <p:cNvSpPr txBox="1">
            <a:spLocks noChangeArrowheads="1"/>
          </p:cNvSpPr>
          <p:nvPr/>
        </p:nvSpPr>
        <p:spPr bwMode="auto">
          <a:xfrm>
            <a:off x="4700588" y="4799013"/>
            <a:ext cx="4572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altLang="en-US" sz="4800" b="1">
                <a:solidFill>
                  <a:srgbClr val="000066"/>
                </a:solidFill>
                <a:cs typeface="Times New Roman" pitchFamily="18" charset="0"/>
              </a:rPr>
              <a:t>.</a:t>
            </a:r>
          </a:p>
        </p:txBody>
      </p:sp>
      <p:sp>
        <p:nvSpPr>
          <p:cNvPr id="14" name="Text Box 12"/>
          <p:cNvSpPr txBox="1">
            <a:spLocks noChangeArrowheads="1"/>
          </p:cNvSpPr>
          <p:nvPr/>
        </p:nvSpPr>
        <p:spPr bwMode="auto">
          <a:xfrm>
            <a:off x="4953000" y="5105400"/>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altLang="en-US" sz="2800" b="1">
                <a:solidFill>
                  <a:srgbClr val="FF0000"/>
                </a:solidFill>
                <a:cs typeface="Times New Roman" pitchFamily="18" charset="0"/>
              </a:rPr>
              <a:t>O</a:t>
            </a:r>
          </a:p>
        </p:txBody>
      </p:sp>
    </p:spTree>
    <p:extLst>
      <p:ext uri="{BB962C8B-B14F-4D97-AF65-F5344CB8AC3E}">
        <p14:creationId xmlns:p14="http://schemas.microsoft.com/office/powerpoint/2010/main" val="3017933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8435"/>
                                        </p:tgtEl>
                                        <p:attrNameLst>
                                          <p:attrName>style.visibility</p:attrName>
                                        </p:attrNameLst>
                                      </p:cBhvr>
                                      <p:to>
                                        <p:strVal val="visible"/>
                                      </p:to>
                                    </p:set>
                                    <p:animEffect transition="in" filter="wipe(down)">
                                      <p:cBhvr>
                                        <p:cTn id="15" dur="500"/>
                                        <p:tgtEl>
                                          <p:spTgt spid="1843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ircle(in)">
                                      <p:cBhvr>
                                        <p:cTn id="4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435" grpId="0"/>
      <p:bldP spid="4" grpId="0" animBg="1"/>
      <p:bldP spid="6" grpId="0" animBg="1"/>
      <p:bldP spid="7" grpId="0" animBg="1"/>
      <p:bldP spid="8" grpId="0" animBg="1"/>
      <p:bldP spid="9" grpId="0" animBg="1"/>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1"/>
          <p:cNvSpPr txBox="1">
            <a:spLocks noChangeArrowheads="1"/>
          </p:cNvSpPr>
          <p:nvPr/>
        </p:nvSpPr>
        <p:spPr bwMode="auto">
          <a:xfrm>
            <a:off x="0" y="0"/>
            <a:ext cx="9144000" cy="646113"/>
          </a:xfrm>
          <a:prstGeom prst="rect">
            <a:avLst/>
          </a:prstGeom>
          <a:solidFill>
            <a:schemeClr val="accent3">
              <a:lumMod val="20000"/>
              <a:lumOff val="80000"/>
            </a:schemeClr>
          </a:solidFill>
          <a:ln>
            <a:noFill/>
          </a:ln>
          <a:effectLst/>
        </p:spPr>
        <p:txBody>
          <a:bodyPr>
            <a:spAutoFit/>
          </a:bodyPr>
          <a:lstStyle/>
          <a:p>
            <a:pPr algn="ctr" eaLnBrk="0" hangingPunct="0">
              <a:spcBef>
                <a:spcPct val="50000"/>
              </a:spcBef>
              <a:defRPr/>
            </a:pPr>
            <a:r>
              <a:rPr lang="en-US" sz="3600" b="1" dirty="0">
                <a:solidFill>
                  <a:srgbClr val="FF0000"/>
                </a:solidFill>
                <a:cs typeface="Times New Roman" pitchFamily="18" charset="0"/>
              </a:rPr>
              <a:t>BÀI 1: HÌNH CÓ TRỤC ĐỐI XỨNG</a:t>
            </a:r>
          </a:p>
        </p:txBody>
      </p:sp>
      <p:sp>
        <p:nvSpPr>
          <p:cNvPr id="13" name="Text Box 3"/>
          <p:cNvSpPr txBox="1">
            <a:spLocks noChangeArrowheads="1"/>
          </p:cNvSpPr>
          <p:nvPr/>
        </p:nvSpPr>
        <p:spPr bwMode="auto">
          <a:xfrm>
            <a:off x="76200" y="1284288"/>
            <a:ext cx="88392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lnSpc>
                <a:spcPct val="150000"/>
              </a:lnSpc>
              <a:spcBef>
                <a:spcPct val="50000"/>
              </a:spcBef>
            </a:pPr>
            <a:r>
              <a:rPr lang="en-US" altLang="en-US" sz="2800" b="1">
                <a:solidFill>
                  <a:srgbClr val="0000FF"/>
                </a:solidFill>
                <a:cs typeface="Times New Roman" pitchFamily="18" charset="0"/>
              </a:rPr>
              <a:t>Thực hành : </a:t>
            </a:r>
            <a:r>
              <a:rPr lang="en-US" altLang="en-US" sz="2800" b="1">
                <a:solidFill>
                  <a:prstClr val="black"/>
                </a:solidFill>
                <a:cs typeface="Times New Roman" pitchFamily="18" charset="0"/>
              </a:rPr>
              <a:t>Để cắt 1 chữ cái có trục đối xứng ta có thể gấp đôi tờ giấy theo trục đối xứng và cắt. Khi đó ta chỉ phải cắt 1 nửa chữ và khi mở giấy ra ta được cả chữ cái. Dựa vào các kiến thức đã học em hãy cắt các chữ sau:</a:t>
            </a:r>
            <a:endParaRPr lang="en-US" altLang="en-US" sz="2800">
              <a:solidFill>
                <a:prstClr val="black"/>
              </a:solidFill>
              <a:cs typeface="Times New Roman" pitchFamily="18" charset="0"/>
            </a:endParaRPr>
          </a:p>
        </p:txBody>
      </p:sp>
      <p:sp>
        <p:nvSpPr>
          <p:cNvPr id="23556" name="Rectangle 1"/>
          <p:cNvSpPr>
            <a:spLocks noChangeArrowheads="1"/>
          </p:cNvSpPr>
          <p:nvPr/>
        </p:nvSpPr>
        <p:spPr bwMode="auto">
          <a:xfrm>
            <a:off x="1143000" y="3779838"/>
            <a:ext cx="7162800"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altLang="en-US" sz="19900" b="1">
                <a:solidFill>
                  <a:srgbClr val="FF0000"/>
                </a:solidFill>
                <a:latin typeface=".VnArial" pitchFamily="34" charset="0"/>
                <a:cs typeface="Times New Roman" pitchFamily="18" charset="0"/>
              </a:rPr>
              <a:t>V</a:t>
            </a:r>
            <a:r>
              <a:rPr lang="en-US" altLang="en-US" sz="19900" b="1">
                <a:solidFill>
                  <a:srgbClr val="00B050"/>
                </a:solidFill>
                <a:latin typeface=".VnArial" pitchFamily="34" charset="0"/>
                <a:cs typeface="Times New Roman" pitchFamily="18" charset="0"/>
              </a:rPr>
              <a:t>T</a:t>
            </a:r>
            <a:r>
              <a:rPr lang="en-US" altLang="en-US" sz="19900" b="1">
                <a:solidFill>
                  <a:srgbClr val="0000FF"/>
                </a:solidFill>
                <a:latin typeface=".VnArial" pitchFamily="34" charset="0"/>
                <a:cs typeface="Times New Roman" pitchFamily="18" charset="0"/>
              </a:rPr>
              <a:t>V</a:t>
            </a:r>
            <a:r>
              <a:rPr lang="en-US" altLang="en-US" sz="19900" b="1">
                <a:solidFill>
                  <a:srgbClr val="FF0000"/>
                </a:solidFill>
                <a:latin typeface=".VnArial" pitchFamily="34" charset="0"/>
                <a:cs typeface="Times New Roman" pitchFamily="18" charset="0"/>
              </a:rPr>
              <a:t>3</a:t>
            </a:r>
            <a:endParaRPr lang="en-US" altLang="en-US" sz="19900" b="1">
              <a:solidFill>
                <a:srgbClr val="FF0000"/>
              </a:solidFill>
              <a:latin typeface=".VnArial" pitchFamily="34" charset="0"/>
            </a:endParaRPr>
          </a:p>
        </p:txBody>
      </p:sp>
      <p:sp>
        <p:nvSpPr>
          <p:cNvPr id="5" name="Text Box 3"/>
          <p:cNvSpPr txBox="1">
            <a:spLocks noChangeArrowheads="1"/>
          </p:cNvSpPr>
          <p:nvPr/>
        </p:nvSpPr>
        <p:spPr bwMode="auto">
          <a:xfrm>
            <a:off x="144463" y="633413"/>
            <a:ext cx="7932737"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lnSpc>
                <a:spcPct val="150000"/>
              </a:lnSpc>
              <a:spcBef>
                <a:spcPct val="50000"/>
              </a:spcBef>
            </a:pPr>
            <a:r>
              <a:rPr lang="en-US" altLang="en-US" sz="2800" b="1" i="1">
                <a:solidFill>
                  <a:srgbClr val="0000FF"/>
                </a:solidFill>
                <a:cs typeface="Times New Roman" pitchFamily="18" charset="0"/>
              </a:rPr>
              <a:t>Ứng dụng của tính đối xứng để cắt chữ bằng giấy</a:t>
            </a:r>
          </a:p>
        </p:txBody>
      </p:sp>
    </p:spTree>
    <p:extLst>
      <p:ext uri="{BB962C8B-B14F-4D97-AF65-F5344CB8AC3E}">
        <p14:creationId xmlns:p14="http://schemas.microsoft.com/office/powerpoint/2010/main" val="2994968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556"/>
                                        </p:tgtEl>
                                        <p:attrNameLst>
                                          <p:attrName>style.visibility</p:attrName>
                                        </p:attrNameLst>
                                      </p:cBhvr>
                                      <p:to>
                                        <p:strVal val="visible"/>
                                      </p:to>
                                    </p:set>
                                    <p:animEffect transition="in" filter="barn(inVertical)">
                                      <p:cBhvr>
                                        <p:cTn id="22"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23556"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81000" y="762000"/>
            <a:ext cx="8305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spcBef>
                <a:spcPct val="50000"/>
              </a:spcBef>
            </a:pPr>
            <a:r>
              <a:rPr lang="en-US" altLang="en-US" sz="2800" b="1">
                <a:solidFill>
                  <a:srgbClr val="FF0000"/>
                </a:solidFill>
                <a:cs typeface="Times New Roman" pitchFamily="18" charset="0"/>
              </a:rPr>
              <a:t>Câu 1:</a:t>
            </a:r>
            <a:r>
              <a:rPr lang="en-US" altLang="en-US" sz="2800" b="1">
                <a:solidFill>
                  <a:srgbClr val="0000FF"/>
                </a:solidFill>
                <a:cs typeface="Times New Roman" pitchFamily="18" charset="0"/>
              </a:rPr>
              <a:t> Em hãy tìm một số ví dụ về hình có trục đối xứng trong thực tiễn?</a:t>
            </a:r>
          </a:p>
          <a:p>
            <a:pPr algn="just">
              <a:spcBef>
                <a:spcPct val="50000"/>
              </a:spcBef>
            </a:pPr>
            <a:r>
              <a:rPr lang="en-US" altLang="en-US" sz="2800" b="1">
                <a:solidFill>
                  <a:srgbClr val="FF0000"/>
                </a:solidFill>
                <a:cs typeface="Times New Roman" pitchFamily="18" charset="0"/>
              </a:rPr>
              <a:t>Câu 2:</a:t>
            </a:r>
            <a:r>
              <a:rPr lang="en-US" altLang="en-US" sz="2800" b="1">
                <a:solidFill>
                  <a:srgbClr val="0000FF"/>
                </a:solidFill>
                <a:cs typeface="Times New Roman" pitchFamily="18" charset="0"/>
              </a:rPr>
              <a:t> Hoàn thành các bài tập trong SGK và đọc phần: ‘’Có thể em chưa biết’’</a:t>
            </a:r>
          </a:p>
          <a:p>
            <a:pPr algn="just">
              <a:spcBef>
                <a:spcPct val="50000"/>
              </a:spcBef>
            </a:pPr>
            <a:r>
              <a:rPr lang="en-US" altLang="en-US" sz="2800" b="1">
                <a:solidFill>
                  <a:srgbClr val="FF0000"/>
                </a:solidFill>
                <a:cs typeface="Times New Roman" pitchFamily="18" charset="0"/>
              </a:rPr>
              <a:t>Câu 3:</a:t>
            </a:r>
            <a:r>
              <a:rPr lang="en-US" altLang="en-US" sz="2800" b="1">
                <a:solidFill>
                  <a:srgbClr val="0000FF"/>
                </a:solidFill>
                <a:cs typeface="Times New Roman" pitchFamily="18" charset="0"/>
              </a:rPr>
              <a:t> Dựa vào tính chất đối xứng của 1 số hình em hãy cắt, dán 1 chiếc thiệp nhỏ như gợi ý sau:</a:t>
            </a:r>
            <a:endParaRPr lang="en-US" altLang="en-US" sz="2800">
              <a:solidFill>
                <a:srgbClr val="0000FF"/>
              </a:solidFill>
              <a:cs typeface="Times New Roman" pitchFamily="18" charset="0"/>
            </a:endParaRP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13200"/>
            <a:ext cx="41910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13200"/>
            <a:ext cx="41910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p:nvSpPr>
        <p:spPr bwMode="auto">
          <a:xfrm>
            <a:off x="0" y="9525"/>
            <a:ext cx="9144000" cy="646113"/>
          </a:xfrm>
          <a:prstGeom prst="rect">
            <a:avLst/>
          </a:prstGeom>
          <a:solidFill>
            <a:schemeClr val="accent3">
              <a:lumMod val="20000"/>
              <a:lumOff val="80000"/>
            </a:schemeClr>
          </a:solidFill>
          <a:ln>
            <a:noFill/>
          </a:ln>
          <a:effectLst/>
        </p:spPr>
        <p:txBody>
          <a:bodyPr>
            <a:spAutoFit/>
          </a:bodyPr>
          <a:lstStyle/>
          <a:p>
            <a:pPr algn="ctr" eaLnBrk="0" hangingPunct="0">
              <a:spcBef>
                <a:spcPct val="50000"/>
              </a:spcBef>
              <a:defRPr/>
            </a:pPr>
            <a:r>
              <a:rPr lang="en-US" sz="3600" b="1" dirty="0">
                <a:solidFill>
                  <a:srgbClr val="FF0000"/>
                </a:solidFill>
                <a:cs typeface="Times New Roman" pitchFamily="18" charset="0"/>
              </a:rPr>
              <a:t>HƯỚNG DẪN VỀ NHÀ</a:t>
            </a:r>
          </a:p>
        </p:txBody>
      </p:sp>
    </p:spTree>
    <p:extLst>
      <p:ext uri="{BB962C8B-B14F-4D97-AF65-F5344CB8AC3E}">
        <p14:creationId xmlns:p14="http://schemas.microsoft.com/office/powerpoint/2010/main" val="331580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4579"/>
                                        </p:tgtEl>
                                        <p:attrNameLst>
                                          <p:attrName>style.visibility</p:attrName>
                                        </p:attrNameLst>
                                      </p:cBhvr>
                                      <p:to>
                                        <p:strVal val="visible"/>
                                      </p:to>
                                    </p:set>
                                    <p:animEffect transition="in" filter="barn(inVertical)">
                                      <p:cBhvr>
                                        <p:cTn id="17" dur="500"/>
                                        <p:tgtEl>
                                          <p:spTgt spid="24579"/>
                                        </p:tgtEl>
                                      </p:cBhvr>
                                    </p:animEffect>
                                  </p:childTnLst>
                                </p:cTn>
                              </p:par>
                              <p:par>
                                <p:cTn id="18" presetID="16" presetClass="entr" presetSubtype="21" fill="hold" nodeType="withEffect">
                                  <p:stCondLst>
                                    <p:cond delay="0"/>
                                  </p:stCondLst>
                                  <p:childTnLst>
                                    <p:set>
                                      <p:cBhvr>
                                        <p:cTn id="19" dur="1" fill="hold">
                                          <p:stCondLst>
                                            <p:cond delay="0"/>
                                          </p:stCondLst>
                                        </p:cTn>
                                        <p:tgtEl>
                                          <p:spTgt spid="24580"/>
                                        </p:tgtEl>
                                        <p:attrNameLst>
                                          <p:attrName>style.visibility</p:attrName>
                                        </p:attrNameLst>
                                      </p:cBhvr>
                                      <p:to>
                                        <p:strVal val="visible"/>
                                      </p:to>
                                    </p:set>
                                    <p:animEffect transition="in" filter="barn(inVertical)">
                                      <p:cBhvr>
                                        <p:cTn id="20"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838200" y="1066800"/>
            <a:ext cx="7696200" cy="701675"/>
          </a:xfrm>
          <a:prstGeom prst="rect">
            <a:avLst/>
          </a:prstGeom>
          <a:noFill/>
          <a:ln>
            <a:noFill/>
          </a:ln>
          <a:effectLst/>
          <a:extLst/>
        </p:spPr>
        <p:txBody>
          <a:bodyPr>
            <a:spAutoFit/>
          </a:bodyPr>
          <a:lstStyle/>
          <a:p>
            <a:pPr>
              <a:spcBef>
                <a:spcPct val="50000"/>
              </a:spcBef>
              <a:defRPr/>
            </a:pPr>
            <a:r>
              <a:rPr lang="en-US" sz="4000" b="1">
                <a:solidFill>
                  <a:srgbClr val="9900CC"/>
                </a:solidFill>
                <a:effectLst>
                  <a:outerShdw blurRad="38100" dist="38100" dir="2700000" algn="tl">
                    <a:srgbClr val="C0C0C0"/>
                  </a:outerShdw>
                </a:effectLst>
              </a:rPr>
              <a:t>CHÚC CÁC EM HỌC TẬP TỐT</a:t>
            </a:r>
          </a:p>
        </p:txBody>
      </p:sp>
      <p:pic>
        <p:nvPicPr>
          <p:cNvPr id="27651" name="klar.mid">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90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2e9083be8bfe8029070e4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886200"/>
            <a:ext cx="525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anhso-055836_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057400"/>
            <a:ext cx="312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4" name="Group 6"/>
          <p:cNvGrpSpPr>
            <a:grpSpLocks/>
          </p:cNvGrpSpPr>
          <p:nvPr/>
        </p:nvGrpSpPr>
        <p:grpSpPr bwMode="auto">
          <a:xfrm>
            <a:off x="0" y="0"/>
            <a:ext cx="9144000" cy="6858000"/>
            <a:chOff x="0" y="0"/>
            <a:chExt cx="5760" cy="4320"/>
          </a:xfrm>
        </p:grpSpPr>
        <p:sp>
          <p:nvSpPr>
            <p:cNvPr id="17415" name="Line 7"/>
            <p:cNvSpPr>
              <a:spLocks noChangeShapeType="1"/>
            </p:cNvSpPr>
            <p:nvPr/>
          </p:nvSpPr>
          <p:spPr bwMode="auto">
            <a:xfrm>
              <a:off x="0" y="0"/>
              <a:ext cx="5760" cy="0"/>
            </a:xfrm>
            <a:prstGeom prst="line">
              <a:avLst/>
            </a:prstGeom>
            <a:noFill/>
            <a:ln w="38100">
              <a:solidFill>
                <a:srgbClr val="990099"/>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7416" name="Line 8"/>
            <p:cNvSpPr>
              <a:spLocks noChangeShapeType="1"/>
            </p:cNvSpPr>
            <p:nvPr/>
          </p:nvSpPr>
          <p:spPr bwMode="auto">
            <a:xfrm>
              <a:off x="0" y="4320"/>
              <a:ext cx="5760" cy="0"/>
            </a:xfrm>
            <a:prstGeom prst="line">
              <a:avLst/>
            </a:prstGeom>
            <a:noFill/>
            <a:ln w="38100">
              <a:solidFill>
                <a:srgbClr val="990099"/>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7417" name="Line 9"/>
            <p:cNvSpPr>
              <a:spLocks noChangeShapeType="1"/>
            </p:cNvSpPr>
            <p:nvPr/>
          </p:nvSpPr>
          <p:spPr bwMode="auto">
            <a:xfrm>
              <a:off x="0" y="0"/>
              <a:ext cx="0" cy="4320"/>
            </a:xfrm>
            <a:prstGeom prst="line">
              <a:avLst/>
            </a:prstGeom>
            <a:noFill/>
            <a:ln w="38100">
              <a:solidFill>
                <a:srgbClr val="990099"/>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7418" name="Line 10"/>
            <p:cNvSpPr>
              <a:spLocks noChangeShapeType="1"/>
            </p:cNvSpPr>
            <p:nvPr/>
          </p:nvSpPr>
          <p:spPr bwMode="auto">
            <a:xfrm>
              <a:off x="5760" y="0"/>
              <a:ext cx="0" cy="4320"/>
            </a:xfrm>
            <a:prstGeom prst="line">
              <a:avLst/>
            </a:prstGeom>
            <a:noFill/>
            <a:ln w="38100">
              <a:solidFill>
                <a:srgbClr val="990099"/>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spTree>
    <p:extLst>
      <p:ext uri="{BB962C8B-B14F-4D97-AF65-F5344CB8AC3E}">
        <p14:creationId xmlns:p14="http://schemas.microsoft.com/office/powerpoint/2010/main" val="165731583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2117" fill="hold"/>
                                        <p:tgtEl>
                                          <p:spTgt spid="27651"/>
                                        </p:tgtEl>
                                      </p:cBhvr>
                                    </p:cmd>
                                  </p:childTnLst>
                                </p:cTn>
                              </p:par>
                              <p:par>
                                <p:cTn id="7" presetID="51" presetClass="entr" presetSubtype="0" repeatCount="3000" fill="hold" grpId="5" nodeType="withEffect">
                                  <p:stCondLst>
                                    <p:cond delay="0"/>
                                  </p:stCondLst>
                                  <p:iterate type="lt">
                                    <p:tmPct val="2000"/>
                                  </p:iterate>
                                  <p:childTnLst>
                                    <p:set>
                                      <p:cBhvr>
                                        <p:cTn id="8" dur="1" fill="hold">
                                          <p:stCondLst>
                                            <p:cond delay="0"/>
                                          </p:stCondLst>
                                        </p:cTn>
                                        <p:tgtEl>
                                          <p:spTgt spid="27650"/>
                                        </p:tgtEl>
                                        <p:attrNameLst>
                                          <p:attrName>style.visibility</p:attrName>
                                        </p:attrNameLst>
                                      </p:cBhvr>
                                      <p:to>
                                        <p:strVal val="visible"/>
                                      </p:to>
                                    </p:set>
                                    <p:animEffect transition="in" filter="fade">
                                      <p:cBhvr>
                                        <p:cTn id="9" dur="1925" decel="100000"/>
                                        <p:tgtEl>
                                          <p:spTgt spid="27650"/>
                                        </p:tgtEl>
                                      </p:cBhvr>
                                    </p:animEffect>
                                    <p:animScale>
                                      <p:cBhvr>
                                        <p:cTn id="10" dur="1925" decel="100000"/>
                                        <p:tgtEl>
                                          <p:spTgt spid="27650"/>
                                        </p:tgtEl>
                                      </p:cBhvr>
                                      <p:from x="10000" y="10000"/>
                                      <p:to x="200000" y="450000"/>
                                    </p:animScale>
                                    <p:animScale>
                                      <p:cBhvr>
                                        <p:cTn id="11" dur="3075" accel="100000" fill="hold">
                                          <p:stCondLst>
                                            <p:cond delay="1925"/>
                                          </p:stCondLst>
                                        </p:cTn>
                                        <p:tgtEl>
                                          <p:spTgt spid="27650"/>
                                        </p:tgtEl>
                                      </p:cBhvr>
                                      <p:from x="200000" y="450000"/>
                                      <p:to x="100000" y="100000"/>
                                    </p:animScale>
                                    <p:set>
                                      <p:cBhvr>
                                        <p:cTn id="12" dur="1925" fill="hold"/>
                                        <p:tgtEl>
                                          <p:spTgt spid="27650"/>
                                        </p:tgtEl>
                                        <p:attrNameLst>
                                          <p:attrName>ppt_x</p:attrName>
                                        </p:attrNameLst>
                                      </p:cBhvr>
                                      <p:to>
                                        <p:strVal val="(0.5)"/>
                                      </p:to>
                                    </p:set>
                                    <p:anim from="(0.5)" to="(#ppt_x)" calcmode="lin" valueType="num">
                                      <p:cBhvr>
                                        <p:cTn id="13" dur="3075" accel="100000" fill="hold">
                                          <p:stCondLst>
                                            <p:cond delay="1925"/>
                                          </p:stCondLst>
                                        </p:cTn>
                                        <p:tgtEl>
                                          <p:spTgt spid="27650"/>
                                        </p:tgtEl>
                                        <p:attrNameLst>
                                          <p:attrName>ppt_x</p:attrName>
                                        </p:attrNameLst>
                                      </p:cBhvr>
                                    </p:anim>
                                    <p:set>
                                      <p:cBhvr>
                                        <p:cTn id="14" dur="1925" fill="hold"/>
                                        <p:tgtEl>
                                          <p:spTgt spid="27650"/>
                                        </p:tgtEl>
                                        <p:attrNameLst>
                                          <p:attrName>ppt_y</p:attrName>
                                        </p:attrNameLst>
                                      </p:cBhvr>
                                      <p:to>
                                        <p:strVal val="(#ppt_y+0.4)"/>
                                      </p:to>
                                    </p:set>
                                    <p:anim from="(#ppt_y+0.4)" to="(#ppt_y)" calcmode="lin" valueType="num">
                                      <p:cBhvr>
                                        <p:cTn id="15" dur="3075" accel="100000" fill="hold">
                                          <p:stCondLst>
                                            <p:cond delay="1925"/>
                                          </p:stCondLst>
                                        </p:cTn>
                                        <p:tgtEl>
                                          <p:spTgt spid="27650"/>
                                        </p:tgtEl>
                                        <p:attrNameLst>
                                          <p:attrName>ppt_y</p:attrName>
                                        </p:attrNameLst>
                                      </p:cBhvr>
                                    </p:anim>
                                  </p:childTnLst>
                                </p:cTn>
                              </p:par>
                            </p:childTnLst>
                          </p:cTn>
                        </p:par>
                        <p:par>
                          <p:cTn id="16" fill="hold" nodeType="afterGroup">
                            <p:stCondLst>
                              <p:cond delay="122117"/>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27650"/>
                                        </p:tgtEl>
                                        <p:attrNameLst>
                                          <p:attrName>style.visibility</p:attrName>
                                        </p:attrNameLst>
                                      </p:cBhvr>
                                      <p:to>
                                        <p:strVal val="visible"/>
                                      </p:to>
                                    </p:set>
                                    <p:anim by="(-#ppt_w*2)" calcmode="lin" valueType="num">
                                      <p:cBhvr rctx="PPT">
                                        <p:cTn id="19" dur="500" autoRev="1" fill="hold">
                                          <p:stCondLst>
                                            <p:cond delay="0"/>
                                          </p:stCondLst>
                                        </p:cTn>
                                        <p:tgtEl>
                                          <p:spTgt spid="27650"/>
                                        </p:tgtEl>
                                        <p:attrNameLst>
                                          <p:attrName>ppt_w</p:attrName>
                                        </p:attrNameLst>
                                      </p:cBhvr>
                                    </p:anim>
                                    <p:anim by="(#ppt_w*0.50)" calcmode="lin" valueType="num">
                                      <p:cBhvr>
                                        <p:cTn id="20" dur="500" decel="50000" autoRev="1" fill="hold">
                                          <p:stCondLst>
                                            <p:cond delay="0"/>
                                          </p:stCondLst>
                                        </p:cTn>
                                        <p:tgtEl>
                                          <p:spTgt spid="27650"/>
                                        </p:tgtEl>
                                        <p:attrNameLst>
                                          <p:attrName>ppt_x</p:attrName>
                                        </p:attrNameLst>
                                      </p:cBhvr>
                                    </p:anim>
                                    <p:anim from="(-#ppt_h/2)" to="(#ppt_y)" calcmode="lin" valueType="num">
                                      <p:cBhvr>
                                        <p:cTn id="21" dur="1000" fill="hold">
                                          <p:stCondLst>
                                            <p:cond delay="0"/>
                                          </p:stCondLst>
                                        </p:cTn>
                                        <p:tgtEl>
                                          <p:spTgt spid="27650"/>
                                        </p:tgtEl>
                                        <p:attrNameLst>
                                          <p:attrName>ppt_y</p:attrName>
                                        </p:attrNameLst>
                                      </p:cBhvr>
                                    </p:anim>
                                    <p:animRot by="21600000">
                                      <p:cBhvr>
                                        <p:cTn id="22" dur="1000" fill="hold">
                                          <p:stCondLst>
                                            <p:cond delay="0"/>
                                          </p:stCondLst>
                                        </p:cTn>
                                        <p:tgtEl>
                                          <p:spTgt spid="27650"/>
                                        </p:tgtEl>
                                        <p:attrNameLst>
                                          <p:attrName>r</p:attrName>
                                        </p:attrNameLst>
                                      </p:cBhvr>
                                    </p:animRot>
                                  </p:childTnLst>
                                </p:cTn>
                              </p:par>
                            </p:childTnLst>
                          </p:cTn>
                        </p:par>
                        <p:par>
                          <p:cTn id="23" fill="hold" nodeType="afterGroup">
                            <p:stCondLst>
                              <p:cond delay="124817"/>
                            </p:stCondLst>
                            <p:childTnLst>
                              <p:par>
                                <p:cTn id="24" presetID="27" presetClass="entr" presetSubtype="0" fill="hold" grpId="1" nodeType="afterEffect">
                                  <p:stCondLst>
                                    <p:cond delay="0"/>
                                  </p:stCondLst>
                                  <p:iterate type="lt">
                                    <p:tmPct val="50000"/>
                                  </p:iterate>
                                  <p:childTnLst>
                                    <p:set>
                                      <p:cBhvr>
                                        <p:cTn id="25" dur="1" fill="hold">
                                          <p:stCondLst>
                                            <p:cond delay="0"/>
                                          </p:stCondLst>
                                        </p:cTn>
                                        <p:tgtEl>
                                          <p:spTgt spid="27650"/>
                                        </p:tgtEl>
                                        <p:attrNameLst>
                                          <p:attrName>style.visibility</p:attrName>
                                        </p:attrNameLst>
                                      </p:cBhvr>
                                      <p:to>
                                        <p:strVal val="visible"/>
                                      </p:to>
                                    </p:set>
                                    <p:anim calcmode="discrete" valueType="clr">
                                      <p:cBhvr override="childStyle">
                                        <p:cTn id="26" dur="80"/>
                                        <p:tgtEl>
                                          <p:spTgt spid="2765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7650"/>
                                        </p:tgtEl>
                                        <p:attrNameLst>
                                          <p:attrName>fillcolor</p:attrName>
                                        </p:attrNameLst>
                                      </p:cBhvr>
                                      <p:tavLst>
                                        <p:tav tm="0">
                                          <p:val>
                                            <p:clrVal>
                                              <a:schemeClr val="accent2"/>
                                            </p:clrVal>
                                          </p:val>
                                        </p:tav>
                                        <p:tav tm="50000">
                                          <p:val>
                                            <p:clrVal>
                                              <a:schemeClr val="hlink"/>
                                            </p:clrVal>
                                          </p:val>
                                        </p:tav>
                                      </p:tavLst>
                                    </p:anim>
                                    <p:set>
                                      <p:cBhvr>
                                        <p:cTn id="28" dur="80"/>
                                        <p:tgtEl>
                                          <p:spTgt spid="27650"/>
                                        </p:tgtEl>
                                        <p:attrNameLst>
                                          <p:attrName>fill.type</p:attrName>
                                        </p:attrNameLst>
                                      </p:cBhvr>
                                      <p:to>
                                        <p:strVal val="solid"/>
                                      </p:to>
                                    </p:set>
                                  </p:childTnLst>
                                </p:cTn>
                              </p:par>
                            </p:childTnLst>
                          </p:cTn>
                        </p:par>
                        <p:par>
                          <p:cTn id="29" fill="hold" nodeType="afterGroup">
                            <p:stCondLst>
                              <p:cond delay="125577"/>
                            </p:stCondLst>
                            <p:childTnLst>
                              <p:par>
                                <p:cTn id="30" presetID="21" presetClass="emph" presetSubtype="0" repeatCount="3000" fill="hold" grpId="3" nodeType="afterEffect">
                                  <p:stCondLst>
                                    <p:cond delay="0"/>
                                  </p:stCondLst>
                                  <p:iterate type="lt">
                                    <p:tmPct val="4000"/>
                                  </p:iterate>
                                  <p:childTnLst>
                                    <p:animClr clrSpc="hsl" dir="cw">
                                      <p:cBhvr override="childStyle">
                                        <p:cTn id="31" dur="500" fill="hold"/>
                                        <p:tgtEl>
                                          <p:spTgt spid="27650"/>
                                        </p:tgtEl>
                                        <p:attrNameLst>
                                          <p:attrName>style.color</p:attrName>
                                        </p:attrNameLst>
                                      </p:cBhvr>
                                      <p:by>
                                        <p:hsl h="7200000" s="0" l="0"/>
                                      </p:by>
                                    </p:animClr>
                                    <p:animClr clrSpc="hsl" dir="cw">
                                      <p:cBhvr>
                                        <p:cTn id="32" dur="500" fill="hold"/>
                                        <p:tgtEl>
                                          <p:spTgt spid="27650"/>
                                        </p:tgtEl>
                                        <p:attrNameLst>
                                          <p:attrName>fillcolor</p:attrName>
                                        </p:attrNameLst>
                                      </p:cBhvr>
                                      <p:by>
                                        <p:hsl h="7200000" s="0" l="0"/>
                                      </p:by>
                                    </p:animClr>
                                    <p:animClr clrSpc="hsl" dir="cw">
                                      <p:cBhvr>
                                        <p:cTn id="33" dur="500" fill="hold"/>
                                        <p:tgtEl>
                                          <p:spTgt spid="27650"/>
                                        </p:tgtEl>
                                        <p:attrNameLst>
                                          <p:attrName>stroke.color</p:attrName>
                                        </p:attrNameLst>
                                      </p:cBhvr>
                                      <p:by>
                                        <p:hsl h="7200000" s="0" l="0"/>
                                      </p:by>
                                    </p:animClr>
                                    <p:set>
                                      <p:cBhvr>
                                        <p:cTn id="34" dur="500" fill="hold"/>
                                        <p:tgtEl>
                                          <p:spTgt spid="27650"/>
                                        </p:tgtEl>
                                        <p:attrNameLst>
                                          <p:attrName>fill.type</p:attrName>
                                        </p:attrNameLst>
                                      </p:cBhvr>
                                      <p:to>
                                        <p:strVal val="solid"/>
                                      </p:to>
                                    </p:set>
                                  </p:childTnLst>
                                </p:cTn>
                              </p:par>
                            </p:childTnLst>
                          </p:cTn>
                        </p:par>
                        <p:par>
                          <p:cTn id="35" fill="hold" nodeType="afterGroup">
                            <p:stCondLst>
                              <p:cond delay="128097"/>
                            </p:stCondLst>
                            <p:childTnLst>
                              <p:par>
                                <p:cTn id="36" presetID="16" presetClass="emph" presetSubtype="0" repeatCount="3000" fill="hold" grpId="2" nodeType="afterEffect">
                                  <p:stCondLst>
                                    <p:cond delay="0"/>
                                  </p:stCondLst>
                                  <p:iterate type="lt">
                                    <p:tmPct val="4000"/>
                                  </p:iterate>
                                  <p:childTnLst>
                                    <p:set>
                                      <p:cBhvr override="childStyle">
                                        <p:cTn id="37" dur="500" fill="hold"/>
                                        <p:tgtEl>
                                          <p:spTgt spid="27650"/>
                                        </p:tgtEl>
                                        <p:attrNameLst>
                                          <p:attrName>style.color</p:attrName>
                                        </p:attrNameLst>
                                      </p:cBhvr>
                                      <p:to>
                                        <p:clrVal>
                                          <a:schemeClr val="accent2"/>
                                        </p:clrVal>
                                      </p:to>
                                    </p:set>
                                    <p:set>
                                      <p:cBhvr>
                                        <p:cTn id="38" dur="500" fill="hold"/>
                                        <p:tgtEl>
                                          <p:spTgt spid="27650"/>
                                        </p:tgtEl>
                                        <p:attrNameLst>
                                          <p:attrName>fillcolor</p:attrName>
                                        </p:attrNameLst>
                                      </p:cBhvr>
                                      <p:to>
                                        <p:clrVal>
                                          <a:schemeClr val="accent2"/>
                                        </p:clrVal>
                                      </p:to>
                                    </p:set>
                                    <p:set>
                                      <p:cBhvr>
                                        <p:cTn id="39" dur="500" fill="hold"/>
                                        <p:tgtEl>
                                          <p:spTgt spid="27650"/>
                                        </p:tgtEl>
                                        <p:attrNameLst>
                                          <p:attrName>fill.type</p:attrName>
                                        </p:attrNameLst>
                                      </p:cBhvr>
                                      <p:to>
                                        <p:strVal val="solid"/>
                                      </p:to>
                                    </p:set>
                                  </p:childTnLst>
                                </p:cTn>
                              </p:par>
                            </p:childTnLst>
                          </p:cTn>
                        </p:par>
                        <p:par>
                          <p:cTn id="40" fill="hold" nodeType="afterGroup">
                            <p:stCondLst>
                              <p:cond delay="130617"/>
                            </p:stCondLst>
                            <p:childTnLst>
                              <p:par>
                                <p:cTn id="41" presetID="1" presetClass="emph" presetSubtype="2" fill="hold" nodeType="afterEffect">
                                  <p:stCondLst>
                                    <p:cond delay="0"/>
                                  </p:stCondLst>
                                  <p:childTnLst>
                                    <p:animClr clrSpc="rgb" dir="cw">
                                      <p:cBhvr>
                                        <p:cTn id="42" dur="2000" fill="hold"/>
                                        <p:tgtEl>
                                          <p:spTgt spid="27650"/>
                                        </p:tgtEl>
                                        <p:attrNameLst>
                                          <p:attrName>fillcolor</p:attrName>
                                        </p:attrNameLst>
                                      </p:cBhvr>
                                      <p:to>
                                        <a:schemeClr val="accent2"/>
                                      </p:to>
                                    </p:animClr>
                                    <p:set>
                                      <p:cBhvr>
                                        <p:cTn id="43" dur="2000" fill="hold"/>
                                        <p:tgtEl>
                                          <p:spTgt spid="27650"/>
                                        </p:tgtEl>
                                        <p:attrNameLst>
                                          <p:attrName>fill.type</p:attrName>
                                        </p:attrNameLst>
                                      </p:cBhvr>
                                      <p:to>
                                        <p:strVal val="solid"/>
                                      </p:to>
                                    </p:set>
                                    <p:set>
                                      <p:cBhvr>
                                        <p:cTn id="44" dur="2000" fill="hold"/>
                                        <p:tgtEl>
                                          <p:spTgt spid="27650"/>
                                        </p:tgtEl>
                                        <p:attrNameLst>
                                          <p:attrName>fill.on</p:attrName>
                                        </p:attrNameLst>
                                      </p:cBhvr>
                                      <p:to>
                                        <p:strVal val="true"/>
                                      </p:to>
                                    </p:set>
                                  </p:childTnLst>
                                </p:cTn>
                              </p:par>
                            </p:childTnLst>
                          </p:cTn>
                        </p:par>
                        <p:par>
                          <p:cTn id="45" fill="hold" nodeType="afterGroup">
                            <p:stCondLst>
                              <p:cond delay="132617"/>
                            </p:stCondLst>
                            <p:childTnLst>
                              <p:par>
                                <p:cTn id="46" presetID="23" presetClass="emph" presetSubtype="0" repeatCount="3000" fill="hold" grpId="4" nodeType="afterEffect">
                                  <p:stCondLst>
                                    <p:cond delay="0"/>
                                  </p:stCondLst>
                                  <p:iterate type="lt">
                                    <p:tmPct val="10000"/>
                                  </p:iterate>
                                  <p:childTnLst>
                                    <p:animClr clrSpc="hsl" dir="cw">
                                      <p:cBhvr override="childStyle">
                                        <p:cTn id="47" dur="500" fill="hold"/>
                                        <p:tgtEl>
                                          <p:spTgt spid="27650"/>
                                        </p:tgtEl>
                                        <p:attrNameLst>
                                          <p:attrName>style.color</p:attrName>
                                        </p:attrNameLst>
                                      </p:cBhvr>
                                      <p:by>
                                        <p:hsl h="10842353" s="0" l="0"/>
                                      </p:by>
                                    </p:animClr>
                                    <p:animClr clrSpc="hsl" dir="cw">
                                      <p:cBhvr>
                                        <p:cTn id="48" dur="500" fill="hold"/>
                                        <p:tgtEl>
                                          <p:spTgt spid="27650"/>
                                        </p:tgtEl>
                                        <p:attrNameLst>
                                          <p:attrName>fillcolor</p:attrName>
                                        </p:attrNameLst>
                                      </p:cBhvr>
                                      <p:by>
                                        <p:hsl h="10842353" s="0" l="0"/>
                                      </p:by>
                                    </p:animClr>
                                    <p:animClr clrSpc="hsl" dir="cw">
                                      <p:cBhvr>
                                        <p:cTn id="49" dur="500" fill="hold"/>
                                        <p:tgtEl>
                                          <p:spTgt spid="27650"/>
                                        </p:tgtEl>
                                        <p:attrNameLst>
                                          <p:attrName>stroke.color</p:attrName>
                                        </p:attrNameLst>
                                      </p:cBhvr>
                                      <p:by>
                                        <p:hsl h="10842353" s="0" l="0"/>
                                      </p:by>
                                    </p:animClr>
                                    <p:set>
                                      <p:cBhvr>
                                        <p:cTn id="50" dur="500" fill="hold"/>
                                        <p:tgtEl>
                                          <p:spTgt spid="276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51" fill="hold" display="0">
                  <p:stCondLst>
                    <p:cond delay="indefinite"/>
                  </p:stCondLst>
                  <p:endCondLst>
                    <p:cond evt="onNext" delay="0">
                      <p:tgtEl>
                        <p:sldTgt/>
                      </p:tgtEl>
                    </p:cond>
                    <p:cond evt="onPrev" delay="0">
                      <p:tgtEl>
                        <p:sldTgt/>
                      </p:tgtEl>
                    </p:cond>
                    <p:cond evt="onStopAudio" delay="0">
                      <p:tgtEl>
                        <p:sldTgt/>
                      </p:tgtEl>
                    </p:cond>
                  </p:endCondLst>
                </p:cTn>
                <p:tgtEl>
                  <p:spTgt spid="27651"/>
                </p:tgtEl>
              </p:cMediaNode>
            </p:audio>
          </p:childTnLst>
        </p:cTn>
      </p:par>
    </p:tnLst>
    <p:bldLst>
      <p:bldP spid="27650" grpId="0"/>
      <p:bldP spid="27650" grpId="1"/>
      <p:bldP spid="27650" grpId="2"/>
      <p:bldP spid="27650" grpId="3"/>
      <p:bldP spid="27650" grpId="4"/>
      <p:bldP spid="27650" grpId="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685800" y="2514600"/>
            <a:ext cx="7772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altLang="en-US" sz="2800">
                <a:solidFill>
                  <a:srgbClr val="0000FF"/>
                </a:solidFill>
              </a:rPr>
              <a:t>Quan sát các hình dưới đây chúng có đặc điểm gì giống nhau?</a:t>
            </a:r>
          </a:p>
        </p:txBody>
      </p:sp>
      <p:sp>
        <p:nvSpPr>
          <p:cNvPr id="4" name="TextBox 3"/>
          <p:cNvSpPr txBox="1">
            <a:spLocks noChangeArrowheads="1"/>
          </p:cNvSpPr>
          <p:nvPr/>
        </p:nvSpPr>
        <p:spPr bwMode="auto">
          <a:xfrm>
            <a:off x="762000" y="533400"/>
            <a:ext cx="34559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altLang="en-US" sz="3000">
                <a:solidFill>
                  <a:srgbClr val="FF0000"/>
                </a:solidFill>
              </a:rPr>
              <a:t>Hoạt động khởi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Sưu tầm : “Đã mắt” với những bức ảnh cho thấy vẻ đẹp của sự hoàn hả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19138"/>
            <a:ext cx="6934200"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0" y="0"/>
            <a:ext cx="9144000" cy="588963"/>
          </a:xfrm>
          <a:prstGeom prst="rect">
            <a:avLst/>
          </a:prstGeom>
          <a:solidFill>
            <a:schemeClr val="accent4">
              <a:lumMod val="20000"/>
              <a:lumOff val="80000"/>
            </a:schemeClr>
          </a:solidFill>
          <a:ln w="9525">
            <a:solidFill>
              <a:schemeClr val="accent1"/>
            </a:solidFill>
            <a:miter lim="800000"/>
            <a:headEnd/>
            <a:tailEnd/>
          </a:ln>
          <a:effectLst/>
        </p:spPr>
        <p:txBody>
          <a:bodyPr>
            <a:spAutoFit/>
          </a:bodyPr>
          <a:lstStyle>
            <a:lvl1pPr eaLnBrk="0" hangingPunct="0">
              <a:defRPr sz="3600">
                <a:solidFill>
                  <a:schemeClr val="tx1"/>
                </a:solidFill>
                <a:latin typeface="Arial" pitchFamily="34" charset="0"/>
              </a:defRPr>
            </a:lvl1pPr>
            <a:lvl2pPr marL="742950" indent="-285750" eaLnBrk="0" hangingPunct="0">
              <a:defRPr sz="3600">
                <a:solidFill>
                  <a:schemeClr val="tx1"/>
                </a:solidFill>
                <a:latin typeface="Arial" pitchFamily="34" charset="0"/>
              </a:defRPr>
            </a:lvl2pPr>
            <a:lvl3pPr marL="1143000" indent="-228600" eaLnBrk="0" hangingPunct="0">
              <a:defRPr sz="3600">
                <a:solidFill>
                  <a:schemeClr val="tx1"/>
                </a:solidFill>
                <a:latin typeface="Arial" pitchFamily="34" charset="0"/>
              </a:defRPr>
            </a:lvl3pPr>
            <a:lvl4pPr marL="1600200" indent="-228600" eaLnBrk="0" hangingPunct="0">
              <a:defRPr sz="3600">
                <a:solidFill>
                  <a:schemeClr val="tx1"/>
                </a:solidFill>
                <a:latin typeface="Arial" pitchFamily="34" charset="0"/>
              </a:defRPr>
            </a:lvl4pPr>
            <a:lvl5pPr marL="2057400" indent="-228600" eaLnBrk="0" hangingPunct="0">
              <a:defRPr sz="3600">
                <a:solidFill>
                  <a:schemeClr val="tx1"/>
                </a:solidFill>
                <a:latin typeface="Arial" pitchFamily="34" charset="0"/>
              </a:defRPr>
            </a:lvl5pPr>
            <a:lvl6pPr marL="2514600" indent="-228600" eaLnBrk="0" fontAlgn="base" hangingPunct="0">
              <a:spcBef>
                <a:spcPct val="0"/>
              </a:spcBef>
              <a:spcAft>
                <a:spcPct val="0"/>
              </a:spcAft>
              <a:defRPr sz="3600">
                <a:solidFill>
                  <a:schemeClr val="tx1"/>
                </a:solidFill>
                <a:latin typeface="Arial" pitchFamily="34" charset="0"/>
              </a:defRPr>
            </a:lvl6pPr>
            <a:lvl7pPr marL="2971800" indent="-228600" eaLnBrk="0" fontAlgn="base" hangingPunct="0">
              <a:spcBef>
                <a:spcPct val="0"/>
              </a:spcBef>
              <a:spcAft>
                <a:spcPct val="0"/>
              </a:spcAft>
              <a:defRPr sz="3600">
                <a:solidFill>
                  <a:schemeClr val="tx1"/>
                </a:solidFill>
                <a:latin typeface="Arial" pitchFamily="34" charset="0"/>
              </a:defRPr>
            </a:lvl7pPr>
            <a:lvl8pPr marL="3429000" indent="-228600" eaLnBrk="0" fontAlgn="base" hangingPunct="0">
              <a:spcBef>
                <a:spcPct val="0"/>
              </a:spcBef>
              <a:spcAft>
                <a:spcPct val="0"/>
              </a:spcAft>
              <a:defRPr sz="3600">
                <a:solidFill>
                  <a:schemeClr val="tx1"/>
                </a:solidFill>
                <a:latin typeface="Arial" pitchFamily="34" charset="0"/>
              </a:defRPr>
            </a:lvl8pPr>
            <a:lvl9pPr marL="3886200" indent="-228600" eaLnBrk="0" fontAlgn="base" hangingPunct="0">
              <a:spcBef>
                <a:spcPct val="0"/>
              </a:spcBef>
              <a:spcAft>
                <a:spcPct val="0"/>
              </a:spcAft>
              <a:defRPr sz="3600">
                <a:solidFill>
                  <a:schemeClr val="tx1"/>
                </a:solidFill>
                <a:latin typeface="Arial" pitchFamily="34" charset="0"/>
              </a:defRPr>
            </a:lvl9pPr>
          </a:lstStyle>
          <a:p>
            <a:pPr algn="ctr" eaLnBrk="1" hangingPunct="1">
              <a:spcBef>
                <a:spcPct val="50000"/>
              </a:spcBef>
              <a:defRPr/>
            </a:pPr>
            <a:r>
              <a:rPr lang="en-US" sz="3200" b="1" dirty="0" err="1" smtClean="0">
                <a:solidFill>
                  <a:srgbClr val="0000FF"/>
                </a:solidFill>
                <a:latin typeface="Times New Roman" pitchFamily="18" charset="0"/>
                <a:cs typeface="Times New Roman" pitchFamily="18" charset="0"/>
              </a:rPr>
              <a:t>Hoa</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Thược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dược</a:t>
            </a:r>
            <a:endParaRPr lang="en-US" sz="3200" b="1" dirty="0" smtClean="0">
              <a:solidFill>
                <a:srgbClr val="0000FF"/>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10245"/>
                                        </p:tgtEl>
                                        <p:attrNameLst>
                                          <p:attrName>style.visibility</p:attrName>
                                        </p:attrNameLst>
                                      </p:cBhvr>
                                      <p:to>
                                        <p:strVal val="visible"/>
                                      </p:to>
                                    </p:set>
                                    <p:animEffect transition="in" filter="circle(in)">
                                      <p:cBhvr>
                                        <p:cTn id="14" dur="2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hoc24.vn/source/To%C3%A1n6/ch%C6%B0%C6%A1ng3/2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570706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0" y="0"/>
            <a:ext cx="9144000" cy="588963"/>
          </a:xfrm>
          <a:prstGeom prst="rect">
            <a:avLst/>
          </a:prstGeom>
          <a:solidFill>
            <a:schemeClr val="accent4">
              <a:lumMod val="20000"/>
              <a:lumOff val="80000"/>
            </a:schemeClr>
          </a:solidFill>
          <a:ln w="9525">
            <a:solidFill>
              <a:schemeClr val="accent1"/>
            </a:solidFill>
            <a:miter lim="800000"/>
            <a:headEnd/>
            <a:tailEnd/>
          </a:ln>
          <a:effectLst/>
        </p:spPr>
        <p:txBody>
          <a:bodyPr>
            <a:spAutoFit/>
          </a:bodyPr>
          <a:lstStyle>
            <a:lvl1pPr eaLnBrk="0" hangingPunct="0">
              <a:defRPr sz="3600">
                <a:solidFill>
                  <a:schemeClr val="tx1"/>
                </a:solidFill>
                <a:latin typeface="Arial" pitchFamily="34" charset="0"/>
              </a:defRPr>
            </a:lvl1pPr>
            <a:lvl2pPr marL="742950" indent="-285750" eaLnBrk="0" hangingPunct="0">
              <a:defRPr sz="3600">
                <a:solidFill>
                  <a:schemeClr val="tx1"/>
                </a:solidFill>
                <a:latin typeface="Arial" pitchFamily="34" charset="0"/>
              </a:defRPr>
            </a:lvl2pPr>
            <a:lvl3pPr marL="1143000" indent="-228600" eaLnBrk="0" hangingPunct="0">
              <a:defRPr sz="3600">
                <a:solidFill>
                  <a:schemeClr val="tx1"/>
                </a:solidFill>
                <a:latin typeface="Arial" pitchFamily="34" charset="0"/>
              </a:defRPr>
            </a:lvl3pPr>
            <a:lvl4pPr marL="1600200" indent="-228600" eaLnBrk="0" hangingPunct="0">
              <a:defRPr sz="3600">
                <a:solidFill>
                  <a:schemeClr val="tx1"/>
                </a:solidFill>
                <a:latin typeface="Arial" pitchFamily="34" charset="0"/>
              </a:defRPr>
            </a:lvl4pPr>
            <a:lvl5pPr marL="2057400" indent="-228600" eaLnBrk="0" hangingPunct="0">
              <a:defRPr sz="3600">
                <a:solidFill>
                  <a:schemeClr val="tx1"/>
                </a:solidFill>
                <a:latin typeface="Arial" pitchFamily="34" charset="0"/>
              </a:defRPr>
            </a:lvl5pPr>
            <a:lvl6pPr marL="2514600" indent="-228600" eaLnBrk="0" fontAlgn="base" hangingPunct="0">
              <a:spcBef>
                <a:spcPct val="0"/>
              </a:spcBef>
              <a:spcAft>
                <a:spcPct val="0"/>
              </a:spcAft>
              <a:defRPr sz="3600">
                <a:solidFill>
                  <a:schemeClr val="tx1"/>
                </a:solidFill>
                <a:latin typeface="Arial" pitchFamily="34" charset="0"/>
              </a:defRPr>
            </a:lvl6pPr>
            <a:lvl7pPr marL="2971800" indent="-228600" eaLnBrk="0" fontAlgn="base" hangingPunct="0">
              <a:spcBef>
                <a:spcPct val="0"/>
              </a:spcBef>
              <a:spcAft>
                <a:spcPct val="0"/>
              </a:spcAft>
              <a:defRPr sz="3600">
                <a:solidFill>
                  <a:schemeClr val="tx1"/>
                </a:solidFill>
                <a:latin typeface="Arial" pitchFamily="34" charset="0"/>
              </a:defRPr>
            </a:lvl7pPr>
            <a:lvl8pPr marL="3429000" indent="-228600" eaLnBrk="0" fontAlgn="base" hangingPunct="0">
              <a:spcBef>
                <a:spcPct val="0"/>
              </a:spcBef>
              <a:spcAft>
                <a:spcPct val="0"/>
              </a:spcAft>
              <a:defRPr sz="3600">
                <a:solidFill>
                  <a:schemeClr val="tx1"/>
                </a:solidFill>
                <a:latin typeface="Arial" pitchFamily="34" charset="0"/>
              </a:defRPr>
            </a:lvl8pPr>
            <a:lvl9pPr marL="3886200" indent="-228600" eaLnBrk="0" fontAlgn="base" hangingPunct="0">
              <a:spcBef>
                <a:spcPct val="0"/>
              </a:spcBef>
              <a:spcAft>
                <a:spcPct val="0"/>
              </a:spcAft>
              <a:defRPr sz="3600">
                <a:solidFill>
                  <a:schemeClr val="tx1"/>
                </a:solidFill>
                <a:latin typeface="Arial" pitchFamily="34" charset="0"/>
              </a:defRPr>
            </a:lvl9pPr>
          </a:lstStyle>
          <a:p>
            <a:pPr algn="ctr" eaLnBrk="1" hangingPunct="1">
              <a:spcBef>
                <a:spcPct val="50000"/>
              </a:spcBef>
              <a:defRPr/>
            </a:pPr>
            <a:r>
              <a:rPr lang="en-US" sz="3200" b="1" dirty="0" err="1" smtClean="0">
                <a:solidFill>
                  <a:srgbClr val="0000FF"/>
                </a:solidFill>
                <a:latin typeface="Times New Roman" pitchFamily="18" charset="0"/>
                <a:cs typeface="Times New Roman" pitchFamily="18" charset="0"/>
              </a:rPr>
              <a:t>Bọ</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rùa</a:t>
            </a:r>
            <a:endParaRPr lang="en-US" sz="32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wipe(down)">
                                      <p:cBhvr>
                                        <p:cTn id="14" dur="580">
                                          <p:stCondLst>
                                            <p:cond delay="0"/>
                                          </p:stCondLst>
                                        </p:cTn>
                                        <p:tgtEl>
                                          <p:spTgt spid="12290"/>
                                        </p:tgtEl>
                                      </p:cBhvr>
                                    </p:animEffect>
                                    <p:anim calcmode="lin" valueType="num">
                                      <p:cBhvr>
                                        <p:cTn id="15"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20" dur="26">
                                          <p:stCondLst>
                                            <p:cond delay="650"/>
                                          </p:stCondLst>
                                        </p:cTn>
                                        <p:tgtEl>
                                          <p:spTgt spid="12290"/>
                                        </p:tgtEl>
                                      </p:cBhvr>
                                      <p:to x="100000" y="60000"/>
                                    </p:animScale>
                                    <p:animScale>
                                      <p:cBhvr>
                                        <p:cTn id="21" dur="166" decel="50000">
                                          <p:stCondLst>
                                            <p:cond delay="676"/>
                                          </p:stCondLst>
                                        </p:cTn>
                                        <p:tgtEl>
                                          <p:spTgt spid="12290"/>
                                        </p:tgtEl>
                                      </p:cBhvr>
                                      <p:to x="100000" y="100000"/>
                                    </p:animScale>
                                    <p:animScale>
                                      <p:cBhvr>
                                        <p:cTn id="22" dur="26">
                                          <p:stCondLst>
                                            <p:cond delay="1312"/>
                                          </p:stCondLst>
                                        </p:cTn>
                                        <p:tgtEl>
                                          <p:spTgt spid="12290"/>
                                        </p:tgtEl>
                                      </p:cBhvr>
                                      <p:to x="100000" y="80000"/>
                                    </p:animScale>
                                    <p:animScale>
                                      <p:cBhvr>
                                        <p:cTn id="23" dur="166" decel="50000">
                                          <p:stCondLst>
                                            <p:cond delay="1338"/>
                                          </p:stCondLst>
                                        </p:cTn>
                                        <p:tgtEl>
                                          <p:spTgt spid="12290"/>
                                        </p:tgtEl>
                                      </p:cBhvr>
                                      <p:to x="100000" y="100000"/>
                                    </p:animScale>
                                    <p:animScale>
                                      <p:cBhvr>
                                        <p:cTn id="24" dur="26">
                                          <p:stCondLst>
                                            <p:cond delay="1642"/>
                                          </p:stCondLst>
                                        </p:cTn>
                                        <p:tgtEl>
                                          <p:spTgt spid="12290"/>
                                        </p:tgtEl>
                                      </p:cBhvr>
                                      <p:to x="100000" y="90000"/>
                                    </p:animScale>
                                    <p:animScale>
                                      <p:cBhvr>
                                        <p:cTn id="25" dur="166" decel="50000">
                                          <p:stCondLst>
                                            <p:cond delay="1668"/>
                                          </p:stCondLst>
                                        </p:cTn>
                                        <p:tgtEl>
                                          <p:spTgt spid="12290"/>
                                        </p:tgtEl>
                                      </p:cBhvr>
                                      <p:to x="100000" y="100000"/>
                                    </p:animScale>
                                    <p:animScale>
                                      <p:cBhvr>
                                        <p:cTn id="26" dur="26">
                                          <p:stCondLst>
                                            <p:cond delay="1808"/>
                                          </p:stCondLst>
                                        </p:cTn>
                                        <p:tgtEl>
                                          <p:spTgt spid="12290"/>
                                        </p:tgtEl>
                                      </p:cBhvr>
                                      <p:to x="100000" y="95000"/>
                                    </p:animScale>
                                    <p:animScale>
                                      <p:cBhvr>
                                        <p:cTn id="27" dur="166" decel="50000">
                                          <p:stCondLst>
                                            <p:cond delay="1834"/>
                                          </p:stCondLst>
                                        </p:cTn>
                                        <p:tgtEl>
                                          <p:spTgt spid="1229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362200" y="838200"/>
            <a:ext cx="4886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altLang="en-US" sz="3200">
                <a:solidFill>
                  <a:srgbClr val="FF0000"/>
                </a:solidFill>
              </a:rPr>
              <a:t>HOẠT ĐỘNG KHÁM PHÁ</a:t>
            </a:r>
          </a:p>
        </p:txBody>
      </p:sp>
      <p:sp>
        <p:nvSpPr>
          <p:cNvPr id="4" name="Text Box 11"/>
          <p:cNvSpPr txBox="1">
            <a:spLocks noChangeArrowheads="1"/>
          </p:cNvSpPr>
          <p:nvPr/>
        </p:nvSpPr>
        <p:spPr bwMode="auto">
          <a:xfrm>
            <a:off x="0" y="0"/>
            <a:ext cx="9144000" cy="646113"/>
          </a:xfrm>
          <a:prstGeom prst="rect">
            <a:avLst/>
          </a:prstGeom>
          <a:solidFill>
            <a:schemeClr val="accent3">
              <a:lumMod val="20000"/>
              <a:lumOff val="80000"/>
            </a:schemeClr>
          </a:solidFill>
          <a:ln>
            <a:noFill/>
          </a:ln>
          <a:effectLst/>
        </p:spPr>
        <p:txBody>
          <a:bodyPr>
            <a:spAutoFit/>
          </a:bodyPr>
          <a:lstStyle/>
          <a:p>
            <a:pPr algn="ctr" eaLnBrk="0" hangingPunct="0">
              <a:spcBef>
                <a:spcPct val="50000"/>
              </a:spcBef>
              <a:defRPr/>
            </a:pPr>
            <a:r>
              <a:rPr lang="en-US" sz="3600" b="1" dirty="0">
                <a:solidFill>
                  <a:srgbClr val="FF0000"/>
                </a:solidFill>
                <a:cs typeface="Times New Roman" pitchFamily="18" charset="0"/>
              </a:rPr>
              <a:t>BÀI 1: HÌNH CÓ TRỤC ĐỐI XỨNG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Box 11"/>
          <p:cNvSpPr txBox="1">
            <a:spLocks noChangeArrowheads="1"/>
          </p:cNvSpPr>
          <p:nvPr/>
        </p:nvSpPr>
        <p:spPr bwMode="auto">
          <a:xfrm>
            <a:off x="0" y="0"/>
            <a:ext cx="9144000" cy="646113"/>
          </a:xfrm>
          <a:prstGeom prst="rect">
            <a:avLst/>
          </a:prstGeom>
          <a:solidFill>
            <a:schemeClr val="accent3">
              <a:lumMod val="20000"/>
              <a:lumOff val="80000"/>
            </a:schemeClr>
          </a:solidFill>
          <a:ln>
            <a:noFill/>
          </a:ln>
          <a:effectLst/>
        </p:spPr>
        <p:txBody>
          <a:bodyPr>
            <a:spAutoFit/>
          </a:bodyPr>
          <a:lstStyle/>
          <a:p>
            <a:pPr algn="ctr" eaLnBrk="0" hangingPunct="0">
              <a:spcBef>
                <a:spcPct val="50000"/>
              </a:spcBef>
              <a:defRPr/>
            </a:pPr>
            <a:r>
              <a:rPr lang="en-US" sz="3600" b="1" dirty="0">
                <a:solidFill>
                  <a:srgbClr val="FF0000"/>
                </a:solidFill>
                <a:cs typeface="Times New Roman" pitchFamily="18" charset="0"/>
              </a:rPr>
              <a:t>BÀI 1: HÌNH CÓ TRỤC ĐỐI XỨNG</a:t>
            </a:r>
          </a:p>
        </p:txBody>
      </p:sp>
      <p:sp>
        <p:nvSpPr>
          <p:cNvPr id="3" name="Text Box 3"/>
          <p:cNvSpPr txBox="1">
            <a:spLocks noChangeArrowheads="1"/>
          </p:cNvSpPr>
          <p:nvPr/>
        </p:nvSpPr>
        <p:spPr bwMode="auto">
          <a:xfrm>
            <a:off x="0" y="685800"/>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spcBef>
                <a:spcPct val="50000"/>
              </a:spcBef>
            </a:pPr>
            <a:r>
              <a:rPr lang="en-US" altLang="en-US" sz="2800" b="1">
                <a:solidFill>
                  <a:srgbClr val="0000FF"/>
                </a:solidFill>
                <a:cs typeface="Times New Roman" pitchFamily="18" charset="0"/>
              </a:rPr>
              <a:t>I. HÌNH CÓ TRỤC ĐỐI XỨNG. TRỤC ĐỐI XỨNG</a:t>
            </a:r>
            <a:endParaRPr lang="en-US" altLang="en-US" sz="2800">
              <a:solidFill>
                <a:srgbClr val="0000FF"/>
              </a:solidFill>
              <a:cs typeface="Times New Roman" pitchFamily="18" charset="0"/>
            </a:endParaRPr>
          </a:p>
        </p:txBody>
      </p:sp>
      <p:sp>
        <p:nvSpPr>
          <p:cNvPr id="6" name="Text Box 3"/>
          <p:cNvSpPr txBox="1">
            <a:spLocks noChangeArrowheads="1"/>
          </p:cNvSpPr>
          <p:nvPr/>
        </p:nvSpPr>
        <p:spPr bwMode="auto">
          <a:xfrm>
            <a:off x="217488" y="1143000"/>
            <a:ext cx="84693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lnSpc>
                <a:spcPct val="150000"/>
              </a:lnSpc>
              <a:spcBef>
                <a:spcPct val="50000"/>
              </a:spcBef>
            </a:pPr>
            <a:r>
              <a:rPr lang="en-US" altLang="en-US" sz="2800" b="1">
                <a:solidFill>
                  <a:srgbClr val="0000FF"/>
                </a:solidFill>
                <a:cs typeface="Times New Roman" pitchFamily="18" charset="0"/>
              </a:rPr>
              <a:t>HĐ: </a:t>
            </a:r>
            <a:r>
              <a:rPr lang="en-US" altLang="en-US" sz="2800" b="1">
                <a:cs typeface="Times New Roman" pitchFamily="18" charset="0"/>
              </a:rPr>
              <a:t>Quan sát hình bên. Em thấy điều gì?</a:t>
            </a:r>
            <a:endParaRPr lang="en-US" altLang="en-US" sz="2800">
              <a:cs typeface="Times New Roman" pitchFamily="18" charset="0"/>
            </a:endParaRPr>
          </a:p>
        </p:txBody>
      </p:sp>
      <p:pic>
        <p:nvPicPr>
          <p:cNvPr id="7" name="Picture 6" descr="https://tech12h.com/sites/default/files/styles/inbody400/public/screenshot_1133.jpg?itok=gY3eLJ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438400"/>
            <a:ext cx="3222625"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04800" y="51054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r>
              <a:rPr lang="nl-NL" altLang="en-US" sz="2800">
                <a:solidFill>
                  <a:srgbClr val="0000FF"/>
                </a:solidFill>
                <a:ea typeface="Arial" charset="0"/>
                <a:cs typeface="Times New Roman" pitchFamily="18" charset="0"/>
              </a:rPr>
              <a:t>Khi gấp theo đường nét đứt hai phần của mỗi hình sẽ chồng khít lên nhau</a:t>
            </a:r>
          </a:p>
        </p:txBody>
      </p:sp>
      <p:sp>
        <p:nvSpPr>
          <p:cNvPr id="9" name="TextBox 8"/>
          <p:cNvSpPr txBox="1">
            <a:spLocks noChangeArrowheads="1"/>
          </p:cNvSpPr>
          <p:nvPr/>
        </p:nvSpPr>
        <p:spPr bwMode="auto">
          <a:xfrm>
            <a:off x="2133600" y="152400"/>
            <a:ext cx="4886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altLang="en-US" sz="3200">
                <a:solidFill>
                  <a:srgbClr val="FF0000"/>
                </a:solidFill>
              </a:rPr>
              <a:t>HOẠT ĐỘNG KHÁM PHÁ</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arn(inVertical)">
                                      <p:cBhvr>
                                        <p:cTn id="17" dur="500"/>
                                        <p:tgtEl>
                                          <p:spTgt spid="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 grpId="0"/>
      <p:bldP spid="6" grpId="0"/>
      <p:bldP spid="8" grpId="0"/>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2362200"/>
            <a:ext cx="84693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lnSpc>
                <a:spcPct val="150000"/>
              </a:lnSpc>
              <a:spcBef>
                <a:spcPct val="50000"/>
              </a:spcBef>
              <a:buFontTx/>
              <a:buChar char="-"/>
            </a:pPr>
            <a:r>
              <a:rPr lang="en-US" altLang="en-US" sz="2800" b="1">
                <a:solidFill>
                  <a:srgbClr val="0000FF"/>
                </a:solidFill>
                <a:cs typeface="Times New Roman" pitchFamily="18" charset="0"/>
              </a:rPr>
              <a:t>Hai hình trên là hình có trục đối xứng</a:t>
            </a:r>
          </a:p>
          <a:p>
            <a:pPr algn="just">
              <a:lnSpc>
                <a:spcPct val="150000"/>
              </a:lnSpc>
              <a:spcBef>
                <a:spcPct val="50000"/>
              </a:spcBef>
              <a:buFontTx/>
              <a:buChar char="-"/>
            </a:pPr>
            <a:r>
              <a:rPr lang="en-US" altLang="en-US" sz="2800" b="1">
                <a:solidFill>
                  <a:srgbClr val="0000FF"/>
                </a:solidFill>
                <a:cs typeface="Times New Roman" pitchFamily="18" charset="0"/>
              </a:rPr>
              <a:t>Đường nét đứt của mỗi hình trên là trục đối xứng của hình đó</a:t>
            </a:r>
            <a:endParaRPr lang="en-US" altLang="en-US" sz="2800">
              <a:cs typeface="Times New Roman" pitchFamily="18" charset="0"/>
            </a:endParaRPr>
          </a:p>
        </p:txBody>
      </p:sp>
      <p:sp>
        <p:nvSpPr>
          <p:cNvPr id="5" name="Text Box 11"/>
          <p:cNvSpPr txBox="1">
            <a:spLocks noChangeArrowheads="1"/>
          </p:cNvSpPr>
          <p:nvPr/>
        </p:nvSpPr>
        <p:spPr bwMode="auto">
          <a:xfrm>
            <a:off x="0" y="0"/>
            <a:ext cx="9144000" cy="646113"/>
          </a:xfrm>
          <a:prstGeom prst="rect">
            <a:avLst/>
          </a:prstGeom>
          <a:solidFill>
            <a:schemeClr val="accent3">
              <a:lumMod val="20000"/>
              <a:lumOff val="80000"/>
            </a:schemeClr>
          </a:solidFill>
          <a:ln>
            <a:noFill/>
          </a:ln>
          <a:effectLst/>
        </p:spPr>
        <p:txBody>
          <a:bodyPr>
            <a:spAutoFit/>
          </a:bodyPr>
          <a:lstStyle/>
          <a:p>
            <a:pPr algn="ctr" eaLnBrk="0" hangingPunct="0">
              <a:spcBef>
                <a:spcPct val="50000"/>
              </a:spcBef>
              <a:defRPr/>
            </a:pPr>
            <a:r>
              <a:rPr lang="en-US" sz="3600" b="1" dirty="0">
                <a:solidFill>
                  <a:srgbClr val="FF0000"/>
                </a:solidFill>
                <a:cs typeface="Times New Roman" pitchFamily="18" charset="0"/>
              </a:rPr>
              <a:t>BÀI 1: HÌNH CÓ TRỤC ĐỐI XỨNG</a:t>
            </a:r>
          </a:p>
        </p:txBody>
      </p:sp>
      <p:sp>
        <p:nvSpPr>
          <p:cNvPr id="14340" name="Text Box 3"/>
          <p:cNvSpPr txBox="1">
            <a:spLocks noChangeArrowheads="1"/>
          </p:cNvSpPr>
          <p:nvPr/>
        </p:nvSpPr>
        <p:spPr bwMode="auto">
          <a:xfrm>
            <a:off x="76200" y="762000"/>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spcBef>
                <a:spcPct val="50000"/>
              </a:spcBef>
            </a:pPr>
            <a:r>
              <a:rPr lang="en-US" altLang="en-US" sz="2800" b="1">
                <a:solidFill>
                  <a:srgbClr val="0000FF"/>
                </a:solidFill>
                <a:cs typeface="Times New Roman" pitchFamily="18" charset="0"/>
              </a:rPr>
              <a:t>I. HÌNH CÓ TRỤC ĐỐI XỨNG. TRỤC ĐỐI XỨNG</a:t>
            </a:r>
            <a:endParaRPr lang="en-US" altLang="en-US" sz="2800">
              <a:solidFill>
                <a:srgbClr val="0000FF"/>
              </a:solidFill>
              <a:cs typeface="Times New Roman" pitchFamily="18" charset="0"/>
            </a:endParaRPr>
          </a:p>
        </p:txBody>
      </p:sp>
      <p:sp>
        <p:nvSpPr>
          <p:cNvPr id="6" name="Rectangle 5"/>
          <p:cNvSpPr>
            <a:spLocks noChangeArrowheads="1"/>
          </p:cNvSpPr>
          <p:nvPr/>
        </p:nvSpPr>
        <p:spPr bwMode="auto">
          <a:xfrm>
            <a:off x="457200" y="1524000"/>
            <a:ext cx="19240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lnSpc>
                <a:spcPct val="150000"/>
              </a:lnSpc>
              <a:spcBef>
                <a:spcPct val="50000"/>
              </a:spcBef>
            </a:pPr>
            <a:r>
              <a:rPr lang="en-US" altLang="en-US" sz="2800" b="1">
                <a:solidFill>
                  <a:srgbClr val="C00000"/>
                </a:solidFill>
                <a:cs typeface="Times New Roman" pitchFamily="18" charset="0"/>
              </a:rPr>
              <a:t>Trọng tâm: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0" y="0"/>
            <a:ext cx="9144000" cy="646113"/>
          </a:xfrm>
          <a:prstGeom prst="rect">
            <a:avLst/>
          </a:prstGeom>
          <a:solidFill>
            <a:schemeClr val="accent3">
              <a:lumMod val="20000"/>
              <a:lumOff val="80000"/>
            </a:schemeClr>
          </a:solidFill>
          <a:ln>
            <a:noFill/>
          </a:ln>
          <a:effectLst/>
        </p:spPr>
        <p:txBody>
          <a:bodyPr>
            <a:spAutoFit/>
          </a:bodyPr>
          <a:lstStyle/>
          <a:p>
            <a:pPr algn="ctr" eaLnBrk="0" hangingPunct="0">
              <a:spcBef>
                <a:spcPct val="50000"/>
              </a:spcBef>
              <a:defRPr/>
            </a:pPr>
            <a:r>
              <a:rPr lang="en-US" sz="3600" b="1" dirty="0">
                <a:solidFill>
                  <a:srgbClr val="FF0000"/>
                </a:solidFill>
                <a:cs typeface="Times New Roman" pitchFamily="18" charset="0"/>
              </a:rPr>
              <a:t>BÀI 1: HÌNH CÓ TRỤC ĐỐI XỨNG</a:t>
            </a:r>
          </a:p>
        </p:txBody>
      </p:sp>
      <p:sp>
        <p:nvSpPr>
          <p:cNvPr id="3" name="Text Box 3"/>
          <p:cNvSpPr txBox="1">
            <a:spLocks noChangeArrowheads="1"/>
          </p:cNvSpPr>
          <p:nvPr/>
        </p:nvSpPr>
        <p:spPr bwMode="auto">
          <a:xfrm>
            <a:off x="152400" y="990600"/>
            <a:ext cx="84693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lnSpc>
                <a:spcPct val="150000"/>
              </a:lnSpc>
              <a:spcBef>
                <a:spcPct val="50000"/>
              </a:spcBef>
            </a:pPr>
            <a:r>
              <a:rPr lang="en-US" altLang="en-US" sz="2800" b="1">
                <a:solidFill>
                  <a:srgbClr val="0000FF"/>
                </a:solidFill>
                <a:cs typeface="Times New Roman" pitchFamily="18" charset="0"/>
              </a:rPr>
              <a:t>HĐ3: </a:t>
            </a:r>
            <a:r>
              <a:rPr lang="en-US" altLang="en-US" sz="2800" b="1">
                <a:cs typeface="Times New Roman" pitchFamily="18" charset="0"/>
              </a:rPr>
              <a:t>Gấp đôi tờ giấy. Dùng kéo cắt 1 đường như hình bên, rồi mở ra ta được 1 hình. Tìm trục đối xứng?</a:t>
            </a:r>
            <a:endParaRPr lang="en-US" altLang="en-US" sz="2800">
              <a:cs typeface="Times New Roman" pitchFamily="18" charset="0"/>
            </a:endParaRPr>
          </a:p>
        </p:txBody>
      </p:sp>
      <p:grpSp>
        <p:nvGrpSpPr>
          <p:cNvPr id="4" name="Group 3"/>
          <p:cNvGrpSpPr>
            <a:grpSpLocks/>
          </p:cNvGrpSpPr>
          <p:nvPr/>
        </p:nvGrpSpPr>
        <p:grpSpPr bwMode="auto">
          <a:xfrm>
            <a:off x="1295400" y="2971800"/>
            <a:ext cx="5791200" cy="3800475"/>
            <a:chOff x="1676399" y="2869525"/>
            <a:chExt cx="5791202" cy="3801597"/>
          </a:xfrm>
        </p:grpSpPr>
        <p:pic>
          <p:nvPicPr>
            <p:cNvPr id="1536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399" y="2869525"/>
              <a:ext cx="5791202" cy="380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 descr="Cùng bé chơi cắt dá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2893599"/>
              <a:ext cx="2895601" cy="160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5" name="Text Box 3"/>
          <p:cNvSpPr txBox="1">
            <a:spLocks noChangeArrowheads="1"/>
          </p:cNvSpPr>
          <p:nvPr/>
        </p:nvSpPr>
        <p:spPr bwMode="auto">
          <a:xfrm>
            <a:off x="0" y="685800"/>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spcBef>
                <a:spcPct val="50000"/>
              </a:spcBef>
            </a:pPr>
            <a:r>
              <a:rPr lang="en-US" altLang="en-US" sz="2800" b="1">
                <a:solidFill>
                  <a:srgbClr val="0000FF"/>
                </a:solidFill>
                <a:cs typeface="Times New Roman" pitchFamily="18" charset="0"/>
              </a:rPr>
              <a:t>I. HÌNH CÓ TRỤC ĐỐI XỨNG . TRỤC ĐỐI XỨNG</a:t>
            </a:r>
            <a:endParaRPr lang="en-US" altLang="en-US" sz="2800">
              <a:solidFill>
                <a:srgbClr val="0000FF"/>
              </a:solidFill>
              <a:cs typeface="Times New Roman" pitchFamily="18" charset="0"/>
            </a:endParaRPr>
          </a:p>
        </p:txBody>
      </p:sp>
      <p:sp>
        <p:nvSpPr>
          <p:cNvPr id="8" name="Rectangle 7"/>
          <p:cNvSpPr>
            <a:spLocks noChangeArrowheads="1"/>
          </p:cNvSpPr>
          <p:nvPr/>
        </p:nvSpPr>
        <p:spPr bwMode="auto">
          <a:xfrm>
            <a:off x="3505200" y="990600"/>
            <a:ext cx="1987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lnSpc>
                <a:spcPct val="150000"/>
              </a:lnSpc>
              <a:spcBef>
                <a:spcPct val="50000"/>
              </a:spcBef>
            </a:pPr>
            <a:r>
              <a:rPr lang="en-US" altLang="en-US" sz="2800" b="1">
                <a:solidFill>
                  <a:srgbClr val="C00000"/>
                </a:solidFill>
                <a:cs typeface="Times New Roman" pitchFamily="18" charset="0"/>
              </a:rPr>
              <a:t>Thực hành: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cdn.luatvietnam.vn/uploaded/Images/Original/2020/11/12/unnamed_(1)_12111601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8138" y="4792663"/>
            <a:ext cx="2303462"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7" descr="HIỂU BIẾT VỀ BIỂN BÁO GIAO THÔNG ĐƯỜNG BỘ (Bậc Trung Thiệ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4683125"/>
            <a:ext cx="1947863"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572000"/>
            <a:ext cx="2749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p:cNvSpPr txBox="1">
            <a:spLocks noChangeArrowheads="1"/>
          </p:cNvSpPr>
          <p:nvPr/>
        </p:nvSpPr>
        <p:spPr bwMode="auto">
          <a:xfrm>
            <a:off x="217488" y="457200"/>
            <a:ext cx="84693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lnSpc>
                <a:spcPct val="150000"/>
              </a:lnSpc>
              <a:spcBef>
                <a:spcPct val="50000"/>
              </a:spcBef>
            </a:pPr>
            <a:r>
              <a:rPr lang="en-US" altLang="en-US" sz="2800" b="1">
                <a:solidFill>
                  <a:srgbClr val="0000FF"/>
                </a:solidFill>
                <a:cs typeface="Times New Roman" pitchFamily="18" charset="0"/>
              </a:rPr>
              <a:t>Bài 1. </a:t>
            </a:r>
            <a:r>
              <a:rPr lang="en-US" altLang="en-US" sz="2800" b="1">
                <a:cs typeface="Times New Roman" pitchFamily="18" charset="0"/>
              </a:rPr>
              <a:t>Những chữ cái nào dưới đây có trục đối xứng?</a:t>
            </a:r>
            <a:endParaRPr lang="en-US" altLang="en-US" sz="2800">
              <a:cs typeface="Times New Roman" pitchFamily="18" charset="0"/>
            </a:endParaRPr>
          </a:p>
        </p:txBody>
      </p:sp>
      <p:sp>
        <p:nvSpPr>
          <p:cNvPr id="13" name="Text Box 3"/>
          <p:cNvSpPr txBox="1">
            <a:spLocks noChangeArrowheads="1"/>
          </p:cNvSpPr>
          <p:nvPr/>
        </p:nvSpPr>
        <p:spPr bwMode="auto">
          <a:xfrm>
            <a:off x="3352800" y="23813"/>
            <a:ext cx="40624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lnSpc>
                <a:spcPct val="150000"/>
              </a:lnSpc>
              <a:spcBef>
                <a:spcPct val="50000"/>
              </a:spcBef>
            </a:pPr>
            <a:r>
              <a:rPr lang="en-US" altLang="en-US" sz="2800" b="1">
                <a:solidFill>
                  <a:srgbClr val="FF0000"/>
                </a:solidFill>
                <a:cs typeface="Times New Roman" pitchFamily="18" charset="0"/>
              </a:rPr>
              <a:t>Vận dụng: HĐ nhóm đôi</a:t>
            </a:r>
            <a:endParaRPr lang="en-US" altLang="en-US" sz="2800">
              <a:solidFill>
                <a:srgbClr val="FF0000"/>
              </a:solidFill>
              <a:cs typeface="Times New Roman" pitchFamily="18" charset="0"/>
            </a:endParaRPr>
          </a:p>
        </p:txBody>
      </p:sp>
      <p:sp>
        <p:nvSpPr>
          <p:cNvPr id="15" name="Text Box 3"/>
          <p:cNvSpPr txBox="1">
            <a:spLocks noChangeArrowheads="1"/>
          </p:cNvSpPr>
          <p:nvPr/>
        </p:nvSpPr>
        <p:spPr bwMode="auto">
          <a:xfrm>
            <a:off x="152400" y="3352800"/>
            <a:ext cx="84677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spcBef>
                <a:spcPct val="50000"/>
              </a:spcBef>
            </a:pPr>
            <a:r>
              <a:rPr lang="en-US" altLang="en-US" sz="2800" b="1">
                <a:solidFill>
                  <a:srgbClr val="0000FF"/>
                </a:solidFill>
                <a:cs typeface="Times New Roman" pitchFamily="18" charset="0"/>
              </a:rPr>
              <a:t>Bài 2. </a:t>
            </a:r>
            <a:r>
              <a:rPr lang="en-US" altLang="en-US" sz="2800" b="1">
                <a:cs typeface="Times New Roman" pitchFamily="18" charset="0"/>
              </a:rPr>
              <a:t>Đường nét đứt có phải là trục đối xứng của mỗi hình sau không?</a:t>
            </a:r>
            <a:endParaRPr lang="en-US" altLang="en-US" sz="2800">
              <a:cs typeface="Times New Roman" pitchFamily="18" charset="0"/>
            </a:endParaRPr>
          </a:p>
        </p:txBody>
      </p:sp>
      <p:sp>
        <p:nvSpPr>
          <p:cNvPr id="17416" name="Text Box 4"/>
          <p:cNvSpPr txBox="1">
            <a:spLocks noChangeArrowheads="1"/>
          </p:cNvSpPr>
          <p:nvPr/>
        </p:nvSpPr>
        <p:spPr bwMode="auto">
          <a:xfrm>
            <a:off x="76200" y="914400"/>
            <a:ext cx="8588375"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a:spcBef>
                <a:spcPct val="50000"/>
              </a:spcBef>
            </a:pPr>
            <a:r>
              <a:rPr lang="en-US" altLang="en-US" sz="15900" b="1">
                <a:solidFill>
                  <a:srgbClr val="00B0F0"/>
                </a:solidFill>
                <a:latin typeface="Arial" charset="0"/>
              </a:rPr>
              <a:t>A B G H</a:t>
            </a:r>
          </a:p>
        </p:txBody>
      </p:sp>
      <p:cxnSp>
        <p:nvCxnSpPr>
          <p:cNvPr id="27" name="Straight Connector 26"/>
          <p:cNvCxnSpPr/>
          <p:nvPr/>
        </p:nvCxnSpPr>
        <p:spPr>
          <a:xfrm flipV="1">
            <a:off x="1481138" y="4383088"/>
            <a:ext cx="0" cy="2398712"/>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4030663" y="4343400"/>
            <a:ext cx="7937" cy="2438400"/>
          </a:xfrm>
          <a:prstGeom prst="line">
            <a:avLst/>
          </a:prstGeom>
          <a:ln w="381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257800" y="4251325"/>
            <a:ext cx="3581400" cy="23622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273175" y="1143000"/>
            <a:ext cx="0" cy="2209800"/>
          </a:xfrm>
          <a:prstGeom prst="line">
            <a:avLst/>
          </a:prstGeom>
          <a:ln w="38100">
            <a:solidFill>
              <a:srgbClr val="CC0000"/>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2281238" y="2171700"/>
            <a:ext cx="2171700" cy="11113"/>
          </a:xfrm>
          <a:prstGeom prst="line">
            <a:avLst/>
          </a:prstGeom>
          <a:ln w="38100">
            <a:solidFill>
              <a:srgbClr val="CC0000"/>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392863" y="2133600"/>
            <a:ext cx="2043112" cy="3175"/>
          </a:xfrm>
          <a:prstGeom prst="line">
            <a:avLst/>
          </a:prstGeom>
          <a:ln w="38100">
            <a:solidFill>
              <a:srgbClr val="CC0000"/>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413625" y="1195388"/>
            <a:ext cx="0" cy="1928812"/>
          </a:xfrm>
          <a:prstGeom prst="line">
            <a:avLst/>
          </a:prstGeom>
          <a:ln w="38100">
            <a:solidFill>
              <a:srgbClr val="CC0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416"/>
                                        </p:tgtEl>
                                        <p:attrNameLst>
                                          <p:attrName>style.visibility</p:attrName>
                                        </p:attrNameLst>
                                      </p:cBhvr>
                                      <p:to>
                                        <p:strVal val="visible"/>
                                      </p:to>
                                    </p:set>
                                    <p:animEffect transition="in" filter="barn(inVertical)">
                                      <p:cBhvr>
                                        <p:cTn id="15" dur="500"/>
                                        <p:tgtEl>
                                          <p:spTgt spid="1741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17410"/>
                                        </p:tgtEl>
                                        <p:attrNameLst>
                                          <p:attrName>style.visibility</p:attrName>
                                        </p:attrNameLst>
                                      </p:cBhvr>
                                      <p:to>
                                        <p:strVal val="visible"/>
                                      </p:to>
                                    </p:set>
                                    <p:animEffect transition="in" filter="fade">
                                      <p:cBhvr>
                                        <p:cTn id="20" dur="1000"/>
                                        <p:tgtEl>
                                          <p:spTgt spid="17410"/>
                                        </p:tgtEl>
                                      </p:cBhvr>
                                    </p:animEffect>
                                    <p:anim calcmode="lin" valueType="num">
                                      <p:cBhvr>
                                        <p:cTn id="21" dur="1000" fill="hold"/>
                                        <p:tgtEl>
                                          <p:spTgt spid="17410"/>
                                        </p:tgtEl>
                                        <p:attrNameLst>
                                          <p:attrName>ppt_x</p:attrName>
                                        </p:attrNameLst>
                                      </p:cBhvr>
                                      <p:tavLst>
                                        <p:tav tm="0">
                                          <p:val>
                                            <p:strVal val="#ppt_x"/>
                                          </p:val>
                                        </p:tav>
                                        <p:tav tm="100000">
                                          <p:val>
                                            <p:strVal val="#ppt_x"/>
                                          </p:val>
                                        </p:tav>
                                      </p:tavLst>
                                    </p:anim>
                                    <p:anim calcmode="lin" valueType="num">
                                      <p:cBhvr>
                                        <p:cTn id="22" dur="1000" fill="hold"/>
                                        <p:tgtEl>
                                          <p:spTgt spid="1741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7411"/>
                                        </p:tgtEl>
                                        <p:attrNameLst>
                                          <p:attrName>style.visibility</p:attrName>
                                        </p:attrNameLst>
                                      </p:cBhvr>
                                      <p:to>
                                        <p:strVal val="visible"/>
                                      </p:to>
                                    </p:set>
                                    <p:animEffect transition="in" filter="fade">
                                      <p:cBhvr>
                                        <p:cTn id="25" dur="1000"/>
                                        <p:tgtEl>
                                          <p:spTgt spid="17411"/>
                                        </p:tgtEl>
                                      </p:cBhvr>
                                    </p:animEffect>
                                    <p:anim calcmode="lin" valueType="num">
                                      <p:cBhvr>
                                        <p:cTn id="26" dur="1000" fill="hold"/>
                                        <p:tgtEl>
                                          <p:spTgt spid="17411"/>
                                        </p:tgtEl>
                                        <p:attrNameLst>
                                          <p:attrName>ppt_x</p:attrName>
                                        </p:attrNameLst>
                                      </p:cBhvr>
                                      <p:tavLst>
                                        <p:tav tm="0">
                                          <p:val>
                                            <p:strVal val="#ppt_x"/>
                                          </p:val>
                                        </p:tav>
                                        <p:tav tm="100000">
                                          <p:val>
                                            <p:strVal val="#ppt_x"/>
                                          </p:val>
                                        </p:tav>
                                      </p:tavLst>
                                    </p:anim>
                                    <p:anim calcmode="lin" valueType="num">
                                      <p:cBhvr>
                                        <p:cTn id="27" dur="1000" fill="hold"/>
                                        <p:tgtEl>
                                          <p:spTgt spid="174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7412"/>
                                        </p:tgtEl>
                                        <p:attrNameLst>
                                          <p:attrName>style.visibility</p:attrName>
                                        </p:attrNameLst>
                                      </p:cBhvr>
                                      <p:to>
                                        <p:strVal val="visible"/>
                                      </p:to>
                                    </p:set>
                                    <p:animEffect transition="in" filter="fade">
                                      <p:cBhvr>
                                        <p:cTn id="30" dur="1000"/>
                                        <p:tgtEl>
                                          <p:spTgt spid="17412"/>
                                        </p:tgtEl>
                                      </p:cBhvr>
                                    </p:animEffect>
                                    <p:anim calcmode="lin" valueType="num">
                                      <p:cBhvr>
                                        <p:cTn id="31" dur="1000" fill="hold"/>
                                        <p:tgtEl>
                                          <p:spTgt spid="17412"/>
                                        </p:tgtEl>
                                        <p:attrNameLst>
                                          <p:attrName>ppt_x</p:attrName>
                                        </p:attrNameLst>
                                      </p:cBhvr>
                                      <p:tavLst>
                                        <p:tav tm="0">
                                          <p:val>
                                            <p:strVal val="#ppt_x"/>
                                          </p:val>
                                        </p:tav>
                                        <p:tav tm="100000">
                                          <p:val>
                                            <p:strVal val="#ppt_x"/>
                                          </p:val>
                                        </p:tav>
                                      </p:tavLst>
                                    </p:anim>
                                    <p:anim calcmode="lin" valueType="num">
                                      <p:cBhvr>
                                        <p:cTn id="32" dur="1000" fill="hold"/>
                                        <p:tgtEl>
                                          <p:spTgt spid="1741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1000"/>
                                        <p:tgtEl>
                                          <p:spTgt spid="42"/>
                                        </p:tgtEl>
                                      </p:cBhvr>
                                    </p:animEffect>
                                    <p:anim calcmode="lin" valueType="num">
                                      <p:cBhvr>
                                        <p:cTn id="51" dur="1000" fill="hold"/>
                                        <p:tgtEl>
                                          <p:spTgt spid="42"/>
                                        </p:tgtEl>
                                        <p:attrNameLst>
                                          <p:attrName>ppt_x</p:attrName>
                                        </p:attrNameLst>
                                      </p:cBhvr>
                                      <p:tavLst>
                                        <p:tav tm="0">
                                          <p:val>
                                            <p:strVal val="#ppt_x"/>
                                          </p:val>
                                        </p:tav>
                                        <p:tav tm="100000">
                                          <p:val>
                                            <p:strVal val="#ppt_x"/>
                                          </p:val>
                                        </p:tav>
                                      </p:tavLst>
                                    </p:anim>
                                    <p:anim calcmode="lin" valueType="num">
                                      <p:cBhvr>
                                        <p:cTn id="5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circle(in)">
                                      <p:cBhvr>
                                        <p:cTn id="57" dur="2000"/>
                                        <p:tgtEl>
                                          <p:spTgt spid="5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6" presetClass="entr" presetSubtype="16" fill="hold" nodeType="click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circle(in)">
                                      <p:cBhvr>
                                        <p:cTn id="62" dur="2000"/>
                                        <p:tgtEl>
                                          <p:spTgt spid="5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6" presetClass="entr" presetSubtype="16"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circle(in)">
                                      <p:cBhvr>
                                        <p:cTn id="67" dur="2000"/>
                                        <p:tgtEl>
                                          <p:spTgt spid="6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nodeType="click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wipe(down)">
                                      <p:cBhvr>
                                        <p:cTn id="7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741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2260</TotalTime>
  <Words>678</Words>
  <Application>Microsoft Office PowerPoint</Application>
  <PresentationFormat>On-screen Show (4:3)</PresentationFormat>
  <Paragraphs>60</Paragraphs>
  <Slides>18</Slides>
  <Notes>5</Notes>
  <HiddenSlides>0</HiddenSlides>
  <MMClips>1</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Oriel</vt:lpstr>
      <vt:lpstr>1_Oriel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h8 tiet 10</dc:title>
  <dc:creator>tnbvan</dc:creator>
  <cp:lastModifiedBy>Trang Do</cp:lastModifiedBy>
  <cp:revision>221</cp:revision>
  <dcterms:created xsi:type="dcterms:W3CDTF">2002-01-02T18:23:40Z</dcterms:created>
  <dcterms:modified xsi:type="dcterms:W3CDTF">2022-06-23T15:11:23Z</dcterms:modified>
</cp:coreProperties>
</file>