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76" r:id="rId14"/>
    <p:sldId id="277" r:id="rId15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.VnTimeH" panose="020B72000000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NI-Times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CC"/>
    <a:srgbClr val="0066FF"/>
    <a:srgbClr val="FFFF66"/>
    <a:srgbClr val="3399FF"/>
    <a:srgbClr val="66FF3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9038D9-4688-4887-A884-8E06336B6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DFD46-9B48-49AA-B2C6-47A61D018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524B1-0A5B-4364-8BAC-53DFBCEAC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25217-D10C-43BA-8C2D-7FEE25D54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9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F5E69-DB2F-4EAB-9F01-1990C7D6D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08159-572B-49E8-9EBB-CECC9217E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068DB-0592-45D2-AD6E-0E46B7593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67F4-C831-4C9D-BD10-96CD0B455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7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A014A-FE95-4496-8420-CE8766D9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A2104-C99C-4BC8-B69E-A8840AB1D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B6CB2-2537-4909-9F63-1110D8064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3607-38F8-48F4-9E30-0937141D0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1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B62C92-EAA7-4603-A40C-D9F65CA9D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5DEBB8-56C7-44D7-92C1-1DAE121E6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81BA76-50AC-41FF-BC39-801A6D0C0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1C9B-1155-498E-805B-3A1A28E76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0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623B69-6A07-4FA6-9322-FFBC35D06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1E9BEE-683B-4106-88C6-258E0AD0B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C5C439-A97F-4C5E-873D-ABAFA80EA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FE35-B844-4DAE-B238-A721C91C2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0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FDB9FD-3B8E-4B29-9D41-170D3746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5F4331-6776-4E1A-803F-E68DA11C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DACC736-B8C8-4091-A6F6-9C22F96BF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2ECA-159E-4EDA-B211-C96FA1A2A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0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0A911-485D-458B-AEDD-976F91768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3B752-0025-430E-8CCA-01BADA302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22970-2B71-4028-B39F-FEBED1942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E2B4-BE7F-4764-9E6B-5DA24497E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5CD189-760D-41DB-A423-95B5B5777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F92B1-3422-4617-A326-10C318BA7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FEC32-6BBC-4678-8CB8-A0235E42D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721EE-DE47-4FD5-8947-C16DFB262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6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03923-AC89-45A9-92B3-0D2736FE0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702E2-B20B-4ADF-8C7E-903EFBF76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6B112-9A98-4ADC-A08D-5DE66FAFB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E25A-59D9-4A4C-A583-FBA9FA35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2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D3B20-580D-417C-B5C7-020E3F0E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5DAB43-D7BD-42E7-9EE5-2F203E00F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CE6B28-0CF8-46B2-B51B-3A5EACA48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3150-FB9B-49C2-94AE-C272D0859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8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CA6F43-D6B6-4D02-B39C-BD5E5E578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C73E5-29C4-4E7E-9627-3FD47816F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45A9DB-A78B-4B70-B799-E5A50BEE9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252C2-E256-4E49-9FE5-FEE926EFE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3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2AF017-F567-468E-BD45-B70A413CE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7ED5B9-78CE-4FC2-A305-98FEF2864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A8FCD0-A2FC-4D58-956C-D1EDFF372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BDCB-0942-4FB6-87CB-9D4118D18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F610C-DB87-4848-9C27-6E29F99D3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D3BD5-971C-4E5A-A4C7-8228D4395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C548E-7866-42E6-96F9-A58D88033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A1AF-050A-457A-9E20-FA41D0513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E7151-691B-447B-95C8-38183D8F3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B4952-CB46-4D7A-960B-0086153B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F7156-94AD-4104-88C0-5AC9AF679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32AA-B93C-4A5E-B867-0DE6448CB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B5C52C-1341-451E-BB5A-8A08EC569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C0146F-9768-4AC0-8CF2-061AF118F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0731DC-3F71-4342-9928-A784AE1C28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5C39DB-8D87-427C-831A-01969E15D6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9BD5B1-5236-4080-9ACC-B2543383FA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2BA74B-C238-4D3F-BC10-92428825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7.png"/><Relationship Id="rId7" Type="http://schemas.openxmlformats.org/officeDocument/2006/relationships/image" Target="../media/image44.wmf"/><Relationship Id="rId12" Type="http://schemas.openxmlformats.org/officeDocument/2006/relationships/slide" Target="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8.png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36.e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33" Type="http://schemas.openxmlformats.org/officeDocument/2006/relationships/oleObject" Target="../embeddings/oleObject3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33.emf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1BE2CC5-B69F-42EB-90B9-DEB1A5B6DD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9144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Áp dụng công thức nghiệm giải phương trình sau :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9F8EFA2E-50A2-4369-8419-F629CA46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5791200" cy="1019175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50000">
                <a:srgbClr val="66FF66"/>
              </a:gs>
              <a:gs pos="100000">
                <a:srgbClr val="66FF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KiÓm tra bµi cò</a:t>
            </a:r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B3DD5433-1E31-4B40-9AF1-3C9DA2B5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3733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3x</a:t>
            </a:r>
            <a:r>
              <a:rPr lang="en-US" alt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+ 8x + 4 = 0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id="{E7169B6A-FD1C-4E02-B5FE-362DFCE4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Viết công thức nghiệm của phương trình bậc hai ?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7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7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7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AutoShape 2">
            <a:extLst>
              <a:ext uri="{FF2B5EF4-FFF2-40B4-BE49-F238E27FC236}">
                <a16:creationId xmlns:a16="http://schemas.microsoft.com/office/drawing/2014/main" id="{6D50591F-A324-4E0E-84F5-D51034BE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290638"/>
            <a:ext cx="4751387" cy="1274762"/>
          </a:xfrm>
          <a:prstGeom prst="cloudCallout">
            <a:avLst>
              <a:gd name="adj1" fmla="val -65972"/>
              <a:gd name="adj2" fmla="val 65069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.VnTimeH" panose="020B7200000000000000" pitchFamily="34" charset="0"/>
              </a:rPr>
              <a:t>HÕT GIê</a:t>
            </a: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EAA430E0-70C1-4ABE-AFEA-1184C2B25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1125538"/>
            <a:ext cx="4225925" cy="17462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4916" name="AutoShape 4" descr="White marble">
            <a:extLst>
              <a:ext uri="{FF2B5EF4-FFF2-40B4-BE49-F238E27FC236}">
                <a16:creationId xmlns:a16="http://schemas.microsoft.com/office/drawing/2014/main" id="{3C78F4E7-37C8-47FF-9B1B-52F921C3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2941638"/>
            <a:ext cx="8056563" cy="588962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66"/>
                </a:solidFill>
                <a:latin typeface=".VnTime" panose="020B7200000000000000" pitchFamily="34" charset="0"/>
              </a:rPr>
              <a:t>C©u hái </a:t>
            </a:r>
            <a:r>
              <a:rPr lang="en-US" altLang="en-US" sz="2000">
                <a:solidFill>
                  <a:srgbClr val="FF0066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Trong các câu sau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câu nào đúng:</a:t>
            </a:r>
          </a:p>
        </p:txBody>
      </p:sp>
      <p:sp>
        <p:nvSpPr>
          <p:cNvPr id="294920" name="AutoShape 8" descr="Bouquet">
            <a:extLst>
              <a:ext uri="{FF2B5EF4-FFF2-40B4-BE49-F238E27FC236}">
                <a16:creationId xmlns:a16="http://schemas.microsoft.com/office/drawing/2014/main" id="{9AB86B93-2542-48BF-839E-1EC341D0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581400"/>
            <a:ext cx="6781800" cy="550863"/>
          </a:xfrm>
          <a:prstGeom prst="vertic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Phương trình 5x</a:t>
            </a:r>
            <a:r>
              <a:rPr lang="en-US" altLang="en-US" sz="2400" b="1" baseline="30000">
                <a:solidFill>
                  <a:srgbClr val="000099"/>
                </a:solidFill>
              </a:rPr>
              <a:t>2</a:t>
            </a:r>
            <a:r>
              <a:rPr lang="en-US" altLang="en-US" sz="2400" b="1">
                <a:solidFill>
                  <a:srgbClr val="000099"/>
                </a:solidFill>
              </a:rPr>
              <a:t> – 6x + 1 = 0 có hệ số b’ = 3</a:t>
            </a:r>
          </a:p>
        </p:txBody>
      </p:sp>
      <p:sp>
        <p:nvSpPr>
          <p:cNvPr id="294925" name="Rectangle 13">
            <a:extLst>
              <a:ext uri="{FF2B5EF4-FFF2-40B4-BE49-F238E27FC236}">
                <a16:creationId xmlns:a16="http://schemas.microsoft.com/office/drawing/2014/main" id="{A9618D32-F2A5-4FA1-98D0-0F03B0E8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26" name="Rectangle 14">
            <a:extLst>
              <a:ext uri="{FF2B5EF4-FFF2-40B4-BE49-F238E27FC236}">
                <a16:creationId xmlns:a16="http://schemas.microsoft.com/office/drawing/2014/main" id="{28BEA107-BF5A-43D4-8897-7E36FA69F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646363"/>
            <a:ext cx="293688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27" name="Rectangle 15">
            <a:extLst>
              <a:ext uri="{FF2B5EF4-FFF2-40B4-BE49-F238E27FC236}">
                <a16:creationId xmlns:a16="http://schemas.microsoft.com/office/drawing/2014/main" id="{4C4B6AA7-43D8-4511-AC99-40602662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28" name="Rectangle 16">
            <a:extLst>
              <a:ext uri="{FF2B5EF4-FFF2-40B4-BE49-F238E27FC236}">
                <a16:creationId xmlns:a16="http://schemas.microsoft.com/office/drawing/2014/main" id="{03CE6729-1A6A-4F13-B0CE-63A404F6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2646363"/>
            <a:ext cx="293687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29" name="Rectangle 17">
            <a:extLst>
              <a:ext uri="{FF2B5EF4-FFF2-40B4-BE49-F238E27FC236}">
                <a16:creationId xmlns:a16="http://schemas.microsoft.com/office/drawing/2014/main" id="{F287CD07-534D-4C16-91BD-FE06F69A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30" name="Rectangle 18">
            <a:extLst>
              <a:ext uri="{FF2B5EF4-FFF2-40B4-BE49-F238E27FC236}">
                <a16:creationId xmlns:a16="http://schemas.microsoft.com/office/drawing/2014/main" id="{A247FB66-9EBC-4387-937A-3151BFEC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31" name="Rectangle 19">
            <a:extLst>
              <a:ext uri="{FF2B5EF4-FFF2-40B4-BE49-F238E27FC236}">
                <a16:creationId xmlns:a16="http://schemas.microsoft.com/office/drawing/2014/main" id="{B4608C9D-5E64-4FC9-8B6F-0D10CDF2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646363"/>
            <a:ext cx="293688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32" name="Rectangle 20">
            <a:extLst>
              <a:ext uri="{FF2B5EF4-FFF2-40B4-BE49-F238E27FC236}">
                <a16:creationId xmlns:a16="http://schemas.microsoft.com/office/drawing/2014/main" id="{6124EF8F-0255-4A89-9E13-EDE15CD1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33" name="Rectangle 21">
            <a:extLst>
              <a:ext uri="{FF2B5EF4-FFF2-40B4-BE49-F238E27FC236}">
                <a16:creationId xmlns:a16="http://schemas.microsoft.com/office/drawing/2014/main" id="{D8ABB194-A361-47E3-814F-02F68E81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646363"/>
            <a:ext cx="293687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4934" name="Rectangle 22">
            <a:extLst>
              <a:ext uri="{FF2B5EF4-FFF2-40B4-BE49-F238E27FC236}">
                <a16:creationId xmlns:a16="http://schemas.microsoft.com/office/drawing/2014/main" id="{9311C960-7048-4BE7-B36D-CBE4A309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2646363"/>
            <a:ext cx="295275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WordArt 23">
            <a:extLst>
              <a:ext uri="{FF2B5EF4-FFF2-40B4-BE49-F238E27FC236}">
                <a16:creationId xmlns:a16="http://schemas.microsoft.com/office/drawing/2014/main" id="{0C2523D0-1C9C-4C0B-AE9E-558D8A7B8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20713"/>
            <a:ext cx="4441825" cy="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Ai nhanh h¬n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70FDF8C1-F560-4705-B0DF-13144B2C1AF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24200"/>
            <a:ext cx="457200" cy="457200"/>
            <a:chOff x="1008" y="1248"/>
            <a:chExt cx="288" cy="384"/>
          </a:xfrm>
        </p:grpSpPr>
        <p:sp>
          <p:nvSpPr>
            <p:cNvPr id="11304" name="Rectangle 25">
              <a:extLst>
                <a:ext uri="{FF2B5EF4-FFF2-40B4-BE49-F238E27FC236}">
                  <a16:creationId xmlns:a16="http://schemas.microsoft.com/office/drawing/2014/main" id="{F26D6263-05C4-43F5-8CE7-C011E691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48"/>
              <a:ext cx="288" cy="384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0099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1305" name="Picture 26" descr="QUANIMAT">
              <a:extLst>
                <a:ext uri="{FF2B5EF4-FFF2-40B4-BE49-F238E27FC236}">
                  <a16:creationId xmlns:a16="http://schemas.microsoft.com/office/drawing/2014/main" id="{C84D03F9-178E-49F1-B7E1-178271D2DA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96"/>
              <a:ext cx="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2" name="Picture 27" descr="DSTARS-P">
            <a:extLst>
              <a:ext uri="{FF2B5EF4-FFF2-40B4-BE49-F238E27FC236}">
                <a16:creationId xmlns:a16="http://schemas.microsoft.com/office/drawing/2014/main" id="{2880DB6C-0C31-4AE5-89D2-85C65A856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48375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8" descr="DSTARS-P">
            <a:extLst>
              <a:ext uri="{FF2B5EF4-FFF2-40B4-BE49-F238E27FC236}">
                <a16:creationId xmlns:a16="http://schemas.microsoft.com/office/drawing/2014/main" id="{49D4BD5A-B1E3-49F2-941A-BDB67ADD44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9" descr="DSTARS-P">
            <a:extLst>
              <a:ext uri="{FF2B5EF4-FFF2-40B4-BE49-F238E27FC236}">
                <a16:creationId xmlns:a16="http://schemas.microsoft.com/office/drawing/2014/main" id="{5CEDDBA8-45DE-453E-A032-84866C247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0" descr="DSTARS-P">
            <a:extLst>
              <a:ext uri="{FF2B5EF4-FFF2-40B4-BE49-F238E27FC236}">
                <a16:creationId xmlns:a16="http://schemas.microsoft.com/office/drawing/2014/main" id="{12722CCD-9CB4-4503-B095-6FA425839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1" descr="DSTARS-P">
            <a:extLst>
              <a:ext uri="{FF2B5EF4-FFF2-40B4-BE49-F238E27FC236}">
                <a16:creationId xmlns:a16="http://schemas.microsoft.com/office/drawing/2014/main" id="{9E645070-0A28-493B-A50C-7A5E8B7926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DSTARS-P">
            <a:extLst>
              <a:ext uri="{FF2B5EF4-FFF2-40B4-BE49-F238E27FC236}">
                <a16:creationId xmlns:a16="http://schemas.microsoft.com/office/drawing/2014/main" id="{31EFCAFE-038F-4F5C-B54D-A9F64BE55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45" name="AutoShape 33">
            <a:extLst>
              <a:ext uri="{FF2B5EF4-FFF2-40B4-BE49-F238E27FC236}">
                <a16:creationId xmlns:a16="http://schemas.microsoft.com/office/drawing/2014/main" id="{BB2FC5E8-F7EA-472F-8BA6-53FFEDA94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311275"/>
            <a:ext cx="4895850" cy="1270000"/>
          </a:xfrm>
          <a:prstGeom prst="cloudCallout">
            <a:avLst>
              <a:gd name="adj1" fmla="val -62449"/>
              <a:gd name="adj2" fmla="val 68125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.VnTimeH" panose="020B7200000000000000" pitchFamily="34" charset="0"/>
              </a:rPr>
              <a:t>B¾t  §Çu</a:t>
            </a:r>
          </a:p>
        </p:txBody>
      </p:sp>
      <p:sp>
        <p:nvSpPr>
          <p:cNvPr id="294946" name="AutoShape 34" descr="Bouquet">
            <a:extLst>
              <a:ext uri="{FF2B5EF4-FFF2-40B4-BE49-F238E27FC236}">
                <a16:creationId xmlns:a16="http://schemas.microsoft.com/office/drawing/2014/main" id="{CEEBB8AC-A5FE-46A0-BB1D-1EE70FA4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4267200"/>
            <a:ext cx="6708775" cy="550863"/>
          </a:xfrm>
          <a:prstGeom prst="vertic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Phương trình x</a:t>
            </a:r>
            <a:r>
              <a:rPr lang="en-US" altLang="en-US" sz="2400" b="1" baseline="30000">
                <a:solidFill>
                  <a:srgbClr val="000099"/>
                </a:solidFill>
              </a:rPr>
              <a:t>2</a:t>
            </a:r>
            <a:r>
              <a:rPr lang="en-US" altLang="en-US" sz="2400" b="1">
                <a:solidFill>
                  <a:srgbClr val="000099"/>
                </a:solidFill>
              </a:rPr>
              <a:t> – x – 1 = 0 có hệ số b’ = – 1</a:t>
            </a: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94947" name="AutoShape 35" descr="Bouquet">
            <a:extLst>
              <a:ext uri="{FF2B5EF4-FFF2-40B4-BE49-F238E27FC236}">
                <a16:creationId xmlns:a16="http://schemas.microsoft.com/office/drawing/2014/main" id="{EF507495-90DB-4838-96AD-F6D14CF0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960938"/>
            <a:ext cx="6827837" cy="1000125"/>
          </a:xfrm>
          <a:prstGeom prst="vertic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Phương trình 2x</a:t>
            </a:r>
            <a:r>
              <a:rPr lang="en-US" altLang="en-US" sz="2400" b="1" baseline="30000">
                <a:solidFill>
                  <a:srgbClr val="000099"/>
                </a:solidFill>
              </a:rPr>
              <a:t>2</a:t>
            </a:r>
            <a:r>
              <a:rPr lang="en-US" altLang="en-US" sz="2400" b="1">
                <a:solidFill>
                  <a:srgbClr val="000099"/>
                </a:solidFill>
              </a:rPr>
              <a:t> – 2( 2 – m)x = 0 có hệ số b’ = – (2 – m)</a:t>
            </a:r>
          </a:p>
        </p:txBody>
      </p:sp>
      <p:sp>
        <p:nvSpPr>
          <p:cNvPr id="294948" name="AutoShape 36" descr="Bouquet">
            <a:extLst>
              <a:ext uri="{FF2B5EF4-FFF2-40B4-BE49-F238E27FC236}">
                <a16:creationId xmlns:a16="http://schemas.microsoft.com/office/drawing/2014/main" id="{E789781A-B3E9-4B88-8127-1ED8756F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6096000"/>
            <a:ext cx="7137400" cy="550863"/>
          </a:xfrm>
          <a:prstGeom prst="vertic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Phương trình 5x</a:t>
            </a:r>
            <a:r>
              <a:rPr lang="en-US" altLang="en-US" sz="2400" b="1" baseline="30000">
                <a:solidFill>
                  <a:srgbClr val="000099"/>
                </a:solidFill>
              </a:rPr>
              <a:t>2</a:t>
            </a:r>
            <a:r>
              <a:rPr lang="en-US" altLang="en-US" sz="2400" b="1">
                <a:solidFill>
                  <a:srgbClr val="000099"/>
                </a:solidFill>
              </a:rPr>
              <a:t> – 6x + 1 = 0 có hệ số b’ = – 3</a:t>
            </a:r>
          </a:p>
        </p:txBody>
      </p:sp>
      <p:sp>
        <p:nvSpPr>
          <p:cNvPr id="20510" name="Oval 30">
            <a:extLst>
              <a:ext uri="{FF2B5EF4-FFF2-40B4-BE49-F238E27FC236}">
                <a16:creationId xmlns:a16="http://schemas.microsoft.com/office/drawing/2014/main" id="{B96FC68D-C59E-4D2B-864C-5DEF70C3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4278313"/>
            <a:ext cx="685800" cy="593725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0511" name="Oval 31">
            <a:extLst>
              <a:ext uri="{FF2B5EF4-FFF2-40B4-BE49-F238E27FC236}">
                <a16:creationId xmlns:a16="http://schemas.microsoft.com/office/drawing/2014/main" id="{B0B1159B-6BD2-4F9E-81CB-4E0CC7CD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3543300"/>
            <a:ext cx="685800" cy="617538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0512" name="Oval 32">
            <a:extLst>
              <a:ext uri="{FF2B5EF4-FFF2-40B4-BE49-F238E27FC236}">
                <a16:creationId xmlns:a16="http://schemas.microsoft.com/office/drawing/2014/main" id="{FD18EDEC-AFF4-4CFB-80CD-210FAB28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5157788"/>
            <a:ext cx="6858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20513" name="Oval 33">
            <a:extLst>
              <a:ext uri="{FF2B5EF4-FFF2-40B4-BE49-F238E27FC236}">
                <a16:creationId xmlns:a16="http://schemas.microsoft.com/office/drawing/2014/main" id="{F21ACD45-5DD3-4972-B2D8-C4B5FD0E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6021388"/>
            <a:ext cx="685800" cy="598487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20514" name="AutoShape 34">
            <a:extLst>
              <a:ext uri="{FF2B5EF4-FFF2-40B4-BE49-F238E27FC236}">
                <a16:creationId xmlns:a16="http://schemas.microsoft.com/office/drawing/2014/main" id="{FDD78C8B-8B04-4215-A0DD-A516CD74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4170363"/>
            <a:ext cx="1657350" cy="677862"/>
          </a:xfrm>
          <a:prstGeom prst="cloudCallout">
            <a:avLst>
              <a:gd name="adj1" fmla="val -86495"/>
              <a:gd name="adj2" fmla="val -13468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VNI-Thuphap" pitchFamily="2" charset="0"/>
              </a:rPr>
              <a:t>sai</a:t>
            </a:r>
          </a:p>
        </p:txBody>
      </p:sp>
      <p:grpSp>
        <p:nvGrpSpPr>
          <p:cNvPr id="20515" name="Group 35">
            <a:extLst>
              <a:ext uri="{FF2B5EF4-FFF2-40B4-BE49-F238E27FC236}">
                <a16:creationId xmlns:a16="http://schemas.microsoft.com/office/drawing/2014/main" id="{1FF86986-4DA9-46CD-9A69-E71693CE8542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535363"/>
            <a:ext cx="1738313" cy="606425"/>
            <a:chOff x="3840" y="1392"/>
            <a:chExt cx="1920" cy="956"/>
          </a:xfrm>
        </p:grpSpPr>
        <p:sp>
          <p:nvSpPr>
            <p:cNvPr id="11302" name="AutoShape 36">
              <a:extLst>
                <a:ext uri="{FF2B5EF4-FFF2-40B4-BE49-F238E27FC236}">
                  <a16:creationId xmlns:a16="http://schemas.microsoft.com/office/drawing/2014/main" id="{6DCA36BA-2FFA-4C72-8444-04AC4C88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392"/>
              <a:ext cx="1920" cy="912"/>
            </a:xfrm>
            <a:prstGeom prst="smileyFace">
              <a:avLst>
                <a:gd name="adj" fmla="val 4653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FF0000"/>
                </a:solidFill>
                <a:latin typeface="VNI-Thuphap" pitchFamily="2" charset="0"/>
              </a:endParaRPr>
            </a:p>
          </p:txBody>
        </p:sp>
        <p:sp>
          <p:nvSpPr>
            <p:cNvPr id="11303" name="WordArt 37">
              <a:extLst>
                <a:ext uri="{FF2B5EF4-FFF2-40B4-BE49-F238E27FC236}">
                  <a16:creationId xmlns:a16="http://schemas.microsoft.com/office/drawing/2014/main" id="{415156DF-9B8E-4B12-9882-91A4C9A706C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695273">
              <a:off x="4513" y="1632"/>
              <a:ext cx="775" cy="71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CC"/>
                      </a:gs>
                    </a:gsLst>
                    <a:lin ang="5400000" scaled="1"/>
                  </a:gradFill>
                  <a:latin typeface="VNI-Times" pitchFamily="2" charset="0"/>
                </a:rPr>
                <a:t> Sai</a:t>
              </a:r>
            </a:p>
          </p:txBody>
        </p:sp>
      </p:grpSp>
      <p:sp>
        <p:nvSpPr>
          <p:cNvPr id="20518" name="AutoShape 38">
            <a:extLst>
              <a:ext uri="{FF2B5EF4-FFF2-40B4-BE49-F238E27FC236}">
                <a16:creationId xmlns:a16="http://schemas.microsoft.com/office/drawing/2014/main" id="{3E7881E0-BC5A-4823-8B51-155A0143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008563"/>
            <a:ext cx="1763712" cy="647700"/>
          </a:xfrm>
          <a:prstGeom prst="cloudCallout">
            <a:avLst>
              <a:gd name="adj1" fmla="val -39111"/>
              <a:gd name="adj2" fmla="val 49755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VNI-Thuphap" pitchFamily="2" charset="0"/>
              </a:rPr>
              <a:t>Đúng</a:t>
            </a:r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id="{24FFE1B6-6E9F-485F-9BCB-B7BA03EF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005513"/>
            <a:ext cx="1371600" cy="719137"/>
          </a:xfrm>
          <a:prstGeom prst="cloudCallout">
            <a:avLst>
              <a:gd name="adj1" fmla="val -135069"/>
              <a:gd name="adj2" fmla="val -9602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VNI-Thuphap" pitchFamily="2" charset="0"/>
              </a:rPr>
              <a:t>Đúng</a:t>
            </a:r>
          </a:p>
        </p:txBody>
      </p:sp>
      <p:sp>
        <p:nvSpPr>
          <p:cNvPr id="11300" name="Rectangle 40">
            <a:extLst>
              <a:ext uri="{FF2B5EF4-FFF2-40B4-BE49-F238E27FC236}">
                <a16:creationId xmlns:a16="http://schemas.microsoft.com/office/drawing/2014/main" id="{F74123C3-37D5-406A-A11D-FCC6C9BF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WordArt 42">
            <a:extLst>
              <a:ext uri="{FF2B5EF4-FFF2-40B4-BE49-F238E27FC236}">
                <a16:creationId xmlns:a16="http://schemas.microsoft.com/office/drawing/2014/main" id="{90B89DB8-7614-434F-BA62-35B80C470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294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294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294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294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1000"/>
                                        <p:tgtEl>
                                          <p:spTgt spid="29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29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1000"/>
                                        <p:tgtEl>
                                          <p:spTgt spid="29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94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94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94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9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3"/>
                  </p:tgtEl>
                </p:cond>
              </p:nextCondLst>
            </p:seq>
          </p:childTnLst>
        </p:cTn>
      </p:par>
    </p:tnLst>
    <p:bldLst>
      <p:bldP spid="294914" grpId="0" animBg="1"/>
      <p:bldP spid="294916" grpId="0" animBg="1"/>
      <p:bldP spid="294920" grpId="0" animBg="1"/>
      <p:bldP spid="294925" grpId="0" animBg="1"/>
      <p:bldP spid="294925" grpId="1" animBg="1"/>
      <p:bldP spid="294926" grpId="0" animBg="1"/>
      <p:bldP spid="294926" grpId="1" animBg="1"/>
      <p:bldP spid="294927" grpId="0" animBg="1"/>
      <p:bldP spid="294927" grpId="1" animBg="1"/>
      <p:bldP spid="294928" grpId="0" animBg="1"/>
      <p:bldP spid="294928" grpId="1" animBg="1"/>
      <p:bldP spid="294929" grpId="0" animBg="1"/>
      <p:bldP spid="294929" grpId="1" animBg="1"/>
      <p:bldP spid="294930" grpId="0" animBg="1"/>
      <p:bldP spid="294930" grpId="1" animBg="1"/>
      <p:bldP spid="294931" grpId="0" animBg="1"/>
      <p:bldP spid="294931" grpId="1" animBg="1"/>
      <p:bldP spid="294932" grpId="0" animBg="1"/>
      <p:bldP spid="294932" grpId="1" animBg="1"/>
      <p:bldP spid="294933" grpId="0" animBg="1"/>
      <p:bldP spid="294933" grpId="1" animBg="1"/>
      <p:bldP spid="294934" grpId="0" animBg="1"/>
      <p:bldP spid="294934" grpId="1" animBg="1"/>
      <p:bldP spid="294945" grpId="0" animBg="1"/>
      <p:bldP spid="294945" grpId="1" animBg="1"/>
      <p:bldP spid="294946" grpId="0" animBg="1"/>
      <p:bldP spid="294947" grpId="0" animBg="1"/>
      <p:bldP spid="294947" grpId="1" animBg="1"/>
      <p:bldP spid="29494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8" grpId="0" animBg="1"/>
      <p:bldP spid="205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CA066FD-FD87-4DF4-A09A-FC4F688EB0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452438"/>
            <a:ext cx="8385175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3/ LUYỆN TẬP: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D50F897-73A2-42D2-AC52-D5517F04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14450"/>
            <a:ext cx="490537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tập 17 (a,b) SGK tr49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6A9428C-BDA0-42B2-9149-ABA4D4F5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47863"/>
            <a:ext cx="8305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</a:rPr>
              <a:t>Xác định a, b’, c rồi dùng công thức nghiệm thu gọn giải các phương trình sau: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C134EC8B-BF06-4E96-A049-29E2CA7C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815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</a:rPr>
              <a:t>a/ 4x</a:t>
            </a:r>
            <a:r>
              <a:rPr lang="en-US" altLang="en-US" sz="3400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</a:rPr>
              <a:t> + 4x + 1 = 0;	b/ 13852x</a:t>
            </a:r>
            <a:r>
              <a:rPr lang="en-US" altLang="en-US" sz="3400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</a:rPr>
              <a:t> – 14x + 1 = 0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76EEC42F-6159-4705-897B-D40C9E17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WordArt 7">
            <a:extLst>
              <a:ext uri="{FF2B5EF4-FFF2-40B4-BE49-F238E27FC236}">
                <a16:creationId xmlns:a16="http://schemas.microsoft.com/office/drawing/2014/main" id="{F0B192A8-C734-4A48-91CC-9CA8504DBF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F6E095F-301D-42E7-A29F-CD900F5D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3810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tập 17 (a,b) SGK tr49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37D91C5-BC5D-4DC9-9A20-582F2243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8305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</a:rPr>
              <a:t>Xác định a, b’, c rồi dùng công thức nghiệm thu gọn giải các phương trình sau: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0138A83-6A9D-4F58-8603-900D9E62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81867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009900"/>
                </a:solidFill>
                <a:latin typeface="Times New Roman" panose="02020603050405020304" pitchFamily="18" charset="0"/>
              </a:rPr>
              <a:t>a/ 4x</a:t>
            </a:r>
            <a:r>
              <a:rPr lang="en-US" altLang="en-US" sz="3400" b="1" baseline="30000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400" b="1">
                <a:solidFill>
                  <a:srgbClr val="009900"/>
                </a:solidFill>
                <a:latin typeface="Times New Roman" panose="02020603050405020304" pitchFamily="18" charset="0"/>
              </a:rPr>
              <a:t> + 4x + 1 = 0;	b/ 13852x</a:t>
            </a:r>
            <a:r>
              <a:rPr lang="en-US" altLang="en-US" sz="3400" b="1" baseline="30000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400" b="1">
                <a:solidFill>
                  <a:srgbClr val="009900"/>
                </a:solidFill>
                <a:latin typeface="Times New Roman" panose="02020603050405020304" pitchFamily="18" charset="0"/>
              </a:rPr>
              <a:t> – 14x + 1 = 0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DCE95EC-5BFB-4118-A53B-1212D0D298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4343400" cy="990600"/>
          </a:xfrm>
          <a:noFill/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3/ LUYỆN TẬP: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720AD025-B20C-4146-9723-C200E0A07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alt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A9BE1D1-2E2E-4D2B-B173-4BF9A9AF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628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a = 4, b’ = 2, c = 1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0A506E3C-8DC9-430D-8462-61702329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∆’ = b’</a:t>
            </a:r>
            <a:r>
              <a:rPr lang="en-US" altLang="en-US" sz="2600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ac = 2</a:t>
            </a:r>
            <a:r>
              <a:rPr lang="en-US" altLang="en-US" sz="2600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4.1 = 0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E1903B3A-E741-45DA-96D7-E4016CF0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432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</a:rPr>
              <a:t>Phương trình có nghiệm kép:</a:t>
            </a:r>
          </a:p>
        </p:txBody>
      </p:sp>
      <p:graphicFrame>
        <p:nvGraphicFramePr>
          <p:cNvPr id="13322" name="Object 10">
            <a:extLst>
              <a:ext uri="{FF2B5EF4-FFF2-40B4-BE49-F238E27FC236}">
                <a16:creationId xmlns:a16="http://schemas.microsoft.com/office/drawing/2014/main" id="{93FD7BAF-25C7-42B5-AD9E-BD00F25B56F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5908675"/>
          <a:ext cx="37687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1543232" imgH="371680" progId="Equation.DSMT4">
                  <p:embed/>
                </p:oleObj>
              </mc:Choice>
              <mc:Fallback>
                <p:oleObj name="Equation" r:id="rId3" imgW="1543232" imgH="371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08675"/>
                        <a:ext cx="37687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>
            <a:extLst>
              <a:ext uri="{FF2B5EF4-FFF2-40B4-BE49-F238E27FC236}">
                <a16:creationId xmlns:a16="http://schemas.microsoft.com/office/drawing/2014/main" id="{2B446B45-78C6-43DB-B80A-529E3525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655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a/ 4x</a:t>
            </a:r>
            <a:r>
              <a:rPr lang="en-US" altLang="en-US" sz="2600" b="1" baseline="30000">
                <a:solidFill>
                  <a:srgbClr val="0099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+ 4x + 1 = 0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05A86D2-6757-4447-94F2-E7F731AB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4530725"/>
            <a:ext cx="3536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a = 13852, b’ = – 7, c = 1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EADF85E2-C53C-41D7-9A19-A2E47C0B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4953000"/>
            <a:ext cx="42084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∆’ = b’</a:t>
            </a:r>
            <a:r>
              <a:rPr lang="en-US" altLang="en-US" sz="2600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en-US" altLang="en-US" sz="2600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13852.1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49 – 13852 = 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– 13803 &lt; 0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C7314D29-A3E1-435A-A9AD-6052E1E0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172200"/>
            <a:ext cx="3640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</a:rPr>
              <a:t>Phương trình vô nghiệm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C924D783-97D3-42DC-A947-1DF004CD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4071938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b/ 13852x</a:t>
            </a:r>
            <a:r>
              <a:rPr lang="en-US" altLang="en-US" sz="2600" b="1" baseline="30000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 – 14x + 1 = 0</a:t>
            </a:r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AB83C84-36B9-4AFD-AB58-6309D7711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75" y="4195763"/>
            <a:ext cx="9525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52970A4F-313A-4E8B-8E39-FA170899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0" name="WordArt 18">
            <a:extLst>
              <a:ext uri="{FF2B5EF4-FFF2-40B4-BE49-F238E27FC236}">
                <a16:creationId xmlns:a16="http://schemas.microsoft.com/office/drawing/2014/main" id="{1157F1B4-53F5-4D8C-81EF-65288AF274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0BB7352-B215-4C40-9B88-EECA2074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8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21EA82E0-02A4-48AB-A9BA-FC33759B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8624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99"/>
                </a:solidFill>
                <a:latin typeface="Times New Roman" panose="02020603050405020304" pitchFamily="18" charset="0"/>
              </a:rPr>
              <a:t>- Làm bài tập 17 (c, d); bài 18, 20, 21 SGK tr 49.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D50A4BAE-4357-4A51-AA7C-5499BF40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4062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99"/>
                </a:solidFill>
                <a:latin typeface="Times New Roman" panose="02020603050405020304" pitchFamily="18" charset="0"/>
              </a:rPr>
              <a:t>- Tiết sau luyện tập.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48625F4-E813-41A0-A40F-E2314124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11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99"/>
                </a:solidFill>
                <a:latin typeface="Times New Roman" panose="02020603050405020304" pitchFamily="18" charset="0"/>
              </a:rPr>
              <a:t>- Học thuộc công thức nghiệm thu gọn, các bước giải phương trình bậc hai bằng công thức nghiệm thu gọn.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C74A406-45DC-4B63-9D13-908E22F5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WordArt 7">
            <a:extLst>
              <a:ext uri="{FF2B5EF4-FFF2-40B4-BE49-F238E27FC236}">
                <a16:creationId xmlns:a16="http://schemas.microsoft.com/office/drawing/2014/main" id="{280E3882-DAE0-49EE-A80E-556BC66398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6FE53F69-5C78-45AB-936F-1FD1C039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2438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ACF4">
                  <a:alpha val="49001"/>
                </a:srgbClr>
              </a:gs>
              <a:gs pos="100000">
                <a:srgbClr val="66FF33">
                  <a:alpha val="46001"/>
                </a:srgbClr>
              </a:gs>
            </a:gsLst>
            <a:lin ang="5400000" scaled="1"/>
          </a:gradFill>
          <a:ln w="57150" cmpd="thickThin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</a:rPr>
              <a:t>Các bước giải PT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</a:rPr>
              <a:t>bậc hai theo CT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</a:rPr>
              <a:t>nghiệm thu gọn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id="{F87E2153-A4A3-4643-AD7D-858069AA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-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7799">
            <a:off x="490537" y="2774951"/>
            <a:ext cx="12033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" name="AutoShape 10">
            <a:extLst>
              <a:ext uri="{FF2B5EF4-FFF2-40B4-BE49-F238E27FC236}">
                <a16:creationId xmlns:a16="http://schemas.microsoft.com/office/drawing/2014/main" id="{3025CC08-3392-4AC6-A9A4-AB8C29B3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622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Xác định các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hệ số a, b</a:t>
            </a:r>
            <a:r>
              <a:rPr lang="en-US" altLang="en-US" sz="2000" baseline="30000"/>
              <a:t>’</a:t>
            </a:r>
            <a:r>
              <a:rPr lang="en-US" altLang="en-US" sz="2000"/>
              <a:t>, c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B0907006-4586-426C-B930-A71C66078684}"/>
              </a:ext>
            </a:extLst>
          </p:cNvPr>
          <p:cNvSpPr>
            <a:spLocks noChangeArrowheads="1"/>
          </p:cNvSpPr>
          <p:nvPr/>
        </p:nvSpPr>
        <p:spPr bwMode="auto">
          <a:xfrm rot="1609855">
            <a:off x="871538" y="3184525"/>
            <a:ext cx="83820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Bước 1</a:t>
            </a:r>
          </a:p>
        </p:txBody>
      </p:sp>
      <p:pic>
        <p:nvPicPr>
          <p:cNvPr id="24588" name="Picture 12">
            <a:extLst>
              <a:ext uri="{FF2B5EF4-FFF2-40B4-BE49-F238E27FC236}">
                <a16:creationId xmlns:a16="http://schemas.microsoft.com/office/drawing/2014/main" id="{F1A7C392-45C8-4182-BD6B-BB039469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4733">
            <a:off x="2486025" y="2759075"/>
            <a:ext cx="14478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0" name="AutoShape 14">
            <a:extLst>
              <a:ext uri="{FF2B5EF4-FFF2-40B4-BE49-F238E27FC236}">
                <a16:creationId xmlns:a16="http://schemas.microsoft.com/office/drawing/2014/main" id="{E818B178-3405-4BFA-A0C1-B2BFC84A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205038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alpha val="60001"/>
                </a:srgbClr>
              </a:gs>
              <a:gs pos="100000">
                <a:srgbClr val="FF00FF">
                  <a:alpha val="71001"/>
                </a:srgbClr>
              </a:gs>
            </a:gsLst>
            <a:lin ang="2700000" scaled="1"/>
          </a:gradFill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99FF"/>
                </a:solidFill>
              </a:rPr>
              <a:t>Tính </a:t>
            </a:r>
            <a:r>
              <a:rPr lang="en-US" altLang="en-US" sz="2000">
                <a:solidFill>
                  <a:srgbClr val="3399FF"/>
                </a:solidFill>
                <a:sym typeface="Symbol" panose="05050102010706020507" pitchFamily="18" charset="2"/>
              </a:rPr>
              <a:t>’</a:t>
            </a:r>
            <a:r>
              <a:rPr lang="en-US" altLang="en-US" sz="2000" baseline="30000">
                <a:solidFill>
                  <a:srgbClr val="3399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3399FF"/>
                </a:solidFill>
                <a:sym typeface="Symbol" panose="05050102010706020507" pitchFamily="18" charset="2"/>
              </a:rPr>
              <a:t>= b</a:t>
            </a:r>
            <a:r>
              <a:rPr lang="en-US" altLang="en-US" sz="2000" baseline="30000">
                <a:solidFill>
                  <a:srgbClr val="3399FF"/>
                </a:solidFill>
                <a:sym typeface="Symbol" panose="05050102010706020507" pitchFamily="18" charset="2"/>
              </a:rPr>
              <a:t>’2</a:t>
            </a:r>
            <a:r>
              <a:rPr lang="en-US" altLang="en-US" sz="2000">
                <a:solidFill>
                  <a:srgbClr val="3399FF"/>
                </a:solidFill>
                <a:sym typeface="Symbol" panose="05050102010706020507" pitchFamily="18" charset="2"/>
              </a:rPr>
              <a:t> - ac</a:t>
            </a:r>
          </a:p>
        </p:txBody>
      </p:sp>
      <p:pic>
        <p:nvPicPr>
          <p:cNvPr id="24591" name="Picture 15">
            <a:extLst>
              <a:ext uri="{FF2B5EF4-FFF2-40B4-BE49-F238E27FC236}">
                <a16:creationId xmlns:a16="http://schemas.microsoft.com/office/drawing/2014/main" id="{75E1FCDA-9ABF-4E96-848F-E837A491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08560">
            <a:off x="3130550" y="4102100"/>
            <a:ext cx="9731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2" name="Rectangle 16">
            <a:extLst>
              <a:ext uri="{FF2B5EF4-FFF2-40B4-BE49-F238E27FC236}">
                <a16:creationId xmlns:a16="http://schemas.microsoft.com/office/drawing/2014/main" id="{1F0B9B97-ED78-4F95-B8E0-429FF55EBD63}"/>
              </a:ext>
            </a:extLst>
          </p:cNvPr>
          <p:cNvSpPr>
            <a:spLocks noChangeArrowheads="1"/>
          </p:cNvSpPr>
          <p:nvPr/>
        </p:nvSpPr>
        <p:spPr bwMode="auto">
          <a:xfrm rot="-4416984">
            <a:off x="2362994" y="2963069"/>
            <a:ext cx="1066800" cy="30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CC"/>
                </a:solidFill>
              </a:rPr>
              <a:t>Bước 2</a:t>
            </a: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8AB8BBBA-3F3D-4D3C-910E-2B95D14D0DE0}"/>
              </a:ext>
            </a:extLst>
          </p:cNvPr>
          <p:cNvSpPr>
            <a:spLocks noChangeArrowheads="1"/>
          </p:cNvSpPr>
          <p:nvPr/>
        </p:nvSpPr>
        <p:spPr bwMode="auto">
          <a:xfrm rot="-1438046">
            <a:off x="3086100" y="44196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9900"/>
                </a:solidFill>
              </a:rPr>
              <a:t>Bước 3</a:t>
            </a:r>
          </a:p>
        </p:txBody>
      </p:sp>
      <p:sp>
        <p:nvSpPr>
          <p:cNvPr id="24594" name="AutoShape 18">
            <a:extLst>
              <a:ext uri="{FF2B5EF4-FFF2-40B4-BE49-F238E27FC236}">
                <a16:creationId xmlns:a16="http://schemas.microsoft.com/office/drawing/2014/main" id="{B8D3595F-5F1F-4E46-B5AD-A27DEF2C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700463"/>
            <a:ext cx="2286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48000"/>
                </a:srgbClr>
              </a:gs>
              <a:gs pos="100000">
                <a:srgbClr val="FFFF66">
                  <a:alpha val="43999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CC00"/>
                </a:solidFill>
              </a:rPr>
              <a:t>Kết luận số nghiệm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CC00"/>
                </a:solidFill>
              </a:rPr>
              <a:t>của PT theo </a:t>
            </a:r>
            <a:r>
              <a:rPr lang="en-US" altLang="en-US" sz="2000">
                <a:solidFill>
                  <a:srgbClr val="00CC00"/>
                </a:solidFill>
                <a:sym typeface="Symbol" panose="05050102010706020507" pitchFamily="18" charset="2"/>
              </a:rPr>
              <a:t>’</a:t>
            </a:r>
            <a:r>
              <a:rPr lang="en-US" altLang="en-US" sz="1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4595" name="Picture 19">
            <a:extLst>
              <a:ext uri="{FF2B5EF4-FFF2-40B4-BE49-F238E27FC236}">
                <a16:creationId xmlns:a16="http://schemas.microsoft.com/office/drawing/2014/main" id="{5445C70B-4AEB-4433-815C-1E9B6822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64775">
            <a:off x="6669088" y="3614738"/>
            <a:ext cx="379412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8" name="Oval 22">
            <a:extLst>
              <a:ext uri="{FF2B5EF4-FFF2-40B4-BE49-F238E27FC236}">
                <a16:creationId xmlns:a16="http://schemas.microsoft.com/office/drawing/2014/main" id="{3F8F630A-4482-410B-B442-BD40DA19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719513"/>
            <a:ext cx="15240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39998"/>
                </a:srgbClr>
              </a:gs>
              <a:gs pos="100000">
                <a:srgbClr val="FFFF66">
                  <a:alpha val="37000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PT vô nghiệm</a:t>
            </a:r>
          </a:p>
        </p:txBody>
      </p:sp>
      <p:sp>
        <p:nvSpPr>
          <p:cNvPr id="24599" name="Rectangle 23">
            <a:extLst>
              <a:ext uri="{FF2B5EF4-FFF2-40B4-BE49-F238E27FC236}">
                <a16:creationId xmlns:a16="http://schemas.microsoft.com/office/drawing/2014/main" id="{A04EF696-1377-4B38-9FEE-D0272476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3790950"/>
            <a:ext cx="914400" cy="228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  <a:sym typeface="Symbol" panose="05050102010706020507" pitchFamily="18" charset="2"/>
              </a:rPr>
              <a:t>’&lt;0</a:t>
            </a:r>
          </a:p>
        </p:txBody>
      </p:sp>
      <p:sp>
        <p:nvSpPr>
          <p:cNvPr id="14357" name="AutoShape 28">
            <a:extLst>
              <a:ext uri="{FF2B5EF4-FFF2-40B4-BE49-F238E27FC236}">
                <a16:creationId xmlns:a16="http://schemas.microsoft.com/office/drawing/2014/main" id="{2DCA8A7F-9B25-4900-97D9-366B71FE1543}"/>
              </a:ext>
            </a:extLst>
          </p:cNvPr>
          <p:cNvSpPr>
            <a:spLocks noChangeArrowheads="1"/>
          </p:cNvSpPr>
          <p:nvPr/>
        </p:nvSpPr>
        <p:spPr bwMode="auto">
          <a:xfrm rot="-2099393">
            <a:off x="5238750" y="3109913"/>
            <a:ext cx="6858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05" name="Rectangle 29">
            <a:extLst>
              <a:ext uri="{FF2B5EF4-FFF2-40B4-BE49-F238E27FC236}">
                <a16:creationId xmlns:a16="http://schemas.microsoft.com/office/drawing/2014/main" id="{F9CFAA26-DD1D-44F5-92D6-D9255FEAE238}"/>
              </a:ext>
            </a:extLst>
          </p:cNvPr>
          <p:cNvSpPr>
            <a:spLocks noChangeArrowheads="1"/>
          </p:cNvSpPr>
          <p:nvPr/>
        </p:nvSpPr>
        <p:spPr bwMode="auto">
          <a:xfrm rot="-1543557">
            <a:off x="4157663" y="3219450"/>
            <a:ext cx="914400" cy="228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  <a:sym typeface="Symbol" panose="05050102010706020507" pitchFamily="18" charset="2"/>
              </a:rPr>
              <a:t>’= 0</a:t>
            </a:r>
          </a:p>
        </p:txBody>
      </p:sp>
      <p:pic>
        <p:nvPicPr>
          <p:cNvPr id="24606" name="Picture 30">
            <a:extLst>
              <a:ext uri="{FF2B5EF4-FFF2-40B4-BE49-F238E27FC236}">
                <a16:creationId xmlns:a16="http://schemas.microsoft.com/office/drawing/2014/main" id="{079B30A3-210A-4C7C-98F6-DB6946CC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5793">
            <a:off x="4241801" y="2832100"/>
            <a:ext cx="14398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0" name="Rectangle 31">
            <a:extLst>
              <a:ext uri="{FF2B5EF4-FFF2-40B4-BE49-F238E27FC236}">
                <a16:creationId xmlns:a16="http://schemas.microsoft.com/office/drawing/2014/main" id="{07948BFF-7644-4084-BE19-1DFBB1F3A852}"/>
              </a:ext>
            </a:extLst>
          </p:cNvPr>
          <p:cNvSpPr>
            <a:spLocks noChangeArrowheads="1"/>
          </p:cNvSpPr>
          <p:nvPr/>
        </p:nvSpPr>
        <p:spPr bwMode="auto">
          <a:xfrm rot="-2193148">
            <a:off x="5086350" y="3171825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08" name="AutoShape 32">
            <a:extLst>
              <a:ext uri="{FF2B5EF4-FFF2-40B4-BE49-F238E27FC236}">
                <a16:creationId xmlns:a16="http://schemas.microsoft.com/office/drawing/2014/main" id="{C4F50263-0F39-4C04-8B4E-96EE99F5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19812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39998"/>
                </a:srgbClr>
              </a:gs>
              <a:gs pos="100000">
                <a:srgbClr val="FFFF66">
                  <a:alpha val="42998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PT có nghiệm kép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</p:txBody>
      </p:sp>
      <p:graphicFrame>
        <p:nvGraphicFramePr>
          <p:cNvPr id="24623" name="Object 47">
            <a:extLst>
              <a:ext uri="{FF2B5EF4-FFF2-40B4-BE49-F238E27FC236}">
                <a16:creationId xmlns:a16="http://schemas.microsoft.com/office/drawing/2014/main" id="{FB341255-96CA-4AD9-8ED0-CD1A9046D697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7265988" y="5380038"/>
          <a:ext cx="850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6" imgW="901440" imgH="431640" progId="Equation.DSMT4">
                  <p:embed/>
                </p:oleObj>
              </mc:Choice>
              <mc:Fallback>
                <p:oleObj name="Equation" r:id="rId6" imgW="901440" imgH="431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380038"/>
                        <a:ext cx="8509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5" name="Object 49">
            <a:extLst>
              <a:ext uri="{FF2B5EF4-FFF2-40B4-BE49-F238E27FC236}">
                <a16:creationId xmlns:a16="http://schemas.microsoft.com/office/drawing/2014/main" id="{AA2DF89B-A4EC-4ED0-BEA0-213AA61C514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7315200" y="4581525"/>
          <a:ext cx="838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8" imgW="876240" imgH="431640" progId="Equation.DSMT4">
                  <p:embed/>
                </p:oleObj>
              </mc:Choice>
              <mc:Fallback>
                <p:oleObj name="Equation" r:id="rId8" imgW="876240" imgH="431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81525"/>
                        <a:ext cx="8382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12" name="Picture 36">
            <a:extLst>
              <a:ext uri="{FF2B5EF4-FFF2-40B4-BE49-F238E27FC236}">
                <a16:creationId xmlns:a16="http://schemas.microsoft.com/office/drawing/2014/main" id="{52390652-C7A7-41FF-AD57-6582385B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4700">
            <a:off x="4429125" y="4279900"/>
            <a:ext cx="76676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13" name="Rectangle 37">
            <a:extLst>
              <a:ext uri="{FF2B5EF4-FFF2-40B4-BE49-F238E27FC236}">
                <a16:creationId xmlns:a16="http://schemas.microsoft.com/office/drawing/2014/main" id="{A519A216-18CC-4A6C-82F5-13AE92A15C2F}"/>
              </a:ext>
            </a:extLst>
          </p:cNvPr>
          <p:cNvSpPr>
            <a:spLocks noChangeArrowheads="1"/>
          </p:cNvSpPr>
          <p:nvPr/>
        </p:nvSpPr>
        <p:spPr bwMode="auto">
          <a:xfrm rot="2834745">
            <a:off x="4533900" y="4559300"/>
            <a:ext cx="914400" cy="228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  <a:sym typeface="Symbol" panose="05050102010706020507" pitchFamily="18" charset="2"/>
              </a:rPr>
              <a:t>’&gt;0</a:t>
            </a:r>
          </a:p>
        </p:txBody>
      </p:sp>
      <p:sp>
        <p:nvSpPr>
          <p:cNvPr id="24614" name="AutoShape 38">
            <a:extLst>
              <a:ext uri="{FF2B5EF4-FFF2-40B4-BE49-F238E27FC236}">
                <a16:creationId xmlns:a16="http://schemas.microsoft.com/office/drawing/2014/main" id="{D7832705-0706-422C-8D30-C25B137B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43999"/>
                </a:srgbClr>
              </a:gs>
              <a:gs pos="100000">
                <a:srgbClr val="FFFF66">
                  <a:alpha val="46001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PT có hai nghiệm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phân biệt</a:t>
            </a:r>
          </a:p>
        </p:txBody>
      </p:sp>
      <p:pic>
        <p:nvPicPr>
          <p:cNvPr id="24615" name="Picture 39">
            <a:extLst>
              <a:ext uri="{FF2B5EF4-FFF2-40B4-BE49-F238E27FC236}">
                <a16:creationId xmlns:a16="http://schemas.microsoft.com/office/drawing/2014/main" id="{DF76D346-7EC5-4323-BB20-2F3AB852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95418">
            <a:off x="6661945" y="5028406"/>
            <a:ext cx="45561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6" name="Picture 40">
            <a:extLst>
              <a:ext uri="{FF2B5EF4-FFF2-40B4-BE49-F238E27FC236}">
                <a16:creationId xmlns:a16="http://schemas.microsoft.com/office/drawing/2014/main" id="{81D487CC-F772-4150-BE34-15AD974D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70779">
            <a:off x="6673850" y="4667250"/>
            <a:ext cx="379413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17" name="AutoShape 41">
            <a:extLst>
              <a:ext uri="{FF2B5EF4-FFF2-40B4-BE49-F238E27FC236}">
                <a16:creationId xmlns:a16="http://schemas.microsoft.com/office/drawing/2014/main" id="{F76F2454-C853-41E2-A307-47A85B26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4586288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40999"/>
                </a:srgbClr>
              </a:gs>
              <a:gs pos="100000">
                <a:srgbClr val="FFFF66">
                  <a:alpha val="42998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18" name="AutoShape 42">
            <a:extLst>
              <a:ext uri="{FF2B5EF4-FFF2-40B4-BE49-F238E27FC236}">
                <a16:creationId xmlns:a16="http://schemas.microsoft.com/office/drawing/2014/main" id="{0B1A3650-A447-4A66-BD2B-30630191181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00900" y="5375275"/>
            <a:ext cx="1066800" cy="442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40999"/>
                </a:srgbClr>
              </a:gs>
              <a:gs pos="100000">
                <a:srgbClr val="FFFF66">
                  <a:alpha val="42998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4628" name="Object 52">
            <a:extLst>
              <a:ext uri="{FF2B5EF4-FFF2-40B4-BE49-F238E27FC236}">
                <a16:creationId xmlns:a16="http://schemas.microsoft.com/office/drawing/2014/main" id="{51B30B64-7AA2-4737-97B1-E2FCAE2209FB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5783263" y="2514600"/>
          <a:ext cx="14716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10" imgW="812520" imgH="393480" progId="Equation.DSMT4">
                  <p:embed/>
                </p:oleObj>
              </mc:Choice>
              <mc:Fallback>
                <p:oleObj name="Equation" r:id="rId10" imgW="812520" imgH="393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2514600"/>
                        <a:ext cx="14716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2" name="AutoShape 5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4343224-A270-4871-9661-2FB67D54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6" grpId="0" animBg="1"/>
      <p:bldP spid="24587" grpId="0" animBg="1"/>
      <p:bldP spid="24590" grpId="0" animBg="1"/>
      <p:bldP spid="24592" grpId="0" animBg="1"/>
      <p:bldP spid="24593" grpId="0" animBg="1"/>
      <p:bldP spid="24594" grpId="0" animBg="1"/>
      <p:bldP spid="24598" grpId="0" animBg="1"/>
      <p:bldP spid="24599" grpId="0" animBg="1"/>
      <p:bldP spid="24605" grpId="0" animBg="1"/>
      <p:bldP spid="24608" grpId="0" animBg="1"/>
      <p:bldP spid="24613" grpId="0" animBg="1"/>
      <p:bldP spid="24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5764FB-7FA8-44DE-9920-C5C76000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320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tập 18 SGK tr 49: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867E428-F7C1-43AD-B3D1-A333A2D2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30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Đưa các phương trình sau về dạng ax</a:t>
            </a:r>
            <a:r>
              <a:rPr lang="en-US" altLang="en-US" sz="2800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 + 2b’x + c = 0 và giải chúng. Sau đó dùng bảng số hoặc máy tính để viết gần đúng nghiệm tìm được (làm tròn kết quả đến chữ số thập phân thứ hai):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B48C37A-53F8-43C4-88A4-6A6B6A05FBE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09600" y="7620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DẪN:</a:t>
            </a:r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5DDDF8A8-51F3-4B90-92B1-B5A6A373CA3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038600"/>
            <a:ext cx="7985125" cy="517525"/>
            <a:chOff x="541" y="2044"/>
            <a:chExt cx="5030" cy="326"/>
          </a:xfrm>
        </p:grpSpPr>
        <p:sp>
          <p:nvSpPr>
            <p:cNvPr id="15370" name="Text Box 6">
              <a:extLst>
                <a:ext uri="{FF2B5EF4-FFF2-40B4-BE49-F238E27FC236}">
                  <a16:creationId xmlns:a16="http://schemas.microsoft.com/office/drawing/2014/main" id="{EF61608A-E57C-4876-A2C2-17252DA2D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062"/>
              <a:ext cx="288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b/ (2x -    2 )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– 1 = (x + 1)(x – 1)</a:t>
              </a:r>
            </a:p>
          </p:txBody>
        </p:sp>
        <p:graphicFrame>
          <p:nvGraphicFramePr>
            <p:cNvPr id="15371" name="Object 7">
              <a:extLst>
                <a:ext uri="{FF2B5EF4-FFF2-40B4-BE49-F238E27FC236}">
                  <a16:creationId xmlns:a16="http://schemas.microsoft.com/office/drawing/2014/main" id="{D8236E81-171E-4623-A71E-FC67331047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3" y="2077"/>
            <a:ext cx="3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Equation" r:id="rId3" imgW="276224" imgH="200005" progId="Equation.DSMT4">
                    <p:embed/>
                  </p:oleObj>
                </mc:Choice>
                <mc:Fallback>
                  <p:oleObj name="Equation" r:id="rId3" imgW="276224" imgH="20000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" y="2077"/>
                          <a:ext cx="3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Text Box 8">
              <a:extLst>
                <a:ext uri="{FF2B5EF4-FFF2-40B4-BE49-F238E27FC236}">
                  <a16:creationId xmlns:a16="http://schemas.microsoft.com/office/drawing/2014/main" id="{F41A3B85-47B3-4A9E-BDD2-676A7B7A5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2044"/>
              <a:ext cx="172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a/ 3x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– 2x = x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+ 3</a:t>
              </a:r>
            </a:p>
          </p:txBody>
        </p:sp>
      </p:grpSp>
      <p:grpSp>
        <p:nvGrpSpPr>
          <p:cNvPr id="25609" name="Group 9">
            <a:extLst>
              <a:ext uri="{FF2B5EF4-FFF2-40B4-BE49-F238E27FC236}">
                <a16:creationId xmlns:a16="http://schemas.microsoft.com/office/drawing/2014/main" id="{53724428-A298-4BDA-9D01-90874364BA25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4648200"/>
            <a:ext cx="6761162" cy="488950"/>
            <a:chOff x="541" y="2572"/>
            <a:chExt cx="4259" cy="308"/>
          </a:xfrm>
        </p:grpSpPr>
        <p:sp>
          <p:nvSpPr>
            <p:cNvPr id="15368" name="Text Box 10">
              <a:extLst>
                <a:ext uri="{FF2B5EF4-FFF2-40B4-BE49-F238E27FC236}">
                  <a16:creationId xmlns:a16="http://schemas.microsoft.com/office/drawing/2014/main" id="{70376166-8151-4FC6-B938-08767D9D1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2572"/>
              <a:ext cx="181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c/ 3x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+ 3 = 2(x + 1)</a:t>
              </a:r>
            </a:p>
          </p:txBody>
        </p:sp>
        <p:sp>
          <p:nvSpPr>
            <p:cNvPr id="15369" name="Text Box 11">
              <a:extLst>
                <a:ext uri="{FF2B5EF4-FFF2-40B4-BE49-F238E27FC236}">
                  <a16:creationId xmlns:a16="http://schemas.microsoft.com/office/drawing/2014/main" id="{CFD9D0A6-351B-4B02-A248-33C1F5D1E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2572"/>
              <a:ext cx="210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d/ 0,5x(x + 1) = (x – 1)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6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4FC14E-C534-4B2E-BFC2-941DD8D1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838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8AE13112-0520-492C-9A41-C2B8D5F20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803400"/>
          <a:ext cx="50276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1733557" imgH="409736" progId="Equation.DSMT4">
                  <p:embed/>
                </p:oleObj>
              </mc:Choice>
              <mc:Fallback>
                <p:oleObj name="Equation" r:id="rId3" imgW="1733557" imgH="40973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03400"/>
                        <a:ext cx="50276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>
            <a:extLst>
              <a:ext uri="{FF2B5EF4-FFF2-40B4-BE49-F238E27FC236}">
                <a16:creationId xmlns:a16="http://schemas.microsoft.com/office/drawing/2014/main" id="{322D61E4-EF12-41FF-8DC5-F82ABC12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84300"/>
            <a:ext cx="83915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∆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&gt;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có hai nghiệm phân biệt: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349217F0-2D62-4179-AD97-CD54169C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30500"/>
            <a:ext cx="69469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∆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=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có nghiệm kép:</a:t>
            </a:r>
          </a:p>
        </p:txBody>
      </p:sp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9EA97BED-1B9B-4C94-BBE5-DB9B3E9EF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073400"/>
          <a:ext cx="25050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866568" imgH="371680" progId="Equation.DSMT4">
                  <p:embed/>
                </p:oleObj>
              </mc:Choice>
              <mc:Fallback>
                <p:oleObj name="Equation" r:id="rId5" imgW="866568" imgH="371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73400"/>
                        <a:ext cx="25050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>
            <a:extLst>
              <a:ext uri="{FF2B5EF4-FFF2-40B4-BE49-F238E27FC236}">
                <a16:creationId xmlns:a16="http://schemas.microsoft.com/office/drawing/2014/main" id="{4315CA77-88E0-4D2C-9533-184A908AB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98900"/>
            <a:ext cx="62944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∆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&lt;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vô nghiệm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5D9FEB1-CF28-4908-B499-52486FB6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8800"/>
            <a:ext cx="82296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1. Đối với phương trình </a:t>
            </a: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ax</a:t>
            </a:r>
            <a:r>
              <a:rPr lang="en-US" altLang="en-US" sz="28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bx + c =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(a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≠ 0)</a:t>
            </a: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à biệt thức </a:t>
            </a:r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∆ =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en-US" alt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 – 4ac</a:t>
            </a:r>
            <a:r>
              <a:rPr lang="en-US" alt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080" name="Rectangle 9">
            <a:extLst>
              <a:ext uri="{FF2B5EF4-FFF2-40B4-BE49-F238E27FC236}">
                <a16:creationId xmlns:a16="http://schemas.microsoft.com/office/drawing/2014/main" id="{392F9A57-A23A-4668-89F1-7EC330959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3300"/>
                </a:solidFill>
                <a:latin typeface="Times New Roman" panose="02020603050405020304" pitchFamily="18" charset="0"/>
              </a:rPr>
              <a:t>ĐÁP ÁN: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8DFB45DD-B6EA-4365-8859-902EC162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6863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a = 3 ; b = 8 ; c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3082" name="Rectangle 13">
            <a:extLst>
              <a:ext uri="{FF2B5EF4-FFF2-40B4-BE49-F238E27FC236}">
                <a16:creationId xmlns:a16="http://schemas.microsoft.com/office/drawing/2014/main" id="{28C54330-D1F4-4282-885B-CA4E5D2FB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A44D12ED-431F-4E51-BFCD-2CC01BCC0E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938" y="4279900"/>
          <a:ext cx="37195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7" imgW="1016000" imgH="190500" progId="Equation.DSMT4">
                  <p:embed/>
                </p:oleObj>
              </mc:Choice>
              <mc:Fallback>
                <p:oleObj name="Equation" r:id="rId7" imgW="10160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279900"/>
                        <a:ext cx="3719512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5">
            <a:extLst>
              <a:ext uri="{FF2B5EF4-FFF2-40B4-BE49-F238E27FC236}">
                <a16:creationId xmlns:a16="http://schemas.microsoft.com/office/drawing/2014/main" id="{0766957E-9BA1-4A74-9EAE-577E02A82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10" name="Object 14">
            <a:extLst>
              <a:ext uri="{FF2B5EF4-FFF2-40B4-BE49-F238E27FC236}">
                <a16:creationId xmlns:a16="http://schemas.microsoft.com/office/drawing/2014/main" id="{37AB4F0A-10C1-471D-B359-360F382F2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63" y="5003800"/>
          <a:ext cx="8831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9" imgW="3556000" imgH="241300" progId="Equation.DSMT4">
                  <p:embed/>
                </p:oleObj>
              </mc:Choice>
              <mc:Fallback>
                <p:oleObj name="Equation" r:id="rId9" imgW="35560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5003800"/>
                        <a:ext cx="8831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>
            <a:extLst>
              <a:ext uri="{FF2B5EF4-FFF2-40B4-BE49-F238E27FC236}">
                <a16:creationId xmlns:a16="http://schemas.microsoft.com/office/drawing/2014/main" id="{F429DBCB-4E93-43ED-AADC-1A581D7F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991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Do đó phương trình có hai nghiệm phân biệt.</a:t>
            </a:r>
          </a:p>
        </p:txBody>
      </p:sp>
      <p:sp>
        <p:nvSpPr>
          <p:cNvPr id="3087" name="Rectangle 18">
            <a:extLst>
              <a:ext uri="{FF2B5EF4-FFF2-40B4-BE49-F238E27FC236}">
                <a16:creationId xmlns:a16="http://schemas.microsoft.com/office/drawing/2014/main" id="{8966DF8C-F630-4E16-B862-D29AEB1B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13" name="Object 17">
            <a:extLst>
              <a:ext uri="{FF2B5EF4-FFF2-40B4-BE49-F238E27FC236}">
                <a16:creationId xmlns:a16="http://schemas.microsoft.com/office/drawing/2014/main" id="{77E476BC-7BD5-497C-A8C0-082E61C46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13" y="5867400"/>
          <a:ext cx="42973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1" imgW="1765300" imgH="431800" progId="Equation.DSMT4">
                  <p:embed/>
                </p:oleObj>
              </mc:Choice>
              <mc:Fallback>
                <p:oleObj name="Equation" r:id="rId11" imgW="17653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867400"/>
                        <a:ext cx="42973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20">
            <a:extLst>
              <a:ext uri="{FF2B5EF4-FFF2-40B4-BE49-F238E27FC236}">
                <a16:creationId xmlns:a16="http://schemas.microsoft.com/office/drawing/2014/main" id="{2B0A50D7-2801-4542-BB43-329DAF5E8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15" name="Object 19">
            <a:extLst>
              <a:ext uri="{FF2B5EF4-FFF2-40B4-BE49-F238E27FC236}">
                <a16:creationId xmlns:a16="http://schemas.microsoft.com/office/drawing/2014/main" id="{8663BD0A-B463-49D8-B70C-70F68F122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8674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3" imgW="1739900" imgH="431800" progId="Equation.DSMT4">
                  <p:embed/>
                </p:oleObj>
              </mc:Choice>
              <mc:Fallback>
                <p:oleObj name="Equation" r:id="rId13" imgW="1739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867400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21">
            <a:extLst>
              <a:ext uri="{FF2B5EF4-FFF2-40B4-BE49-F238E27FC236}">
                <a16:creationId xmlns:a16="http://schemas.microsoft.com/office/drawing/2014/main" id="{4F47066B-0853-4549-8E7E-A2CDA835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960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;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94DC5A75-D71A-4F13-B73C-F5B36292B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4343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2.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2" grpId="0"/>
      <p:bldP spid="4103" grpId="0"/>
      <p:bldP spid="4107" grpId="0"/>
      <p:bldP spid="4112" grpId="0"/>
      <p:bldP spid="4117" grpId="0"/>
      <p:bldP spid="4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76321AA9-9205-4965-BCB6-699B418F6E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9600"/>
            <a:ext cx="8458200" cy="609600"/>
          </a:xfrm>
        </p:spPr>
        <p:txBody>
          <a:bodyPr/>
          <a:lstStyle/>
          <a:p>
            <a:pPr marL="0" indent="1588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 phần kiểm tra bài cũ, ta có phương trình :</a:t>
            </a:r>
          </a:p>
        </p:txBody>
      </p:sp>
      <p:sp>
        <p:nvSpPr>
          <p:cNvPr id="4099" name="AutoShape 19">
            <a:extLst>
              <a:ext uri="{FF2B5EF4-FFF2-40B4-BE49-F238E27FC236}">
                <a16:creationId xmlns:a16="http://schemas.microsoft.com/office/drawing/2014/main" id="{BCECEAD0-BDC0-4B69-9AB0-2B2F4DE90F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24400" y="1981200"/>
            <a:ext cx="2355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23" name="Group 35">
            <a:extLst>
              <a:ext uri="{FF2B5EF4-FFF2-40B4-BE49-F238E27FC236}">
                <a16:creationId xmlns:a16="http://schemas.microsoft.com/office/drawing/2014/main" id="{99F1FB34-8313-4060-95A2-C609F5D4369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1600"/>
            <a:ext cx="5588000" cy="579438"/>
            <a:chOff x="288" y="816"/>
            <a:chExt cx="3520" cy="365"/>
          </a:xfrm>
        </p:grpSpPr>
        <p:sp>
          <p:nvSpPr>
            <p:cNvPr id="37896" name="Text Box 8">
              <a:extLst>
                <a:ext uri="{FF2B5EF4-FFF2-40B4-BE49-F238E27FC236}">
                  <a16:creationId xmlns:a16="http://schemas.microsoft.com/office/drawing/2014/main" id="{BDF97AE5-D535-4C1F-8C6A-9D667A219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816"/>
              <a:ext cx="2304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3x</a:t>
              </a:r>
              <a:r>
                <a:rPr lang="en-US" altLang="en-US" sz="3200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+ 8x + 4 = 0</a:t>
              </a:r>
              <a:r>
                <a:rPr lang="en-US" altLang="en-US" sz="2800">
                  <a:solidFill>
                    <a:srgbClr val="0000FF"/>
                  </a:solidFill>
                  <a:cs typeface="Arial" panose="020B0604020202020204" pitchFamily="34" charset="0"/>
                </a:rPr>
                <a:t>    </a:t>
              </a:r>
            </a:p>
          </p:txBody>
        </p:sp>
        <p:grpSp>
          <p:nvGrpSpPr>
            <p:cNvPr id="4106" name="Group 29">
              <a:extLst>
                <a:ext uri="{FF2B5EF4-FFF2-40B4-BE49-F238E27FC236}">
                  <a16:creationId xmlns:a16="http://schemas.microsoft.com/office/drawing/2014/main" id="{BD416FC3-F6DE-4D35-9C75-888C4B393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823"/>
              <a:ext cx="1216" cy="273"/>
              <a:chOff x="1776" y="1495"/>
              <a:chExt cx="1216" cy="273"/>
            </a:xfrm>
          </p:grpSpPr>
          <p:graphicFrame>
            <p:nvGraphicFramePr>
              <p:cNvPr id="4107" name="Object 27">
                <a:extLst>
                  <a:ext uri="{FF2B5EF4-FFF2-40B4-BE49-F238E27FC236}">
                    <a16:creationId xmlns:a16="http://schemas.microsoft.com/office/drawing/2014/main" id="{D8F3FF89-063C-49DE-9F0C-62E3817FB08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16" y="1523"/>
              <a:ext cx="176" cy="2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name="Equation" r:id="rId3" imgW="114102" imgH="177492" progId="Equation.DSMT4">
                      <p:embed/>
                    </p:oleObj>
                  </mc:Choice>
                  <mc:Fallback>
                    <p:oleObj name="Equation" r:id="rId3" imgW="114102" imgH="177492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6" y="1523"/>
                            <a:ext cx="176" cy="2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8" name="Text Box 28">
                <a:extLst>
                  <a:ext uri="{FF2B5EF4-FFF2-40B4-BE49-F238E27FC236}">
                    <a16:creationId xmlns:a16="http://schemas.microsoft.com/office/drawing/2014/main" id="{D482C493-30C3-4248-A841-90C27EBE1B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95"/>
                <a:ext cx="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919" name="AutoShape 31">
            <a:extLst>
              <a:ext uri="{FF2B5EF4-FFF2-40B4-BE49-F238E27FC236}">
                <a16:creationId xmlns:a16="http://schemas.microsoft.com/office/drawing/2014/main" id="{315A582B-92FD-4183-93FD-8CAF7D9D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219200"/>
            <a:ext cx="5029200" cy="2590800"/>
          </a:xfrm>
          <a:prstGeom prst="cloudCallout">
            <a:avLst>
              <a:gd name="adj1" fmla="val 26514"/>
              <a:gd name="adj2" fmla="val 73713"/>
            </a:avLst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SG" altLang="en-US" sz="2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920" name="Text Box 32">
            <a:extLst>
              <a:ext uri="{FF2B5EF4-FFF2-40B4-BE49-F238E27FC236}">
                <a16:creationId xmlns:a16="http://schemas.microsoft.com/office/drawing/2014/main" id="{E1210B3C-90EE-4854-9A42-2376E088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00200"/>
            <a:ext cx="365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Hệ số b của hai phương trình trên có điều gì đặc biệt ?</a:t>
            </a:r>
          </a:p>
        </p:txBody>
      </p:sp>
      <p:sp>
        <p:nvSpPr>
          <p:cNvPr id="37921" name="Text Box 33">
            <a:extLst>
              <a:ext uri="{FF2B5EF4-FFF2-40B4-BE49-F238E27FC236}">
                <a16:creationId xmlns:a16="http://schemas.microsoft.com/office/drawing/2014/main" id="{A649E811-7A83-4B39-8371-F1B9DD3E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76400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Đối với b là số chẵn thì còn cách giải nào nhanh hơn không ?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4F0D72B4-C2B4-4AF0-B8AF-50579443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3400"/>
            <a:ext cx="2362200" cy="25146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nimBg="1"/>
      <p:bldP spid="37920" grpId="0"/>
      <p:bldP spid="37920" grpId="1"/>
      <p:bldP spid="379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D9D1D6-DBBE-494C-B826-43E7D934CC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4350" y="404813"/>
            <a:ext cx="8458200" cy="1752600"/>
          </a:xfrm>
          <a:noFill/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5400" u="sng">
                <a:solidFill>
                  <a:srgbClr val="006600"/>
                </a:solidFill>
                <a:latin typeface="Tahoma" panose="020B0604030504040204" pitchFamily="34" charset="0"/>
              </a:rPr>
              <a:t>Bài 5</a:t>
            </a:r>
            <a:br>
              <a:rPr lang="en-US" altLang="en-US" sz="5400">
                <a:solidFill>
                  <a:srgbClr val="006600"/>
                </a:solidFill>
                <a:latin typeface="Tahoma" panose="020B0604030504040204" pitchFamily="34" charset="0"/>
              </a:rPr>
            </a:br>
            <a:br>
              <a:rPr lang="en-US" altLang="en-US" sz="700" b="1"/>
            </a:b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5">
            <a:extLst>
              <a:ext uri="{FF2B5EF4-FFF2-40B4-BE49-F238E27FC236}">
                <a16:creationId xmlns:a16="http://schemas.microsoft.com/office/drawing/2014/main" id="{63905013-C2DD-4BB8-9799-15140D3ED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6">
            <a:extLst>
              <a:ext uri="{FF2B5EF4-FFF2-40B4-BE49-F238E27FC236}">
                <a16:creationId xmlns:a16="http://schemas.microsoft.com/office/drawing/2014/main" id="{5067A902-CFDF-4B97-8E7E-9097ED5EA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28600"/>
            <a:ext cx="0" cy="647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7">
            <a:extLst>
              <a:ext uri="{FF2B5EF4-FFF2-40B4-BE49-F238E27FC236}">
                <a16:creationId xmlns:a16="http://schemas.microsoft.com/office/drawing/2014/main" id="{A45458C6-7A7C-42A3-8911-9DF0B1D50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3" y="6686550"/>
            <a:ext cx="8701087" cy="190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8">
            <a:extLst>
              <a:ext uri="{FF2B5EF4-FFF2-40B4-BE49-F238E27FC236}">
                <a16:creationId xmlns:a16="http://schemas.microsoft.com/office/drawing/2014/main" id="{F106C8A3-DFAA-4E92-BA18-B6D4461F1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228600"/>
            <a:ext cx="0" cy="6469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9">
            <a:extLst>
              <a:ext uri="{FF2B5EF4-FFF2-40B4-BE49-F238E27FC236}">
                <a16:creationId xmlns:a16="http://schemas.microsoft.com/office/drawing/2014/main" id="{BAA23F30-76D9-4431-BB2A-47BC2B6031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1133475" cy="1219200"/>
            <a:chOff x="240" y="480"/>
            <a:chExt cx="714" cy="768"/>
          </a:xfrm>
        </p:grpSpPr>
        <p:grpSp>
          <p:nvGrpSpPr>
            <p:cNvPr id="5152" name="Group 10">
              <a:extLst>
                <a:ext uri="{FF2B5EF4-FFF2-40B4-BE49-F238E27FC236}">
                  <a16:creationId xmlns:a16="http://schemas.microsoft.com/office/drawing/2014/main" id="{69858D68-C4F5-4F44-9722-56D9E6BFB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528"/>
              <a:ext cx="672" cy="720"/>
              <a:chOff x="240" y="528"/>
              <a:chExt cx="672" cy="720"/>
            </a:xfrm>
          </p:grpSpPr>
          <p:sp>
            <p:nvSpPr>
              <p:cNvPr id="5156" name="Line 11">
                <a:extLst>
                  <a:ext uri="{FF2B5EF4-FFF2-40B4-BE49-F238E27FC236}">
                    <a16:creationId xmlns:a16="http://schemas.microsoft.com/office/drawing/2014/main" id="{7EE161CA-5576-430C-9C55-4440722BB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Line 12">
                <a:extLst>
                  <a:ext uri="{FF2B5EF4-FFF2-40B4-BE49-F238E27FC236}">
                    <a16:creationId xmlns:a16="http://schemas.microsoft.com/office/drawing/2014/main" id="{77786255-9DB0-45E3-A997-EABF1321A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3" name="Group 13">
              <a:extLst>
                <a:ext uri="{FF2B5EF4-FFF2-40B4-BE49-F238E27FC236}">
                  <a16:creationId xmlns:a16="http://schemas.microsoft.com/office/drawing/2014/main" id="{EFC30196-443E-4A3F-BFF8-C7622E2A1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480"/>
              <a:ext cx="672" cy="720"/>
              <a:chOff x="240" y="528"/>
              <a:chExt cx="672" cy="720"/>
            </a:xfrm>
          </p:grpSpPr>
          <p:sp>
            <p:nvSpPr>
              <p:cNvPr id="5154" name="Line 14">
                <a:extLst>
                  <a:ext uri="{FF2B5EF4-FFF2-40B4-BE49-F238E27FC236}">
                    <a16:creationId xmlns:a16="http://schemas.microsoft.com/office/drawing/2014/main" id="{84B373FA-925B-4D5A-AB4C-D69C32C44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15">
                <a:extLst>
                  <a:ext uri="{FF2B5EF4-FFF2-40B4-BE49-F238E27FC236}">
                    <a16:creationId xmlns:a16="http://schemas.microsoft.com/office/drawing/2014/main" id="{3E985813-2935-4127-9285-16B70FFB2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8" name="Group 16">
            <a:extLst>
              <a:ext uri="{FF2B5EF4-FFF2-40B4-BE49-F238E27FC236}">
                <a16:creationId xmlns:a16="http://schemas.microsoft.com/office/drawing/2014/main" id="{B551DB14-83D2-4F1D-8901-A3CB2CFF1A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48575" y="276226"/>
            <a:ext cx="1133475" cy="1219200"/>
            <a:chOff x="240" y="480"/>
            <a:chExt cx="714" cy="768"/>
          </a:xfrm>
        </p:grpSpPr>
        <p:grpSp>
          <p:nvGrpSpPr>
            <p:cNvPr id="5146" name="Group 17">
              <a:extLst>
                <a:ext uri="{FF2B5EF4-FFF2-40B4-BE49-F238E27FC236}">
                  <a16:creationId xmlns:a16="http://schemas.microsoft.com/office/drawing/2014/main" id="{A232D11F-DFA6-4CAD-A6E4-87B2D715E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528"/>
              <a:ext cx="672" cy="720"/>
              <a:chOff x="240" y="528"/>
              <a:chExt cx="672" cy="720"/>
            </a:xfrm>
          </p:grpSpPr>
          <p:sp>
            <p:nvSpPr>
              <p:cNvPr id="5150" name="Line 18">
                <a:extLst>
                  <a:ext uri="{FF2B5EF4-FFF2-40B4-BE49-F238E27FC236}">
                    <a16:creationId xmlns:a16="http://schemas.microsoft.com/office/drawing/2014/main" id="{39B328C7-4747-41F1-81BA-88E085507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Line 19">
                <a:extLst>
                  <a:ext uri="{FF2B5EF4-FFF2-40B4-BE49-F238E27FC236}">
                    <a16:creationId xmlns:a16="http://schemas.microsoft.com/office/drawing/2014/main" id="{7B4FA96E-4B0A-48EE-BA19-78D00B1CA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7" name="Group 20">
              <a:extLst>
                <a:ext uri="{FF2B5EF4-FFF2-40B4-BE49-F238E27FC236}">
                  <a16:creationId xmlns:a16="http://schemas.microsoft.com/office/drawing/2014/main" id="{EFCB5573-7048-4B0D-8C6A-5912EF81C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480"/>
              <a:ext cx="672" cy="720"/>
              <a:chOff x="240" y="528"/>
              <a:chExt cx="672" cy="720"/>
            </a:xfrm>
          </p:grpSpPr>
          <p:sp>
            <p:nvSpPr>
              <p:cNvPr id="5148" name="Line 21">
                <a:extLst>
                  <a:ext uri="{FF2B5EF4-FFF2-40B4-BE49-F238E27FC236}">
                    <a16:creationId xmlns:a16="http://schemas.microsoft.com/office/drawing/2014/main" id="{9F14A187-BB3C-4AAF-ACE9-C3DC19B39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22">
                <a:extLst>
                  <a:ext uri="{FF2B5EF4-FFF2-40B4-BE49-F238E27FC236}">
                    <a16:creationId xmlns:a16="http://schemas.microsoft.com/office/drawing/2014/main" id="{DEBB9B59-6108-4439-B70A-9E8B217FF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9" name="Group 23">
            <a:extLst>
              <a:ext uri="{FF2B5EF4-FFF2-40B4-BE49-F238E27FC236}">
                <a16:creationId xmlns:a16="http://schemas.microsoft.com/office/drawing/2014/main" id="{F208380A-7925-4F69-B526-0443FDE9247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91438" y="5395913"/>
            <a:ext cx="1133475" cy="1219200"/>
            <a:chOff x="240" y="480"/>
            <a:chExt cx="714" cy="768"/>
          </a:xfrm>
        </p:grpSpPr>
        <p:grpSp>
          <p:nvGrpSpPr>
            <p:cNvPr id="5140" name="Group 24">
              <a:extLst>
                <a:ext uri="{FF2B5EF4-FFF2-40B4-BE49-F238E27FC236}">
                  <a16:creationId xmlns:a16="http://schemas.microsoft.com/office/drawing/2014/main" id="{251242B7-0A8C-400B-95B7-238492159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528"/>
              <a:ext cx="672" cy="720"/>
              <a:chOff x="240" y="528"/>
              <a:chExt cx="672" cy="720"/>
            </a:xfrm>
          </p:grpSpPr>
          <p:sp>
            <p:nvSpPr>
              <p:cNvPr id="5144" name="Line 25">
                <a:extLst>
                  <a:ext uri="{FF2B5EF4-FFF2-40B4-BE49-F238E27FC236}">
                    <a16:creationId xmlns:a16="http://schemas.microsoft.com/office/drawing/2014/main" id="{DFF271B4-1497-41C2-931B-44E6516A4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26">
                <a:extLst>
                  <a:ext uri="{FF2B5EF4-FFF2-40B4-BE49-F238E27FC236}">
                    <a16:creationId xmlns:a16="http://schemas.microsoft.com/office/drawing/2014/main" id="{56E42FA7-8C5B-4A10-8FB4-05EB528FB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1" name="Group 27">
              <a:extLst>
                <a:ext uri="{FF2B5EF4-FFF2-40B4-BE49-F238E27FC236}">
                  <a16:creationId xmlns:a16="http://schemas.microsoft.com/office/drawing/2014/main" id="{69D67B50-1D32-4D36-AFD1-00F1D4DCE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480"/>
              <a:ext cx="672" cy="720"/>
              <a:chOff x="240" y="528"/>
              <a:chExt cx="672" cy="720"/>
            </a:xfrm>
          </p:grpSpPr>
          <p:sp>
            <p:nvSpPr>
              <p:cNvPr id="5142" name="Line 28">
                <a:extLst>
                  <a:ext uri="{FF2B5EF4-FFF2-40B4-BE49-F238E27FC236}">
                    <a16:creationId xmlns:a16="http://schemas.microsoft.com/office/drawing/2014/main" id="{18710ECF-8C4F-44F2-BF6C-F5E22F4E3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Line 29">
                <a:extLst>
                  <a:ext uri="{FF2B5EF4-FFF2-40B4-BE49-F238E27FC236}">
                    <a16:creationId xmlns:a16="http://schemas.microsoft.com/office/drawing/2014/main" id="{FCE3958C-28AB-4511-A515-9735DD310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0" name="Group 30">
            <a:extLst>
              <a:ext uri="{FF2B5EF4-FFF2-40B4-BE49-F238E27FC236}">
                <a16:creationId xmlns:a16="http://schemas.microsoft.com/office/drawing/2014/main" id="{E36EAB1D-EEA3-4CA2-8378-2594796DBFC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66712" y="5424488"/>
            <a:ext cx="1133475" cy="1219200"/>
            <a:chOff x="240" y="480"/>
            <a:chExt cx="714" cy="768"/>
          </a:xfrm>
        </p:grpSpPr>
        <p:grpSp>
          <p:nvGrpSpPr>
            <p:cNvPr id="5134" name="Group 31">
              <a:extLst>
                <a:ext uri="{FF2B5EF4-FFF2-40B4-BE49-F238E27FC236}">
                  <a16:creationId xmlns:a16="http://schemas.microsoft.com/office/drawing/2014/main" id="{08563D17-DFC0-4290-9009-8889B0662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528"/>
              <a:ext cx="672" cy="720"/>
              <a:chOff x="240" y="528"/>
              <a:chExt cx="672" cy="720"/>
            </a:xfrm>
          </p:grpSpPr>
          <p:sp>
            <p:nvSpPr>
              <p:cNvPr id="5138" name="Line 32">
                <a:extLst>
                  <a:ext uri="{FF2B5EF4-FFF2-40B4-BE49-F238E27FC236}">
                    <a16:creationId xmlns:a16="http://schemas.microsoft.com/office/drawing/2014/main" id="{E181C3BF-B6F6-42DC-B870-3A4654C65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33">
                <a:extLst>
                  <a:ext uri="{FF2B5EF4-FFF2-40B4-BE49-F238E27FC236}">
                    <a16:creationId xmlns:a16="http://schemas.microsoft.com/office/drawing/2014/main" id="{3A965A5A-C247-449A-AD48-C35F9F7F2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5" name="Group 34">
              <a:extLst>
                <a:ext uri="{FF2B5EF4-FFF2-40B4-BE49-F238E27FC236}">
                  <a16:creationId xmlns:a16="http://schemas.microsoft.com/office/drawing/2014/main" id="{2D9B84E2-6F0F-4B6A-8D6F-740CB81B9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480"/>
              <a:ext cx="672" cy="720"/>
              <a:chOff x="240" y="528"/>
              <a:chExt cx="672" cy="720"/>
            </a:xfrm>
          </p:grpSpPr>
          <p:sp>
            <p:nvSpPr>
              <p:cNvPr id="5136" name="Line 35">
                <a:extLst>
                  <a:ext uri="{FF2B5EF4-FFF2-40B4-BE49-F238E27FC236}">
                    <a16:creationId xmlns:a16="http://schemas.microsoft.com/office/drawing/2014/main" id="{FFA3EB8F-3850-4285-95B6-F1C6C61A2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36">
                <a:extLst>
                  <a:ext uri="{FF2B5EF4-FFF2-40B4-BE49-F238E27FC236}">
                    <a16:creationId xmlns:a16="http://schemas.microsoft.com/office/drawing/2014/main" id="{EA71E2F5-6B59-4670-928A-3DC7C106F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5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1" name="WordArt 41">
            <a:extLst>
              <a:ext uri="{FF2B5EF4-FFF2-40B4-BE49-F238E27FC236}">
                <a16:creationId xmlns:a16="http://schemas.microsoft.com/office/drawing/2014/main" id="{24C3B3B1-8131-4379-9581-E330AA1119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213" y="2371725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NGHIỆM THU GỌN</a:t>
            </a:r>
          </a:p>
        </p:txBody>
      </p:sp>
      <p:pic>
        <p:nvPicPr>
          <p:cNvPr id="5132" name="Picture 91" descr="AG00029_">
            <a:extLst>
              <a:ext uri="{FF2B5EF4-FFF2-40B4-BE49-F238E27FC236}">
                <a16:creationId xmlns:a16="http://schemas.microsoft.com/office/drawing/2014/main" id="{56D9E7CE-5BF8-469A-807A-BA00BE3E3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1488"/>
            <a:ext cx="2114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5">
            <a:extLst>
              <a:ext uri="{FF2B5EF4-FFF2-40B4-BE49-F238E27FC236}">
                <a16:creationId xmlns:a16="http://schemas.microsoft.com/office/drawing/2014/main" id="{0FA0BB78-BBC5-46EE-9013-2A47B58AE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4BE23D-C72C-47B7-B729-0FB2A12053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-3048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1/</a:t>
            </a: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 Công thức nghiệm thu gọn:</a:t>
            </a: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40827AC5-99F8-4F31-A602-A916E276F035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743200" y="4524375"/>
          <a:ext cx="195738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828671" imgH="371680" progId="Equation.DSMT4">
                  <p:embed/>
                </p:oleObj>
              </mc:Choice>
              <mc:Fallback>
                <p:oleObj name="Equation" r:id="rId3" imgW="828671" imgH="371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24375"/>
                        <a:ext cx="1957388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>
            <a:extLst>
              <a:ext uri="{FF2B5EF4-FFF2-40B4-BE49-F238E27FC236}">
                <a16:creationId xmlns:a16="http://schemas.microsoft.com/office/drawing/2014/main" id="{4BC5EB59-7BF9-4DDE-AFFC-1B4C3DEB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3883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∆’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 &gt;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có hai nghiệm phân biệt: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78DCFBBD-80A4-4B91-8CA3-E23C2940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70326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∆’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=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có nghiệm kép: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FAE25DD-D83D-4756-8E48-23BCC642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63801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∆’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&lt; 0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th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ì phương trình vô nghiệm.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990E82B-4221-41C8-9A39-B4D8C153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7800"/>
            <a:ext cx="79248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ax</a:t>
            </a:r>
            <a:r>
              <a:rPr lang="en-US" altLang="en-US" sz="3000" b="1" baseline="30000" dirty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+ bx + c = 0 (a 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≠ 0)</a:t>
            </a:r>
            <a:r>
              <a:rPr lang="en-US" altLang="en-US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alt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b’=b:2 , ∆’ </a:t>
            </a: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= b’</a:t>
            </a:r>
            <a:r>
              <a:rPr lang="en-US" altLang="en-US" sz="30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 – ac.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473C9C1-25AC-4E2A-BFAC-5FBD6C89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686800" cy="50292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4C069E04-DB90-4353-95D2-BED94B6052E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101850" y="2916238"/>
          <a:ext cx="462121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1847668" imgH="409736" progId="Equation.DSMT4">
                  <p:embed/>
                </p:oleObj>
              </mc:Choice>
              <mc:Fallback>
                <p:oleObj name="Equation" r:id="rId5" imgW="1847668" imgH="40973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916238"/>
                        <a:ext cx="4621213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0">
            <a:extLst>
              <a:ext uri="{FF2B5EF4-FFF2-40B4-BE49-F238E27FC236}">
                <a16:creationId xmlns:a16="http://schemas.microsoft.com/office/drawing/2014/main" id="{36A01188-0D14-4CB8-AB1E-55C3709B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4572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– </a:t>
            </a:r>
            <a:r>
              <a:rPr lang="en-US" altLang="en-US" sz="2800" b="1"/>
              <a:t> 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6CE885EC-37E9-4382-96FE-000FE92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6" name="WordArt 12">
            <a:extLst>
              <a:ext uri="{FF2B5EF4-FFF2-40B4-BE49-F238E27FC236}">
                <a16:creationId xmlns:a16="http://schemas.microsoft.com/office/drawing/2014/main" id="{26D3FE9B-7CD3-4142-9297-603F492E2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7" name="Group 55">
            <a:extLst>
              <a:ext uri="{FF2B5EF4-FFF2-40B4-BE49-F238E27FC236}">
                <a16:creationId xmlns:a16="http://schemas.microsoft.com/office/drawing/2014/main" id="{28B1441C-BB99-4FF2-8F59-C9248B5DDFD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28600" y="533400"/>
          <a:ext cx="8686800" cy="6408738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19" marB="45719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4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90" name="Object 28">
            <a:extLst>
              <a:ext uri="{FF2B5EF4-FFF2-40B4-BE49-F238E27FC236}">
                <a16:creationId xmlns:a16="http://schemas.microsoft.com/office/drawing/2014/main" id="{24DFB84E-04C2-4403-89E7-988249B4EB62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5156200" y="4733925"/>
          <a:ext cx="2271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3" imgW="901309" imgH="393529" progId="Equation.DSMT4">
                  <p:embed/>
                </p:oleObj>
              </mc:Choice>
              <mc:Fallback>
                <p:oleObj name="Equation" r:id="rId3" imgW="901309" imgH="39352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4733925"/>
                        <a:ext cx="2271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Text Box 30">
            <a:extLst>
              <a:ext uri="{FF2B5EF4-FFF2-40B4-BE49-F238E27FC236}">
                <a16:creationId xmlns:a16="http://schemas.microsoft.com/office/drawing/2014/main" id="{16DBAF61-64C1-4885-8C9F-A135D3C6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490538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Công thức nghiệm (tổng quát) của phương trình bậc hai</a:t>
            </a:r>
            <a:endParaRPr lang="en-US" altLang="en-US" sz="26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1F837436-B643-458D-AE6B-311CD85E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5775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Công thức nghiệm thu gọn của phương trình bậc hai</a:t>
            </a: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143302CB-1997-4C6E-AEF9-864C8DEF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910263"/>
            <a:ext cx="4221163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 &lt; 0 thì phương trình vô nghiệm.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82861119-9F9F-4C57-A939-AC5F7780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371600"/>
            <a:ext cx="42672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Đối với PT: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ax</a:t>
            </a:r>
            <a:r>
              <a:rPr lang="en-US" altLang="en-US" sz="2600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bx + c = 0</a:t>
            </a:r>
            <a:r>
              <a:rPr lang="en-US" altLang="en-US" sz="2600">
                <a:latin typeface="Times New Roman" panose="02020603050405020304" pitchFamily="18" charset="0"/>
              </a:rPr>
              <a:t>    </a:t>
            </a: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(a ≠ 0),</a:t>
            </a:r>
            <a:r>
              <a:rPr lang="en-US" altLang="en-US" sz="2600">
                <a:latin typeface="Times New Roman" panose="02020603050405020304" pitchFamily="18" charset="0"/>
              </a:rPr>
              <a:t>  </a:t>
            </a:r>
            <a:r>
              <a:rPr lang="en-US" altLang="en-US" sz="3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∆</a:t>
            </a:r>
            <a:r>
              <a:rPr lang="en-US" alt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b</a:t>
            </a:r>
            <a:r>
              <a:rPr lang="en-US" altLang="en-US" sz="3000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– 4ac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3AB711E2-F404-476F-8CC7-D76CD0E3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14463"/>
            <a:ext cx="4376738" cy="892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PT: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ax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bx + c = 0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(a ≠ 0)</a:t>
            </a:r>
            <a:r>
              <a:rPr lang="en-US" altLang="en-US" sz="2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b’= b:2</a:t>
            </a:r>
            <a:r>
              <a:rPr lang="en-US" altLang="en-US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∆’ = b’</a:t>
            </a:r>
            <a:r>
              <a:rPr lang="en-US" altLang="en-US" sz="2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– ac</a:t>
            </a:r>
            <a:r>
              <a:rPr lang="en-US" altLang="en-US" sz="2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156CCECB-BCC7-41D8-A179-DA65E3FCB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295525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alt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 &gt; 0 thì phương trình có 2 nghiệm phân biệt:</a:t>
            </a:r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id="{A9F10E53-5AF0-4D11-92A7-BA274DEA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2266950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alt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∆’ &gt; 0 thì phương trình có 2 nghiệm phân biệt:</a:t>
            </a: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97256F70-0FBF-45D7-8AA3-0F55E974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4167188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 = 0 thì phương trình có nghiệm kép:</a:t>
            </a: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D88D3A0A-B10C-4EAA-8887-797430D7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38613"/>
            <a:ext cx="42672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∆’ = 0 thì phương trình có nghiệm kép:</a:t>
            </a: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BFAE6C57-EAFB-4660-B57E-1A5E980E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24550"/>
            <a:ext cx="41910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Nếu ∆’ &lt; 0 thì phương trình vô nghiệm.</a:t>
            </a:r>
          </a:p>
        </p:txBody>
      </p:sp>
      <p:graphicFrame>
        <p:nvGraphicFramePr>
          <p:cNvPr id="7201" name="Object 45">
            <a:extLst>
              <a:ext uri="{FF2B5EF4-FFF2-40B4-BE49-F238E27FC236}">
                <a16:creationId xmlns:a16="http://schemas.microsoft.com/office/drawing/2014/main" id="{C1210326-CA62-44D2-9349-8433DAE09F49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614863" y="3124200"/>
          <a:ext cx="22717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5" imgW="965200" imgH="431800" progId="Equation.DSMT4">
                  <p:embed/>
                </p:oleObj>
              </mc:Choice>
              <mc:Fallback>
                <p:oleObj name="Equation" r:id="rId5" imgW="965200" imgH="431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124200"/>
                        <a:ext cx="2271712" cy="987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2" name="Object 46">
            <a:extLst>
              <a:ext uri="{FF2B5EF4-FFF2-40B4-BE49-F238E27FC236}">
                <a16:creationId xmlns:a16="http://schemas.microsoft.com/office/drawing/2014/main" id="{46BE5984-D688-4C55-9330-E0C99284859A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6858000" y="3124200"/>
          <a:ext cx="2057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7" imgW="977900" imgH="431800" progId="Equation.DSMT4">
                  <p:embed/>
                </p:oleObj>
              </mc:Choice>
              <mc:Fallback>
                <p:oleObj name="Equation" r:id="rId7" imgW="977900" imgH="4318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4200"/>
                        <a:ext cx="2057400" cy="981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03" name="Group 47">
            <a:extLst>
              <a:ext uri="{FF2B5EF4-FFF2-40B4-BE49-F238E27FC236}">
                <a16:creationId xmlns:a16="http://schemas.microsoft.com/office/drawing/2014/main" id="{FAC50A53-9516-4478-AFC0-5F3A14D0473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00400"/>
            <a:ext cx="3910013" cy="969963"/>
            <a:chOff x="231" y="1872"/>
            <a:chExt cx="2463" cy="558"/>
          </a:xfrm>
        </p:grpSpPr>
        <p:graphicFrame>
          <p:nvGraphicFramePr>
            <p:cNvPr id="7207" name="Object 48">
              <a:extLst>
                <a:ext uri="{FF2B5EF4-FFF2-40B4-BE49-F238E27FC236}">
                  <a16:creationId xmlns:a16="http://schemas.microsoft.com/office/drawing/2014/main" id="{EE85BD30-A1E2-415E-A868-F487D1FC0F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" y="1872"/>
            <a:ext cx="1166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name="Equation" r:id="rId9" imgW="885937" imgH="409736" progId="Equation.DSMT4">
                    <p:embed/>
                  </p:oleObj>
                </mc:Choice>
                <mc:Fallback>
                  <p:oleObj name="Equation" r:id="rId9" imgW="885937" imgH="409736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" y="1872"/>
                          <a:ext cx="1166" cy="5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8" name="Object 49">
              <a:extLst>
                <a:ext uri="{FF2B5EF4-FFF2-40B4-BE49-F238E27FC236}">
                  <a16:creationId xmlns:a16="http://schemas.microsoft.com/office/drawing/2014/main" id="{1FB55339-1B21-496A-9B79-457874C937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27" y="1878"/>
            <a:ext cx="1167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Equation" r:id="rId11" imgW="895201" imgH="409736" progId="Equation.DSMT4">
                    <p:embed/>
                  </p:oleObj>
                </mc:Choice>
                <mc:Fallback>
                  <p:oleObj name="Equation" r:id="rId11" imgW="895201" imgH="409736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" y="1878"/>
                          <a:ext cx="1167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04" name="Object 52">
            <a:extLst>
              <a:ext uri="{FF2B5EF4-FFF2-40B4-BE49-F238E27FC236}">
                <a16:creationId xmlns:a16="http://schemas.microsoft.com/office/drawing/2014/main" id="{7F15772E-08B1-4521-9540-393AB33635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767263"/>
          <a:ext cx="2335213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13" imgW="933518" imgH="371680" progId="Equation.DSMT4">
                  <p:embed/>
                </p:oleObj>
              </mc:Choice>
              <mc:Fallback>
                <p:oleObj name="Equation" r:id="rId13" imgW="933518" imgH="3716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67263"/>
                        <a:ext cx="2335213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5" name="Rectangle 56">
            <a:extLst>
              <a:ext uri="{FF2B5EF4-FFF2-40B4-BE49-F238E27FC236}">
                <a16:creationId xmlns:a16="http://schemas.microsoft.com/office/drawing/2014/main" id="{168BC430-6F33-4D1E-B376-6C29AD8F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06" name="WordArt 57">
            <a:extLst>
              <a:ext uri="{FF2B5EF4-FFF2-40B4-BE49-F238E27FC236}">
                <a16:creationId xmlns:a16="http://schemas.microsoft.com/office/drawing/2014/main" id="{2BE543F4-FA60-4736-AC17-CC4EF6492B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414E1F-698C-4F80-95C5-06ECDCF808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566738"/>
            <a:ext cx="8385175" cy="461962"/>
          </a:xfrm>
          <a:noFill/>
        </p:spPr>
        <p:txBody>
          <a:bodyPr/>
          <a:lstStyle/>
          <a:p>
            <a:pPr algn="l" eaLnBrk="1" hangingPunct="1"/>
            <a:r>
              <a:rPr lang="en-US" altLang="en-US" sz="4000" b="1" u="sng">
                <a:solidFill>
                  <a:srgbClr val="FF3300"/>
                </a:solidFill>
                <a:latin typeface="Times New Roman" panose="02020603050405020304" pitchFamily="18" charset="0"/>
              </a:rPr>
              <a:t>2/ ÁP DỤNG:</a:t>
            </a:r>
          </a:p>
        </p:txBody>
      </p:sp>
      <p:sp>
        <p:nvSpPr>
          <p:cNvPr id="14339" name="Oval 3">
            <a:extLst>
              <a:ext uri="{FF2B5EF4-FFF2-40B4-BE49-F238E27FC236}">
                <a16:creationId xmlns:a16="http://schemas.microsoft.com/office/drawing/2014/main" id="{A62F504F-5D03-4177-8930-D85B3B46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533400" cy="4572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3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?2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E9A5923-C583-4365-B7CB-D7B46202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24063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9E4BFDF-7D61-475E-9687-A8721504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2586038"/>
            <a:ext cx="37385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 b="1" baseline="30000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 – 5.(-1) = 4 + 5 = 9 &gt; 0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D4DB7E88-0F6E-48F1-87A8-208AE169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557463"/>
            <a:ext cx="595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D1ED911A-26A9-4026-9FD7-C1585314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00250"/>
            <a:ext cx="679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– 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3B988EFF-ECA5-4917-BA64-AA8F6D90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581400"/>
            <a:ext cx="1279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9900"/>
                </a:solidFill>
                <a:latin typeface="Times New Roman" panose="02020603050405020304" pitchFamily="18" charset="0"/>
              </a:rPr>
              <a:t>– 2 + 3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3280578E-F754-4A18-8899-96A72450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3762375"/>
            <a:ext cx="369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10C69283-2AE3-4FC5-94DF-AEAB898F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594100"/>
            <a:ext cx="349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9900"/>
                </a:solidFill>
                <a:latin typeface="Times New Roman" panose="02020603050405020304" pitchFamily="18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4CA71AE1-115D-4986-9F3D-0A22647E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11363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798DF8C7-5109-40B3-B570-76E1441E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595688"/>
            <a:ext cx="1092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9900"/>
                </a:solidFill>
                <a:latin typeface="Times New Roman" panose="02020603050405020304" pitchFamily="18" charset="0"/>
              </a:rPr>
              <a:t>– 2 –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C8CF9928-B248-4EDE-AE4B-3FCAD7F2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76663"/>
            <a:ext cx="369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4012ECBD-B9C7-4011-9F8E-DCB77FDF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3749675"/>
            <a:ext cx="596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</a:rPr>
              <a:t>– 1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83BF3244-EDEB-4F63-A820-E66E0CE0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111500"/>
            <a:ext cx="640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99"/>
                </a:solidFill>
                <a:latin typeface="Times New Roman" panose="02020603050405020304" pitchFamily="18" charset="0"/>
              </a:rPr>
              <a:t>Phương trình đã cho có hai nghiệm phân biệt:</a:t>
            </a:r>
          </a:p>
        </p:txBody>
      </p:sp>
      <p:grpSp>
        <p:nvGrpSpPr>
          <p:cNvPr id="14354" name="Group 18">
            <a:extLst>
              <a:ext uri="{FF2B5EF4-FFF2-40B4-BE49-F238E27FC236}">
                <a16:creationId xmlns:a16="http://schemas.microsoft.com/office/drawing/2014/main" id="{3461226F-9D87-40F5-96D0-C31E8C2C775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914400"/>
            <a:ext cx="7178675" cy="3295650"/>
            <a:chOff x="998" y="594"/>
            <a:chExt cx="4522" cy="2076"/>
          </a:xfrm>
        </p:grpSpPr>
        <p:sp>
          <p:nvSpPr>
            <p:cNvPr id="8214" name="Text Box 19">
              <a:extLst>
                <a:ext uri="{FF2B5EF4-FFF2-40B4-BE49-F238E27FC236}">
                  <a16:creationId xmlns:a16="http://schemas.microsoft.com/office/drawing/2014/main" id="{B6BB6EE0-51B4-49EC-ABA7-56892CDBB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594"/>
              <a:ext cx="452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Giải phương trình 5x</a:t>
              </a:r>
              <a:r>
                <a:rPr lang="en-US" altLang="en-US" sz="2600" baseline="30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+ 4x – 1 = 0 bằng cách điền vào những chỗ trống:</a:t>
              </a:r>
            </a:p>
          </p:txBody>
        </p:sp>
        <p:sp>
          <p:nvSpPr>
            <p:cNvPr id="8215" name="Text Box 20">
              <a:extLst>
                <a:ext uri="{FF2B5EF4-FFF2-40B4-BE49-F238E27FC236}">
                  <a16:creationId xmlns:a16="http://schemas.microsoft.com/office/drawing/2014/main" id="{2DA9B29E-3A4B-44DD-ABC1-C47F693BE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1641"/>
              <a:ext cx="434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∆’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=  . . . . . . . . .		                    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’   =  . . . . </a:t>
              </a:r>
            </a:p>
          </p:txBody>
        </p:sp>
        <p:grpSp>
          <p:nvGrpSpPr>
            <p:cNvPr id="8216" name="Group 21">
              <a:extLst>
                <a:ext uri="{FF2B5EF4-FFF2-40B4-BE49-F238E27FC236}">
                  <a16:creationId xmlns:a16="http://schemas.microsoft.com/office/drawing/2014/main" id="{BF7C691E-6477-4D50-A787-2179BF0BF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" y="1297"/>
              <a:ext cx="4301" cy="516"/>
              <a:chOff x="1075" y="1297"/>
              <a:chExt cx="4301" cy="516"/>
            </a:xfrm>
          </p:grpSpPr>
          <p:sp>
            <p:nvSpPr>
              <p:cNvPr id="8218" name="Text Box 22">
                <a:extLst>
                  <a:ext uri="{FF2B5EF4-FFF2-40B4-BE49-F238E27FC236}">
                    <a16:creationId xmlns:a16="http://schemas.microsoft.com/office/drawing/2014/main" id="{E55C0B24-58D8-4808-8234-BEEDF9015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" y="1297"/>
                <a:ext cx="430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a =  . . . .	; 	b’ =  . . . . 	;	c =  . . . .</a:t>
                </a:r>
              </a:p>
            </p:txBody>
          </p:sp>
          <p:graphicFrame>
            <p:nvGraphicFramePr>
              <p:cNvPr id="8219" name="Object 23">
                <a:extLst>
                  <a:ext uri="{FF2B5EF4-FFF2-40B4-BE49-F238E27FC236}">
                    <a16:creationId xmlns:a16="http://schemas.microsoft.com/office/drawing/2014/main" id="{2AB84E1F-4240-4569-949B-FC937F54C0D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25" y="1431"/>
              <a:ext cx="492" cy="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0" name="Equation" r:id="rId3" imgW="276224" imgH="200005" progId="Equation.DSMT4">
                      <p:embed/>
                    </p:oleObj>
                  </mc:Choice>
                  <mc:Fallback>
                    <p:oleObj name="Equation" r:id="rId3" imgW="276224" imgH="200005" progId="Equation.DSMT4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5" y="1431"/>
                            <a:ext cx="492" cy="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17" name="Text Box 24">
              <a:extLst>
                <a:ext uri="{FF2B5EF4-FFF2-40B4-BE49-F238E27FC236}">
                  <a16:creationId xmlns:a16="http://schemas.microsoft.com/office/drawing/2014/main" id="{C6D3655D-D143-4D76-A425-45F034658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2362"/>
              <a:ext cx="425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600" baseline="-25000">
                  <a:solidFill>
                    <a:srgbClr val="000099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=  . . . .		; 	x</a:t>
              </a:r>
              <a:r>
                <a:rPr lang="en-US" altLang="en-US" sz="2600" baseline="-25000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600">
                  <a:solidFill>
                    <a:srgbClr val="000099"/>
                  </a:solidFill>
                  <a:latin typeface="Times New Roman" panose="02020603050405020304" pitchFamily="18" charset="0"/>
                </a:rPr>
                <a:t> =  . . . . 	</a:t>
              </a:r>
            </a:p>
          </p:txBody>
        </p:sp>
      </p:grpSp>
      <p:graphicFrame>
        <p:nvGraphicFramePr>
          <p:cNvPr id="14361" name="Object 25">
            <a:extLst>
              <a:ext uri="{FF2B5EF4-FFF2-40B4-BE49-F238E27FC236}">
                <a16:creationId xmlns:a16="http://schemas.microsoft.com/office/drawing/2014/main" id="{1CC49992-9CF3-4580-8D00-20948EA1B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2652713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" imgW="171377" imgH="133196" progId="Equation.DSMT4">
                  <p:embed/>
                </p:oleObj>
              </mc:Choice>
              <mc:Fallback>
                <p:oleObj name="Equation" r:id="rId5" imgW="171377" imgH="13319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652713"/>
                        <a:ext cx="457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4" name="AutoShape 44">
            <a:extLst>
              <a:ext uri="{FF2B5EF4-FFF2-40B4-BE49-F238E27FC236}">
                <a16:creationId xmlns:a16="http://schemas.microsoft.com/office/drawing/2014/main" id="{B934CA52-ACBE-481F-A391-01D19B192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9600"/>
            <a:ext cx="4572000" cy="1600200"/>
          </a:xfrm>
          <a:prstGeom prst="cloudCallout">
            <a:avLst>
              <a:gd name="adj1" fmla="val 54375"/>
              <a:gd name="adj2" fmla="val 8025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? Ñeå giaûi pt baäc hai theo coâng thöùc nghieäm ta caàn thöïc hieän qua caùc böôùc naøo?</a:t>
            </a:r>
          </a:p>
        </p:txBody>
      </p: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5F68D901-C886-4250-A494-A99F5802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191000"/>
            <a:ext cx="4343400" cy="2667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eaLnBrk="1" hangingPunct="1">
              <a:defRPr/>
            </a:pPr>
            <a:endParaRPr lang="en-US" alt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 bước giải phương trình bằng 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côngthức nghiệm thu gọn: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Xác định các hệ số a, b’ và c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Tính ∆’ và xác định ∆’ &gt; 0 hoặc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∆’ = 0 hoặc ∆’ &lt; 0 rồi suy ra số 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 của phương trình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Tính nghiệm của phương </a:t>
            </a:r>
          </a:p>
          <a:p>
            <a:pPr lvl="2"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trình (nếu có)</a:t>
            </a:r>
          </a:p>
          <a:p>
            <a:pPr eaLnBrk="1" hangingPunct="1">
              <a:defRPr/>
            </a:pPr>
            <a:endParaRPr lang="en-US" altLang="en-US" sz="28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12" name="Rectangle 29">
            <a:extLst>
              <a:ext uri="{FF2B5EF4-FFF2-40B4-BE49-F238E27FC236}">
                <a16:creationId xmlns:a16="http://schemas.microsoft.com/office/drawing/2014/main" id="{4E98CC16-4133-44AE-B5BE-FAF0C591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3" name="WordArt 30">
            <a:extLst>
              <a:ext uri="{FF2B5EF4-FFF2-40B4-BE49-F238E27FC236}">
                <a16:creationId xmlns:a16="http://schemas.microsoft.com/office/drawing/2014/main" id="{3DD38999-8592-4FAD-96C4-1ECE6B8FB8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3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3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3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3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43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3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2" grpId="0"/>
      <p:bldP spid="143404" grpId="0" animBg="1"/>
      <p:bldP spid="143404" grpId="1" animBg="1"/>
      <p:bldP spid="14340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C7B9E4F-DD00-4A05-84D5-B012C2E612B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609600"/>
            <a:ext cx="8385175" cy="762000"/>
          </a:xfrm>
          <a:noFill/>
        </p:spPr>
        <p:txBody>
          <a:bodyPr/>
          <a:lstStyle/>
          <a:p>
            <a:pPr algn="l" eaLnBrk="1" hangingPunct="1"/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2/ ÁP DỤNG:</a:t>
            </a:r>
          </a:p>
        </p:txBody>
      </p:sp>
      <p:sp>
        <p:nvSpPr>
          <p:cNvPr id="15363" name="Oval 3">
            <a:extLst>
              <a:ext uri="{FF2B5EF4-FFF2-40B4-BE49-F238E27FC236}">
                <a16:creationId xmlns:a16="http://schemas.microsoft.com/office/drawing/2014/main" id="{80C3BFA7-3F44-4C0B-9FFD-9BE1E270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906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?3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32B6B72-B5FC-4347-8738-86E12665A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7696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Xác định a, b’, c rồi dùng công thức nghiệm thu gọn giải các phương trình: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a/ 3x</a:t>
            </a:r>
            <a:r>
              <a:rPr lang="en-US" altLang="en-US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+ 8x + 4 = 0	;b/ 7x</a:t>
            </a:r>
            <a:r>
              <a:rPr lang="en-US" altLang="en-US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– 6   2 x + 2 = 0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F6BD5E61-2D98-42F4-A4E8-871FBD39662E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6465888" y="2794000"/>
          <a:ext cx="6270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276224" imgH="200005" progId="Equation.DSMT4">
                  <p:embed/>
                </p:oleObj>
              </mc:Choice>
              <mc:Fallback>
                <p:oleObj name="Equation" r:id="rId3" imgW="276224" imgH="20000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2794000"/>
                        <a:ext cx="6270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>
            <a:extLst>
              <a:ext uri="{FF2B5EF4-FFF2-40B4-BE49-F238E27FC236}">
                <a16:creationId xmlns:a16="http://schemas.microsoft.com/office/drawing/2014/main" id="{96733B1C-C6CC-4320-A6E0-76B7C682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WordArt 8">
            <a:extLst>
              <a:ext uri="{FF2B5EF4-FFF2-40B4-BE49-F238E27FC236}">
                <a16:creationId xmlns:a16="http://schemas.microsoft.com/office/drawing/2014/main" id="{8CDFDD0E-239B-42AC-9B7E-CC3C1296BC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EAF1ED06-14B9-406F-85C6-C3B402B7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619125"/>
            <a:ext cx="693420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sz="3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 sánh hai cách giải của phương trình</a:t>
            </a: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F54CF08C-9F83-4E63-AD53-EFF0E832F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1313" y="538163"/>
          <a:ext cx="2428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" imgW="962151" imgH="180977" progId="Equation.DSMT4">
                  <p:embed/>
                </p:oleObj>
              </mc:Choice>
              <mc:Fallback>
                <p:oleObj name="Equation" r:id="rId5" imgW="962151" imgH="18097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538163"/>
                        <a:ext cx="2428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5">
            <a:extLst>
              <a:ext uri="{FF2B5EF4-FFF2-40B4-BE49-F238E27FC236}">
                <a16:creationId xmlns:a16="http://schemas.microsoft.com/office/drawing/2014/main" id="{34F2FC3B-8708-4013-8F80-628099E21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219200"/>
            <a:ext cx="0" cy="5638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FCD1BFF7-1352-4F55-A2F8-023939482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497D4AF1-5479-4DD3-A7D0-CCBF5800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Ở bài tập kiểm tra bài cũ</a:t>
            </a:r>
          </a:p>
          <a:p>
            <a:pPr algn="ctr">
              <a:defRPr/>
            </a:pPr>
            <a:r>
              <a:rPr lang="en-US" altLang="en-US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Dùng CT nghiệm (tổng quát)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6417634F-9AFC-4A77-B819-DCCE5D438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1033463"/>
            <a:ext cx="3783012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Ở ?3 câu a</a:t>
            </a:r>
          </a:p>
          <a:p>
            <a:pPr algn="ctr">
              <a:defRPr/>
            </a:pPr>
            <a:r>
              <a:rPr lang="en-US" altLang="en-US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Dùng CT nghiệm thu gọn</a:t>
            </a:r>
          </a:p>
        </p:txBody>
      </p:sp>
      <p:graphicFrame>
        <p:nvGraphicFramePr>
          <p:cNvPr id="10248" name="Object 10">
            <a:extLst>
              <a:ext uri="{FF2B5EF4-FFF2-40B4-BE49-F238E27FC236}">
                <a16:creationId xmlns:a16="http://schemas.microsoft.com/office/drawing/2014/main" id="{A22BEF1E-8FD6-45F6-89B0-612715338EF9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800600" y="2819400"/>
          <a:ext cx="2438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7" imgW="1009733" imgH="161949" progId="Equation.DSMT4">
                  <p:embed/>
                </p:oleObj>
              </mc:Choice>
              <mc:Fallback>
                <p:oleObj name="Equation" r:id="rId7" imgW="1009733" imgH="16194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2438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1">
            <a:extLst>
              <a:ext uri="{FF2B5EF4-FFF2-40B4-BE49-F238E27FC236}">
                <a16:creationId xmlns:a16="http://schemas.microsoft.com/office/drawing/2014/main" id="{FB0A85CF-6666-4E07-8BF0-DA2145CE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48038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Phương trình có hai nghiệm phân biệt:</a:t>
            </a:r>
          </a:p>
        </p:txBody>
      </p:sp>
      <p:graphicFrame>
        <p:nvGraphicFramePr>
          <p:cNvPr id="10250" name="Object 12">
            <a:extLst>
              <a:ext uri="{FF2B5EF4-FFF2-40B4-BE49-F238E27FC236}">
                <a16:creationId xmlns:a16="http://schemas.microsoft.com/office/drawing/2014/main" id="{84B204F1-2D4F-4D53-8164-F74676960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4963" y="3910013"/>
          <a:ext cx="2047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9" imgW="1085947" imgH="371680" progId="Equation.DSMT4">
                  <p:embed/>
                </p:oleObj>
              </mc:Choice>
              <mc:Fallback>
                <p:oleObj name="Equation" r:id="rId9" imgW="1085947" imgH="371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3910013"/>
                        <a:ext cx="20478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3">
            <a:extLst>
              <a:ext uri="{FF2B5EF4-FFF2-40B4-BE49-F238E27FC236}">
                <a16:creationId xmlns:a16="http://schemas.microsoft.com/office/drawing/2014/main" id="{8CE82CEF-545D-41C2-AEB9-5A74B9C4D9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0" y="4716463"/>
          <a:ext cx="20193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11" imgW="1018996" imgH="371680" progId="Equation.DSMT4">
                  <p:embed/>
                </p:oleObj>
              </mc:Choice>
              <mc:Fallback>
                <p:oleObj name="Equation" r:id="rId11" imgW="1018996" imgH="371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716463"/>
                        <a:ext cx="20193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4">
            <a:extLst>
              <a:ext uri="{FF2B5EF4-FFF2-40B4-BE49-F238E27FC236}">
                <a16:creationId xmlns:a16="http://schemas.microsoft.com/office/drawing/2014/main" id="{75764BCA-126D-4605-A77D-A09078F7DF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362200"/>
          <a:ext cx="17208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13" imgW="752457" imgH="180977" progId="Equation.DSMT4">
                  <p:embed/>
                </p:oleObj>
              </mc:Choice>
              <mc:Fallback>
                <p:oleObj name="Equation" r:id="rId13" imgW="752457" imgH="18097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17208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5">
            <a:extLst>
              <a:ext uri="{FF2B5EF4-FFF2-40B4-BE49-F238E27FC236}">
                <a16:creationId xmlns:a16="http://schemas.microsoft.com/office/drawing/2014/main" id="{D6F9629F-C87F-4597-91D3-AE0B7CFAE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957388"/>
          <a:ext cx="2747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15" imgW="1076262" imgH="180977" progId="Equation.DSMT4">
                  <p:embed/>
                </p:oleObj>
              </mc:Choice>
              <mc:Fallback>
                <p:oleObj name="Equation" r:id="rId15" imgW="1076262" imgH="18097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57388"/>
                        <a:ext cx="27479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6">
            <a:extLst>
              <a:ext uri="{FF2B5EF4-FFF2-40B4-BE49-F238E27FC236}">
                <a16:creationId xmlns:a16="http://schemas.microsoft.com/office/drawing/2014/main" id="{EC96A32F-0749-4E5A-80EE-BEB87BC25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2390775"/>
          <a:ext cx="16017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17" imgW="600029" imgH="180977" progId="Equation.DSMT4">
                  <p:embed/>
                </p:oleObj>
              </mc:Choice>
              <mc:Fallback>
                <p:oleObj name="Equation" r:id="rId17" imgW="600029" imgH="18097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90775"/>
                        <a:ext cx="16017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7">
            <a:extLst>
              <a:ext uri="{FF2B5EF4-FFF2-40B4-BE49-F238E27FC236}">
                <a16:creationId xmlns:a16="http://schemas.microsoft.com/office/drawing/2014/main" id="{BE308E06-07C2-4E26-8760-551065076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2819400"/>
          <a:ext cx="13557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9" imgW="695191" imgH="200005" progId="Equation.DSMT4">
                  <p:embed/>
                </p:oleObj>
              </mc:Choice>
              <mc:Fallback>
                <p:oleObj name="Equation" r:id="rId19" imgW="695191" imgH="20000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19400"/>
                        <a:ext cx="13557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AutoShape 18">
            <a:extLst>
              <a:ext uri="{FF2B5EF4-FFF2-40B4-BE49-F238E27FC236}">
                <a16:creationId xmlns:a16="http://schemas.microsoft.com/office/drawing/2014/main" id="{CEDF25D1-48A9-47FC-A28C-3C1EBC2DF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4495800" cy="1295400"/>
          </a:xfrm>
          <a:prstGeom prst="wedgeRoundRectCallout">
            <a:avLst>
              <a:gd name="adj1" fmla="val 49894"/>
              <a:gd name="adj2" fmla="val -18750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Ở hai cách giải số nghiệm của chúng có khác nhau không ?</a:t>
            </a:r>
          </a:p>
        </p:txBody>
      </p:sp>
      <p:sp>
        <p:nvSpPr>
          <p:cNvPr id="17427" name="AutoShape 19">
            <a:extLst>
              <a:ext uri="{FF2B5EF4-FFF2-40B4-BE49-F238E27FC236}">
                <a16:creationId xmlns:a16="http://schemas.microsoft.com/office/drawing/2014/main" id="{811A4AEA-2C24-4395-A5B7-240A9776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4419600" cy="1295400"/>
          </a:xfrm>
          <a:prstGeom prst="wedgeRoundRectCallout">
            <a:avLst>
              <a:gd name="adj1" fmla="val 49495"/>
              <a:gd name="adj2" fmla="val -10171"/>
              <a:gd name="adj3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2400" b="1">
                <a:solidFill>
                  <a:schemeClr val="folHlink"/>
                </a:solidFill>
              </a:rPr>
              <a:t>Dù tính </a:t>
            </a: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</a:t>
            </a:r>
            <a:r>
              <a:rPr lang="en-US" altLang="en-US" sz="2400" b="1">
                <a:solidFill>
                  <a:schemeClr val="folHlink"/>
                </a:solidFill>
              </a:rPr>
              <a:t> hay </a:t>
            </a: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∆’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 b="1">
                <a:solidFill>
                  <a:schemeClr val="folHlink"/>
                </a:solidFill>
              </a:rPr>
              <a:t>thì số nghiệm của phương trình vẫn không thay đổi.</a:t>
            </a:r>
          </a:p>
        </p:txBody>
      </p:sp>
      <p:sp>
        <p:nvSpPr>
          <p:cNvPr id="10258" name="Text Box 21">
            <a:extLst>
              <a:ext uri="{FF2B5EF4-FFF2-40B4-BE49-F238E27FC236}">
                <a16:creationId xmlns:a16="http://schemas.microsoft.com/office/drawing/2014/main" id="{6F225570-151C-46FC-BA1F-59B58466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7088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Phương trình có hai nghiệm phân biệt:</a:t>
            </a:r>
          </a:p>
        </p:txBody>
      </p:sp>
      <p:graphicFrame>
        <p:nvGraphicFramePr>
          <p:cNvPr id="10259" name="Object 22">
            <a:extLst>
              <a:ext uri="{FF2B5EF4-FFF2-40B4-BE49-F238E27FC236}">
                <a16:creationId xmlns:a16="http://schemas.microsoft.com/office/drawing/2014/main" id="{81CE0628-AB40-4291-884D-6E251BE89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362200"/>
          <a:ext cx="1828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21" imgW="781090" imgH="180977" progId="Equation.DSMT4">
                  <p:embed/>
                </p:oleObj>
              </mc:Choice>
              <mc:Fallback>
                <p:oleObj name="Equation" r:id="rId21" imgW="781090" imgH="180977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18288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3">
            <a:extLst>
              <a:ext uri="{FF2B5EF4-FFF2-40B4-BE49-F238E27FC236}">
                <a16:creationId xmlns:a16="http://schemas.microsoft.com/office/drawing/2014/main" id="{F8684488-5436-486A-A8DD-16D5E9A33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819400"/>
          <a:ext cx="14319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23" imgW="657295" imgH="200005" progId="Equation.DSMT4">
                  <p:embed/>
                </p:oleObj>
              </mc:Choice>
              <mc:Fallback>
                <p:oleObj name="Equation" r:id="rId23" imgW="657295" imgH="20000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14319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4">
            <a:extLst>
              <a:ext uri="{FF2B5EF4-FFF2-40B4-BE49-F238E27FC236}">
                <a16:creationId xmlns:a16="http://schemas.microsoft.com/office/drawing/2014/main" id="{A0924A5A-C7D3-4293-BE23-22568643D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981200"/>
          <a:ext cx="2535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25" imgW="1018996" imgH="180977" progId="Equation.DSMT4">
                  <p:embed/>
                </p:oleObj>
              </mc:Choice>
              <mc:Fallback>
                <p:oleObj name="Equation" r:id="rId25" imgW="1018996" imgH="180977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25352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5">
            <a:extLst>
              <a:ext uri="{FF2B5EF4-FFF2-40B4-BE49-F238E27FC236}">
                <a16:creationId xmlns:a16="http://schemas.microsoft.com/office/drawing/2014/main" id="{6828D632-7352-4E55-9F5B-D09AC0295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648200"/>
          <a:ext cx="2339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27" imgW="1018996" imgH="371680" progId="Equation.DSMT4">
                  <p:embed/>
                </p:oleObj>
              </mc:Choice>
              <mc:Fallback>
                <p:oleObj name="Equation" r:id="rId27" imgW="1018996" imgH="371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23399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6">
            <a:extLst>
              <a:ext uri="{FF2B5EF4-FFF2-40B4-BE49-F238E27FC236}">
                <a16:creationId xmlns:a16="http://schemas.microsoft.com/office/drawing/2014/main" id="{1E8D403E-D1DB-4F79-BCB1-B86AB10E7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3810000"/>
          <a:ext cx="25066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29" imgW="1085947" imgH="371680" progId="Equation.DSMT4">
                  <p:embed/>
                </p:oleObj>
              </mc:Choice>
              <mc:Fallback>
                <p:oleObj name="Equation" r:id="rId29" imgW="1085947" imgH="3716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25066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7">
            <a:extLst>
              <a:ext uri="{FF2B5EF4-FFF2-40B4-BE49-F238E27FC236}">
                <a16:creationId xmlns:a16="http://schemas.microsoft.com/office/drawing/2014/main" id="{ED7AE799-A246-4CAD-B935-152DB513ECC7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286000" y="2362200"/>
          <a:ext cx="17160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1" imgW="714561" imgH="180977" progId="Equation.DSMT4">
                  <p:embed/>
                </p:oleObj>
              </mc:Choice>
              <mc:Fallback>
                <p:oleObj name="Equation" r:id="rId31" imgW="714561" imgH="18097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17160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8">
            <a:extLst>
              <a:ext uri="{FF2B5EF4-FFF2-40B4-BE49-F238E27FC236}">
                <a16:creationId xmlns:a16="http://schemas.microsoft.com/office/drawing/2014/main" id="{21D92A13-FA21-46E1-AA54-8D3B14E6A48D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81000" y="2895600"/>
          <a:ext cx="2373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33" imgW="1095210" imgH="161949" progId="Equation.DSMT4">
                  <p:embed/>
                </p:oleObj>
              </mc:Choice>
              <mc:Fallback>
                <p:oleObj name="Equation" r:id="rId33" imgW="1095210" imgH="16194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2373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AutoShape 13">
            <a:extLst>
              <a:ext uri="{FF2B5EF4-FFF2-40B4-BE49-F238E27FC236}">
                <a16:creationId xmlns:a16="http://schemas.microsoft.com/office/drawing/2014/main" id="{655F5359-8E8C-4320-8FE6-C7D7A1A8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5425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b="1">
              <a:solidFill>
                <a:srgbClr val="CC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CC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Chó ý :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hệ số b là số chẵn, hay bội chẵn của một căn,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biểu thức ta nên dùng công thức nghiệm thu gọn để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bậc 2.</a:t>
            </a:r>
            <a:endParaRPr lang="en-US" altLang="en-US" sz="2800">
              <a:solidFill>
                <a:srgbClr val="7030A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67" name="Rectangle 30">
            <a:extLst>
              <a:ext uri="{FF2B5EF4-FFF2-40B4-BE49-F238E27FC236}">
                <a16:creationId xmlns:a16="http://schemas.microsoft.com/office/drawing/2014/main" id="{4FFDD9DE-F469-479B-B75D-521EE22D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8" name="WordArt 31">
            <a:extLst>
              <a:ext uri="{FF2B5EF4-FFF2-40B4-BE49-F238E27FC236}">
                <a16:creationId xmlns:a16="http://schemas.microsoft.com/office/drawing/2014/main" id="{0013A416-331A-47DB-B218-E26E48B2EE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" y="88900"/>
            <a:ext cx="892651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55: CÔNG THỨC NGHIỆM THU GỌN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26" grpId="0" animBg="1"/>
      <p:bldP spid="17427" grpId="0" animBg="1"/>
      <p:bldP spid="69645" grpId="0" animBg="1"/>
      <p:bldP spid="6964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1397</Words>
  <Application>Microsoft Office PowerPoint</Application>
  <PresentationFormat>On-screen Show (4:3)</PresentationFormat>
  <Paragraphs>167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.VnTime</vt:lpstr>
      <vt:lpstr>Wingdings</vt:lpstr>
      <vt:lpstr>VNI-Times</vt:lpstr>
      <vt:lpstr>Times New Roman</vt:lpstr>
      <vt:lpstr>Tahoma</vt:lpstr>
      <vt:lpstr>Arial</vt:lpstr>
      <vt:lpstr>VNI-Thuphap</vt:lpstr>
      <vt:lpstr>.VnTimeH</vt:lpstr>
      <vt:lpstr>Calibri</vt:lpstr>
      <vt:lpstr>Default Design</vt:lpstr>
      <vt:lpstr>MathType 6.0 Equation</vt:lpstr>
      <vt:lpstr>MathType 5.0 Equation</vt:lpstr>
      <vt:lpstr>PowerPoint Presentation</vt:lpstr>
      <vt:lpstr>ĐÁP ÁN:</vt:lpstr>
      <vt:lpstr>PowerPoint Presentation</vt:lpstr>
      <vt:lpstr>Bài 5  </vt:lpstr>
      <vt:lpstr>1/ Công thức nghiệm thu gọn:</vt:lpstr>
      <vt:lpstr>PowerPoint Presentation</vt:lpstr>
      <vt:lpstr>2/ ÁP DỤNG:</vt:lpstr>
      <vt:lpstr>2/ ÁP DỤNG:</vt:lpstr>
      <vt:lpstr>PowerPoint Presentation</vt:lpstr>
      <vt:lpstr>PowerPoint Presentation</vt:lpstr>
      <vt:lpstr>3/ LUYỆN TẬP:</vt:lpstr>
      <vt:lpstr>3/ LUYỆN TẬP:</vt:lpstr>
      <vt:lpstr>PowerPoint Presentation</vt:lpstr>
      <vt:lpstr>PowerPoint Presentation</vt:lpstr>
    </vt:vector>
  </TitlesOfParts>
  <Company>67 Quang Trung - Hoai 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H&amp;T Computer</dc:creator>
  <cp:lastModifiedBy>Võ Ngũ Thọ</cp:lastModifiedBy>
  <cp:revision>31</cp:revision>
  <dcterms:created xsi:type="dcterms:W3CDTF">2012-02-01T10:30:57Z</dcterms:created>
  <dcterms:modified xsi:type="dcterms:W3CDTF">2022-06-30T10:15:51Z</dcterms:modified>
</cp:coreProperties>
</file>