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329" r:id="rId2"/>
    <p:sldId id="342" r:id="rId3"/>
    <p:sldId id="332" r:id="rId4"/>
    <p:sldId id="343" r:id="rId5"/>
    <p:sldId id="344" r:id="rId6"/>
    <p:sldId id="345" r:id="rId7"/>
    <p:sldId id="274" r:id="rId8"/>
    <p:sldId id="336" r:id="rId9"/>
    <p:sldId id="346" r:id="rId10"/>
    <p:sldId id="350" r:id="rId11"/>
    <p:sldId id="349" r:id="rId12"/>
    <p:sldId id="355" r:id="rId13"/>
    <p:sldId id="341" r:id="rId14"/>
  </p:sldIdLst>
  <p:sldSz cx="9144000" cy="6858000" type="screen4x3"/>
  <p:notesSz cx="6858000" cy="9144000"/>
  <p:embeddedFontLst>
    <p:embeddedFont>
      <p:font typeface=".VnTime" panose="020B7200000000000000" pitchFamily="34" charset="0"/>
      <p:regular r:id="rId16"/>
      <p:bold r:id="rId17"/>
      <p:italic r:id="rId18"/>
      <p:boldItalic r:id="rId19"/>
    </p:embeddedFont>
    <p:embeddedFont>
      <p:font typeface=".VnTimeH" panose="020B7200000000000000" pitchFamily="34" charset="0"/>
      <p:regular r:id="rId20"/>
      <p:bold r:id="rId21"/>
      <p:italic r:id="rId22"/>
      <p:boldItalic r:id="rId23"/>
    </p:embeddedFont>
    <p:embeddedFont>
      <p:font typeface="VNI-Cooper" panose="020B0604020202020204"/>
      <p:bold r:id="rId24"/>
    </p:embeddedFont>
    <p:embeddedFont>
      <p:font typeface="VNI-Times" pitchFamily="2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0000CC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0000CC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0000CC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0000CC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0000CC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0000CC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0000CC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0000CC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0000CC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800000"/>
    <a:srgbClr val="008000"/>
    <a:srgbClr val="FFFF00"/>
    <a:srgbClr val="3333CC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5" autoAdjust="0"/>
    <p:restoredTop sz="96696" autoAdjust="0"/>
  </p:normalViewPr>
  <p:slideViewPr>
    <p:cSldViewPr>
      <p:cViewPr varScale="1">
        <p:scale>
          <a:sx n="115" d="100"/>
          <a:sy n="115" d="100"/>
        </p:scale>
        <p:origin x="34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784C9A1-8A80-48E5-83F6-43A7CAE70F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9B0E0F5-FEDA-44CD-9CD1-2319695BFB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AE9D6EAA-0E4B-4543-83FE-743190263BD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E8208B81-4019-44C7-8886-18F048DE06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81A0B819-7A3A-4CC2-8060-620F5C0E96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AD1A49D2-FC61-422E-9358-3B5148A30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D93ED14-D209-47A5-B98D-EE3DD32606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2A99CBB-B903-4088-8E85-5A611A46CA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A4A8AD-705D-433E-95AF-E4D04AC42401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E0BB5A0-1060-4F98-B7E7-71788AC53B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6347493-98F6-4E69-ABD9-1E74E47F2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F6B9FAA-6651-4828-A29A-1704BECBFA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0A54D7-4BE8-45C0-9E68-D459968E6B00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E6F8D1D-20D7-410A-8390-2F4B913C04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090BEBF-600C-4218-90AB-871D39E02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12086B3-5AC8-4DCE-B47B-3CEB8FD28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422001-672B-4163-B7A6-431FC71FD4BE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4E3DD7C-2160-4AED-B6DB-D4F8F9C065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4ACDCEF-46CF-4A52-A687-A11DD1A0B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3984D84-8290-4111-9891-A9551A023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9C4720-E65C-494C-B57F-86EE77E755A2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A378BFC-B0A3-4036-9FCF-E943BC9020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ACECC62-ED27-4BFC-984C-51CFCBE70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35A92BC-1228-47DD-BC62-F18F09E8C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3AE0EE-1729-4C7B-9758-68DD546B2817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1244F93-3ED0-48C7-A642-D9EF125060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0C67406-451A-4145-B569-40A4253CA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138AF8-4EE3-4322-A4FF-67D96E479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D293F-B729-43C7-91CB-E4F4C97CE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7ED702-484F-44B6-B55E-0E565254E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13BF6-6BE7-46A2-85AB-DB8575EAA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67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5299BD-2C81-4C75-8650-E27DA3D0A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2E6B3A-FED0-4403-9499-B82D23B2F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CC4D34-92AF-4B7E-9926-FADE436A4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56293-7F35-4F7F-9BA9-D7CE9A54F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06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72994C-4499-4324-95B0-BDB0FCF68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9F7630-FAFF-44FC-9651-BB70D9FCC5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14C71E-E413-4448-A21C-4EAF3BBD1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B4466-3BB1-43D7-B885-278A47468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35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2934EA-2E15-406C-BC12-CD37F299E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5BC9DD-8B1A-477F-8792-4087482D3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8D5B9D-006A-47A5-BF32-F963D6EEB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68A54-162B-40E1-A54C-120317419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38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0F5438-07D6-4FCE-B0F7-3C2ADED39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F68C77-0455-4DAB-9AAC-10B4A6AD0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370E1C-04CF-4D21-BA78-BEDFB064F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5E15F-DBEA-4CEF-A3B4-0FAD7F045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44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C18D52-0D54-4E18-B665-B1710A5FF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C3F3F2D-6D44-422A-A6AD-B3C65CCD1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4B1CBD8-C529-46CF-981A-D0E126E6E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2FB6B-0685-4009-AE9F-AC9DB4422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12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8DE6D0-EF3D-4AE7-9348-2C793D428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9F3ABA-88D8-4555-B76D-23E98D052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BF2A75-A539-4A21-8A1A-E9366E83C5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87F22-3AEF-4CC4-913A-DE87D695A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0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72B5E1-EEB2-43D3-B2D4-01F5B1592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967F60-C2AC-4BDB-B61C-9280FA815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450498-8339-4FE0-A796-E64461704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F59C3-407B-4683-A7C1-3A4097967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7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B497CA-111B-432A-81C3-016ACAC6F1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E3B50A-B1BD-43C5-B330-9CBC43B3D9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676CC-299A-479E-9711-7F853FD32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DF836-D0CE-49B5-8CF1-4C45A2360B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8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5CD36E-DB66-46FF-A85D-DE05C7C34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79254B-18B1-454C-ABFA-85AC56CB9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A7B5C8-9D8F-45DE-A95A-F574A8487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87DC7-3AF3-4ED7-8DDC-EEFE1BF7F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1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167573-1C50-46A7-B938-B1BDAB5CF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26F27A-88E1-4D9D-B481-F144933A2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BEC705-05C3-410A-9701-9EFAEF781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1F83A-DF91-41FB-8DBD-798EAE7F1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93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BE8FBE-EA50-4391-8776-436BD36CF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AD3746-AFC7-46A0-B4E6-22672CC314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4A08E8-CCC2-45C8-B8FC-6698BAE21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88490-113B-4FA1-BEB6-704E6E538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63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C881F-8241-4C9E-895E-111368419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56018-F090-4B3F-9539-26CF57712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7DBBAE-EADA-458E-A8E1-5BC1051D9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2CB44-DE09-4B6D-815C-626EFD2E8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01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4C954-E301-4644-A69C-573A46A67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266B6-01D7-4FC3-A15E-D824FA29C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074E8-A7FD-45ED-B654-59C17E10F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EFF7D-9E6D-4440-BEEA-5B9444350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4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643D1CB-9FC7-410F-97C4-0C4BE2406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07C4DA8-105B-4990-91E3-8523C03EB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A39ED7-FCD9-4378-8A1B-D831B73A70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BA39D2-FF4D-4342-A5B6-C38B4BFAD3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DF1A11-C8C6-4BD3-A69C-A790549130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C71312F-501D-4BB6-992D-B3A6A25ED1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3.wm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0.w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png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file:///F:\Giao%20an%20nam%20hoc%202011%20-%202012\GA%20Dien%20tu%20toan%209\Hinh%20ki%202\Untitled%204.gsp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91" name="AutoShape 27">
            <a:extLst>
              <a:ext uri="{FF2B5EF4-FFF2-40B4-BE49-F238E27FC236}">
                <a16:creationId xmlns:a16="http://schemas.microsoft.com/office/drawing/2014/main" id="{E83427D6-B24B-4E6C-873F-D5D6CD01E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0200"/>
            <a:ext cx="1281113" cy="51117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VNI-Cooper" panose="020B0604020202020204"/>
              </a:rPr>
              <a:t>Tieát 39</a:t>
            </a:r>
          </a:p>
        </p:txBody>
      </p:sp>
      <p:sp>
        <p:nvSpPr>
          <p:cNvPr id="190492" name="AutoShape 28">
            <a:extLst>
              <a:ext uri="{FF2B5EF4-FFF2-40B4-BE49-F238E27FC236}">
                <a16:creationId xmlns:a16="http://schemas.microsoft.com/office/drawing/2014/main" id="{7341A243-9B2F-4C5B-93DF-484B82A45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55600"/>
            <a:ext cx="5638800" cy="40640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§2. LIÊN HỆ GIỮA DÂY VÀ CUNG</a:t>
            </a:r>
            <a:endParaRPr lang="en-US" altLang="en-US" sz="28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0500" name="Text Box 36">
            <a:extLst>
              <a:ext uri="{FF2B5EF4-FFF2-40B4-BE49-F238E27FC236}">
                <a16:creationId xmlns:a16="http://schemas.microsoft.com/office/drawing/2014/main" id="{86D38469-8F10-495E-8AB4-93BC3217E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5875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u="sng"/>
              <a:t>Ví dụ:</a:t>
            </a:r>
            <a:r>
              <a:rPr lang="en-US" altLang="en-US" sz="2400" b="0"/>
              <a:t> Cho hình vẽ: </a:t>
            </a:r>
          </a:p>
        </p:txBody>
      </p:sp>
      <p:pic>
        <p:nvPicPr>
          <p:cNvPr id="190502" name="Picture 38">
            <a:extLst>
              <a:ext uri="{FF2B5EF4-FFF2-40B4-BE49-F238E27FC236}">
                <a16:creationId xmlns:a16="http://schemas.microsoft.com/office/drawing/2014/main" id="{665E29C5-1469-4776-88B8-DE60D6F6A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9792" r="55469" b="52083"/>
          <a:stretch>
            <a:fillRect/>
          </a:stretch>
        </p:blipFill>
        <p:spPr bwMode="auto">
          <a:xfrm>
            <a:off x="4267200" y="15494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3" name="Picture 39">
            <a:extLst>
              <a:ext uri="{FF2B5EF4-FFF2-40B4-BE49-F238E27FC236}">
                <a16:creationId xmlns:a16="http://schemas.microsoft.com/office/drawing/2014/main" id="{93BC1D9C-39FB-43CF-AD63-98A6B31D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959" r="57813" b="56250"/>
          <a:stretch>
            <a:fillRect/>
          </a:stretch>
        </p:blipFill>
        <p:spPr bwMode="auto">
          <a:xfrm>
            <a:off x="5791200" y="1854200"/>
            <a:ext cx="457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506" name="Text Box 42">
            <a:extLst>
              <a:ext uri="{FF2B5EF4-FFF2-40B4-BE49-F238E27FC236}">
                <a16:creationId xmlns:a16="http://schemas.microsoft.com/office/drawing/2014/main" id="{E254E130-93F4-4AA0-B5F1-580C79A00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4081463"/>
            <a:ext cx="5181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3333FF"/>
                </a:solidFill>
              </a:rPr>
              <a:t>Các cung và dây đều chung mút A và B.</a:t>
            </a:r>
          </a:p>
        </p:txBody>
      </p:sp>
      <p:sp>
        <p:nvSpPr>
          <p:cNvPr id="190507" name="Text Box 43">
            <a:extLst>
              <a:ext uri="{FF2B5EF4-FFF2-40B4-BE49-F238E27FC236}">
                <a16:creationId xmlns:a16="http://schemas.microsoft.com/office/drawing/2014/main" id="{401AD496-2729-4A47-9027-61CC98723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4602163"/>
            <a:ext cx="5715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3333FF"/>
                </a:solidFill>
              </a:rPr>
              <a:t>Ta nói: dây AB căng hai cung AmB và AnB.</a:t>
            </a:r>
          </a:p>
        </p:txBody>
      </p:sp>
      <p:sp>
        <p:nvSpPr>
          <p:cNvPr id="190509" name="Text Box 45">
            <a:extLst>
              <a:ext uri="{FF2B5EF4-FFF2-40B4-BE49-F238E27FC236}">
                <a16:creationId xmlns:a16="http://schemas.microsoft.com/office/drawing/2014/main" id="{DBB2FF28-4410-4F9C-8B1B-08119B26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5156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   Cụm từ “ </a:t>
            </a:r>
            <a:r>
              <a:rPr lang="en-US" altLang="en-US" i="1">
                <a:solidFill>
                  <a:srgbClr val="000000"/>
                </a:solidFill>
              </a:rPr>
              <a:t>cung căng dây</a:t>
            </a:r>
            <a:r>
              <a:rPr lang="en-US" altLang="en-US" b="0"/>
              <a:t>” và “ </a:t>
            </a:r>
            <a:r>
              <a:rPr lang="en-US" altLang="en-US" i="1">
                <a:solidFill>
                  <a:srgbClr val="000000"/>
                </a:solidFill>
              </a:rPr>
              <a:t>dây căng cung</a:t>
            </a:r>
            <a:r>
              <a:rPr lang="en-US" altLang="en-US" b="0" i="1"/>
              <a:t>”</a:t>
            </a:r>
            <a:r>
              <a:rPr lang="en-US" altLang="en-US" b="0"/>
              <a:t> để chỉ mối liên hệ giữa cung và dây có </a:t>
            </a:r>
            <a:r>
              <a:rPr lang="en-US" altLang="en-US" b="0">
                <a:solidFill>
                  <a:srgbClr val="FF0000"/>
                </a:solidFill>
              </a:rPr>
              <a:t>chung hai mút</a:t>
            </a:r>
            <a:r>
              <a:rPr lang="en-US" altLang="en-US" b="0"/>
              <a:t>.</a:t>
            </a:r>
            <a:endParaRPr lang="en-US" altLang="en-US" b="0" i="1"/>
          </a:p>
        </p:txBody>
      </p:sp>
      <p:sp>
        <p:nvSpPr>
          <p:cNvPr id="190511" name="Text Box 47">
            <a:extLst>
              <a:ext uri="{FF2B5EF4-FFF2-40B4-BE49-F238E27FC236}">
                <a16:creationId xmlns:a16="http://schemas.microsoft.com/office/drawing/2014/main" id="{1E2345A8-D471-4506-959B-9C5C2205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03625"/>
            <a:ext cx="6400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00FF"/>
                </a:solidFill>
              </a:rPr>
              <a:t>Trên hình vẽ có: Dây AB và hai cung AmB, AnB.</a:t>
            </a:r>
          </a:p>
        </p:txBody>
      </p:sp>
      <p:sp>
        <p:nvSpPr>
          <p:cNvPr id="190512" name="Text Box 48">
            <a:extLst>
              <a:ext uri="{FF2B5EF4-FFF2-40B4-BE49-F238E27FC236}">
                <a16:creationId xmlns:a16="http://schemas.microsoft.com/office/drawing/2014/main" id="{C57C5078-CB97-4FEF-BBCD-B75403797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03300"/>
            <a:ext cx="762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/>
              <a:t>1. Giới thiệu cụm từ “ </a:t>
            </a:r>
            <a:r>
              <a:rPr lang="en-US" altLang="en-US" i="1" u="sng">
                <a:solidFill>
                  <a:srgbClr val="000000"/>
                </a:solidFill>
              </a:rPr>
              <a:t>cung căng dây</a:t>
            </a:r>
            <a:r>
              <a:rPr lang="en-US" altLang="en-US" u="sng"/>
              <a:t>” và “ </a:t>
            </a:r>
            <a:r>
              <a:rPr lang="en-US" altLang="en-US" i="1" u="sng">
                <a:solidFill>
                  <a:srgbClr val="000000"/>
                </a:solidFill>
              </a:rPr>
              <a:t>dây căng cung</a:t>
            </a:r>
            <a:r>
              <a:rPr lang="en-US" altLang="en-US" i="1" u="sng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repeatCount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9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91" grpId="0" animBg="1"/>
      <p:bldP spid="190492" grpId="0" animBg="1"/>
      <p:bldP spid="190500" grpId="0"/>
      <p:bldP spid="190506" grpId="0"/>
      <p:bldP spid="190507" grpId="0"/>
      <p:bldP spid="190509" grpId="0"/>
      <p:bldP spid="190511" grpId="0"/>
      <p:bldP spid="1905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AutoShape 12">
            <a:extLst>
              <a:ext uri="{FF2B5EF4-FFF2-40B4-BE49-F238E27FC236}">
                <a16:creationId xmlns:a16="http://schemas.microsoft.com/office/drawing/2014/main" id="{7DDC6706-BBBD-4963-9E7C-6F408A63E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330200"/>
            <a:ext cx="1274763" cy="51117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Tiết 39</a:t>
            </a:r>
          </a:p>
        </p:txBody>
      </p:sp>
      <p:sp>
        <p:nvSpPr>
          <p:cNvPr id="305165" name="AutoShape 13">
            <a:extLst>
              <a:ext uri="{FF2B5EF4-FFF2-40B4-BE49-F238E27FC236}">
                <a16:creationId xmlns:a16="http://schemas.microsoft.com/office/drawing/2014/main" id="{306283A5-D163-4DF0-A018-7E91B4298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55600"/>
            <a:ext cx="5638800" cy="40640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2. LI£N H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GI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A D¢Y V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CUNG</a:t>
            </a:r>
          </a:p>
        </p:txBody>
      </p:sp>
      <p:sp>
        <p:nvSpPr>
          <p:cNvPr id="4105" name="Text Box 18">
            <a:extLst>
              <a:ext uri="{FF2B5EF4-FFF2-40B4-BE49-F238E27FC236}">
                <a16:creationId xmlns:a16="http://schemas.microsoft.com/office/drawing/2014/main" id="{80C91B51-9D42-4B4A-B82F-CD90CB75B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876300"/>
            <a:ext cx="1676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5. Bài tập</a:t>
            </a:r>
          </a:p>
        </p:txBody>
      </p:sp>
      <p:sp>
        <p:nvSpPr>
          <p:cNvPr id="305171" name="Text Box 19">
            <a:extLst>
              <a:ext uri="{FF2B5EF4-FFF2-40B4-BE49-F238E27FC236}">
                <a16:creationId xmlns:a16="http://schemas.microsoft.com/office/drawing/2014/main" id="{0CFDE8A4-DE16-4983-9521-939328AF6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1900"/>
            <a:ext cx="2133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Bài 10( sgk- t</a:t>
            </a:r>
            <a:r>
              <a:rPr lang="en-US" altLang="en-US" b="0" u="sng" baseline="-25000">
                <a:latin typeface=".VnTime" panose="020B7200000000000000" pitchFamily="34" charset="0"/>
              </a:rPr>
              <a:t>71</a:t>
            </a:r>
            <a:r>
              <a:rPr lang="en-US" altLang="en-US" b="0" u="sng"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305172" name="Text Box 20">
            <a:extLst>
              <a:ext uri="{FF2B5EF4-FFF2-40B4-BE49-F238E27FC236}">
                <a16:creationId xmlns:a16="http://schemas.microsoft.com/office/drawing/2014/main" id="{ABEC2C5B-477D-4CFC-99A0-62FB0CF12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4495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a) VÏ ®­êng trßn t©m O, b¸n kÝnh 2cm. Nªu c¸ch vÏ cung AB cã sè ®o b»ng 60</a:t>
            </a:r>
            <a:r>
              <a:rPr lang="en-US" altLang="en-US" b="0" baseline="30000">
                <a:latin typeface=".VnTime" panose="020B7200000000000000" pitchFamily="34" charset="0"/>
              </a:rPr>
              <a:t>0</a:t>
            </a:r>
            <a:r>
              <a:rPr lang="en-US" altLang="en-US" b="0">
                <a:latin typeface=".VnTime" panose="020B7200000000000000" pitchFamily="34" charset="0"/>
              </a:rPr>
              <a:t>. Hái d·y AB dµi bao nhiªu xentimÐt ?</a:t>
            </a:r>
          </a:p>
        </p:txBody>
      </p:sp>
      <p:pic>
        <p:nvPicPr>
          <p:cNvPr id="305188" name="Picture 36">
            <a:extLst>
              <a:ext uri="{FF2B5EF4-FFF2-40B4-BE49-F238E27FC236}">
                <a16:creationId xmlns:a16="http://schemas.microsoft.com/office/drawing/2014/main" id="{BEFDF840-3F9F-4150-B10C-2EB1ABCFB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6448">
            <a:off x="5042694" y="2005806"/>
            <a:ext cx="55626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90" name="Oval 38">
            <a:extLst>
              <a:ext uri="{FF2B5EF4-FFF2-40B4-BE49-F238E27FC236}">
                <a16:creationId xmlns:a16="http://schemas.microsoft.com/office/drawing/2014/main" id="{24BE31EF-D267-4E25-84F8-9DB550799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419225"/>
            <a:ext cx="3240088" cy="316865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5191" name="Oval 39">
            <a:extLst>
              <a:ext uri="{FF2B5EF4-FFF2-40B4-BE49-F238E27FC236}">
                <a16:creationId xmlns:a16="http://schemas.microsoft.com/office/drawing/2014/main" id="{34D3F237-A2A8-426C-9FC5-99FBA23C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3000375"/>
            <a:ext cx="50800" cy="42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5192" name="Oval 40">
            <a:extLst>
              <a:ext uri="{FF2B5EF4-FFF2-40B4-BE49-F238E27FC236}">
                <a16:creationId xmlns:a16="http://schemas.microsoft.com/office/drawing/2014/main" id="{871DA67A-6639-4AE6-9C21-B28132A03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063" y="1446213"/>
            <a:ext cx="76200" cy="682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5193" name="Oval 41">
            <a:extLst>
              <a:ext uri="{FF2B5EF4-FFF2-40B4-BE49-F238E27FC236}">
                <a16:creationId xmlns:a16="http://schemas.microsoft.com/office/drawing/2014/main" id="{C3F4058A-DD9E-4004-A853-BE2335F21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25844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5201" name="Line 49">
            <a:extLst>
              <a:ext uri="{FF2B5EF4-FFF2-40B4-BE49-F238E27FC236}">
                <a16:creationId xmlns:a16="http://schemas.microsoft.com/office/drawing/2014/main" id="{CEF01DE2-C35A-42CA-8141-5EF46AE2A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7225" y="1471613"/>
            <a:ext cx="1144588" cy="1150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02" name="Line 50">
            <a:extLst>
              <a:ext uri="{FF2B5EF4-FFF2-40B4-BE49-F238E27FC236}">
                <a16:creationId xmlns:a16="http://schemas.microsoft.com/office/drawing/2014/main" id="{EF8A25D5-45A0-4673-834A-163C05D13A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9713" y="1471613"/>
            <a:ext cx="431800" cy="154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03" name="Line 51">
            <a:extLst>
              <a:ext uri="{FF2B5EF4-FFF2-40B4-BE49-F238E27FC236}">
                <a16:creationId xmlns:a16="http://schemas.microsoft.com/office/drawing/2014/main" id="{CF463D4F-68C5-4F83-93B1-EACAEB7259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9713" y="2628900"/>
            <a:ext cx="1547812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04" name="Text Box 52">
            <a:extLst>
              <a:ext uri="{FF2B5EF4-FFF2-40B4-BE49-F238E27FC236}">
                <a16:creationId xmlns:a16="http://schemas.microsoft.com/office/drawing/2014/main" id="{85BB7AC9-7C2E-4DFA-9B92-43C5B827E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947988"/>
            <a:ext cx="179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05205" name="Text Box 53">
            <a:extLst>
              <a:ext uri="{FF2B5EF4-FFF2-40B4-BE49-F238E27FC236}">
                <a16:creationId xmlns:a16="http://schemas.microsoft.com/office/drawing/2014/main" id="{B5B915A3-0AA2-4E14-9403-69D34478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1074738"/>
            <a:ext cx="179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5206" name="Text Box 54">
            <a:extLst>
              <a:ext uri="{FF2B5EF4-FFF2-40B4-BE49-F238E27FC236}">
                <a16:creationId xmlns:a16="http://schemas.microsoft.com/office/drawing/2014/main" id="{C469689B-F091-40E2-A1E5-B200AB9EE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75" y="2568575"/>
            <a:ext cx="179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5207" name="Text Box 55">
            <a:extLst>
              <a:ext uri="{FF2B5EF4-FFF2-40B4-BE49-F238E27FC236}">
                <a16:creationId xmlns:a16="http://schemas.microsoft.com/office/drawing/2014/main" id="{2FCFBA34-D626-4F82-8A0C-04FAA848E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2708275"/>
            <a:ext cx="2889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altLang="en-US" sz="1400" b="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208" name="Text Box 56">
            <a:extLst>
              <a:ext uri="{FF2B5EF4-FFF2-40B4-BE49-F238E27FC236}">
                <a16:creationId xmlns:a16="http://schemas.microsoft.com/office/drawing/2014/main" id="{4D7B3EC2-FD4C-4FC3-A3AC-1AEB095F6CAD}"/>
              </a:ext>
            </a:extLst>
          </p:cNvPr>
          <p:cNvSpPr txBox="1">
            <a:spLocks noChangeArrowheads="1"/>
          </p:cNvSpPr>
          <p:nvPr/>
        </p:nvSpPr>
        <p:spPr bwMode="auto">
          <a:xfrm rot="-4476211">
            <a:off x="6320632" y="2024856"/>
            <a:ext cx="7445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2 cm</a:t>
            </a:r>
          </a:p>
        </p:txBody>
      </p:sp>
      <p:sp>
        <p:nvSpPr>
          <p:cNvPr id="305270" name="Text Box 118">
            <a:extLst>
              <a:ext uri="{FF2B5EF4-FFF2-40B4-BE49-F238E27FC236}">
                <a16:creationId xmlns:a16="http://schemas.microsoft.com/office/drawing/2014/main" id="{2C107E9F-A9B5-44D9-85C1-07E674853CC6}"/>
              </a:ext>
            </a:extLst>
          </p:cNvPr>
          <p:cNvSpPr txBox="1">
            <a:spLocks noChangeArrowheads="1"/>
          </p:cNvSpPr>
          <p:nvPr/>
        </p:nvSpPr>
        <p:spPr bwMode="auto">
          <a:xfrm rot="2752994">
            <a:off x="7585075" y="1681163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.VnTime" panose="020B7200000000000000" pitchFamily="34" charset="0"/>
              </a:rPr>
              <a:t>60</a:t>
            </a:r>
            <a:r>
              <a:rPr lang="en-US" altLang="en-US" sz="1600" baseline="30000">
                <a:latin typeface=".VnTime" panose="020B7200000000000000" pitchFamily="34" charset="0"/>
              </a:rPr>
              <a:t>0</a:t>
            </a:r>
            <a:endParaRPr lang="en-US" altLang="en-US" sz="1600">
              <a:latin typeface=".VnTime" panose="020B7200000000000000" pitchFamily="34" charset="0"/>
            </a:endParaRPr>
          </a:p>
        </p:txBody>
      </p:sp>
      <p:sp>
        <p:nvSpPr>
          <p:cNvPr id="305271" name="Text Box 119">
            <a:extLst>
              <a:ext uri="{FF2B5EF4-FFF2-40B4-BE49-F238E27FC236}">
                <a16:creationId xmlns:a16="http://schemas.microsoft.com/office/drawing/2014/main" id="{ACF54BF5-606D-4881-8B6C-BB9B727D7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27425"/>
            <a:ext cx="464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a) C¸ch dùng:</a:t>
            </a:r>
          </a:p>
        </p:txBody>
      </p:sp>
      <p:sp>
        <p:nvSpPr>
          <p:cNvPr id="305272" name="Text Box 120">
            <a:extLst>
              <a:ext uri="{FF2B5EF4-FFF2-40B4-BE49-F238E27FC236}">
                <a16:creationId xmlns:a16="http://schemas.microsoft.com/office/drawing/2014/main" id="{2AF3B5DD-1BF3-4D35-A473-6ABEB0F88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71800"/>
            <a:ext cx="129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Bài làm</a:t>
            </a:r>
          </a:p>
        </p:txBody>
      </p:sp>
      <p:sp>
        <p:nvSpPr>
          <p:cNvPr id="305273" name="Text Box 121">
            <a:extLst>
              <a:ext uri="{FF2B5EF4-FFF2-40B4-BE49-F238E27FC236}">
                <a16:creationId xmlns:a16="http://schemas.microsoft.com/office/drawing/2014/main" id="{716C4A9F-2DF1-49A9-AD91-0A415306E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43363"/>
            <a:ext cx="457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- Dùng th­íc ®o gãc vÏ gãc ë t©m        </a:t>
            </a:r>
          </a:p>
        </p:txBody>
      </p:sp>
      <p:graphicFrame>
        <p:nvGraphicFramePr>
          <p:cNvPr id="305284" name="Object 132">
            <a:extLst>
              <a:ext uri="{FF2B5EF4-FFF2-40B4-BE49-F238E27FC236}">
                <a16:creationId xmlns:a16="http://schemas.microsoft.com/office/drawing/2014/main" id="{CF50D518-083D-4EA3-A407-600A65B4E839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4191000" y="4017963"/>
          <a:ext cx="10668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4" imgW="749300" imgH="228600" progId="Equation.DSMT4">
                  <p:embed/>
                </p:oleObj>
              </mc:Choice>
              <mc:Fallback>
                <p:oleObj name="Equation" r:id="rId4" imgW="749300" imgH="228600" progId="Equation.DSMT4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017963"/>
                        <a:ext cx="10668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6">
            <a:extLst>
              <a:ext uri="{FF2B5EF4-FFF2-40B4-BE49-F238E27FC236}">
                <a16:creationId xmlns:a16="http://schemas.microsoft.com/office/drawing/2014/main" id="{F361E206-799D-42E2-A9B0-46B0412FD00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724400"/>
            <a:ext cx="2133600" cy="541338"/>
            <a:chOff x="96" y="2664"/>
            <a:chExt cx="1344" cy="341"/>
          </a:xfrm>
        </p:grpSpPr>
        <p:sp>
          <p:nvSpPr>
            <p:cNvPr id="4133" name="Text Box 124">
              <a:extLst>
                <a:ext uri="{FF2B5EF4-FFF2-40B4-BE49-F238E27FC236}">
                  <a16:creationId xmlns:a16="http://schemas.microsoft.com/office/drawing/2014/main" id="{A6710ABC-D287-468C-89FD-ACA44FEBA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1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=&gt; sđAB = 60</a:t>
              </a:r>
              <a:r>
                <a:rPr lang="en-US" altLang="en-US" b="0" baseline="30000">
                  <a:latin typeface=".VnTime" panose="020B7200000000000000" pitchFamily="34" charset="0"/>
                </a:rPr>
                <a:t>0</a:t>
              </a:r>
              <a:r>
                <a:rPr lang="en-US" altLang="en-US" b="0">
                  <a:latin typeface=".VnTime" panose="020B7200000000000000" pitchFamily="34" charset="0"/>
                </a:rPr>
                <a:t> </a:t>
              </a:r>
            </a:p>
          </p:txBody>
        </p:sp>
        <p:sp>
          <p:nvSpPr>
            <p:cNvPr id="4134" name="Text Box 125">
              <a:extLst>
                <a:ext uri="{FF2B5EF4-FFF2-40B4-BE49-F238E27FC236}">
                  <a16:creationId xmlns:a16="http://schemas.microsoft.com/office/drawing/2014/main" id="{7D77896E-2179-402E-B253-DD4B90CAA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67" y="2625"/>
              <a:ext cx="19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)</a:t>
              </a:r>
            </a:p>
          </p:txBody>
        </p:sp>
      </p:grpSp>
      <p:grpSp>
        <p:nvGrpSpPr>
          <p:cNvPr id="3" name="Group 139">
            <a:extLst>
              <a:ext uri="{FF2B5EF4-FFF2-40B4-BE49-F238E27FC236}">
                <a16:creationId xmlns:a16="http://schemas.microsoft.com/office/drawing/2014/main" id="{CA859BF4-1536-4950-B42C-09334F282EB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181600"/>
            <a:ext cx="5105400" cy="427038"/>
            <a:chOff x="136" y="3083"/>
            <a:chExt cx="3216" cy="269"/>
          </a:xfrm>
        </p:grpSpPr>
        <p:graphicFrame>
          <p:nvGraphicFramePr>
            <p:cNvPr id="4102" name="Object 128">
              <a:extLst>
                <a:ext uri="{FF2B5EF4-FFF2-40B4-BE49-F238E27FC236}">
                  <a16:creationId xmlns:a16="http://schemas.microsoft.com/office/drawing/2014/main" id="{5E5C40AF-8BED-4E9C-BFB8-8F8A3E3045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3131"/>
            <a:ext cx="57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6" name="Equation" r:id="rId6" imgW="482181" imgH="177646" progId="Equation.DSMT4">
                    <p:embed/>
                  </p:oleObj>
                </mc:Choice>
                <mc:Fallback>
                  <p:oleObj name="Equation" r:id="rId6" imgW="482181" imgH="177646" progId="Equation.DSMT4">
                    <p:embed/>
                    <p:pic>
                      <p:nvPicPr>
                        <p:cNvPr id="0" name="Object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3131"/>
                          <a:ext cx="57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2" name="Text Box 127">
              <a:extLst>
                <a:ext uri="{FF2B5EF4-FFF2-40B4-BE49-F238E27FC236}">
                  <a16:creationId xmlns:a16="http://schemas.microsoft.com/office/drawing/2014/main" id="{CC2BC8CF-8384-42A2-840E-7FC7787A6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" y="3083"/>
              <a:ext cx="321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Ta cã: OA = OB = R =&gt;                c©n t¹i O</a:t>
              </a:r>
            </a:p>
          </p:txBody>
        </p:sp>
      </p:grpSp>
      <p:grpSp>
        <p:nvGrpSpPr>
          <p:cNvPr id="4" name="Group 140">
            <a:extLst>
              <a:ext uri="{FF2B5EF4-FFF2-40B4-BE49-F238E27FC236}">
                <a16:creationId xmlns:a16="http://schemas.microsoft.com/office/drawing/2014/main" id="{08C8E1D6-5A2B-44C1-B04D-EB4378BA86C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62600"/>
            <a:ext cx="5257800" cy="441325"/>
            <a:chOff x="264" y="3341"/>
            <a:chExt cx="3312" cy="278"/>
          </a:xfrm>
        </p:grpSpPr>
        <p:graphicFrame>
          <p:nvGraphicFramePr>
            <p:cNvPr id="4100" name="Object 122">
              <a:extLst>
                <a:ext uri="{FF2B5EF4-FFF2-40B4-BE49-F238E27FC236}">
                  <a16:creationId xmlns:a16="http://schemas.microsoft.com/office/drawing/2014/main" id="{E964FA06-DFF4-48F1-B08F-123CB4FF7A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0" y="3341"/>
            <a:ext cx="816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" name="Equation" r:id="rId8" imgW="749300" imgH="228600" progId="Equation.DSMT4">
                    <p:embed/>
                  </p:oleObj>
                </mc:Choice>
                <mc:Fallback>
                  <p:oleObj name="Equation" r:id="rId8" imgW="749300" imgH="228600" progId="Equation.DSMT4">
                    <p:embed/>
                    <p:pic>
                      <p:nvPicPr>
                        <p:cNvPr id="0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" y="3341"/>
                          <a:ext cx="816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1" name="Text Box 131">
              <a:extLst>
                <a:ext uri="{FF2B5EF4-FFF2-40B4-BE49-F238E27FC236}">
                  <a16:creationId xmlns:a16="http://schemas.microsoft.com/office/drawing/2014/main" id="{B26676B4-C3A7-4932-AEB1-E8B658294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" y="3350"/>
              <a:ext cx="33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Mà                     =&gt;              lµ tam gi¸c ®Òu </a:t>
              </a:r>
            </a:p>
          </p:txBody>
        </p:sp>
        <p:graphicFrame>
          <p:nvGraphicFramePr>
            <p:cNvPr id="4101" name="Object 135">
              <a:extLst>
                <a:ext uri="{FF2B5EF4-FFF2-40B4-BE49-F238E27FC236}">
                  <a16:creationId xmlns:a16="http://schemas.microsoft.com/office/drawing/2014/main" id="{DBA3834B-829A-4CBC-AC9C-00375193B14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52" y="3413"/>
            <a:ext cx="480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8" name="Equation" r:id="rId9" imgW="482181" imgH="177646" progId="Equation.DSMT4">
                    <p:embed/>
                  </p:oleObj>
                </mc:Choice>
                <mc:Fallback>
                  <p:oleObj name="Equation" r:id="rId9" imgW="482181" imgH="177646" progId="Equation.DSMT4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" y="3413"/>
                          <a:ext cx="480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5290" name="Text Box 138">
            <a:extLst>
              <a:ext uri="{FF2B5EF4-FFF2-40B4-BE49-F238E27FC236}">
                <a16:creationId xmlns:a16="http://schemas.microsoft.com/office/drawing/2014/main" id="{5E31FD93-94A3-4A5B-AA7E-38A075102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43600"/>
            <a:ext cx="3276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</a:t>
            </a:r>
            <a:r>
              <a:rPr lang="en-US" altLang="en-US" b="0"/>
              <a:t>=&gt; </a:t>
            </a:r>
            <a:r>
              <a:rPr lang="en-US" altLang="en-US" b="0">
                <a:latin typeface=".VnTime" panose="020B7200000000000000" pitchFamily="34" charset="0"/>
              </a:rPr>
              <a:t>AB = OA =  2cm</a:t>
            </a:r>
          </a:p>
        </p:txBody>
      </p:sp>
      <p:sp>
        <p:nvSpPr>
          <p:cNvPr id="305293" name="Rectangle 141">
            <a:extLst>
              <a:ext uri="{FF2B5EF4-FFF2-40B4-BE49-F238E27FC236}">
                <a16:creationId xmlns:a16="http://schemas.microsoft.com/office/drawing/2014/main" id="{AA2B8AF7-73AE-4F8D-9E67-BA50E70C33EE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7340600" y="1752600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.VnTime" panose="020B7200000000000000" pitchFamily="34" charset="0"/>
              </a:rPr>
              <a:t>2cm</a:t>
            </a:r>
          </a:p>
        </p:txBody>
      </p:sp>
      <p:sp>
        <p:nvSpPr>
          <p:cNvPr id="4130" name="Text Box 143">
            <a:extLst>
              <a:ext uri="{FF2B5EF4-FFF2-40B4-BE49-F238E27FC236}">
                <a16:creationId xmlns:a16="http://schemas.microsoft.com/office/drawing/2014/main" id="{AC0276D7-93C9-4103-BF0C-52CD1C5C7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3581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b) </a:t>
            </a:r>
            <a:r>
              <a:rPr lang="en-US" altLang="en-US" b="0">
                <a:latin typeface=".VnTime" panose="020B7200000000000000" pitchFamily="34" charset="0"/>
              </a:rPr>
              <a:t>Chøng minh:</a:t>
            </a:r>
            <a:endParaRPr lang="en-US" altLang="en-US" b="0"/>
          </a:p>
        </p:txBody>
      </p:sp>
      <p:graphicFrame>
        <p:nvGraphicFramePr>
          <p:cNvPr id="305298" name="Object 146">
            <a:extLst>
              <a:ext uri="{FF2B5EF4-FFF2-40B4-BE49-F238E27FC236}">
                <a16:creationId xmlns:a16="http://schemas.microsoft.com/office/drawing/2014/main" id="{9D663FDC-6C06-489F-8CDD-8EFF0D5C4E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800600"/>
          <a:ext cx="1295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11" imgW="749300" imgH="228600" progId="Equation.DSMT4">
                  <p:embed/>
                </p:oleObj>
              </mc:Choice>
              <mc:Fallback>
                <p:oleObj name="Equation" r:id="rId11" imgW="749300" imgH="228600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00600"/>
                        <a:ext cx="1295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1000"/>
                                        <p:tgtEl>
                                          <p:spTgt spid="30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3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30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305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30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0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0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0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30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0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0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0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71" grpId="0"/>
      <p:bldP spid="305172" grpId="0"/>
      <p:bldP spid="305190" grpId="0" animBg="1"/>
      <p:bldP spid="305191" grpId="0" animBg="1"/>
      <p:bldP spid="305192" grpId="0" animBg="1"/>
      <p:bldP spid="305193" grpId="0" animBg="1"/>
      <p:bldP spid="305204" grpId="0"/>
      <p:bldP spid="305205" grpId="0"/>
      <p:bldP spid="305206" grpId="0"/>
      <p:bldP spid="305207" grpId="0"/>
      <p:bldP spid="305208" grpId="0"/>
      <p:bldP spid="305270" grpId="0"/>
      <p:bldP spid="305271" grpId="0"/>
      <p:bldP spid="305272" grpId="0"/>
      <p:bldP spid="305273" grpId="0"/>
      <p:bldP spid="305290" grpId="0"/>
      <p:bldP spid="3052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2">
            <a:extLst>
              <a:ext uri="{FF2B5EF4-FFF2-40B4-BE49-F238E27FC236}">
                <a16:creationId xmlns:a16="http://schemas.microsoft.com/office/drawing/2014/main" id="{B1866E2A-1A0A-417D-8590-EC6450C85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330200"/>
            <a:ext cx="1274763" cy="51117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Tiết 39</a:t>
            </a:r>
          </a:p>
        </p:txBody>
      </p:sp>
      <p:sp>
        <p:nvSpPr>
          <p:cNvPr id="304141" name="AutoShape 13">
            <a:extLst>
              <a:ext uri="{FF2B5EF4-FFF2-40B4-BE49-F238E27FC236}">
                <a16:creationId xmlns:a16="http://schemas.microsoft.com/office/drawing/2014/main" id="{5218D48C-4512-4096-A972-BC67284B9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55600"/>
            <a:ext cx="5638800" cy="40640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2. LI£N H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GI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A D¢Y V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CUNG</a:t>
            </a:r>
          </a:p>
        </p:txBody>
      </p:sp>
      <p:sp>
        <p:nvSpPr>
          <p:cNvPr id="304157" name="Arc 29">
            <a:extLst>
              <a:ext uri="{FF2B5EF4-FFF2-40B4-BE49-F238E27FC236}">
                <a16:creationId xmlns:a16="http://schemas.microsoft.com/office/drawing/2014/main" id="{0F44E6D8-DCA3-41E9-9977-8A0E92006449}"/>
              </a:ext>
            </a:extLst>
          </p:cNvPr>
          <p:cNvSpPr>
            <a:spLocks/>
          </p:cNvSpPr>
          <p:nvPr/>
        </p:nvSpPr>
        <p:spPr bwMode="auto">
          <a:xfrm rot="11714941" flipH="1">
            <a:off x="6656388" y="2754313"/>
            <a:ext cx="2184400" cy="2063750"/>
          </a:xfrm>
          <a:custGeom>
            <a:avLst/>
            <a:gdLst>
              <a:gd name="T0" fmla="*/ 0 w 26642"/>
              <a:gd name="T1" fmla="*/ 22821633 h 21600"/>
              <a:gd name="T2" fmla="*/ 179100824 w 26642"/>
              <a:gd name="T3" fmla="*/ 70527986 h 21600"/>
              <a:gd name="T4" fmla="*/ 67809870 w 26642"/>
              <a:gd name="T5" fmla="*/ 197178868 h 21600"/>
              <a:gd name="T6" fmla="*/ 0 60000 65536"/>
              <a:gd name="T7" fmla="*/ 0 60000 65536"/>
              <a:gd name="T8" fmla="*/ 0 60000 65536"/>
              <a:gd name="T9" fmla="*/ 0 w 26642"/>
              <a:gd name="T10" fmla="*/ 0 h 21600"/>
              <a:gd name="T11" fmla="*/ 26642 w 266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42" h="21600" fill="none" extrusionOk="0">
                <a:moveTo>
                  <a:pt x="-1" y="2499"/>
                </a:moveTo>
                <a:cubicBezTo>
                  <a:pt x="3108" y="858"/>
                  <a:pt x="6571" y="-1"/>
                  <a:pt x="10087" y="0"/>
                </a:cubicBezTo>
                <a:cubicBezTo>
                  <a:pt x="16476" y="0"/>
                  <a:pt x="22538" y="2828"/>
                  <a:pt x="26642" y="7725"/>
                </a:cubicBezTo>
              </a:path>
              <a:path w="26642" h="21600" stroke="0" extrusionOk="0">
                <a:moveTo>
                  <a:pt x="-1" y="2499"/>
                </a:moveTo>
                <a:cubicBezTo>
                  <a:pt x="3108" y="858"/>
                  <a:pt x="6571" y="-1"/>
                  <a:pt x="10087" y="0"/>
                </a:cubicBezTo>
                <a:cubicBezTo>
                  <a:pt x="16476" y="0"/>
                  <a:pt x="22538" y="2828"/>
                  <a:pt x="26642" y="7725"/>
                </a:cubicBezTo>
                <a:lnTo>
                  <a:pt x="10087" y="21600"/>
                </a:lnTo>
                <a:lnTo>
                  <a:pt x="-1" y="2499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58" name="Oval 30">
            <a:extLst>
              <a:ext uri="{FF2B5EF4-FFF2-40B4-BE49-F238E27FC236}">
                <a16:creationId xmlns:a16="http://schemas.microsoft.com/office/drawing/2014/main" id="{19BA875A-4536-488E-9E6F-C7CF0ECF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725" y="1990725"/>
            <a:ext cx="3240088" cy="316865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4159" name="Oval 31">
            <a:extLst>
              <a:ext uri="{FF2B5EF4-FFF2-40B4-BE49-F238E27FC236}">
                <a16:creationId xmlns:a16="http://schemas.microsoft.com/office/drawing/2014/main" id="{EB38A9E4-5F01-4721-84D1-9B824E881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3571875"/>
            <a:ext cx="50800" cy="42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4160" name="Oval 32">
            <a:extLst>
              <a:ext uri="{FF2B5EF4-FFF2-40B4-BE49-F238E27FC236}">
                <a16:creationId xmlns:a16="http://schemas.microsoft.com/office/drawing/2014/main" id="{5548FD7D-223D-45F6-8635-E268292A8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2017713"/>
            <a:ext cx="76200" cy="682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4161" name="Oval 33">
            <a:extLst>
              <a:ext uri="{FF2B5EF4-FFF2-40B4-BE49-F238E27FC236}">
                <a16:creationId xmlns:a16="http://schemas.microsoft.com/office/drawing/2014/main" id="{1C63B527-423E-4D08-B544-268AEE700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8" y="3155950"/>
            <a:ext cx="71437" cy="71438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4162" name="Oval 34">
            <a:extLst>
              <a:ext uri="{FF2B5EF4-FFF2-40B4-BE49-F238E27FC236}">
                <a16:creationId xmlns:a16="http://schemas.microsoft.com/office/drawing/2014/main" id="{72C98871-8306-4AC5-8CEB-EB26B33FA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588" y="4681538"/>
            <a:ext cx="71437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4163" name="Arc 35">
            <a:extLst>
              <a:ext uri="{FF2B5EF4-FFF2-40B4-BE49-F238E27FC236}">
                <a16:creationId xmlns:a16="http://schemas.microsoft.com/office/drawing/2014/main" id="{595650B4-40AE-4B7D-9D32-C4767C816A79}"/>
              </a:ext>
            </a:extLst>
          </p:cNvPr>
          <p:cNvSpPr>
            <a:spLocks/>
          </p:cNvSpPr>
          <p:nvPr/>
        </p:nvSpPr>
        <p:spPr bwMode="auto">
          <a:xfrm rot="15919878" flipH="1">
            <a:off x="5624513" y="3875088"/>
            <a:ext cx="2184400" cy="2063750"/>
          </a:xfrm>
          <a:custGeom>
            <a:avLst/>
            <a:gdLst>
              <a:gd name="T0" fmla="*/ 0 w 26642"/>
              <a:gd name="T1" fmla="*/ 22821633 h 21600"/>
              <a:gd name="T2" fmla="*/ 179100824 w 26642"/>
              <a:gd name="T3" fmla="*/ 70527986 h 21600"/>
              <a:gd name="T4" fmla="*/ 67809870 w 26642"/>
              <a:gd name="T5" fmla="*/ 197178868 h 21600"/>
              <a:gd name="T6" fmla="*/ 0 60000 65536"/>
              <a:gd name="T7" fmla="*/ 0 60000 65536"/>
              <a:gd name="T8" fmla="*/ 0 60000 65536"/>
              <a:gd name="T9" fmla="*/ 0 w 26642"/>
              <a:gd name="T10" fmla="*/ 0 h 21600"/>
              <a:gd name="T11" fmla="*/ 26642 w 266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42" h="21600" fill="none" extrusionOk="0">
                <a:moveTo>
                  <a:pt x="-1" y="2499"/>
                </a:moveTo>
                <a:cubicBezTo>
                  <a:pt x="3108" y="858"/>
                  <a:pt x="6571" y="-1"/>
                  <a:pt x="10087" y="0"/>
                </a:cubicBezTo>
                <a:cubicBezTo>
                  <a:pt x="16476" y="0"/>
                  <a:pt x="22538" y="2828"/>
                  <a:pt x="26642" y="7725"/>
                </a:cubicBezTo>
              </a:path>
              <a:path w="26642" h="21600" stroke="0" extrusionOk="0">
                <a:moveTo>
                  <a:pt x="-1" y="2499"/>
                </a:moveTo>
                <a:cubicBezTo>
                  <a:pt x="3108" y="858"/>
                  <a:pt x="6571" y="-1"/>
                  <a:pt x="10087" y="0"/>
                </a:cubicBezTo>
                <a:cubicBezTo>
                  <a:pt x="16476" y="0"/>
                  <a:pt x="22538" y="2828"/>
                  <a:pt x="26642" y="7725"/>
                </a:cubicBezTo>
                <a:lnTo>
                  <a:pt x="10087" y="21600"/>
                </a:lnTo>
                <a:lnTo>
                  <a:pt x="-1" y="2499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64" name="Oval 36">
            <a:extLst>
              <a:ext uri="{FF2B5EF4-FFF2-40B4-BE49-F238E27FC236}">
                <a16:creationId xmlns:a16="http://schemas.microsoft.com/office/drawing/2014/main" id="{AA7DC0A6-43CC-4C5E-A75E-FF8AF46C8A24}"/>
              </a:ext>
            </a:extLst>
          </p:cNvPr>
          <p:cNvSpPr>
            <a:spLocks noChangeArrowheads="1"/>
          </p:cNvSpPr>
          <p:nvPr/>
        </p:nvSpPr>
        <p:spPr bwMode="auto">
          <a:xfrm rot="800569">
            <a:off x="5721350" y="50720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4165" name="Arc 37">
            <a:extLst>
              <a:ext uri="{FF2B5EF4-FFF2-40B4-BE49-F238E27FC236}">
                <a16:creationId xmlns:a16="http://schemas.microsoft.com/office/drawing/2014/main" id="{60CF40D8-BE22-4747-AC94-F14F45B5BF1F}"/>
              </a:ext>
            </a:extLst>
          </p:cNvPr>
          <p:cNvSpPr>
            <a:spLocks/>
          </p:cNvSpPr>
          <p:nvPr/>
        </p:nvSpPr>
        <p:spPr bwMode="auto">
          <a:xfrm rot="19225657" flipH="1">
            <a:off x="4173538" y="3822700"/>
            <a:ext cx="2184400" cy="2063750"/>
          </a:xfrm>
          <a:custGeom>
            <a:avLst/>
            <a:gdLst>
              <a:gd name="T0" fmla="*/ 0 w 26642"/>
              <a:gd name="T1" fmla="*/ 22821633 h 21600"/>
              <a:gd name="T2" fmla="*/ 179100824 w 26642"/>
              <a:gd name="T3" fmla="*/ 70527986 h 21600"/>
              <a:gd name="T4" fmla="*/ 67809870 w 26642"/>
              <a:gd name="T5" fmla="*/ 197178868 h 21600"/>
              <a:gd name="T6" fmla="*/ 0 60000 65536"/>
              <a:gd name="T7" fmla="*/ 0 60000 65536"/>
              <a:gd name="T8" fmla="*/ 0 60000 65536"/>
              <a:gd name="T9" fmla="*/ 0 w 26642"/>
              <a:gd name="T10" fmla="*/ 0 h 21600"/>
              <a:gd name="T11" fmla="*/ 26642 w 266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42" h="21600" fill="none" extrusionOk="0">
                <a:moveTo>
                  <a:pt x="-1" y="2499"/>
                </a:moveTo>
                <a:cubicBezTo>
                  <a:pt x="3108" y="858"/>
                  <a:pt x="6571" y="-1"/>
                  <a:pt x="10087" y="0"/>
                </a:cubicBezTo>
                <a:cubicBezTo>
                  <a:pt x="16476" y="0"/>
                  <a:pt x="22538" y="2828"/>
                  <a:pt x="26642" y="7725"/>
                </a:cubicBezTo>
              </a:path>
              <a:path w="26642" h="21600" stroke="0" extrusionOk="0">
                <a:moveTo>
                  <a:pt x="-1" y="2499"/>
                </a:moveTo>
                <a:cubicBezTo>
                  <a:pt x="3108" y="858"/>
                  <a:pt x="6571" y="-1"/>
                  <a:pt x="10087" y="0"/>
                </a:cubicBezTo>
                <a:cubicBezTo>
                  <a:pt x="16476" y="0"/>
                  <a:pt x="22538" y="2828"/>
                  <a:pt x="26642" y="7725"/>
                </a:cubicBezTo>
                <a:lnTo>
                  <a:pt x="10087" y="21600"/>
                </a:lnTo>
                <a:lnTo>
                  <a:pt x="-1" y="2499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66" name="Oval 38">
            <a:extLst>
              <a:ext uri="{FF2B5EF4-FFF2-40B4-BE49-F238E27FC236}">
                <a16:creationId xmlns:a16="http://schemas.microsoft.com/office/drawing/2014/main" id="{875C5F1B-CFAD-415E-8CF6-5CB5869AA7A2}"/>
              </a:ext>
            </a:extLst>
          </p:cNvPr>
          <p:cNvSpPr>
            <a:spLocks noChangeArrowheads="1"/>
          </p:cNvSpPr>
          <p:nvPr/>
        </p:nvSpPr>
        <p:spPr bwMode="auto">
          <a:xfrm rot="4536697">
            <a:off x="4584700" y="4048125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4167" name="Arc 39">
            <a:extLst>
              <a:ext uri="{FF2B5EF4-FFF2-40B4-BE49-F238E27FC236}">
                <a16:creationId xmlns:a16="http://schemas.microsoft.com/office/drawing/2014/main" id="{4A796990-FBF1-446F-B703-73EC7F098A01}"/>
              </a:ext>
            </a:extLst>
          </p:cNvPr>
          <p:cNvSpPr>
            <a:spLocks/>
          </p:cNvSpPr>
          <p:nvPr/>
        </p:nvSpPr>
        <p:spPr bwMode="auto">
          <a:xfrm rot="1434822" flipH="1">
            <a:off x="3502025" y="2495550"/>
            <a:ext cx="2184400" cy="2063750"/>
          </a:xfrm>
          <a:custGeom>
            <a:avLst/>
            <a:gdLst>
              <a:gd name="T0" fmla="*/ 0 w 26642"/>
              <a:gd name="T1" fmla="*/ 22821633 h 21600"/>
              <a:gd name="T2" fmla="*/ 179100824 w 26642"/>
              <a:gd name="T3" fmla="*/ 70527986 h 21600"/>
              <a:gd name="T4" fmla="*/ 67809870 w 26642"/>
              <a:gd name="T5" fmla="*/ 197178868 h 21600"/>
              <a:gd name="T6" fmla="*/ 0 60000 65536"/>
              <a:gd name="T7" fmla="*/ 0 60000 65536"/>
              <a:gd name="T8" fmla="*/ 0 60000 65536"/>
              <a:gd name="T9" fmla="*/ 0 w 26642"/>
              <a:gd name="T10" fmla="*/ 0 h 21600"/>
              <a:gd name="T11" fmla="*/ 26642 w 266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42" h="21600" fill="none" extrusionOk="0">
                <a:moveTo>
                  <a:pt x="-1" y="2499"/>
                </a:moveTo>
                <a:cubicBezTo>
                  <a:pt x="3108" y="858"/>
                  <a:pt x="6571" y="-1"/>
                  <a:pt x="10087" y="0"/>
                </a:cubicBezTo>
                <a:cubicBezTo>
                  <a:pt x="16476" y="0"/>
                  <a:pt x="22538" y="2828"/>
                  <a:pt x="26642" y="7725"/>
                </a:cubicBezTo>
              </a:path>
              <a:path w="26642" h="21600" stroke="0" extrusionOk="0">
                <a:moveTo>
                  <a:pt x="-1" y="2499"/>
                </a:moveTo>
                <a:cubicBezTo>
                  <a:pt x="3108" y="858"/>
                  <a:pt x="6571" y="-1"/>
                  <a:pt x="10087" y="0"/>
                </a:cubicBezTo>
                <a:cubicBezTo>
                  <a:pt x="16476" y="0"/>
                  <a:pt x="22538" y="2828"/>
                  <a:pt x="26642" y="7725"/>
                </a:cubicBezTo>
                <a:lnTo>
                  <a:pt x="10087" y="21600"/>
                </a:lnTo>
                <a:lnTo>
                  <a:pt x="-1" y="2499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68" name="Oval 40">
            <a:extLst>
              <a:ext uri="{FF2B5EF4-FFF2-40B4-BE49-F238E27FC236}">
                <a16:creationId xmlns:a16="http://schemas.microsoft.com/office/drawing/2014/main" id="{1486F5EB-E747-4AD8-94D0-A9B6B5430B47}"/>
              </a:ext>
            </a:extLst>
          </p:cNvPr>
          <p:cNvSpPr>
            <a:spLocks noChangeArrowheads="1"/>
          </p:cNvSpPr>
          <p:nvPr/>
        </p:nvSpPr>
        <p:spPr bwMode="auto">
          <a:xfrm rot="7976428">
            <a:off x="4864100" y="2538413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31">
            <a:extLst>
              <a:ext uri="{FF2B5EF4-FFF2-40B4-BE49-F238E27FC236}">
                <a16:creationId xmlns:a16="http://schemas.microsoft.com/office/drawing/2014/main" id="{452F7483-F3B7-4988-9220-35FE0B98D5CF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2043113"/>
            <a:ext cx="1562100" cy="1547812"/>
            <a:chOff x="3885" y="1287"/>
            <a:chExt cx="984" cy="975"/>
          </a:xfrm>
        </p:grpSpPr>
        <p:sp>
          <p:nvSpPr>
            <p:cNvPr id="14449" name="Line 41">
              <a:extLst>
                <a:ext uri="{FF2B5EF4-FFF2-40B4-BE49-F238E27FC236}">
                  <a16:creationId xmlns:a16="http://schemas.microsoft.com/office/drawing/2014/main" id="{4047EFDD-AA7D-448D-942E-8713AED3D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" y="1287"/>
              <a:ext cx="721" cy="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0" name="Line 42">
              <a:extLst>
                <a:ext uri="{FF2B5EF4-FFF2-40B4-BE49-F238E27FC236}">
                  <a16:creationId xmlns:a16="http://schemas.microsoft.com/office/drawing/2014/main" id="{F9EAB3FC-DF0D-48A2-81CB-521B56A74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5" y="1287"/>
              <a:ext cx="272" cy="9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1" name="Line 43">
              <a:extLst>
                <a:ext uri="{FF2B5EF4-FFF2-40B4-BE49-F238E27FC236}">
                  <a16:creationId xmlns:a16="http://schemas.microsoft.com/office/drawing/2014/main" id="{20B79730-4D6D-439C-A072-F9038336C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5" y="2016"/>
              <a:ext cx="975" cy="2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4172" name="Text Box 44">
            <a:extLst>
              <a:ext uri="{FF2B5EF4-FFF2-40B4-BE49-F238E27FC236}">
                <a16:creationId xmlns:a16="http://schemas.microsoft.com/office/drawing/2014/main" id="{3AE19BB7-C15C-49A2-AD80-A6AE560D8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3519488"/>
            <a:ext cx="179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04173" name="Text Box 45">
            <a:extLst>
              <a:ext uri="{FF2B5EF4-FFF2-40B4-BE49-F238E27FC236}">
                <a16:creationId xmlns:a16="http://schemas.microsoft.com/office/drawing/2014/main" id="{520EE5C3-6C9F-4561-B7A5-2FC0F8DE0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5" y="1646238"/>
            <a:ext cx="179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4174" name="Text Box 46">
            <a:extLst>
              <a:ext uri="{FF2B5EF4-FFF2-40B4-BE49-F238E27FC236}">
                <a16:creationId xmlns:a16="http://schemas.microsoft.com/office/drawing/2014/main" id="{804D5621-25C5-499B-B113-112FD17EE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3140075"/>
            <a:ext cx="179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4175" name="Text Box 47">
            <a:extLst>
              <a:ext uri="{FF2B5EF4-FFF2-40B4-BE49-F238E27FC236}">
                <a16:creationId xmlns:a16="http://schemas.microsoft.com/office/drawing/2014/main" id="{921E229B-2F9D-4D87-ABED-43F2842C7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3279775"/>
            <a:ext cx="2889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altLang="en-US" sz="1400" b="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76" name="Text Box 48">
            <a:extLst>
              <a:ext uri="{FF2B5EF4-FFF2-40B4-BE49-F238E27FC236}">
                <a16:creationId xmlns:a16="http://schemas.microsoft.com/office/drawing/2014/main" id="{8EDFAA58-5E2E-4A69-8781-896CB4AB326C}"/>
              </a:ext>
            </a:extLst>
          </p:cNvPr>
          <p:cNvSpPr txBox="1">
            <a:spLocks noChangeArrowheads="1"/>
          </p:cNvSpPr>
          <p:nvPr/>
        </p:nvSpPr>
        <p:spPr bwMode="auto">
          <a:xfrm rot="-4277201">
            <a:off x="5796757" y="2596356"/>
            <a:ext cx="7445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2 cm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D71150D-FAFC-4245-9FAD-2C966B5F62D5}"/>
              </a:ext>
            </a:extLst>
          </p:cNvPr>
          <p:cNvGrpSpPr>
            <a:grpSpLocks/>
          </p:cNvGrpSpPr>
          <p:nvPr/>
        </p:nvGrpSpPr>
        <p:grpSpPr bwMode="auto">
          <a:xfrm rot="9633343">
            <a:off x="5743575" y="3119438"/>
            <a:ext cx="3095625" cy="3241675"/>
            <a:chOff x="336" y="1056"/>
            <a:chExt cx="2400" cy="2400"/>
          </a:xfrm>
        </p:grpSpPr>
        <p:grpSp>
          <p:nvGrpSpPr>
            <p:cNvPr id="14438" name="Group 50">
              <a:extLst>
                <a:ext uri="{FF2B5EF4-FFF2-40B4-BE49-F238E27FC236}">
                  <a16:creationId xmlns:a16="http://schemas.microsoft.com/office/drawing/2014/main" id="{3FDF4A78-9D32-4B7C-A61D-C8F70B61EF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14445" name="Oval 51">
                <a:extLst>
                  <a:ext uri="{FF2B5EF4-FFF2-40B4-BE49-F238E27FC236}">
                    <a16:creationId xmlns:a16="http://schemas.microsoft.com/office/drawing/2014/main" id="{F7C48707-1585-4349-8E9B-D0C607B6B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46" name="Line 52">
                <a:extLst>
                  <a:ext uri="{FF2B5EF4-FFF2-40B4-BE49-F238E27FC236}">
                    <a16:creationId xmlns:a16="http://schemas.microsoft.com/office/drawing/2014/main" id="{0261F1C1-2703-4E8F-8864-693493980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53">
                <a:extLst>
                  <a:ext uri="{FF2B5EF4-FFF2-40B4-BE49-F238E27FC236}">
                    <a16:creationId xmlns:a16="http://schemas.microsoft.com/office/drawing/2014/main" id="{A05B5AEA-CD73-4595-A459-32165290D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Oval 54">
                <a:extLst>
                  <a:ext uri="{FF2B5EF4-FFF2-40B4-BE49-F238E27FC236}">
                    <a16:creationId xmlns:a16="http://schemas.microsoft.com/office/drawing/2014/main" id="{2D3AB5A5-E1F7-4D9B-9477-074E53154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439" name="Group 55">
              <a:extLst>
                <a:ext uri="{FF2B5EF4-FFF2-40B4-BE49-F238E27FC236}">
                  <a16:creationId xmlns:a16="http://schemas.microsoft.com/office/drawing/2014/main" id="{92E8135E-79F8-4BE5-89B2-47A2B2EA3375}"/>
                </a:ext>
              </a:extLst>
            </p:cNvPr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14441" name="Group 56">
                <a:extLst>
                  <a:ext uri="{FF2B5EF4-FFF2-40B4-BE49-F238E27FC236}">
                    <a16:creationId xmlns:a16="http://schemas.microsoft.com/office/drawing/2014/main" id="{B44D0BEB-9ABC-437A-92C1-28E6D7A0E8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14443" name="AutoShape 57">
                  <a:extLst>
                    <a:ext uri="{FF2B5EF4-FFF2-40B4-BE49-F238E27FC236}">
                      <a16:creationId xmlns:a16="http://schemas.microsoft.com/office/drawing/2014/main" id="{0384A5F9-5322-4EBA-BA38-B38549B3FB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44" name="AutoShape 58">
                  <a:extLst>
                    <a:ext uri="{FF2B5EF4-FFF2-40B4-BE49-F238E27FC236}">
                      <a16:creationId xmlns:a16="http://schemas.microsoft.com/office/drawing/2014/main" id="{EE25C528-A117-43A7-9247-767341C2D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4442" name="Oval 59">
                <a:extLst>
                  <a:ext uri="{FF2B5EF4-FFF2-40B4-BE49-F238E27FC236}">
                    <a16:creationId xmlns:a16="http://schemas.microsoft.com/office/drawing/2014/main" id="{1D3C5122-5196-4A7B-ABB7-3F7AB23DD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440" name="Oval 60">
              <a:extLst>
                <a:ext uri="{FF2B5EF4-FFF2-40B4-BE49-F238E27FC236}">
                  <a16:creationId xmlns:a16="http://schemas.microsoft.com/office/drawing/2014/main" id="{D0783900-0217-4533-9897-E0C7E5ACE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" name="Group 61">
            <a:extLst>
              <a:ext uri="{FF2B5EF4-FFF2-40B4-BE49-F238E27FC236}">
                <a16:creationId xmlns:a16="http://schemas.microsoft.com/office/drawing/2014/main" id="{59A8A563-553C-4DA3-A4A0-D19FE3BCB0E3}"/>
              </a:ext>
            </a:extLst>
          </p:cNvPr>
          <p:cNvGrpSpPr>
            <a:grpSpLocks/>
          </p:cNvGrpSpPr>
          <p:nvPr/>
        </p:nvGrpSpPr>
        <p:grpSpPr bwMode="auto">
          <a:xfrm rot="-8900418">
            <a:off x="4210050" y="3514725"/>
            <a:ext cx="3095625" cy="3241675"/>
            <a:chOff x="336" y="1056"/>
            <a:chExt cx="2400" cy="2400"/>
          </a:xfrm>
        </p:grpSpPr>
        <p:grpSp>
          <p:nvGrpSpPr>
            <p:cNvPr id="14427" name="Group 62">
              <a:extLst>
                <a:ext uri="{FF2B5EF4-FFF2-40B4-BE49-F238E27FC236}">
                  <a16:creationId xmlns:a16="http://schemas.microsoft.com/office/drawing/2014/main" id="{160F17AF-A162-4444-80DF-30D15751A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14434" name="Oval 63">
                <a:extLst>
                  <a:ext uri="{FF2B5EF4-FFF2-40B4-BE49-F238E27FC236}">
                    <a16:creationId xmlns:a16="http://schemas.microsoft.com/office/drawing/2014/main" id="{631EE3D7-DD15-45D3-8289-0517426E7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35" name="Line 64">
                <a:extLst>
                  <a:ext uri="{FF2B5EF4-FFF2-40B4-BE49-F238E27FC236}">
                    <a16:creationId xmlns:a16="http://schemas.microsoft.com/office/drawing/2014/main" id="{CE3E8AC5-17A2-4F19-B705-498126981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5">
                <a:extLst>
                  <a:ext uri="{FF2B5EF4-FFF2-40B4-BE49-F238E27FC236}">
                    <a16:creationId xmlns:a16="http://schemas.microsoft.com/office/drawing/2014/main" id="{68332406-4B22-4930-8885-C06FD105F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Oval 66">
                <a:extLst>
                  <a:ext uri="{FF2B5EF4-FFF2-40B4-BE49-F238E27FC236}">
                    <a16:creationId xmlns:a16="http://schemas.microsoft.com/office/drawing/2014/main" id="{25433C4C-5701-44CE-95BA-4F794E7C3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428" name="Group 67">
              <a:extLst>
                <a:ext uri="{FF2B5EF4-FFF2-40B4-BE49-F238E27FC236}">
                  <a16:creationId xmlns:a16="http://schemas.microsoft.com/office/drawing/2014/main" id="{33C72A8D-CA76-48D6-BE73-190C2C094A9E}"/>
                </a:ext>
              </a:extLst>
            </p:cNvPr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14430" name="Group 68">
                <a:extLst>
                  <a:ext uri="{FF2B5EF4-FFF2-40B4-BE49-F238E27FC236}">
                    <a16:creationId xmlns:a16="http://schemas.microsoft.com/office/drawing/2014/main" id="{ABA4DBC6-275F-4A51-9DC3-FB9EF2CC3F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14432" name="AutoShape 69">
                  <a:extLst>
                    <a:ext uri="{FF2B5EF4-FFF2-40B4-BE49-F238E27FC236}">
                      <a16:creationId xmlns:a16="http://schemas.microsoft.com/office/drawing/2014/main" id="{A644185E-48E9-4892-9478-9F6F788ED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33" name="AutoShape 70">
                  <a:extLst>
                    <a:ext uri="{FF2B5EF4-FFF2-40B4-BE49-F238E27FC236}">
                      <a16:creationId xmlns:a16="http://schemas.microsoft.com/office/drawing/2014/main" id="{7829E21C-62FB-4342-89AE-D133E081F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4431" name="Oval 71">
                <a:extLst>
                  <a:ext uri="{FF2B5EF4-FFF2-40B4-BE49-F238E27FC236}">
                    <a16:creationId xmlns:a16="http://schemas.microsoft.com/office/drawing/2014/main" id="{C8A1C210-612C-4B8B-AD59-FDD128B93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429" name="Oval 72">
              <a:extLst>
                <a:ext uri="{FF2B5EF4-FFF2-40B4-BE49-F238E27FC236}">
                  <a16:creationId xmlns:a16="http://schemas.microsoft.com/office/drawing/2014/main" id="{95A7D620-AFC2-41C8-8D15-A68A6AD58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4201" name="Arc 73">
            <a:extLst>
              <a:ext uri="{FF2B5EF4-FFF2-40B4-BE49-F238E27FC236}">
                <a16:creationId xmlns:a16="http://schemas.microsoft.com/office/drawing/2014/main" id="{87383253-3F3D-41A7-AA84-4266587F6C01}"/>
              </a:ext>
            </a:extLst>
          </p:cNvPr>
          <p:cNvSpPr>
            <a:spLocks/>
          </p:cNvSpPr>
          <p:nvPr/>
        </p:nvSpPr>
        <p:spPr bwMode="auto">
          <a:xfrm rot="5584834" flipH="1">
            <a:off x="4589463" y="1382713"/>
            <a:ext cx="2184400" cy="2063750"/>
          </a:xfrm>
          <a:custGeom>
            <a:avLst/>
            <a:gdLst>
              <a:gd name="T0" fmla="*/ 0 w 26642"/>
              <a:gd name="T1" fmla="*/ 22821633 h 21600"/>
              <a:gd name="T2" fmla="*/ 179100824 w 26642"/>
              <a:gd name="T3" fmla="*/ 70527986 h 21600"/>
              <a:gd name="T4" fmla="*/ 67809870 w 26642"/>
              <a:gd name="T5" fmla="*/ 197178868 h 21600"/>
              <a:gd name="T6" fmla="*/ 0 60000 65536"/>
              <a:gd name="T7" fmla="*/ 0 60000 65536"/>
              <a:gd name="T8" fmla="*/ 0 60000 65536"/>
              <a:gd name="T9" fmla="*/ 0 w 26642"/>
              <a:gd name="T10" fmla="*/ 0 h 21600"/>
              <a:gd name="T11" fmla="*/ 26642 w 266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42" h="21600" fill="none" extrusionOk="0">
                <a:moveTo>
                  <a:pt x="-1" y="2499"/>
                </a:moveTo>
                <a:cubicBezTo>
                  <a:pt x="3108" y="858"/>
                  <a:pt x="6571" y="-1"/>
                  <a:pt x="10087" y="0"/>
                </a:cubicBezTo>
                <a:cubicBezTo>
                  <a:pt x="16476" y="0"/>
                  <a:pt x="22538" y="2828"/>
                  <a:pt x="26642" y="7725"/>
                </a:cubicBezTo>
              </a:path>
              <a:path w="26642" h="21600" stroke="0" extrusionOk="0">
                <a:moveTo>
                  <a:pt x="-1" y="2499"/>
                </a:moveTo>
                <a:cubicBezTo>
                  <a:pt x="3108" y="858"/>
                  <a:pt x="6571" y="-1"/>
                  <a:pt x="10087" y="0"/>
                </a:cubicBezTo>
                <a:cubicBezTo>
                  <a:pt x="16476" y="0"/>
                  <a:pt x="22538" y="2828"/>
                  <a:pt x="26642" y="7725"/>
                </a:cubicBezTo>
                <a:lnTo>
                  <a:pt x="10087" y="21600"/>
                </a:lnTo>
                <a:lnTo>
                  <a:pt x="-1" y="2499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74">
            <a:extLst>
              <a:ext uri="{FF2B5EF4-FFF2-40B4-BE49-F238E27FC236}">
                <a16:creationId xmlns:a16="http://schemas.microsoft.com/office/drawing/2014/main" id="{290BCE1C-CF73-4211-926A-FAE5286BA359}"/>
              </a:ext>
            </a:extLst>
          </p:cNvPr>
          <p:cNvGrpSpPr>
            <a:grpSpLocks/>
          </p:cNvGrpSpPr>
          <p:nvPr/>
        </p:nvGrpSpPr>
        <p:grpSpPr bwMode="auto">
          <a:xfrm rot="-5109007">
            <a:off x="3048000" y="2474913"/>
            <a:ext cx="3095625" cy="3241675"/>
            <a:chOff x="336" y="1056"/>
            <a:chExt cx="2400" cy="2400"/>
          </a:xfrm>
        </p:grpSpPr>
        <p:grpSp>
          <p:nvGrpSpPr>
            <p:cNvPr id="14416" name="Group 75">
              <a:extLst>
                <a:ext uri="{FF2B5EF4-FFF2-40B4-BE49-F238E27FC236}">
                  <a16:creationId xmlns:a16="http://schemas.microsoft.com/office/drawing/2014/main" id="{774DCF3F-851C-4E1C-8F75-824F6AD612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14423" name="Oval 76">
                <a:extLst>
                  <a:ext uri="{FF2B5EF4-FFF2-40B4-BE49-F238E27FC236}">
                    <a16:creationId xmlns:a16="http://schemas.microsoft.com/office/drawing/2014/main" id="{A337DE31-428C-48DE-96B4-C56F33CF5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4" name="Line 77">
                <a:extLst>
                  <a:ext uri="{FF2B5EF4-FFF2-40B4-BE49-F238E27FC236}">
                    <a16:creationId xmlns:a16="http://schemas.microsoft.com/office/drawing/2014/main" id="{624DB9D0-706B-457F-8929-4CC0F4E52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Line 78">
                <a:extLst>
                  <a:ext uri="{FF2B5EF4-FFF2-40B4-BE49-F238E27FC236}">
                    <a16:creationId xmlns:a16="http://schemas.microsoft.com/office/drawing/2014/main" id="{15D6B0FB-6F0F-4D82-810E-A5177F54A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Oval 79">
                <a:extLst>
                  <a:ext uri="{FF2B5EF4-FFF2-40B4-BE49-F238E27FC236}">
                    <a16:creationId xmlns:a16="http://schemas.microsoft.com/office/drawing/2014/main" id="{F4FDD800-A966-42B3-B030-56488CE03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417" name="Group 80">
              <a:extLst>
                <a:ext uri="{FF2B5EF4-FFF2-40B4-BE49-F238E27FC236}">
                  <a16:creationId xmlns:a16="http://schemas.microsoft.com/office/drawing/2014/main" id="{9DB8A150-898B-4DC3-AB9A-DB5EBEB48CE1}"/>
                </a:ext>
              </a:extLst>
            </p:cNvPr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14419" name="Group 81">
                <a:extLst>
                  <a:ext uri="{FF2B5EF4-FFF2-40B4-BE49-F238E27FC236}">
                    <a16:creationId xmlns:a16="http://schemas.microsoft.com/office/drawing/2014/main" id="{5124588D-9FA8-4C12-AD20-7616A4A6B0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14421" name="AutoShape 82">
                  <a:extLst>
                    <a:ext uri="{FF2B5EF4-FFF2-40B4-BE49-F238E27FC236}">
                      <a16:creationId xmlns:a16="http://schemas.microsoft.com/office/drawing/2014/main" id="{61E18F72-0F42-4C0B-8EC6-B6A4B30E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22" name="AutoShape 83">
                  <a:extLst>
                    <a:ext uri="{FF2B5EF4-FFF2-40B4-BE49-F238E27FC236}">
                      <a16:creationId xmlns:a16="http://schemas.microsoft.com/office/drawing/2014/main" id="{F8BA4FB0-668D-49D0-ADE5-70FA2721A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4420" name="Oval 84">
                <a:extLst>
                  <a:ext uri="{FF2B5EF4-FFF2-40B4-BE49-F238E27FC236}">
                    <a16:creationId xmlns:a16="http://schemas.microsoft.com/office/drawing/2014/main" id="{B99214C1-D743-4310-93A0-CA5EA1A2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418" name="Oval 85">
              <a:extLst>
                <a:ext uri="{FF2B5EF4-FFF2-40B4-BE49-F238E27FC236}">
                  <a16:creationId xmlns:a16="http://schemas.microsoft.com/office/drawing/2014/main" id="{C685D0DB-1B45-498E-984F-47619BCA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5" name="Group 86">
            <a:extLst>
              <a:ext uri="{FF2B5EF4-FFF2-40B4-BE49-F238E27FC236}">
                <a16:creationId xmlns:a16="http://schemas.microsoft.com/office/drawing/2014/main" id="{5C4219DE-112D-4125-B9A7-B8265409CC7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203950" y="1538288"/>
            <a:ext cx="3095625" cy="3241675"/>
            <a:chOff x="336" y="1056"/>
            <a:chExt cx="2400" cy="2400"/>
          </a:xfrm>
        </p:grpSpPr>
        <p:grpSp>
          <p:nvGrpSpPr>
            <p:cNvPr id="14405" name="Group 87">
              <a:extLst>
                <a:ext uri="{FF2B5EF4-FFF2-40B4-BE49-F238E27FC236}">
                  <a16:creationId xmlns:a16="http://schemas.microsoft.com/office/drawing/2014/main" id="{2830DD0B-A2A8-46E9-B2DB-BD3B3A6558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14412" name="Oval 88">
                <a:extLst>
                  <a:ext uri="{FF2B5EF4-FFF2-40B4-BE49-F238E27FC236}">
                    <a16:creationId xmlns:a16="http://schemas.microsoft.com/office/drawing/2014/main" id="{E7156BCA-271D-4764-B9A8-4E9B2E4B0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13" name="Line 89">
                <a:extLst>
                  <a:ext uri="{FF2B5EF4-FFF2-40B4-BE49-F238E27FC236}">
                    <a16:creationId xmlns:a16="http://schemas.microsoft.com/office/drawing/2014/main" id="{8F955542-9309-4F88-AAFD-3943F7D6D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Line 90">
                <a:extLst>
                  <a:ext uri="{FF2B5EF4-FFF2-40B4-BE49-F238E27FC236}">
                    <a16:creationId xmlns:a16="http://schemas.microsoft.com/office/drawing/2014/main" id="{9E9FDE93-C035-4D9C-B995-35E16EF86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Oval 91">
                <a:extLst>
                  <a:ext uri="{FF2B5EF4-FFF2-40B4-BE49-F238E27FC236}">
                    <a16:creationId xmlns:a16="http://schemas.microsoft.com/office/drawing/2014/main" id="{FEE4D329-5051-4A15-B520-114AF9025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406" name="Group 92">
              <a:extLst>
                <a:ext uri="{FF2B5EF4-FFF2-40B4-BE49-F238E27FC236}">
                  <a16:creationId xmlns:a16="http://schemas.microsoft.com/office/drawing/2014/main" id="{BCE4FACE-AFE0-46BF-BA2D-64646A845444}"/>
                </a:ext>
              </a:extLst>
            </p:cNvPr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14408" name="Group 93">
                <a:extLst>
                  <a:ext uri="{FF2B5EF4-FFF2-40B4-BE49-F238E27FC236}">
                    <a16:creationId xmlns:a16="http://schemas.microsoft.com/office/drawing/2014/main" id="{2782AD5F-DBB3-4427-AF7B-DC29B2F3EC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14410" name="AutoShape 94">
                  <a:extLst>
                    <a:ext uri="{FF2B5EF4-FFF2-40B4-BE49-F238E27FC236}">
                      <a16:creationId xmlns:a16="http://schemas.microsoft.com/office/drawing/2014/main" id="{A75DE6CF-D0E5-48D6-A494-8DC23B476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11" name="AutoShape 95">
                  <a:extLst>
                    <a:ext uri="{FF2B5EF4-FFF2-40B4-BE49-F238E27FC236}">
                      <a16:creationId xmlns:a16="http://schemas.microsoft.com/office/drawing/2014/main" id="{7749BAEF-4EC5-4F1A-B6A1-AC292DF23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4409" name="Oval 96">
                <a:extLst>
                  <a:ext uri="{FF2B5EF4-FFF2-40B4-BE49-F238E27FC236}">
                    <a16:creationId xmlns:a16="http://schemas.microsoft.com/office/drawing/2014/main" id="{0BA7EEE6-6D25-48C5-B234-8DA10149E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407" name="Oval 97">
              <a:extLst>
                <a:ext uri="{FF2B5EF4-FFF2-40B4-BE49-F238E27FC236}">
                  <a16:creationId xmlns:a16="http://schemas.microsoft.com/office/drawing/2014/main" id="{0C679F14-4BD9-49A0-B29B-F23842847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" name="Group 98">
            <a:extLst>
              <a:ext uri="{FF2B5EF4-FFF2-40B4-BE49-F238E27FC236}">
                <a16:creationId xmlns:a16="http://schemas.microsoft.com/office/drawing/2014/main" id="{5DBDD8AD-AF87-4FF2-AF8A-51DA38C4F06F}"/>
              </a:ext>
            </a:extLst>
          </p:cNvPr>
          <p:cNvGrpSpPr>
            <a:grpSpLocks/>
          </p:cNvGrpSpPr>
          <p:nvPr/>
        </p:nvGrpSpPr>
        <p:grpSpPr bwMode="auto">
          <a:xfrm rot="-584905">
            <a:off x="3135313" y="990600"/>
            <a:ext cx="3490912" cy="3138488"/>
            <a:chOff x="336" y="1056"/>
            <a:chExt cx="2400" cy="2400"/>
          </a:xfrm>
        </p:grpSpPr>
        <p:grpSp>
          <p:nvGrpSpPr>
            <p:cNvPr id="14394" name="Group 99">
              <a:extLst>
                <a:ext uri="{FF2B5EF4-FFF2-40B4-BE49-F238E27FC236}">
                  <a16:creationId xmlns:a16="http://schemas.microsoft.com/office/drawing/2014/main" id="{DA18C88A-3EE4-4877-841D-6B89156042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14401" name="Oval 100">
                <a:extLst>
                  <a:ext uri="{FF2B5EF4-FFF2-40B4-BE49-F238E27FC236}">
                    <a16:creationId xmlns:a16="http://schemas.microsoft.com/office/drawing/2014/main" id="{CED3134E-3FC4-4AA8-BCBF-AE2E7CBF0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02" name="Line 101">
                <a:extLst>
                  <a:ext uri="{FF2B5EF4-FFF2-40B4-BE49-F238E27FC236}">
                    <a16:creationId xmlns:a16="http://schemas.microsoft.com/office/drawing/2014/main" id="{040592E4-3A32-4CE2-933E-1D2DC5F98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Line 102">
                <a:extLst>
                  <a:ext uri="{FF2B5EF4-FFF2-40B4-BE49-F238E27FC236}">
                    <a16:creationId xmlns:a16="http://schemas.microsoft.com/office/drawing/2014/main" id="{7BC7423A-B36B-4C09-9073-082199EE8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Oval 103">
                <a:extLst>
                  <a:ext uri="{FF2B5EF4-FFF2-40B4-BE49-F238E27FC236}">
                    <a16:creationId xmlns:a16="http://schemas.microsoft.com/office/drawing/2014/main" id="{21F44659-8744-4709-8EF7-B9AA87D5C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395" name="Group 104">
              <a:extLst>
                <a:ext uri="{FF2B5EF4-FFF2-40B4-BE49-F238E27FC236}">
                  <a16:creationId xmlns:a16="http://schemas.microsoft.com/office/drawing/2014/main" id="{CF44A85B-1B79-4FB8-866C-664FAE7750A1}"/>
                </a:ext>
              </a:extLst>
            </p:cNvPr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14397" name="Group 105">
                <a:extLst>
                  <a:ext uri="{FF2B5EF4-FFF2-40B4-BE49-F238E27FC236}">
                    <a16:creationId xmlns:a16="http://schemas.microsoft.com/office/drawing/2014/main" id="{0264F438-A090-4C61-8D46-45484DDE07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14399" name="AutoShape 106">
                  <a:extLst>
                    <a:ext uri="{FF2B5EF4-FFF2-40B4-BE49-F238E27FC236}">
                      <a16:creationId xmlns:a16="http://schemas.microsoft.com/office/drawing/2014/main" id="{5FAF08FF-3B74-4FBC-A612-F65AFF4D8B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00" name="AutoShape 107">
                  <a:extLst>
                    <a:ext uri="{FF2B5EF4-FFF2-40B4-BE49-F238E27FC236}">
                      <a16:creationId xmlns:a16="http://schemas.microsoft.com/office/drawing/2014/main" id="{E60379C6-1865-4721-B913-E6A916CE2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4398" name="Oval 108">
                <a:extLst>
                  <a:ext uri="{FF2B5EF4-FFF2-40B4-BE49-F238E27FC236}">
                    <a16:creationId xmlns:a16="http://schemas.microsoft.com/office/drawing/2014/main" id="{F544EDF0-22F6-40B0-8BEF-EB1CAEE1E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396" name="Oval 109">
              <a:extLst>
                <a:ext uri="{FF2B5EF4-FFF2-40B4-BE49-F238E27FC236}">
                  <a16:creationId xmlns:a16="http://schemas.microsoft.com/office/drawing/2014/main" id="{D1161F1B-D757-4400-978D-E6567EE88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364" name="Text Box 110">
            <a:extLst>
              <a:ext uri="{FF2B5EF4-FFF2-40B4-BE49-F238E27FC236}">
                <a16:creationId xmlns:a16="http://schemas.microsoft.com/office/drawing/2014/main" id="{989A76AE-3803-408B-9F26-0014D651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319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b) Lµm thÕ nµo ®Ó chia ®­îc ®­êng trßn thµnh s¸u cung b»ng nhau nh­ h×nh 12.</a:t>
            </a:r>
          </a:p>
        </p:txBody>
      </p:sp>
      <p:grpSp>
        <p:nvGrpSpPr>
          <p:cNvPr id="23" name="Group 111">
            <a:extLst>
              <a:ext uri="{FF2B5EF4-FFF2-40B4-BE49-F238E27FC236}">
                <a16:creationId xmlns:a16="http://schemas.microsoft.com/office/drawing/2014/main" id="{E2043750-0594-445B-9EA4-21C67F0B50F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828800"/>
            <a:ext cx="2182813" cy="2362200"/>
            <a:chOff x="2268" y="731"/>
            <a:chExt cx="2146" cy="2223"/>
          </a:xfrm>
        </p:grpSpPr>
        <p:sp>
          <p:nvSpPr>
            <p:cNvPr id="14382" name="Oval 112">
              <a:extLst>
                <a:ext uri="{FF2B5EF4-FFF2-40B4-BE49-F238E27FC236}">
                  <a16:creationId xmlns:a16="http://schemas.microsoft.com/office/drawing/2014/main" id="{54C81F84-F83C-4D79-BA10-ED4492F50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958"/>
              <a:ext cx="2012" cy="199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3" name="Oval 113">
              <a:extLst>
                <a:ext uri="{FF2B5EF4-FFF2-40B4-BE49-F238E27FC236}">
                  <a16:creationId xmlns:a16="http://schemas.microsoft.com/office/drawing/2014/main" id="{4AB4B5CE-15BA-4A16-B48E-579A1740C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1944"/>
              <a:ext cx="31" cy="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4" name="Oval 114">
              <a:extLst>
                <a:ext uri="{FF2B5EF4-FFF2-40B4-BE49-F238E27FC236}">
                  <a16:creationId xmlns:a16="http://schemas.microsoft.com/office/drawing/2014/main" id="{A8E2B76B-3290-4E18-8DF6-8ABA0F272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2643"/>
              <a:ext cx="44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5" name="Oval 115">
              <a:extLst>
                <a:ext uri="{FF2B5EF4-FFF2-40B4-BE49-F238E27FC236}">
                  <a16:creationId xmlns:a16="http://schemas.microsoft.com/office/drawing/2014/main" id="{047FE918-2AD6-43C0-8149-0BFFA76283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00569">
              <a:off x="2997" y="2898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6" name="Oval 116">
              <a:extLst>
                <a:ext uri="{FF2B5EF4-FFF2-40B4-BE49-F238E27FC236}">
                  <a16:creationId xmlns:a16="http://schemas.microsoft.com/office/drawing/2014/main" id="{DCA61F77-69CF-45D6-AF88-9AA5B056D8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6697">
              <a:off x="2291" y="2245"/>
              <a:ext cx="45" cy="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7" name="Oval 117">
              <a:extLst>
                <a:ext uri="{FF2B5EF4-FFF2-40B4-BE49-F238E27FC236}">
                  <a16:creationId xmlns:a16="http://schemas.microsoft.com/office/drawing/2014/main" id="{9A7BEAE4-91E8-41D8-88A0-D9C042260F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976428">
              <a:off x="2473" y="1294"/>
              <a:ext cx="45" cy="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8" name="Line 118">
              <a:extLst>
                <a:ext uri="{FF2B5EF4-FFF2-40B4-BE49-F238E27FC236}">
                  <a16:creationId xmlns:a16="http://schemas.microsoft.com/office/drawing/2014/main" id="{A8FCEE5A-447A-4538-BBDB-679B87E51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981"/>
              <a:ext cx="706" cy="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Text Box 119">
              <a:extLst>
                <a:ext uri="{FF2B5EF4-FFF2-40B4-BE49-F238E27FC236}">
                  <a16:creationId xmlns:a16="http://schemas.microsoft.com/office/drawing/2014/main" id="{312C9218-9E8F-4EC9-B593-F90A9D2A3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1910"/>
              <a:ext cx="11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4390" name="Text Box 120">
              <a:extLst>
                <a:ext uri="{FF2B5EF4-FFF2-40B4-BE49-F238E27FC236}">
                  <a16:creationId xmlns:a16="http://schemas.microsoft.com/office/drawing/2014/main" id="{DC74D13D-6DD5-4AF5-9D78-34022FF20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3" y="1674"/>
              <a:ext cx="11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4391" name="Oval 121">
              <a:extLst>
                <a:ext uri="{FF2B5EF4-FFF2-40B4-BE49-F238E27FC236}">
                  <a16:creationId xmlns:a16="http://schemas.microsoft.com/office/drawing/2014/main" id="{464BF8C9-85D0-4FA6-87C9-E47ED141A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965"/>
              <a:ext cx="47" cy="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2" name="Oval 122">
              <a:extLst>
                <a:ext uri="{FF2B5EF4-FFF2-40B4-BE49-F238E27FC236}">
                  <a16:creationId xmlns:a16="http://schemas.microsoft.com/office/drawing/2014/main" id="{8D9C58D0-50B8-497F-B2E5-8A739A0CC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82"/>
              <a:ext cx="44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3" name="Text Box 123">
              <a:extLst>
                <a:ext uri="{FF2B5EF4-FFF2-40B4-BE49-F238E27FC236}">
                  <a16:creationId xmlns:a16="http://schemas.microsoft.com/office/drawing/2014/main" id="{D9B9809B-A063-4191-81FC-44F7D8F74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0" y="731"/>
              <a:ext cx="11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304252" name="Text Box 124">
            <a:extLst>
              <a:ext uri="{FF2B5EF4-FFF2-40B4-BE49-F238E27FC236}">
                <a16:creationId xmlns:a16="http://schemas.microsoft.com/office/drawing/2014/main" id="{55BF0C89-AED0-4740-B025-42813AE24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19600"/>
            <a:ext cx="129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H×nh 12</a:t>
            </a:r>
          </a:p>
        </p:txBody>
      </p:sp>
      <p:sp>
        <p:nvSpPr>
          <p:cNvPr id="14367" name="Text Box 125">
            <a:extLst>
              <a:ext uri="{FF2B5EF4-FFF2-40B4-BE49-F238E27FC236}">
                <a16:creationId xmlns:a16="http://schemas.microsoft.com/office/drawing/2014/main" id="{E6273E37-02B3-4964-9C69-945EF349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2209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Bài 10( sgk - t</a:t>
            </a:r>
            <a:r>
              <a:rPr lang="en-US" altLang="en-US" b="0" u="sng" baseline="-25000">
                <a:latin typeface=".VnTime" panose="020B7200000000000000" pitchFamily="34" charset="0"/>
              </a:rPr>
              <a:t>71</a:t>
            </a:r>
            <a:r>
              <a:rPr lang="en-US" altLang="en-US" b="0" u="sng"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304254" name="Text Box 126">
            <a:extLst>
              <a:ext uri="{FF2B5EF4-FFF2-40B4-BE49-F238E27FC236}">
                <a16:creationId xmlns:a16="http://schemas.microsoft.com/office/drawing/2014/main" id="{65AC3B7C-2185-4066-B69F-59B4CB3003CF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6765925" y="2524125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.VnTime" panose="020B7200000000000000" pitchFamily="34" charset="0"/>
              </a:rPr>
              <a:t>2cm</a:t>
            </a:r>
          </a:p>
        </p:txBody>
      </p:sp>
      <p:sp>
        <p:nvSpPr>
          <p:cNvPr id="304255" name="Text Box 127">
            <a:extLst>
              <a:ext uri="{FF2B5EF4-FFF2-40B4-BE49-F238E27FC236}">
                <a16:creationId xmlns:a16="http://schemas.microsoft.com/office/drawing/2014/main" id="{15D67375-D4DC-4114-B831-3449E39C7E4A}"/>
              </a:ext>
            </a:extLst>
          </p:cNvPr>
          <p:cNvSpPr txBox="1">
            <a:spLocks noChangeArrowheads="1"/>
          </p:cNvSpPr>
          <p:nvPr/>
        </p:nvSpPr>
        <p:spPr bwMode="auto">
          <a:xfrm rot="2752994">
            <a:off x="7170737" y="2338388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.VnTime" panose="020B7200000000000000" pitchFamily="34" charset="0"/>
              </a:rPr>
              <a:t>60</a:t>
            </a:r>
            <a:r>
              <a:rPr lang="en-US" altLang="en-US" sz="1600" baseline="30000">
                <a:latin typeface=".VnTime" panose="020B7200000000000000" pitchFamily="34" charset="0"/>
              </a:rPr>
              <a:t>0</a:t>
            </a:r>
            <a:endParaRPr lang="en-US" altLang="en-US" sz="1600">
              <a:latin typeface=".VnTime" panose="020B7200000000000000" pitchFamily="34" charset="0"/>
            </a:endParaRPr>
          </a:p>
        </p:txBody>
      </p:sp>
      <p:sp>
        <p:nvSpPr>
          <p:cNvPr id="304256" name="Text Box 128">
            <a:extLst>
              <a:ext uri="{FF2B5EF4-FFF2-40B4-BE49-F238E27FC236}">
                <a16:creationId xmlns:a16="http://schemas.microsoft.com/office/drawing/2014/main" id="{A9284CC1-197F-479B-AC69-9EEE325A4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b) §Ó chia ®­êng trßn thµnh s¸u cung bằng nhau ta dùng b¸n kÝnh cña ®­êng trßn chia ®­êng trßn ®ã thµnh s¸u cung liªn tiÕp b»ng nhau.</a:t>
            </a:r>
          </a:p>
        </p:txBody>
      </p:sp>
      <p:grpSp>
        <p:nvGrpSpPr>
          <p:cNvPr id="24" name="Group 132">
            <a:extLst>
              <a:ext uri="{FF2B5EF4-FFF2-40B4-BE49-F238E27FC236}">
                <a16:creationId xmlns:a16="http://schemas.microsoft.com/office/drawing/2014/main" id="{1BC61294-754B-4645-8370-05C19D4A1E45}"/>
              </a:ext>
            </a:extLst>
          </p:cNvPr>
          <p:cNvGrpSpPr>
            <a:grpSpLocks/>
          </p:cNvGrpSpPr>
          <p:nvPr/>
        </p:nvGrpSpPr>
        <p:grpSpPr bwMode="auto">
          <a:xfrm rot="-1535270">
            <a:off x="4852988" y="441325"/>
            <a:ext cx="3490912" cy="3138488"/>
            <a:chOff x="768" y="2208"/>
            <a:chExt cx="2199" cy="1977"/>
          </a:xfrm>
        </p:grpSpPr>
        <p:grpSp>
          <p:nvGrpSpPr>
            <p:cNvPr id="14373" name="Group 133">
              <a:extLst>
                <a:ext uri="{FF2B5EF4-FFF2-40B4-BE49-F238E27FC236}">
                  <a16:creationId xmlns:a16="http://schemas.microsoft.com/office/drawing/2014/main" id="{90A9E5B3-16E8-43B8-B03C-ADBC8CFAF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208"/>
              <a:ext cx="2199" cy="1977"/>
              <a:chOff x="1356" y="2199"/>
              <a:chExt cx="2199" cy="1977"/>
            </a:xfrm>
          </p:grpSpPr>
          <p:sp>
            <p:nvSpPr>
              <p:cNvPr id="14379" name="Oval 134">
                <a:extLst>
                  <a:ext uri="{FF2B5EF4-FFF2-40B4-BE49-F238E27FC236}">
                    <a16:creationId xmlns:a16="http://schemas.microsoft.com/office/drawing/2014/main" id="{D81BEBDC-5124-49A6-9484-6B0F0BDBB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84905">
                <a:off x="1356" y="2199"/>
                <a:ext cx="2199" cy="1977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80" name="Line 135">
                <a:extLst>
                  <a:ext uri="{FF2B5EF4-FFF2-40B4-BE49-F238E27FC236}">
                    <a16:creationId xmlns:a16="http://schemas.microsoft.com/office/drawing/2014/main" id="{7414C982-0918-4D94-BCEE-F95F3A1CF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84905">
                <a:off x="1356" y="3188"/>
                <a:ext cx="2199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Line 136">
                <a:extLst>
                  <a:ext uri="{FF2B5EF4-FFF2-40B4-BE49-F238E27FC236}">
                    <a16:creationId xmlns:a16="http://schemas.microsoft.com/office/drawing/2014/main" id="{2B4BE1C6-2E14-49D2-B1D5-A9C70BB9B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84905">
                <a:off x="2456" y="2199"/>
                <a:ext cx="0" cy="197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74" name="Oval 137">
              <a:extLst>
                <a:ext uri="{FF2B5EF4-FFF2-40B4-BE49-F238E27FC236}">
                  <a16:creationId xmlns:a16="http://schemas.microsoft.com/office/drawing/2014/main" id="{BCE056E8-8969-46D2-8FCC-61A8BB896C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482">
              <a:off x="1003" y="3222"/>
              <a:ext cx="40" cy="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375" name="Group 138">
              <a:extLst>
                <a:ext uri="{FF2B5EF4-FFF2-40B4-BE49-F238E27FC236}">
                  <a16:creationId xmlns:a16="http://schemas.microsoft.com/office/drawing/2014/main" id="{09CD6132-55CB-4321-B70B-06345D350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3168"/>
              <a:ext cx="924" cy="831"/>
              <a:chOff x="960" y="3168"/>
              <a:chExt cx="924" cy="831"/>
            </a:xfrm>
          </p:grpSpPr>
          <p:sp>
            <p:nvSpPr>
              <p:cNvPr id="14376" name="AutoShape 139">
                <a:extLst>
                  <a:ext uri="{FF2B5EF4-FFF2-40B4-BE49-F238E27FC236}">
                    <a16:creationId xmlns:a16="http://schemas.microsoft.com/office/drawing/2014/main" id="{2FAB5EB9-F064-40A0-BDD8-8C0E05C36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00276">
                <a:off x="1382" y="2764"/>
                <a:ext cx="79" cy="924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77" name="AutoShape 140">
                <a:extLst>
                  <a:ext uri="{FF2B5EF4-FFF2-40B4-BE49-F238E27FC236}">
                    <a16:creationId xmlns:a16="http://schemas.microsoft.com/office/drawing/2014/main" id="{0008BA4D-0F5A-48E4-9FE8-894299AE4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011709">
                <a:off x="1061" y="3168"/>
                <a:ext cx="88" cy="831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78" name="Oval 141">
                <a:extLst>
                  <a:ext uri="{FF2B5EF4-FFF2-40B4-BE49-F238E27FC236}">
                    <a16:creationId xmlns:a16="http://schemas.microsoft.com/office/drawing/2014/main" id="{1DEDF220-C828-4946-8626-81EB1DAF8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84905">
                <a:off x="1003" y="3222"/>
                <a:ext cx="44" cy="4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04270" name="Arc 142">
            <a:extLst>
              <a:ext uri="{FF2B5EF4-FFF2-40B4-BE49-F238E27FC236}">
                <a16:creationId xmlns:a16="http://schemas.microsoft.com/office/drawing/2014/main" id="{F17937BE-924C-417C-A1C6-94651216C26B}"/>
              </a:ext>
            </a:extLst>
          </p:cNvPr>
          <p:cNvSpPr>
            <a:spLocks/>
          </p:cNvSpPr>
          <p:nvPr/>
        </p:nvSpPr>
        <p:spPr bwMode="auto">
          <a:xfrm rot="561995" flipH="1">
            <a:off x="5791200" y="1665288"/>
            <a:ext cx="2208213" cy="2062162"/>
          </a:xfrm>
          <a:custGeom>
            <a:avLst/>
            <a:gdLst>
              <a:gd name="T0" fmla="*/ 175434549 w 27795"/>
              <a:gd name="T1" fmla="*/ 176559048 h 21600"/>
              <a:gd name="T2" fmla="*/ 0 w 27795"/>
              <a:gd name="T3" fmla="*/ 105465180 h 21600"/>
              <a:gd name="T4" fmla="*/ 115119684 w 27795"/>
              <a:gd name="T5" fmla="*/ 0 h 21600"/>
              <a:gd name="T6" fmla="*/ 0 60000 65536"/>
              <a:gd name="T7" fmla="*/ 0 60000 65536"/>
              <a:gd name="T8" fmla="*/ 0 60000 65536"/>
              <a:gd name="T9" fmla="*/ 0 w 27795"/>
              <a:gd name="T10" fmla="*/ 0 h 21600"/>
              <a:gd name="T11" fmla="*/ 27795 w 2779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795" h="21600" fill="none" extrusionOk="0">
                <a:moveTo>
                  <a:pt x="27795" y="19371"/>
                </a:moveTo>
                <a:cubicBezTo>
                  <a:pt x="24822" y="20837"/>
                  <a:pt x="21553" y="21599"/>
                  <a:pt x="18239" y="21600"/>
                </a:cubicBezTo>
                <a:cubicBezTo>
                  <a:pt x="10843" y="21600"/>
                  <a:pt x="3961" y="17816"/>
                  <a:pt x="-1" y="11571"/>
                </a:cubicBezTo>
              </a:path>
              <a:path w="27795" h="21600" stroke="0" extrusionOk="0">
                <a:moveTo>
                  <a:pt x="27795" y="19371"/>
                </a:moveTo>
                <a:cubicBezTo>
                  <a:pt x="24822" y="20837"/>
                  <a:pt x="21553" y="21599"/>
                  <a:pt x="18239" y="21600"/>
                </a:cubicBezTo>
                <a:cubicBezTo>
                  <a:pt x="10843" y="21600"/>
                  <a:pt x="3961" y="17816"/>
                  <a:pt x="-1" y="11571"/>
                </a:cubicBezTo>
                <a:lnTo>
                  <a:pt x="18239" y="0"/>
                </a:lnTo>
                <a:lnTo>
                  <a:pt x="27795" y="19371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000"/>
                                        <p:tgtEl>
                                          <p:spTgt spid="30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304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2000"/>
                                        <p:tgtEl>
                                          <p:spTgt spid="30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0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30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5" dur="2000"/>
                                        <p:tgtEl>
                                          <p:spTgt spid="30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0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304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2000"/>
                                        <p:tgtEl>
                                          <p:spTgt spid="30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0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304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2000"/>
                                        <p:tgtEl>
                                          <p:spTgt spid="30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30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304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8" dur="2000"/>
                                        <p:tgtEl>
                                          <p:spTgt spid="30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30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30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58" grpId="0" animBg="1"/>
      <p:bldP spid="304159" grpId="0" animBg="1"/>
      <p:bldP spid="304160" grpId="0" animBg="1"/>
      <p:bldP spid="304161" grpId="0" animBg="1"/>
      <p:bldP spid="304162" grpId="0" animBg="1"/>
      <p:bldP spid="304164" grpId="0" animBg="1"/>
      <p:bldP spid="304166" grpId="0" animBg="1"/>
      <p:bldP spid="304168" grpId="0" animBg="1"/>
      <p:bldP spid="304172" grpId="0"/>
      <p:bldP spid="304173" grpId="0"/>
      <p:bldP spid="304174" grpId="0"/>
      <p:bldP spid="304175" grpId="0"/>
      <p:bldP spid="304176" grpId="0"/>
      <p:bldP spid="304254" grpId="0"/>
      <p:bldP spid="304255" grpId="0"/>
      <p:bldP spid="3042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91" name="Picture 19">
            <a:extLst>
              <a:ext uri="{FF2B5EF4-FFF2-40B4-BE49-F238E27FC236}">
                <a16:creationId xmlns:a16="http://schemas.microsoft.com/office/drawing/2014/main" id="{4B2B8D7B-1AAF-4901-9220-7B98E54B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9792" r="50000" b="36458"/>
          <a:stretch>
            <a:fillRect/>
          </a:stretch>
        </p:blipFill>
        <p:spPr bwMode="auto">
          <a:xfrm>
            <a:off x="1739900" y="1536700"/>
            <a:ext cx="19939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15">
            <a:extLst>
              <a:ext uri="{FF2B5EF4-FFF2-40B4-BE49-F238E27FC236}">
                <a16:creationId xmlns:a16="http://schemas.microsoft.com/office/drawing/2014/main" id="{6E2BE363-D5A4-4A9B-B339-C19A2B753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292100"/>
            <a:ext cx="1274763" cy="51117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Tiết 39</a:t>
            </a:r>
          </a:p>
        </p:txBody>
      </p:sp>
      <p:sp>
        <p:nvSpPr>
          <p:cNvPr id="310288" name="AutoShape 16">
            <a:extLst>
              <a:ext uri="{FF2B5EF4-FFF2-40B4-BE49-F238E27FC236}">
                <a16:creationId xmlns:a16="http://schemas.microsoft.com/office/drawing/2014/main" id="{E7E2235B-99B1-4D0B-9FDA-89A2814B2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17500"/>
            <a:ext cx="5638800" cy="40640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2. LI£N H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GI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A D¢Y V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CUNG</a:t>
            </a:r>
          </a:p>
        </p:txBody>
      </p:sp>
      <p:sp>
        <p:nvSpPr>
          <p:cNvPr id="310289" name="Text Box 17">
            <a:extLst>
              <a:ext uri="{FF2B5EF4-FFF2-40B4-BE49-F238E27FC236}">
                <a16:creationId xmlns:a16="http://schemas.microsoft.com/office/drawing/2014/main" id="{7F619A25-4052-466A-BFBF-957D9CABE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23900"/>
            <a:ext cx="2209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Bài 13( sgk - t</a:t>
            </a:r>
            <a:r>
              <a:rPr lang="en-US" altLang="en-US" b="0" u="sng" baseline="-25000">
                <a:latin typeface=".VnTime" panose="020B7200000000000000" pitchFamily="34" charset="0"/>
              </a:rPr>
              <a:t>72</a:t>
            </a:r>
            <a:r>
              <a:rPr lang="en-US" altLang="en-US" b="0" u="sng"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310290" name="Text Box 18">
            <a:extLst>
              <a:ext uri="{FF2B5EF4-FFF2-40B4-BE49-F238E27FC236}">
                <a16:creationId xmlns:a16="http://schemas.microsoft.com/office/drawing/2014/main" id="{1CF53992-66C0-43F0-9CA9-BE97713F5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7632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                                 Chøng minh r»ng trong mét ®­êng trßn, hai cung bÞ ch¾n gi÷a hai d©y song song th× b»ng nhau.</a:t>
            </a:r>
          </a:p>
        </p:txBody>
      </p:sp>
      <p:sp>
        <p:nvSpPr>
          <p:cNvPr id="310292" name="Line 20">
            <a:extLst>
              <a:ext uri="{FF2B5EF4-FFF2-40B4-BE49-F238E27FC236}">
                <a16:creationId xmlns:a16="http://schemas.microsoft.com/office/drawing/2014/main" id="{2BB7F1BC-FCCF-40EC-8CB5-1CFC5364C4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4100" y="18161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3" name="Line 21">
            <a:extLst>
              <a:ext uri="{FF2B5EF4-FFF2-40B4-BE49-F238E27FC236}">
                <a16:creationId xmlns:a16="http://schemas.microsoft.com/office/drawing/2014/main" id="{FAFAAAE7-8639-465D-AEB8-3388797AE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4200" y="2628900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4" name="Text Box 22">
            <a:extLst>
              <a:ext uri="{FF2B5EF4-FFF2-40B4-BE49-F238E27FC236}">
                <a16:creationId xmlns:a16="http://schemas.microsoft.com/office/drawing/2014/main" id="{08858164-0EFF-4B2E-AB53-6540A7EB1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2798763"/>
            <a:ext cx="622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0">
                <a:latin typeface=".VnTime" panose="020B7200000000000000" pitchFamily="34" charset="0"/>
              </a:rPr>
              <a:t>KL</a:t>
            </a:r>
          </a:p>
        </p:txBody>
      </p:sp>
      <p:sp>
        <p:nvSpPr>
          <p:cNvPr id="310295" name="Text Box 23">
            <a:extLst>
              <a:ext uri="{FF2B5EF4-FFF2-40B4-BE49-F238E27FC236}">
                <a16:creationId xmlns:a16="http://schemas.microsoft.com/office/drawing/2014/main" id="{828E9C19-F255-4124-88EA-3C03DC1FC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879600"/>
            <a:ext cx="647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0">
                <a:latin typeface=".VnTime" panose="020B7200000000000000" pitchFamily="34" charset="0"/>
              </a:rPr>
              <a:t>GT</a:t>
            </a:r>
          </a:p>
        </p:txBody>
      </p:sp>
      <p:sp>
        <p:nvSpPr>
          <p:cNvPr id="310297" name="Text Box 25">
            <a:extLst>
              <a:ext uri="{FF2B5EF4-FFF2-40B4-BE49-F238E27FC236}">
                <a16:creationId xmlns:a16="http://schemas.microsoft.com/office/drawing/2014/main" id="{7E9F0148-2B03-4B9D-BFB4-AF9DA9B8D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1790700"/>
            <a:ext cx="3695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(O), hai d©y AB, CD</a:t>
            </a:r>
          </a:p>
        </p:txBody>
      </p:sp>
      <p:sp>
        <p:nvSpPr>
          <p:cNvPr id="310298" name="Text Box 26">
            <a:extLst>
              <a:ext uri="{FF2B5EF4-FFF2-40B4-BE49-F238E27FC236}">
                <a16:creationId xmlns:a16="http://schemas.microsoft.com/office/drawing/2014/main" id="{7A27D780-5606-4CC0-92C4-E89C7C91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0" y="2159000"/>
            <a:ext cx="152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 AB // CD</a:t>
            </a:r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id="{88ECEFC5-A77E-4A7F-9441-A38C0BDCEB68}"/>
              </a:ext>
            </a:extLst>
          </p:cNvPr>
          <p:cNvGrpSpPr>
            <a:grpSpLocks/>
          </p:cNvGrpSpPr>
          <p:nvPr/>
        </p:nvGrpSpPr>
        <p:grpSpPr bwMode="auto">
          <a:xfrm>
            <a:off x="4851400" y="2540000"/>
            <a:ext cx="1447800" cy="630238"/>
            <a:chOff x="1776" y="2768"/>
            <a:chExt cx="912" cy="397"/>
          </a:xfrm>
        </p:grpSpPr>
        <p:sp>
          <p:nvSpPr>
            <p:cNvPr id="5177" name="Text Box 28">
              <a:extLst>
                <a:ext uri="{FF2B5EF4-FFF2-40B4-BE49-F238E27FC236}">
                  <a16:creationId xmlns:a16="http://schemas.microsoft.com/office/drawing/2014/main" id="{BA1DCFB9-CF01-41A6-97A6-2F6F530B5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896"/>
              <a:ext cx="9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AC</a:t>
              </a:r>
              <a:r>
                <a:rPr lang="en-US" altLang="en-US" b="0" baseline="-25000">
                  <a:latin typeface=".VnTime" panose="020B7200000000000000" pitchFamily="34" charset="0"/>
                </a:rPr>
                <a:t> </a:t>
              </a:r>
              <a:r>
                <a:rPr lang="en-US" altLang="en-US" b="0">
                  <a:latin typeface=".VnTime" panose="020B7200000000000000" pitchFamily="34" charset="0"/>
                </a:rPr>
                <a:t> =  BD </a:t>
              </a:r>
            </a:p>
          </p:txBody>
        </p:sp>
        <p:sp>
          <p:nvSpPr>
            <p:cNvPr id="5178" name="Text Box 29">
              <a:extLst>
                <a:ext uri="{FF2B5EF4-FFF2-40B4-BE49-F238E27FC236}">
                  <a16:creationId xmlns:a16="http://schemas.microsoft.com/office/drawing/2014/main" id="{29215F7A-0ECB-4E14-A989-7CF1FC2D6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827" y="273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5179" name="Text Box 30">
              <a:extLst>
                <a:ext uri="{FF2B5EF4-FFF2-40B4-BE49-F238E27FC236}">
                  <a16:creationId xmlns:a16="http://schemas.microsoft.com/office/drawing/2014/main" id="{94E8F0C0-F468-4FFC-A039-7CF5F13FB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333" y="272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latin typeface=".VnTime" panose="020B7200000000000000" pitchFamily="34" charset="0"/>
                </a:rPr>
                <a:t>)</a:t>
              </a:r>
            </a:p>
          </p:txBody>
        </p:sp>
      </p:grpSp>
      <p:sp>
        <p:nvSpPr>
          <p:cNvPr id="310304" name="Text Box 32">
            <a:extLst>
              <a:ext uri="{FF2B5EF4-FFF2-40B4-BE49-F238E27FC236}">
                <a16:creationId xmlns:a16="http://schemas.microsoft.com/office/drawing/2014/main" id="{81479BC2-6540-4AAE-9277-8849582E6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1435100"/>
            <a:ext cx="152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Bµi to¸n.</a:t>
            </a:r>
          </a:p>
        </p:txBody>
      </p:sp>
      <p:sp>
        <p:nvSpPr>
          <p:cNvPr id="310305" name="Text Box 33">
            <a:extLst>
              <a:ext uri="{FF2B5EF4-FFF2-40B4-BE49-F238E27FC236}">
                <a16:creationId xmlns:a16="http://schemas.microsoft.com/office/drawing/2014/main" id="{BBF2463E-120B-4DB0-8FB7-BA0D6A5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670300"/>
            <a:ext cx="7239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KÎ ®­êng kÝnh EF vu«ng gãc víi AB vµ nèi O víi A, B, C, D.</a:t>
            </a:r>
          </a:p>
        </p:txBody>
      </p:sp>
      <p:graphicFrame>
        <p:nvGraphicFramePr>
          <p:cNvPr id="310351" name="Object 79">
            <a:extLst>
              <a:ext uri="{FF2B5EF4-FFF2-40B4-BE49-F238E27FC236}">
                <a16:creationId xmlns:a16="http://schemas.microsoft.com/office/drawing/2014/main" id="{6C4A99FE-6C2D-41E4-A8ED-08E6E05BD135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546100" y="5183188"/>
          <a:ext cx="3835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4" imgW="2108200" imgH="228600" progId="Equation.DSMT4">
                  <p:embed/>
                </p:oleObj>
              </mc:Choice>
              <mc:Fallback>
                <p:oleObj name="Equation" r:id="rId4" imgW="2108200" imgH="2286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183188"/>
                        <a:ext cx="38354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52" name="Object 80">
            <a:extLst>
              <a:ext uri="{FF2B5EF4-FFF2-40B4-BE49-F238E27FC236}">
                <a16:creationId xmlns:a16="http://schemas.microsoft.com/office/drawing/2014/main" id="{1394A127-D010-4AC2-9243-60C0FB9C2C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724400"/>
          <a:ext cx="3863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6" imgW="2120900" imgH="228600" progId="Equation.DSMT4">
                  <p:embed/>
                </p:oleObj>
              </mc:Choice>
              <mc:Fallback>
                <p:oleObj name="Equation" r:id="rId6" imgW="2120900" imgH="2286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24400"/>
                        <a:ext cx="38639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353" name="Text Box 81">
            <a:extLst>
              <a:ext uri="{FF2B5EF4-FFF2-40B4-BE49-F238E27FC236}">
                <a16:creationId xmlns:a16="http://schemas.microsoft.com/office/drawing/2014/main" id="{06A1A314-93CB-4D24-BD2A-785F58D1D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00" y="4657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rgbClr val="FF0000"/>
                </a:solidFill>
                <a:latin typeface=".VnTime" panose="020B7200000000000000" pitchFamily="34" charset="0"/>
              </a:rPr>
              <a:t>(2)</a:t>
            </a:r>
          </a:p>
        </p:txBody>
      </p:sp>
      <p:sp>
        <p:nvSpPr>
          <p:cNvPr id="310354" name="Text Box 82">
            <a:extLst>
              <a:ext uri="{FF2B5EF4-FFF2-40B4-BE49-F238E27FC236}">
                <a16:creationId xmlns:a16="http://schemas.microsoft.com/office/drawing/2014/main" id="{43464A0E-7EBB-4311-A485-D21D0B1C6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00" y="511968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rgbClr val="FF0000"/>
                </a:solidFill>
                <a:latin typeface=".VnTime" panose="020B7200000000000000" pitchFamily="34" charset="0"/>
              </a:rPr>
              <a:t>(3)</a:t>
            </a:r>
          </a:p>
        </p:txBody>
      </p:sp>
      <p:grpSp>
        <p:nvGrpSpPr>
          <p:cNvPr id="3" name="Group 92">
            <a:extLst>
              <a:ext uri="{FF2B5EF4-FFF2-40B4-BE49-F238E27FC236}">
                <a16:creationId xmlns:a16="http://schemas.microsoft.com/office/drawing/2014/main" id="{513B7A8E-DEA6-45CC-8A5F-FB27AAEE361D}"/>
              </a:ext>
            </a:extLst>
          </p:cNvPr>
          <p:cNvGrpSpPr>
            <a:grpSpLocks/>
          </p:cNvGrpSpPr>
          <p:nvPr/>
        </p:nvGrpSpPr>
        <p:grpSpPr bwMode="auto">
          <a:xfrm>
            <a:off x="4254500" y="5097463"/>
            <a:ext cx="1905000" cy="515937"/>
            <a:chOff x="3024" y="3656"/>
            <a:chExt cx="1200" cy="325"/>
          </a:xfrm>
        </p:grpSpPr>
        <p:sp>
          <p:nvSpPr>
            <p:cNvPr id="5174" name="Text Box 84">
              <a:extLst>
                <a:ext uri="{FF2B5EF4-FFF2-40B4-BE49-F238E27FC236}">
                  <a16:creationId xmlns:a16="http://schemas.microsoft.com/office/drawing/2014/main" id="{E2BF79EC-6A76-4806-A0A7-81A8C3ABE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712"/>
              <a:ext cx="120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s® CF = s® DF </a:t>
              </a:r>
            </a:p>
          </p:txBody>
        </p:sp>
        <p:sp>
          <p:nvSpPr>
            <p:cNvPr id="5175" name="Text Box 85">
              <a:extLst>
                <a:ext uri="{FF2B5EF4-FFF2-40B4-BE49-F238E27FC236}">
                  <a16:creationId xmlns:a16="http://schemas.microsoft.com/office/drawing/2014/main" id="{10561E3B-CC92-493B-B309-F7C8DD360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880" y="3584"/>
              <a:ext cx="1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5176" name="Text Box 86">
              <a:extLst>
                <a:ext uri="{FF2B5EF4-FFF2-40B4-BE49-F238E27FC236}">
                  <a16:creationId xmlns:a16="http://schemas.microsoft.com/office/drawing/2014/main" id="{49F2C376-8907-47D1-999E-FE0B8F360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88" y="3599"/>
              <a:ext cx="1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latin typeface=".VnTime" panose="020B7200000000000000" pitchFamily="34" charset="0"/>
                </a:rPr>
                <a:t>)</a:t>
              </a:r>
            </a:p>
          </p:txBody>
        </p:sp>
      </p:grpSp>
      <p:grpSp>
        <p:nvGrpSpPr>
          <p:cNvPr id="4" name="Group 91">
            <a:extLst>
              <a:ext uri="{FF2B5EF4-FFF2-40B4-BE49-F238E27FC236}">
                <a16:creationId xmlns:a16="http://schemas.microsoft.com/office/drawing/2014/main" id="{37617C90-D5D2-4F77-A64C-A3CA33EC85EB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648200"/>
            <a:ext cx="1981200" cy="504825"/>
            <a:chOff x="528" y="3663"/>
            <a:chExt cx="1248" cy="318"/>
          </a:xfrm>
        </p:grpSpPr>
        <p:sp>
          <p:nvSpPr>
            <p:cNvPr id="5171" name="Text Box 88">
              <a:extLst>
                <a:ext uri="{FF2B5EF4-FFF2-40B4-BE49-F238E27FC236}">
                  <a16:creationId xmlns:a16="http://schemas.microsoft.com/office/drawing/2014/main" id="{D0D315E0-A051-4844-9BB6-D702094DD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712"/>
              <a:ext cx="124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s® EA = s® EB</a:t>
              </a:r>
            </a:p>
          </p:txBody>
        </p:sp>
        <p:sp>
          <p:nvSpPr>
            <p:cNvPr id="5172" name="Text Box 89">
              <a:extLst>
                <a:ext uri="{FF2B5EF4-FFF2-40B4-BE49-F238E27FC236}">
                  <a16:creationId xmlns:a16="http://schemas.microsoft.com/office/drawing/2014/main" id="{6E4EAF5F-1B0D-4084-8833-20DA9FA6D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400" y="3592"/>
              <a:ext cx="1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5173" name="Text Box 90">
              <a:extLst>
                <a:ext uri="{FF2B5EF4-FFF2-40B4-BE49-F238E27FC236}">
                  <a16:creationId xmlns:a16="http://schemas.microsoft.com/office/drawing/2014/main" id="{B96CC8E5-589B-4F15-BD27-A372FA92C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76" y="3591"/>
              <a:ext cx="1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latin typeface=".VnTime" panose="020B7200000000000000" pitchFamily="34" charset="0"/>
                </a:rPr>
                <a:t>)</a:t>
              </a:r>
            </a:p>
          </p:txBody>
        </p:sp>
      </p:grpSp>
      <p:grpSp>
        <p:nvGrpSpPr>
          <p:cNvPr id="5" name="Group 96">
            <a:extLst>
              <a:ext uri="{FF2B5EF4-FFF2-40B4-BE49-F238E27FC236}">
                <a16:creationId xmlns:a16="http://schemas.microsoft.com/office/drawing/2014/main" id="{1B4F5EC3-567C-4A66-B560-01908CD85843}"/>
              </a:ext>
            </a:extLst>
          </p:cNvPr>
          <p:cNvGrpSpPr>
            <a:grpSpLocks/>
          </p:cNvGrpSpPr>
          <p:nvPr/>
        </p:nvGrpSpPr>
        <p:grpSpPr bwMode="auto">
          <a:xfrm>
            <a:off x="2146300" y="3890963"/>
            <a:ext cx="4495800" cy="693737"/>
            <a:chOff x="720" y="3528"/>
            <a:chExt cx="2832" cy="437"/>
          </a:xfrm>
        </p:grpSpPr>
        <p:sp>
          <p:nvSpPr>
            <p:cNvPr id="5168" name="Text Box 93">
              <a:extLst>
                <a:ext uri="{FF2B5EF4-FFF2-40B4-BE49-F238E27FC236}">
                  <a16:creationId xmlns:a16="http://schemas.microsoft.com/office/drawing/2014/main" id="{EECCC4CA-6473-4A67-AAB3-1963D4629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696"/>
              <a:ext cx="283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Ta cã:  s® EAF  =  s® EBF  (=180</a:t>
              </a:r>
              <a:r>
                <a:rPr lang="en-US" altLang="en-US" b="0" baseline="30000">
                  <a:latin typeface=".VnTime" panose="020B7200000000000000" pitchFamily="34" charset="0"/>
                </a:rPr>
                <a:t>0</a:t>
              </a:r>
              <a:r>
                <a:rPr lang="en-US" altLang="en-US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5169" name="Text Box 94">
              <a:extLst>
                <a:ext uri="{FF2B5EF4-FFF2-40B4-BE49-F238E27FC236}">
                  <a16:creationId xmlns:a16="http://schemas.microsoft.com/office/drawing/2014/main" id="{1DC9A58A-FD6F-4D1D-A41F-78DAE804F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503" y="3489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5170" name="Text Box 95">
              <a:extLst>
                <a:ext uri="{FF2B5EF4-FFF2-40B4-BE49-F238E27FC236}">
                  <a16:creationId xmlns:a16="http://schemas.microsoft.com/office/drawing/2014/main" id="{5A135C62-7465-4469-9484-22E20192E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311" y="352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0">
                  <a:latin typeface=".VnTime" panose="020B7200000000000000" pitchFamily="34" charset="0"/>
                </a:rPr>
                <a:t>)</a:t>
              </a:r>
            </a:p>
          </p:txBody>
        </p:sp>
      </p:grpSp>
      <p:sp>
        <p:nvSpPr>
          <p:cNvPr id="310369" name="Text Box 97">
            <a:extLst>
              <a:ext uri="{FF2B5EF4-FFF2-40B4-BE49-F238E27FC236}">
                <a16:creationId xmlns:a16="http://schemas.microsoft.com/office/drawing/2014/main" id="{060587D2-7BD5-430E-9491-9CC11DCD9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413226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rgbClr val="FF0000"/>
                </a:solidFill>
                <a:latin typeface=".VnTime" panose="020B7200000000000000" pitchFamily="34" charset="0"/>
              </a:rPr>
              <a:t>(1)</a:t>
            </a:r>
          </a:p>
        </p:txBody>
      </p:sp>
      <p:grpSp>
        <p:nvGrpSpPr>
          <p:cNvPr id="6" name="Group 105">
            <a:extLst>
              <a:ext uri="{FF2B5EF4-FFF2-40B4-BE49-F238E27FC236}">
                <a16:creationId xmlns:a16="http://schemas.microsoft.com/office/drawing/2014/main" id="{22222978-D9CD-4DB3-9A1F-7AD7358E481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410200"/>
            <a:ext cx="7162800" cy="685800"/>
            <a:chOff x="288" y="3575"/>
            <a:chExt cx="4368" cy="432"/>
          </a:xfrm>
        </p:grpSpPr>
        <p:sp>
          <p:nvSpPr>
            <p:cNvPr id="5161" name="Text Box 98">
              <a:extLst>
                <a:ext uri="{FF2B5EF4-FFF2-40B4-BE49-F238E27FC236}">
                  <a16:creationId xmlns:a16="http://schemas.microsoft.com/office/drawing/2014/main" id="{40686BD2-E5B1-4290-B66E-19811486A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696"/>
              <a:ext cx="43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=&gt;</a:t>
              </a:r>
              <a:r>
                <a:rPr lang="en-US" altLang="en-US"/>
                <a:t> </a:t>
              </a:r>
              <a:r>
                <a:rPr lang="en-US" altLang="en-US" b="0">
                  <a:latin typeface=".VnTime" panose="020B7200000000000000" pitchFamily="34" charset="0"/>
                </a:rPr>
                <a:t>s® EAF – s® EA – s® CF = s® EBF – s® EB – s® DF</a:t>
              </a:r>
            </a:p>
          </p:txBody>
        </p:sp>
        <p:sp>
          <p:nvSpPr>
            <p:cNvPr id="5162" name="Text Box 99">
              <a:extLst>
                <a:ext uri="{FF2B5EF4-FFF2-40B4-BE49-F238E27FC236}">
                  <a16:creationId xmlns:a16="http://schemas.microsoft.com/office/drawing/2014/main" id="{B5EA7C7F-B1E7-48C8-9D9C-1DB45CD06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028" y="3613"/>
              <a:ext cx="42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3200" b="0">
                <a:latin typeface=".VnTime" panose="020B7200000000000000" pitchFamily="34" charset="0"/>
              </a:endParaRPr>
            </a:p>
          </p:txBody>
        </p:sp>
        <p:sp>
          <p:nvSpPr>
            <p:cNvPr id="5163" name="Text Box 100">
              <a:extLst>
                <a:ext uri="{FF2B5EF4-FFF2-40B4-BE49-F238E27FC236}">
                  <a16:creationId xmlns:a16="http://schemas.microsoft.com/office/drawing/2014/main" id="{16E5A392-8ABC-4C55-825D-CD2C7FE83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274" y="3566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5164" name="Text Box 101">
              <a:extLst>
                <a:ext uri="{FF2B5EF4-FFF2-40B4-BE49-F238E27FC236}">
                  <a16:creationId xmlns:a16="http://schemas.microsoft.com/office/drawing/2014/main" id="{C97AAB6D-05AE-4D55-A1A2-A5D1D78DE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677" y="3565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b="0">
                <a:latin typeface=".VnTime" panose="020B7200000000000000" pitchFamily="34" charset="0"/>
              </a:endParaRPr>
            </a:p>
          </p:txBody>
        </p:sp>
        <p:sp>
          <p:nvSpPr>
            <p:cNvPr id="5165" name="Text Box 102">
              <a:extLst>
                <a:ext uri="{FF2B5EF4-FFF2-40B4-BE49-F238E27FC236}">
                  <a16:creationId xmlns:a16="http://schemas.microsoft.com/office/drawing/2014/main" id="{48AD11DC-D9BB-46FF-9829-18A6A1440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355" y="3604"/>
              <a:ext cx="32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b="0">
                <a:latin typeface=".VnTime" panose="020B7200000000000000" pitchFamily="34" charset="0"/>
              </a:endParaRPr>
            </a:p>
          </p:txBody>
        </p:sp>
        <p:sp>
          <p:nvSpPr>
            <p:cNvPr id="5166" name="Text Box 103">
              <a:extLst>
                <a:ext uri="{FF2B5EF4-FFF2-40B4-BE49-F238E27FC236}">
                  <a16:creationId xmlns:a16="http://schemas.microsoft.com/office/drawing/2014/main" id="{C5507D1D-6761-4920-8E68-FA3C82458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002" y="3526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3200" b="0">
                <a:latin typeface=".VnTime" panose="020B7200000000000000" pitchFamily="34" charset="0"/>
              </a:endParaRPr>
            </a:p>
          </p:txBody>
        </p:sp>
        <p:sp>
          <p:nvSpPr>
            <p:cNvPr id="5167" name="Text Box 104">
              <a:extLst>
                <a:ext uri="{FF2B5EF4-FFF2-40B4-BE49-F238E27FC236}">
                  <a16:creationId xmlns:a16="http://schemas.microsoft.com/office/drawing/2014/main" id="{8B35D86A-A518-4E70-AE8B-7FE3B20CA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723" y="3605"/>
              <a:ext cx="32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b="0">
                <a:latin typeface=".VnTime" panose="020B7200000000000000" pitchFamily="34" charset="0"/>
              </a:endParaRPr>
            </a:p>
          </p:txBody>
        </p:sp>
      </p:grpSp>
      <p:grpSp>
        <p:nvGrpSpPr>
          <p:cNvPr id="7" name="Group 111">
            <a:extLst>
              <a:ext uri="{FF2B5EF4-FFF2-40B4-BE49-F238E27FC236}">
                <a16:creationId xmlns:a16="http://schemas.microsoft.com/office/drawing/2014/main" id="{431E076B-68BB-44AD-95E9-413B0FEE777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930900"/>
            <a:ext cx="4038600" cy="617538"/>
            <a:chOff x="1440" y="3768"/>
            <a:chExt cx="2544" cy="389"/>
          </a:xfrm>
        </p:grpSpPr>
        <p:sp>
          <p:nvSpPr>
            <p:cNvPr id="5156" name="Text Box 106">
              <a:extLst>
                <a:ext uri="{FF2B5EF4-FFF2-40B4-BE49-F238E27FC236}">
                  <a16:creationId xmlns:a16="http://schemas.microsoft.com/office/drawing/2014/main" id="{9D3DC48F-D2EC-40B8-A185-8B1D0F7FB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951" y="3753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5157" name="Text Box 107">
              <a:extLst>
                <a:ext uri="{FF2B5EF4-FFF2-40B4-BE49-F238E27FC236}">
                  <a16:creationId xmlns:a16="http://schemas.microsoft.com/office/drawing/2014/main" id="{4FC5DE5A-95B6-4C09-9A14-0CFD1302F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642" y="3753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5158" name="Text Box 108">
              <a:extLst>
                <a:ext uri="{FF2B5EF4-FFF2-40B4-BE49-F238E27FC236}">
                  <a16:creationId xmlns:a16="http://schemas.microsoft.com/office/drawing/2014/main" id="{B0BC8509-8232-4D10-98EB-EB9EAFA00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54" y="3753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5159" name="Text Box 109">
              <a:extLst>
                <a:ext uri="{FF2B5EF4-FFF2-40B4-BE49-F238E27FC236}">
                  <a16:creationId xmlns:a16="http://schemas.microsoft.com/office/drawing/2014/main" id="{90500C40-ABBB-4945-A727-E9E6604C4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554" y="3753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5160" name="Text Box 110">
              <a:extLst>
                <a:ext uri="{FF2B5EF4-FFF2-40B4-BE49-F238E27FC236}">
                  <a16:creationId xmlns:a16="http://schemas.microsoft.com/office/drawing/2014/main" id="{F5C60B25-0D3B-41C4-8F0E-6943A98E2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888"/>
              <a:ext cx="25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=&gt;s® AC = s® BD  =&gt; AC  =  BD</a:t>
              </a:r>
            </a:p>
          </p:txBody>
        </p:sp>
      </p:grpSp>
      <p:sp>
        <p:nvSpPr>
          <p:cNvPr id="310384" name="Text Box 112">
            <a:extLst>
              <a:ext uri="{FF2B5EF4-FFF2-40B4-BE49-F238E27FC236}">
                <a16:creationId xmlns:a16="http://schemas.microsoft.com/office/drawing/2014/main" id="{23551535-0333-4F3D-8DB0-F5940924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0" y="63944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  <a:latin typeface=".VnTime" panose="020B7200000000000000" pitchFamily="34" charset="0"/>
              </a:rPr>
              <a:t>(ĐPCM)</a:t>
            </a:r>
          </a:p>
        </p:txBody>
      </p:sp>
      <p:grpSp>
        <p:nvGrpSpPr>
          <p:cNvPr id="8" name="Group 113">
            <a:extLst>
              <a:ext uri="{FF2B5EF4-FFF2-40B4-BE49-F238E27FC236}">
                <a16:creationId xmlns:a16="http://schemas.microsoft.com/office/drawing/2014/main" id="{5199D2AD-C373-40C2-B9A1-A50EB9CE98E0}"/>
              </a:ext>
            </a:extLst>
          </p:cNvPr>
          <p:cNvGrpSpPr>
            <a:grpSpLocks/>
          </p:cNvGrpSpPr>
          <p:nvPr/>
        </p:nvGrpSpPr>
        <p:grpSpPr bwMode="auto">
          <a:xfrm>
            <a:off x="1841500" y="1422400"/>
            <a:ext cx="1981200" cy="2133600"/>
            <a:chOff x="192" y="1392"/>
            <a:chExt cx="2112" cy="2352"/>
          </a:xfrm>
        </p:grpSpPr>
        <p:pic>
          <p:nvPicPr>
            <p:cNvPr id="5154" name="Picture 114">
              <a:extLst>
                <a:ext uri="{FF2B5EF4-FFF2-40B4-BE49-F238E27FC236}">
                  <a16:creationId xmlns:a16="http://schemas.microsoft.com/office/drawing/2014/main" id="{6B8050DB-2089-455D-97DF-128CBB63B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44" t="16667" r="50781" b="32292"/>
            <a:stretch>
              <a:fillRect/>
            </a:stretch>
          </p:blipFill>
          <p:spPr bwMode="auto">
            <a:xfrm>
              <a:off x="192" y="1392"/>
              <a:ext cx="2112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" name="Picture 115">
              <a:extLst>
                <a:ext uri="{FF2B5EF4-FFF2-40B4-BE49-F238E27FC236}">
                  <a16:creationId xmlns:a16="http://schemas.microsoft.com/office/drawing/2014/main" id="{94E336F3-7812-468E-8341-CBE2D9994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44" t="26389" r="51563" b="52083"/>
            <a:stretch>
              <a:fillRect/>
            </a:stretch>
          </p:blipFill>
          <p:spPr bwMode="auto">
            <a:xfrm>
              <a:off x="192" y="1848"/>
              <a:ext cx="2064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0296" name="Text Box 24">
            <a:extLst>
              <a:ext uri="{FF2B5EF4-FFF2-40B4-BE49-F238E27FC236}">
                <a16:creationId xmlns:a16="http://schemas.microsoft.com/office/drawing/2014/main" id="{CA58E739-E784-4E30-877F-2D60229D9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25800"/>
            <a:ext cx="1905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solidFill>
                  <a:srgbClr val="FF0000"/>
                </a:solidFill>
                <a:latin typeface=".VnTime" panose="020B7200000000000000" pitchFamily="34" charset="0"/>
              </a:rPr>
              <a:t>Chøng minh.</a:t>
            </a:r>
          </a:p>
        </p:txBody>
      </p:sp>
      <p:sp>
        <p:nvSpPr>
          <p:cNvPr id="5149" name="Text Box 116">
            <a:extLst>
              <a:ext uri="{FF2B5EF4-FFF2-40B4-BE49-F238E27FC236}">
                <a16:creationId xmlns:a16="http://schemas.microsoft.com/office/drawing/2014/main" id="{BF63AC40-9CE9-4A91-8C3E-6BCA27C0267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166019" y="5234781"/>
            <a:ext cx="68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)</a:t>
            </a:r>
          </a:p>
        </p:txBody>
      </p:sp>
      <p:sp>
        <p:nvSpPr>
          <p:cNvPr id="5150" name="Text Box 117">
            <a:extLst>
              <a:ext uri="{FF2B5EF4-FFF2-40B4-BE49-F238E27FC236}">
                <a16:creationId xmlns:a16="http://schemas.microsoft.com/office/drawing/2014/main" id="{CF90118A-59A6-4A70-AAA4-6A3B87057AF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423319" y="5272881"/>
            <a:ext cx="60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)</a:t>
            </a:r>
          </a:p>
        </p:txBody>
      </p:sp>
      <p:sp>
        <p:nvSpPr>
          <p:cNvPr id="5151" name="Text Box 118">
            <a:extLst>
              <a:ext uri="{FF2B5EF4-FFF2-40B4-BE49-F238E27FC236}">
                <a16:creationId xmlns:a16="http://schemas.microsoft.com/office/drawing/2014/main" id="{811669F3-77E0-47BA-8D05-5FBDD39CC47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566319" y="5272881"/>
            <a:ext cx="60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)</a:t>
            </a:r>
          </a:p>
        </p:txBody>
      </p:sp>
      <p:sp>
        <p:nvSpPr>
          <p:cNvPr id="5152" name="Text Box 119">
            <a:extLst>
              <a:ext uri="{FF2B5EF4-FFF2-40B4-BE49-F238E27FC236}">
                <a16:creationId xmlns:a16="http://schemas.microsoft.com/office/drawing/2014/main" id="{D05DE24D-43E5-4A4A-B5ED-67EBD5C2B1F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525962" y="5227638"/>
            <a:ext cx="671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)</a:t>
            </a:r>
          </a:p>
        </p:txBody>
      </p:sp>
      <p:sp>
        <p:nvSpPr>
          <p:cNvPr id="5153" name="Text Box 120">
            <a:extLst>
              <a:ext uri="{FF2B5EF4-FFF2-40B4-BE49-F238E27FC236}">
                <a16:creationId xmlns:a16="http://schemas.microsoft.com/office/drawing/2014/main" id="{E404E543-F56A-4179-A987-2BBF0041C8B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738019" y="5234781"/>
            <a:ext cx="68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10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1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1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1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1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1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9" grpId="0"/>
      <p:bldP spid="310290" grpId="0"/>
      <p:bldP spid="310294" grpId="0"/>
      <p:bldP spid="310295" grpId="0"/>
      <p:bldP spid="310297" grpId="0"/>
      <p:bldP spid="310298" grpId="0"/>
      <p:bldP spid="310304" grpId="0"/>
      <p:bldP spid="310305" grpId="0"/>
      <p:bldP spid="310353" grpId="0"/>
      <p:bldP spid="310354" grpId="0"/>
      <p:bldP spid="310369" grpId="0"/>
      <p:bldP spid="310384" grpId="0"/>
      <p:bldP spid="3102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Pink tissue paper">
            <a:extLst>
              <a:ext uri="{FF2B5EF4-FFF2-40B4-BE49-F238E27FC236}">
                <a16:creationId xmlns:a16="http://schemas.microsoft.com/office/drawing/2014/main" id="{1ED685F1-72C6-4E15-B8CB-E721EA678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"/>
            <a:ext cx="5867400" cy="762000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1"/>
                </a:solidFill>
                <a:latin typeface="VNI-Times" pitchFamily="2" charset="0"/>
              </a:rPr>
              <a:t>HÖÔÙNG DAÃN HOÏC ÔÛ NHAØ</a:t>
            </a:r>
          </a:p>
        </p:txBody>
      </p:sp>
      <p:sp>
        <p:nvSpPr>
          <p:cNvPr id="293899" name="Text Box 11">
            <a:extLst>
              <a:ext uri="{FF2B5EF4-FFF2-40B4-BE49-F238E27FC236}">
                <a16:creationId xmlns:a16="http://schemas.microsoft.com/office/drawing/2014/main" id="{3C868430-CF9B-4AA8-860C-0A0CD904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80010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.VnTime" panose="020B7200000000000000" pitchFamily="34" charset="0"/>
              </a:rPr>
              <a:t>Sau bµi häc cÇn lµm nh÷ng néi dung sau: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3333FF"/>
                </a:solidFill>
                <a:latin typeface=".VnTime" panose="020B7200000000000000" pitchFamily="34" charset="0"/>
              </a:rPr>
              <a:t> HiÓu vµ vËn dông ®­îc 2 ®Þnh lÝ vµo lµm bµi tËp.</a:t>
            </a:r>
            <a:endParaRPr lang="vi-VN" altLang="en-US" sz="2800">
              <a:solidFill>
                <a:srgbClr val="3333FF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3333FF"/>
                </a:solidFill>
                <a:latin typeface=".VnTime" panose="020B7200000000000000" pitchFamily="34" charset="0"/>
              </a:rPr>
              <a:t> </a:t>
            </a:r>
            <a:r>
              <a:rPr lang="vi-VN" altLang="en-US" sz="2800">
                <a:solidFill>
                  <a:srgbClr val="3333FF"/>
                </a:solidFill>
                <a:latin typeface=".VnTime" panose="020B7200000000000000" pitchFamily="34" charset="0"/>
              </a:rPr>
              <a:t>L</a:t>
            </a:r>
            <a:r>
              <a:rPr lang="en-US" altLang="en-US" sz="2800">
                <a:solidFill>
                  <a:srgbClr val="3333FF"/>
                </a:solidFill>
                <a:latin typeface=".VnTime" panose="020B7200000000000000" pitchFamily="34" charset="0"/>
              </a:rPr>
              <a:t>µm bµi tËp 11</a:t>
            </a:r>
            <a:r>
              <a:rPr lang="vi-VN" altLang="en-US" sz="2800">
                <a:solidFill>
                  <a:srgbClr val="3333FF"/>
                </a:solidFill>
                <a:latin typeface=".VnTime" panose="020B7200000000000000" pitchFamily="34" charset="0"/>
              </a:rPr>
              <a:t>,</a:t>
            </a:r>
            <a:r>
              <a:rPr lang="en-US" altLang="en-US" sz="2800">
                <a:solidFill>
                  <a:srgbClr val="3333FF"/>
                </a:solidFill>
                <a:latin typeface=".VnTime" panose="020B7200000000000000" pitchFamily="34" charset="0"/>
              </a:rPr>
              <a:t> 12, 14 (sgk- t71)</a:t>
            </a:r>
            <a:r>
              <a:rPr lang="vi-VN" altLang="en-US" sz="2800">
                <a:solidFill>
                  <a:srgbClr val="3333FF"/>
                </a:solidFill>
                <a:latin typeface=".VnTime" panose="020B7200000000000000" pitchFamily="34" charset="0"/>
              </a:rPr>
              <a:t>.</a:t>
            </a:r>
            <a:endParaRPr lang="en-US" altLang="en-US" sz="2800">
              <a:solidFill>
                <a:srgbClr val="3333FF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3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3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3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2">
            <a:extLst>
              <a:ext uri="{FF2B5EF4-FFF2-40B4-BE49-F238E27FC236}">
                <a16:creationId xmlns:a16="http://schemas.microsoft.com/office/drawing/2014/main" id="{16DA4893-5351-4915-9ABC-54C6E928E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0200"/>
            <a:ext cx="1281113" cy="51117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Tiết 39</a:t>
            </a:r>
          </a:p>
        </p:txBody>
      </p:sp>
      <p:sp>
        <p:nvSpPr>
          <p:cNvPr id="296973" name="AutoShape 13">
            <a:extLst>
              <a:ext uri="{FF2B5EF4-FFF2-40B4-BE49-F238E27FC236}">
                <a16:creationId xmlns:a16="http://schemas.microsoft.com/office/drawing/2014/main" id="{E46AB4B8-D01D-4E46-A0DE-E42A9DBF6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55600"/>
            <a:ext cx="5638800" cy="40640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2. LI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N H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G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IỮ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A D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Y V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CUNG</a:t>
            </a:r>
          </a:p>
        </p:txBody>
      </p:sp>
      <p:sp>
        <p:nvSpPr>
          <p:cNvPr id="296975" name="Text Box 15">
            <a:extLst>
              <a:ext uri="{FF2B5EF4-FFF2-40B4-BE49-F238E27FC236}">
                <a16:creationId xmlns:a16="http://schemas.microsoft.com/office/drawing/2014/main" id="{34B98EF5-89F5-4EB1-8A0A-F5987103A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44600"/>
            <a:ext cx="144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2. Bµi to¸n</a:t>
            </a:r>
          </a:p>
        </p:txBody>
      </p:sp>
      <p:sp>
        <p:nvSpPr>
          <p:cNvPr id="296982" name="Text Box 22">
            <a:extLst>
              <a:ext uri="{FF2B5EF4-FFF2-40B4-BE49-F238E27FC236}">
                <a16:creationId xmlns:a16="http://schemas.microsoft.com/office/drawing/2014/main" id="{8A5E3D75-2F08-4D32-96B2-0239CDDCC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7500"/>
            <a:ext cx="1752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a) Bài to¸n 1.</a:t>
            </a:r>
          </a:p>
        </p:txBody>
      </p:sp>
      <p:sp>
        <p:nvSpPr>
          <p:cNvPr id="296997" name="Text Box 37">
            <a:extLst>
              <a:ext uri="{FF2B5EF4-FFF2-40B4-BE49-F238E27FC236}">
                <a16:creationId xmlns:a16="http://schemas.microsoft.com/office/drawing/2014/main" id="{33D9D123-B672-48C8-8CEA-3087E9DC4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1752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b) Bµi to¸n 2.</a:t>
            </a:r>
          </a:p>
        </p:txBody>
      </p:sp>
      <p:pic>
        <p:nvPicPr>
          <p:cNvPr id="296999" name="Picture 39">
            <a:extLst>
              <a:ext uri="{FF2B5EF4-FFF2-40B4-BE49-F238E27FC236}">
                <a16:creationId xmlns:a16="http://schemas.microsoft.com/office/drawing/2014/main" id="{2452B818-59A6-49EC-8689-D7277024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17708" r="42969" b="52083"/>
          <a:stretch>
            <a:fillRect/>
          </a:stretch>
        </p:blipFill>
        <p:spPr bwMode="auto">
          <a:xfrm>
            <a:off x="5029200" y="1600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0" name="Picture 40">
            <a:extLst>
              <a:ext uri="{FF2B5EF4-FFF2-40B4-BE49-F238E27FC236}">
                <a16:creationId xmlns:a16="http://schemas.microsoft.com/office/drawing/2014/main" id="{6B7E068C-941D-4476-A5C4-8A0479C58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17708" r="42969" b="52083"/>
          <a:stretch>
            <a:fillRect/>
          </a:stretch>
        </p:blipFill>
        <p:spPr bwMode="auto">
          <a:xfrm>
            <a:off x="5181600" y="41910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52">
            <a:extLst>
              <a:ext uri="{FF2B5EF4-FFF2-40B4-BE49-F238E27FC236}">
                <a16:creationId xmlns:a16="http://schemas.microsoft.com/office/drawing/2014/main" id="{68ED6327-09C3-47CB-B14F-B1DE23F00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00100"/>
            <a:ext cx="762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1. Gi</a:t>
            </a:r>
            <a:r>
              <a:rPr lang="en-US" altLang="en-US" b="0" u="sng"/>
              <a:t>ớ</a:t>
            </a:r>
            <a:r>
              <a:rPr lang="en-US" altLang="en-US" b="0" u="sng">
                <a:latin typeface=".VnTime" panose="020B7200000000000000" pitchFamily="34" charset="0"/>
              </a:rPr>
              <a:t>i thi</a:t>
            </a:r>
            <a:r>
              <a:rPr lang="en-US" altLang="en-US" b="0" u="sng"/>
              <a:t>ệ</a:t>
            </a:r>
            <a:r>
              <a:rPr lang="en-US" altLang="en-US" b="0" u="sng">
                <a:latin typeface=".VnTime" panose="020B7200000000000000" pitchFamily="34" charset="0"/>
              </a:rPr>
              <a:t>u c</a:t>
            </a:r>
            <a:r>
              <a:rPr lang="en-US" altLang="en-US" b="0" u="sng"/>
              <a:t>ụ</a:t>
            </a:r>
            <a:r>
              <a:rPr lang="en-US" altLang="en-US" b="0" u="sng">
                <a:latin typeface=".VnTime" panose="020B7200000000000000" pitchFamily="34" charset="0"/>
              </a:rPr>
              <a:t>m t</a:t>
            </a:r>
            <a:r>
              <a:rPr lang="en-US" altLang="en-US" b="0" u="sng"/>
              <a:t>ừ</a:t>
            </a:r>
            <a:r>
              <a:rPr lang="en-US" altLang="en-US" b="0" u="sng">
                <a:latin typeface=".VnTime" panose="020B7200000000000000" pitchFamily="34" charset="0"/>
              </a:rPr>
              <a:t> “ 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cung c</a:t>
            </a:r>
            <a:r>
              <a:rPr lang="en-US" altLang="en-US" b="0" i="1" u="sng">
                <a:solidFill>
                  <a:srgbClr val="000000"/>
                </a:solidFill>
              </a:rPr>
              <a:t>ă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ng d</a:t>
            </a:r>
            <a:r>
              <a:rPr lang="en-US" altLang="en-US" b="0" i="1" u="sng">
                <a:solidFill>
                  <a:srgbClr val="000000"/>
                </a:solidFill>
              </a:rPr>
              <a:t>â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y</a:t>
            </a:r>
            <a:r>
              <a:rPr lang="en-US" altLang="en-US" b="0" u="sng">
                <a:latin typeface=".VnTime" panose="020B7200000000000000" pitchFamily="34" charset="0"/>
              </a:rPr>
              <a:t>” v</a:t>
            </a:r>
            <a:r>
              <a:rPr lang="en-US" altLang="en-US" b="0" u="sng"/>
              <a:t>à</a:t>
            </a:r>
            <a:r>
              <a:rPr lang="en-US" altLang="en-US" b="0" u="sng">
                <a:latin typeface=".VnTime" panose="020B7200000000000000" pitchFamily="34" charset="0"/>
              </a:rPr>
              <a:t> “ 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d</a:t>
            </a:r>
            <a:r>
              <a:rPr lang="en-US" altLang="en-US" b="0" i="1" u="sng">
                <a:solidFill>
                  <a:srgbClr val="000000"/>
                </a:solidFill>
              </a:rPr>
              <a:t>â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y c</a:t>
            </a:r>
            <a:r>
              <a:rPr lang="en-US" altLang="en-US" b="0" i="1" u="sng">
                <a:solidFill>
                  <a:srgbClr val="000000"/>
                </a:solidFill>
              </a:rPr>
              <a:t>ă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ng cung</a:t>
            </a:r>
            <a:r>
              <a:rPr lang="en-US" altLang="en-US" b="0" i="1" u="sng">
                <a:latin typeface=".VnTime" panose="020B7200000000000000" pitchFamily="34" charset="0"/>
              </a:rPr>
              <a:t>”</a:t>
            </a:r>
          </a:p>
        </p:txBody>
      </p:sp>
      <p:grpSp>
        <p:nvGrpSpPr>
          <p:cNvPr id="2" name="Group 62">
            <a:extLst>
              <a:ext uri="{FF2B5EF4-FFF2-40B4-BE49-F238E27FC236}">
                <a16:creationId xmlns:a16="http://schemas.microsoft.com/office/drawing/2014/main" id="{147778ED-FB97-4C1F-B1F3-342F4530D60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905000"/>
            <a:ext cx="2654300" cy="1490663"/>
            <a:chOff x="16" y="1304"/>
            <a:chExt cx="1672" cy="939"/>
          </a:xfrm>
        </p:grpSpPr>
        <p:sp>
          <p:nvSpPr>
            <p:cNvPr id="9238" name="Line 16">
              <a:extLst>
                <a:ext uri="{FF2B5EF4-FFF2-40B4-BE49-F238E27FC236}">
                  <a16:creationId xmlns:a16="http://schemas.microsoft.com/office/drawing/2014/main" id="{72C5920F-5CB9-450D-A831-03F38F8F1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" y="1312"/>
              <a:ext cx="0" cy="9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17">
              <a:extLst>
                <a:ext uri="{FF2B5EF4-FFF2-40B4-BE49-F238E27FC236}">
                  <a16:creationId xmlns:a16="http://schemas.microsoft.com/office/drawing/2014/main" id="{804B4707-CEC8-4777-A59A-1B790C9D3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" y="1944"/>
              <a:ext cx="13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Text Box 18">
              <a:extLst>
                <a:ext uri="{FF2B5EF4-FFF2-40B4-BE49-F238E27FC236}">
                  <a16:creationId xmlns:a16="http://schemas.microsoft.com/office/drawing/2014/main" id="{12026967-9E9B-4449-BABD-89F66C0C6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" y="1955"/>
              <a:ext cx="39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KL</a:t>
              </a:r>
            </a:p>
          </p:txBody>
        </p:sp>
        <p:sp>
          <p:nvSpPr>
            <p:cNvPr id="9241" name="Text Box 19">
              <a:extLst>
                <a:ext uri="{FF2B5EF4-FFF2-40B4-BE49-F238E27FC236}">
                  <a16:creationId xmlns:a16="http://schemas.microsoft.com/office/drawing/2014/main" id="{78A5986B-5717-4F01-8ED9-C84C9FE2C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" y="1515"/>
              <a:ext cx="4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GT</a:t>
              </a:r>
            </a:p>
          </p:txBody>
        </p:sp>
        <p:sp>
          <p:nvSpPr>
            <p:cNvPr id="9242" name="Text Box 20">
              <a:extLst>
                <a:ext uri="{FF2B5EF4-FFF2-40B4-BE49-F238E27FC236}">
                  <a16:creationId xmlns:a16="http://schemas.microsoft.com/office/drawing/2014/main" id="{E30A5920-12BC-49C0-A85A-6DE72B3CC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" y="1979"/>
              <a:ext cx="87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AB = CD</a:t>
              </a:r>
            </a:p>
          </p:txBody>
        </p:sp>
        <p:sp>
          <p:nvSpPr>
            <p:cNvPr id="9243" name="Text Box 21">
              <a:extLst>
                <a:ext uri="{FF2B5EF4-FFF2-40B4-BE49-F238E27FC236}">
                  <a16:creationId xmlns:a16="http://schemas.microsoft.com/office/drawing/2014/main" id="{9126CB70-1A57-4F35-A1C2-117EDB1F2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" y="1304"/>
              <a:ext cx="132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Cho (O; R) cã: </a:t>
              </a:r>
            </a:p>
          </p:txBody>
        </p:sp>
        <p:grpSp>
          <p:nvGrpSpPr>
            <p:cNvPr id="9244" name="Group 57">
              <a:extLst>
                <a:ext uri="{FF2B5EF4-FFF2-40B4-BE49-F238E27FC236}">
                  <a16:creationId xmlns:a16="http://schemas.microsoft.com/office/drawing/2014/main" id="{D9C4EFAB-39C9-41F3-9963-5AED9F0F50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" y="1536"/>
              <a:ext cx="912" cy="357"/>
              <a:chOff x="480" y="3032"/>
              <a:chExt cx="912" cy="357"/>
            </a:xfrm>
          </p:grpSpPr>
          <p:sp>
            <p:nvSpPr>
              <p:cNvPr id="9245" name="Text Box 54">
                <a:extLst>
                  <a:ext uri="{FF2B5EF4-FFF2-40B4-BE49-F238E27FC236}">
                    <a16:creationId xmlns:a16="http://schemas.microsoft.com/office/drawing/2014/main" id="{149AD0CD-2C56-430A-96DF-3027CD13EA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3120"/>
                <a:ext cx="9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0">
                    <a:latin typeface=".VnTime" panose="020B7200000000000000" pitchFamily="34" charset="0"/>
                  </a:rPr>
                  <a:t>AB  =  CD</a:t>
                </a:r>
              </a:p>
            </p:txBody>
          </p:sp>
          <p:sp>
            <p:nvSpPr>
              <p:cNvPr id="9246" name="Text Box 55">
                <a:extLst>
                  <a:ext uri="{FF2B5EF4-FFF2-40B4-BE49-F238E27FC236}">
                    <a16:creationId xmlns:a16="http://schemas.microsoft.com/office/drawing/2014/main" id="{D2EF8D3E-E922-4300-8FC1-D817ECE9A2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551" y="2993"/>
                <a:ext cx="19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0">
                    <a:latin typeface=".VnTime" panose="020B7200000000000000" pitchFamily="34" charset="0"/>
                  </a:rPr>
                  <a:t>)</a:t>
                </a:r>
              </a:p>
            </p:txBody>
          </p:sp>
          <p:sp>
            <p:nvSpPr>
              <p:cNvPr id="9247" name="Text Box 56">
                <a:extLst>
                  <a:ext uri="{FF2B5EF4-FFF2-40B4-BE49-F238E27FC236}">
                    <a16:creationId xmlns:a16="http://schemas.microsoft.com/office/drawing/2014/main" id="{84D5D544-65C9-4C1B-9D66-7CF36E969B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1074" y="2993"/>
                <a:ext cx="19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0">
                    <a:latin typeface=".VnTime" panose="020B7200000000000000" pitchFamily="34" charset="0"/>
                  </a:rPr>
                  <a:t>)</a:t>
                </a:r>
              </a:p>
            </p:txBody>
          </p:sp>
        </p:grpSp>
      </p:grpSp>
      <p:grpSp>
        <p:nvGrpSpPr>
          <p:cNvPr id="4" name="Group 63">
            <a:extLst>
              <a:ext uri="{FF2B5EF4-FFF2-40B4-BE49-F238E27FC236}">
                <a16:creationId xmlns:a16="http://schemas.microsoft.com/office/drawing/2014/main" id="{DF588B9B-6586-4D1F-B52C-CBDF5B01A029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572000"/>
            <a:ext cx="2705100" cy="1462088"/>
            <a:chOff x="2944" y="1344"/>
            <a:chExt cx="1704" cy="921"/>
          </a:xfrm>
        </p:grpSpPr>
        <p:sp>
          <p:nvSpPr>
            <p:cNvPr id="9228" name="Line 27">
              <a:extLst>
                <a:ext uri="{FF2B5EF4-FFF2-40B4-BE49-F238E27FC236}">
                  <a16:creationId xmlns:a16="http://schemas.microsoft.com/office/drawing/2014/main" id="{88D347B6-664A-46C9-B491-7DA738521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28" y="1396"/>
              <a:ext cx="0" cy="7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28">
              <a:extLst>
                <a:ext uri="{FF2B5EF4-FFF2-40B4-BE49-F238E27FC236}">
                  <a16:creationId xmlns:a16="http://schemas.microsoft.com/office/drawing/2014/main" id="{99B3CCF5-F0F6-4E53-A0D8-1CD61B589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1860"/>
              <a:ext cx="14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Text Box 29">
              <a:extLst>
                <a:ext uri="{FF2B5EF4-FFF2-40B4-BE49-F238E27FC236}">
                  <a16:creationId xmlns:a16="http://schemas.microsoft.com/office/drawing/2014/main" id="{01F69C1E-5CF9-44D4-9F0F-9434D9783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" y="1900"/>
              <a:ext cx="3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KL</a:t>
              </a:r>
            </a:p>
          </p:txBody>
        </p:sp>
        <p:sp>
          <p:nvSpPr>
            <p:cNvPr id="9231" name="Text Box 30">
              <a:extLst>
                <a:ext uri="{FF2B5EF4-FFF2-40B4-BE49-F238E27FC236}">
                  <a16:creationId xmlns:a16="http://schemas.microsoft.com/office/drawing/2014/main" id="{BE3DE745-8D66-4DCA-900B-31CFE0BA6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484"/>
              <a:ext cx="4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GT</a:t>
              </a:r>
            </a:p>
          </p:txBody>
        </p:sp>
        <p:sp>
          <p:nvSpPr>
            <p:cNvPr id="9232" name="Text Box 31">
              <a:extLst>
                <a:ext uri="{FF2B5EF4-FFF2-40B4-BE49-F238E27FC236}">
                  <a16:creationId xmlns:a16="http://schemas.microsoft.com/office/drawing/2014/main" id="{87E161A6-F7E1-44C4-9BAD-C8C57BD38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1573"/>
              <a:ext cx="100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AB = CD</a:t>
              </a:r>
            </a:p>
          </p:txBody>
        </p:sp>
        <p:sp>
          <p:nvSpPr>
            <p:cNvPr id="9233" name="Text Box 32">
              <a:extLst>
                <a:ext uri="{FF2B5EF4-FFF2-40B4-BE49-F238E27FC236}">
                  <a16:creationId xmlns:a16="http://schemas.microsoft.com/office/drawing/2014/main" id="{2C008D89-9002-4309-876E-22F386ECA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" y="1344"/>
              <a:ext cx="1328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Cho (O; R) cã: </a:t>
              </a:r>
            </a:p>
          </p:txBody>
        </p:sp>
        <p:grpSp>
          <p:nvGrpSpPr>
            <p:cNvPr id="9234" name="Group 58">
              <a:extLst>
                <a:ext uri="{FF2B5EF4-FFF2-40B4-BE49-F238E27FC236}">
                  <a16:creationId xmlns:a16="http://schemas.microsoft.com/office/drawing/2014/main" id="{829669BB-2ECA-465D-9E13-DCC682095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4" y="1824"/>
              <a:ext cx="912" cy="357"/>
              <a:chOff x="480" y="3032"/>
              <a:chExt cx="912" cy="357"/>
            </a:xfrm>
          </p:grpSpPr>
          <p:sp>
            <p:nvSpPr>
              <p:cNvPr id="9235" name="Text Box 59">
                <a:extLst>
                  <a:ext uri="{FF2B5EF4-FFF2-40B4-BE49-F238E27FC236}">
                    <a16:creationId xmlns:a16="http://schemas.microsoft.com/office/drawing/2014/main" id="{8405A52D-5FFC-477A-B6DA-D88833521F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3120"/>
                <a:ext cx="9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0">
                    <a:latin typeface=".VnTime" panose="020B7200000000000000" pitchFamily="34" charset="0"/>
                  </a:rPr>
                  <a:t>AB  =  CD</a:t>
                </a:r>
              </a:p>
            </p:txBody>
          </p:sp>
          <p:sp>
            <p:nvSpPr>
              <p:cNvPr id="9236" name="Text Box 60">
                <a:extLst>
                  <a:ext uri="{FF2B5EF4-FFF2-40B4-BE49-F238E27FC236}">
                    <a16:creationId xmlns:a16="http://schemas.microsoft.com/office/drawing/2014/main" id="{80B4F9CB-231E-4C5C-BCFD-361B6921DE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551" y="2993"/>
                <a:ext cx="19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0">
                    <a:latin typeface=".VnTime" panose="020B7200000000000000" pitchFamily="34" charset="0"/>
                  </a:rPr>
                  <a:t>)</a:t>
                </a:r>
              </a:p>
            </p:txBody>
          </p:sp>
          <p:sp>
            <p:nvSpPr>
              <p:cNvPr id="9237" name="Text Box 61">
                <a:extLst>
                  <a:ext uri="{FF2B5EF4-FFF2-40B4-BE49-F238E27FC236}">
                    <a16:creationId xmlns:a16="http://schemas.microsoft.com/office/drawing/2014/main" id="{6CA23717-05BD-4706-BA5A-28E7DB1588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1074" y="2993"/>
                <a:ext cx="19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0">
                    <a:latin typeface=".VnTime" panose="020B7200000000000000" pitchFamily="34" charset="0"/>
                  </a:rPr>
                  <a:t>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5" grpId="0"/>
      <p:bldP spid="296982" grpId="0"/>
      <p:bldP spid="2969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75">
            <a:extLst>
              <a:ext uri="{FF2B5EF4-FFF2-40B4-BE49-F238E27FC236}">
                <a16:creationId xmlns:a16="http://schemas.microsoft.com/office/drawing/2014/main" id="{66BA4915-F3F3-4E2A-B8F5-0434D5B32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579563"/>
            <a:ext cx="2057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/>
              <a:t>a. Bài toán 1</a:t>
            </a:r>
          </a:p>
        </p:txBody>
      </p:sp>
      <p:pic>
        <p:nvPicPr>
          <p:cNvPr id="1031" name="Picture 78">
            <a:extLst>
              <a:ext uri="{FF2B5EF4-FFF2-40B4-BE49-F238E27FC236}">
                <a16:creationId xmlns:a16="http://schemas.microsoft.com/office/drawing/2014/main" id="{2D67149B-5775-4DA9-A535-A7B72D15D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17708" r="42969" b="52083"/>
          <a:stretch>
            <a:fillRect/>
          </a:stretch>
        </p:blipFill>
        <p:spPr bwMode="auto">
          <a:xfrm>
            <a:off x="5245100" y="12573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335" name="Text Box 79">
            <a:extLst>
              <a:ext uri="{FF2B5EF4-FFF2-40B4-BE49-F238E27FC236}">
                <a16:creationId xmlns:a16="http://schemas.microsoft.com/office/drawing/2014/main" id="{82BD1908-9EF3-43EF-9C4B-E99246F20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25763"/>
            <a:ext cx="1981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solidFill>
                  <a:srgbClr val="FF0000"/>
                </a:solidFill>
              </a:rPr>
              <a:t>Chứng minh:</a:t>
            </a:r>
          </a:p>
        </p:txBody>
      </p:sp>
      <p:sp>
        <p:nvSpPr>
          <p:cNvPr id="224336" name="Text Box 80">
            <a:extLst>
              <a:ext uri="{FF2B5EF4-FFF2-40B4-BE49-F238E27FC236}">
                <a16:creationId xmlns:a16="http://schemas.microsoft.com/office/drawing/2014/main" id="{9A0406FF-82C6-43CF-8CD7-D0FCF4730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243263"/>
            <a:ext cx="2971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Nối O với A, B, C, D</a:t>
            </a:r>
          </a:p>
        </p:txBody>
      </p:sp>
      <p:pic>
        <p:nvPicPr>
          <p:cNvPr id="224341" name="Picture 85">
            <a:extLst>
              <a:ext uri="{FF2B5EF4-FFF2-40B4-BE49-F238E27FC236}">
                <a16:creationId xmlns:a16="http://schemas.microsoft.com/office/drawing/2014/main" id="{E0934D0F-BAEF-45FE-98F3-D13CE4042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17708" r="42969" b="52084"/>
          <a:stretch>
            <a:fillRect/>
          </a:stretch>
        </p:blipFill>
        <p:spPr bwMode="auto">
          <a:xfrm>
            <a:off x="5270500" y="12954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342" name="Text Box 86">
            <a:extLst>
              <a:ext uri="{FF2B5EF4-FFF2-40B4-BE49-F238E27FC236}">
                <a16:creationId xmlns:a16="http://schemas.microsoft.com/office/drawing/2014/main" id="{8A7B7666-A4FD-4B10-846D-75F84AD1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114800"/>
            <a:ext cx="76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Xét </a:t>
            </a:r>
          </a:p>
        </p:txBody>
      </p:sp>
      <p:graphicFrame>
        <p:nvGraphicFramePr>
          <p:cNvPr id="224343" name="Object 87">
            <a:extLst>
              <a:ext uri="{FF2B5EF4-FFF2-40B4-BE49-F238E27FC236}">
                <a16:creationId xmlns:a16="http://schemas.microsoft.com/office/drawing/2014/main" id="{C3EE73AD-6747-4A3A-880F-19A255ED4B26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952500" y="4178300"/>
          <a:ext cx="2895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6" imgW="1485255" imgH="177723" progId="Equation.DSMT4">
                  <p:embed/>
                </p:oleObj>
              </mc:Choice>
              <mc:Fallback>
                <p:oleObj name="Equation" r:id="rId6" imgW="1485255" imgH="177723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4178300"/>
                        <a:ext cx="2895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347" name="Object 91">
            <a:extLst>
              <a:ext uri="{FF2B5EF4-FFF2-40B4-BE49-F238E27FC236}">
                <a16:creationId xmlns:a16="http://schemas.microsoft.com/office/drawing/2014/main" id="{581C79E5-75AA-4220-A590-FBA2C7E9B73F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3530600" y="3632200"/>
          <a:ext cx="17526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8" imgW="990600" imgH="228600" progId="Equation.DSMT4">
                  <p:embed/>
                </p:oleObj>
              </mc:Choice>
              <mc:Fallback>
                <p:oleObj name="Equation" r:id="rId8" imgW="990600" imgH="22860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632200"/>
                        <a:ext cx="17526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350" name="Object 94">
            <a:extLst>
              <a:ext uri="{FF2B5EF4-FFF2-40B4-BE49-F238E27FC236}">
                <a16:creationId xmlns:a16="http://schemas.microsoft.com/office/drawing/2014/main" id="{F6F77C1F-65A5-4A84-8918-0A3182ECF810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422400" y="4902200"/>
          <a:ext cx="28067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10" imgW="1384300" imgH="254000" progId="Equation.DSMT4">
                  <p:embed/>
                </p:oleObj>
              </mc:Choice>
              <mc:Fallback>
                <p:oleObj name="Equation" r:id="rId10" imgW="1384300" imgH="25400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902200"/>
                        <a:ext cx="28067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345" name="Text Box 89">
            <a:extLst>
              <a:ext uri="{FF2B5EF4-FFF2-40B4-BE49-F238E27FC236}">
                <a16:creationId xmlns:a16="http://schemas.microsoft.com/office/drawing/2014/main" id="{A4FAFF15-3C22-445A-AC7D-935DA8A95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4521200"/>
            <a:ext cx="3733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OA = OC = OB = OD (= R</a:t>
            </a:r>
            <a:r>
              <a:rPr lang="en-US" altLang="en-US" b="0" baseline="-25000"/>
              <a:t>(</a:t>
            </a:r>
            <a:r>
              <a:rPr lang="en-US" altLang="en-US" baseline="-25000"/>
              <a:t>O</a:t>
            </a:r>
            <a:r>
              <a:rPr lang="en-US" altLang="en-US" b="0" baseline="-25000"/>
              <a:t>)</a:t>
            </a:r>
            <a:r>
              <a:rPr lang="en-US" altLang="en-US" b="0"/>
              <a:t>) </a:t>
            </a:r>
          </a:p>
        </p:txBody>
      </p:sp>
      <p:graphicFrame>
        <p:nvGraphicFramePr>
          <p:cNvPr id="224353" name="Object 97">
            <a:extLst>
              <a:ext uri="{FF2B5EF4-FFF2-40B4-BE49-F238E27FC236}">
                <a16:creationId xmlns:a16="http://schemas.microsoft.com/office/drawing/2014/main" id="{46E72E12-2BB3-4B3F-A23F-E0599073F9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3500" y="5321300"/>
          <a:ext cx="306228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12" imgW="1536033" imgH="203112" progId="Equation.DSMT4">
                  <p:embed/>
                </p:oleObj>
              </mc:Choice>
              <mc:Fallback>
                <p:oleObj name="Equation" r:id="rId12" imgW="1536033" imgH="203112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5321300"/>
                        <a:ext cx="3062288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354" name="Text Box 98">
            <a:extLst>
              <a:ext uri="{FF2B5EF4-FFF2-40B4-BE49-F238E27FC236}">
                <a16:creationId xmlns:a16="http://schemas.microsoft.com/office/drawing/2014/main" id="{A9FDA19D-4211-41C7-942D-E3F4D74EB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270500"/>
            <a:ext cx="1066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Do đó: </a:t>
            </a:r>
          </a:p>
        </p:txBody>
      </p:sp>
      <p:sp>
        <p:nvSpPr>
          <p:cNvPr id="224355" name="Text Box 99">
            <a:extLst>
              <a:ext uri="{FF2B5EF4-FFF2-40B4-BE49-F238E27FC236}">
                <a16:creationId xmlns:a16="http://schemas.microsoft.com/office/drawing/2014/main" id="{E68161AA-1EF6-41CD-A07C-39B4FF13D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38800"/>
            <a:ext cx="419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=&gt;  AB = CD ( </a:t>
            </a:r>
            <a:r>
              <a:rPr lang="en-US" altLang="en-US" sz="2000" b="0"/>
              <a:t>hai cạnh tương ứng</a:t>
            </a:r>
            <a:r>
              <a:rPr lang="en-US" altLang="en-US" b="0"/>
              <a:t>) </a:t>
            </a:r>
          </a:p>
        </p:txBody>
      </p:sp>
      <p:sp>
        <p:nvSpPr>
          <p:cNvPr id="224356" name="Text Box 100">
            <a:extLst>
              <a:ext uri="{FF2B5EF4-FFF2-40B4-BE49-F238E27FC236}">
                <a16:creationId xmlns:a16="http://schemas.microsoft.com/office/drawing/2014/main" id="{665D2FCE-DBB1-4CE3-8AF2-8CA168D85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829300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FF0000"/>
                </a:solidFill>
              </a:rPr>
              <a:t>(ĐPCM)</a:t>
            </a:r>
          </a:p>
        </p:txBody>
      </p:sp>
      <p:sp>
        <p:nvSpPr>
          <p:cNvPr id="224360" name="Text Box 104">
            <a:extLst>
              <a:ext uri="{FF2B5EF4-FFF2-40B4-BE49-F238E27FC236}">
                <a16:creationId xmlns:a16="http://schemas.microsoft.com/office/drawing/2014/main" id="{E84A3DCE-2598-4D10-898A-BA3955F59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6172200"/>
            <a:ext cx="1384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FF0000"/>
                </a:solidFill>
              </a:rPr>
              <a:t>Nhận xét:</a:t>
            </a:r>
          </a:p>
        </p:txBody>
      </p:sp>
      <p:sp>
        <p:nvSpPr>
          <p:cNvPr id="1041" name="AutoShape 106">
            <a:extLst>
              <a:ext uri="{FF2B5EF4-FFF2-40B4-BE49-F238E27FC236}">
                <a16:creationId xmlns:a16="http://schemas.microsoft.com/office/drawing/2014/main" id="{52102B32-4BE7-4E62-BD98-D0182D587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9400"/>
            <a:ext cx="1281113" cy="51117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VNI-Cooper" panose="020B0604020202020204"/>
              </a:rPr>
              <a:t>Tieát 39</a:t>
            </a:r>
          </a:p>
        </p:txBody>
      </p:sp>
      <p:sp>
        <p:nvSpPr>
          <p:cNvPr id="224363" name="AutoShape 107">
            <a:extLst>
              <a:ext uri="{FF2B5EF4-FFF2-40B4-BE49-F238E27FC236}">
                <a16:creationId xmlns:a16="http://schemas.microsoft.com/office/drawing/2014/main" id="{74A3CDBC-48EE-43C1-BA3A-51AB8B1BA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04800"/>
            <a:ext cx="5638800" cy="40640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§2. LIÊN HỆ GIỮA DÂY VÀ CUNG</a:t>
            </a:r>
            <a:endParaRPr lang="en-US" altLang="en-US" sz="28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43" name="Text Box 108">
            <a:extLst>
              <a:ext uri="{FF2B5EF4-FFF2-40B4-BE49-F238E27FC236}">
                <a16:creationId xmlns:a16="http://schemas.microsoft.com/office/drawing/2014/main" id="{11CFEE9C-39EA-4C54-AB0C-60AF71D7A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12800"/>
            <a:ext cx="7162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/>
              <a:t>1. Giới thiệu cụm từ “ </a:t>
            </a:r>
            <a:r>
              <a:rPr lang="en-US" altLang="en-US" i="1" u="sng">
                <a:solidFill>
                  <a:srgbClr val="000000"/>
                </a:solidFill>
              </a:rPr>
              <a:t>cung căng dây</a:t>
            </a:r>
            <a:r>
              <a:rPr lang="en-US" altLang="en-US" u="sng"/>
              <a:t>” và “ </a:t>
            </a:r>
            <a:r>
              <a:rPr lang="en-US" altLang="en-US" i="1" u="sng">
                <a:solidFill>
                  <a:srgbClr val="000000"/>
                </a:solidFill>
              </a:rPr>
              <a:t>dây căng cung</a:t>
            </a:r>
            <a:r>
              <a:rPr lang="en-US" altLang="en-US" i="1" u="sng"/>
              <a:t>”</a:t>
            </a:r>
          </a:p>
        </p:txBody>
      </p:sp>
      <p:sp>
        <p:nvSpPr>
          <p:cNvPr id="1044" name="Text Box 109">
            <a:extLst>
              <a:ext uri="{FF2B5EF4-FFF2-40B4-BE49-F238E27FC236}">
                <a16:creationId xmlns:a16="http://schemas.microsoft.com/office/drawing/2014/main" id="{E65733D3-3116-4283-8FE1-70C74A948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168400"/>
            <a:ext cx="1930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/>
              <a:t>2. Bài toán</a:t>
            </a:r>
          </a:p>
        </p:txBody>
      </p:sp>
      <p:grpSp>
        <p:nvGrpSpPr>
          <p:cNvPr id="2" name="Group 152">
            <a:extLst>
              <a:ext uri="{FF2B5EF4-FFF2-40B4-BE49-F238E27FC236}">
                <a16:creationId xmlns:a16="http://schemas.microsoft.com/office/drawing/2014/main" id="{6653815F-3E43-4592-9887-26863DCA1F5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467100"/>
            <a:ext cx="3276600" cy="630238"/>
            <a:chOff x="192" y="2184"/>
            <a:chExt cx="2064" cy="397"/>
          </a:xfrm>
        </p:grpSpPr>
        <p:sp>
          <p:nvSpPr>
            <p:cNvPr id="1063" name="Text Box 90">
              <a:extLst>
                <a:ext uri="{FF2B5EF4-FFF2-40B4-BE49-F238E27FC236}">
                  <a16:creationId xmlns:a16="http://schemas.microsoft.com/office/drawing/2014/main" id="{50A77146-11DB-49C2-BD5F-7DDEBB67A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312"/>
              <a:ext cx="20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Theo bài ra: AB  =  CD =&gt;</a:t>
              </a:r>
            </a:p>
          </p:txBody>
        </p:sp>
        <p:sp>
          <p:nvSpPr>
            <p:cNvPr id="1064" name="Text Box 112">
              <a:extLst>
                <a:ext uri="{FF2B5EF4-FFF2-40B4-BE49-F238E27FC236}">
                  <a16:creationId xmlns:a16="http://schemas.microsoft.com/office/drawing/2014/main" id="{89F9A603-FDCA-4BDB-8A49-A1542BFC4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152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/>
                <a:t>)</a:t>
              </a:r>
            </a:p>
          </p:txBody>
        </p:sp>
        <p:sp>
          <p:nvSpPr>
            <p:cNvPr id="1065" name="Text Box 113">
              <a:extLst>
                <a:ext uri="{FF2B5EF4-FFF2-40B4-BE49-F238E27FC236}">
                  <a16:creationId xmlns:a16="http://schemas.microsoft.com/office/drawing/2014/main" id="{18A788E4-3FF2-4D42-8B96-5B0EF21AB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658" y="2167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/>
                <a:t>)</a:t>
              </a:r>
            </a:p>
          </p:txBody>
        </p:sp>
      </p:grpSp>
      <p:sp>
        <p:nvSpPr>
          <p:cNvPr id="224381" name="Text Box 125">
            <a:extLst>
              <a:ext uri="{FF2B5EF4-FFF2-40B4-BE49-F238E27FC236}">
                <a16:creationId xmlns:a16="http://schemas.microsoft.com/office/drawing/2014/main" id="{711C2960-2ED3-4D0F-B8C8-75CF0966D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6322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/>
              <a:t>(Liên hệ giữa cung và góc ở tâm)</a:t>
            </a:r>
          </a:p>
        </p:txBody>
      </p:sp>
      <p:grpSp>
        <p:nvGrpSpPr>
          <p:cNvPr id="1047" name="Group 138">
            <a:extLst>
              <a:ext uri="{FF2B5EF4-FFF2-40B4-BE49-F238E27FC236}">
                <a16:creationId xmlns:a16="http://schemas.microsoft.com/office/drawing/2014/main" id="{921E3FB7-F5A8-4CC6-A75A-EB588B885CE7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1371600"/>
            <a:ext cx="2654300" cy="1490663"/>
            <a:chOff x="16" y="1304"/>
            <a:chExt cx="1672" cy="939"/>
          </a:xfrm>
        </p:grpSpPr>
        <p:sp>
          <p:nvSpPr>
            <p:cNvPr id="1053" name="Line 139">
              <a:extLst>
                <a:ext uri="{FF2B5EF4-FFF2-40B4-BE49-F238E27FC236}">
                  <a16:creationId xmlns:a16="http://schemas.microsoft.com/office/drawing/2014/main" id="{915B766D-E4A8-44F1-9454-5E7033D22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" y="1312"/>
              <a:ext cx="0" cy="9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140">
              <a:extLst>
                <a:ext uri="{FF2B5EF4-FFF2-40B4-BE49-F238E27FC236}">
                  <a16:creationId xmlns:a16="http://schemas.microsoft.com/office/drawing/2014/main" id="{2DE0C566-6D1B-4CC6-9E56-33F16DD75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" y="1944"/>
              <a:ext cx="13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Text Box 141">
              <a:extLst>
                <a:ext uri="{FF2B5EF4-FFF2-40B4-BE49-F238E27FC236}">
                  <a16:creationId xmlns:a16="http://schemas.microsoft.com/office/drawing/2014/main" id="{5E19A368-6E5E-4E5E-BD8C-04FAB8127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" y="1955"/>
              <a:ext cx="39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/>
                <a:t>KL</a:t>
              </a:r>
            </a:p>
          </p:txBody>
        </p:sp>
        <p:sp>
          <p:nvSpPr>
            <p:cNvPr id="1056" name="Text Box 142">
              <a:extLst>
                <a:ext uri="{FF2B5EF4-FFF2-40B4-BE49-F238E27FC236}">
                  <a16:creationId xmlns:a16="http://schemas.microsoft.com/office/drawing/2014/main" id="{E0A33531-D774-4383-AC22-4CB3047D1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" y="1515"/>
              <a:ext cx="4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/>
                <a:t>GT</a:t>
              </a:r>
            </a:p>
          </p:txBody>
        </p:sp>
        <p:sp>
          <p:nvSpPr>
            <p:cNvPr id="1057" name="Text Box 143">
              <a:extLst>
                <a:ext uri="{FF2B5EF4-FFF2-40B4-BE49-F238E27FC236}">
                  <a16:creationId xmlns:a16="http://schemas.microsoft.com/office/drawing/2014/main" id="{E9D47C49-9615-4604-99B6-247E19612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" y="1979"/>
              <a:ext cx="87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/>
                <a:t>AB = CD</a:t>
              </a:r>
            </a:p>
          </p:txBody>
        </p:sp>
        <p:sp>
          <p:nvSpPr>
            <p:cNvPr id="1058" name="Text Box 144">
              <a:extLst>
                <a:ext uri="{FF2B5EF4-FFF2-40B4-BE49-F238E27FC236}">
                  <a16:creationId xmlns:a16="http://schemas.microsoft.com/office/drawing/2014/main" id="{EDD7E6DC-FC34-45A1-A99D-44EFAC797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" y="1304"/>
              <a:ext cx="132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/>
                <a:t>Cho (O; R) có: </a:t>
              </a:r>
            </a:p>
          </p:txBody>
        </p:sp>
        <p:grpSp>
          <p:nvGrpSpPr>
            <p:cNvPr id="1059" name="Group 145">
              <a:extLst>
                <a:ext uri="{FF2B5EF4-FFF2-40B4-BE49-F238E27FC236}">
                  <a16:creationId xmlns:a16="http://schemas.microsoft.com/office/drawing/2014/main" id="{533E2C3B-A8A3-447C-B829-B093358BB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" y="1536"/>
              <a:ext cx="912" cy="357"/>
              <a:chOff x="480" y="3032"/>
              <a:chExt cx="912" cy="357"/>
            </a:xfrm>
          </p:grpSpPr>
          <p:sp>
            <p:nvSpPr>
              <p:cNvPr id="1060" name="Text Box 146">
                <a:extLst>
                  <a:ext uri="{FF2B5EF4-FFF2-40B4-BE49-F238E27FC236}">
                    <a16:creationId xmlns:a16="http://schemas.microsoft.com/office/drawing/2014/main" id="{9943CF87-5BDE-445F-AF93-8A70EDAD6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3120"/>
                <a:ext cx="9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0"/>
                  <a:t>AB  =  CD</a:t>
                </a:r>
              </a:p>
            </p:txBody>
          </p:sp>
          <p:sp>
            <p:nvSpPr>
              <p:cNvPr id="1061" name="Text Box 147">
                <a:extLst>
                  <a:ext uri="{FF2B5EF4-FFF2-40B4-BE49-F238E27FC236}">
                    <a16:creationId xmlns:a16="http://schemas.microsoft.com/office/drawing/2014/main" id="{83BEE46C-AEA4-49D3-B721-5D05243317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551" y="2993"/>
                <a:ext cx="19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0"/>
                  <a:t>)</a:t>
                </a:r>
              </a:p>
            </p:txBody>
          </p:sp>
          <p:sp>
            <p:nvSpPr>
              <p:cNvPr id="1062" name="Text Box 148">
                <a:extLst>
                  <a:ext uri="{FF2B5EF4-FFF2-40B4-BE49-F238E27FC236}">
                    <a16:creationId xmlns:a16="http://schemas.microsoft.com/office/drawing/2014/main" id="{8D400070-FD5C-4F38-BEAC-4E714AD58D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1074" y="2993"/>
                <a:ext cx="19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0"/>
                  <a:t>)</a:t>
                </a:r>
              </a:p>
            </p:txBody>
          </p:sp>
        </p:grpSp>
      </p:grpSp>
      <p:grpSp>
        <p:nvGrpSpPr>
          <p:cNvPr id="5" name="Group 153">
            <a:extLst>
              <a:ext uri="{FF2B5EF4-FFF2-40B4-BE49-F238E27FC236}">
                <a16:creationId xmlns:a16="http://schemas.microsoft.com/office/drawing/2014/main" id="{B0A91232-F0F5-4A2C-934C-D5DCB5A5387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6034088"/>
            <a:ext cx="2921000" cy="595312"/>
            <a:chOff x="2144" y="816"/>
            <a:chExt cx="1840" cy="375"/>
          </a:xfrm>
        </p:grpSpPr>
        <p:sp>
          <p:nvSpPr>
            <p:cNvPr id="1049" name="Rectangle 154">
              <a:extLst>
                <a:ext uri="{FF2B5EF4-FFF2-40B4-BE49-F238E27FC236}">
                  <a16:creationId xmlns:a16="http://schemas.microsoft.com/office/drawing/2014/main" id="{EB83C8C2-37C6-4554-9EB1-7AB88A44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871"/>
              <a:ext cx="1792" cy="298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0" name="Text Box 155">
              <a:extLst>
                <a:ext uri="{FF2B5EF4-FFF2-40B4-BE49-F238E27FC236}">
                  <a16:creationId xmlns:a16="http://schemas.microsoft.com/office/drawing/2014/main" id="{DF036C89-79B4-42A2-924E-C7790A7A7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" y="922"/>
              <a:ext cx="18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AB = CD</a:t>
              </a:r>
              <a:r>
                <a:rPr lang="en-US" altLang="en-US" b="0" baseline="-25000"/>
                <a:t>  </a:t>
              </a:r>
              <a:r>
                <a:rPr lang="en-US" altLang="en-US" b="0"/>
                <a:t>=&gt; AB = CD </a:t>
              </a:r>
            </a:p>
          </p:txBody>
        </p:sp>
        <p:sp>
          <p:nvSpPr>
            <p:cNvPr id="1051" name="Text Box 156">
              <a:extLst>
                <a:ext uri="{FF2B5EF4-FFF2-40B4-BE49-F238E27FC236}">
                  <a16:creationId xmlns:a16="http://schemas.microsoft.com/office/drawing/2014/main" id="{9C0D01EF-21FD-4797-AB06-707AA5A7B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45" y="779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/>
                <a:t>)</a:t>
              </a:r>
            </a:p>
          </p:txBody>
        </p:sp>
        <p:sp>
          <p:nvSpPr>
            <p:cNvPr id="1052" name="Text Box 157">
              <a:extLst>
                <a:ext uri="{FF2B5EF4-FFF2-40B4-BE49-F238E27FC236}">
                  <a16:creationId xmlns:a16="http://schemas.microsoft.com/office/drawing/2014/main" id="{382FF70B-8DB7-449D-93DD-02DCAB427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62" y="780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2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2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2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35" grpId="0"/>
      <p:bldP spid="224336" grpId="0"/>
      <p:bldP spid="224342" grpId="0"/>
      <p:bldP spid="224345" grpId="0"/>
      <p:bldP spid="224354" grpId="0"/>
      <p:bldP spid="224355" grpId="0"/>
      <p:bldP spid="224356" grpId="0"/>
      <p:bldP spid="224360" grpId="0"/>
      <p:bldP spid="2243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003" name="Picture 19">
            <a:extLst>
              <a:ext uri="{FF2B5EF4-FFF2-40B4-BE49-F238E27FC236}">
                <a16:creationId xmlns:a16="http://schemas.microsoft.com/office/drawing/2014/main" id="{11372D62-61E9-40F0-AA8C-BD745ECA7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17708" r="42969" b="52083"/>
          <a:stretch>
            <a:fillRect/>
          </a:stretch>
        </p:blipFill>
        <p:spPr bwMode="auto">
          <a:xfrm>
            <a:off x="6057900" y="19431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004" name="Picture 20">
            <a:extLst>
              <a:ext uri="{FF2B5EF4-FFF2-40B4-BE49-F238E27FC236}">
                <a16:creationId xmlns:a16="http://schemas.microsoft.com/office/drawing/2014/main" id="{0D36F1BB-6668-4CEF-9ABA-E75B5F03F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17708" r="42969" b="52083"/>
          <a:stretch>
            <a:fillRect/>
          </a:stretch>
        </p:blipFill>
        <p:spPr bwMode="auto">
          <a:xfrm>
            <a:off x="6083300" y="19177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AutoShape 12">
            <a:extLst>
              <a:ext uri="{FF2B5EF4-FFF2-40B4-BE49-F238E27FC236}">
                <a16:creationId xmlns:a16="http://schemas.microsoft.com/office/drawing/2014/main" id="{20149B06-1069-4062-A625-19C8BDAFE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325438"/>
            <a:ext cx="1282700" cy="550862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Ti</a:t>
            </a:r>
            <a:r>
              <a:rPr lang="en-US" altLang="en-US">
                <a:solidFill>
                  <a:srgbClr val="0000FF"/>
                </a:solidFill>
              </a:rPr>
              <a:t>ế</a:t>
            </a:r>
            <a:r>
              <a:rPr lang="en-US" altLang="en-US" sz="2000">
                <a:solidFill>
                  <a:srgbClr val="0000FF"/>
                </a:solidFill>
              </a:rPr>
              <a:t>t 39</a:t>
            </a:r>
          </a:p>
        </p:txBody>
      </p:sp>
      <p:sp>
        <p:nvSpPr>
          <p:cNvPr id="297997" name="AutoShape 13">
            <a:extLst>
              <a:ext uri="{FF2B5EF4-FFF2-40B4-BE49-F238E27FC236}">
                <a16:creationId xmlns:a16="http://schemas.microsoft.com/office/drawing/2014/main" id="{F2516471-957F-46C5-BFAF-232C03116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55600"/>
            <a:ext cx="5638800" cy="40640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2. LI£N H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GI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A D¢Y V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CUNG</a:t>
            </a:r>
          </a:p>
        </p:txBody>
      </p:sp>
      <p:sp>
        <p:nvSpPr>
          <p:cNvPr id="2057" name="Text Box 14">
            <a:extLst>
              <a:ext uri="{FF2B5EF4-FFF2-40B4-BE49-F238E27FC236}">
                <a16:creationId xmlns:a16="http://schemas.microsoft.com/office/drawing/2014/main" id="{7C7CF744-EF11-4FC2-85DB-42AF7D1AE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41463"/>
            <a:ext cx="2057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a. Bµi to¸n 1.</a:t>
            </a:r>
          </a:p>
        </p:txBody>
      </p:sp>
      <p:sp>
        <p:nvSpPr>
          <p:cNvPr id="2058" name="Text Box 16">
            <a:extLst>
              <a:ext uri="{FF2B5EF4-FFF2-40B4-BE49-F238E27FC236}">
                <a16:creationId xmlns:a16="http://schemas.microsoft.com/office/drawing/2014/main" id="{2444591A-7C44-4131-A1E4-B19E8E84F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55700"/>
            <a:ext cx="144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2. Bµi to¸n</a:t>
            </a:r>
          </a:p>
        </p:txBody>
      </p:sp>
      <p:sp>
        <p:nvSpPr>
          <p:cNvPr id="2059" name="Text Box 18">
            <a:extLst>
              <a:ext uri="{FF2B5EF4-FFF2-40B4-BE49-F238E27FC236}">
                <a16:creationId xmlns:a16="http://schemas.microsoft.com/office/drawing/2014/main" id="{8CF2B340-AA88-4335-873A-641504A7E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47800"/>
            <a:ext cx="152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FF0000"/>
                </a:solidFill>
                <a:latin typeface=".VnTime" panose="020B7200000000000000" pitchFamily="34" charset="0"/>
              </a:rPr>
              <a:t>NhËn xÐt:</a:t>
            </a:r>
          </a:p>
        </p:txBody>
      </p:sp>
      <p:sp>
        <p:nvSpPr>
          <p:cNvPr id="298005" name="Text Box 21">
            <a:extLst>
              <a:ext uri="{FF2B5EF4-FFF2-40B4-BE49-F238E27FC236}">
                <a16:creationId xmlns:a16="http://schemas.microsoft.com/office/drawing/2014/main" id="{1CA7C0E9-908E-41C1-8576-787DBE2AD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17700"/>
            <a:ext cx="1752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b. Bµi to¸n 2.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EB4CDA98-EE3F-4973-9C6D-F43DC3D81E31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2082800"/>
            <a:ext cx="2946400" cy="1462088"/>
            <a:chOff x="768" y="3007"/>
            <a:chExt cx="1856" cy="921"/>
          </a:xfrm>
        </p:grpSpPr>
        <p:sp>
          <p:nvSpPr>
            <p:cNvPr id="2087" name="Line 24">
              <a:extLst>
                <a:ext uri="{FF2B5EF4-FFF2-40B4-BE49-F238E27FC236}">
                  <a16:creationId xmlns:a16="http://schemas.microsoft.com/office/drawing/2014/main" id="{70C023D6-7BF8-4E73-B679-6785A8368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3059"/>
              <a:ext cx="0" cy="7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Line 25">
              <a:extLst>
                <a:ext uri="{FF2B5EF4-FFF2-40B4-BE49-F238E27FC236}">
                  <a16:creationId xmlns:a16="http://schemas.microsoft.com/office/drawing/2014/main" id="{855A6316-F63C-4DA8-B8EB-7AF097A3E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523"/>
              <a:ext cx="14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Text Box 26">
              <a:extLst>
                <a:ext uri="{FF2B5EF4-FFF2-40B4-BE49-F238E27FC236}">
                  <a16:creationId xmlns:a16="http://schemas.microsoft.com/office/drawing/2014/main" id="{C26E2C08-A6A4-4952-8648-C85D1C9E0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3563"/>
              <a:ext cx="3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KL</a:t>
              </a:r>
            </a:p>
          </p:txBody>
        </p:sp>
        <p:sp>
          <p:nvSpPr>
            <p:cNvPr id="2090" name="Text Box 27">
              <a:extLst>
                <a:ext uri="{FF2B5EF4-FFF2-40B4-BE49-F238E27FC236}">
                  <a16:creationId xmlns:a16="http://schemas.microsoft.com/office/drawing/2014/main" id="{6B41EA56-9C3B-45C4-9713-14E4D9E7F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" y="3147"/>
              <a:ext cx="4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GT</a:t>
              </a:r>
            </a:p>
          </p:txBody>
        </p:sp>
        <p:sp>
          <p:nvSpPr>
            <p:cNvPr id="2091" name="Text Box 28">
              <a:extLst>
                <a:ext uri="{FF2B5EF4-FFF2-40B4-BE49-F238E27FC236}">
                  <a16:creationId xmlns:a16="http://schemas.microsoft.com/office/drawing/2014/main" id="{2C547A8D-02D5-4307-A2D8-FA38D7D8C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236"/>
              <a:ext cx="100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AB = CD</a:t>
              </a:r>
            </a:p>
          </p:txBody>
        </p:sp>
        <p:sp>
          <p:nvSpPr>
            <p:cNvPr id="2092" name="Text Box 29">
              <a:extLst>
                <a:ext uri="{FF2B5EF4-FFF2-40B4-BE49-F238E27FC236}">
                  <a16:creationId xmlns:a16="http://schemas.microsoft.com/office/drawing/2014/main" id="{E644366D-4465-4272-9D6E-E9A2BD252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3007"/>
              <a:ext cx="1328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Cho (O; R) cã: </a:t>
              </a:r>
            </a:p>
          </p:txBody>
        </p:sp>
        <p:grpSp>
          <p:nvGrpSpPr>
            <p:cNvPr id="2093" name="Group 30">
              <a:extLst>
                <a:ext uri="{FF2B5EF4-FFF2-40B4-BE49-F238E27FC236}">
                  <a16:creationId xmlns:a16="http://schemas.microsoft.com/office/drawing/2014/main" id="{D9F2D50F-EB12-4293-84C4-E15FC7485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6" y="3443"/>
              <a:ext cx="1488" cy="397"/>
              <a:chOff x="528" y="2128"/>
              <a:chExt cx="1488" cy="397"/>
            </a:xfrm>
          </p:grpSpPr>
          <p:sp>
            <p:nvSpPr>
              <p:cNvPr id="2094" name="Text Box 31">
                <a:extLst>
                  <a:ext uri="{FF2B5EF4-FFF2-40B4-BE49-F238E27FC236}">
                    <a16:creationId xmlns:a16="http://schemas.microsoft.com/office/drawing/2014/main" id="{2C889B0F-0577-4155-96B8-8247285BFF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256"/>
                <a:ext cx="148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0">
                    <a:latin typeface=".VnTime" panose="020B7200000000000000" pitchFamily="34" charset="0"/>
                  </a:rPr>
                  <a:t>AB</a:t>
                </a:r>
                <a:r>
                  <a:rPr lang="en-US" altLang="en-US" b="0" baseline="-25000">
                    <a:latin typeface=".VnTime" panose="020B7200000000000000" pitchFamily="34" charset="0"/>
                  </a:rPr>
                  <a:t>  </a:t>
                </a:r>
                <a:r>
                  <a:rPr lang="en-US" altLang="en-US" b="0">
                    <a:latin typeface=".VnTime" panose="020B7200000000000000" pitchFamily="34" charset="0"/>
                  </a:rPr>
                  <a:t> =   CD </a:t>
                </a:r>
              </a:p>
            </p:txBody>
          </p:sp>
          <p:sp>
            <p:nvSpPr>
              <p:cNvPr id="2095" name="Text Box 32">
                <a:extLst>
                  <a:ext uri="{FF2B5EF4-FFF2-40B4-BE49-F238E27FC236}">
                    <a16:creationId xmlns:a16="http://schemas.microsoft.com/office/drawing/2014/main" id="{12E541DE-B4DE-48A8-987D-5CC171ED3C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579" y="2092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0">
                    <a:latin typeface=".VnTime" panose="020B7200000000000000" pitchFamily="34" charset="0"/>
                  </a:rPr>
                  <a:t>)</a:t>
                </a:r>
              </a:p>
            </p:txBody>
          </p:sp>
          <p:sp>
            <p:nvSpPr>
              <p:cNvPr id="2096" name="Text Box 33">
                <a:extLst>
                  <a:ext uri="{FF2B5EF4-FFF2-40B4-BE49-F238E27FC236}">
                    <a16:creationId xmlns:a16="http://schemas.microsoft.com/office/drawing/2014/main" id="{54CC89BD-C209-4D46-980A-CCC14FF703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1173" y="208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0">
                    <a:latin typeface=".VnTime" panose="020B7200000000000000" pitchFamily="34" charset="0"/>
                  </a:rPr>
                  <a:t>)</a:t>
                </a:r>
              </a:p>
            </p:txBody>
          </p:sp>
        </p:grpSp>
      </p:grpSp>
      <p:sp>
        <p:nvSpPr>
          <p:cNvPr id="298018" name="Text Box 34">
            <a:extLst>
              <a:ext uri="{FF2B5EF4-FFF2-40B4-BE49-F238E27FC236}">
                <a16:creationId xmlns:a16="http://schemas.microsoft.com/office/drawing/2014/main" id="{B8AFFB06-B618-4EBD-91BF-F0348F75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3276600"/>
            <a:ext cx="1981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solidFill>
                  <a:srgbClr val="FF0000"/>
                </a:solidFill>
                <a:latin typeface=".VnTime" panose="020B7200000000000000" pitchFamily="34" charset="0"/>
              </a:rPr>
              <a:t>Chøng minh:</a:t>
            </a:r>
          </a:p>
        </p:txBody>
      </p:sp>
      <p:graphicFrame>
        <p:nvGraphicFramePr>
          <p:cNvPr id="298019" name="Object 35">
            <a:extLst>
              <a:ext uri="{FF2B5EF4-FFF2-40B4-BE49-F238E27FC236}">
                <a16:creationId xmlns:a16="http://schemas.microsoft.com/office/drawing/2014/main" id="{1C50402F-B405-4370-A2ED-76E8970B40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0000" y="4152900"/>
          <a:ext cx="30210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5" imgW="1485255" imgH="177723" progId="Equation.DSMT4">
                  <p:embed/>
                </p:oleObj>
              </mc:Choice>
              <mc:Fallback>
                <p:oleObj name="Equation" r:id="rId5" imgW="1485255" imgH="177723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152900"/>
                        <a:ext cx="30210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020" name="Object 36">
            <a:extLst>
              <a:ext uri="{FF2B5EF4-FFF2-40B4-BE49-F238E27FC236}">
                <a16:creationId xmlns:a16="http://schemas.microsoft.com/office/drawing/2014/main" id="{FB2FABCE-ED53-49AC-B6DD-2BF2E1F81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4013" y="5151438"/>
          <a:ext cx="27955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7" imgW="1524000" imgH="203200" progId="Equation.DSMT4">
                  <p:embed/>
                </p:oleObj>
              </mc:Choice>
              <mc:Fallback>
                <p:oleObj name="Equation" r:id="rId7" imgW="1524000" imgH="2032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5151438"/>
                        <a:ext cx="279558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8021" name="Text Box 37">
            <a:extLst>
              <a:ext uri="{FF2B5EF4-FFF2-40B4-BE49-F238E27FC236}">
                <a16:creationId xmlns:a16="http://schemas.microsoft.com/office/drawing/2014/main" id="{C562CAE3-58B6-48B0-BCFD-C22EB3D80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119563"/>
            <a:ext cx="76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XÐt                                    </a:t>
            </a:r>
          </a:p>
        </p:txBody>
      </p:sp>
      <p:sp>
        <p:nvSpPr>
          <p:cNvPr id="298022" name="Text Box 38">
            <a:extLst>
              <a:ext uri="{FF2B5EF4-FFF2-40B4-BE49-F238E27FC236}">
                <a16:creationId xmlns:a16="http://schemas.microsoft.com/office/drawing/2014/main" id="{9815E725-A5BC-4B38-8E1E-9CB6277D1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4419600"/>
            <a:ext cx="3733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OA = OC = OB = OD  (= R</a:t>
            </a:r>
            <a:r>
              <a:rPr lang="en-US" altLang="en-US" baseline="-25000">
                <a:latin typeface=".VnTime" panose="020B7200000000000000" pitchFamily="34" charset="0"/>
              </a:rPr>
              <a:t>(O)</a:t>
            </a:r>
            <a:r>
              <a:rPr lang="en-US" altLang="en-US" b="0"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298023" name="Text Box 39">
            <a:extLst>
              <a:ext uri="{FF2B5EF4-FFF2-40B4-BE49-F238E27FC236}">
                <a16:creationId xmlns:a16="http://schemas.microsoft.com/office/drawing/2014/main" id="{4C52788F-08EA-498D-84B7-F9EA8085F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4749800"/>
            <a:ext cx="2057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AB = CD (gt)</a:t>
            </a:r>
          </a:p>
        </p:txBody>
      </p:sp>
      <p:sp>
        <p:nvSpPr>
          <p:cNvPr id="298024" name="Text Box 40">
            <a:extLst>
              <a:ext uri="{FF2B5EF4-FFF2-40B4-BE49-F238E27FC236}">
                <a16:creationId xmlns:a16="http://schemas.microsoft.com/office/drawing/2014/main" id="{7F72D1F2-E623-40CE-B76B-779786E6D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5087938"/>
            <a:ext cx="1066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Do ®ã: </a:t>
            </a:r>
          </a:p>
        </p:txBody>
      </p:sp>
      <p:sp>
        <p:nvSpPr>
          <p:cNvPr id="298025" name="Text Box 41">
            <a:extLst>
              <a:ext uri="{FF2B5EF4-FFF2-40B4-BE49-F238E27FC236}">
                <a16:creationId xmlns:a16="http://schemas.microsoft.com/office/drawing/2014/main" id="{D69C1D62-FEAD-4DE1-94AE-99253B38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5478463"/>
            <a:ext cx="4826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Suy ra:                        ( </a:t>
            </a:r>
            <a:r>
              <a:rPr lang="en-US" altLang="en-US" sz="2000" b="0">
                <a:latin typeface=".VnTime" panose="020B7200000000000000" pitchFamily="34" charset="0"/>
              </a:rPr>
              <a:t>hai gãc t­¬ng øng</a:t>
            </a:r>
            <a:r>
              <a:rPr lang="en-US" altLang="en-US" b="0">
                <a:latin typeface=".VnTime" panose="020B7200000000000000" pitchFamily="34" charset="0"/>
              </a:rPr>
              <a:t>) </a:t>
            </a:r>
          </a:p>
        </p:txBody>
      </p:sp>
      <p:graphicFrame>
        <p:nvGraphicFramePr>
          <p:cNvPr id="298026" name="Object 42">
            <a:extLst>
              <a:ext uri="{FF2B5EF4-FFF2-40B4-BE49-F238E27FC236}">
                <a16:creationId xmlns:a16="http://schemas.microsoft.com/office/drawing/2014/main" id="{89FB4677-B746-4E69-89A7-9574BAE963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2288" y="5461000"/>
          <a:ext cx="15954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9" imgW="990600" imgH="228600" progId="Equation.DSMT4">
                  <p:embed/>
                </p:oleObj>
              </mc:Choice>
              <mc:Fallback>
                <p:oleObj name="Equation" r:id="rId9" imgW="990600" imgH="2286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461000"/>
                        <a:ext cx="15954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8028" name="Text Box 44">
            <a:extLst>
              <a:ext uri="{FF2B5EF4-FFF2-40B4-BE49-F238E27FC236}">
                <a16:creationId xmlns:a16="http://schemas.microsoft.com/office/drawing/2014/main" id="{89D1C03A-1CE0-4AA5-99E2-8A749B3F8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19800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FF0000"/>
                </a:solidFill>
                <a:latin typeface=".VnTime" panose="020B7200000000000000" pitchFamily="34" charset="0"/>
              </a:rPr>
              <a:t>(ĐPCM)</a:t>
            </a:r>
          </a:p>
        </p:txBody>
      </p:sp>
      <p:sp>
        <p:nvSpPr>
          <p:cNvPr id="298029" name="Text Box 45">
            <a:extLst>
              <a:ext uri="{FF2B5EF4-FFF2-40B4-BE49-F238E27FC236}">
                <a16:creationId xmlns:a16="http://schemas.microsoft.com/office/drawing/2014/main" id="{DB43A19E-41DD-43FA-A97A-AFB4600A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746500"/>
            <a:ext cx="2971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Nèi O với A, B, C, D</a:t>
            </a:r>
          </a:p>
        </p:txBody>
      </p:sp>
      <p:sp>
        <p:nvSpPr>
          <p:cNvPr id="298031" name="Text Box 47">
            <a:extLst>
              <a:ext uri="{FF2B5EF4-FFF2-40B4-BE49-F238E27FC236}">
                <a16:creationId xmlns:a16="http://schemas.microsoft.com/office/drawing/2014/main" id="{95975E5F-B8C8-4C9E-B72A-C405E94B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29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FF0000"/>
                </a:solidFill>
                <a:latin typeface=".VnTime" panose="020B7200000000000000" pitchFamily="34" charset="0"/>
              </a:rPr>
              <a:t>NhËn xÐt:</a:t>
            </a:r>
          </a:p>
        </p:txBody>
      </p:sp>
      <p:sp>
        <p:nvSpPr>
          <p:cNvPr id="298032" name="Text Box 48">
            <a:extLst>
              <a:ext uri="{FF2B5EF4-FFF2-40B4-BE49-F238E27FC236}">
                <a16:creationId xmlns:a16="http://schemas.microsoft.com/office/drawing/2014/main" id="{994558F7-6A03-4FD4-A60C-6A731EE1E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8674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.VnTime" panose="020B7200000000000000" pitchFamily="34" charset="0"/>
              </a:rPr>
              <a:t>(Liªn hÖ gi÷a cung vµ gãc ë t©m)</a:t>
            </a:r>
          </a:p>
        </p:txBody>
      </p:sp>
      <p:grpSp>
        <p:nvGrpSpPr>
          <p:cNvPr id="4" name="Group 53">
            <a:extLst>
              <a:ext uri="{FF2B5EF4-FFF2-40B4-BE49-F238E27FC236}">
                <a16:creationId xmlns:a16="http://schemas.microsoft.com/office/drawing/2014/main" id="{0C6256B8-577B-47DD-AB02-45A24ADBF5D7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638800"/>
            <a:ext cx="2362200" cy="630238"/>
            <a:chOff x="1488" y="3456"/>
            <a:chExt cx="1488" cy="397"/>
          </a:xfrm>
        </p:grpSpPr>
        <p:sp>
          <p:nvSpPr>
            <p:cNvPr id="2084" name="Text Box 50">
              <a:extLst>
                <a:ext uri="{FF2B5EF4-FFF2-40B4-BE49-F238E27FC236}">
                  <a16:creationId xmlns:a16="http://schemas.microsoft.com/office/drawing/2014/main" id="{9B698C84-BC37-476C-8CBD-882080F7E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584"/>
              <a:ext cx="14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=&gt; AB   =   CD </a:t>
              </a:r>
            </a:p>
          </p:txBody>
        </p:sp>
        <p:sp>
          <p:nvSpPr>
            <p:cNvPr id="2085" name="Text Box 51">
              <a:extLst>
                <a:ext uri="{FF2B5EF4-FFF2-40B4-BE49-F238E27FC236}">
                  <a16:creationId xmlns:a16="http://schemas.microsoft.com/office/drawing/2014/main" id="{F6C9A5E9-5A1E-4BBD-B36F-77A2188F5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779" y="3420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2086" name="Text Box 52">
              <a:extLst>
                <a:ext uri="{FF2B5EF4-FFF2-40B4-BE49-F238E27FC236}">
                  <a16:creationId xmlns:a16="http://schemas.microsoft.com/office/drawing/2014/main" id="{0826322B-9161-4F87-8F40-A7FC26891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373" y="341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latin typeface=".VnTime" panose="020B7200000000000000" pitchFamily="34" charset="0"/>
                </a:rPr>
                <a:t>)</a:t>
              </a:r>
            </a:p>
          </p:txBody>
        </p:sp>
      </p:grpSp>
      <p:sp>
        <p:nvSpPr>
          <p:cNvPr id="2073" name="Text Box 54">
            <a:extLst>
              <a:ext uri="{FF2B5EF4-FFF2-40B4-BE49-F238E27FC236}">
                <a16:creationId xmlns:a16="http://schemas.microsoft.com/office/drawing/2014/main" id="{9D250229-08F6-405B-9AD1-C26090EE3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00100"/>
            <a:ext cx="762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1. Giíi thiÖu côm tõ “ 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cung c¨ng d©y</a:t>
            </a:r>
            <a:r>
              <a:rPr lang="en-US" altLang="en-US" b="0" u="sng">
                <a:latin typeface=".VnTime" panose="020B7200000000000000" pitchFamily="34" charset="0"/>
              </a:rPr>
              <a:t>” vµ “ 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d©y c¨ng cung</a:t>
            </a:r>
            <a:r>
              <a:rPr lang="en-US" altLang="en-US" b="0" i="1" u="sng">
                <a:latin typeface=".VnTime" panose="020B7200000000000000" pitchFamily="34" charset="0"/>
              </a:rPr>
              <a:t>”</a:t>
            </a:r>
          </a:p>
        </p:txBody>
      </p:sp>
      <p:grpSp>
        <p:nvGrpSpPr>
          <p:cNvPr id="5" name="Group 101">
            <a:extLst>
              <a:ext uri="{FF2B5EF4-FFF2-40B4-BE49-F238E27FC236}">
                <a16:creationId xmlns:a16="http://schemas.microsoft.com/office/drawing/2014/main" id="{35DA57D0-9D3B-4A88-9E17-E15CB308388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6143625"/>
            <a:ext cx="2971800" cy="604838"/>
            <a:chOff x="1296" y="3902"/>
            <a:chExt cx="1872" cy="381"/>
          </a:xfrm>
        </p:grpSpPr>
        <p:sp>
          <p:nvSpPr>
            <p:cNvPr id="2080" name="Rectangle 68">
              <a:extLst>
                <a:ext uri="{FF2B5EF4-FFF2-40B4-BE49-F238E27FC236}">
                  <a16:creationId xmlns:a16="http://schemas.microsoft.com/office/drawing/2014/main" id="{07A26DD4-63EA-415E-911C-D7FF75476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3984"/>
              <a:ext cx="1768" cy="288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81" name="Text Box 65">
              <a:extLst>
                <a:ext uri="{FF2B5EF4-FFF2-40B4-BE49-F238E27FC236}">
                  <a16:creationId xmlns:a16="http://schemas.microsoft.com/office/drawing/2014/main" id="{4E969675-D7F6-4088-9726-AA23FF304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314" y="3884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2082" name="Text Box 66">
              <a:extLst>
                <a:ext uri="{FF2B5EF4-FFF2-40B4-BE49-F238E27FC236}">
                  <a16:creationId xmlns:a16="http://schemas.microsoft.com/office/drawing/2014/main" id="{BBAFAE3F-6224-43DA-99C8-D1ED92D75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739" y="3876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2083" name="Text Box 67">
              <a:extLst>
                <a:ext uri="{FF2B5EF4-FFF2-40B4-BE49-F238E27FC236}">
                  <a16:creationId xmlns:a16="http://schemas.microsoft.com/office/drawing/2014/main" id="{6B4836A1-B7E2-4C89-A71A-36492B85C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4014"/>
              <a:ext cx="18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AB = CD =&gt; AB = CD</a:t>
              </a:r>
            </a:p>
          </p:txBody>
        </p:sp>
      </p:grpSp>
      <p:grpSp>
        <p:nvGrpSpPr>
          <p:cNvPr id="2075" name="Group 102">
            <a:extLst>
              <a:ext uri="{FF2B5EF4-FFF2-40B4-BE49-F238E27FC236}">
                <a16:creationId xmlns:a16="http://schemas.microsoft.com/office/drawing/2014/main" id="{CD14ECEC-C725-4348-A49C-1DAA858F172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295400"/>
            <a:ext cx="2921000" cy="595313"/>
            <a:chOff x="2144" y="816"/>
            <a:chExt cx="1840" cy="375"/>
          </a:xfrm>
        </p:grpSpPr>
        <p:sp>
          <p:nvSpPr>
            <p:cNvPr id="2076" name="Rectangle 103">
              <a:extLst>
                <a:ext uri="{FF2B5EF4-FFF2-40B4-BE49-F238E27FC236}">
                  <a16:creationId xmlns:a16="http://schemas.microsoft.com/office/drawing/2014/main" id="{2798FC7B-4AD5-481C-BEA9-73E2A3D38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871"/>
              <a:ext cx="1792" cy="298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7" name="Text Box 104">
              <a:extLst>
                <a:ext uri="{FF2B5EF4-FFF2-40B4-BE49-F238E27FC236}">
                  <a16:creationId xmlns:a16="http://schemas.microsoft.com/office/drawing/2014/main" id="{AF44C9A2-36D7-4AFB-832F-27A9BD01A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" y="922"/>
              <a:ext cx="18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AB = CD</a:t>
              </a:r>
              <a:r>
                <a:rPr lang="en-US" altLang="en-US" b="0" baseline="-25000">
                  <a:latin typeface=".VnTime" panose="020B7200000000000000" pitchFamily="34" charset="0"/>
                </a:rPr>
                <a:t>  </a:t>
              </a:r>
              <a:r>
                <a:rPr lang="en-US" altLang="en-US" b="0">
                  <a:latin typeface=".VnTime" panose="020B7200000000000000" pitchFamily="34" charset="0"/>
                </a:rPr>
                <a:t>=&gt; AB = CD </a:t>
              </a:r>
            </a:p>
          </p:txBody>
        </p:sp>
        <p:sp>
          <p:nvSpPr>
            <p:cNvPr id="2078" name="Text Box 105">
              <a:extLst>
                <a:ext uri="{FF2B5EF4-FFF2-40B4-BE49-F238E27FC236}">
                  <a16:creationId xmlns:a16="http://schemas.microsoft.com/office/drawing/2014/main" id="{A0488F8F-0915-4547-AE6C-EFB3D848E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45" y="779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2079" name="Text Box 106">
              <a:extLst>
                <a:ext uri="{FF2B5EF4-FFF2-40B4-BE49-F238E27FC236}">
                  <a16:creationId xmlns:a16="http://schemas.microsoft.com/office/drawing/2014/main" id="{B00304E1-5CB4-4A3A-8CBD-3C9FDB32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62" y="780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9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9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05" grpId="0"/>
      <p:bldP spid="298018" grpId="0"/>
      <p:bldP spid="298021" grpId="0"/>
      <p:bldP spid="298022" grpId="0"/>
      <p:bldP spid="298023" grpId="0"/>
      <p:bldP spid="298024" grpId="0"/>
      <p:bldP spid="298025" grpId="0"/>
      <p:bldP spid="298028" grpId="0"/>
      <p:bldP spid="298029" grpId="0"/>
      <p:bldP spid="298031" grpId="0"/>
      <p:bldP spid="2980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43" name="Picture 35">
            <a:extLst>
              <a:ext uri="{FF2B5EF4-FFF2-40B4-BE49-F238E27FC236}">
                <a16:creationId xmlns:a16="http://schemas.microsoft.com/office/drawing/2014/main" id="{D90BBED2-E6B5-487C-834A-0A9137A94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29167" r="47656" b="39583"/>
          <a:stretch>
            <a:fillRect/>
          </a:stretch>
        </p:blipFill>
        <p:spPr bwMode="auto">
          <a:xfrm>
            <a:off x="6019800" y="4343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2">
            <a:extLst>
              <a:ext uri="{FF2B5EF4-FFF2-40B4-BE49-F238E27FC236}">
                <a16:creationId xmlns:a16="http://schemas.microsoft.com/office/drawing/2014/main" id="{6203BA15-7A6E-46E7-85BE-92CBD9397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325438"/>
            <a:ext cx="1282700" cy="550862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Ti</a:t>
            </a:r>
            <a:r>
              <a:rPr lang="en-US" altLang="en-US">
                <a:solidFill>
                  <a:srgbClr val="0000FF"/>
                </a:solidFill>
              </a:rPr>
              <a:t>ế</a:t>
            </a:r>
            <a:r>
              <a:rPr lang="en-US" altLang="en-US" sz="2000">
                <a:solidFill>
                  <a:srgbClr val="0000FF"/>
                </a:solidFill>
              </a:rPr>
              <a:t>t 39</a:t>
            </a:r>
          </a:p>
        </p:txBody>
      </p:sp>
      <p:sp>
        <p:nvSpPr>
          <p:cNvPr id="299021" name="AutoShape 13">
            <a:extLst>
              <a:ext uri="{FF2B5EF4-FFF2-40B4-BE49-F238E27FC236}">
                <a16:creationId xmlns:a16="http://schemas.microsoft.com/office/drawing/2014/main" id="{CCCAD1AB-3524-4576-A0C0-DD52F6600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55600"/>
            <a:ext cx="5638800" cy="40640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2. LI£N H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GI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A D¢Y V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CUNG</a:t>
            </a:r>
          </a:p>
        </p:txBody>
      </p:sp>
      <p:sp>
        <p:nvSpPr>
          <p:cNvPr id="10245" name="Text Box 14">
            <a:extLst>
              <a:ext uri="{FF2B5EF4-FFF2-40B4-BE49-F238E27FC236}">
                <a16:creationId xmlns:a16="http://schemas.microsoft.com/office/drawing/2014/main" id="{F4D870AC-BDFB-4659-A156-51F11D1CF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516063"/>
            <a:ext cx="2057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a. B</a:t>
            </a:r>
            <a:r>
              <a:rPr lang="en-US" altLang="en-US" b="0" u="sng"/>
              <a:t>à</a:t>
            </a:r>
            <a:r>
              <a:rPr lang="en-US" altLang="en-US" b="0" u="sng">
                <a:latin typeface=".VnTime" panose="020B7200000000000000" pitchFamily="34" charset="0"/>
              </a:rPr>
              <a:t>i to</a:t>
            </a:r>
            <a:r>
              <a:rPr lang="en-US" altLang="en-US" b="0" u="sng"/>
              <a:t>á</a:t>
            </a:r>
            <a:r>
              <a:rPr lang="en-US" altLang="en-US" b="0" u="sng">
                <a:latin typeface=".VnTime" panose="020B7200000000000000" pitchFamily="34" charset="0"/>
              </a:rPr>
              <a:t>n 1.</a:t>
            </a:r>
          </a:p>
        </p:txBody>
      </p:sp>
      <p:sp>
        <p:nvSpPr>
          <p:cNvPr id="10246" name="Text Box 16">
            <a:extLst>
              <a:ext uri="{FF2B5EF4-FFF2-40B4-BE49-F238E27FC236}">
                <a16:creationId xmlns:a16="http://schemas.microsoft.com/office/drawing/2014/main" id="{5FCB9FE8-F175-4861-A63D-E72B7A2BB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55700"/>
            <a:ext cx="144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2. B</a:t>
            </a:r>
            <a:r>
              <a:rPr lang="en-US" altLang="en-US" b="0" u="sng"/>
              <a:t>à</a:t>
            </a:r>
            <a:r>
              <a:rPr lang="en-US" altLang="en-US" b="0" u="sng">
                <a:latin typeface=".VnTime" panose="020B7200000000000000" pitchFamily="34" charset="0"/>
              </a:rPr>
              <a:t>i </a:t>
            </a:r>
            <a:r>
              <a:rPr lang="en-US" altLang="en-US" b="0" u="sng"/>
              <a:t>toán</a:t>
            </a:r>
          </a:p>
        </p:txBody>
      </p:sp>
      <p:sp>
        <p:nvSpPr>
          <p:cNvPr id="10247" name="Text Box 18">
            <a:extLst>
              <a:ext uri="{FF2B5EF4-FFF2-40B4-BE49-F238E27FC236}">
                <a16:creationId xmlns:a16="http://schemas.microsoft.com/office/drawing/2014/main" id="{05622DA7-0E00-4B48-8C08-EEA7DD666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0"/>
            <a:ext cx="152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FF0000"/>
                </a:solidFill>
              </a:rPr>
              <a:t>Nhận xét:</a:t>
            </a:r>
          </a:p>
        </p:txBody>
      </p:sp>
      <p:sp>
        <p:nvSpPr>
          <p:cNvPr id="10248" name="Text Box 19">
            <a:extLst>
              <a:ext uri="{FF2B5EF4-FFF2-40B4-BE49-F238E27FC236}">
                <a16:creationId xmlns:a16="http://schemas.microsoft.com/office/drawing/2014/main" id="{E0670E40-CD13-480A-8009-467606A0B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032000"/>
            <a:ext cx="1752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b. B</a:t>
            </a:r>
            <a:r>
              <a:rPr lang="en-US" altLang="en-US" b="0" u="sng"/>
              <a:t>à</a:t>
            </a:r>
            <a:r>
              <a:rPr lang="en-US" altLang="en-US" b="0" u="sng">
                <a:latin typeface=".VnTime" panose="020B7200000000000000" pitchFamily="34" charset="0"/>
              </a:rPr>
              <a:t>i to</a:t>
            </a:r>
            <a:r>
              <a:rPr lang="en-US" altLang="en-US" b="0" u="sng"/>
              <a:t>á</a:t>
            </a:r>
            <a:r>
              <a:rPr lang="en-US" altLang="en-US" b="0" u="sng">
                <a:latin typeface=".VnTime" panose="020B7200000000000000" pitchFamily="34" charset="0"/>
              </a:rPr>
              <a:t>n 2.</a:t>
            </a:r>
          </a:p>
        </p:txBody>
      </p:sp>
      <p:sp>
        <p:nvSpPr>
          <p:cNvPr id="10249" name="Text Box 21">
            <a:extLst>
              <a:ext uri="{FF2B5EF4-FFF2-40B4-BE49-F238E27FC236}">
                <a16:creationId xmlns:a16="http://schemas.microsoft.com/office/drawing/2014/main" id="{3DEED1E8-D8A8-4BB2-98D7-19808629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057400"/>
            <a:ext cx="129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FF0000"/>
                </a:solidFill>
                <a:latin typeface=".VnTime" panose="020B7200000000000000" pitchFamily="34" charset="0"/>
              </a:rPr>
              <a:t>Nh</a:t>
            </a:r>
            <a:r>
              <a:rPr lang="en-US" altLang="en-US" b="0">
                <a:solidFill>
                  <a:srgbClr val="FF0000"/>
                </a:solidFill>
              </a:rPr>
              <a:t>ậ</a:t>
            </a:r>
            <a:r>
              <a:rPr lang="en-US" altLang="en-US" b="0">
                <a:solidFill>
                  <a:srgbClr val="FF0000"/>
                </a:solidFill>
                <a:latin typeface=".VnTime" panose="020B7200000000000000" pitchFamily="34" charset="0"/>
              </a:rPr>
              <a:t>n x</a:t>
            </a:r>
            <a:r>
              <a:rPr lang="en-US" altLang="en-US" b="0">
                <a:solidFill>
                  <a:srgbClr val="FF0000"/>
                </a:solidFill>
              </a:rPr>
              <a:t>é</a:t>
            </a:r>
            <a:r>
              <a:rPr lang="en-US" altLang="en-US" b="0">
                <a:solidFill>
                  <a:srgbClr val="FF0000"/>
                </a:solidFill>
                <a:latin typeface=".VnTime" panose="020B7200000000000000" pitchFamily="34" charset="0"/>
              </a:rPr>
              <a:t>t:</a:t>
            </a:r>
          </a:p>
        </p:txBody>
      </p:sp>
      <p:sp>
        <p:nvSpPr>
          <p:cNvPr id="299030" name="Text Box 22">
            <a:extLst>
              <a:ext uri="{FF2B5EF4-FFF2-40B4-BE49-F238E27FC236}">
                <a16:creationId xmlns:a16="http://schemas.microsoft.com/office/drawing/2014/main" id="{3213FBA2-537A-48E9-834F-0D484A391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413000"/>
            <a:ext cx="160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3. §Þnh lÝ 1.</a:t>
            </a:r>
          </a:p>
        </p:txBody>
      </p:sp>
      <p:sp>
        <p:nvSpPr>
          <p:cNvPr id="299031" name="Text Box 23">
            <a:extLst>
              <a:ext uri="{FF2B5EF4-FFF2-40B4-BE49-F238E27FC236}">
                <a16:creationId xmlns:a16="http://schemas.microsoft.com/office/drawing/2014/main" id="{F407B858-0EB1-4A45-81D4-780080759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2590800"/>
            <a:ext cx="7086600" cy="1793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Víi hai cung nhá trong mét ®­êng trßn hoÆc trong hai ®­êng trßn b»ng nhau: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0">
                <a:latin typeface=".VnTime" panose="020B7200000000000000" pitchFamily="34" charset="0"/>
              </a:rPr>
              <a:t>Hai cung b»ng nhau c¨ng hai d©y b»ng nhau.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0">
                <a:latin typeface=".VnTime" panose="020B7200000000000000" pitchFamily="34" charset="0"/>
              </a:rPr>
              <a:t>Hai d©y b»ng nhau c¨ng hai cung b»ng nhau.</a:t>
            </a:r>
          </a:p>
        </p:txBody>
      </p:sp>
      <p:grpSp>
        <p:nvGrpSpPr>
          <p:cNvPr id="2" name="Group 94">
            <a:extLst>
              <a:ext uri="{FF2B5EF4-FFF2-40B4-BE49-F238E27FC236}">
                <a16:creationId xmlns:a16="http://schemas.microsoft.com/office/drawing/2014/main" id="{3C87FAF3-46C8-47F5-A5DD-D5389D3EA3D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457700"/>
            <a:ext cx="4267200" cy="1473200"/>
            <a:chOff x="240" y="2904"/>
            <a:chExt cx="2688" cy="928"/>
          </a:xfrm>
        </p:grpSpPr>
        <p:sp>
          <p:nvSpPr>
            <p:cNvPr id="10274" name="Line 25">
              <a:extLst>
                <a:ext uri="{FF2B5EF4-FFF2-40B4-BE49-F238E27FC236}">
                  <a16:creationId xmlns:a16="http://schemas.microsoft.com/office/drawing/2014/main" id="{F479BC75-FCF2-4E23-8DC9-337A72864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2904"/>
              <a:ext cx="8" cy="9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26">
              <a:extLst>
                <a:ext uri="{FF2B5EF4-FFF2-40B4-BE49-F238E27FC236}">
                  <a16:creationId xmlns:a16="http://schemas.microsoft.com/office/drawing/2014/main" id="{3AE01EC1-B840-4923-8812-770F31091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" y="3264"/>
              <a:ext cx="26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27">
              <a:extLst>
                <a:ext uri="{FF2B5EF4-FFF2-40B4-BE49-F238E27FC236}">
                  <a16:creationId xmlns:a16="http://schemas.microsoft.com/office/drawing/2014/main" id="{7BCDF9E6-5148-4B86-92F1-523C66349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3320"/>
              <a:ext cx="3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KL</a:t>
              </a:r>
            </a:p>
          </p:txBody>
        </p:sp>
        <p:sp>
          <p:nvSpPr>
            <p:cNvPr id="10277" name="Text Box 28">
              <a:extLst>
                <a:ext uri="{FF2B5EF4-FFF2-40B4-BE49-F238E27FC236}">
                  <a16:creationId xmlns:a16="http://schemas.microsoft.com/office/drawing/2014/main" id="{99A6207C-9EEF-46C6-BD0C-47A6E60C6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2995"/>
              <a:ext cx="4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GT</a:t>
              </a:r>
            </a:p>
          </p:txBody>
        </p:sp>
      </p:grpSp>
      <p:sp>
        <p:nvSpPr>
          <p:cNvPr id="299038" name="Text Box 30">
            <a:extLst>
              <a:ext uri="{FF2B5EF4-FFF2-40B4-BE49-F238E27FC236}">
                <a16:creationId xmlns:a16="http://schemas.microsoft.com/office/drawing/2014/main" id="{C320ED55-F20C-4438-96AC-697951CAD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4546600"/>
            <a:ext cx="35433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0">
                <a:latin typeface=".VnTime" panose="020B7200000000000000" pitchFamily="34" charset="0"/>
              </a:rPr>
              <a:t>Cho (O; R) hai cung AB, CD</a:t>
            </a:r>
          </a:p>
        </p:txBody>
      </p:sp>
      <p:grpSp>
        <p:nvGrpSpPr>
          <p:cNvPr id="3" name="Group 96">
            <a:extLst>
              <a:ext uri="{FF2B5EF4-FFF2-40B4-BE49-F238E27FC236}">
                <a16:creationId xmlns:a16="http://schemas.microsoft.com/office/drawing/2014/main" id="{4EEE9F4B-7D72-4810-86C8-74419EFD826D}"/>
              </a:ext>
            </a:extLst>
          </p:cNvPr>
          <p:cNvGrpSpPr>
            <a:grpSpLocks/>
          </p:cNvGrpSpPr>
          <p:nvPr/>
        </p:nvGrpSpPr>
        <p:grpSpPr bwMode="auto">
          <a:xfrm>
            <a:off x="1041400" y="5383213"/>
            <a:ext cx="3683000" cy="606425"/>
            <a:chOff x="656" y="3487"/>
            <a:chExt cx="2320" cy="382"/>
          </a:xfrm>
        </p:grpSpPr>
        <p:sp>
          <p:nvSpPr>
            <p:cNvPr id="10271" name="Text Box 29">
              <a:extLst>
                <a:ext uri="{FF2B5EF4-FFF2-40B4-BE49-F238E27FC236}">
                  <a16:creationId xmlns:a16="http://schemas.microsoft.com/office/drawing/2014/main" id="{17578F5C-D7B2-43F0-B7FB-7EB274AA1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" y="3605"/>
              <a:ext cx="232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b) NÕu AB = CD th× AB = CD</a:t>
              </a:r>
            </a:p>
          </p:txBody>
        </p:sp>
        <p:sp>
          <p:nvSpPr>
            <p:cNvPr id="10272" name="Text Box 38">
              <a:extLst>
                <a:ext uri="{FF2B5EF4-FFF2-40B4-BE49-F238E27FC236}">
                  <a16:creationId xmlns:a16="http://schemas.microsoft.com/office/drawing/2014/main" id="{9550F6D3-0FDF-4142-AB45-DDBA20F55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192" y="3463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0273" name="Text Box 39">
              <a:extLst>
                <a:ext uri="{FF2B5EF4-FFF2-40B4-BE49-F238E27FC236}">
                  <a16:creationId xmlns:a16="http://schemas.microsoft.com/office/drawing/2014/main" id="{5604D9D6-F866-4C3C-82A3-676CC3DB6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17" y="3463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</p:grpSp>
      <p:grpSp>
        <p:nvGrpSpPr>
          <p:cNvPr id="4" name="Group 95">
            <a:extLst>
              <a:ext uri="{FF2B5EF4-FFF2-40B4-BE49-F238E27FC236}">
                <a16:creationId xmlns:a16="http://schemas.microsoft.com/office/drawing/2014/main" id="{1141B912-F616-4428-8905-B28C526460D0}"/>
              </a:ext>
            </a:extLst>
          </p:cNvPr>
          <p:cNvGrpSpPr>
            <a:grpSpLocks/>
          </p:cNvGrpSpPr>
          <p:nvPr/>
        </p:nvGrpSpPr>
        <p:grpSpPr bwMode="auto">
          <a:xfrm>
            <a:off x="1041400" y="4889500"/>
            <a:ext cx="3759200" cy="617538"/>
            <a:chOff x="656" y="3176"/>
            <a:chExt cx="2368" cy="389"/>
          </a:xfrm>
        </p:grpSpPr>
        <p:sp>
          <p:nvSpPr>
            <p:cNvPr id="10268" name="Text Box 40">
              <a:extLst>
                <a:ext uri="{FF2B5EF4-FFF2-40B4-BE49-F238E27FC236}">
                  <a16:creationId xmlns:a16="http://schemas.microsoft.com/office/drawing/2014/main" id="{E22A3467-4B87-4115-8834-67AAAA448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" y="3301"/>
              <a:ext cx="236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a) NÕu AB = CD th× AB = CD</a:t>
              </a:r>
            </a:p>
          </p:txBody>
        </p:sp>
        <p:sp>
          <p:nvSpPr>
            <p:cNvPr id="10269" name="Text Box 43">
              <a:extLst>
                <a:ext uri="{FF2B5EF4-FFF2-40B4-BE49-F238E27FC236}">
                  <a16:creationId xmlns:a16="http://schemas.microsoft.com/office/drawing/2014/main" id="{3B4477BF-2387-4EC0-816A-ED2B37425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232" y="315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0270" name="Text Box 44">
              <a:extLst>
                <a:ext uri="{FF2B5EF4-FFF2-40B4-BE49-F238E27FC236}">
                  <a16:creationId xmlns:a16="http://schemas.microsoft.com/office/drawing/2014/main" id="{B0E5C874-C64E-475A-89A4-7D130E72F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657" y="315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</p:grpSp>
      <p:sp>
        <p:nvSpPr>
          <p:cNvPr id="299053" name="Text Box 45">
            <a:extLst>
              <a:ext uri="{FF2B5EF4-FFF2-40B4-BE49-F238E27FC236}">
                <a16:creationId xmlns:a16="http://schemas.microsoft.com/office/drawing/2014/main" id="{95E8986E-64B9-47CD-A4F6-BB048648F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32500"/>
            <a:ext cx="525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FF0000"/>
                </a:solidFill>
                <a:latin typeface=".VnTime" panose="020B7200000000000000" pitchFamily="34" charset="0"/>
              </a:rPr>
              <a:t>Chó ý:</a:t>
            </a:r>
            <a:r>
              <a:rPr lang="en-US" altLang="en-US" b="0">
                <a:latin typeface=".VnTime" panose="020B7200000000000000" pitchFamily="34" charset="0"/>
              </a:rPr>
              <a:t> </a:t>
            </a:r>
            <a:r>
              <a:rPr lang="en-US" altLang="en-US" i="1">
                <a:latin typeface=".VnTime" panose="020B7200000000000000" pitchFamily="34" charset="0"/>
              </a:rPr>
              <a:t>Định lÝ 1 vÉn ®óng víi hai cung lín</a:t>
            </a:r>
          </a:p>
        </p:txBody>
      </p:sp>
      <p:sp>
        <p:nvSpPr>
          <p:cNvPr id="10257" name="Text Box 46">
            <a:extLst>
              <a:ext uri="{FF2B5EF4-FFF2-40B4-BE49-F238E27FC236}">
                <a16:creationId xmlns:a16="http://schemas.microsoft.com/office/drawing/2014/main" id="{CB381CAA-774A-41CC-B412-CE2897D5F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00100"/>
            <a:ext cx="762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1. </a:t>
            </a:r>
            <a:r>
              <a:rPr lang="en-US" altLang="en-US" b="0" u="sng"/>
              <a:t>Giới thiệu cụm từ “ </a:t>
            </a:r>
            <a:r>
              <a:rPr lang="en-US" altLang="en-US" b="0" i="1" u="sng">
                <a:solidFill>
                  <a:srgbClr val="000000"/>
                </a:solidFill>
              </a:rPr>
              <a:t>cung căng dây</a:t>
            </a:r>
            <a:r>
              <a:rPr lang="en-US" altLang="en-US" b="0" u="sng"/>
              <a:t>” và “ </a:t>
            </a:r>
            <a:r>
              <a:rPr lang="en-US" altLang="en-US" b="0" i="1" u="sng">
                <a:solidFill>
                  <a:srgbClr val="000000"/>
                </a:solidFill>
              </a:rPr>
              <a:t>dây căng cung</a:t>
            </a:r>
            <a:r>
              <a:rPr lang="en-US" altLang="en-US" b="0" i="1" u="sng"/>
              <a:t>”</a:t>
            </a:r>
          </a:p>
        </p:txBody>
      </p:sp>
      <p:grpSp>
        <p:nvGrpSpPr>
          <p:cNvPr id="10258" name="Group 83">
            <a:extLst>
              <a:ext uri="{FF2B5EF4-FFF2-40B4-BE49-F238E27FC236}">
                <a16:creationId xmlns:a16="http://schemas.microsoft.com/office/drawing/2014/main" id="{87E1C370-DBDF-4294-BB16-CB5F3524DC9B}"/>
              </a:ext>
            </a:extLst>
          </p:cNvPr>
          <p:cNvGrpSpPr>
            <a:grpSpLocks/>
          </p:cNvGrpSpPr>
          <p:nvPr/>
        </p:nvGrpSpPr>
        <p:grpSpPr bwMode="auto">
          <a:xfrm>
            <a:off x="3390900" y="1828800"/>
            <a:ext cx="2971800" cy="604838"/>
            <a:chOff x="1296" y="3902"/>
            <a:chExt cx="1872" cy="381"/>
          </a:xfrm>
        </p:grpSpPr>
        <p:sp>
          <p:nvSpPr>
            <p:cNvPr id="10264" name="Rectangle 84">
              <a:extLst>
                <a:ext uri="{FF2B5EF4-FFF2-40B4-BE49-F238E27FC236}">
                  <a16:creationId xmlns:a16="http://schemas.microsoft.com/office/drawing/2014/main" id="{48A26C12-3ACB-4F77-AE13-25E9F5AD7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3984"/>
              <a:ext cx="1768" cy="288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5" name="Text Box 85">
              <a:extLst>
                <a:ext uri="{FF2B5EF4-FFF2-40B4-BE49-F238E27FC236}">
                  <a16:creationId xmlns:a16="http://schemas.microsoft.com/office/drawing/2014/main" id="{6A857B4B-5EC8-4FE1-8A1D-34A4ADABA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314" y="3884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0266" name="Text Box 86">
              <a:extLst>
                <a:ext uri="{FF2B5EF4-FFF2-40B4-BE49-F238E27FC236}">
                  <a16:creationId xmlns:a16="http://schemas.microsoft.com/office/drawing/2014/main" id="{60F59303-AB55-4343-8856-01D5ED34C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739" y="3876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0267" name="Text Box 87">
              <a:extLst>
                <a:ext uri="{FF2B5EF4-FFF2-40B4-BE49-F238E27FC236}">
                  <a16:creationId xmlns:a16="http://schemas.microsoft.com/office/drawing/2014/main" id="{324BD69E-F15B-4425-9676-7F1910BF6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4014"/>
              <a:ext cx="18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AB = CD =&gt; AB = CD</a:t>
              </a:r>
            </a:p>
          </p:txBody>
        </p:sp>
      </p:grpSp>
      <p:grpSp>
        <p:nvGrpSpPr>
          <p:cNvPr id="10259" name="Group 93">
            <a:extLst>
              <a:ext uri="{FF2B5EF4-FFF2-40B4-BE49-F238E27FC236}">
                <a16:creationId xmlns:a16="http://schemas.microsoft.com/office/drawing/2014/main" id="{572C634E-4227-4603-8A1D-9DE42EC7A3ED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1295400"/>
            <a:ext cx="2921000" cy="595313"/>
            <a:chOff x="2144" y="816"/>
            <a:chExt cx="1840" cy="375"/>
          </a:xfrm>
        </p:grpSpPr>
        <p:sp>
          <p:nvSpPr>
            <p:cNvPr id="10260" name="Rectangle 89">
              <a:extLst>
                <a:ext uri="{FF2B5EF4-FFF2-40B4-BE49-F238E27FC236}">
                  <a16:creationId xmlns:a16="http://schemas.microsoft.com/office/drawing/2014/main" id="{83CC3791-89FA-495E-805A-477A226A5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871"/>
              <a:ext cx="1792" cy="298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1" name="Text Box 90">
              <a:extLst>
                <a:ext uri="{FF2B5EF4-FFF2-40B4-BE49-F238E27FC236}">
                  <a16:creationId xmlns:a16="http://schemas.microsoft.com/office/drawing/2014/main" id="{EBA773ED-1AF6-4F5B-B390-262CBB86A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" y="922"/>
              <a:ext cx="18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AB = CD</a:t>
              </a:r>
              <a:r>
                <a:rPr lang="en-US" altLang="en-US" b="0" baseline="-25000">
                  <a:latin typeface=".VnTime" panose="020B7200000000000000" pitchFamily="34" charset="0"/>
                </a:rPr>
                <a:t>  </a:t>
              </a:r>
              <a:r>
                <a:rPr lang="en-US" altLang="en-US" b="0">
                  <a:latin typeface=".VnTime" panose="020B7200000000000000" pitchFamily="34" charset="0"/>
                </a:rPr>
                <a:t>=&gt; AB = CD </a:t>
              </a:r>
            </a:p>
          </p:txBody>
        </p:sp>
        <p:sp>
          <p:nvSpPr>
            <p:cNvPr id="10262" name="Text Box 91">
              <a:extLst>
                <a:ext uri="{FF2B5EF4-FFF2-40B4-BE49-F238E27FC236}">
                  <a16:creationId xmlns:a16="http://schemas.microsoft.com/office/drawing/2014/main" id="{C18E4685-FCFD-460B-95BF-04AFC9BF0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45" y="779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0263" name="Text Box 92">
              <a:extLst>
                <a:ext uri="{FF2B5EF4-FFF2-40B4-BE49-F238E27FC236}">
                  <a16:creationId xmlns:a16="http://schemas.microsoft.com/office/drawing/2014/main" id="{312F6909-8F25-46FA-B9C9-0BBA26AC6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62" y="780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30" grpId="0"/>
      <p:bldP spid="299031" grpId="0" animBg="1"/>
      <p:bldP spid="299038" grpId="0"/>
      <p:bldP spid="2990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12">
            <a:extLst>
              <a:ext uri="{FF2B5EF4-FFF2-40B4-BE49-F238E27FC236}">
                <a16:creationId xmlns:a16="http://schemas.microsoft.com/office/drawing/2014/main" id="{9505ADFC-C137-4F99-A124-30B6BD470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325438"/>
            <a:ext cx="1282700" cy="550862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Ti</a:t>
            </a:r>
            <a:r>
              <a:rPr lang="en-US" altLang="en-US">
                <a:solidFill>
                  <a:srgbClr val="0000FF"/>
                </a:solidFill>
              </a:rPr>
              <a:t>ế</a:t>
            </a:r>
            <a:r>
              <a:rPr lang="en-US" altLang="en-US" sz="2000">
                <a:solidFill>
                  <a:srgbClr val="0000FF"/>
                </a:solidFill>
              </a:rPr>
              <a:t>t 39</a:t>
            </a:r>
          </a:p>
        </p:txBody>
      </p:sp>
      <p:sp>
        <p:nvSpPr>
          <p:cNvPr id="300045" name="AutoShape 13">
            <a:extLst>
              <a:ext uri="{FF2B5EF4-FFF2-40B4-BE49-F238E27FC236}">
                <a16:creationId xmlns:a16="http://schemas.microsoft.com/office/drawing/2014/main" id="{3410B1F4-E7F9-444E-807C-A8278D513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55600"/>
            <a:ext cx="5638800" cy="40640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2. LI£N H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GI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A D¢Y V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CUNG</a:t>
            </a:r>
          </a:p>
        </p:txBody>
      </p:sp>
      <p:sp>
        <p:nvSpPr>
          <p:cNvPr id="300093" name="Text Box 61">
            <a:extLst>
              <a:ext uri="{FF2B5EF4-FFF2-40B4-BE49-F238E27FC236}">
                <a16:creationId xmlns:a16="http://schemas.microsoft.com/office/drawing/2014/main" id="{C7300308-D810-4F49-83A0-CC3AC8F14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2743200"/>
            <a:ext cx="478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Hai </a:t>
            </a:r>
            <a:r>
              <a:rPr lang="en-US" altLang="en-US" sz="2400" b="0">
                <a:solidFill>
                  <a:srgbClr val="0000FF"/>
                </a:solidFill>
                <a:latin typeface=".VnTime" panose="020B7200000000000000" pitchFamily="34" charset="0"/>
              </a:rPr>
              <a:t>®­êng</a:t>
            </a:r>
            <a:r>
              <a:rPr lang="en-US" altLang="en-US" b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trßn (O) vµ (O’) </a:t>
            </a:r>
            <a:r>
              <a:rPr lang="en-US" altLang="en-US" sz="2400" b="0">
                <a:solidFill>
                  <a:srgbClr val="0000FF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b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nhau </a:t>
            </a:r>
          </a:p>
        </p:txBody>
      </p:sp>
      <p:graphicFrame>
        <p:nvGraphicFramePr>
          <p:cNvPr id="300095" name="Object 63">
            <a:extLst>
              <a:ext uri="{FF2B5EF4-FFF2-40B4-BE49-F238E27FC236}">
                <a16:creationId xmlns:a16="http://schemas.microsoft.com/office/drawing/2014/main" id="{FF500328-8347-48C1-AD3A-7D6B78286C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0100" y="3276600"/>
          <a:ext cx="20272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3" imgW="1104421" imgH="177723" progId="Equation.DSMT4">
                  <p:embed/>
                </p:oleObj>
              </mc:Choice>
              <mc:Fallback>
                <p:oleObj name="Equation" r:id="rId3" imgW="1104421" imgH="177723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276600"/>
                        <a:ext cx="20272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99" name="Object 67">
            <a:extLst>
              <a:ext uri="{FF2B5EF4-FFF2-40B4-BE49-F238E27FC236}">
                <a16:creationId xmlns:a16="http://schemas.microsoft.com/office/drawing/2014/main" id="{CF202607-C133-4FFC-8B55-E911CE1985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9500" y="2778125"/>
          <a:ext cx="17970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5" imgW="1040948" imgH="228501" progId="Equation.DSMT4">
                  <p:embed/>
                </p:oleObj>
              </mc:Choice>
              <mc:Fallback>
                <p:oleObj name="Equation" r:id="rId5" imgW="1040948" imgH="228501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778125"/>
                        <a:ext cx="17970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100" name="Text Box 68">
            <a:extLst>
              <a:ext uri="{FF2B5EF4-FFF2-40B4-BE49-F238E27FC236}">
                <a16:creationId xmlns:a16="http://schemas.microsoft.com/office/drawing/2014/main" id="{DF5DA3AA-46CE-4855-893B-288FD9340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1752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>
                <a:latin typeface=".VnTime" panose="020B7200000000000000" pitchFamily="34" charset="0"/>
              </a:rPr>
              <a:t>Bµi kiÓm tra</a:t>
            </a:r>
          </a:p>
        </p:txBody>
      </p:sp>
      <p:sp>
        <p:nvSpPr>
          <p:cNvPr id="300101" name="Text Box 69">
            <a:extLst>
              <a:ext uri="{FF2B5EF4-FFF2-40B4-BE49-F238E27FC236}">
                <a16:creationId xmlns:a16="http://schemas.microsoft.com/office/drawing/2014/main" id="{8682EEBD-FB78-4D13-B8EA-90AF5193E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3675063"/>
            <a:ext cx="2362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chemeClr val="tx1"/>
                </a:solidFill>
                <a:latin typeface=".VnTime" panose="020B7200000000000000" pitchFamily="34" charset="0"/>
              </a:rPr>
              <a:t>Ta cã   AB = CD  </a:t>
            </a:r>
          </a:p>
        </p:txBody>
      </p:sp>
      <p:grpSp>
        <p:nvGrpSpPr>
          <p:cNvPr id="2" name="Group 74">
            <a:extLst>
              <a:ext uri="{FF2B5EF4-FFF2-40B4-BE49-F238E27FC236}">
                <a16:creationId xmlns:a16="http://schemas.microsoft.com/office/drawing/2014/main" id="{2A6AAB22-0990-4666-95C5-606CAB62C2D7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505200"/>
            <a:ext cx="2362200" cy="617538"/>
            <a:chOff x="2304" y="2952"/>
            <a:chExt cx="1488" cy="389"/>
          </a:xfrm>
        </p:grpSpPr>
        <p:sp>
          <p:nvSpPr>
            <p:cNvPr id="3121" name="Text Box 71">
              <a:extLst>
                <a:ext uri="{FF2B5EF4-FFF2-40B4-BE49-F238E27FC236}">
                  <a16:creationId xmlns:a16="http://schemas.microsoft.com/office/drawing/2014/main" id="{0768D173-D5F4-49B0-A254-5484BB769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72"/>
              <a:ext cx="14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chemeClr val="tx1"/>
                  </a:solidFill>
                  <a:latin typeface=".VnTime" panose="020B7200000000000000" pitchFamily="34" charset="0"/>
                </a:rPr>
                <a:t>     AB   =   CD. </a:t>
              </a:r>
            </a:p>
          </p:txBody>
        </p:sp>
        <p:sp>
          <p:nvSpPr>
            <p:cNvPr id="3122" name="Text Box 72">
              <a:extLst>
                <a:ext uri="{FF2B5EF4-FFF2-40B4-BE49-F238E27FC236}">
                  <a16:creationId xmlns:a16="http://schemas.microsoft.com/office/drawing/2014/main" id="{4986AABB-8576-4A01-A9A8-B5248FC89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595" y="2916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solidFill>
                    <a:schemeClr val="tx1"/>
                  </a:solidFill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3123" name="Text Box 73">
              <a:extLst>
                <a:ext uri="{FF2B5EF4-FFF2-40B4-BE49-F238E27FC236}">
                  <a16:creationId xmlns:a16="http://schemas.microsoft.com/office/drawing/2014/main" id="{ABDE6C85-C939-4874-AACD-55EDA75B7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89" y="2908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solidFill>
                    <a:schemeClr val="tx1"/>
                  </a:solidFill>
                  <a:latin typeface=".VnTime" panose="020B7200000000000000" pitchFamily="34" charset="0"/>
                </a:rPr>
                <a:t>)</a:t>
              </a:r>
            </a:p>
          </p:txBody>
        </p:sp>
      </p:grpSp>
      <p:sp>
        <p:nvSpPr>
          <p:cNvPr id="300107" name="Text Box 75">
            <a:extLst>
              <a:ext uri="{FF2B5EF4-FFF2-40B4-BE49-F238E27FC236}">
                <a16:creationId xmlns:a16="http://schemas.microsoft.com/office/drawing/2014/main" id="{E23B6869-1760-4F85-A8AB-5A0B293B7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00400"/>
            <a:ext cx="1828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Chøng minh:</a:t>
            </a:r>
          </a:p>
        </p:txBody>
      </p:sp>
      <p:graphicFrame>
        <p:nvGraphicFramePr>
          <p:cNvPr id="300109" name="Object 77">
            <a:extLst>
              <a:ext uri="{FF2B5EF4-FFF2-40B4-BE49-F238E27FC236}">
                <a16:creationId xmlns:a16="http://schemas.microsoft.com/office/drawing/2014/main" id="{7EAC173C-5538-433E-A71A-0A108598FE5D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5054600" y="4102100"/>
          <a:ext cx="190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7" imgW="1040948" imgH="228501" progId="Equation.DSMT4">
                  <p:embed/>
                </p:oleObj>
              </mc:Choice>
              <mc:Fallback>
                <p:oleObj name="Equation" r:id="rId7" imgW="1040948" imgH="228501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102100"/>
                        <a:ext cx="1905000" cy="457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98">
            <a:extLst>
              <a:ext uri="{FF2B5EF4-FFF2-40B4-BE49-F238E27FC236}">
                <a16:creationId xmlns:a16="http://schemas.microsoft.com/office/drawing/2014/main" id="{D7210469-134A-48DD-A5A0-CC845192A63C}"/>
              </a:ext>
            </a:extLst>
          </p:cNvPr>
          <p:cNvGrpSpPr>
            <a:grpSpLocks/>
          </p:cNvGrpSpPr>
          <p:nvPr/>
        </p:nvGrpSpPr>
        <p:grpSpPr bwMode="auto">
          <a:xfrm>
            <a:off x="6692900" y="5626100"/>
            <a:ext cx="1752600" cy="533400"/>
            <a:chOff x="4592" y="2064"/>
            <a:chExt cx="1104" cy="336"/>
          </a:xfrm>
        </p:grpSpPr>
        <p:sp>
          <p:nvSpPr>
            <p:cNvPr id="3119" name="Text Box 86">
              <a:extLst>
                <a:ext uri="{FF2B5EF4-FFF2-40B4-BE49-F238E27FC236}">
                  <a16:creationId xmlns:a16="http://schemas.microsoft.com/office/drawing/2014/main" id="{9FD1EED1-1E67-4498-BD77-774FF7AD2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0" y="2128"/>
              <a:ext cx="9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66"/>
                  </a:solidFill>
                  <a:latin typeface=".VnTime" panose="020B7200000000000000" pitchFamily="34" charset="0"/>
                </a:rPr>
                <a:t>AB</a:t>
              </a:r>
              <a:r>
                <a:rPr lang="en-US" altLang="en-US" b="0" baseline="-25000">
                  <a:solidFill>
                    <a:srgbClr val="FF0066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b="0">
                  <a:solidFill>
                    <a:srgbClr val="FF0066"/>
                  </a:solidFill>
                  <a:latin typeface=".VnTime" panose="020B7200000000000000" pitchFamily="34" charset="0"/>
                </a:rPr>
                <a:t> =  CD </a:t>
              </a:r>
            </a:p>
          </p:txBody>
        </p:sp>
        <p:sp>
          <p:nvSpPr>
            <p:cNvPr id="3120" name="Rectangle 89">
              <a:extLst>
                <a:ext uri="{FF2B5EF4-FFF2-40B4-BE49-F238E27FC236}">
                  <a16:creationId xmlns:a16="http://schemas.microsoft.com/office/drawing/2014/main" id="{E4837F63-797A-416D-9ACF-5C3058AD0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2064"/>
              <a:ext cx="1104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0122" name="Line 90">
            <a:extLst>
              <a:ext uri="{FF2B5EF4-FFF2-40B4-BE49-F238E27FC236}">
                <a16:creationId xmlns:a16="http://schemas.microsoft.com/office/drawing/2014/main" id="{F859EB5B-9768-4B15-A880-1160AC0F53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9800" y="4559300"/>
            <a:ext cx="1066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125" name="Line 93">
            <a:extLst>
              <a:ext uri="{FF2B5EF4-FFF2-40B4-BE49-F238E27FC236}">
                <a16:creationId xmlns:a16="http://schemas.microsoft.com/office/drawing/2014/main" id="{087A13CA-BA09-4BC8-9199-DE4154D26E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5943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126" name="Line 94">
            <a:extLst>
              <a:ext uri="{FF2B5EF4-FFF2-40B4-BE49-F238E27FC236}">
                <a16:creationId xmlns:a16="http://schemas.microsoft.com/office/drawing/2014/main" id="{3BFCED52-28D8-47D1-941A-9B6ED9CAAC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69000" y="4559300"/>
            <a:ext cx="127000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127" name="Text Box 95">
            <a:extLst>
              <a:ext uri="{FF2B5EF4-FFF2-40B4-BE49-F238E27FC236}">
                <a16:creationId xmlns:a16="http://schemas.microsoft.com/office/drawing/2014/main" id="{B65DB6B7-4AA9-4A85-8680-FBD7EEC29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3708400"/>
            <a:ext cx="625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  <a:latin typeface=".VnTime" panose="020B7200000000000000" pitchFamily="34" charset="0"/>
              </a:rPr>
              <a:t>&lt;=</a:t>
            </a:r>
          </a:p>
        </p:txBody>
      </p:sp>
      <p:sp>
        <p:nvSpPr>
          <p:cNvPr id="300128" name="Text Box 96">
            <a:extLst>
              <a:ext uri="{FF2B5EF4-FFF2-40B4-BE49-F238E27FC236}">
                <a16:creationId xmlns:a16="http://schemas.microsoft.com/office/drawing/2014/main" id="{55BC0F35-B7BC-4E5A-9DF8-44957C414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591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&lt;=&gt;</a:t>
            </a:r>
          </a:p>
        </p:txBody>
      </p:sp>
      <p:sp>
        <p:nvSpPr>
          <p:cNvPr id="300129" name="Text Box 97">
            <a:extLst>
              <a:ext uri="{FF2B5EF4-FFF2-40B4-BE49-F238E27FC236}">
                <a16:creationId xmlns:a16="http://schemas.microsoft.com/office/drawing/2014/main" id="{9E1A5761-6284-46DF-9F54-96BA863F8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3708400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chemeClr val="tx1"/>
                </a:solidFill>
                <a:latin typeface=".VnTime" panose="020B7200000000000000" pitchFamily="34" charset="0"/>
              </a:rPr>
              <a:t>=&gt;</a:t>
            </a:r>
          </a:p>
        </p:txBody>
      </p:sp>
      <p:grpSp>
        <p:nvGrpSpPr>
          <p:cNvPr id="4" name="Group 124">
            <a:extLst>
              <a:ext uri="{FF2B5EF4-FFF2-40B4-BE49-F238E27FC236}">
                <a16:creationId xmlns:a16="http://schemas.microsoft.com/office/drawing/2014/main" id="{FB22D82A-46DA-4BD4-9584-F1C30CA9A578}"/>
              </a:ext>
            </a:extLst>
          </p:cNvPr>
          <p:cNvGrpSpPr>
            <a:grpSpLocks/>
          </p:cNvGrpSpPr>
          <p:nvPr/>
        </p:nvGrpSpPr>
        <p:grpSpPr bwMode="auto">
          <a:xfrm>
            <a:off x="3111500" y="5257800"/>
            <a:ext cx="2463800" cy="1079500"/>
            <a:chOff x="1960" y="3312"/>
            <a:chExt cx="1552" cy="680"/>
          </a:xfrm>
        </p:grpSpPr>
        <p:sp>
          <p:nvSpPr>
            <p:cNvPr id="3111" name="Text Box 80">
              <a:extLst>
                <a:ext uri="{FF2B5EF4-FFF2-40B4-BE49-F238E27FC236}">
                  <a16:creationId xmlns:a16="http://schemas.microsoft.com/office/drawing/2014/main" id="{2C72644A-97FD-4242-9C34-199527064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8" y="3424"/>
              <a:ext cx="13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FF0066"/>
                  </a:solidFill>
                  <a:latin typeface=".VnTime" panose="020B7200000000000000" pitchFamily="34" charset="0"/>
                </a:rPr>
                <a:t>AB</a:t>
              </a:r>
              <a:r>
                <a:rPr lang="en-US" altLang="en-US" b="0" baseline="-25000">
                  <a:solidFill>
                    <a:srgbClr val="FF0066"/>
                  </a:solidFill>
                  <a:latin typeface=".VnTime" panose="020B7200000000000000" pitchFamily="34" charset="0"/>
                </a:rPr>
                <a:t>  </a:t>
              </a:r>
              <a:r>
                <a:rPr lang="en-US" altLang="en-US" b="0">
                  <a:solidFill>
                    <a:srgbClr val="FF0066"/>
                  </a:solidFill>
                  <a:latin typeface=".VnTime" panose="020B7200000000000000" pitchFamily="34" charset="0"/>
                </a:rPr>
                <a:t>= CD   hoặc</a:t>
              </a:r>
            </a:p>
          </p:txBody>
        </p:sp>
        <p:sp>
          <p:nvSpPr>
            <p:cNvPr id="3112" name="Text Box 81">
              <a:extLst>
                <a:ext uri="{FF2B5EF4-FFF2-40B4-BE49-F238E27FC236}">
                  <a16:creationId xmlns:a16="http://schemas.microsoft.com/office/drawing/2014/main" id="{CB99807C-CC80-488F-BA45-8AB5DE37E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125" y="3268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solidFill>
                    <a:srgbClr val="FF0066"/>
                  </a:solidFill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3113" name="Text Box 82">
              <a:extLst>
                <a:ext uri="{FF2B5EF4-FFF2-40B4-BE49-F238E27FC236}">
                  <a16:creationId xmlns:a16="http://schemas.microsoft.com/office/drawing/2014/main" id="{5278421E-E10D-481C-A54A-EDC9F89B9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572" y="3268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>
                  <a:solidFill>
                    <a:srgbClr val="FF0066"/>
                  </a:solidFill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3114" name="Rectangle 84">
              <a:extLst>
                <a:ext uri="{FF2B5EF4-FFF2-40B4-BE49-F238E27FC236}">
                  <a16:creationId xmlns:a16="http://schemas.microsoft.com/office/drawing/2014/main" id="{22763942-9351-47E8-A3E9-58B1057E9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3352"/>
              <a:ext cx="1552" cy="6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115" name="Group 103">
              <a:extLst>
                <a:ext uri="{FF2B5EF4-FFF2-40B4-BE49-F238E27FC236}">
                  <a16:creationId xmlns:a16="http://schemas.microsoft.com/office/drawing/2014/main" id="{214B4B0C-6D39-494F-A416-035E39DC9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6" y="3640"/>
              <a:ext cx="1392" cy="349"/>
              <a:chOff x="3024" y="3443"/>
              <a:chExt cx="1392" cy="349"/>
            </a:xfrm>
          </p:grpSpPr>
          <p:sp>
            <p:nvSpPr>
              <p:cNvPr id="3116" name="Text Box 100">
                <a:extLst>
                  <a:ext uri="{FF2B5EF4-FFF2-40B4-BE49-F238E27FC236}">
                    <a16:creationId xmlns:a16="http://schemas.microsoft.com/office/drawing/2014/main" id="{B00EAC09-954C-40B1-AFC6-EE18145407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523"/>
                <a:ext cx="139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0">
                    <a:solidFill>
                      <a:srgbClr val="FF0000"/>
                    </a:solidFill>
                    <a:latin typeface=".VnTime" panose="020B7200000000000000" pitchFamily="34" charset="0"/>
                  </a:rPr>
                  <a:t>S® AB  =  S® CD</a:t>
                </a:r>
              </a:p>
            </p:txBody>
          </p:sp>
          <p:sp>
            <p:nvSpPr>
              <p:cNvPr id="3117" name="Text Box 101">
                <a:extLst>
                  <a:ext uri="{FF2B5EF4-FFF2-40B4-BE49-F238E27FC236}">
                    <a16:creationId xmlns:a16="http://schemas.microsoft.com/office/drawing/2014/main" id="{EF7AEF38-9088-4BBE-AB83-A0F55651DC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287" y="3404"/>
                <a:ext cx="19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0">
                    <a:solidFill>
                      <a:srgbClr val="FF0000"/>
                    </a:solidFill>
                    <a:latin typeface=".VnTime" panose="020B7200000000000000" pitchFamily="34" charset="0"/>
                  </a:rPr>
                  <a:t>)</a:t>
                </a:r>
              </a:p>
            </p:txBody>
          </p:sp>
          <p:sp>
            <p:nvSpPr>
              <p:cNvPr id="3118" name="Text Box 102">
                <a:extLst>
                  <a:ext uri="{FF2B5EF4-FFF2-40B4-BE49-F238E27FC236}">
                    <a16:creationId xmlns:a16="http://schemas.microsoft.com/office/drawing/2014/main" id="{5AC8BB51-BB06-4462-BC79-09C317607F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994" y="3404"/>
                <a:ext cx="19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0">
                    <a:solidFill>
                      <a:srgbClr val="FF0000"/>
                    </a:solidFill>
                    <a:latin typeface=".VnTime" panose="020B7200000000000000" pitchFamily="34" charset="0"/>
                  </a:rPr>
                  <a:t>)</a:t>
                </a:r>
              </a:p>
            </p:txBody>
          </p:sp>
        </p:grpSp>
      </p:grpSp>
      <p:grpSp>
        <p:nvGrpSpPr>
          <p:cNvPr id="6" name="Group 105">
            <a:extLst>
              <a:ext uri="{FF2B5EF4-FFF2-40B4-BE49-F238E27FC236}">
                <a16:creationId xmlns:a16="http://schemas.microsoft.com/office/drawing/2014/main" id="{4168BB6C-F5F5-42FF-A242-418DDED98591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914400"/>
            <a:ext cx="4329113" cy="1804988"/>
            <a:chOff x="3123" y="1839"/>
            <a:chExt cx="2727" cy="1137"/>
          </a:xfrm>
        </p:grpSpPr>
        <p:sp>
          <p:nvSpPr>
            <p:cNvPr id="3093" name="Oval 106">
              <a:extLst>
                <a:ext uri="{FF2B5EF4-FFF2-40B4-BE49-F238E27FC236}">
                  <a16:creationId xmlns:a16="http://schemas.microsoft.com/office/drawing/2014/main" id="{DF58E9DA-A1C4-4D67-AB25-B83B1EA82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3" y="1842"/>
              <a:ext cx="1134" cy="1134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94" name="Text Box 107">
              <a:extLst>
                <a:ext uri="{FF2B5EF4-FFF2-40B4-BE49-F238E27FC236}">
                  <a16:creationId xmlns:a16="http://schemas.microsoft.com/office/drawing/2014/main" id="{AC56E827-4300-4102-84B1-BF8411004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3" y="222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3095" name="Text Box 108">
              <a:extLst>
                <a:ext uri="{FF2B5EF4-FFF2-40B4-BE49-F238E27FC236}">
                  <a16:creationId xmlns:a16="http://schemas.microsoft.com/office/drawing/2014/main" id="{EA1DA66E-4EB7-45B3-96A3-CEEF875C5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3" y="2082"/>
              <a:ext cx="1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0">
                  <a:solidFill>
                    <a:srgbClr val="FF000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096" name="Freeform 109">
              <a:extLst>
                <a:ext uri="{FF2B5EF4-FFF2-40B4-BE49-F238E27FC236}">
                  <a16:creationId xmlns:a16="http://schemas.microsoft.com/office/drawing/2014/main" id="{00FC2C44-31A8-4E1F-A568-1FE70FF1D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2413"/>
              <a:ext cx="480" cy="277"/>
            </a:xfrm>
            <a:custGeom>
              <a:avLst/>
              <a:gdLst>
                <a:gd name="T0" fmla="*/ 0 w 480"/>
                <a:gd name="T1" fmla="*/ 0 h 277"/>
                <a:gd name="T2" fmla="*/ 480 w 480"/>
                <a:gd name="T3" fmla="*/ 277 h 277"/>
                <a:gd name="T4" fmla="*/ 0 60000 65536"/>
                <a:gd name="T5" fmla="*/ 0 60000 65536"/>
                <a:gd name="T6" fmla="*/ 0 w 480"/>
                <a:gd name="T7" fmla="*/ 0 h 277"/>
                <a:gd name="T8" fmla="*/ 480 w 480"/>
                <a:gd name="T9" fmla="*/ 277 h 2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277">
                  <a:moveTo>
                    <a:pt x="0" y="0"/>
                  </a:moveTo>
                  <a:lnTo>
                    <a:pt x="480" y="27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110">
              <a:extLst>
                <a:ext uri="{FF2B5EF4-FFF2-40B4-BE49-F238E27FC236}">
                  <a16:creationId xmlns:a16="http://schemas.microsoft.com/office/drawing/2014/main" id="{A98A752A-8B50-47C5-AE2B-A07672E4C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2138"/>
              <a:ext cx="488" cy="272"/>
            </a:xfrm>
            <a:custGeom>
              <a:avLst/>
              <a:gdLst>
                <a:gd name="T0" fmla="*/ 0 w 488"/>
                <a:gd name="T1" fmla="*/ 272 h 272"/>
                <a:gd name="T2" fmla="*/ 488 w 488"/>
                <a:gd name="T3" fmla="*/ 0 h 272"/>
                <a:gd name="T4" fmla="*/ 0 60000 65536"/>
                <a:gd name="T5" fmla="*/ 0 60000 65536"/>
                <a:gd name="T6" fmla="*/ 0 w 488"/>
                <a:gd name="T7" fmla="*/ 0 h 272"/>
                <a:gd name="T8" fmla="*/ 488 w 488"/>
                <a:gd name="T9" fmla="*/ 272 h 2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8" h="272">
                  <a:moveTo>
                    <a:pt x="0" y="272"/>
                  </a:moveTo>
                  <a:lnTo>
                    <a:pt x="4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Text Box 111">
              <a:extLst>
                <a:ext uri="{FF2B5EF4-FFF2-40B4-BE49-F238E27FC236}">
                  <a16:creationId xmlns:a16="http://schemas.microsoft.com/office/drawing/2014/main" id="{75996800-2DFB-478F-B0B7-76854E7B8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" y="258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99" name="Text Box 112">
              <a:extLst>
                <a:ext uri="{FF2B5EF4-FFF2-40B4-BE49-F238E27FC236}">
                  <a16:creationId xmlns:a16="http://schemas.microsoft.com/office/drawing/2014/main" id="{DE592C47-CBBF-449F-AD38-173A4E98C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" y="193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100" name="Text Box 113">
              <a:extLst>
                <a:ext uri="{FF2B5EF4-FFF2-40B4-BE49-F238E27FC236}">
                  <a16:creationId xmlns:a16="http://schemas.microsoft.com/office/drawing/2014/main" id="{8538E08F-20BC-4CA2-ACAF-49CCFC5BE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2270"/>
              <a:ext cx="1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101" name="Freeform 114">
              <a:extLst>
                <a:ext uri="{FF2B5EF4-FFF2-40B4-BE49-F238E27FC236}">
                  <a16:creationId xmlns:a16="http://schemas.microsoft.com/office/drawing/2014/main" id="{D82F7875-8C03-4EB0-9B59-878270BE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36"/>
              <a:ext cx="6" cy="555"/>
            </a:xfrm>
            <a:custGeom>
              <a:avLst/>
              <a:gdLst>
                <a:gd name="T0" fmla="*/ 6 w 6"/>
                <a:gd name="T1" fmla="*/ 0 h 555"/>
                <a:gd name="T2" fmla="*/ 0 w 6"/>
                <a:gd name="T3" fmla="*/ 555 h 555"/>
                <a:gd name="T4" fmla="*/ 0 60000 65536"/>
                <a:gd name="T5" fmla="*/ 0 60000 65536"/>
                <a:gd name="T6" fmla="*/ 0 w 6"/>
                <a:gd name="T7" fmla="*/ 0 h 555"/>
                <a:gd name="T8" fmla="*/ 6 w 6"/>
                <a:gd name="T9" fmla="*/ 555 h 5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555">
                  <a:moveTo>
                    <a:pt x="6" y="0"/>
                  </a:moveTo>
                  <a:lnTo>
                    <a:pt x="0" y="55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Oval 115">
              <a:extLst>
                <a:ext uri="{FF2B5EF4-FFF2-40B4-BE49-F238E27FC236}">
                  <a16:creationId xmlns:a16="http://schemas.microsoft.com/office/drawing/2014/main" id="{7B27E285-F2C4-4336-BB50-CF7A1B7CE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" y="1839"/>
              <a:ext cx="1134" cy="1134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03" name="Text Box 116">
              <a:extLst>
                <a:ext uri="{FF2B5EF4-FFF2-40B4-BE49-F238E27FC236}">
                  <a16:creationId xmlns:a16="http://schemas.microsoft.com/office/drawing/2014/main" id="{1B3E08EF-2F06-4CE5-91FD-C08DEB71F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" y="2079"/>
              <a:ext cx="1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0">
                  <a:solidFill>
                    <a:srgbClr val="FF000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104" name="Text Box 117">
              <a:extLst>
                <a:ext uri="{FF2B5EF4-FFF2-40B4-BE49-F238E27FC236}">
                  <a16:creationId xmlns:a16="http://schemas.microsoft.com/office/drawing/2014/main" id="{129C8D82-25C5-4137-835F-E78DBC585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8" y="2223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  <a:cs typeface="Arial" panose="020B0604020202020204" pitchFamily="34" charset="0"/>
                </a:rPr>
                <a:t>O’</a:t>
              </a:r>
            </a:p>
          </p:txBody>
        </p:sp>
        <p:sp>
          <p:nvSpPr>
            <p:cNvPr id="3105" name="Freeform 118">
              <a:extLst>
                <a:ext uri="{FF2B5EF4-FFF2-40B4-BE49-F238E27FC236}">
                  <a16:creationId xmlns:a16="http://schemas.microsoft.com/office/drawing/2014/main" id="{414A1B1A-27D4-4AB8-A1BE-6122D37AD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" y="2410"/>
              <a:ext cx="480" cy="274"/>
            </a:xfrm>
            <a:custGeom>
              <a:avLst/>
              <a:gdLst>
                <a:gd name="T0" fmla="*/ 0 w 480"/>
                <a:gd name="T1" fmla="*/ 0 h 274"/>
                <a:gd name="T2" fmla="*/ 480 w 480"/>
                <a:gd name="T3" fmla="*/ 274 h 274"/>
                <a:gd name="T4" fmla="*/ 0 60000 65536"/>
                <a:gd name="T5" fmla="*/ 0 60000 65536"/>
                <a:gd name="T6" fmla="*/ 0 w 480"/>
                <a:gd name="T7" fmla="*/ 0 h 274"/>
                <a:gd name="T8" fmla="*/ 480 w 480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274">
                  <a:moveTo>
                    <a:pt x="0" y="0"/>
                  </a:moveTo>
                  <a:lnTo>
                    <a:pt x="480" y="2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119">
              <a:extLst>
                <a:ext uri="{FF2B5EF4-FFF2-40B4-BE49-F238E27FC236}">
                  <a16:creationId xmlns:a16="http://schemas.microsoft.com/office/drawing/2014/main" id="{95347AB8-3F5F-49E3-9DDB-93003135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2138"/>
              <a:ext cx="486" cy="269"/>
            </a:xfrm>
            <a:custGeom>
              <a:avLst/>
              <a:gdLst>
                <a:gd name="T0" fmla="*/ 0 w 486"/>
                <a:gd name="T1" fmla="*/ 269 h 269"/>
                <a:gd name="T2" fmla="*/ 486 w 486"/>
                <a:gd name="T3" fmla="*/ 0 h 269"/>
                <a:gd name="T4" fmla="*/ 0 60000 65536"/>
                <a:gd name="T5" fmla="*/ 0 60000 65536"/>
                <a:gd name="T6" fmla="*/ 0 w 486"/>
                <a:gd name="T7" fmla="*/ 0 h 269"/>
                <a:gd name="T8" fmla="*/ 486 w 486"/>
                <a:gd name="T9" fmla="*/ 269 h 2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" h="269">
                  <a:moveTo>
                    <a:pt x="0" y="269"/>
                  </a:moveTo>
                  <a:lnTo>
                    <a:pt x="48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Text Box 120">
              <a:extLst>
                <a:ext uri="{FF2B5EF4-FFF2-40B4-BE49-F238E27FC236}">
                  <a16:creationId xmlns:a16="http://schemas.microsoft.com/office/drawing/2014/main" id="{04BC8976-F573-4F2D-9BDA-EE35F7067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4" y="2583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108" name="Text Box 121">
              <a:extLst>
                <a:ext uri="{FF2B5EF4-FFF2-40B4-BE49-F238E27FC236}">
                  <a16:creationId xmlns:a16="http://schemas.microsoft.com/office/drawing/2014/main" id="{24EAD03F-103E-4EED-B36A-1B41B162F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0" y="1919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109" name="Text Box 122">
              <a:extLst>
                <a:ext uri="{FF2B5EF4-FFF2-40B4-BE49-F238E27FC236}">
                  <a16:creationId xmlns:a16="http://schemas.microsoft.com/office/drawing/2014/main" id="{9066540B-D53F-4206-8E00-08E13B980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8" y="2275"/>
              <a:ext cx="1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110" name="Freeform 123">
              <a:extLst>
                <a:ext uri="{FF2B5EF4-FFF2-40B4-BE49-F238E27FC236}">
                  <a16:creationId xmlns:a16="http://schemas.microsoft.com/office/drawing/2014/main" id="{F4F909DE-3F0D-42AA-9629-35D341E85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2140"/>
              <a:ext cx="8" cy="544"/>
            </a:xfrm>
            <a:custGeom>
              <a:avLst/>
              <a:gdLst>
                <a:gd name="T0" fmla="*/ 8 w 8"/>
                <a:gd name="T1" fmla="*/ 0 h 544"/>
                <a:gd name="T2" fmla="*/ 0 w 8"/>
                <a:gd name="T3" fmla="*/ 544 h 544"/>
                <a:gd name="T4" fmla="*/ 0 60000 65536"/>
                <a:gd name="T5" fmla="*/ 0 60000 65536"/>
                <a:gd name="T6" fmla="*/ 0 w 8"/>
                <a:gd name="T7" fmla="*/ 0 h 544"/>
                <a:gd name="T8" fmla="*/ 8 w 8"/>
                <a:gd name="T9" fmla="*/ 544 h 5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544">
                  <a:moveTo>
                    <a:pt x="8" y="0"/>
                  </a:moveTo>
                  <a:lnTo>
                    <a:pt x="0" y="5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00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300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0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0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93" grpId="0"/>
      <p:bldP spid="300100" grpId="0"/>
      <p:bldP spid="300101" grpId="0"/>
      <p:bldP spid="300107" grpId="0"/>
      <p:bldP spid="300127" grpId="0"/>
      <p:bldP spid="300127" grpId="1"/>
      <p:bldP spid="300129" grpId="0"/>
      <p:bldP spid="3001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6" name="Text Box 180">
            <a:extLst>
              <a:ext uri="{FF2B5EF4-FFF2-40B4-BE49-F238E27FC236}">
                <a16:creationId xmlns:a16="http://schemas.microsoft.com/office/drawing/2014/main" id="{4413BBF7-5ACA-40E6-8BE9-86EDB9E01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24400"/>
            <a:ext cx="1828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4. Định lÝ 2.</a:t>
            </a:r>
          </a:p>
        </p:txBody>
      </p:sp>
      <p:pic>
        <p:nvPicPr>
          <p:cNvPr id="40117" name="Picture 181">
            <a:extLst>
              <a:ext uri="{FF2B5EF4-FFF2-40B4-BE49-F238E27FC236}">
                <a16:creationId xmlns:a16="http://schemas.microsoft.com/office/drawing/2014/main" id="{D70EF73C-6897-4BE9-A445-AFA876CD6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15625" r="42969" b="52083"/>
          <a:stretch>
            <a:fillRect/>
          </a:stretch>
        </p:blipFill>
        <p:spPr bwMode="auto">
          <a:xfrm>
            <a:off x="5638800" y="274320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202">
            <a:extLst>
              <a:ext uri="{FF2B5EF4-FFF2-40B4-BE49-F238E27FC236}">
                <a16:creationId xmlns:a16="http://schemas.microsoft.com/office/drawing/2014/main" id="{564E5D51-4519-4CC0-A782-BC9F0CED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325438"/>
            <a:ext cx="1282700" cy="550862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Ti</a:t>
            </a:r>
            <a:r>
              <a:rPr lang="en-US" altLang="en-US">
                <a:solidFill>
                  <a:srgbClr val="0000FF"/>
                </a:solidFill>
              </a:rPr>
              <a:t>ế</a:t>
            </a:r>
            <a:r>
              <a:rPr lang="en-US" altLang="en-US" sz="2000">
                <a:solidFill>
                  <a:srgbClr val="0000FF"/>
                </a:solidFill>
              </a:rPr>
              <a:t>t 39</a:t>
            </a:r>
          </a:p>
        </p:txBody>
      </p:sp>
      <p:sp>
        <p:nvSpPr>
          <p:cNvPr id="40139" name="AutoShape 203">
            <a:extLst>
              <a:ext uri="{FF2B5EF4-FFF2-40B4-BE49-F238E27FC236}">
                <a16:creationId xmlns:a16="http://schemas.microsoft.com/office/drawing/2014/main" id="{834D590D-2824-4DA4-A982-9F16E56CD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55600"/>
            <a:ext cx="5638800" cy="40640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2. LI£N H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GI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A D¢Y V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CUNG</a:t>
            </a:r>
          </a:p>
        </p:txBody>
      </p:sp>
      <p:sp>
        <p:nvSpPr>
          <p:cNvPr id="11270" name="Text Box 205">
            <a:extLst>
              <a:ext uri="{FF2B5EF4-FFF2-40B4-BE49-F238E27FC236}">
                <a16:creationId xmlns:a16="http://schemas.microsoft.com/office/drawing/2014/main" id="{B577C1EC-A904-45B5-AF47-A22F30994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00100"/>
            <a:ext cx="762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1. Giíi thiÖu côm tõ “ 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cung c¨ng d©y</a:t>
            </a:r>
            <a:r>
              <a:rPr lang="en-US" altLang="en-US" b="0" u="sng">
                <a:latin typeface=".VnTime" panose="020B7200000000000000" pitchFamily="34" charset="0"/>
              </a:rPr>
              <a:t>” vµ “ 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d©y c¨ng cung</a:t>
            </a:r>
            <a:r>
              <a:rPr lang="en-US" altLang="en-US" b="0" i="1" u="sng"/>
              <a:t>”</a:t>
            </a:r>
            <a:r>
              <a:rPr lang="en-US" altLang="en-US" b="0" i="1" u="sng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1271" name="Text Box 206">
            <a:extLst>
              <a:ext uri="{FF2B5EF4-FFF2-40B4-BE49-F238E27FC236}">
                <a16:creationId xmlns:a16="http://schemas.microsoft.com/office/drawing/2014/main" id="{9A103CDB-B372-4665-921E-82F64B2D4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55700"/>
            <a:ext cx="144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2. Bµi to¸n</a:t>
            </a:r>
          </a:p>
        </p:txBody>
      </p:sp>
      <p:sp>
        <p:nvSpPr>
          <p:cNvPr id="11272" name="Text Box 212">
            <a:extLst>
              <a:ext uri="{FF2B5EF4-FFF2-40B4-BE49-F238E27FC236}">
                <a16:creationId xmlns:a16="http://schemas.microsoft.com/office/drawing/2014/main" id="{D8CDA65D-9BA5-4374-8E3A-19E602A4D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511300"/>
            <a:ext cx="160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3. §Þnh lÝ 1.</a:t>
            </a:r>
          </a:p>
        </p:txBody>
      </p:sp>
      <p:pic>
        <p:nvPicPr>
          <p:cNvPr id="40166" name="Picture 230" descr="qustionbig_w">
            <a:extLst>
              <a:ext uri="{FF2B5EF4-FFF2-40B4-BE49-F238E27FC236}">
                <a16:creationId xmlns:a16="http://schemas.microsoft.com/office/drawing/2014/main" id="{152ECD81-B394-4A0C-85EC-5C6B2486E4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63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2">
            <a:extLst>
              <a:ext uri="{FF2B5EF4-FFF2-40B4-BE49-F238E27FC236}">
                <a16:creationId xmlns:a16="http://schemas.microsoft.com/office/drawing/2014/main" id="{B057C34E-3332-421B-BE56-078851B12D5F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2960688"/>
            <a:ext cx="3162300" cy="785812"/>
            <a:chOff x="552" y="1865"/>
            <a:chExt cx="1992" cy="495"/>
          </a:xfrm>
        </p:grpSpPr>
        <p:sp>
          <p:nvSpPr>
            <p:cNvPr id="11295" name="Text Box 232">
              <a:extLst>
                <a:ext uri="{FF2B5EF4-FFF2-40B4-BE49-F238E27FC236}">
                  <a16:creationId xmlns:a16="http://schemas.microsoft.com/office/drawing/2014/main" id="{E5269D32-D834-4995-85DB-13D2E82B7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" y="1865"/>
              <a:ext cx="1992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Cho (O; R) cã  AB  &gt; CD.</a:t>
              </a:r>
            </a:p>
            <a:p>
              <a:pPr eaLnBrk="1" hangingPunct="1"/>
              <a:endParaRPr lang="en-US" altLang="en-US" sz="800" b="0">
                <a:latin typeface=".VnTime" panose="020B7200000000000000" pitchFamily="34" charset="0"/>
              </a:endParaRPr>
            </a:p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H·y so s¸nh AB vµ CD ?</a:t>
              </a:r>
            </a:p>
          </p:txBody>
        </p:sp>
        <p:sp>
          <p:nvSpPr>
            <p:cNvPr id="11296" name="Text Box 238">
              <a:extLst>
                <a:ext uri="{FF2B5EF4-FFF2-40B4-BE49-F238E27FC236}">
                  <a16:creationId xmlns:a16="http://schemas.microsoft.com/office/drawing/2014/main" id="{90B669F0-1BA7-4DEF-9084-9E9EE7656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504" y="200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1297" name="Text Box 239">
              <a:extLst>
                <a:ext uri="{FF2B5EF4-FFF2-40B4-BE49-F238E27FC236}">
                  <a16:creationId xmlns:a16="http://schemas.microsoft.com/office/drawing/2014/main" id="{DEC4E2D2-F0C9-4888-B7D3-64F441011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994" y="200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</p:grpSp>
      <p:grpSp>
        <p:nvGrpSpPr>
          <p:cNvPr id="3" name="Group 290">
            <a:extLst>
              <a:ext uri="{FF2B5EF4-FFF2-40B4-BE49-F238E27FC236}">
                <a16:creationId xmlns:a16="http://schemas.microsoft.com/office/drawing/2014/main" id="{7DD7D3E1-2ACC-4555-8D5F-526BD25DA44B}"/>
              </a:ext>
            </a:extLst>
          </p:cNvPr>
          <p:cNvGrpSpPr>
            <a:grpSpLocks/>
          </p:cNvGrpSpPr>
          <p:nvPr/>
        </p:nvGrpSpPr>
        <p:grpSpPr bwMode="auto">
          <a:xfrm>
            <a:off x="1397000" y="4179888"/>
            <a:ext cx="3530600" cy="671512"/>
            <a:chOff x="384" y="2352"/>
            <a:chExt cx="2224" cy="423"/>
          </a:xfrm>
        </p:grpSpPr>
        <p:sp>
          <p:nvSpPr>
            <p:cNvPr id="11292" name="Text Box 198">
              <a:extLst>
                <a:ext uri="{FF2B5EF4-FFF2-40B4-BE49-F238E27FC236}">
                  <a16:creationId xmlns:a16="http://schemas.microsoft.com/office/drawing/2014/main" id="{3581D457-1CD8-4E16-9A57-C4448E694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506"/>
              <a:ext cx="222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NÕu AB  &gt; CD th× AB &gt; CD</a:t>
              </a:r>
            </a:p>
          </p:txBody>
        </p:sp>
        <p:sp>
          <p:nvSpPr>
            <p:cNvPr id="11293" name="Text Box 244">
              <a:extLst>
                <a:ext uri="{FF2B5EF4-FFF2-40B4-BE49-F238E27FC236}">
                  <a16:creationId xmlns:a16="http://schemas.microsoft.com/office/drawing/2014/main" id="{7659956B-3F52-444E-9961-36679F808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75" y="23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1294" name="Text Box 245">
              <a:extLst>
                <a:ext uri="{FF2B5EF4-FFF2-40B4-BE49-F238E27FC236}">
                  <a16:creationId xmlns:a16="http://schemas.microsoft.com/office/drawing/2014/main" id="{B258DC8A-5364-4AF9-B7B7-D15C599DC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232" y="232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</p:grpSp>
      <p:grpSp>
        <p:nvGrpSpPr>
          <p:cNvPr id="4" name="Group 291">
            <a:extLst>
              <a:ext uri="{FF2B5EF4-FFF2-40B4-BE49-F238E27FC236}">
                <a16:creationId xmlns:a16="http://schemas.microsoft.com/office/drawing/2014/main" id="{60523672-142B-4236-8C87-8B21A8313AEF}"/>
              </a:ext>
            </a:extLst>
          </p:cNvPr>
          <p:cNvGrpSpPr>
            <a:grpSpLocks/>
          </p:cNvGrpSpPr>
          <p:nvPr/>
        </p:nvGrpSpPr>
        <p:grpSpPr bwMode="auto">
          <a:xfrm>
            <a:off x="1397000" y="3736975"/>
            <a:ext cx="3733800" cy="631825"/>
            <a:chOff x="720" y="2640"/>
            <a:chExt cx="2352" cy="398"/>
          </a:xfrm>
        </p:grpSpPr>
        <p:sp>
          <p:nvSpPr>
            <p:cNvPr id="11289" name="Text Box 199">
              <a:extLst>
                <a:ext uri="{FF2B5EF4-FFF2-40B4-BE49-F238E27FC236}">
                  <a16:creationId xmlns:a16="http://schemas.microsoft.com/office/drawing/2014/main" id="{28C88703-ACBB-4E0C-B829-3B7C1224A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769"/>
              <a:ext cx="235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NÕu AB &gt; CD th× AB  &gt; CD </a:t>
              </a:r>
            </a:p>
          </p:txBody>
        </p:sp>
        <p:sp>
          <p:nvSpPr>
            <p:cNvPr id="11290" name="Text Box 250">
              <a:extLst>
                <a:ext uri="{FF2B5EF4-FFF2-40B4-BE49-F238E27FC236}">
                  <a16:creationId xmlns:a16="http://schemas.microsoft.com/office/drawing/2014/main" id="{44A0D357-2564-4242-9897-E774FE4A8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096" y="262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1291" name="Text Box 251">
              <a:extLst>
                <a:ext uri="{FF2B5EF4-FFF2-40B4-BE49-F238E27FC236}">
                  <a16:creationId xmlns:a16="http://schemas.microsoft.com/office/drawing/2014/main" id="{4ED6E7A4-1816-4C0B-8295-6D6F05B9F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560" y="261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</p:grpSp>
      <p:sp>
        <p:nvSpPr>
          <p:cNvPr id="40188" name="Text Box 252">
            <a:extLst>
              <a:ext uri="{FF2B5EF4-FFF2-40B4-BE49-F238E27FC236}">
                <a16:creationId xmlns:a16="http://schemas.microsoft.com/office/drawing/2014/main" id="{4B9A6452-D448-4212-B24E-858F22FC5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64125"/>
            <a:ext cx="8991600" cy="14589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Víi hai cung nhá trong mét ®­êng trßn hoặc trong hai ®­êng trßn b»ng nhau: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0">
                <a:latin typeface=".VnTime" panose="020B7200000000000000" pitchFamily="34" charset="0"/>
              </a:rPr>
              <a:t>Cung lín h¬n c¨ng d©y lín h¬n.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0">
                <a:latin typeface=".VnTime" panose="020B7200000000000000" pitchFamily="34" charset="0"/>
              </a:rPr>
              <a:t>D©y lín h¬n c¨ng cung lín h¬n.</a:t>
            </a:r>
          </a:p>
        </p:txBody>
      </p:sp>
      <p:pic>
        <p:nvPicPr>
          <p:cNvPr id="40189" name="Picture 253">
            <a:extLst>
              <a:ext uri="{FF2B5EF4-FFF2-40B4-BE49-F238E27FC236}">
                <a16:creationId xmlns:a16="http://schemas.microsoft.com/office/drawing/2014/main" id="{26EB97A7-2768-47AC-8BA2-D1DC0B0B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29167" r="47656" b="39583"/>
          <a:stretch>
            <a:fillRect/>
          </a:stretch>
        </p:blipFill>
        <p:spPr bwMode="auto">
          <a:xfrm>
            <a:off x="6019800" y="1295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77">
            <a:extLst>
              <a:ext uri="{FF2B5EF4-FFF2-40B4-BE49-F238E27FC236}">
                <a16:creationId xmlns:a16="http://schemas.microsoft.com/office/drawing/2014/main" id="{51AFC724-1E19-40DD-8FA5-5387599FB383}"/>
              </a:ext>
            </a:extLst>
          </p:cNvPr>
          <p:cNvGrpSpPr>
            <a:grpSpLocks/>
          </p:cNvGrpSpPr>
          <p:nvPr/>
        </p:nvGrpSpPr>
        <p:grpSpPr bwMode="auto">
          <a:xfrm>
            <a:off x="1917700" y="1393825"/>
            <a:ext cx="3797300" cy="1311275"/>
            <a:chOff x="1208" y="878"/>
            <a:chExt cx="2392" cy="826"/>
          </a:xfrm>
        </p:grpSpPr>
        <p:sp>
          <p:nvSpPr>
            <p:cNvPr id="11281" name="Text Box 278">
              <a:extLst>
                <a:ext uri="{FF2B5EF4-FFF2-40B4-BE49-F238E27FC236}">
                  <a16:creationId xmlns:a16="http://schemas.microsoft.com/office/drawing/2014/main" id="{C66A388D-BBC1-4A94-8323-1BE895A04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" y="1403"/>
              <a:ext cx="220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.VnTime" panose="020B7200000000000000" pitchFamily="34" charset="0"/>
                </a:rPr>
                <a:t>b) NÕu AB = CD th× </a:t>
              </a:r>
              <a:r>
                <a:rPr lang="en-US" altLang="en-US" b="0">
                  <a:latin typeface=".VnTime" panose="020B7200000000000000" pitchFamily="34" charset="0"/>
                </a:rPr>
                <a:t>AB  = CD</a:t>
              </a:r>
            </a:p>
          </p:txBody>
        </p:sp>
        <p:sp>
          <p:nvSpPr>
            <p:cNvPr id="11282" name="Text Box 279">
              <a:extLst>
                <a:ext uri="{FF2B5EF4-FFF2-40B4-BE49-F238E27FC236}">
                  <a16:creationId xmlns:a16="http://schemas.microsoft.com/office/drawing/2014/main" id="{0E1F028F-243E-4CD2-BEAF-6E3D2FD29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902"/>
              <a:ext cx="2296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.VnTime" panose="020B7200000000000000" pitchFamily="34" charset="0"/>
                </a:rPr>
                <a:t>Cho (O; R) và hai cung AB, CD</a:t>
              </a:r>
            </a:p>
          </p:txBody>
        </p:sp>
        <p:sp>
          <p:nvSpPr>
            <p:cNvPr id="11283" name="Text Box 280">
              <a:extLst>
                <a:ext uri="{FF2B5EF4-FFF2-40B4-BE49-F238E27FC236}">
                  <a16:creationId xmlns:a16="http://schemas.microsoft.com/office/drawing/2014/main" id="{B7C61879-C2F2-450C-925F-7FDDFB8AF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751" y="126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1284" name="Text Box 281">
              <a:extLst>
                <a:ext uri="{FF2B5EF4-FFF2-40B4-BE49-F238E27FC236}">
                  <a16:creationId xmlns:a16="http://schemas.microsoft.com/office/drawing/2014/main" id="{477258D7-C1CB-44AC-8AC8-97A06E99E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15" y="1273"/>
              <a:ext cx="2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1285" name="Text Box 282">
              <a:extLst>
                <a:ext uri="{FF2B5EF4-FFF2-40B4-BE49-F238E27FC236}">
                  <a16:creationId xmlns:a16="http://schemas.microsoft.com/office/drawing/2014/main" id="{512FDDA0-B92C-49D1-934A-656D5AFC7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" y="1152"/>
              <a:ext cx="219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.VnTime" panose="020B7200000000000000" pitchFamily="34" charset="0"/>
                </a:rPr>
                <a:t>a) NÕu </a:t>
              </a:r>
              <a:r>
                <a:rPr lang="en-US" altLang="en-US" b="0">
                  <a:latin typeface=".VnTime" panose="020B7200000000000000" pitchFamily="34" charset="0"/>
                </a:rPr>
                <a:t>AB = CD</a:t>
              </a:r>
              <a:r>
                <a:rPr lang="en-US" altLang="en-US" sz="2000" b="0">
                  <a:latin typeface=".VnTime" panose="020B7200000000000000" pitchFamily="34" charset="0"/>
                </a:rPr>
                <a:t> th× AB = CD</a:t>
              </a:r>
            </a:p>
          </p:txBody>
        </p:sp>
        <p:sp>
          <p:nvSpPr>
            <p:cNvPr id="11286" name="Text Box 283">
              <a:extLst>
                <a:ext uri="{FF2B5EF4-FFF2-40B4-BE49-F238E27FC236}">
                  <a16:creationId xmlns:a16="http://schemas.microsoft.com/office/drawing/2014/main" id="{C9962733-20B7-4554-8B6E-78BDEC562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879" y="1021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1287" name="Text Box 284">
              <a:extLst>
                <a:ext uri="{FF2B5EF4-FFF2-40B4-BE49-F238E27FC236}">
                  <a16:creationId xmlns:a16="http://schemas.microsoft.com/office/drawing/2014/main" id="{5D91C808-8170-4BAA-8CAD-864694D85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311" y="1029"/>
              <a:ext cx="2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1288" name="Rectangle 285">
              <a:extLst>
                <a:ext uri="{FF2B5EF4-FFF2-40B4-BE49-F238E27FC236}">
                  <a16:creationId xmlns:a16="http://schemas.microsoft.com/office/drawing/2014/main" id="{5D39EACD-F14A-4777-93A7-E67F11173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878"/>
              <a:ext cx="2376" cy="82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0229" name="AutoShape 293">
            <a:hlinkClick r:id="rId6" action="ppaction://hlinkfile" highlightClick="1"/>
            <a:extLst>
              <a:ext uri="{FF2B5EF4-FFF2-40B4-BE49-F238E27FC236}">
                <a16:creationId xmlns:a16="http://schemas.microsoft.com/office/drawing/2014/main" id="{3C857F23-0632-44E9-A1F7-D96E7ECE2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019800"/>
            <a:ext cx="533400" cy="685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40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16" grpId="0"/>
      <p:bldP spid="40188" grpId="0" animBg="1"/>
      <p:bldP spid="402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239" name="Picture 47">
            <a:extLst>
              <a:ext uri="{FF2B5EF4-FFF2-40B4-BE49-F238E27FC236}">
                <a16:creationId xmlns:a16="http://schemas.microsoft.com/office/drawing/2014/main" id="{EA085951-7864-4CD1-96C4-472A7FDF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15625" r="42969" b="52083"/>
          <a:stretch>
            <a:fillRect/>
          </a:stretch>
        </p:blipFill>
        <p:spPr bwMode="auto">
          <a:xfrm>
            <a:off x="6921500" y="4356100"/>
            <a:ext cx="19272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65">
            <a:extLst>
              <a:ext uri="{FF2B5EF4-FFF2-40B4-BE49-F238E27FC236}">
                <a16:creationId xmlns:a16="http://schemas.microsoft.com/office/drawing/2014/main" id="{1B22568C-08A7-4C1E-993A-A02C98CD6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325438"/>
            <a:ext cx="1282700" cy="550862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Ti</a:t>
            </a:r>
            <a:r>
              <a:rPr lang="en-US" altLang="en-US">
                <a:solidFill>
                  <a:srgbClr val="0000FF"/>
                </a:solidFill>
              </a:rPr>
              <a:t>ế</a:t>
            </a:r>
            <a:r>
              <a:rPr lang="en-US" altLang="en-US" sz="2000">
                <a:solidFill>
                  <a:srgbClr val="0000FF"/>
                </a:solidFill>
              </a:rPr>
              <a:t>t 39</a:t>
            </a:r>
          </a:p>
        </p:txBody>
      </p:sp>
      <p:sp>
        <p:nvSpPr>
          <p:cNvPr id="264258" name="AutoShape 66">
            <a:extLst>
              <a:ext uri="{FF2B5EF4-FFF2-40B4-BE49-F238E27FC236}">
                <a16:creationId xmlns:a16="http://schemas.microsoft.com/office/drawing/2014/main" id="{048F6144-BB99-4547-978D-6E24BEEC6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55600"/>
            <a:ext cx="5638800" cy="40640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2. LI£N H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GI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A D¢Y V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CUNG</a:t>
            </a:r>
          </a:p>
        </p:txBody>
      </p:sp>
      <p:sp>
        <p:nvSpPr>
          <p:cNvPr id="12293" name="Text Box 68">
            <a:extLst>
              <a:ext uri="{FF2B5EF4-FFF2-40B4-BE49-F238E27FC236}">
                <a16:creationId xmlns:a16="http://schemas.microsoft.com/office/drawing/2014/main" id="{2F184D99-8583-42F8-9FCF-BEFD709AC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00100"/>
            <a:ext cx="762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1. Giíi thiÖu côm tõ “ 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cung c¨ng d©y</a:t>
            </a:r>
            <a:r>
              <a:rPr lang="en-US" altLang="en-US" b="0" u="sng">
                <a:latin typeface=".VnTime" panose="020B7200000000000000" pitchFamily="34" charset="0"/>
              </a:rPr>
              <a:t>” vµ“ 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d©y c¨ng cung</a:t>
            </a:r>
            <a:r>
              <a:rPr lang="en-US" altLang="en-US" b="0" i="1" u="sng"/>
              <a:t>”</a:t>
            </a:r>
          </a:p>
        </p:txBody>
      </p:sp>
      <p:sp>
        <p:nvSpPr>
          <p:cNvPr id="12294" name="Text Box 69">
            <a:extLst>
              <a:ext uri="{FF2B5EF4-FFF2-40B4-BE49-F238E27FC236}">
                <a16:creationId xmlns:a16="http://schemas.microsoft.com/office/drawing/2014/main" id="{53B7566E-68C2-4943-B404-505F1EA37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55700"/>
            <a:ext cx="144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2. Bµi to¸n</a:t>
            </a:r>
          </a:p>
        </p:txBody>
      </p:sp>
      <p:sp>
        <p:nvSpPr>
          <p:cNvPr id="12295" name="Text Box 70">
            <a:extLst>
              <a:ext uri="{FF2B5EF4-FFF2-40B4-BE49-F238E27FC236}">
                <a16:creationId xmlns:a16="http://schemas.microsoft.com/office/drawing/2014/main" id="{7379600A-21FE-4A40-ACD4-4CC9DF969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511300"/>
            <a:ext cx="160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3. §Þnh lÝ 1.</a:t>
            </a:r>
          </a:p>
        </p:txBody>
      </p:sp>
      <p:sp>
        <p:nvSpPr>
          <p:cNvPr id="12296" name="Text Box 88">
            <a:extLst>
              <a:ext uri="{FF2B5EF4-FFF2-40B4-BE49-F238E27FC236}">
                <a16:creationId xmlns:a16="http://schemas.microsoft.com/office/drawing/2014/main" id="{711A8DCF-EA1B-4A9A-BB6D-81CB2E597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51100"/>
            <a:ext cx="1828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4. §Þnh lÝ 2.</a:t>
            </a:r>
          </a:p>
        </p:txBody>
      </p:sp>
      <p:sp>
        <p:nvSpPr>
          <p:cNvPr id="264281" name="Text Box 89">
            <a:extLst>
              <a:ext uri="{FF2B5EF4-FFF2-40B4-BE49-F238E27FC236}">
                <a16:creationId xmlns:a16="http://schemas.microsoft.com/office/drawing/2014/main" id="{44C87CAF-6801-4155-96BA-1C249980C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4478338"/>
            <a:ext cx="391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0">
                <a:latin typeface=".VnTime" panose="020B7200000000000000" pitchFamily="34" charset="0"/>
              </a:rPr>
              <a:t>Cho (O; R) và hai cung AB, CD                                               </a:t>
            </a:r>
          </a:p>
        </p:txBody>
      </p:sp>
      <p:grpSp>
        <p:nvGrpSpPr>
          <p:cNvPr id="2" name="Group 175">
            <a:extLst>
              <a:ext uri="{FF2B5EF4-FFF2-40B4-BE49-F238E27FC236}">
                <a16:creationId xmlns:a16="http://schemas.microsoft.com/office/drawing/2014/main" id="{C5448652-45DB-439A-B0A1-12590A044498}"/>
              </a:ext>
            </a:extLst>
          </p:cNvPr>
          <p:cNvGrpSpPr>
            <a:grpSpLocks/>
          </p:cNvGrpSpPr>
          <p:nvPr/>
        </p:nvGrpSpPr>
        <p:grpSpPr bwMode="auto">
          <a:xfrm>
            <a:off x="1193800" y="4870450"/>
            <a:ext cx="3911600" cy="636588"/>
            <a:chOff x="752" y="3068"/>
            <a:chExt cx="2464" cy="401"/>
          </a:xfrm>
        </p:grpSpPr>
        <p:sp>
          <p:nvSpPr>
            <p:cNvPr id="12320" name="Text Box 98">
              <a:extLst>
                <a:ext uri="{FF2B5EF4-FFF2-40B4-BE49-F238E27FC236}">
                  <a16:creationId xmlns:a16="http://schemas.microsoft.com/office/drawing/2014/main" id="{E86E9E96-1C28-41CE-9480-6574D2643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" y="3200"/>
              <a:ext cx="24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a) NÕu AB  &gt;  CD th× AB &gt; CD</a:t>
              </a:r>
            </a:p>
          </p:txBody>
        </p:sp>
        <p:sp>
          <p:nvSpPr>
            <p:cNvPr id="12321" name="Text Box 102">
              <a:extLst>
                <a:ext uri="{FF2B5EF4-FFF2-40B4-BE49-F238E27FC236}">
                  <a16:creationId xmlns:a16="http://schemas.microsoft.com/office/drawing/2014/main" id="{C16AAB6A-C9EC-4D39-8CB3-7A3DAE7A0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336" y="3045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2322" name="Text Box 103">
              <a:extLst>
                <a:ext uri="{FF2B5EF4-FFF2-40B4-BE49-F238E27FC236}">
                  <a16:creationId xmlns:a16="http://schemas.microsoft.com/office/drawing/2014/main" id="{80F1A4C7-88B9-4894-8367-268507192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840" y="304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</p:grpSp>
      <p:grpSp>
        <p:nvGrpSpPr>
          <p:cNvPr id="3" name="Group 176">
            <a:extLst>
              <a:ext uri="{FF2B5EF4-FFF2-40B4-BE49-F238E27FC236}">
                <a16:creationId xmlns:a16="http://schemas.microsoft.com/office/drawing/2014/main" id="{D6176C53-6A0F-46D0-921E-4D98477AB2D3}"/>
              </a:ext>
            </a:extLst>
          </p:cNvPr>
          <p:cNvGrpSpPr>
            <a:grpSpLocks/>
          </p:cNvGrpSpPr>
          <p:nvPr/>
        </p:nvGrpSpPr>
        <p:grpSpPr bwMode="auto">
          <a:xfrm>
            <a:off x="1193800" y="5365750"/>
            <a:ext cx="3835400" cy="619125"/>
            <a:chOff x="752" y="3380"/>
            <a:chExt cx="2416" cy="390"/>
          </a:xfrm>
        </p:grpSpPr>
        <p:sp>
          <p:nvSpPr>
            <p:cNvPr id="12317" name="Text Box 99">
              <a:extLst>
                <a:ext uri="{FF2B5EF4-FFF2-40B4-BE49-F238E27FC236}">
                  <a16:creationId xmlns:a16="http://schemas.microsoft.com/office/drawing/2014/main" id="{A28E8C9E-D6DC-4D24-8CBF-791414ACE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" y="3501"/>
              <a:ext cx="241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latin typeface=".VnTime" panose="020B7200000000000000" pitchFamily="34" charset="0"/>
                </a:rPr>
                <a:t>b) NÕu AB &gt; CD th× AB  &gt;  CD </a:t>
              </a:r>
            </a:p>
          </p:txBody>
        </p:sp>
        <p:sp>
          <p:nvSpPr>
            <p:cNvPr id="12318" name="Text Box 106">
              <a:extLst>
                <a:ext uri="{FF2B5EF4-FFF2-40B4-BE49-F238E27FC236}">
                  <a16:creationId xmlns:a16="http://schemas.microsoft.com/office/drawing/2014/main" id="{8E251CA6-F585-4041-8462-09B2356E7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2" y="335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2319" name="Text Box 107">
              <a:extLst>
                <a:ext uri="{FF2B5EF4-FFF2-40B4-BE49-F238E27FC236}">
                  <a16:creationId xmlns:a16="http://schemas.microsoft.com/office/drawing/2014/main" id="{CE3E97FE-FA09-43ED-B7A6-0938AB5AF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802" y="335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.VnTime" panose="020B7200000000000000" pitchFamily="34" charset="0"/>
                </a:rPr>
                <a:t>)</a:t>
              </a:r>
            </a:p>
          </p:txBody>
        </p:sp>
      </p:grpSp>
      <p:grpSp>
        <p:nvGrpSpPr>
          <p:cNvPr id="4" name="Group 174">
            <a:extLst>
              <a:ext uri="{FF2B5EF4-FFF2-40B4-BE49-F238E27FC236}">
                <a16:creationId xmlns:a16="http://schemas.microsoft.com/office/drawing/2014/main" id="{CDCADD54-B2DA-4F1C-8B97-60031C662C1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465638"/>
            <a:ext cx="4724400" cy="1447800"/>
            <a:chOff x="336" y="2813"/>
            <a:chExt cx="2976" cy="912"/>
          </a:xfrm>
        </p:grpSpPr>
        <p:sp>
          <p:nvSpPr>
            <p:cNvPr id="12313" name="Line 108">
              <a:extLst>
                <a:ext uri="{FF2B5EF4-FFF2-40B4-BE49-F238E27FC236}">
                  <a16:creationId xmlns:a16="http://schemas.microsoft.com/office/drawing/2014/main" id="{4EC319BB-31F1-4267-BAB2-6EEE723AB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6" y="2813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109">
              <a:extLst>
                <a:ext uri="{FF2B5EF4-FFF2-40B4-BE49-F238E27FC236}">
                  <a16:creationId xmlns:a16="http://schemas.microsoft.com/office/drawing/2014/main" id="{9C0157B4-5953-473C-8195-9AC30396A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168"/>
              <a:ext cx="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Text Box 110">
              <a:extLst>
                <a:ext uri="{FF2B5EF4-FFF2-40B4-BE49-F238E27FC236}">
                  <a16:creationId xmlns:a16="http://schemas.microsoft.com/office/drawing/2014/main" id="{5EC7FD50-EEE9-4094-834D-1FC1398A0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" y="3296"/>
              <a:ext cx="3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KL</a:t>
              </a:r>
            </a:p>
          </p:txBody>
        </p:sp>
        <p:sp>
          <p:nvSpPr>
            <p:cNvPr id="12316" name="Text Box 111">
              <a:extLst>
                <a:ext uri="{FF2B5EF4-FFF2-40B4-BE49-F238E27FC236}">
                  <a16:creationId xmlns:a16="http://schemas.microsoft.com/office/drawing/2014/main" id="{56F4A432-6519-492E-89FE-58C70C550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" y="2853"/>
              <a:ext cx="4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.VnTime" panose="020B7200000000000000" pitchFamily="34" charset="0"/>
                </a:rPr>
                <a:t>GT</a:t>
              </a:r>
            </a:p>
          </p:txBody>
        </p:sp>
      </p:grpSp>
      <p:sp>
        <p:nvSpPr>
          <p:cNvPr id="264305" name="Text Box 113">
            <a:extLst>
              <a:ext uri="{FF2B5EF4-FFF2-40B4-BE49-F238E27FC236}">
                <a16:creationId xmlns:a16="http://schemas.microsoft.com/office/drawing/2014/main" id="{CB027870-3653-4F56-B634-8A827B42A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FF0000"/>
                </a:solidFill>
                <a:latin typeface=".VnTime" panose="020B7200000000000000" pitchFamily="34" charset="0"/>
              </a:rPr>
              <a:t>Chó ý:</a:t>
            </a:r>
            <a:r>
              <a:rPr lang="en-US" altLang="en-US" b="0">
                <a:latin typeface=".VnTime" panose="020B7200000000000000" pitchFamily="34" charset="0"/>
              </a:rPr>
              <a:t> </a:t>
            </a:r>
            <a:r>
              <a:rPr lang="en-US" altLang="en-US" i="1">
                <a:latin typeface=".VnTime" panose="020B7200000000000000" pitchFamily="34" charset="0"/>
              </a:rPr>
              <a:t>§Þnh lÝ 2 kh«ng ®óng trong tr­êng hîp lµ hai cung lín trong mét ®­êng trßn.</a:t>
            </a:r>
          </a:p>
        </p:txBody>
      </p:sp>
      <p:sp>
        <p:nvSpPr>
          <p:cNvPr id="12302" name="Text Box 114">
            <a:extLst>
              <a:ext uri="{FF2B5EF4-FFF2-40B4-BE49-F238E27FC236}">
                <a16:creationId xmlns:a16="http://schemas.microsoft.com/office/drawing/2014/main" id="{7D9F1754-D1B6-4FBC-9F68-318C87E1E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8991600" cy="14589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Time" panose="020B7200000000000000" pitchFamily="34" charset="0"/>
              </a:rPr>
              <a:t>Víi hai cung nhá trong mét ®­êng trßn hoÆc trong hai ®­êng trßn b»ng nhau: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0">
                <a:latin typeface=".VnTime" panose="020B7200000000000000" pitchFamily="34" charset="0"/>
              </a:rPr>
              <a:t>Cung lín h¬n c¨ng d©y lín h¬n.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0">
                <a:latin typeface=".VnTime" panose="020B7200000000000000" pitchFamily="34" charset="0"/>
              </a:rPr>
              <a:t>D©y lín h¬n c¨ng cung lín h¬n.</a:t>
            </a:r>
          </a:p>
        </p:txBody>
      </p:sp>
      <p:pic>
        <p:nvPicPr>
          <p:cNvPr id="12303" name="Picture 160">
            <a:extLst>
              <a:ext uri="{FF2B5EF4-FFF2-40B4-BE49-F238E27FC236}">
                <a16:creationId xmlns:a16="http://schemas.microsoft.com/office/drawing/2014/main" id="{F38F9651-F545-4731-9BC9-B50C42498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29167" r="47656" b="39583"/>
          <a:stretch>
            <a:fillRect/>
          </a:stretch>
        </p:blipFill>
        <p:spPr bwMode="auto">
          <a:xfrm>
            <a:off x="6324600" y="1320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4" name="Group 173">
            <a:extLst>
              <a:ext uri="{FF2B5EF4-FFF2-40B4-BE49-F238E27FC236}">
                <a16:creationId xmlns:a16="http://schemas.microsoft.com/office/drawing/2014/main" id="{3F7A1396-922F-4587-ADD5-C6BA108B2E16}"/>
              </a:ext>
            </a:extLst>
          </p:cNvPr>
          <p:cNvGrpSpPr>
            <a:grpSpLocks/>
          </p:cNvGrpSpPr>
          <p:nvPr/>
        </p:nvGrpSpPr>
        <p:grpSpPr bwMode="auto">
          <a:xfrm>
            <a:off x="1917700" y="1393825"/>
            <a:ext cx="3797300" cy="1311275"/>
            <a:chOff x="1208" y="878"/>
            <a:chExt cx="2392" cy="826"/>
          </a:xfrm>
        </p:grpSpPr>
        <p:sp>
          <p:nvSpPr>
            <p:cNvPr id="12305" name="Text Box 163">
              <a:extLst>
                <a:ext uri="{FF2B5EF4-FFF2-40B4-BE49-F238E27FC236}">
                  <a16:creationId xmlns:a16="http://schemas.microsoft.com/office/drawing/2014/main" id="{D0E8F5CC-61B9-442D-8C6C-A92BB6556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" y="1403"/>
              <a:ext cx="220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.VnTime" panose="020B7200000000000000" pitchFamily="34" charset="0"/>
                </a:rPr>
                <a:t>b) NÕu AB = CD th× </a:t>
              </a:r>
              <a:r>
                <a:rPr lang="en-US" altLang="en-US" b="0">
                  <a:latin typeface=".VnTime" panose="020B7200000000000000" pitchFamily="34" charset="0"/>
                </a:rPr>
                <a:t>AB  = CD</a:t>
              </a:r>
            </a:p>
          </p:txBody>
        </p:sp>
        <p:sp>
          <p:nvSpPr>
            <p:cNvPr id="12306" name="Text Box 164">
              <a:extLst>
                <a:ext uri="{FF2B5EF4-FFF2-40B4-BE49-F238E27FC236}">
                  <a16:creationId xmlns:a16="http://schemas.microsoft.com/office/drawing/2014/main" id="{15EA88C4-B3E0-42B1-9D1D-7C4422728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902"/>
              <a:ext cx="2296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.VnTime" panose="020B7200000000000000" pitchFamily="34" charset="0"/>
                </a:rPr>
                <a:t>Cho (O; R) vµ hai cung AB, CD</a:t>
              </a:r>
            </a:p>
          </p:txBody>
        </p:sp>
        <p:sp>
          <p:nvSpPr>
            <p:cNvPr id="12307" name="Text Box 166">
              <a:extLst>
                <a:ext uri="{FF2B5EF4-FFF2-40B4-BE49-F238E27FC236}">
                  <a16:creationId xmlns:a16="http://schemas.microsoft.com/office/drawing/2014/main" id="{4E934F99-AAC4-4590-8E83-243E92163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751" y="126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2308" name="Text Box 167">
              <a:extLst>
                <a:ext uri="{FF2B5EF4-FFF2-40B4-BE49-F238E27FC236}">
                  <a16:creationId xmlns:a16="http://schemas.microsoft.com/office/drawing/2014/main" id="{046FCA10-3AA5-46A8-8FB3-28BC0B9E8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15" y="1273"/>
              <a:ext cx="2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2309" name="Text Box 168">
              <a:extLst>
                <a:ext uri="{FF2B5EF4-FFF2-40B4-BE49-F238E27FC236}">
                  <a16:creationId xmlns:a16="http://schemas.microsoft.com/office/drawing/2014/main" id="{F1D35DA3-9084-4EA5-BAD6-1103258DB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" y="1152"/>
              <a:ext cx="219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.VnTime" panose="020B7200000000000000" pitchFamily="34" charset="0"/>
                </a:rPr>
                <a:t>a) NÕu </a:t>
              </a:r>
              <a:r>
                <a:rPr lang="en-US" altLang="en-US" b="0">
                  <a:latin typeface=".VnTime" panose="020B7200000000000000" pitchFamily="34" charset="0"/>
                </a:rPr>
                <a:t>AB = CD</a:t>
              </a:r>
              <a:r>
                <a:rPr lang="en-US" altLang="en-US" sz="2000" b="0">
                  <a:latin typeface=".VnTime" panose="020B7200000000000000" pitchFamily="34" charset="0"/>
                </a:rPr>
                <a:t> th× AB = CD</a:t>
              </a:r>
            </a:p>
          </p:txBody>
        </p:sp>
        <p:sp>
          <p:nvSpPr>
            <p:cNvPr id="12310" name="Text Box 170">
              <a:extLst>
                <a:ext uri="{FF2B5EF4-FFF2-40B4-BE49-F238E27FC236}">
                  <a16:creationId xmlns:a16="http://schemas.microsoft.com/office/drawing/2014/main" id="{2A402C58-69FF-4D12-B70B-5359A21B9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879" y="1021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2311" name="Text Box 171">
              <a:extLst>
                <a:ext uri="{FF2B5EF4-FFF2-40B4-BE49-F238E27FC236}">
                  <a16:creationId xmlns:a16="http://schemas.microsoft.com/office/drawing/2014/main" id="{CBE85763-AF15-4D8A-BCB0-A3CC120F8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311" y="1029"/>
              <a:ext cx="2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2312" name="Rectangle 172">
              <a:extLst>
                <a:ext uri="{FF2B5EF4-FFF2-40B4-BE49-F238E27FC236}">
                  <a16:creationId xmlns:a16="http://schemas.microsoft.com/office/drawing/2014/main" id="{0A67577D-F1AC-46CE-B1CE-FB625B9CA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878"/>
              <a:ext cx="2376" cy="82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81" grpId="0"/>
      <p:bldP spid="264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2">
            <a:extLst>
              <a:ext uri="{FF2B5EF4-FFF2-40B4-BE49-F238E27FC236}">
                <a16:creationId xmlns:a16="http://schemas.microsoft.com/office/drawing/2014/main" id="{53494BDE-E1B8-432F-ADA4-2164988B5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279400"/>
            <a:ext cx="1268412" cy="51117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Tiết 39</a:t>
            </a:r>
          </a:p>
        </p:txBody>
      </p:sp>
      <p:sp>
        <p:nvSpPr>
          <p:cNvPr id="301069" name="AutoShape 13">
            <a:extLst>
              <a:ext uri="{FF2B5EF4-FFF2-40B4-BE49-F238E27FC236}">
                <a16:creationId xmlns:a16="http://schemas.microsoft.com/office/drawing/2014/main" id="{464A28D3-B743-4F28-97EA-72182ED7F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04800"/>
            <a:ext cx="5638800" cy="40640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2. LI£N H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GI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A D¢Y V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CUNG</a:t>
            </a:r>
          </a:p>
        </p:txBody>
      </p:sp>
      <p:sp>
        <p:nvSpPr>
          <p:cNvPr id="13316" name="Text Box 14">
            <a:extLst>
              <a:ext uri="{FF2B5EF4-FFF2-40B4-BE49-F238E27FC236}">
                <a16:creationId xmlns:a16="http://schemas.microsoft.com/office/drawing/2014/main" id="{671BFFFF-A5CD-4AD3-A4AE-32702BC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49300"/>
            <a:ext cx="762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1. Giíi thiÖu côm tõ “ 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cung c¨ng d©y</a:t>
            </a:r>
            <a:r>
              <a:rPr lang="en-US" altLang="en-US" b="0" u="sng">
                <a:latin typeface=".VnTime" panose="020B7200000000000000" pitchFamily="34" charset="0"/>
              </a:rPr>
              <a:t>” vµ “ </a:t>
            </a:r>
            <a:r>
              <a:rPr lang="en-US" altLang="en-US" b="0" i="1" u="sng">
                <a:solidFill>
                  <a:srgbClr val="000000"/>
                </a:solidFill>
                <a:latin typeface=".VnTime" panose="020B7200000000000000" pitchFamily="34" charset="0"/>
              </a:rPr>
              <a:t>d©y c¨ng cung</a:t>
            </a:r>
            <a:r>
              <a:rPr lang="en-US" altLang="en-US" b="0" i="1" u="sng"/>
              <a:t>”</a:t>
            </a:r>
          </a:p>
        </p:txBody>
      </p:sp>
      <p:sp>
        <p:nvSpPr>
          <p:cNvPr id="13317" name="Text Box 15">
            <a:extLst>
              <a:ext uri="{FF2B5EF4-FFF2-40B4-BE49-F238E27FC236}">
                <a16:creationId xmlns:a16="http://schemas.microsoft.com/office/drawing/2014/main" id="{96209D19-C837-41ED-929D-2FDEF4D64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54100"/>
            <a:ext cx="144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2. Bµi to¸n</a:t>
            </a:r>
          </a:p>
        </p:txBody>
      </p:sp>
      <p:sp>
        <p:nvSpPr>
          <p:cNvPr id="13318" name="Text Box 16">
            <a:extLst>
              <a:ext uri="{FF2B5EF4-FFF2-40B4-BE49-F238E27FC236}">
                <a16:creationId xmlns:a16="http://schemas.microsoft.com/office/drawing/2014/main" id="{512306F5-9A20-4ED1-953B-AAD969158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60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3. §Þnh lÝ 1.</a:t>
            </a:r>
          </a:p>
        </p:txBody>
      </p:sp>
      <p:pic>
        <p:nvPicPr>
          <p:cNvPr id="301091" name="Picture 35">
            <a:extLst>
              <a:ext uri="{FF2B5EF4-FFF2-40B4-BE49-F238E27FC236}">
                <a16:creationId xmlns:a16="http://schemas.microsoft.com/office/drawing/2014/main" id="{9C051A26-CE85-414D-B1CF-7AFDAB8E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15625" r="42969" b="52083"/>
          <a:stretch>
            <a:fillRect/>
          </a:stretch>
        </p:blipFill>
        <p:spPr bwMode="auto">
          <a:xfrm>
            <a:off x="6096000" y="2667000"/>
            <a:ext cx="1514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36">
            <a:extLst>
              <a:ext uri="{FF2B5EF4-FFF2-40B4-BE49-F238E27FC236}">
                <a16:creationId xmlns:a16="http://schemas.microsoft.com/office/drawing/2014/main" id="{72C302F2-DBB8-4DDE-90E2-1AB5D349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1828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4. §Þnh lÝ 2.</a:t>
            </a:r>
          </a:p>
        </p:txBody>
      </p:sp>
      <p:sp>
        <p:nvSpPr>
          <p:cNvPr id="301114" name="Text Box 58">
            <a:extLst>
              <a:ext uri="{FF2B5EF4-FFF2-40B4-BE49-F238E27FC236}">
                <a16:creationId xmlns:a16="http://schemas.microsoft.com/office/drawing/2014/main" id="{F9F9821F-AE05-44A6-89E9-277730B7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1400"/>
            <a:ext cx="1676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sng">
                <a:latin typeface=".VnTime" panose="020B7200000000000000" pitchFamily="34" charset="0"/>
              </a:rPr>
              <a:t>5. Bµi tËp</a:t>
            </a:r>
          </a:p>
        </p:txBody>
      </p:sp>
      <p:sp>
        <p:nvSpPr>
          <p:cNvPr id="13322" name="AutoShape 106">
            <a:extLst>
              <a:ext uri="{FF2B5EF4-FFF2-40B4-BE49-F238E27FC236}">
                <a16:creationId xmlns:a16="http://schemas.microsoft.com/office/drawing/2014/main" id="{30F81C5C-43CE-440C-AA79-6DEBF2D88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340225"/>
            <a:ext cx="3573462" cy="466725"/>
          </a:xfrm>
          <a:prstGeom prst="vertic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5522" name="Rectangle 178">
            <a:extLst>
              <a:ext uri="{FF2B5EF4-FFF2-40B4-BE49-F238E27FC236}">
                <a16:creationId xmlns:a16="http://schemas.microsoft.com/office/drawing/2014/main" id="{D2AB5334-0ED7-4244-BD0E-197756B40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86225"/>
            <a:ext cx="8305800" cy="27717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b="0">
                <a:latin typeface="VNI-Cooper" panose="020B0604020202020204"/>
              </a:rPr>
              <a:t>Neáu hai daây baèng nhau thì caêng hai cung baèng nhau.</a:t>
            </a:r>
          </a:p>
          <a:p>
            <a:pPr>
              <a:buFontTx/>
              <a:buAutoNum type="alphaLcPeriod"/>
            </a:pPr>
            <a:r>
              <a:rPr lang="en-US" altLang="en-US" b="0">
                <a:latin typeface="VNI-Cooper" panose="020B0604020202020204"/>
              </a:rPr>
              <a:t>Hai cung nhoû trong moät ñöôøng troøn, cung nhoû hôn c¨aêêng daây nhoû hôn.</a:t>
            </a:r>
          </a:p>
          <a:p>
            <a:pPr>
              <a:buFontTx/>
              <a:buAutoNum type="alphaLcPeriod"/>
            </a:pPr>
            <a:r>
              <a:rPr lang="en-US" altLang="en-US" b="0">
                <a:latin typeface="VNI-Cooper" panose="020B0604020202020204"/>
              </a:rPr>
              <a:t>Trong hai ñöôøng troøn baèng nhau, cung lôùn hôn c¨aêng daây lôùn hôn.</a:t>
            </a:r>
          </a:p>
          <a:p>
            <a:pPr>
              <a:buFontTx/>
              <a:buAutoNum type="alphaLcPeriod"/>
            </a:pPr>
            <a:r>
              <a:rPr lang="en-US" altLang="en-US" b="0">
                <a:latin typeface="VNI-Cooper" panose="020B0604020202020204"/>
              </a:rPr>
              <a:t>Khi so saùnh hai cung nhoû trong moät ñöôøng troøn ta coù theå so saùnh hai daây c¨aêng hai cung ñoù.</a:t>
            </a:r>
          </a:p>
        </p:txBody>
      </p:sp>
      <p:sp>
        <p:nvSpPr>
          <p:cNvPr id="301122" name="Rectangle 66">
            <a:extLst>
              <a:ext uri="{FF2B5EF4-FFF2-40B4-BE49-F238E27FC236}">
                <a16:creationId xmlns:a16="http://schemas.microsoft.com/office/drawing/2014/main" id="{B4A6A5A0-A0E3-49DC-AA67-252779E7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10000"/>
            <a:ext cx="66706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 u="sng">
                <a:solidFill>
                  <a:srgbClr val="FF0000"/>
                </a:solidFill>
                <a:latin typeface="VNI-Cooper" panose="020B0604020202020204"/>
              </a:rPr>
              <a:t>Baøi 1:</a:t>
            </a:r>
            <a:r>
              <a:rPr lang="en-US" altLang="en-US" b="0">
                <a:solidFill>
                  <a:srgbClr val="FF0000"/>
                </a:solidFill>
                <a:latin typeface="VNI-Cooper" panose="020B0604020202020204"/>
              </a:rPr>
              <a:t> </a:t>
            </a:r>
            <a:r>
              <a:rPr lang="en-US" altLang="en-US" b="0">
                <a:solidFill>
                  <a:schemeClr val="tx1"/>
                </a:solidFill>
                <a:latin typeface="VNI-Cooper" panose="020B0604020202020204"/>
              </a:rPr>
              <a:t>Cho</a:t>
            </a:r>
            <a:r>
              <a:rPr lang="en-US" altLang="en-US" b="0">
                <a:solidFill>
                  <a:srgbClr val="FF0000"/>
                </a:solidFill>
                <a:latin typeface="VNI-Cooper" panose="020B0604020202020204"/>
              </a:rPr>
              <a:t>ï</a:t>
            </a:r>
            <a:r>
              <a:rPr lang="en-US" altLang="en-US" b="0">
                <a:solidFill>
                  <a:schemeClr val="tx1"/>
                </a:solidFill>
                <a:latin typeface="VNI-Cooper" panose="020B0604020202020204"/>
              </a:rPr>
              <a:t>n caùc p/aùn sai trong caùc caâu sau:</a:t>
            </a:r>
          </a:p>
        </p:txBody>
      </p:sp>
      <p:sp>
        <p:nvSpPr>
          <p:cNvPr id="301124" name="Rectangle 68">
            <a:extLst>
              <a:ext uri="{FF2B5EF4-FFF2-40B4-BE49-F238E27FC236}">
                <a16:creationId xmlns:a16="http://schemas.microsoft.com/office/drawing/2014/main" id="{8A3A5BDA-187B-40FB-A6AD-4440A2FA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48200"/>
            <a:ext cx="739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0">
                <a:solidFill>
                  <a:srgbClr val="0000FF"/>
                </a:solidFill>
                <a:latin typeface=".VnTime" panose="020B7200000000000000" pitchFamily="34" charset="0"/>
              </a:rPr>
              <a:t>Cã 2 c¸ch so s¸nh cung trong 1 ®­êng trßn hay trong 2 ®­êng trßn b»ng nhau:</a:t>
            </a:r>
          </a:p>
          <a:p>
            <a:r>
              <a:rPr lang="en-US" altLang="en-US" sz="2400" b="0" u="sng">
                <a:solidFill>
                  <a:srgbClr val="0000FF"/>
                </a:solidFill>
                <a:latin typeface=".VnTime" panose="020B7200000000000000" pitchFamily="34" charset="0"/>
              </a:rPr>
              <a:t>C¸ch 1</a:t>
            </a:r>
            <a:r>
              <a:rPr lang="en-US" altLang="en-US" sz="2400" b="0">
                <a:solidFill>
                  <a:srgbClr val="0000FF"/>
                </a:solidFill>
                <a:latin typeface=".VnTime" panose="020B7200000000000000" pitchFamily="34" charset="0"/>
              </a:rPr>
              <a:t>: So s¸nh sè ®o cung  </a:t>
            </a:r>
          </a:p>
          <a:p>
            <a:r>
              <a:rPr lang="en-US" altLang="en-US" sz="2400" b="0" u="sng">
                <a:solidFill>
                  <a:srgbClr val="0000FF"/>
                </a:solidFill>
                <a:latin typeface=".VnTime" panose="020B7200000000000000" pitchFamily="34" charset="0"/>
              </a:rPr>
              <a:t>C¸ch 2</a:t>
            </a:r>
            <a:r>
              <a:rPr lang="en-US" altLang="en-US" sz="2400" b="0">
                <a:solidFill>
                  <a:srgbClr val="0000FF"/>
                </a:solidFill>
                <a:latin typeface=".VnTime" panose="020B7200000000000000" pitchFamily="34" charset="0"/>
              </a:rPr>
              <a:t>: So s¸nh 2 d©y c¨ng 2 cung ®ã</a:t>
            </a:r>
          </a:p>
        </p:txBody>
      </p:sp>
      <p:grpSp>
        <p:nvGrpSpPr>
          <p:cNvPr id="13326" name="Group 116">
            <a:extLst>
              <a:ext uri="{FF2B5EF4-FFF2-40B4-BE49-F238E27FC236}">
                <a16:creationId xmlns:a16="http://schemas.microsoft.com/office/drawing/2014/main" id="{7C869851-82F8-4D7D-A1DB-3C1735EECF4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371600"/>
            <a:ext cx="3886200" cy="1311275"/>
            <a:chOff x="1208" y="878"/>
            <a:chExt cx="2448" cy="826"/>
          </a:xfrm>
        </p:grpSpPr>
        <p:sp>
          <p:nvSpPr>
            <p:cNvPr id="13340" name="Text Box 88">
              <a:extLst>
                <a:ext uri="{FF2B5EF4-FFF2-40B4-BE49-F238E27FC236}">
                  <a16:creationId xmlns:a16="http://schemas.microsoft.com/office/drawing/2014/main" id="{6EA3F590-F604-4082-9CD0-9485B5614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" y="919"/>
              <a:ext cx="7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AB, CD </a:t>
              </a:r>
            </a:p>
          </p:txBody>
        </p:sp>
        <p:sp>
          <p:nvSpPr>
            <p:cNvPr id="13341" name="Text Box 89">
              <a:extLst>
                <a:ext uri="{FF2B5EF4-FFF2-40B4-BE49-F238E27FC236}">
                  <a16:creationId xmlns:a16="http://schemas.microsoft.com/office/drawing/2014/main" id="{0BAD1E45-7374-4389-AEA9-047C1FA37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" y="1403"/>
              <a:ext cx="171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.VnTime" panose="020B7200000000000000" pitchFamily="34" charset="0"/>
                </a:rPr>
                <a:t>b) NÕu AB = CD th×</a:t>
              </a:r>
            </a:p>
          </p:txBody>
        </p:sp>
        <p:sp>
          <p:nvSpPr>
            <p:cNvPr id="13342" name="Text Box 90">
              <a:extLst>
                <a:ext uri="{FF2B5EF4-FFF2-40B4-BE49-F238E27FC236}">
                  <a16:creationId xmlns:a16="http://schemas.microsoft.com/office/drawing/2014/main" id="{5FB0C685-CDFA-4B80-AA6F-134DCE229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902"/>
              <a:ext cx="1928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.VnTime" panose="020B7200000000000000" pitchFamily="34" charset="0"/>
                </a:rPr>
                <a:t>Cho (O; R) vµ hai cung</a:t>
              </a:r>
            </a:p>
          </p:txBody>
        </p:sp>
        <p:sp>
          <p:nvSpPr>
            <p:cNvPr id="13343" name="Text Box 93">
              <a:extLst>
                <a:ext uri="{FF2B5EF4-FFF2-40B4-BE49-F238E27FC236}">
                  <a16:creationId xmlns:a16="http://schemas.microsoft.com/office/drawing/2014/main" id="{A7E95087-2832-4D53-8B02-FB7579D51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399"/>
              <a:ext cx="8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AB  = CD</a:t>
              </a:r>
            </a:p>
          </p:txBody>
        </p:sp>
        <p:sp>
          <p:nvSpPr>
            <p:cNvPr id="13344" name="Text Box 94">
              <a:extLst>
                <a:ext uri="{FF2B5EF4-FFF2-40B4-BE49-F238E27FC236}">
                  <a16:creationId xmlns:a16="http://schemas.microsoft.com/office/drawing/2014/main" id="{E56700E6-48E5-437F-91E5-859664420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767" y="1273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3345" name="Text Box 95">
              <a:extLst>
                <a:ext uri="{FF2B5EF4-FFF2-40B4-BE49-F238E27FC236}">
                  <a16:creationId xmlns:a16="http://schemas.microsoft.com/office/drawing/2014/main" id="{B6D013F1-4AC1-450C-B15A-F25EB2690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99" y="1265"/>
              <a:ext cx="2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3346" name="Text Box 96">
              <a:extLst>
                <a:ext uri="{FF2B5EF4-FFF2-40B4-BE49-F238E27FC236}">
                  <a16:creationId xmlns:a16="http://schemas.microsoft.com/office/drawing/2014/main" id="{CDC76166-0C14-4B2B-8799-0DA70D26C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" y="1152"/>
              <a:ext cx="229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.VnTime" panose="020B7200000000000000" pitchFamily="34" charset="0"/>
                </a:rPr>
                <a:t>a) NÕu                    th× AB = CD</a:t>
              </a:r>
            </a:p>
          </p:txBody>
        </p:sp>
        <p:sp>
          <p:nvSpPr>
            <p:cNvPr id="13347" name="Text Box 97">
              <a:extLst>
                <a:ext uri="{FF2B5EF4-FFF2-40B4-BE49-F238E27FC236}">
                  <a16:creationId xmlns:a16="http://schemas.microsoft.com/office/drawing/2014/main" id="{A651C389-F3A7-43EF-8E1B-A50A369F6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" y="1147"/>
              <a:ext cx="9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AB</a:t>
              </a:r>
              <a:r>
                <a:rPr lang="en-US" altLang="en-US" sz="2000" b="0" baseline="-25000">
                  <a:latin typeface=".VnTime" panose="020B7200000000000000" pitchFamily="34" charset="0"/>
                </a:rPr>
                <a:t>  </a:t>
              </a:r>
              <a:r>
                <a:rPr lang="en-US" altLang="en-US" sz="2000" b="0">
                  <a:latin typeface=".VnTime" panose="020B7200000000000000" pitchFamily="34" charset="0"/>
                </a:rPr>
                <a:t>= CD </a:t>
              </a:r>
            </a:p>
          </p:txBody>
        </p:sp>
        <p:sp>
          <p:nvSpPr>
            <p:cNvPr id="13348" name="Text Box 98">
              <a:extLst>
                <a:ext uri="{FF2B5EF4-FFF2-40B4-BE49-F238E27FC236}">
                  <a16:creationId xmlns:a16="http://schemas.microsoft.com/office/drawing/2014/main" id="{A8647FE5-DB54-4768-AF31-D216B027B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911" y="1021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3349" name="Text Box 99">
              <a:extLst>
                <a:ext uri="{FF2B5EF4-FFF2-40B4-BE49-F238E27FC236}">
                  <a16:creationId xmlns:a16="http://schemas.microsoft.com/office/drawing/2014/main" id="{16B27771-1DE2-4FE9-AE0F-54E5FCC3C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319" y="1013"/>
              <a:ext cx="2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3350" name="Rectangle 100">
              <a:extLst>
                <a:ext uri="{FF2B5EF4-FFF2-40B4-BE49-F238E27FC236}">
                  <a16:creationId xmlns:a16="http://schemas.microsoft.com/office/drawing/2014/main" id="{C8B99727-734F-44DC-9DB0-27688F86A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878"/>
              <a:ext cx="2376" cy="82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3327" name="Picture 101">
            <a:extLst>
              <a:ext uri="{FF2B5EF4-FFF2-40B4-BE49-F238E27FC236}">
                <a16:creationId xmlns:a16="http://schemas.microsoft.com/office/drawing/2014/main" id="{9DF827A8-A796-47BC-9C7B-EDC14244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29167" r="47656" b="39583"/>
          <a:stretch>
            <a:fillRect/>
          </a:stretch>
        </p:blipFill>
        <p:spPr bwMode="auto">
          <a:xfrm>
            <a:off x="6096000" y="1219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7">
            <a:extLst>
              <a:ext uri="{FF2B5EF4-FFF2-40B4-BE49-F238E27FC236}">
                <a16:creationId xmlns:a16="http://schemas.microsoft.com/office/drawing/2014/main" id="{80D56CD7-5F1E-49B6-A53E-865566F0824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667000"/>
            <a:ext cx="3886200" cy="1311275"/>
            <a:chOff x="1192" y="1814"/>
            <a:chExt cx="2448" cy="826"/>
          </a:xfrm>
        </p:grpSpPr>
        <p:sp>
          <p:nvSpPr>
            <p:cNvPr id="13329" name="Text Box 103">
              <a:extLst>
                <a:ext uri="{FF2B5EF4-FFF2-40B4-BE49-F238E27FC236}">
                  <a16:creationId xmlns:a16="http://schemas.microsoft.com/office/drawing/2014/main" id="{88C43071-545B-4C57-AF68-72C706A05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6" y="1855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AB, CD </a:t>
              </a:r>
            </a:p>
          </p:txBody>
        </p:sp>
        <p:sp>
          <p:nvSpPr>
            <p:cNvPr id="13330" name="Text Box 104">
              <a:extLst>
                <a:ext uri="{FF2B5EF4-FFF2-40B4-BE49-F238E27FC236}">
                  <a16:creationId xmlns:a16="http://schemas.microsoft.com/office/drawing/2014/main" id="{643E9665-DEB0-458A-8681-871E64A69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" y="2339"/>
              <a:ext cx="171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.VnTime" panose="020B7200000000000000" pitchFamily="34" charset="0"/>
                </a:rPr>
                <a:t>b) NÕu AB &gt; CD th×</a:t>
              </a:r>
            </a:p>
          </p:txBody>
        </p:sp>
        <p:sp>
          <p:nvSpPr>
            <p:cNvPr id="13331" name="Text Box 105">
              <a:extLst>
                <a:ext uri="{FF2B5EF4-FFF2-40B4-BE49-F238E27FC236}">
                  <a16:creationId xmlns:a16="http://schemas.microsoft.com/office/drawing/2014/main" id="{8BDA6D25-7325-4C3C-8D26-23C060188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2" y="1838"/>
              <a:ext cx="1928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.VnTime" panose="020B7200000000000000" pitchFamily="34" charset="0"/>
                </a:rPr>
                <a:t>Cho (O; R) vµ hai cung</a:t>
              </a:r>
            </a:p>
          </p:txBody>
        </p:sp>
        <p:sp>
          <p:nvSpPr>
            <p:cNvPr id="13332" name="Text Box 108">
              <a:extLst>
                <a:ext uri="{FF2B5EF4-FFF2-40B4-BE49-F238E27FC236}">
                  <a16:creationId xmlns:a16="http://schemas.microsoft.com/office/drawing/2014/main" id="{372B7061-9AB3-4392-87F4-993A1E684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" y="2335"/>
              <a:ext cx="8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AB  &gt; CD</a:t>
              </a:r>
            </a:p>
          </p:txBody>
        </p:sp>
        <p:sp>
          <p:nvSpPr>
            <p:cNvPr id="13333" name="Text Box 109">
              <a:extLst>
                <a:ext uri="{FF2B5EF4-FFF2-40B4-BE49-F238E27FC236}">
                  <a16:creationId xmlns:a16="http://schemas.microsoft.com/office/drawing/2014/main" id="{6D4FA27A-8406-4A4A-B27A-5EC1ADDBD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751" y="2209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3334" name="Text Box 110">
              <a:extLst>
                <a:ext uri="{FF2B5EF4-FFF2-40B4-BE49-F238E27FC236}">
                  <a16:creationId xmlns:a16="http://schemas.microsoft.com/office/drawing/2014/main" id="{CDB3D99F-27D9-4EDE-B284-C92D8106E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83" y="2201"/>
              <a:ext cx="2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3335" name="Text Box 111">
              <a:extLst>
                <a:ext uri="{FF2B5EF4-FFF2-40B4-BE49-F238E27FC236}">
                  <a16:creationId xmlns:a16="http://schemas.microsoft.com/office/drawing/2014/main" id="{9CB180A7-A724-4C68-A13B-E91855EAF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088"/>
              <a:ext cx="229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.VnTime" panose="020B7200000000000000" pitchFamily="34" charset="0"/>
                </a:rPr>
                <a:t>a) NÕu                    th× AB &gt; CD</a:t>
              </a:r>
            </a:p>
          </p:txBody>
        </p:sp>
        <p:sp>
          <p:nvSpPr>
            <p:cNvPr id="13336" name="Text Box 112">
              <a:extLst>
                <a:ext uri="{FF2B5EF4-FFF2-40B4-BE49-F238E27FC236}">
                  <a16:creationId xmlns:a16="http://schemas.microsoft.com/office/drawing/2014/main" id="{D9AFE2F4-8EEB-4208-A80F-4B2C3E9AD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0" y="2083"/>
              <a:ext cx="9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AB</a:t>
              </a:r>
              <a:r>
                <a:rPr lang="en-US" altLang="en-US" sz="2000" b="0" baseline="-25000">
                  <a:latin typeface=".VnTime" panose="020B7200000000000000" pitchFamily="34" charset="0"/>
                </a:rPr>
                <a:t>  </a:t>
              </a:r>
              <a:r>
                <a:rPr lang="en-US" altLang="en-US" sz="2000" b="0">
                  <a:latin typeface=".VnTime" panose="020B7200000000000000" pitchFamily="34" charset="0"/>
                </a:rPr>
                <a:t>&gt; CD </a:t>
              </a:r>
            </a:p>
          </p:txBody>
        </p:sp>
        <p:sp>
          <p:nvSpPr>
            <p:cNvPr id="13337" name="Text Box 113">
              <a:extLst>
                <a:ext uri="{FF2B5EF4-FFF2-40B4-BE49-F238E27FC236}">
                  <a16:creationId xmlns:a16="http://schemas.microsoft.com/office/drawing/2014/main" id="{7F343622-0516-4373-825D-5B838D39C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895" y="1957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3338" name="Text Box 114">
              <a:extLst>
                <a:ext uri="{FF2B5EF4-FFF2-40B4-BE49-F238E27FC236}">
                  <a16:creationId xmlns:a16="http://schemas.microsoft.com/office/drawing/2014/main" id="{18AFE4ED-5C03-43A0-AE78-F77EEB622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303" y="1949"/>
              <a:ext cx="2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3339" name="Rectangle 115">
              <a:extLst>
                <a:ext uri="{FF2B5EF4-FFF2-40B4-BE49-F238E27FC236}">
                  <a16:creationId xmlns:a16="http://schemas.microsoft.com/office/drawing/2014/main" id="{27EA0651-6B9B-4ABB-8190-46760FEFF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1814"/>
              <a:ext cx="2384" cy="82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01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4" grpId="0"/>
      <p:bldP spid="185522" grpId="0" animBg="1"/>
      <p:bldP spid="301122" grpId="0"/>
      <p:bldP spid="301124" grpId="0"/>
      <p:bldP spid="30112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6&quot;&gt;&lt;property id=&quot;20148&quot; value=&quot;5&quot;/&gt;&lt;property id=&quot;20300&quot; value=&quot;Slide 2&quot;/&gt;&lt;property id=&quot;20307&quot; value=&quot;329&quot;/&gt;&lt;/object&gt;&lt;object type=&quot;3&quot; unique_id=&quot;10007&quot;&gt;&lt;property id=&quot;20148&quot; value=&quot;5&quot;/&gt;&lt;property id=&quot;20300&quot; value=&quot;Slide 3&quot;/&gt;&lt;property id=&quot;20307&quot; value=&quot;342&quot;/&gt;&lt;/object&gt;&lt;object type=&quot;3&quot; unique_id=&quot;10008&quot;&gt;&lt;property id=&quot;20148&quot; value=&quot;5&quot;/&gt;&lt;property id=&quot;20300&quot; value=&quot;Slide 4&quot;/&gt;&lt;property id=&quot;20307&quot; value=&quot;332&quot;/&gt;&lt;/object&gt;&lt;object type=&quot;3&quot; unique_id=&quot;10009&quot;&gt;&lt;property id=&quot;20148&quot; value=&quot;5&quot;/&gt;&lt;property id=&quot;20300&quot; value=&quot;Slide 5&quot;/&gt;&lt;property id=&quot;20307&quot; value=&quot;343&quot;/&gt;&lt;/object&gt;&lt;object type=&quot;3&quot; unique_id=&quot;10010&quot;&gt;&lt;property id=&quot;20148&quot; value=&quot;5&quot;/&gt;&lt;property id=&quot;20300&quot; value=&quot;Slide 6&quot;/&gt;&lt;property id=&quot;20307&quot; value=&quot;344&quot;/&gt;&lt;/object&gt;&lt;object type=&quot;3&quot; unique_id=&quot;10011&quot;&gt;&lt;property id=&quot;20148&quot; value=&quot;5&quot;/&gt;&lt;property id=&quot;20300&quot; value=&quot;Slide 7&quot;/&gt;&lt;property id=&quot;20307&quot; value=&quot;345&quot;/&gt;&lt;/object&gt;&lt;object type=&quot;3&quot; unique_id=&quot;10012&quot;&gt;&lt;property id=&quot;20148&quot; value=&quot;5&quot;/&gt;&lt;property id=&quot;20300&quot; value=&quot;Slide 8&quot;/&gt;&lt;property id=&quot;20307&quot; value=&quot;274&quot;/&gt;&lt;/object&gt;&lt;object type=&quot;3&quot; unique_id=&quot;10013&quot;&gt;&lt;property id=&quot;20148&quot; value=&quot;5&quot;/&gt;&lt;property id=&quot;20300&quot; value=&quot;Slide 9&quot;/&gt;&lt;property id=&quot;20307&quot; value=&quot;336&quot;/&gt;&lt;/object&gt;&lt;object type=&quot;3&quot; unique_id=&quot;10014&quot;&gt;&lt;property id=&quot;20148&quot; value=&quot;5&quot;/&gt;&lt;property id=&quot;20300&quot; value=&quot;Slide 10&quot;/&gt;&lt;property id=&quot;20307&quot; value=&quot;346&quot;/&gt;&lt;/object&gt;&lt;object type=&quot;3&quot; unique_id=&quot;10015&quot;&gt;&lt;property id=&quot;20148&quot; value=&quot;5&quot;/&gt;&lt;property id=&quot;20300&quot; value=&quot;Slide 11&quot;/&gt;&lt;property id=&quot;20307&quot; value=&quot;350&quot;/&gt;&lt;/object&gt;&lt;object type=&quot;3&quot; unique_id=&quot;10016&quot;&gt;&lt;property id=&quot;20148&quot; value=&quot;5&quot;/&gt;&lt;property id=&quot;20300&quot; value=&quot;Slide 12&quot;/&gt;&lt;property id=&quot;20307&quot; value=&quot;349&quot;/&gt;&lt;/object&gt;&lt;object type=&quot;3&quot; unique_id=&quot;10017&quot;&gt;&lt;property id=&quot;20148&quot; value=&quot;5&quot;/&gt;&lt;property id=&quot;20300&quot; value=&quot;Slide 13&quot;/&gt;&lt;property id=&quot;20307&quot; value=&quot;355&quot;/&gt;&lt;/object&gt;&lt;object type=&quot;3&quot; unique_id=&quot;10018&quot;&gt;&lt;property id=&quot;20148&quot; value=&quot;5&quot;/&gt;&lt;property id=&quot;20300&quot; value=&quot;Slide 14&quot;/&gt;&lt;property id=&quot;20307&quot; value=&quot;341&quot;/&gt;&lt;/object&gt;&lt;object type=&quot;3&quot; unique_id=&quot;10019&quot;&gt;&lt;property id=&quot;20148&quot; value=&quot;5&quot;/&gt;&lt;property id=&quot;20300&quot; value=&quot;Slide 15&quot;/&gt;&lt;property id=&quot;20307&quot; value=&quot;266&quot;/&gt;&lt;/object&gt;&lt;object type=&quot;3&quot; unique_id=&quot;10020&quot;&gt;&lt;property id=&quot;20148&quot; value=&quot;5&quot;/&gt;&lt;property id=&quot;20300&quot; value=&quot;Slide 16&quot;/&gt;&lt;property id=&quot;20307&quot; value=&quot;348&quot;/&gt;&lt;/object&gt;&lt;object type=&quot;3&quot; unique_id=&quot;10021&quot;&gt;&lt;property id=&quot;20148&quot; value=&quot;5&quot;/&gt;&lt;property id=&quot;20300&quot; value=&quot;Slide 17&quot;/&gt;&lt;property id=&quot;20307&quot; value=&quot;351&quot;/&gt;&lt;/object&gt;&lt;object type=&quot;3&quot; unique_id=&quot;10022&quot;&gt;&lt;property id=&quot;20148&quot; value=&quot;5&quot;/&gt;&lt;property id=&quot;20300&quot; value=&quot;Slide 18&quot;/&gt;&lt;property id=&quot;20307&quot; value=&quot;352&quot;/&gt;&lt;/object&gt;&lt;object type=&quot;3&quot; unique_id=&quot;10023&quot;&gt;&lt;property id=&quot;20148&quot; value=&quot;5&quot;/&gt;&lt;property id=&quot;20300&quot; value=&quot;Slide 19&quot;/&gt;&lt;property id=&quot;20307&quot; value=&quot;361&quot;/&gt;&lt;/object&gt;&lt;object type=&quot;3&quot; unique_id=&quot;10024&quot;&gt;&lt;property id=&quot;20148&quot; value=&quot;5&quot;/&gt;&lt;property id=&quot;20300&quot; value=&quot;Slide 20&quot;/&gt;&lt;property id=&quot;20307&quot; value=&quot;353&quot;/&gt;&lt;/object&gt;&lt;object type=&quot;3&quot; unique_id=&quot;10025&quot;&gt;&lt;property id=&quot;20148&quot; value=&quot;5&quot;/&gt;&lt;property id=&quot;20300&quot; value=&quot;Slide 21&quot;/&gt;&lt;property id=&quot;20307&quot; value=&quot;354&quot;/&gt;&lt;/object&gt;&lt;object type=&quot;3&quot; unique_id=&quot;10026&quot;&gt;&lt;property id=&quot;20148&quot; value=&quot;5&quot;/&gt;&lt;property id=&quot;20300&quot; value=&quot;Slide 22&quot;/&gt;&lt;property id=&quot;20307&quot; value=&quot;356&quot;/&gt;&lt;/object&gt;&lt;object type=&quot;3&quot; unique_id=&quot;10027&quot;&gt;&lt;property id=&quot;20148&quot; value=&quot;5&quot;/&gt;&lt;property id=&quot;20300&quot; value=&quot;Slide 23&quot;/&gt;&lt;property id=&quot;20307&quot; value=&quot;360&quot;/&gt;&lt;/object&gt;&lt;object type=&quot;3&quot; unique_id=&quot;10028&quot;&gt;&lt;property id=&quot;20148&quot; value=&quot;5&quot;/&gt;&lt;property id=&quot;20300&quot; value=&quot;Slide 24&quot;/&gt;&lt;property id=&quot;20307&quot; value=&quot;34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9208</TotalTime>
  <Words>1956</Words>
  <Application>Microsoft Office PowerPoint</Application>
  <PresentationFormat>On-screen Show (4:3)</PresentationFormat>
  <Paragraphs>318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.VnTime</vt:lpstr>
      <vt:lpstr>VNI-Times</vt:lpstr>
      <vt:lpstr>Times New Roman</vt:lpstr>
      <vt:lpstr>VNI-Cooper</vt:lpstr>
      <vt:lpstr>.VnTimeH</vt:lpstr>
      <vt:lpstr>Arial</vt:lpstr>
      <vt:lpstr>Default Design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KÍNH CHAØO CAÙC THAÀY COÂ  DÖÏ GIÔØ THAO GIAÛNG</dc:title>
  <dc:creator>NT</dc:creator>
  <cp:lastModifiedBy>Võ Ngũ Thọ</cp:lastModifiedBy>
  <cp:revision>625</cp:revision>
  <dcterms:created xsi:type="dcterms:W3CDTF">2007-10-21T00:16:19Z</dcterms:created>
  <dcterms:modified xsi:type="dcterms:W3CDTF">2022-06-30T10:20:08Z</dcterms:modified>
</cp:coreProperties>
</file>