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84" r:id="rId5"/>
    <p:sldId id="285" r:id="rId6"/>
    <p:sldId id="296" r:id="rId7"/>
    <p:sldId id="303" r:id="rId8"/>
    <p:sldId id="299" r:id="rId9"/>
    <p:sldId id="302" r:id="rId10"/>
    <p:sldId id="304" r:id="rId11"/>
    <p:sldId id="257" r:id="rId12"/>
    <p:sldId id="305" r:id="rId13"/>
    <p:sldId id="259" r:id="rId14"/>
    <p:sldId id="292" r:id="rId15"/>
    <p:sldId id="306" r:id="rId16"/>
    <p:sldId id="308" r:id="rId17"/>
    <p:sldId id="312" r:id="rId18"/>
    <p:sldId id="294" r:id="rId19"/>
    <p:sldId id="295" r:id="rId20"/>
    <p:sldId id="313" r:id="rId21"/>
    <p:sldId id="310" r:id="rId22"/>
    <p:sldId id="311"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87253" autoAdjust="0"/>
  </p:normalViewPr>
  <p:slideViewPr>
    <p:cSldViewPr snapToGrid="0">
      <p:cViewPr varScale="1">
        <p:scale>
          <a:sx n="61" d="100"/>
          <a:sy n="61" d="100"/>
        </p:scale>
        <p:origin x="954" y="72"/>
      </p:cViewPr>
      <p:guideLst/>
    </p:cSldViewPr>
  </p:slideViewPr>
  <p:notesTextViewPr>
    <p:cViewPr>
      <p:scale>
        <a:sx n="1" d="1"/>
        <a:sy n="1" d="1"/>
      </p:scale>
      <p:origin x="0" y="0"/>
    </p:cViewPr>
  </p:notesTextViewPr>
  <p:sorterViewPr>
    <p:cViewPr>
      <p:scale>
        <a:sx n="100" d="100"/>
        <a:sy n="100" d="100"/>
      </p:scale>
      <p:origin x="0" y="-4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entury Gothic" panose="020B0502020202020204" pitchFamily="34" charset="0"/>
              </a:defRPr>
            </a:lvl1pPr>
          </a:lstStyle>
          <a:p>
            <a:fld id="{7E8B602E-A889-4307-9B81-042361953465}" type="datetimeFigureOut">
              <a:rPr lang="en-US" smtClean="0"/>
              <a:pPr/>
              <a:t>7/14/2022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entury Gothic" panose="020B0502020202020204" pitchFamily="34" charset="0"/>
              </a:defRPr>
            </a:lvl1pPr>
          </a:lstStyle>
          <a:p>
            <a:fld id="{FF367A16-772C-4740-A352-24158184AF5F}" type="slidenum">
              <a:rPr lang="en-US" smtClean="0"/>
              <a:pPr/>
              <a:t>‹#›</a:t>
            </a:fld>
            <a:endParaRPr lang="en-US" dirty="0"/>
          </a:p>
        </p:txBody>
      </p:sp>
    </p:spTree>
    <p:extLst>
      <p:ext uri="{BB962C8B-B14F-4D97-AF65-F5344CB8AC3E}">
        <p14:creationId xmlns:p14="http://schemas.microsoft.com/office/powerpoint/2010/main" val="2993726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fdcd38d24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fdcd38d24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193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fdcd38d24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fdcd38d24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6701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fdcd38d24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fdcd38d24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553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fdcd38d24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fdcd38d24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774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367A16-772C-4740-A352-24158184AF5F}" type="slidenum">
              <a:rPr lang="en-US" smtClean="0"/>
              <a:pPr/>
              <a:t>12</a:t>
            </a:fld>
            <a:endParaRPr lang="en-US" dirty="0"/>
          </a:p>
        </p:txBody>
      </p:sp>
    </p:spTree>
    <p:extLst>
      <p:ext uri="{BB962C8B-B14F-4D97-AF65-F5344CB8AC3E}">
        <p14:creationId xmlns:p14="http://schemas.microsoft.com/office/powerpoint/2010/main" val="2893136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367A16-772C-4740-A352-24158184AF5F}" type="slidenum">
              <a:rPr lang="en-US" smtClean="0"/>
              <a:pPr/>
              <a:t>18</a:t>
            </a:fld>
            <a:endParaRPr lang="en-US" dirty="0"/>
          </a:p>
        </p:txBody>
      </p:sp>
    </p:spTree>
    <p:extLst>
      <p:ext uri="{BB962C8B-B14F-4D97-AF65-F5344CB8AC3E}">
        <p14:creationId xmlns:p14="http://schemas.microsoft.com/office/powerpoint/2010/main" val="1476121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9AB977-2AC5-4F0B-9A80-8BA83A27F388}"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E615F-FC11-423F-A2A7-1850DF76D75E}" type="slidenum">
              <a:rPr lang="en-US" smtClean="0"/>
              <a:t>‹#›</a:t>
            </a:fld>
            <a:endParaRPr lang="en-US"/>
          </a:p>
        </p:txBody>
      </p:sp>
    </p:spTree>
    <p:extLst>
      <p:ext uri="{BB962C8B-B14F-4D97-AF65-F5344CB8AC3E}">
        <p14:creationId xmlns:p14="http://schemas.microsoft.com/office/powerpoint/2010/main" val="413183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9AB977-2AC5-4F0B-9A80-8BA83A27F388}"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E615F-FC11-423F-A2A7-1850DF76D75E}" type="slidenum">
              <a:rPr lang="en-US" smtClean="0"/>
              <a:t>‹#›</a:t>
            </a:fld>
            <a:endParaRPr lang="en-US"/>
          </a:p>
        </p:txBody>
      </p:sp>
    </p:spTree>
    <p:extLst>
      <p:ext uri="{BB962C8B-B14F-4D97-AF65-F5344CB8AC3E}">
        <p14:creationId xmlns:p14="http://schemas.microsoft.com/office/powerpoint/2010/main" val="4158722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9AB977-2AC5-4F0B-9A80-8BA83A27F388}"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E615F-FC11-423F-A2A7-1850DF76D75E}" type="slidenum">
              <a:rPr lang="en-US" smtClean="0"/>
              <a:t>‹#›</a:t>
            </a:fld>
            <a:endParaRPr lang="en-US"/>
          </a:p>
        </p:txBody>
      </p:sp>
    </p:spTree>
    <p:extLst>
      <p:ext uri="{BB962C8B-B14F-4D97-AF65-F5344CB8AC3E}">
        <p14:creationId xmlns:p14="http://schemas.microsoft.com/office/powerpoint/2010/main" val="682828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3847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9AB977-2AC5-4F0B-9A80-8BA83A27F388}"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E615F-FC11-423F-A2A7-1850DF76D75E}" type="slidenum">
              <a:rPr lang="en-US" smtClean="0"/>
              <a:t>‹#›</a:t>
            </a:fld>
            <a:endParaRPr lang="en-US"/>
          </a:p>
        </p:txBody>
      </p:sp>
    </p:spTree>
    <p:extLst>
      <p:ext uri="{BB962C8B-B14F-4D97-AF65-F5344CB8AC3E}">
        <p14:creationId xmlns:p14="http://schemas.microsoft.com/office/powerpoint/2010/main" val="381601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9AB977-2AC5-4F0B-9A80-8BA83A27F388}"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E615F-FC11-423F-A2A7-1850DF76D75E}" type="slidenum">
              <a:rPr lang="en-US" smtClean="0"/>
              <a:t>‹#›</a:t>
            </a:fld>
            <a:endParaRPr lang="en-US"/>
          </a:p>
        </p:txBody>
      </p:sp>
    </p:spTree>
    <p:extLst>
      <p:ext uri="{BB962C8B-B14F-4D97-AF65-F5344CB8AC3E}">
        <p14:creationId xmlns:p14="http://schemas.microsoft.com/office/powerpoint/2010/main" val="344160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9AB977-2AC5-4F0B-9A80-8BA83A27F388}"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E615F-FC11-423F-A2A7-1850DF76D75E}" type="slidenum">
              <a:rPr lang="en-US" smtClean="0"/>
              <a:t>‹#›</a:t>
            </a:fld>
            <a:endParaRPr lang="en-US"/>
          </a:p>
        </p:txBody>
      </p:sp>
    </p:spTree>
    <p:extLst>
      <p:ext uri="{BB962C8B-B14F-4D97-AF65-F5344CB8AC3E}">
        <p14:creationId xmlns:p14="http://schemas.microsoft.com/office/powerpoint/2010/main" val="205074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9AB977-2AC5-4F0B-9A80-8BA83A27F388}" type="datetimeFigureOut">
              <a:rPr lang="en-US" smtClean="0"/>
              <a:t>7/14/2022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E615F-FC11-423F-A2A7-1850DF76D75E}" type="slidenum">
              <a:rPr lang="en-US" smtClean="0"/>
              <a:t>‹#›</a:t>
            </a:fld>
            <a:endParaRPr lang="en-US"/>
          </a:p>
        </p:txBody>
      </p:sp>
    </p:spTree>
    <p:extLst>
      <p:ext uri="{BB962C8B-B14F-4D97-AF65-F5344CB8AC3E}">
        <p14:creationId xmlns:p14="http://schemas.microsoft.com/office/powerpoint/2010/main" val="3537358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9AB977-2AC5-4F0B-9A80-8BA83A27F388}" type="datetimeFigureOut">
              <a:rPr lang="en-US" smtClean="0"/>
              <a:t>7/14/2022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E615F-FC11-423F-A2A7-1850DF76D75E}" type="slidenum">
              <a:rPr lang="en-US" smtClean="0"/>
              <a:t>‹#›</a:t>
            </a:fld>
            <a:endParaRPr lang="en-US"/>
          </a:p>
        </p:txBody>
      </p:sp>
    </p:spTree>
    <p:extLst>
      <p:ext uri="{BB962C8B-B14F-4D97-AF65-F5344CB8AC3E}">
        <p14:creationId xmlns:p14="http://schemas.microsoft.com/office/powerpoint/2010/main" val="346775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AB977-2AC5-4F0B-9A80-8BA83A27F388}" type="datetimeFigureOut">
              <a:rPr lang="en-US" smtClean="0"/>
              <a:t>7/14/2022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E615F-FC11-423F-A2A7-1850DF76D75E}" type="slidenum">
              <a:rPr lang="en-US" smtClean="0"/>
              <a:t>‹#›</a:t>
            </a:fld>
            <a:endParaRPr lang="en-US"/>
          </a:p>
        </p:txBody>
      </p:sp>
    </p:spTree>
    <p:extLst>
      <p:ext uri="{BB962C8B-B14F-4D97-AF65-F5344CB8AC3E}">
        <p14:creationId xmlns:p14="http://schemas.microsoft.com/office/powerpoint/2010/main" val="4110030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9AB977-2AC5-4F0B-9A80-8BA83A27F388}"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E615F-FC11-423F-A2A7-1850DF76D75E}" type="slidenum">
              <a:rPr lang="en-US" smtClean="0"/>
              <a:t>‹#›</a:t>
            </a:fld>
            <a:endParaRPr lang="en-US"/>
          </a:p>
        </p:txBody>
      </p:sp>
    </p:spTree>
    <p:extLst>
      <p:ext uri="{BB962C8B-B14F-4D97-AF65-F5344CB8AC3E}">
        <p14:creationId xmlns:p14="http://schemas.microsoft.com/office/powerpoint/2010/main" val="245733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9AB977-2AC5-4F0B-9A80-8BA83A27F388}"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E615F-FC11-423F-A2A7-1850DF76D75E}" type="slidenum">
              <a:rPr lang="en-US" smtClean="0"/>
              <a:t>‹#›</a:t>
            </a:fld>
            <a:endParaRPr lang="en-US"/>
          </a:p>
        </p:txBody>
      </p:sp>
    </p:spTree>
    <p:extLst>
      <p:ext uri="{BB962C8B-B14F-4D97-AF65-F5344CB8AC3E}">
        <p14:creationId xmlns:p14="http://schemas.microsoft.com/office/powerpoint/2010/main" val="1618657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859AB977-2AC5-4F0B-9A80-8BA83A27F388}" type="datetimeFigureOut">
              <a:rPr lang="en-US" smtClean="0"/>
              <a:pPr/>
              <a:t>7/14/2022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918E615F-FC11-423F-A2A7-1850DF76D75E}" type="slidenum">
              <a:rPr lang="en-US" smtClean="0"/>
              <a:pPr/>
              <a:t>‹#›</a:t>
            </a:fld>
            <a:endParaRPr lang="en-US" dirty="0"/>
          </a:p>
        </p:txBody>
      </p:sp>
      <p:sp>
        <p:nvSpPr>
          <p:cNvPr id="7" name="Rectangle 6"/>
          <p:cNvSpPr/>
          <p:nvPr userDrawn="1"/>
        </p:nvSpPr>
        <p:spPr>
          <a:xfrm>
            <a:off x="-1553630" y="0"/>
            <a:ext cx="1553630" cy="526363"/>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spcBef>
                <a:spcPts val="0"/>
              </a:spcBef>
              <a:spcAft>
                <a:spcPts val="0"/>
              </a:spcAft>
            </a:pPr>
            <a:r>
              <a:rPr lang="en-US" sz="1000" b="1" cap="none" spc="0" baseline="0" dirty="0" smtClean="0">
                <a:ln w="0"/>
                <a:solidFill>
                  <a:srgbClr val="0070C0"/>
                </a:solidFill>
                <a:effectLst/>
                <a:latin typeface="Times New Roman" panose="02020603050405020304" pitchFamily="18" charset="0"/>
                <a:cs typeface="Times New Roman" panose="02020603050405020304" pitchFamily="18" charset="0"/>
              </a:rPr>
              <a:t>THCS QUANG TRUNG</a:t>
            </a:r>
          </a:p>
          <a:p>
            <a:pPr marL="0" marR="0" indent="0" algn="ctr" defTabSz="914400" rtl="0" eaLnBrk="1" fontAlgn="auto" latinLnBrk="0" hangingPunct="1">
              <a:lnSpc>
                <a:spcPct val="150000"/>
              </a:lnSpc>
              <a:spcBef>
                <a:spcPts val="0"/>
              </a:spcBef>
              <a:spcAft>
                <a:spcPts val="0"/>
              </a:spcAft>
              <a:buClrTx/>
              <a:buSzTx/>
              <a:buFontTx/>
              <a:buNone/>
              <a:tabLst/>
              <a:defRPr/>
            </a:pPr>
            <a:r>
              <a:rPr lang="en-US" sz="1000" b="1" cap="none" spc="0" dirty="0" smtClean="0">
                <a:ln w="0"/>
                <a:solidFill>
                  <a:srgbClr val="FF0000"/>
                </a:solidFill>
                <a:effectLst/>
                <a:latin typeface="Times New Roman" panose="02020603050405020304" pitchFamily="18" charset="0"/>
                <a:cs typeface="Times New Roman" panose="02020603050405020304" pitchFamily="18" charset="0"/>
              </a:rPr>
              <a:t>GV.</a:t>
            </a:r>
            <a:r>
              <a:rPr lang="en-US" sz="1000" b="1" cap="none" spc="0" baseline="0" dirty="0" smtClean="0">
                <a:ln w="0"/>
                <a:solidFill>
                  <a:srgbClr val="FF0000"/>
                </a:solidFill>
                <a:effectLst/>
                <a:latin typeface="Times New Roman" panose="02020603050405020304" pitchFamily="18" charset="0"/>
                <a:cs typeface="Times New Roman" panose="02020603050405020304" pitchFamily="18" charset="0"/>
              </a:rPr>
              <a:t> LÂM THANH VÂN</a:t>
            </a:r>
          </a:p>
        </p:txBody>
      </p:sp>
    </p:spTree>
    <p:extLst>
      <p:ext uri="{BB962C8B-B14F-4D97-AF65-F5344CB8AC3E}">
        <p14:creationId xmlns:p14="http://schemas.microsoft.com/office/powerpoint/2010/main" val="3935032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38150"/>
            <a:ext cx="12192000" cy="7734300"/>
          </a:xfrm>
          <a:prstGeom prst="rect">
            <a:avLst/>
          </a:prstGeom>
        </p:spPr>
      </p:pic>
      <p:sp>
        <p:nvSpPr>
          <p:cNvPr id="10" name="Rectangle 9">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9345F274-FAD4-B241-937D-3767B8CC822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smtClean="0">
                <a:solidFill>
                  <a:srgbClr val="FF0000"/>
                </a:solidFill>
                <a:latin typeface="+mn-lt"/>
              </a:rPr>
              <a:t>BÀI 8. LƯỠNG HÀ CỔ ĐẠI</a:t>
            </a:r>
            <a:endParaRPr lang="en-US" sz="3600" b="1" dirty="0">
              <a:solidFill>
                <a:schemeClr val="tx1">
                  <a:lumMod val="85000"/>
                  <a:lumOff val="15000"/>
                </a:schemeClr>
              </a:solidFill>
              <a:latin typeface="+mn-lt"/>
            </a:endParaRPr>
          </a:p>
        </p:txBody>
      </p:sp>
      <p:cxnSp>
        <p:nvCxnSpPr>
          <p:cNvPr id="12" name="Straight Connector 11">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706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75"/>
            <a:ext cx="3181350" cy="7009611"/>
          </a:xfrm>
          <a:prstGeom prst="rect">
            <a:avLst/>
          </a:prstGeom>
          <a:solidFill>
            <a:schemeClr val="accent4">
              <a:lumMod val="20000"/>
              <a:lumOff val="80000"/>
            </a:schemeClr>
          </a:solidFill>
        </p:spPr>
        <p:txBody>
          <a:bodyPr wrap="square">
            <a:spAutoFit/>
          </a:bodyPr>
          <a:lstStyle/>
          <a:p>
            <a:pPr marL="342900" indent="-342900" eaLnBrk="0" hangingPunct="0">
              <a:spcBef>
                <a:spcPct val="50000"/>
              </a:spcBef>
              <a:buFont typeface="Arial" panose="020B0604020202020204" pitchFamily="34" charset="0"/>
              <a:buChar char="•"/>
            </a:pPr>
            <a:endParaRPr lang="en-US" altLang="en-US" sz="100" dirty="0" smtClean="0"/>
          </a:p>
          <a:p>
            <a:pPr marL="342900" indent="-342900" eaLnBrk="0" hangingPunct="0">
              <a:spcBef>
                <a:spcPct val="50000"/>
              </a:spcBef>
              <a:buFont typeface="Arial" panose="020B0604020202020204" pitchFamily="34" charset="0"/>
              <a:buChar char="•"/>
            </a:pPr>
            <a:r>
              <a:rPr lang="en-US" altLang="en-US" sz="2500" dirty="0" err="1" smtClean="0"/>
              <a:t>Có</a:t>
            </a:r>
            <a:r>
              <a:rPr lang="en-US" altLang="en-US" sz="2500" dirty="0" smtClean="0"/>
              <a:t> </a:t>
            </a:r>
            <a:r>
              <a:rPr lang="en-US" altLang="en-US" sz="2500" dirty="0" err="1" smtClean="0"/>
              <a:t>rất</a:t>
            </a:r>
            <a:r>
              <a:rPr lang="en-US" altLang="en-US" sz="2500" dirty="0" smtClean="0"/>
              <a:t> </a:t>
            </a:r>
            <a:r>
              <a:rPr lang="en-US" altLang="en-US" sz="2500" dirty="0" err="1" smtClean="0"/>
              <a:t>nhiều</a:t>
            </a:r>
            <a:r>
              <a:rPr lang="en-US" altLang="en-US" sz="2500" dirty="0" smtClean="0"/>
              <a:t> </a:t>
            </a:r>
            <a:r>
              <a:rPr lang="en-US" altLang="en-US" sz="2500" dirty="0" err="1" smtClean="0"/>
              <a:t>quốc</a:t>
            </a:r>
            <a:r>
              <a:rPr lang="en-US" altLang="en-US" sz="2500" dirty="0" smtClean="0"/>
              <a:t> </a:t>
            </a:r>
            <a:r>
              <a:rPr lang="en-US" altLang="en-US" sz="2500" dirty="0" err="1" smtClean="0"/>
              <a:t>gia</a:t>
            </a:r>
            <a:r>
              <a:rPr lang="en-US" altLang="en-US" sz="2500" dirty="0" smtClean="0"/>
              <a:t> </a:t>
            </a:r>
            <a:r>
              <a:rPr lang="en-US" altLang="en-US" sz="2500" dirty="0" err="1" smtClean="0"/>
              <a:t>thành</a:t>
            </a:r>
            <a:r>
              <a:rPr lang="en-US" altLang="en-US" sz="2500" dirty="0" smtClean="0"/>
              <a:t> </a:t>
            </a:r>
            <a:r>
              <a:rPr lang="en-US" altLang="en-US" sz="2500" dirty="0" err="1" smtClean="0"/>
              <a:t>thị</a:t>
            </a:r>
            <a:r>
              <a:rPr lang="en-US" altLang="en-US" sz="2500" dirty="0" smtClean="0"/>
              <a:t> </a:t>
            </a:r>
            <a:r>
              <a:rPr lang="en-US" altLang="en-US" sz="2500" dirty="0" err="1" smtClean="0"/>
              <a:t>xuất</a:t>
            </a:r>
            <a:r>
              <a:rPr lang="en-US" altLang="en-US" sz="2500" dirty="0" smtClean="0"/>
              <a:t> </a:t>
            </a:r>
            <a:r>
              <a:rPr lang="en-US" altLang="en-US" sz="2500" dirty="0" err="1" smtClean="0"/>
              <a:t>hiện</a:t>
            </a:r>
            <a:r>
              <a:rPr lang="en-US" altLang="en-US" sz="2500" dirty="0" smtClean="0"/>
              <a:t> ở </a:t>
            </a:r>
            <a:r>
              <a:rPr lang="en-US" altLang="en-US" sz="2500" dirty="0" err="1" smtClean="0"/>
              <a:t>Lưỡng</a:t>
            </a:r>
            <a:r>
              <a:rPr lang="en-US" altLang="en-US" sz="2500" dirty="0" smtClean="0"/>
              <a:t> </a:t>
            </a:r>
            <a:r>
              <a:rPr lang="en-US" altLang="en-US" sz="2500" dirty="0" err="1" smtClean="0"/>
              <a:t>Hà</a:t>
            </a:r>
            <a:r>
              <a:rPr lang="en-US" altLang="en-US" sz="2500" dirty="0" smtClean="0"/>
              <a:t>.</a:t>
            </a:r>
          </a:p>
          <a:p>
            <a:pPr marL="342900" indent="-342900" eaLnBrk="0" hangingPunct="0">
              <a:spcBef>
                <a:spcPct val="50000"/>
              </a:spcBef>
              <a:buFont typeface="Arial" panose="020B0604020202020204" pitchFamily="34" charset="0"/>
              <a:buChar char="•"/>
            </a:pPr>
            <a:r>
              <a:rPr lang="en-US" altLang="en-US" sz="2500" dirty="0" err="1" smtClean="0"/>
              <a:t>Mỗi</a:t>
            </a:r>
            <a:r>
              <a:rPr lang="en-US" altLang="en-US" sz="2500" dirty="0" smtClean="0"/>
              <a:t> </a:t>
            </a:r>
            <a:r>
              <a:rPr lang="en-US" altLang="en-US" sz="2500" dirty="0" err="1" smtClean="0"/>
              <a:t>quốc</a:t>
            </a:r>
            <a:r>
              <a:rPr lang="en-US" altLang="en-US" sz="2500" dirty="0" smtClean="0"/>
              <a:t> </a:t>
            </a:r>
            <a:r>
              <a:rPr lang="en-US" altLang="en-US" sz="2500" dirty="0" err="1" smtClean="0"/>
              <a:t>gia</a:t>
            </a:r>
            <a:r>
              <a:rPr lang="en-US" altLang="en-US" sz="2500" dirty="0" smtClean="0"/>
              <a:t> </a:t>
            </a:r>
            <a:r>
              <a:rPr lang="en-US" altLang="en-US" sz="2500" dirty="0" err="1" smtClean="0"/>
              <a:t>đều</a:t>
            </a:r>
            <a:r>
              <a:rPr lang="en-US" altLang="en-US" sz="2500" dirty="0" smtClean="0"/>
              <a:t> </a:t>
            </a:r>
            <a:r>
              <a:rPr lang="en-US" altLang="en-US" sz="2500" dirty="0" err="1" smtClean="0"/>
              <a:t>có</a:t>
            </a:r>
            <a:r>
              <a:rPr lang="en-US" altLang="en-US" sz="2500" dirty="0" smtClean="0"/>
              <a:t> </a:t>
            </a:r>
            <a:r>
              <a:rPr lang="en-US" altLang="en-US" sz="2500" dirty="0" err="1" smtClean="0"/>
              <a:t>chính</a:t>
            </a:r>
            <a:r>
              <a:rPr lang="en-US" altLang="en-US" sz="2500" dirty="0" smtClean="0"/>
              <a:t> </a:t>
            </a:r>
            <a:r>
              <a:rPr lang="en-US" altLang="en-US" sz="2500" dirty="0" err="1" smtClean="0"/>
              <a:t>phủ</a:t>
            </a:r>
            <a:r>
              <a:rPr lang="en-US" altLang="en-US" sz="2500" dirty="0" smtClean="0"/>
              <a:t> </a:t>
            </a:r>
            <a:r>
              <a:rPr lang="en-US" altLang="en-US" sz="2500" dirty="0" err="1" smtClean="0"/>
              <a:t>riêng</a:t>
            </a:r>
            <a:endParaRPr lang="en-US" altLang="en-US" sz="2500" dirty="0" smtClean="0"/>
          </a:p>
          <a:p>
            <a:pPr marL="342900" indent="-342900" eaLnBrk="0" hangingPunct="0">
              <a:spcBef>
                <a:spcPct val="50000"/>
              </a:spcBef>
              <a:buFont typeface="Arial" panose="020B0604020202020204" pitchFamily="34" charset="0"/>
              <a:buChar char="•"/>
            </a:pPr>
            <a:r>
              <a:rPr lang="en-US" altLang="en-US" sz="2500" dirty="0" err="1" smtClean="0"/>
              <a:t>Cư</a:t>
            </a:r>
            <a:r>
              <a:rPr lang="en-US" altLang="en-US" sz="2500" dirty="0" smtClean="0"/>
              <a:t> </a:t>
            </a:r>
            <a:r>
              <a:rPr lang="en-US" altLang="en-US" sz="2500" dirty="0" err="1" smtClean="0"/>
              <a:t>dân</a:t>
            </a:r>
            <a:r>
              <a:rPr lang="en-US" altLang="en-US" sz="2500" dirty="0" smtClean="0"/>
              <a:t> </a:t>
            </a:r>
            <a:r>
              <a:rPr lang="en-US" altLang="en-US" sz="2500" dirty="0" err="1" smtClean="0"/>
              <a:t>của</a:t>
            </a:r>
            <a:r>
              <a:rPr lang="en-US" altLang="en-US" sz="2500" dirty="0" smtClean="0"/>
              <a:t> </a:t>
            </a:r>
            <a:r>
              <a:rPr lang="en-US" altLang="en-US" sz="2500" dirty="0" err="1" smtClean="0"/>
              <a:t>các</a:t>
            </a:r>
            <a:r>
              <a:rPr lang="en-US" altLang="en-US" sz="2500" dirty="0" smtClean="0"/>
              <a:t> </a:t>
            </a:r>
            <a:r>
              <a:rPr lang="en-US" altLang="en-US" sz="2500" dirty="0" err="1" smtClean="0"/>
              <a:t>quốc</a:t>
            </a:r>
            <a:r>
              <a:rPr lang="en-US" altLang="en-US" sz="2500" dirty="0" smtClean="0"/>
              <a:t> </a:t>
            </a:r>
            <a:r>
              <a:rPr lang="en-US" altLang="en-US" sz="2500" dirty="0" err="1" smtClean="0"/>
              <a:t>gia</a:t>
            </a:r>
            <a:r>
              <a:rPr lang="en-US" altLang="en-US" sz="2500" dirty="0" smtClean="0"/>
              <a:t> </a:t>
            </a:r>
            <a:r>
              <a:rPr lang="en-US" altLang="en-US" sz="2500" dirty="0" err="1" smtClean="0"/>
              <a:t>có</a:t>
            </a:r>
            <a:r>
              <a:rPr lang="en-US" altLang="en-US" sz="2500" dirty="0" smtClean="0"/>
              <a:t> </a:t>
            </a:r>
            <a:r>
              <a:rPr lang="en-US" altLang="en-US" sz="2500" dirty="0" err="1" smtClean="0"/>
              <a:t>tôn</a:t>
            </a:r>
            <a:r>
              <a:rPr lang="en-US" altLang="en-US" sz="2500" dirty="0" smtClean="0"/>
              <a:t> </a:t>
            </a:r>
            <a:r>
              <a:rPr lang="en-US" altLang="en-US" sz="2500" dirty="0" err="1" smtClean="0"/>
              <a:t>giáo</a:t>
            </a:r>
            <a:r>
              <a:rPr lang="en-US" altLang="en-US" sz="2500" dirty="0" smtClean="0"/>
              <a:t> </a:t>
            </a:r>
            <a:r>
              <a:rPr lang="en-US" altLang="en-US" sz="2500" dirty="0" err="1" smtClean="0"/>
              <a:t>và</a:t>
            </a:r>
            <a:r>
              <a:rPr lang="en-US" altLang="en-US" sz="2500" dirty="0" smtClean="0"/>
              <a:t> </a:t>
            </a:r>
            <a:r>
              <a:rPr lang="en-US" altLang="en-US" sz="2500" dirty="0" err="1" smtClean="0"/>
              <a:t>tín</a:t>
            </a:r>
            <a:r>
              <a:rPr lang="en-US" altLang="en-US" sz="2500" dirty="0" smtClean="0"/>
              <a:t> </a:t>
            </a:r>
            <a:r>
              <a:rPr lang="en-US" altLang="en-US" sz="2500" dirty="0" err="1" smtClean="0"/>
              <a:t>ngưỡng</a:t>
            </a:r>
            <a:r>
              <a:rPr lang="en-US" altLang="en-US" sz="2500" dirty="0" smtClean="0"/>
              <a:t> </a:t>
            </a:r>
            <a:r>
              <a:rPr lang="en-US" altLang="en-US" sz="2500" dirty="0" err="1" smtClean="0"/>
              <a:t>riêng</a:t>
            </a:r>
            <a:r>
              <a:rPr lang="en-US" altLang="en-US" sz="2500" dirty="0" smtClean="0"/>
              <a:t>..</a:t>
            </a:r>
          </a:p>
          <a:p>
            <a:pPr marL="342900" indent="-342900" eaLnBrk="0" hangingPunct="0">
              <a:spcBef>
                <a:spcPct val="50000"/>
              </a:spcBef>
              <a:buFont typeface="Arial" panose="020B0604020202020204" pitchFamily="34" charset="0"/>
              <a:buChar char="•"/>
            </a:pPr>
            <a:r>
              <a:rPr lang="en-US" altLang="en-US" sz="2500" dirty="0" err="1" smtClean="0"/>
              <a:t>Và</a:t>
            </a:r>
            <a:r>
              <a:rPr lang="en-US" altLang="en-US" sz="2500" dirty="0" smtClean="0"/>
              <a:t> </a:t>
            </a:r>
            <a:r>
              <a:rPr lang="en-US" altLang="en-US" sz="2500" dirty="0" err="1" smtClean="0"/>
              <a:t>đương</a:t>
            </a:r>
            <a:r>
              <a:rPr lang="en-US" altLang="en-US" sz="2500" dirty="0" smtClean="0"/>
              <a:t> </a:t>
            </a:r>
            <a:r>
              <a:rPr lang="en-US" altLang="en-US" sz="2500" dirty="0" err="1" smtClean="0"/>
              <a:t>nhiên</a:t>
            </a:r>
            <a:r>
              <a:rPr lang="en-US" altLang="en-US" sz="2500" dirty="0" smtClean="0"/>
              <a:t>, </a:t>
            </a:r>
            <a:r>
              <a:rPr lang="en-US" altLang="en-US" sz="2500" dirty="0" err="1" smtClean="0"/>
              <a:t>mỗi</a:t>
            </a:r>
            <a:r>
              <a:rPr lang="en-US" altLang="en-US" sz="2500" dirty="0" smtClean="0"/>
              <a:t> </a:t>
            </a:r>
            <a:r>
              <a:rPr lang="en-US" altLang="en-US" sz="2500" dirty="0" err="1" smtClean="0"/>
              <a:t>quốc</a:t>
            </a:r>
            <a:r>
              <a:rPr lang="en-US" altLang="en-US" sz="2500" dirty="0" smtClean="0"/>
              <a:t> </a:t>
            </a:r>
            <a:r>
              <a:rPr lang="en-US" altLang="en-US" sz="2500" dirty="0" err="1" smtClean="0"/>
              <a:t>gia</a:t>
            </a:r>
            <a:r>
              <a:rPr lang="en-US" altLang="en-US" sz="2500" dirty="0" smtClean="0"/>
              <a:t> </a:t>
            </a:r>
            <a:r>
              <a:rPr lang="en-US" altLang="en-US" sz="2500" dirty="0" err="1" smtClean="0"/>
              <a:t>lại</a:t>
            </a:r>
            <a:r>
              <a:rPr lang="en-US" altLang="en-US" sz="2500" dirty="0" smtClean="0"/>
              <a:t> </a:t>
            </a:r>
            <a:r>
              <a:rPr lang="en-US" altLang="en-US" sz="2500" dirty="0" err="1" smtClean="0"/>
              <a:t>có</a:t>
            </a:r>
            <a:r>
              <a:rPr lang="en-US" altLang="en-US" sz="2500" dirty="0" smtClean="0"/>
              <a:t> </a:t>
            </a:r>
            <a:r>
              <a:rPr lang="en-US" altLang="en-US" sz="2500" dirty="0" err="1" smtClean="0"/>
              <a:t>một</a:t>
            </a:r>
            <a:r>
              <a:rPr lang="en-US" altLang="en-US" sz="2500" dirty="0" smtClean="0"/>
              <a:t> </a:t>
            </a:r>
            <a:r>
              <a:rPr lang="en-US" altLang="en-US" sz="2500" dirty="0" err="1" smtClean="0"/>
              <a:t>vị</a:t>
            </a:r>
            <a:r>
              <a:rPr lang="en-US" altLang="en-US" sz="2500" dirty="0" smtClean="0"/>
              <a:t> </a:t>
            </a:r>
            <a:r>
              <a:rPr lang="en-US" altLang="en-US" sz="2500" dirty="0" err="1" smtClean="0"/>
              <a:t>vua</a:t>
            </a:r>
            <a:r>
              <a:rPr lang="en-US" altLang="en-US" sz="2500" dirty="0" smtClean="0"/>
              <a:t> </a:t>
            </a:r>
            <a:r>
              <a:rPr lang="en-US" altLang="en-US" sz="2500" dirty="0" err="1" smtClean="0"/>
              <a:t>riêng</a:t>
            </a:r>
            <a:r>
              <a:rPr lang="en-US" altLang="en-US" sz="2500" dirty="0" smtClean="0"/>
              <a:t>.</a:t>
            </a:r>
          </a:p>
          <a:p>
            <a:pPr marL="342900" indent="-342900" eaLnBrk="0" hangingPunct="0">
              <a:spcBef>
                <a:spcPct val="50000"/>
              </a:spcBef>
              <a:buFont typeface="Arial" panose="020B0604020202020204" pitchFamily="34" charset="0"/>
              <a:buChar char="•"/>
            </a:pPr>
            <a:r>
              <a:rPr lang="en-US" altLang="en-US" sz="2500" dirty="0" err="1" smtClean="0"/>
              <a:t>Người</a:t>
            </a:r>
            <a:r>
              <a:rPr lang="en-US" altLang="en-US" sz="2500" dirty="0" smtClean="0"/>
              <a:t> </a:t>
            </a:r>
            <a:r>
              <a:rPr lang="en-US" altLang="en-US" sz="2500" smtClean="0"/>
              <a:t>Sume </a:t>
            </a:r>
            <a:r>
              <a:rPr lang="en-US" altLang="en-US" sz="2500" dirty="0" err="1" smtClean="0"/>
              <a:t>là</a:t>
            </a:r>
            <a:r>
              <a:rPr lang="en-US" altLang="en-US" sz="2500" dirty="0" smtClean="0"/>
              <a:t> </a:t>
            </a:r>
            <a:r>
              <a:rPr lang="en-US" altLang="en-US" sz="2500" dirty="0" err="1" smtClean="0"/>
              <a:t>nhóm</a:t>
            </a:r>
            <a:r>
              <a:rPr lang="en-US" altLang="en-US" sz="2500" dirty="0" smtClean="0"/>
              <a:t> </a:t>
            </a:r>
            <a:r>
              <a:rPr lang="en-US" altLang="en-US" sz="2500" dirty="0" err="1" smtClean="0"/>
              <a:t>cư</a:t>
            </a:r>
            <a:r>
              <a:rPr lang="en-US" altLang="en-US" sz="2500" dirty="0" smtClean="0"/>
              <a:t> </a:t>
            </a:r>
            <a:r>
              <a:rPr lang="en-US" altLang="en-US" sz="2500" dirty="0" err="1" smtClean="0"/>
              <a:t>dân</a:t>
            </a:r>
            <a:r>
              <a:rPr lang="en-US" altLang="en-US" sz="2500" dirty="0" smtClean="0"/>
              <a:t> </a:t>
            </a:r>
            <a:r>
              <a:rPr lang="en-US" altLang="en-US" sz="2500" dirty="0" err="1" smtClean="0"/>
              <a:t>đầu</a:t>
            </a:r>
            <a:r>
              <a:rPr lang="en-US" altLang="en-US" sz="2500" dirty="0" smtClean="0"/>
              <a:t> </a:t>
            </a:r>
            <a:r>
              <a:rPr lang="en-US" altLang="en-US" sz="2500" dirty="0" err="1" smtClean="0"/>
              <a:t>tiên</a:t>
            </a:r>
            <a:r>
              <a:rPr lang="en-US" altLang="en-US" sz="2500" dirty="0" smtClean="0"/>
              <a:t> </a:t>
            </a:r>
            <a:r>
              <a:rPr lang="en-US" altLang="en-US" sz="2500" dirty="0" err="1" smtClean="0"/>
              <a:t>cư</a:t>
            </a:r>
            <a:r>
              <a:rPr lang="en-US" altLang="en-US" sz="2500" dirty="0" smtClean="0"/>
              <a:t> </a:t>
            </a:r>
            <a:r>
              <a:rPr lang="en-US" altLang="en-US" sz="2500" dirty="0" err="1" smtClean="0"/>
              <a:t>trú</a:t>
            </a:r>
            <a:r>
              <a:rPr lang="en-US" altLang="en-US" sz="2500" dirty="0" smtClean="0"/>
              <a:t> ở </a:t>
            </a:r>
            <a:r>
              <a:rPr lang="en-US" altLang="en-US" sz="2500" dirty="0" err="1" smtClean="0"/>
              <a:t>Lưỡng</a:t>
            </a:r>
            <a:r>
              <a:rPr lang="en-US" altLang="en-US" sz="2500" dirty="0" smtClean="0"/>
              <a:t> </a:t>
            </a:r>
            <a:r>
              <a:rPr lang="en-US" altLang="en-US" sz="2500" dirty="0" err="1" smtClean="0"/>
              <a:t>Hà</a:t>
            </a:r>
            <a:r>
              <a:rPr lang="en-US" altLang="en-US" sz="2500" dirty="0" smtClean="0"/>
              <a:t>.</a:t>
            </a:r>
            <a:endParaRPr lang="en-GB" altLang="en-US" sz="25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b="11958"/>
          <a:stretch>
            <a:fillRect/>
          </a:stretch>
        </p:blipFill>
        <p:spPr bwMode="auto">
          <a:xfrm>
            <a:off x="3181350" y="23158"/>
            <a:ext cx="9010650" cy="683484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302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67541910"/>
              </p:ext>
            </p:extLst>
          </p:nvPr>
        </p:nvGraphicFramePr>
        <p:xfrm>
          <a:off x="521367" y="3047066"/>
          <a:ext cx="11322290" cy="3560211"/>
        </p:xfrm>
        <a:graphic>
          <a:graphicData uri="http://schemas.openxmlformats.org/drawingml/2006/table">
            <a:tbl>
              <a:tblPr firstRow="1" bandRow="1">
                <a:tableStyleId>{5C22544A-7EE6-4342-B048-85BDC9FD1C3A}</a:tableStyleId>
              </a:tblPr>
              <a:tblGrid>
                <a:gridCol w="1400716">
                  <a:extLst>
                    <a:ext uri="{9D8B030D-6E8A-4147-A177-3AD203B41FA5}">
                      <a16:colId xmlns="" xmlns:a16="http://schemas.microsoft.com/office/drawing/2014/main" val="569591285"/>
                    </a:ext>
                  </a:extLst>
                </a:gridCol>
                <a:gridCol w="3213924">
                  <a:extLst>
                    <a:ext uri="{9D8B030D-6E8A-4147-A177-3AD203B41FA5}">
                      <a16:colId xmlns="" xmlns:a16="http://schemas.microsoft.com/office/drawing/2014/main" val="4046030549"/>
                    </a:ext>
                  </a:extLst>
                </a:gridCol>
                <a:gridCol w="4421860">
                  <a:extLst>
                    <a:ext uri="{9D8B030D-6E8A-4147-A177-3AD203B41FA5}">
                      <a16:colId xmlns="" xmlns:a16="http://schemas.microsoft.com/office/drawing/2014/main" val="3273102636"/>
                    </a:ext>
                  </a:extLst>
                </a:gridCol>
                <a:gridCol w="2285790">
                  <a:extLst>
                    <a:ext uri="{9D8B030D-6E8A-4147-A177-3AD203B41FA5}">
                      <a16:colId xmlns="" xmlns:a16="http://schemas.microsoft.com/office/drawing/2014/main" val="3308006807"/>
                    </a:ext>
                  </a:extLst>
                </a:gridCol>
              </a:tblGrid>
              <a:tr h="734595">
                <a:tc>
                  <a:txBody>
                    <a:bodyPr/>
                    <a:lstStyle/>
                    <a:p>
                      <a:pPr algn="ctr"/>
                      <a:r>
                        <a:rPr lang="en-GB" sz="2200" dirty="0" err="1" smtClean="0">
                          <a:solidFill>
                            <a:schemeClr val="tx1"/>
                          </a:solidFill>
                        </a:rPr>
                        <a:t>Lĩnh</a:t>
                      </a:r>
                      <a:r>
                        <a:rPr lang="en-GB" sz="2200" baseline="0" dirty="0" smtClean="0">
                          <a:solidFill>
                            <a:schemeClr val="tx1"/>
                          </a:solidFill>
                        </a:rPr>
                        <a:t> </a:t>
                      </a:r>
                      <a:r>
                        <a:rPr lang="en-GB" sz="2200" baseline="0" dirty="0" err="1" smtClean="0">
                          <a:solidFill>
                            <a:schemeClr val="tx1"/>
                          </a:solidFill>
                        </a:rPr>
                        <a:t>vực</a:t>
                      </a:r>
                      <a:endParaRPr lang="en-GB"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GB" sz="2200" dirty="0" err="1" smtClean="0">
                          <a:solidFill>
                            <a:schemeClr val="tx1"/>
                          </a:solidFill>
                        </a:rPr>
                        <a:t>Thành</a:t>
                      </a:r>
                      <a:r>
                        <a:rPr lang="en-GB" sz="2200" baseline="0" dirty="0" smtClean="0">
                          <a:solidFill>
                            <a:schemeClr val="tx1"/>
                          </a:solidFill>
                        </a:rPr>
                        <a:t> </a:t>
                      </a:r>
                      <a:r>
                        <a:rPr lang="en-GB" sz="2200" baseline="0" dirty="0" err="1" smtClean="0">
                          <a:solidFill>
                            <a:schemeClr val="tx1"/>
                          </a:solidFill>
                        </a:rPr>
                        <a:t>tựu</a:t>
                      </a:r>
                      <a:endParaRPr lang="en-GB"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GB" sz="2200" dirty="0" err="1" smtClean="0">
                          <a:solidFill>
                            <a:schemeClr val="tx1"/>
                          </a:solidFill>
                        </a:rPr>
                        <a:t>Tại</a:t>
                      </a:r>
                      <a:r>
                        <a:rPr lang="en-GB" sz="2200" baseline="0" dirty="0" smtClean="0">
                          <a:solidFill>
                            <a:schemeClr val="tx1"/>
                          </a:solidFill>
                        </a:rPr>
                        <a:t> </a:t>
                      </a:r>
                      <a:r>
                        <a:rPr lang="en-GB" sz="2200" baseline="0" dirty="0" err="1" smtClean="0">
                          <a:solidFill>
                            <a:schemeClr val="tx1"/>
                          </a:solidFill>
                        </a:rPr>
                        <a:t>sao</a:t>
                      </a:r>
                      <a:r>
                        <a:rPr lang="en-GB" sz="2200" baseline="0" dirty="0" smtClean="0">
                          <a:solidFill>
                            <a:schemeClr val="tx1"/>
                          </a:solidFill>
                        </a:rPr>
                        <a:t> </a:t>
                      </a:r>
                      <a:r>
                        <a:rPr lang="en-GB" sz="2200" baseline="0" dirty="0" err="1" smtClean="0">
                          <a:solidFill>
                            <a:schemeClr val="tx1"/>
                          </a:solidFill>
                        </a:rPr>
                        <a:t>nó</a:t>
                      </a:r>
                      <a:r>
                        <a:rPr lang="en-GB" sz="2200" baseline="0" dirty="0" smtClean="0">
                          <a:solidFill>
                            <a:schemeClr val="tx1"/>
                          </a:solidFill>
                        </a:rPr>
                        <a:t> </a:t>
                      </a:r>
                      <a:r>
                        <a:rPr lang="en-GB" sz="2200" baseline="0" dirty="0" err="1" smtClean="0">
                          <a:solidFill>
                            <a:schemeClr val="tx1"/>
                          </a:solidFill>
                        </a:rPr>
                        <a:t>có</a:t>
                      </a:r>
                      <a:r>
                        <a:rPr lang="en-GB" sz="2200" baseline="0" dirty="0" smtClean="0">
                          <a:solidFill>
                            <a:schemeClr val="tx1"/>
                          </a:solidFill>
                        </a:rPr>
                        <a:t> ý </a:t>
                      </a:r>
                      <a:r>
                        <a:rPr lang="en-GB" sz="2200" baseline="0" dirty="0" err="1" smtClean="0">
                          <a:solidFill>
                            <a:schemeClr val="tx1"/>
                          </a:solidFill>
                        </a:rPr>
                        <a:t>nghĩa</a:t>
                      </a:r>
                      <a:r>
                        <a:rPr lang="en-GB" sz="2200" baseline="0" dirty="0" smtClean="0">
                          <a:solidFill>
                            <a:schemeClr val="tx1"/>
                          </a:solidFill>
                        </a:rPr>
                        <a:t> </a:t>
                      </a:r>
                      <a:r>
                        <a:rPr lang="en-GB" sz="2200" baseline="0" dirty="0" err="1" smtClean="0">
                          <a:solidFill>
                            <a:schemeClr val="tx1"/>
                          </a:solidFill>
                        </a:rPr>
                        <a:t>quan</a:t>
                      </a:r>
                      <a:r>
                        <a:rPr lang="en-GB" sz="2200" baseline="0" dirty="0" smtClean="0">
                          <a:solidFill>
                            <a:schemeClr val="tx1"/>
                          </a:solidFill>
                        </a:rPr>
                        <a:t> </a:t>
                      </a:r>
                      <a:r>
                        <a:rPr lang="en-GB" sz="2200" baseline="0" dirty="0" err="1" smtClean="0">
                          <a:solidFill>
                            <a:schemeClr val="tx1"/>
                          </a:solidFill>
                        </a:rPr>
                        <a:t>trọng</a:t>
                      </a:r>
                      <a:r>
                        <a:rPr lang="en-GB" sz="2200" baseline="0" dirty="0" smtClean="0">
                          <a:solidFill>
                            <a:schemeClr val="tx1"/>
                          </a:solidFill>
                        </a:rPr>
                        <a:t>?</a:t>
                      </a:r>
                      <a:endParaRPr lang="en-GB"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GB" sz="2200" dirty="0" err="1" smtClean="0">
                          <a:solidFill>
                            <a:schemeClr val="tx1"/>
                          </a:solidFill>
                        </a:rPr>
                        <a:t>Mức</a:t>
                      </a:r>
                      <a:r>
                        <a:rPr lang="en-GB" sz="2200" baseline="0" dirty="0" smtClean="0">
                          <a:solidFill>
                            <a:schemeClr val="tx1"/>
                          </a:solidFill>
                        </a:rPr>
                        <a:t> </a:t>
                      </a:r>
                      <a:r>
                        <a:rPr lang="en-GB" sz="2200" baseline="0" dirty="0" err="1" smtClean="0">
                          <a:solidFill>
                            <a:schemeClr val="tx1"/>
                          </a:solidFill>
                        </a:rPr>
                        <a:t>độ</a:t>
                      </a:r>
                      <a:r>
                        <a:rPr lang="en-GB" sz="2200" baseline="0" dirty="0" smtClean="0">
                          <a:solidFill>
                            <a:schemeClr val="tx1"/>
                          </a:solidFill>
                        </a:rPr>
                        <a:t> </a:t>
                      </a:r>
                      <a:r>
                        <a:rPr lang="en-GB" sz="2200" baseline="0" dirty="0" err="1" smtClean="0">
                          <a:solidFill>
                            <a:schemeClr val="tx1"/>
                          </a:solidFill>
                        </a:rPr>
                        <a:t>quan</a:t>
                      </a:r>
                      <a:r>
                        <a:rPr lang="en-GB" sz="2200" baseline="0" dirty="0" smtClean="0">
                          <a:solidFill>
                            <a:schemeClr val="tx1"/>
                          </a:solidFill>
                        </a:rPr>
                        <a:t> </a:t>
                      </a:r>
                      <a:r>
                        <a:rPr lang="en-GB" sz="2200" baseline="0" dirty="0" err="1" smtClean="0">
                          <a:solidFill>
                            <a:schemeClr val="tx1"/>
                          </a:solidFill>
                        </a:rPr>
                        <a:t>trọng</a:t>
                      </a:r>
                      <a:r>
                        <a:rPr lang="en-GB" sz="2200" baseline="0" dirty="0" smtClean="0">
                          <a:solidFill>
                            <a:schemeClr val="tx1"/>
                          </a:solidFill>
                        </a:rPr>
                        <a:t>? __/10</a:t>
                      </a:r>
                      <a:endParaRPr lang="en-GB"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778622117"/>
                  </a:ext>
                </a:extLst>
              </a:tr>
              <a:tr h="2798211">
                <a:tc>
                  <a:txBody>
                    <a:bodyPr/>
                    <a:lstStyle/>
                    <a:p>
                      <a:pPr algn="ctr"/>
                      <a:endParaRPr lang="en-GB" sz="2200" dirty="0">
                        <a:solidFill>
                          <a:schemeClr val="tx1"/>
                        </a:solidFill>
                      </a:endParaRPr>
                    </a:p>
                    <a:p>
                      <a:pPr algn="ctr"/>
                      <a:endParaRPr lang="en-GB" sz="2200" dirty="0">
                        <a:solidFill>
                          <a:schemeClr val="tx1"/>
                        </a:solidFill>
                      </a:endParaRPr>
                    </a:p>
                    <a:p>
                      <a:pPr algn="ctr"/>
                      <a:endParaRPr lang="en-GB" sz="2200" dirty="0">
                        <a:solidFill>
                          <a:schemeClr val="tx1"/>
                        </a:solidFill>
                      </a:endParaRPr>
                    </a:p>
                    <a:p>
                      <a:pPr algn="ctr"/>
                      <a:endParaRPr lang="en-GB" sz="2200" dirty="0">
                        <a:solidFill>
                          <a:schemeClr val="tx1"/>
                        </a:solidFill>
                      </a:endParaRPr>
                    </a:p>
                    <a:p>
                      <a:pPr algn="ctr"/>
                      <a:endParaRPr lang="en-GB" sz="2200" dirty="0">
                        <a:solidFill>
                          <a:schemeClr val="tx1"/>
                        </a:solidFill>
                      </a:endParaRPr>
                    </a:p>
                    <a:p>
                      <a:pPr algn="ctr"/>
                      <a:endParaRPr lang="en-GB" sz="2200" dirty="0">
                        <a:solidFill>
                          <a:schemeClr val="tx1"/>
                        </a:solidFill>
                      </a:endParaRPr>
                    </a:p>
                    <a:p>
                      <a:pPr algn="ctr"/>
                      <a:endParaRPr lang="en-GB" sz="2200" dirty="0">
                        <a:solidFill>
                          <a:schemeClr val="tx1"/>
                        </a:solidFill>
                      </a:endParaRPr>
                    </a:p>
                    <a:p>
                      <a:pPr algn="ctr"/>
                      <a:endParaRPr lang="en-GB"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GB"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GB"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GB"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4121667133"/>
                  </a:ext>
                </a:extLst>
              </a:tr>
            </a:tbl>
          </a:graphicData>
        </a:graphic>
      </p:graphicFrame>
      <p:sp>
        <p:nvSpPr>
          <p:cNvPr id="5" name="Title 1">
            <a:extLst>
              <a:ext uri="{FF2B5EF4-FFF2-40B4-BE49-F238E27FC236}">
                <a16:creationId xmlns="" xmlns:a16="http://schemas.microsoft.com/office/drawing/2014/main" id="{F611D3B3-0C7A-496F-B1BF-748EFE2BEA2C}"/>
              </a:ext>
            </a:extLst>
          </p:cNvPr>
          <p:cNvSpPr txBox="1">
            <a:spLocks/>
          </p:cNvSpPr>
          <p:nvPr/>
        </p:nvSpPr>
        <p:spPr>
          <a:xfrm>
            <a:off x="740229" y="1415831"/>
            <a:ext cx="10902054" cy="15305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nSpc>
                <a:spcPct val="100000"/>
              </a:lnSpc>
              <a:spcBef>
                <a:spcPts val="600"/>
              </a:spcBef>
              <a:spcAft>
                <a:spcPts val="600"/>
              </a:spcAft>
            </a:pPr>
            <a:r>
              <a:rPr lang="en-GB" sz="2600" b="1" u="sng" dirty="0" err="1" smtClean="0">
                <a:solidFill>
                  <a:srgbClr val="002060"/>
                </a:solidFill>
                <a:latin typeface="+mn-lt"/>
              </a:rPr>
              <a:t>Nhiệm</a:t>
            </a:r>
            <a:r>
              <a:rPr lang="en-GB" sz="2600" b="1" u="sng" dirty="0" smtClean="0">
                <a:solidFill>
                  <a:srgbClr val="002060"/>
                </a:solidFill>
                <a:latin typeface="+mn-lt"/>
              </a:rPr>
              <a:t> </a:t>
            </a:r>
            <a:r>
              <a:rPr lang="en-GB" sz="2600" b="1" u="sng" dirty="0" err="1" smtClean="0">
                <a:solidFill>
                  <a:srgbClr val="002060"/>
                </a:solidFill>
                <a:latin typeface="+mn-lt"/>
              </a:rPr>
              <a:t>vụ</a:t>
            </a:r>
            <a:r>
              <a:rPr lang="en-GB" sz="2600" b="1" u="sng" dirty="0" smtClean="0">
                <a:solidFill>
                  <a:srgbClr val="002060"/>
                </a:solidFill>
                <a:latin typeface="+mn-lt"/>
              </a:rPr>
              <a:t>:</a:t>
            </a:r>
          </a:p>
          <a:p>
            <a:pPr>
              <a:lnSpc>
                <a:spcPct val="100000"/>
              </a:lnSpc>
              <a:spcBef>
                <a:spcPts val="600"/>
              </a:spcBef>
              <a:spcAft>
                <a:spcPts val="600"/>
              </a:spcAft>
            </a:pPr>
            <a:r>
              <a:rPr lang="en-GB" sz="2600" dirty="0" err="1" smtClean="0">
                <a:solidFill>
                  <a:srgbClr val="002060"/>
                </a:solidFill>
                <a:latin typeface="+mn-lt"/>
              </a:rPr>
              <a:t>Hãy</a:t>
            </a:r>
            <a:r>
              <a:rPr lang="en-GB" sz="2600" dirty="0" smtClean="0">
                <a:solidFill>
                  <a:srgbClr val="002060"/>
                </a:solidFill>
                <a:latin typeface="+mn-lt"/>
              </a:rPr>
              <a:t> </a:t>
            </a:r>
            <a:r>
              <a:rPr lang="en-GB" sz="2600" dirty="0" err="1" smtClean="0">
                <a:solidFill>
                  <a:srgbClr val="002060"/>
                </a:solidFill>
                <a:latin typeface="+mn-lt"/>
              </a:rPr>
              <a:t>đọc</a:t>
            </a:r>
            <a:r>
              <a:rPr lang="en-GB" sz="2600" dirty="0" smtClean="0">
                <a:solidFill>
                  <a:srgbClr val="002060"/>
                </a:solidFill>
                <a:latin typeface="+mn-lt"/>
              </a:rPr>
              <a:t> </a:t>
            </a:r>
            <a:r>
              <a:rPr lang="en-GB" sz="2600" dirty="0" err="1" smtClean="0">
                <a:solidFill>
                  <a:srgbClr val="002060"/>
                </a:solidFill>
                <a:latin typeface="+mn-lt"/>
              </a:rPr>
              <a:t>sách</a:t>
            </a:r>
            <a:r>
              <a:rPr lang="en-GB" sz="2600" dirty="0" smtClean="0">
                <a:solidFill>
                  <a:srgbClr val="002060"/>
                </a:solidFill>
                <a:latin typeface="+mn-lt"/>
              </a:rPr>
              <a:t> </a:t>
            </a:r>
            <a:r>
              <a:rPr lang="en-GB" sz="2600" dirty="0" err="1" smtClean="0">
                <a:solidFill>
                  <a:srgbClr val="002060"/>
                </a:solidFill>
                <a:latin typeface="+mn-lt"/>
              </a:rPr>
              <a:t>giáo</a:t>
            </a:r>
            <a:r>
              <a:rPr lang="en-GB" sz="2600" dirty="0" smtClean="0">
                <a:solidFill>
                  <a:srgbClr val="002060"/>
                </a:solidFill>
                <a:latin typeface="+mn-lt"/>
              </a:rPr>
              <a:t> </a:t>
            </a:r>
            <a:r>
              <a:rPr lang="en-GB" sz="2600" dirty="0" err="1" smtClean="0">
                <a:solidFill>
                  <a:srgbClr val="002060"/>
                </a:solidFill>
                <a:latin typeface="+mn-lt"/>
              </a:rPr>
              <a:t>khoa</a:t>
            </a:r>
            <a:r>
              <a:rPr lang="en-GB" sz="2600" dirty="0" smtClean="0">
                <a:solidFill>
                  <a:srgbClr val="002060"/>
                </a:solidFill>
                <a:latin typeface="+mn-lt"/>
              </a:rPr>
              <a:t> </a:t>
            </a:r>
            <a:r>
              <a:rPr lang="en-GB" sz="2600" dirty="0" err="1" smtClean="0">
                <a:solidFill>
                  <a:srgbClr val="002060"/>
                </a:solidFill>
                <a:latin typeface="+mn-lt"/>
              </a:rPr>
              <a:t>và</a:t>
            </a:r>
            <a:r>
              <a:rPr lang="en-GB" sz="2600" dirty="0" smtClean="0">
                <a:solidFill>
                  <a:srgbClr val="002060"/>
                </a:solidFill>
                <a:latin typeface="+mn-lt"/>
              </a:rPr>
              <a:t> </a:t>
            </a:r>
            <a:r>
              <a:rPr lang="en-GB" sz="2600" dirty="0" err="1" smtClean="0">
                <a:solidFill>
                  <a:srgbClr val="002060"/>
                </a:solidFill>
                <a:latin typeface="+mn-lt"/>
              </a:rPr>
              <a:t>hoàn</a:t>
            </a:r>
            <a:r>
              <a:rPr lang="en-GB" sz="2600" dirty="0" smtClean="0">
                <a:solidFill>
                  <a:srgbClr val="002060"/>
                </a:solidFill>
                <a:latin typeface="+mn-lt"/>
              </a:rPr>
              <a:t> </a:t>
            </a:r>
            <a:r>
              <a:rPr lang="en-GB" sz="2600" dirty="0" err="1" smtClean="0">
                <a:solidFill>
                  <a:srgbClr val="002060"/>
                </a:solidFill>
                <a:latin typeface="+mn-lt"/>
              </a:rPr>
              <a:t>thành</a:t>
            </a:r>
            <a:r>
              <a:rPr lang="en-GB" sz="2600" dirty="0" smtClean="0">
                <a:solidFill>
                  <a:srgbClr val="002060"/>
                </a:solidFill>
                <a:latin typeface="+mn-lt"/>
              </a:rPr>
              <a:t> </a:t>
            </a:r>
            <a:r>
              <a:rPr lang="en-GB" sz="2600" dirty="0" err="1" smtClean="0">
                <a:solidFill>
                  <a:srgbClr val="002060"/>
                </a:solidFill>
                <a:latin typeface="+mn-lt"/>
              </a:rPr>
              <a:t>bảng</a:t>
            </a:r>
            <a:r>
              <a:rPr lang="en-GB" sz="2600" dirty="0" smtClean="0">
                <a:solidFill>
                  <a:srgbClr val="002060"/>
                </a:solidFill>
                <a:latin typeface="+mn-lt"/>
              </a:rPr>
              <a:t> </a:t>
            </a:r>
            <a:r>
              <a:rPr lang="en-GB" sz="2600" dirty="0" err="1" smtClean="0">
                <a:solidFill>
                  <a:srgbClr val="002060"/>
                </a:solidFill>
                <a:latin typeface="+mn-lt"/>
              </a:rPr>
              <a:t>thống</a:t>
            </a:r>
            <a:r>
              <a:rPr lang="en-GB" sz="2600" dirty="0" smtClean="0">
                <a:solidFill>
                  <a:srgbClr val="002060"/>
                </a:solidFill>
                <a:latin typeface="+mn-lt"/>
              </a:rPr>
              <a:t> </a:t>
            </a:r>
            <a:r>
              <a:rPr lang="en-GB" sz="2600" dirty="0" err="1" smtClean="0">
                <a:solidFill>
                  <a:srgbClr val="002060"/>
                </a:solidFill>
                <a:latin typeface="+mn-lt"/>
              </a:rPr>
              <a:t>kê</a:t>
            </a:r>
            <a:r>
              <a:rPr lang="en-GB" sz="2600" dirty="0" smtClean="0">
                <a:solidFill>
                  <a:srgbClr val="002060"/>
                </a:solidFill>
                <a:latin typeface="+mn-lt"/>
              </a:rPr>
              <a:t> </a:t>
            </a:r>
            <a:r>
              <a:rPr lang="en-GB" sz="2600" dirty="0" err="1" smtClean="0">
                <a:solidFill>
                  <a:srgbClr val="002060"/>
                </a:solidFill>
                <a:latin typeface="+mn-lt"/>
              </a:rPr>
              <a:t>các</a:t>
            </a:r>
            <a:r>
              <a:rPr lang="en-GB" sz="2600" dirty="0" smtClean="0">
                <a:solidFill>
                  <a:srgbClr val="002060"/>
                </a:solidFill>
                <a:latin typeface="+mn-lt"/>
              </a:rPr>
              <a:t> </a:t>
            </a:r>
            <a:r>
              <a:rPr lang="en-GB" sz="2600" dirty="0" err="1" smtClean="0">
                <a:solidFill>
                  <a:srgbClr val="002060"/>
                </a:solidFill>
                <a:latin typeface="+mn-lt"/>
              </a:rPr>
              <a:t>thành</a:t>
            </a:r>
            <a:r>
              <a:rPr lang="en-GB" sz="2600" dirty="0" smtClean="0">
                <a:solidFill>
                  <a:srgbClr val="002060"/>
                </a:solidFill>
                <a:latin typeface="+mn-lt"/>
              </a:rPr>
              <a:t> </a:t>
            </a:r>
            <a:r>
              <a:rPr lang="en-GB" sz="2600" dirty="0" err="1" smtClean="0">
                <a:solidFill>
                  <a:srgbClr val="002060"/>
                </a:solidFill>
                <a:latin typeface="+mn-lt"/>
              </a:rPr>
              <a:t>tựu</a:t>
            </a:r>
            <a:r>
              <a:rPr lang="en-GB" sz="2600" dirty="0" smtClean="0">
                <a:solidFill>
                  <a:srgbClr val="002060"/>
                </a:solidFill>
                <a:latin typeface="+mn-lt"/>
              </a:rPr>
              <a:t> </a:t>
            </a:r>
            <a:r>
              <a:rPr lang="en-GB" sz="2600" dirty="0" err="1" smtClean="0">
                <a:solidFill>
                  <a:srgbClr val="002060"/>
                </a:solidFill>
                <a:latin typeface="+mn-lt"/>
              </a:rPr>
              <a:t>văn</a:t>
            </a:r>
            <a:r>
              <a:rPr lang="en-GB" sz="2600" dirty="0" smtClean="0">
                <a:solidFill>
                  <a:srgbClr val="002060"/>
                </a:solidFill>
                <a:latin typeface="+mn-lt"/>
              </a:rPr>
              <a:t> </a:t>
            </a:r>
            <a:r>
              <a:rPr lang="en-GB" sz="2600" dirty="0" err="1" smtClean="0">
                <a:solidFill>
                  <a:srgbClr val="002060"/>
                </a:solidFill>
                <a:latin typeface="+mn-lt"/>
              </a:rPr>
              <a:t>hóa</a:t>
            </a:r>
            <a:r>
              <a:rPr lang="en-GB" sz="2600" dirty="0" smtClean="0">
                <a:solidFill>
                  <a:srgbClr val="002060"/>
                </a:solidFill>
                <a:latin typeface="+mn-lt"/>
              </a:rPr>
              <a:t> </a:t>
            </a:r>
            <a:r>
              <a:rPr lang="en-GB" sz="2600" dirty="0" err="1" smtClean="0">
                <a:solidFill>
                  <a:srgbClr val="002060"/>
                </a:solidFill>
                <a:latin typeface="+mn-lt"/>
              </a:rPr>
              <a:t>tiêu</a:t>
            </a:r>
            <a:r>
              <a:rPr lang="en-GB" sz="2600" dirty="0" smtClean="0">
                <a:solidFill>
                  <a:srgbClr val="002060"/>
                </a:solidFill>
                <a:latin typeface="+mn-lt"/>
              </a:rPr>
              <a:t> </a:t>
            </a:r>
            <a:r>
              <a:rPr lang="en-GB" sz="2600" dirty="0" err="1" smtClean="0">
                <a:solidFill>
                  <a:srgbClr val="002060"/>
                </a:solidFill>
                <a:latin typeface="+mn-lt"/>
              </a:rPr>
              <a:t>biểu</a:t>
            </a:r>
            <a:r>
              <a:rPr lang="en-GB" sz="2600" dirty="0" smtClean="0">
                <a:solidFill>
                  <a:srgbClr val="002060"/>
                </a:solidFill>
                <a:latin typeface="+mn-lt"/>
              </a:rPr>
              <a:t> </a:t>
            </a:r>
            <a:r>
              <a:rPr lang="en-GB" sz="2600" dirty="0" err="1" smtClean="0">
                <a:solidFill>
                  <a:srgbClr val="002060"/>
                </a:solidFill>
                <a:latin typeface="+mn-lt"/>
              </a:rPr>
              <a:t>của</a:t>
            </a:r>
            <a:r>
              <a:rPr lang="en-GB" sz="2600" dirty="0" smtClean="0">
                <a:solidFill>
                  <a:srgbClr val="002060"/>
                </a:solidFill>
                <a:latin typeface="+mn-lt"/>
              </a:rPr>
              <a:t> </a:t>
            </a:r>
            <a:r>
              <a:rPr lang="en-GB" sz="2600" dirty="0" err="1" smtClean="0">
                <a:solidFill>
                  <a:srgbClr val="002060"/>
                </a:solidFill>
                <a:latin typeface="+mn-lt"/>
              </a:rPr>
              <a:t>Lưỡng</a:t>
            </a:r>
            <a:r>
              <a:rPr lang="en-GB" sz="2600" dirty="0" smtClean="0">
                <a:solidFill>
                  <a:srgbClr val="002060"/>
                </a:solidFill>
                <a:latin typeface="+mn-lt"/>
              </a:rPr>
              <a:t> </a:t>
            </a:r>
            <a:r>
              <a:rPr lang="en-GB" sz="2600" dirty="0" err="1" smtClean="0">
                <a:solidFill>
                  <a:srgbClr val="002060"/>
                </a:solidFill>
                <a:latin typeface="+mn-lt"/>
              </a:rPr>
              <a:t>Hà</a:t>
            </a:r>
            <a:r>
              <a:rPr lang="en-GB" sz="2600" dirty="0" smtClean="0">
                <a:solidFill>
                  <a:srgbClr val="002060"/>
                </a:solidFill>
                <a:latin typeface="+mn-lt"/>
              </a:rPr>
              <a:t> </a:t>
            </a:r>
            <a:r>
              <a:rPr lang="en-GB" sz="2600" dirty="0" err="1" smtClean="0">
                <a:solidFill>
                  <a:srgbClr val="002060"/>
                </a:solidFill>
                <a:latin typeface="+mn-lt"/>
              </a:rPr>
              <a:t>cổ</a:t>
            </a:r>
            <a:r>
              <a:rPr lang="en-GB" sz="2600" dirty="0" smtClean="0">
                <a:solidFill>
                  <a:srgbClr val="002060"/>
                </a:solidFill>
                <a:latin typeface="+mn-lt"/>
              </a:rPr>
              <a:t> </a:t>
            </a:r>
            <a:r>
              <a:rPr lang="en-GB" sz="2600" dirty="0" err="1" smtClean="0">
                <a:solidFill>
                  <a:srgbClr val="002060"/>
                </a:solidFill>
                <a:latin typeface="+mn-lt"/>
              </a:rPr>
              <a:t>đại</a:t>
            </a:r>
            <a:r>
              <a:rPr lang="en-GB" sz="2600" dirty="0" smtClean="0">
                <a:solidFill>
                  <a:srgbClr val="002060"/>
                </a:solidFill>
                <a:latin typeface="+mn-lt"/>
              </a:rPr>
              <a:t>.</a:t>
            </a:r>
            <a:endParaRPr lang="en-GB" sz="2600" dirty="0">
              <a:solidFill>
                <a:srgbClr val="002060"/>
              </a:solidFill>
              <a:latin typeface="+mn-lt"/>
            </a:endParaRPr>
          </a:p>
        </p:txBody>
      </p:sp>
      <p:sp>
        <p:nvSpPr>
          <p:cNvPr id="6" name="Title 1"/>
          <p:cNvSpPr txBox="1">
            <a:spLocks/>
          </p:cNvSpPr>
          <p:nvPr/>
        </p:nvSpPr>
        <p:spPr>
          <a:xfrm>
            <a:off x="634180" y="402867"/>
            <a:ext cx="11142219" cy="763600"/>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a:r>
              <a:rPr lang="en-US" sz="2800" b="1" dirty="0">
                <a:solidFill>
                  <a:srgbClr val="C00000"/>
                </a:solidFill>
                <a:latin typeface="+mn-lt"/>
              </a:rPr>
              <a:t>3. </a:t>
            </a:r>
            <a:r>
              <a:rPr lang="en-US" sz="2800" b="1" dirty="0" err="1">
                <a:solidFill>
                  <a:srgbClr val="C00000"/>
                </a:solidFill>
                <a:latin typeface="+mn-lt"/>
              </a:rPr>
              <a:t>Những</a:t>
            </a:r>
            <a:r>
              <a:rPr lang="en-US" sz="2800" b="1" dirty="0">
                <a:solidFill>
                  <a:srgbClr val="C00000"/>
                </a:solidFill>
                <a:latin typeface="+mn-lt"/>
              </a:rPr>
              <a:t> </a:t>
            </a:r>
            <a:r>
              <a:rPr lang="en-US" sz="2800" b="1" dirty="0" err="1">
                <a:solidFill>
                  <a:srgbClr val="C00000"/>
                </a:solidFill>
                <a:latin typeface="+mn-lt"/>
              </a:rPr>
              <a:t>thành</a:t>
            </a:r>
            <a:r>
              <a:rPr lang="en-US" sz="2800" b="1" dirty="0">
                <a:solidFill>
                  <a:srgbClr val="C00000"/>
                </a:solidFill>
                <a:latin typeface="+mn-lt"/>
              </a:rPr>
              <a:t> </a:t>
            </a:r>
            <a:r>
              <a:rPr lang="en-US" sz="2800" b="1" dirty="0" err="1">
                <a:solidFill>
                  <a:srgbClr val="C00000"/>
                </a:solidFill>
                <a:latin typeface="+mn-lt"/>
              </a:rPr>
              <a:t>tựu</a:t>
            </a:r>
            <a:r>
              <a:rPr lang="en-US" sz="2800" b="1" dirty="0">
                <a:solidFill>
                  <a:srgbClr val="C00000"/>
                </a:solidFill>
                <a:latin typeface="+mn-lt"/>
              </a:rPr>
              <a:t> </a:t>
            </a:r>
            <a:r>
              <a:rPr lang="en-US" sz="2800" b="1" dirty="0" err="1">
                <a:solidFill>
                  <a:srgbClr val="C00000"/>
                </a:solidFill>
                <a:latin typeface="+mn-lt"/>
              </a:rPr>
              <a:t>văn</a:t>
            </a:r>
            <a:r>
              <a:rPr lang="en-US" sz="2800" b="1" dirty="0">
                <a:solidFill>
                  <a:srgbClr val="C00000"/>
                </a:solidFill>
                <a:latin typeface="+mn-lt"/>
              </a:rPr>
              <a:t> </a:t>
            </a:r>
            <a:r>
              <a:rPr lang="en-US" sz="2800" b="1" dirty="0" err="1">
                <a:solidFill>
                  <a:srgbClr val="C00000"/>
                </a:solidFill>
                <a:latin typeface="+mn-lt"/>
              </a:rPr>
              <a:t>hóa</a:t>
            </a:r>
            <a:r>
              <a:rPr lang="en-US" sz="2800" b="1" dirty="0">
                <a:solidFill>
                  <a:srgbClr val="C00000"/>
                </a:solidFill>
                <a:latin typeface="+mn-lt"/>
              </a:rPr>
              <a:t> </a:t>
            </a:r>
            <a:r>
              <a:rPr lang="en-US" sz="2800" b="1" dirty="0" err="1">
                <a:solidFill>
                  <a:srgbClr val="C00000"/>
                </a:solidFill>
                <a:latin typeface="+mn-lt"/>
              </a:rPr>
              <a:t>tiêu</a:t>
            </a:r>
            <a:r>
              <a:rPr lang="en-US" sz="2800" b="1" dirty="0">
                <a:solidFill>
                  <a:srgbClr val="C00000"/>
                </a:solidFill>
                <a:latin typeface="+mn-lt"/>
              </a:rPr>
              <a:t> </a:t>
            </a:r>
            <a:r>
              <a:rPr lang="en-US" sz="2800" b="1" dirty="0" err="1" smtClean="0">
                <a:solidFill>
                  <a:srgbClr val="C00000"/>
                </a:solidFill>
                <a:latin typeface="+mn-lt"/>
              </a:rPr>
              <a:t>biểu</a:t>
            </a:r>
            <a:endParaRPr lang="en-US" sz="2800" b="1" dirty="0">
              <a:solidFill>
                <a:srgbClr val="C00000"/>
              </a:solidFill>
              <a:latin typeface="+mn-lt"/>
            </a:endParaRPr>
          </a:p>
        </p:txBody>
      </p:sp>
    </p:spTree>
    <p:extLst>
      <p:ext uri="{BB962C8B-B14F-4D97-AF65-F5344CB8AC3E}">
        <p14:creationId xmlns:p14="http://schemas.microsoft.com/office/powerpoint/2010/main" val="833212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443" y="290598"/>
            <a:ext cx="5601633" cy="874526"/>
          </a:xfrm>
        </p:spPr>
        <p:txBody>
          <a:bodyPr>
            <a:normAutofit/>
          </a:bodyPr>
          <a:lstStyle/>
          <a:p>
            <a:pPr algn="ctr"/>
            <a:r>
              <a:rPr lang="en" sz="3200" b="1" dirty="0" smtClean="0">
                <a:solidFill>
                  <a:srgbClr val="C00000"/>
                </a:solidFill>
                <a:latin typeface="+mj-lt"/>
              </a:rPr>
              <a:t>Phát minh ra bánh xe</a:t>
            </a:r>
            <a:endParaRPr lang="en-US" sz="3200" b="1" dirty="0">
              <a:solidFill>
                <a:srgbClr val="C00000"/>
              </a:solidFill>
              <a:latin typeface="+mj-lt"/>
            </a:endParaRPr>
          </a:p>
        </p:txBody>
      </p:sp>
      <p:sp>
        <p:nvSpPr>
          <p:cNvPr id="3" name="Content Placeholder 2"/>
          <p:cNvSpPr>
            <a:spLocks noGrp="1"/>
          </p:cNvSpPr>
          <p:nvPr>
            <p:ph idx="1"/>
          </p:nvPr>
        </p:nvSpPr>
        <p:spPr>
          <a:xfrm>
            <a:off x="663153" y="1281749"/>
            <a:ext cx="10795296" cy="3083767"/>
          </a:xfrm>
        </p:spPr>
        <p:txBody>
          <a:bodyPr>
            <a:normAutofit fontScale="85000" lnSpcReduction="20000"/>
          </a:bodyPr>
          <a:lstStyle/>
          <a:p>
            <a:pPr>
              <a:lnSpc>
                <a:spcPct val="160000"/>
              </a:lnSpc>
            </a:pPr>
            <a:r>
              <a:rPr lang="vi-VN" sz="3000" dirty="0">
                <a:solidFill>
                  <a:srgbClr val="002060"/>
                </a:solidFill>
                <a:latin typeface="Calibri" panose="020F0502020204030204" pitchFamily="34" charset="0"/>
                <a:cs typeface="Calibri" panose="020F0502020204030204" pitchFamily="34" charset="0"/>
              </a:rPr>
              <a:t>Mặc dù không ai biết ai là người đã phát minh bánh xe… tuy nhiên, bánh xe cổ nhất được phát hiện ở Lưỡng Hà vào khoảng 3.500 trước Công nguyên.</a:t>
            </a:r>
          </a:p>
          <a:p>
            <a:pPr>
              <a:lnSpc>
                <a:spcPct val="160000"/>
              </a:lnSpc>
            </a:pPr>
            <a:r>
              <a:rPr lang="vi-VN" sz="3000" dirty="0">
                <a:solidFill>
                  <a:srgbClr val="002060"/>
                </a:solidFill>
                <a:latin typeface="Calibri" panose="020F0502020204030204" pitchFamily="34" charset="0"/>
                <a:cs typeface="Calibri" panose="020F0502020204030204" pitchFamily="34" charset="0"/>
              </a:rPr>
              <a:t>Bánh xe này được cho là do người Sumer chế tạo. Nó được làm bằng ván gỗ ghép lại với nhau. Hình ảnh dưới đây mô tả ngắn gọn các giai đoạn phát triển của bánh xe.</a:t>
            </a:r>
          </a:p>
          <a:p>
            <a:pPr>
              <a:lnSpc>
                <a:spcPct val="160000"/>
              </a:lnSpc>
            </a:pPr>
            <a:endParaRPr lang="en-US" sz="1800" dirty="0">
              <a:solidFill>
                <a:srgbClr val="002060"/>
              </a:solidFill>
            </a:endParaRPr>
          </a:p>
        </p:txBody>
      </p:sp>
      <p:cxnSp>
        <p:nvCxnSpPr>
          <p:cNvPr id="15" name="Straight Arrow Connector 14"/>
          <p:cNvCxnSpPr/>
          <p:nvPr/>
        </p:nvCxnSpPr>
        <p:spPr>
          <a:xfrm>
            <a:off x="8398319" y="5675839"/>
            <a:ext cx="524455" cy="103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Shape 285"/>
          <p:cNvPicPr preferRelativeResize="0"/>
          <p:nvPr/>
        </p:nvPicPr>
        <p:blipFill>
          <a:blip r:embed="rId3">
            <a:alphaModFix/>
          </a:blip>
          <a:stretch>
            <a:fillRect/>
          </a:stretch>
        </p:blipFill>
        <p:spPr>
          <a:xfrm>
            <a:off x="6243208" y="4767628"/>
            <a:ext cx="1791563" cy="1837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Shape 292"/>
          <p:cNvPicPr preferRelativeResize="0"/>
          <p:nvPr/>
        </p:nvPicPr>
        <p:blipFill>
          <a:blip r:embed="rId4">
            <a:alphaModFix/>
          </a:blip>
          <a:stretch>
            <a:fillRect/>
          </a:stretch>
        </p:blipFill>
        <p:spPr>
          <a:xfrm>
            <a:off x="9156722" y="4767628"/>
            <a:ext cx="2228509" cy="1837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Shape 293"/>
          <p:cNvPicPr preferRelativeResize="0"/>
          <p:nvPr/>
        </p:nvPicPr>
        <p:blipFill>
          <a:blip r:embed="rId5">
            <a:alphaModFix/>
          </a:blip>
          <a:stretch>
            <a:fillRect/>
          </a:stretch>
        </p:blipFill>
        <p:spPr>
          <a:xfrm>
            <a:off x="3158909" y="4767628"/>
            <a:ext cx="1962348" cy="1837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Shape 295"/>
          <p:cNvPicPr preferRelativeResize="0"/>
          <p:nvPr/>
        </p:nvPicPr>
        <p:blipFill>
          <a:blip r:embed="rId6">
            <a:alphaModFix/>
          </a:blip>
          <a:stretch>
            <a:fillRect/>
          </a:stretch>
        </p:blipFill>
        <p:spPr>
          <a:xfrm>
            <a:off x="294931" y="4767628"/>
            <a:ext cx="1820247" cy="1837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0" name="Straight Arrow Connector 19"/>
          <p:cNvCxnSpPr/>
          <p:nvPr/>
        </p:nvCxnSpPr>
        <p:spPr>
          <a:xfrm>
            <a:off x="5484805" y="5681034"/>
            <a:ext cx="524455" cy="103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4816" y="5665448"/>
            <a:ext cx="524455" cy="103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52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734" y="0"/>
            <a:ext cx="3955473" cy="1325563"/>
          </a:xfrm>
        </p:spPr>
        <p:txBody>
          <a:bodyPr>
            <a:normAutofit/>
          </a:bodyPr>
          <a:lstStyle/>
          <a:p>
            <a:pPr algn="ctr"/>
            <a:r>
              <a:rPr lang="en-US" sz="3200" b="1" dirty="0" err="1" smtClean="0">
                <a:solidFill>
                  <a:srgbClr val="C00000"/>
                </a:solidFill>
                <a:latin typeface="+mj-lt"/>
              </a:rPr>
              <a:t>Bộ</a:t>
            </a:r>
            <a:r>
              <a:rPr lang="en-US" sz="3200" b="1" dirty="0" smtClean="0">
                <a:solidFill>
                  <a:srgbClr val="C00000"/>
                </a:solidFill>
                <a:latin typeface="+mj-lt"/>
              </a:rPr>
              <a:t> </a:t>
            </a:r>
            <a:r>
              <a:rPr lang="en-US" sz="3200" b="1" dirty="0" err="1" smtClean="0">
                <a:solidFill>
                  <a:srgbClr val="C00000"/>
                </a:solidFill>
                <a:latin typeface="+mj-lt"/>
              </a:rPr>
              <a:t>luật</a:t>
            </a:r>
            <a:r>
              <a:rPr lang="en-US" sz="3200" b="1" dirty="0" smtClean="0">
                <a:solidFill>
                  <a:srgbClr val="C00000"/>
                </a:solidFill>
                <a:latin typeface="+mj-lt"/>
              </a:rPr>
              <a:t> Hammurabi</a:t>
            </a:r>
            <a:endParaRPr lang="en-US" sz="3200" b="1" dirty="0">
              <a:solidFill>
                <a:srgbClr val="C00000"/>
              </a:solidFill>
              <a:latin typeface="+mj-lt"/>
            </a:endParaRPr>
          </a:p>
        </p:txBody>
      </p:sp>
      <p:sp>
        <p:nvSpPr>
          <p:cNvPr id="3" name="Content Placeholder 2"/>
          <p:cNvSpPr>
            <a:spLocks noGrp="1"/>
          </p:cNvSpPr>
          <p:nvPr>
            <p:ph idx="1"/>
          </p:nvPr>
        </p:nvSpPr>
        <p:spPr>
          <a:xfrm>
            <a:off x="309716" y="1168493"/>
            <a:ext cx="8495071" cy="5376863"/>
          </a:xfrm>
        </p:spPr>
        <p:txBody>
          <a:bodyPr>
            <a:noAutofit/>
          </a:bodyPr>
          <a:lstStyle/>
          <a:p>
            <a:pPr>
              <a:lnSpc>
                <a:spcPct val="125000"/>
              </a:lnSpc>
              <a:buClr>
                <a:schemeClr val="dk1"/>
              </a:buClr>
              <a:buSzPct val="100000"/>
            </a:pPr>
            <a:r>
              <a:rPr lang="vi-VN"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Bộ </a:t>
            </a: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luật Hammurabi cho các nhà khảo cổ biết rất nhiều về cuộc sống của người dân Babylon. </a:t>
            </a:r>
            <a:endPar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endParaRPr>
          </a:p>
          <a:p>
            <a:pPr>
              <a:lnSpc>
                <a:spcPct val="125000"/>
              </a:lnSpc>
              <a:buClr>
                <a:schemeClr val="dk1"/>
              </a:buClr>
              <a:buSzPct val="100000"/>
            </a:pPr>
            <a:r>
              <a:rPr lang="vi-VN"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Tấm </a:t>
            </a: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bia </a:t>
            </a:r>
            <a:r>
              <a:rPr lang="vi-VN"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diorite</a:t>
            </a:r>
            <a:r>
              <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 – </a:t>
            </a:r>
            <a:r>
              <a:rPr lang="en-US" dirty="0" err="1"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ghi</a:t>
            </a:r>
            <a:r>
              <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en-US" dirty="0" err="1"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lại</a:t>
            </a:r>
            <a:r>
              <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en-US" dirty="0" err="1"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bộ</a:t>
            </a:r>
            <a:r>
              <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en-US" dirty="0" err="1"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luật</a:t>
            </a:r>
            <a:r>
              <a:rPr lang="vi-VN"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là một tảng đá lớn hình ngón tay khổng lồ. Nó cao khoảng </a:t>
            </a:r>
            <a:r>
              <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2,1 </a:t>
            </a:r>
            <a:r>
              <a:rPr lang="en-US" dirty="0" err="1"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mét</a:t>
            </a:r>
            <a:r>
              <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vi-VN"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và </a:t>
            </a: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rộng </a:t>
            </a:r>
            <a:r>
              <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0,6 </a:t>
            </a:r>
            <a:r>
              <a:rPr lang="en-US" dirty="0" err="1"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mét</a:t>
            </a:r>
            <a:r>
              <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a:t>
            </a:r>
            <a:r>
              <a:rPr lang="vi-VN"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chứa khoảng 4000 dòng </a:t>
            </a:r>
            <a:r>
              <a:rPr lang="en-US" dirty="0" err="1"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với</a:t>
            </a:r>
            <a:r>
              <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vi-VN"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282 </a:t>
            </a:r>
            <a:r>
              <a:rPr lang="en-US" dirty="0" err="1"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điều</a:t>
            </a:r>
            <a:r>
              <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 </a:t>
            </a:r>
            <a:r>
              <a:rPr lang="vi-VN"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luật</a:t>
            </a:r>
            <a:r>
              <a:rPr lang="en-US"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a:t>
            </a:r>
          </a:p>
          <a:p>
            <a:pPr>
              <a:lnSpc>
                <a:spcPct val="125000"/>
              </a:lnSpc>
              <a:buClr>
                <a:schemeClr val="dk1"/>
              </a:buClr>
              <a:buSzPct val="100000"/>
            </a:pPr>
            <a:r>
              <a:rPr lang="vi-VN" dirty="0" smtClean="0">
                <a:solidFill>
                  <a:srgbClr val="002060"/>
                </a:solidFill>
                <a:highlight>
                  <a:srgbClr val="FFFFFF"/>
                </a:highlight>
                <a:latin typeface="Calibri" panose="020F0502020204030204" pitchFamily="34" charset="0"/>
                <a:ea typeface="Arial"/>
                <a:cs typeface="Calibri" panose="020F0502020204030204" pitchFamily="34" charset="0"/>
                <a:sym typeface="Arial"/>
              </a:rPr>
              <a:t>Ở </a:t>
            </a:r>
            <a:r>
              <a:rPr lang="vi-VN" dirty="0">
                <a:solidFill>
                  <a:srgbClr val="002060"/>
                </a:solidFill>
                <a:highlight>
                  <a:srgbClr val="FFFFFF"/>
                </a:highlight>
                <a:latin typeface="Calibri" panose="020F0502020204030204" pitchFamily="34" charset="0"/>
                <a:ea typeface="Arial"/>
                <a:cs typeface="Calibri" panose="020F0502020204030204" pitchFamily="34" charset="0"/>
                <a:sym typeface="Arial"/>
              </a:rPr>
              <a:t>trên cùng, hay còn gọi là "đầu ngón tay", của tấm bia là hình chạm khắc của Vua Hammurabi được thần mặt trời Shamash của Babylon ban cho pháp luật.</a:t>
            </a:r>
            <a:endParaRPr lang="en" dirty="0">
              <a:solidFill>
                <a:srgbClr val="002060"/>
              </a:solidFill>
              <a:highlight>
                <a:srgbClr val="FFFFFF"/>
              </a:highlight>
              <a:latin typeface="Calibri" panose="020F0502020204030204" pitchFamily="34" charset="0"/>
              <a:ea typeface="Arial"/>
              <a:cs typeface="Calibri" panose="020F0502020204030204" pitchFamily="34" charset="0"/>
              <a:sym typeface="Arial"/>
            </a:endParaRPr>
          </a:p>
          <a:p>
            <a:pPr marL="609585" indent="-397923">
              <a:lnSpc>
                <a:spcPct val="125000"/>
              </a:lnSpc>
              <a:buSzPct val="100000"/>
            </a:pPr>
            <a:endParaRPr lang="en-US" dirty="0">
              <a:solidFill>
                <a:srgbClr val="002060"/>
              </a:solidFill>
              <a:highlight>
                <a:srgbClr val="FFFFFF"/>
              </a:highlight>
              <a:latin typeface="Calibri" panose="020F0502020204030204" pitchFamily="34" charset="0"/>
              <a:ea typeface="Arial"/>
              <a:cs typeface="Calibri" panose="020F0502020204030204" pitchFamily="34" charset="0"/>
              <a:sym typeface="Arial"/>
            </a:endParaRPr>
          </a:p>
          <a:p>
            <a:pPr>
              <a:lnSpc>
                <a:spcPct val="125000"/>
              </a:lnSpc>
            </a:pPr>
            <a:endParaRPr lang="en-US" dirty="0">
              <a:solidFill>
                <a:srgbClr val="002060"/>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8976475" y="3337437"/>
            <a:ext cx="2868756" cy="3163675"/>
          </a:xfrm>
          <a:prstGeom prst="rect">
            <a:avLst/>
          </a:prstGeom>
        </p:spPr>
      </p:pic>
      <p:pic>
        <p:nvPicPr>
          <p:cNvPr id="7" name="Picture 6"/>
          <p:cNvPicPr>
            <a:picLocks noChangeAspect="1"/>
          </p:cNvPicPr>
          <p:nvPr/>
        </p:nvPicPr>
        <p:blipFill>
          <a:blip r:embed="rId3"/>
          <a:stretch>
            <a:fillRect/>
          </a:stretch>
        </p:blipFill>
        <p:spPr>
          <a:xfrm>
            <a:off x="9037613" y="800099"/>
            <a:ext cx="2746480" cy="1810366"/>
          </a:xfrm>
          <a:prstGeom prst="rect">
            <a:avLst/>
          </a:prstGeom>
        </p:spPr>
      </p:pic>
    </p:spTree>
    <p:extLst>
      <p:ext uri="{BB962C8B-B14F-4D97-AF65-F5344CB8AC3E}">
        <p14:creationId xmlns:p14="http://schemas.microsoft.com/office/powerpoint/2010/main" val="1810384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273" y="1133356"/>
            <a:ext cx="3372411" cy="2331781"/>
          </a:xfrm>
          <a:prstGeom prst="rect">
            <a:avLst/>
          </a:prstGeom>
        </p:spPr>
      </p:pic>
      <p:sp>
        <p:nvSpPr>
          <p:cNvPr id="5" name="TextBox 4"/>
          <p:cNvSpPr txBox="1"/>
          <p:nvPr/>
        </p:nvSpPr>
        <p:spPr>
          <a:xfrm>
            <a:off x="3683210" y="1076206"/>
            <a:ext cx="8300524" cy="5724644"/>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vi-VN" sz="2400" dirty="0">
                <a:solidFill>
                  <a:srgbClr val="002060"/>
                </a:solidFill>
              </a:rPr>
              <a:t>Vườn Treo Babylon là một trong Bảy kỳ quan thế giới cố </a:t>
            </a:r>
            <a:r>
              <a:rPr lang="vi-VN" sz="2400" dirty="0" smtClean="0">
                <a:solidFill>
                  <a:srgbClr val="002060"/>
                </a:solidFill>
              </a:rPr>
              <a:t>đại</a:t>
            </a:r>
            <a:r>
              <a:rPr lang="en-US" sz="2400" dirty="0" smtClean="0">
                <a:solidFill>
                  <a:srgbClr val="002060"/>
                </a:solidFill>
              </a:rPr>
              <a:t>.</a:t>
            </a:r>
          </a:p>
          <a:p>
            <a:pPr marL="285750" indent="-285750">
              <a:spcBef>
                <a:spcPts val="600"/>
              </a:spcBef>
              <a:spcAft>
                <a:spcPts val="600"/>
              </a:spcAft>
              <a:buFont typeface="Arial" panose="020B0604020202020204" pitchFamily="34" charset="0"/>
              <a:buChar char="•"/>
            </a:pPr>
            <a:r>
              <a:rPr lang="vi-VN" sz="2400" dirty="0" smtClean="0">
                <a:solidFill>
                  <a:srgbClr val="002060"/>
                </a:solidFill>
              </a:rPr>
              <a:t>Nó </a:t>
            </a:r>
            <a:r>
              <a:rPr lang="vi-VN" sz="2400" dirty="0">
                <a:solidFill>
                  <a:srgbClr val="002060"/>
                </a:solidFill>
              </a:rPr>
              <a:t>được </a:t>
            </a:r>
            <a:r>
              <a:rPr lang="en-US" sz="2400" dirty="0" err="1" smtClean="0">
                <a:solidFill>
                  <a:srgbClr val="002060"/>
                </a:solidFill>
              </a:rPr>
              <a:t>xây</a:t>
            </a:r>
            <a:r>
              <a:rPr lang="en-US" sz="2400" dirty="0" smtClean="0">
                <a:solidFill>
                  <a:srgbClr val="002060"/>
                </a:solidFill>
              </a:rPr>
              <a:t> </a:t>
            </a:r>
            <a:r>
              <a:rPr lang="en-US" sz="2400" dirty="0" err="1" smtClean="0">
                <a:solidFill>
                  <a:srgbClr val="002060"/>
                </a:solidFill>
              </a:rPr>
              <a:t>dựng</a:t>
            </a:r>
            <a:r>
              <a:rPr lang="en-US" sz="2400" dirty="0" smtClean="0">
                <a:solidFill>
                  <a:srgbClr val="002060"/>
                </a:solidFill>
              </a:rPr>
              <a:t> </a:t>
            </a:r>
            <a:r>
              <a:rPr lang="vi-VN" sz="2400" dirty="0" smtClean="0">
                <a:solidFill>
                  <a:srgbClr val="002060"/>
                </a:solidFill>
              </a:rPr>
              <a:t>một </a:t>
            </a:r>
            <a:r>
              <a:rPr lang="vi-VN" sz="2400" dirty="0">
                <a:solidFill>
                  <a:srgbClr val="002060"/>
                </a:solidFill>
              </a:rPr>
              <a:t>chuỗi vườn bậc thang, có đủ các loại cây, cây bụi và cây leo đa dạng, tạo nên một ngọn núi xanh lớn được đắp bởi gạch bùn</a:t>
            </a:r>
            <a:r>
              <a:rPr lang="vi-VN" sz="2400" dirty="0" smtClean="0">
                <a:solidFill>
                  <a:srgbClr val="002060"/>
                </a:solidFill>
              </a:rPr>
              <a:t>.</a:t>
            </a:r>
            <a:endParaRPr lang="en-US" sz="2400" dirty="0" smtClean="0">
              <a:solidFill>
                <a:srgbClr val="002060"/>
              </a:solidFill>
            </a:endParaRPr>
          </a:p>
          <a:p>
            <a:pPr marL="285750" indent="-285750">
              <a:spcBef>
                <a:spcPts val="600"/>
              </a:spcBef>
              <a:spcAft>
                <a:spcPts val="600"/>
              </a:spcAft>
              <a:buFont typeface="Arial" panose="020B0604020202020204" pitchFamily="34" charset="0"/>
              <a:buChar char="•"/>
            </a:pPr>
            <a:r>
              <a:rPr lang="vi-VN" sz="2400" dirty="0" smtClean="0">
                <a:solidFill>
                  <a:srgbClr val="002060"/>
                </a:solidFill>
              </a:rPr>
              <a:t>Theo </a:t>
            </a:r>
            <a:r>
              <a:rPr lang="vi-VN" sz="2400" dirty="0">
                <a:solidFill>
                  <a:srgbClr val="002060"/>
                </a:solidFill>
              </a:rPr>
              <a:t>một truyền thuyết, vườn treo </a:t>
            </a:r>
            <a:r>
              <a:rPr lang="vi-VN" sz="2400" dirty="0" smtClean="0">
                <a:solidFill>
                  <a:srgbClr val="002060"/>
                </a:solidFill>
              </a:rPr>
              <a:t>được </a:t>
            </a:r>
            <a:r>
              <a:rPr lang="vi-VN" sz="2400" dirty="0">
                <a:solidFill>
                  <a:srgbClr val="002060"/>
                </a:solidFill>
              </a:rPr>
              <a:t>xây dựng bởi Nebuchadnezzar II </a:t>
            </a:r>
            <a:r>
              <a:rPr lang="vi-VN" sz="2400" dirty="0" smtClean="0">
                <a:solidFill>
                  <a:srgbClr val="002060"/>
                </a:solidFill>
              </a:rPr>
              <a:t>(605- </a:t>
            </a:r>
            <a:r>
              <a:rPr lang="vi-VN" sz="2400" dirty="0">
                <a:solidFill>
                  <a:srgbClr val="002060"/>
                </a:solidFill>
              </a:rPr>
              <a:t>562 TCN), dành tặng cho vợ của mình, Amytis người Media, để làm bà khuây khỏa nỗi nhớ quê </a:t>
            </a:r>
            <a:r>
              <a:rPr lang="vi-VN" sz="2400" dirty="0" smtClean="0">
                <a:solidFill>
                  <a:srgbClr val="002060"/>
                </a:solidFill>
              </a:rPr>
              <a:t>hương.</a:t>
            </a:r>
            <a:endParaRPr lang="en-US" sz="2400" dirty="0" smtClean="0">
              <a:solidFill>
                <a:srgbClr val="002060"/>
              </a:solidFill>
            </a:endParaRPr>
          </a:p>
          <a:p>
            <a:pPr marL="285750" indent="-285750">
              <a:spcBef>
                <a:spcPts val="600"/>
              </a:spcBef>
              <a:spcAft>
                <a:spcPts val="600"/>
              </a:spcAft>
              <a:buFont typeface="Arial" panose="020B0604020202020204" pitchFamily="34" charset="0"/>
              <a:buChar char="•"/>
            </a:pPr>
            <a:r>
              <a:rPr lang="vi-VN" sz="2400" dirty="0" smtClean="0">
                <a:solidFill>
                  <a:srgbClr val="002060"/>
                </a:solidFill>
              </a:rPr>
              <a:t>Vườn </a:t>
            </a:r>
            <a:r>
              <a:rPr lang="vi-VN" sz="2400" dirty="0">
                <a:solidFill>
                  <a:srgbClr val="002060"/>
                </a:solidFill>
              </a:rPr>
              <a:t>treo là công trình duy nhất trong số Bảy kỳ quan thế giới cổ đại </a:t>
            </a:r>
            <a:r>
              <a:rPr lang="vi-VN" sz="2400" dirty="0" smtClean="0">
                <a:solidFill>
                  <a:srgbClr val="002060"/>
                </a:solidFill>
              </a:rPr>
              <a:t>vẫn </a:t>
            </a:r>
            <a:r>
              <a:rPr lang="vi-VN" sz="2400" dirty="0">
                <a:solidFill>
                  <a:srgbClr val="002060"/>
                </a:solidFill>
              </a:rPr>
              <a:t>chưa được xác định chính xác</a:t>
            </a:r>
            <a:r>
              <a:rPr lang="vi-VN" sz="2400" dirty="0" smtClean="0">
                <a:solidFill>
                  <a:srgbClr val="002060"/>
                </a:solidFill>
              </a:rPr>
              <a:t>. </a:t>
            </a:r>
            <a:r>
              <a:rPr lang="vi-VN" sz="2400" dirty="0">
                <a:solidFill>
                  <a:srgbClr val="002060"/>
                </a:solidFill>
              </a:rPr>
              <a:t>Không có văn bản thời Babylon còn tồn tại nào nhắc tới vườn treo, và không có bằng chứng khảo cổ </a:t>
            </a:r>
            <a:r>
              <a:rPr lang="vi-VN" sz="2400" dirty="0" smtClean="0">
                <a:solidFill>
                  <a:srgbClr val="002060"/>
                </a:solidFill>
              </a:rPr>
              <a:t>nào </a:t>
            </a:r>
            <a:r>
              <a:rPr lang="vi-VN" sz="2400" dirty="0">
                <a:solidFill>
                  <a:srgbClr val="002060"/>
                </a:solidFill>
              </a:rPr>
              <a:t>được tìm thấy tại </a:t>
            </a:r>
            <a:r>
              <a:rPr lang="vi-VN" sz="2400" dirty="0" smtClean="0">
                <a:solidFill>
                  <a:srgbClr val="002060"/>
                </a:solidFill>
              </a:rPr>
              <a:t>Babylon</a:t>
            </a:r>
            <a:r>
              <a:rPr lang="en-US" sz="2400" dirty="0" smtClean="0">
                <a:solidFill>
                  <a:srgbClr val="002060"/>
                </a:solidFill>
              </a:rPr>
              <a:t>.</a:t>
            </a:r>
            <a:endParaRPr lang="en-US" sz="2400" dirty="0">
              <a:solidFill>
                <a:srgbClr val="002060"/>
              </a:solidFill>
            </a:endParaRPr>
          </a:p>
        </p:txBody>
      </p:sp>
      <p:sp>
        <p:nvSpPr>
          <p:cNvPr id="6" name="Title 1"/>
          <p:cNvSpPr>
            <a:spLocks noGrp="1"/>
          </p:cNvSpPr>
          <p:nvPr>
            <p:ph type="title"/>
          </p:nvPr>
        </p:nvSpPr>
        <p:spPr>
          <a:xfrm>
            <a:off x="4325634" y="-57150"/>
            <a:ext cx="3955473" cy="1325563"/>
          </a:xfrm>
        </p:spPr>
        <p:txBody>
          <a:bodyPr>
            <a:normAutofit/>
          </a:bodyPr>
          <a:lstStyle/>
          <a:p>
            <a:pPr algn="ctr"/>
            <a:r>
              <a:rPr lang="en-US" sz="3200" b="1" dirty="0" err="1" smtClean="0">
                <a:solidFill>
                  <a:srgbClr val="C00000"/>
                </a:solidFill>
                <a:latin typeface="+mj-lt"/>
              </a:rPr>
              <a:t>Vườn</a:t>
            </a:r>
            <a:r>
              <a:rPr lang="en-US" sz="3200" b="1" dirty="0" smtClean="0">
                <a:solidFill>
                  <a:srgbClr val="C00000"/>
                </a:solidFill>
                <a:latin typeface="+mj-lt"/>
              </a:rPr>
              <a:t> </a:t>
            </a:r>
            <a:r>
              <a:rPr lang="en-US" sz="3200" b="1" dirty="0" err="1" smtClean="0">
                <a:solidFill>
                  <a:srgbClr val="C00000"/>
                </a:solidFill>
                <a:latin typeface="+mj-lt"/>
              </a:rPr>
              <a:t>treo</a:t>
            </a:r>
            <a:r>
              <a:rPr lang="en-US" sz="3200" b="1" dirty="0" smtClean="0">
                <a:solidFill>
                  <a:srgbClr val="C00000"/>
                </a:solidFill>
                <a:latin typeface="+mj-lt"/>
              </a:rPr>
              <a:t> Babylon</a:t>
            </a:r>
            <a:endParaRPr lang="en-US" sz="3200" b="1" dirty="0">
              <a:solidFill>
                <a:srgbClr val="C00000"/>
              </a:solidFill>
              <a:latin typeface="+mj-lt"/>
            </a:endParaRPr>
          </a:p>
        </p:txBody>
      </p:sp>
      <p:pic>
        <p:nvPicPr>
          <p:cNvPr id="7" name="Picture 6"/>
          <p:cNvPicPr>
            <a:picLocks noChangeAspect="1"/>
          </p:cNvPicPr>
          <p:nvPr/>
        </p:nvPicPr>
        <p:blipFill>
          <a:blip r:embed="rId3"/>
          <a:stretch>
            <a:fillRect/>
          </a:stretch>
        </p:blipFill>
        <p:spPr>
          <a:xfrm>
            <a:off x="291903" y="3995678"/>
            <a:ext cx="3391307" cy="2195572"/>
          </a:xfrm>
          <a:prstGeom prst="rect">
            <a:avLst/>
          </a:prstGeom>
        </p:spPr>
      </p:pic>
    </p:spTree>
    <p:extLst>
      <p:ext uri="{BB962C8B-B14F-4D97-AF65-F5344CB8AC3E}">
        <p14:creationId xmlns:p14="http://schemas.microsoft.com/office/powerpoint/2010/main" val="3078664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756" y="409006"/>
            <a:ext cx="9603275" cy="1049235"/>
          </a:xfrm>
        </p:spPr>
        <p:txBody>
          <a:bodyPr>
            <a:noAutofit/>
          </a:bodyPr>
          <a:lstStyle/>
          <a:p>
            <a:pPr algn="ctr">
              <a:lnSpc>
                <a:spcPct val="120000"/>
              </a:lnSpc>
            </a:pPr>
            <a:r>
              <a:rPr lang="en-GB" sz="3600" b="1" dirty="0" smtClean="0">
                <a:solidFill>
                  <a:srgbClr val="002060"/>
                </a:solidFill>
                <a:latin typeface="+mj-lt"/>
              </a:rPr>
              <a:t>Theo </a:t>
            </a:r>
            <a:r>
              <a:rPr lang="en-GB" sz="3600" b="1" dirty="0" err="1" smtClean="0">
                <a:solidFill>
                  <a:srgbClr val="002060"/>
                </a:solidFill>
                <a:latin typeface="+mj-lt"/>
              </a:rPr>
              <a:t>bạn</a:t>
            </a:r>
            <a:r>
              <a:rPr lang="en-GB" sz="3600" b="1" dirty="0" smtClean="0">
                <a:solidFill>
                  <a:srgbClr val="002060"/>
                </a:solidFill>
                <a:latin typeface="+mj-lt"/>
              </a:rPr>
              <a:t> </a:t>
            </a:r>
            <a:r>
              <a:rPr lang="en-GB" sz="3600" b="1" dirty="0" err="1" smtClean="0">
                <a:solidFill>
                  <a:srgbClr val="002060"/>
                </a:solidFill>
                <a:latin typeface="+mj-lt"/>
              </a:rPr>
              <a:t>thành</a:t>
            </a:r>
            <a:r>
              <a:rPr lang="en-GB" sz="3600" b="1" dirty="0" smtClean="0">
                <a:solidFill>
                  <a:srgbClr val="002060"/>
                </a:solidFill>
                <a:latin typeface="+mj-lt"/>
              </a:rPr>
              <a:t> </a:t>
            </a:r>
            <a:r>
              <a:rPr lang="en-GB" sz="3600" b="1" dirty="0" err="1" smtClean="0">
                <a:solidFill>
                  <a:srgbClr val="002060"/>
                </a:solidFill>
                <a:latin typeface="+mj-lt"/>
              </a:rPr>
              <a:t>tựu</a:t>
            </a:r>
            <a:r>
              <a:rPr lang="en-GB" sz="3600" b="1" dirty="0" smtClean="0">
                <a:solidFill>
                  <a:srgbClr val="002060"/>
                </a:solidFill>
                <a:latin typeface="+mj-lt"/>
              </a:rPr>
              <a:t> </a:t>
            </a:r>
            <a:r>
              <a:rPr lang="en-GB" sz="3600" b="1" dirty="0" err="1" smtClean="0">
                <a:solidFill>
                  <a:srgbClr val="002060"/>
                </a:solidFill>
                <a:latin typeface="+mj-lt"/>
              </a:rPr>
              <a:t>văn</a:t>
            </a:r>
            <a:r>
              <a:rPr lang="en-GB" sz="3600" b="1" dirty="0" smtClean="0">
                <a:solidFill>
                  <a:srgbClr val="002060"/>
                </a:solidFill>
                <a:latin typeface="+mj-lt"/>
              </a:rPr>
              <a:t> </a:t>
            </a:r>
            <a:r>
              <a:rPr lang="en-GB" sz="3600" b="1" dirty="0" err="1" smtClean="0">
                <a:solidFill>
                  <a:srgbClr val="002060"/>
                </a:solidFill>
                <a:latin typeface="+mj-lt"/>
              </a:rPr>
              <a:t>hóa</a:t>
            </a:r>
            <a:r>
              <a:rPr lang="en-GB" sz="3600" b="1" dirty="0" smtClean="0">
                <a:solidFill>
                  <a:srgbClr val="002060"/>
                </a:solidFill>
                <a:latin typeface="+mj-lt"/>
              </a:rPr>
              <a:t> </a:t>
            </a:r>
            <a:r>
              <a:rPr lang="en-GB" sz="3600" b="1" dirty="0" err="1" smtClean="0">
                <a:solidFill>
                  <a:srgbClr val="002060"/>
                </a:solidFill>
                <a:latin typeface="+mj-lt"/>
              </a:rPr>
              <a:t>nào</a:t>
            </a:r>
            <a:r>
              <a:rPr lang="en-GB" sz="3600" b="1" dirty="0" smtClean="0">
                <a:solidFill>
                  <a:srgbClr val="002060"/>
                </a:solidFill>
                <a:latin typeface="+mj-lt"/>
              </a:rPr>
              <a:t> </a:t>
            </a:r>
            <a:r>
              <a:rPr lang="en-GB" sz="3600" b="1" dirty="0" err="1" smtClean="0">
                <a:solidFill>
                  <a:srgbClr val="002060"/>
                </a:solidFill>
                <a:latin typeface="+mj-lt"/>
              </a:rPr>
              <a:t>của</a:t>
            </a:r>
            <a:r>
              <a:rPr lang="en-GB" sz="3600" b="1" dirty="0" smtClean="0">
                <a:solidFill>
                  <a:srgbClr val="002060"/>
                </a:solidFill>
                <a:latin typeface="+mj-lt"/>
              </a:rPr>
              <a:t> </a:t>
            </a:r>
            <a:r>
              <a:rPr lang="en-GB" sz="3600" b="1" dirty="0" err="1" smtClean="0">
                <a:solidFill>
                  <a:srgbClr val="002060"/>
                </a:solidFill>
                <a:latin typeface="+mj-lt"/>
              </a:rPr>
              <a:t>Lưỡng</a:t>
            </a:r>
            <a:r>
              <a:rPr lang="en-GB" sz="3600" b="1" dirty="0" smtClean="0">
                <a:solidFill>
                  <a:srgbClr val="002060"/>
                </a:solidFill>
                <a:latin typeface="+mj-lt"/>
              </a:rPr>
              <a:t> </a:t>
            </a:r>
            <a:r>
              <a:rPr lang="en-GB" sz="3600" b="1" dirty="0" err="1" smtClean="0">
                <a:solidFill>
                  <a:srgbClr val="002060"/>
                </a:solidFill>
                <a:latin typeface="+mj-lt"/>
              </a:rPr>
              <a:t>Hà</a:t>
            </a:r>
            <a:r>
              <a:rPr lang="en-GB" sz="3600" b="1" dirty="0" smtClean="0">
                <a:solidFill>
                  <a:srgbClr val="002060"/>
                </a:solidFill>
                <a:latin typeface="+mj-lt"/>
              </a:rPr>
              <a:t> </a:t>
            </a:r>
            <a:r>
              <a:rPr lang="en-GB" sz="3600" b="1" dirty="0" err="1" smtClean="0">
                <a:solidFill>
                  <a:srgbClr val="002060"/>
                </a:solidFill>
                <a:latin typeface="+mj-lt"/>
              </a:rPr>
              <a:t>có</a:t>
            </a:r>
            <a:r>
              <a:rPr lang="en-GB" sz="3600" b="1" dirty="0" smtClean="0">
                <a:solidFill>
                  <a:srgbClr val="002060"/>
                </a:solidFill>
                <a:latin typeface="+mj-lt"/>
              </a:rPr>
              <a:t> </a:t>
            </a:r>
            <a:r>
              <a:rPr lang="en-GB" sz="3600" b="1" dirty="0" err="1" smtClean="0">
                <a:solidFill>
                  <a:srgbClr val="002060"/>
                </a:solidFill>
                <a:latin typeface="+mj-lt"/>
              </a:rPr>
              <a:t>ảnh</a:t>
            </a:r>
            <a:r>
              <a:rPr lang="en-GB" sz="3600" b="1" dirty="0" smtClean="0">
                <a:solidFill>
                  <a:srgbClr val="002060"/>
                </a:solidFill>
                <a:latin typeface="+mj-lt"/>
              </a:rPr>
              <a:t> </a:t>
            </a:r>
            <a:r>
              <a:rPr lang="en-GB" sz="3600" b="1" dirty="0" err="1" smtClean="0">
                <a:solidFill>
                  <a:srgbClr val="002060"/>
                </a:solidFill>
                <a:latin typeface="+mj-lt"/>
              </a:rPr>
              <a:t>hưởng</a:t>
            </a:r>
            <a:r>
              <a:rPr lang="en-GB" sz="3600" b="1" dirty="0" smtClean="0">
                <a:solidFill>
                  <a:srgbClr val="002060"/>
                </a:solidFill>
                <a:latin typeface="+mj-lt"/>
              </a:rPr>
              <a:t> </a:t>
            </a:r>
            <a:r>
              <a:rPr lang="en-GB" sz="3600" b="1" dirty="0" err="1" smtClean="0">
                <a:solidFill>
                  <a:srgbClr val="002060"/>
                </a:solidFill>
                <a:latin typeface="+mj-lt"/>
              </a:rPr>
              <a:t>nhất</a:t>
            </a:r>
            <a:r>
              <a:rPr lang="en-GB" sz="3600" b="1" dirty="0" smtClean="0">
                <a:solidFill>
                  <a:srgbClr val="002060"/>
                </a:solidFill>
                <a:latin typeface="+mj-lt"/>
              </a:rPr>
              <a:t> </a:t>
            </a:r>
            <a:r>
              <a:rPr lang="en-GB" sz="3600" b="1" dirty="0" err="1" smtClean="0">
                <a:solidFill>
                  <a:srgbClr val="002060"/>
                </a:solidFill>
                <a:latin typeface="+mj-lt"/>
              </a:rPr>
              <a:t>đối</a:t>
            </a:r>
            <a:r>
              <a:rPr lang="en-GB" sz="3600" b="1" dirty="0" smtClean="0">
                <a:solidFill>
                  <a:srgbClr val="002060"/>
                </a:solidFill>
                <a:latin typeface="+mj-lt"/>
              </a:rPr>
              <a:t> </a:t>
            </a:r>
            <a:r>
              <a:rPr lang="en-GB" sz="3600" b="1" dirty="0" err="1" smtClean="0">
                <a:solidFill>
                  <a:srgbClr val="002060"/>
                </a:solidFill>
                <a:latin typeface="+mj-lt"/>
              </a:rPr>
              <a:t>với</a:t>
            </a:r>
            <a:r>
              <a:rPr lang="en-GB" sz="3600" b="1" dirty="0" smtClean="0">
                <a:solidFill>
                  <a:srgbClr val="002060"/>
                </a:solidFill>
                <a:latin typeface="+mj-lt"/>
              </a:rPr>
              <a:t> </a:t>
            </a:r>
            <a:r>
              <a:rPr lang="en-GB" sz="3600" b="1" dirty="0" err="1" smtClean="0">
                <a:solidFill>
                  <a:srgbClr val="002060"/>
                </a:solidFill>
                <a:latin typeface="+mj-lt"/>
              </a:rPr>
              <a:t>ngày</a:t>
            </a:r>
            <a:r>
              <a:rPr lang="en-GB" sz="3600" b="1" dirty="0" smtClean="0">
                <a:solidFill>
                  <a:srgbClr val="002060"/>
                </a:solidFill>
                <a:latin typeface="+mj-lt"/>
              </a:rPr>
              <a:t> nay?</a:t>
            </a:r>
            <a:endParaRPr lang="en-GB" sz="3600" b="1" dirty="0">
              <a:solidFill>
                <a:srgbClr val="002060"/>
              </a:solidFill>
              <a:latin typeface="+mj-lt"/>
            </a:endParaRPr>
          </a:p>
        </p:txBody>
      </p:sp>
      <p:sp>
        <p:nvSpPr>
          <p:cNvPr id="3" name="Content Placeholder 2"/>
          <p:cNvSpPr>
            <a:spLocks noGrp="1"/>
          </p:cNvSpPr>
          <p:nvPr>
            <p:ph idx="1"/>
          </p:nvPr>
        </p:nvSpPr>
        <p:spPr/>
        <p:txBody>
          <a:bodyPr/>
          <a:lstStyle/>
          <a:p>
            <a:endParaRPr lang="en-GB" dirty="0"/>
          </a:p>
        </p:txBody>
      </p:sp>
      <p:pic>
        <p:nvPicPr>
          <p:cNvPr id="4" name="Picture 3" descr="Agriculture, Mesopotam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9318" y="4303836"/>
            <a:ext cx="5179315" cy="2346439"/>
          </a:xfrm>
          <a:prstGeom prst="rect">
            <a:avLst/>
          </a:prstGeom>
          <a:solidFill>
            <a:srgbClr val="FFFF00"/>
          </a:solidFill>
          <a:ln w="190500" cap="rnd">
            <a:solidFill>
              <a:srgbClr val="FFFF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Mesopotamians started the concept of urbanization"/>
          <p:cNvPicPr/>
          <p:nvPr/>
        </p:nvPicPr>
        <p:blipFill rotWithShape="1">
          <a:blip r:embed="rId3">
            <a:extLst>
              <a:ext uri="{28A0092B-C50C-407E-A947-70E740481C1C}">
                <a14:useLocalDpi xmlns:a14="http://schemas.microsoft.com/office/drawing/2010/main" val="0"/>
              </a:ext>
            </a:extLst>
          </a:blip>
          <a:srcRect t="17539"/>
          <a:stretch/>
        </p:blipFill>
        <p:spPr bwMode="auto">
          <a:xfrm>
            <a:off x="3106068" y="1949351"/>
            <a:ext cx="2982908" cy="2175093"/>
          </a:xfrm>
          <a:prstGeom prst="rect">
            <a:avLst/>
          </a:prstGeom>
          <a:solidFill>
            <a:srgbClr val="FFFFFF">
              <a:shade val="85000"/>
            </a:srgbClr>
          </a:solidFill>
          <a:ln w="1905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7" name="Picture 6" descr="Cuniform: first writing"/>
          <p:cNvPicPr/>
          <p:nvPr/>
        </p:nvPicPr>
        <p:blipFill rotWithShape="1">
          <a:blip r:embed="rId4" cstate="print">
            <a:extLst>
              <a:ext uri="{28A0092B-C50C-407E-A947-70E740481C1C}">
                <a14:useLocalDpi xmlns:a14="http://schemas.microsoft.com/office/drawing/2010/main" val="0"/>
              </a:ext>
            </a:extLst>
          </a:blip>
          <a:srcRect l="13135" r="11017"/>
          <a:stretch/>
        </p:blipFill>
        <p:spPr bwMode="auto">
          <a:xfrm>
            <a:off x="8943734" y="1947480"/>
            <a:ext cx="2662988" cy="2175093"/>
          </a:xfrm>
          <a:prstGeom prst="rect">
            <a:avLst/>
          </a:prstGeom>
          <a:solidFill>
            <a:srgbClr val="FFFFFF">
              <a:shade val="85000"/>
            </a:srgbClr>
          </a:solidFill>
          <a:ln w="190500" cap="rnd">
            <a:solidFill>
              <a:srgbClr val="7030A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5" name="Picture 4" descr="Invention of time"/>
          <p:cNvPicPr/>
          <p:nvPr/>
        </p:nvPicPr>
        <p:blipFill>
          <a:blip r:embed="rId5">
            <a:extLst>
              <a:ext uri="{28A0092B-C50C-407E-A947-70E740481C1C}">
                <a14:useLocalDpi xmlns:a14="http://schemas.microsoft.com/office/drawing/2010/main" val="0"/>
              </a:ext>
            </a:extLst>
          </a:blip>
          <a:srcRect/>
          <a:stretch>
            <a:fillRect/>
          </a:stretch>
        </p:blipFill>
        <p:spPr bwMode="auto">
          <a:xfrm>
            <a:off x="6239440" y="1949351"/>
            <a:ext cx="2553830" cy="2171352"/>
          </a:xfrm>
          <a:prstGeom prst="rect">
            <a:avLst/>
          </a:prstGeom>
          <a:solidFill>
            <a:srgbClr val="FFFFFF">
              <a:shade val="85000"/>
            </a:srgbClr>
          </a:solidFill>
          <a:ln w="190500" cap="rnd">
            <a:solidFill>
              <a:schemeClr val="tx2">
                <a:lumMod val="60000"/>
                <a:lumOff val="4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Image result for babylonian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866" y="1937136"/>
            <a:ext cx="2175093" cy="2175093"/>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10172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9815" y="159680"/>
            <a:ext cx="5854472" cy="653119"/>
          </a:xfrm>
          <a:solidFill>
            <a:srgbClr val="FFC000"/>
          </a:solidFill>
        </p:spPr>
        <p:txBody>
          <a:bodyPr>
            <a:noAutofit/>
          </a:bodyPr>
          <a:lstStyle/>
          <a:p>
            <a:pPr algn="ctr"/>
            <a:r>
              <a:rPr lang="en-GB" sz="3200" b="1" dirty="0" err="1" smtClean="0">
                <a:solidFill>
                  <a:srgbClr val="002060"/>
                </a:solidFill>
                <a:latin typeface="+mj-lt"/>
              </a:rPr>
              <a:t>Bảng</a:t>
            </a:r>
            <a:r>
              <a:rPr lang="en-GB" sz="3200" b="1" dirty="0" smtClean="0">
                <a:solidFill>
                  <a:srgbClr val="002060"/>
                </a:solidFill>
                <a:latin typeface="+mj-lt"/>
              </a:rPr>
              <a:t> </a:t>
            </a:r>
            <a:r>
              <a:rPr lang="en-GB" sz="3200" b="1" dirty="0" err="1" smtClean="0">
                <a:solidFill>
                  <a:srgbClr val="002060"/>
                </a:solidFill>
                <a:latin typeface="+mj-lt"/>
              </a:rPr>
              <a:t>chữ</a:t>
            </a:r>
            <a:r>
              <a:rPr lang="en-GB" sz="3200" b="1" dirty="0" smtClean="0">
                <a:solidFill>
                  <a:srgbClr val="002060"/>
                </a:solidFill>
                <a:latin typeface="+mj-lt"/>
              </a:rPr>
              <a:t> </a:t>
            </a:r>
            <a:r>
              <a:rPr lang="en-GB" sz="3200" b="1" dirty="0" err="1" smtClean="0">
                <a:solidFill>
                  <a:srgbClr val="002060"/>
                </a:solidFill>
                <a:latin typeface="+mj-lt"/>
              </a:rPr>
              <a:t>cái</a:t>
            </a:r>
            <a:r>
              <a:rPr lang="en-GB" sz="3200" b="1" dirty="0" smtClean="0">
                <a:solidFill>
                  <a:srgbClr val="002060"/>
                </a:solidFill>
                <a:latin typeface="+mj-lt"/>
              </a:rPr>
              <a:t> </a:t>
            </a:r>
            <a:r>
              <a:rPr lang="en-GB" sz="3200" b="1" dirty="0" err="1" smtClean="0">
                <a:solidFill>
                  <a:srgbClr val="002060"/>
                </a:solidFill>
                <a:latin typeface="+mj-lt"/>
              </a:rPr>
              <a:t>của</a:t>
            </a:r>
            <a:r>
              <a:rPr lang="en-GB" sz="3200" b="1" dirty="0" smtClean="0">
                <a:solidFill>
                  <a:srgbClr val="002060"/>
                </a:solidFill>
                <a:latin typeface="+mj-lt"/>
              </a:rPr>
              <a:t> </a:t>
            </a:r>
            <a:r>
              <a:rPr lang="en-GB" sz="3200" b="1" dirty="0" err="1" smtClean="0">
                <a:solidFill>
                  <a:srgbClr val="002060"/>
                </a:solidFill>
                <a:latin typeface="+mj-lt"/>
              </a:rPr>
              <a:t>người</a:t>
            </a:r>
            <a:r>
              <a:rPr lang="en-GB" sz="3200" b="1" dirty="0" smtClean="0">
                <a:solidFill>
                  <a:srgbClr val="002060"/>
                </a:solidFill>
                <a:latin typeface="+mj-lt"/>
              </a:rPr>
              <a:t> </a:t>
            </a:r>
            <a:r>
              <a:rPr lang="en-GB" sz="3200" b="1" dirty="0" err="1" smtClean="0">
                <a:solidFill>
                  <a:srgbClr val="002060"/>
                </a:solidFill>
                <a:latin typeface="+mj-lt"/>
              </a:rPr>
              <a:t>Sume</a:t>
            </a:r>
            <a:endParaRPr lang="en-GB" sz="3200" b="1" dirty="0">
              <a:solidFill>
                <a:srgbClr val="002060"/>
              </a:solidFill>
              <a:latin typeface="+mj-lt"/>
            </a:endParaRPr>
          </a:p>
        </p:txBody>
      </p:sp>
      <p:pic>
        <p:nvPicPr>
          <p:cNvPr id="1026" name="Picture 2" descr="Image result for cunei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433" y="2989942"/>
            <a:ext cx="4371982" cy="34888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uneiform"/>
          <p:cNvPicPr>
            <a:picLocks noChangeAspect="1" noChangeArrowheads="1"/>
          </p:cNvPicPr>
          <p:nvPr/>
        </p:nvPicPr>
        <p:blipFill rotWithShape="1">
          <a:blip r:embed="rId3">
            <a:extLst>
              <a:ext uri="{28A0092B-C50C-407E-A947-70E740481C1C}">
                <a14:useLocalDpi xmlns:a14="http://schemas.microsoft.com/office/drawing/2010/main" val="0"/>
              </a:ext>
            </a:extLst>
          </a:blip>
          <a:srcRect t="4292" r="7322"/>
          <a:stretch/>
        </p:blipFill>
        <p:spPr bwMode="auto">
          <a:xfrm>
            <a:off x="6224587" y="856320"/>
            <a:ext cx="5749700" cy="58256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5305" y="515270"/>
            <a:ext cx="5372039" cy="2031325"/>
          </a:xfrm>
          <a:prstGeom prst="rect">
            <a:avLst/>
          </a:prstGeom>
          <a:noFill/>
        </p:spPr>
        <p:txBody>
          <a:bodyPr wrap="square" lIns="91440" tIns="45720" rIns="91440" bIns="45720">
            <a:spAutoFit/>
          </a:bodyPr>
          <a:lstStyle/>
          <a:p>
            <a:pPr algn="ctr">
              <a:lnSpc>
                <a:spcPct val="150000"/>
              </a:lnSpc>
            </a:pPr>
            <a:r>
              <a:rPr lang="en-US" sz="2800" b="1" u="sng" dirty="0" err="1" smtClean="0">
                <a:ln w="0"/>
                <a:solidFill>
                  <a:srgbClr val="002060"/>
                </a:solidFill>
              </a:rPr>
              <a:t>Thử</a:t>
            </a:r>
            <a:r>
              <a:rPr lang="en-US" sz="2800" b="1" u="sng" dirty="0" smtClean="0">
                <a:ln w="0"/>
                <a:solidFill>
                  <a:srgbClr val="002060"/>
                </a:solidFill>
              </a:rPr>
              <a:t> </a:t>
            </a:r>
            <a:r>
              <a:rPr lang="en-US" sz="2800" b="1" u="sng" dirty="0" err="1" smtClean="0">
                <a:ln w="0"/>
                <a:solidFill>
                  <a:srgbClr val="002060"/>
                </a:solidFill>
              </a:rPr>
              <a:t>thách</a:t>
            </a:r>
            <a:r>
              <a:rPr lang="en-US" sz="2800" b="1" u="sng" dirty="0" smtClean="0">
                <a:ln w="0"/>
                <a:solidFill>
                  <a:srgbClr val="002060"/>
                </a:solidFill>
              </a:rPr>
              <a:t> </a:t>
            </a:r>
            <a:r>
              <a:rPr lang="en-US" sz="2800" b="1" u="sng" dirty="0" err="1" smtClean="0">
                <a:ln w="0"/>
                <a:solidFill>
                  <a:srgbClr val="002060"/>
                </a:solidFill>
              </a:rPr>
              <a:t>dành</a:t>
            </a:r>
            <a:r>
              <a:rPr lang="en-US" sz="2800" b="1" u="sng" dirty="0" smtClean="0">
                <a:ln w="0"/>
                <a:solidFill>
                  <a:srgbClr val="002060"/>
                </a:solidFill>
              </a:rPr>
              <a:t> </a:t>
            </a:r>
            <a:r>
              <a:rPr lang="en-US" sz="2800" b="1" u="sng" dirty="0" err="1" smtClean="0">
                <a:ln w="0"/>
                <a:solidFill>
                  <a:srgbClr val="002060"/>
                </a:solidFill>
              </a:rPr>
              <a:t>cho</a:t>
            </a:r>
            <a:r>
              <a:rPr lang="en-US" sz="2800" b="1" u="sng" dirty="0" smtClean="0">
                <a:ln w="0"/>
                <a:solidFill>
                  <a:srgbClr val="002060"/>
                </a:solidFill>
              </a:rPr>
              <a:t> </a:t>
            </a:r>
            <a:r>
              <a:rPr lang="en-US" sz="2800" b="1" u="sng" dirty="0" err="1" smtClean="0">
                <a:ln w="0"/>
                <a:solidFill>
                  <a:srgbClr val="002060"/>
                </a:solidFill>
              </a:rPr>
              <a:t>bạn</a:t>
            </a:r>
            <a:r>
              <a:rPr lang="en-US" sz="2800" b="1" u="sng" dirty="0" smtClean="0">
                <a:ln w="0"/>
                <a:solidFill>
                  <a:srgbClr val="002060"/>
                </a:solidFill>
              </a:rPr>
              <a:t>:</a:t>
            </a:r>
          </a:p>
          <a:p>
            <a:pPr>
              <a:lnSpc>
                <a:spcPct val="150000"/>
              </a:lnSpc>
            </a:pPr>
            <a:r>
              <a:rPr lang="en-US" sz="2800" b="0" cap="none" spc="0" dirty="0" err="1" smtClean="0">
                <a:ln w="0"/>
                <a:solidFill>
                  <a:srgbClr val="002060"/>
                </a:solidFill>
              </a:rPr>
              <a:t>Bạn</a:t>
            </a:r>
            <a:r>
              <a:rPr lang="en-US" sz="2800" b="0" cap="none" spc="0" dirty="0" smtClean="0">
                <a:ln w="0"/>
                <a:solidFill>
                  <a:srgbClr val="002060"/>
                </a:solidFill>
              </a:rPr>
              <a:t> </a:t>
            </a:r>
            <a:r>
              <a:rPr lang="en-US" sz="2800" b="0" cap="none" spc="0" dirty="0" err="1" smtClean="0">
                <a:ln w="0"/>
                <a:solidFill>
                  <a:srgbClr val="002060"/>
                </a:solidFill>
              </a:rPr>
              <a:t>có</a:t>
            </a:r>
            <a:r>
              <a:rPr lang="en-US" sz="2800" b="0" cap="none" spc="0" dirty="0" smtClean="0">
                <a:ln w="0"/>
                <a:solidFill>
                  <a:srgbClr val="002060"/>
                </a:solidFill>
              </a:rPr>
              <a:t> </a:t>
            </a:r>
            <a:r>
              <a:rPr lang="en-US" sz="2800" b="0" cap="none" spc="0" dirty="0" err="1" smtClean="0">
                <a:ln w="0"/>
                <a:solidFill>
                  <a:srgbClr val="002060"/>
                </a:solidFill>
              </a:rPr>
              <a:t>thể</a:t>
            </a:r>
            <a:r>
              <a:rPr lang="en-US" sz="2800" b="0" cap="none" spc="0" dirty="0" smtClean="0">
                <a:ln w="0"/>
                <a:solidFill>
                  <a:srgbClr val="002060"/>
                </a:solidFill>
              </a:rPr>
              <a:t> </a:t>
            </a:r>
            <a:r>
              <a:rPr lang="en-US" sz="2800" b="0" cap="none" spc="0" dirty="0" err="1" smtClean="0">
                <a:ln w="0"/>
                <a:solidFill>
                  <a:srgbClr val="002060"/>
                </a:solidFill>
              </a:rPr>
              <a:t>viết</a:t>
            </a:r>
            <a:r>
              <a:rPr lang="en-US" sz="2800" b="0" cap="none" spc="0" dirty="0" smtClean="0">
                <a:ln w="0"/>
                <a:solidFill>
                  <a:srgbClr val="002060"/>
                </a:solidFill>
              </a:rPr>
              <a:t> </a:t>
            </a:r>
            <a:r>
              <a:rPr lang="en-US" sz="2800" b="0" cap="none" spc="0" dirty="0" err="1" smtClean="0">
                <a:ln w="0"/>
                <a:solidFill>
                  <a:srgbClr val="002060"/>
                </a:solidFill>
              </a:rPr>
              <a:t>tên</a:t>
            </a:r>
            <a:r>
              <a:rPr lang="en-US" sz="2800" b="0" cap="none" spc="0" dirty="0" smtClean="0">
                <a:ln w="0"/>
                <a:solidFill>
                  <a:srgbClr val="002060"/>
                </a:solidFill>
              </a:rPr>
              <a:t> </a:t>
            </a:r>
            <a:r>
              <a:rPr lang="en-US" sz="2800" b="0" cap="none" spc="0" dirty="0" err="1" smtClean="0">
                <a:ln w="0"/>
                <a:solidFill>
                  <a:srgbClr val="002060"/>
                </a:solidFill>
              </a:rPr>
              <a:t>mình</a:t>
            </a:r>
            <a:r>
              <a:rPr lang="en-US" sz="2800" b="0" cap="none" spc="0" dirty="0" smtClean="0">
                <a:ln w="0"/>
                <a:solidFill>
                  <a:srgbClr val="002060"/>
                </a:solidFill>
              </a:rPr>
              <a:t> </a:t>
            </a:r>
            <a:r>
              <a:rPr lang="en-US" sz="2800" b="0" cap="none" spc="0" dirty="0" err="1" smtClean="0">
                <a:ln w="0"/>
                <a:solidFill>
                  <a:srgbClr val="002060"/>
                </a:solidFill>
              </a:rPr>
              <a:t>sử</a:t>
            </a:r>
            <a:r>
              <a:rPr lang="en-US" sz="2800" b="0" cap="none" spc="0" dirty="0" smtClean="0">
                <a:ln w="0"/>
                <a:solidFill>
                  <a:srgbClr val="002060"/>
                </a:solidFill>
              </a:rPr>
              <a:t> </a:t>
            </a:r>
            <a:r>
              <a:rPr lang="en-US" sz="2800" b="0" cap="none" spc="0" dirty="0" err="1" smtClean="0">
                <a:ln w="0"/>
                <a:solidFill>
                  <a:srgbClr val="002060"/>
                </a:solidFill>
              </a:rPr>
              <a:t>dụng</a:t>
            </a:r>
            <a:r>
              <a:rPr lang="en-US" sz="2800" b="0" cap="none" spc="0" dirty="0" smtClean="0">
                <a:ln w="0"/>
                <a:solidFill>
                  <a:srgbClr val="002060"/>
                </a:solidFill>
              </a:rPr>
              <a:t> </a:t>
            </a:r>
            <a:r>
              <a:rPr lang="en-US" sz="2800" b="0" cap="none" spc="0" dirty="0" err="1" smtClean="0">
                <a:ln w="0"/>
                <a:solidFill>
                  <a:srgbClr val="002060"/>
                </a:solidFill>
              </a:rPr>
              <a:t>bảng</a:t>
            </a:r>
            <a:r>
              <a:rPr lang="en-US" sz="2800" b="0" cap="none" spc="0" dirty="0" smtClean="0">
                <a:ln w="0"/>
                <a:solidFill>
                  <a:srgbClr val="002060"/>
                </a:solidFill>
              </a:rPr>
              <a:t> </a:t>
            </a:r>
            <a:r>
              <a:rPr lang="en-US" sz="2800" b="0" cap="none" spc="0" dirty="0" err="1" smtClean="0">
                <a:ln w="0"/>
                <a:solidFill>
                  <a:srgbClr val="002060"/>
                </a:solidFill>
              </a:rPr>
              <a:t>chữ</a:t>
            </a:r>
            <a:r>
              <a:rPr lang="en-US" sz="2800" b="0" cap="none" spc="0" dirty="0" smtClean="0">
                <a:ln w="0"/>
                <a:solidFill>
                  <a:srgbClr val="002060"/>
                </a:solidFill>
              </a:rPr>
              <a:t> </a:t>
            </a:r>
            <a:r>
              <a:rPr lang="en-US" sz="2800" b="0" cap="none" spc="0" dirty="0" err="1" smtClean="0">
                <a:ln w="0"/>
                <a:solidFill>
                  <a:srgbClr val="002060"/>
                </a:solidFill>
              </a:rPr>
              <a:t>cái</a:t>
            </a:r>
            <a:r>
              <a:rPr lang="en-US" sz="2800" b="0" cap="none" spc="0" dirty="0" smtClean="0">
                <a:ln w="0"/>
                <a:solidFill>
                  <a:srgbClr val="002060"/>
                </a:solidFill>
              </a:rPr>
              <a:t> </a:t>
            </a:r>
            <a:r>
              <a:rPr lang="en-US" sz="2800" b="0" cap="none" spc="0" dirty="0" err="1" smtClean="0">
                <a:ln w="0"/>
                <a:solidFill>
                  <a:srgbClr val="002060"/>
                </a:solidFill>
              </a:rPr>
              <a:t>của</a:t>
            </a:r>
            <a:r>
              <a:rPr lang="en-US" sz="2800" b="0" cap="none" spc="0" dirty="0" smtClean="0">
                <a:ln w="0"/>
                <a:solidFill>
                  <a:srgbClr val="002060"/>
                </a:solidFill>
              </a:rPr>
              <a:t> </a:t>
            </a:r>
            <a:r>
              <a:rPr lang="en-US" sz="2800" b="0" cap="none" spc="0" dirty="0" err="1" smtClean="0">
                <a:ln w="0"/>
                <a:solidFill>
                  <a:srgbClr val="002060"/>
                </a:solidFill>
              </a:rPr>
              <a:t>người</a:t>
            </a:r>
            <a:r>
              <a:rPr lang="en-US" sz="2800" b="0" cap="none" spc="0" dirty="0" smtClean="0">
                <a:ln w="0"/>
                <a:solidFill>
                  <a:srgbClr val="002060"/>
                </a:solidFill>
              </a:rPr>
              <a:t> </a:t>
            </a:r>
            <a:r>
              <a:rPr lang="en-US" sz="2800" b="0" cap="none" spc="0" dirty="0" err="1" smtClean="0">
                <a:ln w="0"/>
                <a:solidFill>
                  <a:srgbClr val="002060"/>
                </a:solidFill>
              </a:rPr>
              <a:t>Sume</a:t>
            </a:r>
            <a:r>
              <a:rPr lang="en-US" sz="2800" b="0" cap="none" spc="0" dirty="0" smtClean="0">
                <a:ln w="0"/>
                <a:solidFill>
                  <a:srgbClr val="002060"/>
                </a:solidFill>
              </a:rPr>
              <a:t>?</a:t>
            </a:r>
            <a:endParaRPr lang="en-US" sz="2800" b="0" cap="none" spc="0" dirty="0">
              <a:ln w="0"/>
              <a:solidFill>
                <a:srgbClr val="002060"/>
              </a:solidFill>
            </a:endParaRPr>
          </a:p>
        </p:txBody>
      </p:sp>
    </p:spTree>
    <p:extLst>
      <p:ext uri="{BB962C8B-B14F-4D97-AF65-F5344CB8AC3E}">
        <p14:creationId xmlns:p14="http://schemas.microsoft.com/office/powerpoint/2010/main" val="541396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4E344E-803B-2940-954D-D6F1B1BFB950}"/>
              </a:ext>
            </a:extLst>
          </p:cNvPr>
          <p:cNvSpPr>
            <a:spLocks noGrp="1"/>
          </p:cNvSpPr>
          <p:nvPr>
            <p:ph type="title"/>
          </p:nvPr>
        </p:nvSpPr>
        <p:spPr>
          <a:xfrm>
            <a:off x="261081" y="1361586"/>
            <a:ext cx="8385862" cy="1325563"/>
          </a:xfrm>
        </p:spPr>
        <p:txBody>
          <a:bodyPr>
            <a:normAutofit/>
          </a:bodyPr>
          <a:lstStyle/>
          <a:p>
            <a:pPr algn="ctr"/>
            <a:r>
              <a:rPr lang="en-US" sz="2800" b="1" dirty="0" err="1" smtClean="0">
                <a:solidFill>
                  <a:srgbClr val="002060"/>
                </a:solidFill>
                <a:latin typeface="Calibri" panose="020F0502020204030204" pitchFamily="34" charset="0"/>
                <a:cs typeface="Calibri" panose="020F0502020204030204" pitchFamily="34" charset="0"/>
              </a:rPr>
              <a:t>Bạn</a:t>
            </a:r>
            <a:r>
              <a:rPr lang="en-US" sz="2800" b="1" dirty="0" smtClean="0">
                <a:solidFill>
                  <a:srgbClr val="002060"/>
                </a:solidFill>
                <a:latin typeface="Calibri" panose="020F0502020204030204" pitchFamily="34" charset="0"/>
                <a:cs typeface="Calibri" panose="020F0502020204030204" pitchFamily="34" charset="0"/>
              </a:rPr>
              <a:t> </a:t>
            </a:r>
            <a:r>
              <a:rPr lang="en-US" sz="2800" b="1" dirty="0" err="1" smtClean="0">
                <a:solidFill>
                  <a:srgbClr val="002060"/>
                </a:solidFill>
                <a:latin typeface="Calibri" panose="020F0502020204030204" pitchFamily="34" charset="0"/>
                <a:cs typeface="Calibri" panose="020F0502020204030204" pitchFamily="34" charset="0"/>
              </a:rPr>
              <a:t>có</a:t>
            </a:r>
            <a:r>
              <a:rPr lang="en-US" sz="2800" b="1" dirty="0" smtClean="0">
                <a:solidFill>
                  <a:srgbClr val="002060"/>
                </a:solidFill>
                <a:latin typeface="Calibri" panose="020F0502020204030204" pitchFamily="34" charset="0"/>
                <a:cs typeface="Calibri" panose="020F0502020204030204" pitchFamily="34" charset="0"/>
              </a:rPr>
              <a:t> </a:t>
            </a:r>
            <a:r>
              <a:rPr lang="en-US" sz="2800" b="1" dirty="0" err="1" smtClean="0">
                <a:solidFill>
                  <a:srgbClr val="002060"/>
                </a:solidFill>
                <a:latin typeface="Calibri" panose="020F0502020204030204" pitchFamily="34" charset="0"/>
                <a:cs typeface="Calibri" panose="020F0502020204030204" pitchFamily="34" charset="0"/>
              </a:rPr>
              <a:t>đạt</a:t>
            </a:r>
            <a:r>
              <a:rPr lang="en-US" sz="2800" b="1" dirty="0" smtClean="0">
                <a:solidFill>
                  <a:srgbClr val="002060"/>
                </a:solidFill>
                <a:latin typeface="Calibri" panose="020F0502020204030204" pitchFamily="34" charset="0"/>
                <a:cs typeface="Calibri" panose="020F0502020204030204" pitchFamily="34" charset="0"/>
              </a:rPr>
              <a:t> </a:t>
            </a:r>
            <a:r>
              <a:rPr lang="en-US" sz="2800" b="1" dirty="0" err="1" smtClean="0">
                <a:solidFill>
                  <a:srgbClr val="002060"/>
                </a:solidFill>
                <a:latin typeface="Calibri" panose="020F0502020204030204" pitchFamily="34" charset="0"/>
                <a:cs typeface="Calibri" panose="020F0502020204030204" pitchFamily="34" charset="0"/>
              </a:rPr>
              <a:t>được</a:t>
            </a:r>
            <a:r>
              <a:rPr lang="en-US" sz="2800" b="1" dirty="0" smtClean="0">
                <a:solidFill>
                  <a:srgbClr val="002060"/>
                </a:solidFill>
                <a:latin typeface="Calibri" panose="020F0502020204030204" pitchFamily="34" charset="0"/>
                <a:cs typeface="Calibri" panose="020F0502020204030204" pitchFamily="34" charset="0"/>
              </a:rPr>
              <a:t> </a:t>
            </a:r>
            <a:r>
              <a:rPr lang="en-US" sz="2800" b="1" dirty="0" err="1" smtClean="0">
                <a:solidFill>
                  <a:srgbClr val="002060"/>
                </a:solidFill>
                <a:latin typeface="Calibri" panose="020F0502020204030204" pitchFamily="34" charset="0"/>
                <a:cs typeface="Calibri" panose="020F0502020204030204" pitchFamily="34" charset="0"/>
              </a:rPr>
              <a:t>mục</a:t>
            </a:r>
            <a:r>
              <a:rPr lang="en-US" sz="2800" b="1" dirty="0" smtClean="0">
                <a:solidFill>
                  <a:srgbClr val="002060"/>
                </a:solidFill>
                <a:latin typeface="Calibri" panose="020F0502020204030204" pitchFamily="34" charset="0"/>
                <a:cs typeface="Calibri" panose="020F0502020204030204" pitchFamily="34" charset="0"/>
              </a:rPr>
              <a:t> </a:t>
            </a:r>
            <a:r>
              <a:rPr lang="en-US" sz="2800" b="1" dirty="0" err="1" smtClean="0">
                <a:solidFill>
                  <a:srgbClr val="002060"/>
                </a:solidFill>
                <a:latin typeface="Calibri" panose="020F0502020204030204" pitchFamily="34" charset="0"/>
                <a:cs typeface="Calibri" panose="020F0502020204030204" pitchFamily="34" charset="0"/>
              </a:rPr>
              <a:t>tiêu</a:t>
            </a:r>
            <a:r>
              <a:rPr lang="en-US" sz="2800" b="1" dirty="0" smtClean="0">
                <a:solidFill>
                  <a:srgbClr val="002060"/>
                </a:solidFill>
                <a:latin typeface="Calibri" panose="020F0502020204030204" pitchFamily="34" charset="0"/>
                <a:cs typeface="Calibri" panose="020F0502020204030204" pitchFamily="34" charset="0"/>
              </a:rPr>
              <a:t> </a:t>
            </a:r>
            <a:r>
              <a:rPr lang="en-US" sz="2800" b="1" dirty="0" err="1" smtClean="0">
                <a:solidFill>
                  <a:srgbClr val="002060"/>
                </a:solidFill>
                <a:latin typeface="Calibri" panose="020F0502020204030204" pitchFamily="34" charset="0"/>
                <a:cs typeface="Calibri" panose="020F0502020204030204" pitchFamily="34" charset="0"/>
              </a:rPr>
              <a:t>bài</a:t>
            </a:r>
            <a:r>
              <a:rPr lang="en-US" sz="2800" b="1" dirty="0" smtClean="0">
                <a:solidFill>
                  <a:srgbClr val="002060"/>
                </a:solidFill>
                <a:latin typeface="Calibri" panose="020F0502020204030204" pitchFamily="34" charset="0"/>
                <a:cs typeface="Calibri" panose="020F0502020204030204" pitchFamily="34" charset="0"/>
              </a:rPr>
              <a:t> </a:t>
            </a:r>
            <a:r>
              <a:rPr lang="en-US" sz="2800" b="1" dirty="0" err="1" smtClean="0">
                <a:solidFill>
                  <a:srgbClr val="002060"/>
                </a:solidFill>
                <a:latin typeface="Calibri" panose="020F0502020204030204" pitchFamily="34" charset="0"/>
                <a:cs typeface="Calibri" panose="020F0502020204030204" pitchFamily="34" charset="0"/>
              </a:rPr>
              <a:t>học</a:t>
            </a:r>
            <a:r>
              <a:rPr lang="en-US" sz="2800" b="1" dirty="0" smtClean="0">
                <a:solidFill>
                  <a:srgbClr val="002060"/>
                </a:solidFill>
                <a:latin typeface="Calibri" panose="020F0502020204030204" pitchFamily="34" charset="0"/>
                <a:cs typeface="Calibri" panose="020F0502020204030204" pitchFamily="34" charset="0"/>
              </a:rPr>
              <a:t> </a:t>
            </a:r>
            <a:r>
              <a:rPr lang="en-US" sz="2800" b="1" dirty="0" err="1" smtClean="0">
                <a:solidFill>
                  <a:srgbClr val="002060"/>
                </a:solidFill>
                <a:latin typeface="Calibri" panose="020F0502020204030204" pitchFamily="34" charset="0"/>
                <a:cs typeface="Calibri" panose="020F0502020204030204" pitchFamily="34" charset="0"/>
              </a:rPr>
              <a:t>hôm</a:t>
            </a:r>
            <a:r>
              <a:rPr lang="en-US" sz="2800" b="1" dirty="0" smtClean="0">
                <a:solidFill>
                  <a:srgbClr val="002060"/>
                </a:solidFill>
                <a:latin typeface="Calibri" panose="020F0502020204030204" pitchFamily="34" charset="0"/>
                <a:cs typeface="Calibri" panose="020F0502020204030204" pitchFamily="34" charset="0"/>
              </a:rPr>
              <a:t> nay?</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 xmlns:a16="http://schemas.microsoft.com/office/drawing/2014/main" id="{04C289D8-C5B9-ED4D-A058-C7AAF81AAD9D}"/>
              </a:ext>
            </a:extLst>
          </p:cNvPr>
          <p:cNvSpPr>
            <a:spLocks noGrp="1"/>
          </p:cNvSpPr>
          <p:nvPr>
            <p:ph idx="1"/>
          </p:nvPr>
        </p:nvSpPr>
        <p:spPr>
          <a:xfrm>
            <a:off x="722670" y="2541303"/>
            <a:ext cx="7197214" cy="4351338"/>
          </a:xfrm>
        </p:spPr>
        <p:txBody>
          <a:bodyPr>
            <a:normAutofit/>
          </a:bodyPr>
          <a:lstStyle/>
          <a:p>
            <a:pPr marL="342900" indent="-342900" algn="just">
              <a:lnSpc>
                <a:spcPct val="125000"/>
              </a:lnSpc>
            </a:pPr>
            <a:r>
              <a:rPr lang="en-AU" sz="2600" b="1" dirty="0" err="1">
                <a:solidFill>
                  <a:srgbClr val="FF0000"/>
                </a:solidFill>
                <a:latin typeface="+mn-lt"/>
              </a:rPr>
              <a:t>Nêu</a:t>
            </a:r>
            <a:r>
              <a:rPr lang="en-AU" sz="2600" b="1" dirty="0">
                <a:solidFill>
                  <a:srgbClr val="FF0000"/>
                </a:solidFill>
                <a:latin typeface="+mn-lt"/>
              </a:rPr>
              <a:t> </a:t>
            </a:r>
            <a:r>
              <a:rPr lang="en-AU" sz="2600" b="1" dirty="0" err="1">
                <a:solidFill>
                  <a:srgbClr val="FF0000"/>
                </a:solidFill>
                <a:latin typeface="+mn-lt"/>
              </a:rPr>
              <a:t>được</a:t>
            </a:r>
            <a:r>
              <a:rPr lang="en-AU" sz="2600" b="1" dirty="0">
                <a:solidFill>
                  <a:srgbClr val="FF0000"/>
                </a:solidFill>
                <a:latin typeface="+mn-lt"/>
              </a:rPr>
              <a:t> </a:t>
            </a:r>
            <a:r>
              <a:rPr lang="en-AU" sz="2600" dirty="0" err="1">
                <a:solidFill>
                  <a:srgbClr val="002060"/>
                </a:solidFill>
                <a:latin typeface="+mn-lt"/>
              </a:rPr>
              <a:t>tác</a:t>
            </a:r>
            <a:r>
              <a:rPr lang="en-AU" sz="2600" dirty="0">
                <a:solidFill>
                  <a:srgbClr val="002060"/>
                </a:solidFill>
                <a:latin typeface="+mn-lt"/>
              </a:rPr>
              <a:t> </a:t>
            </a:r>
            <a:r>
              <a:rPr lang="en-AU" sz="2600" dirty="0" err="1">
                <a:solidFill>
                  <a:srgbClr val="002060"/>
                </a:solidFill>
                <a:latin typeface="+mn-lt"/>
              </a:rPr>
              <a:t>động</a:t>
            </a:r>
            <a:r>
              <a:rPr lang="en-AU" sz="2600" dirty="0">
                <a:solidFill>
                  <a:srgbClr val="002060"/>
                </a:solidFill>
                <a:latin typeface="+mn-lt"/>
              </a:rPr>
              <a:t> </a:t>
            </a:r>
            <a:r>
              <a:rPr lang="en-AU" sz="2600" dirty="0" err="1">
                <a:solidFill>
                  <a:srgbClr val="002060"/>
                </a:solidFill>
                <a:latin typeface="+mn-lt"/>
              </a:rPr>
              <a:t>của</a:t>
            </a:r>
            <a:r>
              <a:rPr lang="en-AU" sz="2600" dirty="0">
                <a:solidFill>
                  <a:srgbClr val="002060"/>
                </a:solidFill>
                <a:latin typeface="+mn-lt"/>
              </a:rPr>
              <a:t> </a:t>
            </a:r>
            <a:r>
              <a:rPr lang="en-AU" sz="2600" dirty="0" err="1">
                <a:solidFill>
                  <a:srgbClr val="002060"/>
                </a:solidFill>
                <a:latin typeface="+mn-lt"/>
              </a:rPr>
              <a:t>điều</a:t>
            </a:r>
            <a:r>
              <a:rPr lang="en-AU" sz="2600" dirty="0">
                <a:solidFill>
                  <a:srgbClr val="002060"/>
                </a:solidFill>
                <a:latin typeface="+mn-lt"/>
              </a:rPr>
              <a:t> </a:t>
            </a:r>
            <a:r>
              <a:rPr lang="en-AU" sz="2600" dirty="0" err="1">
                <a:solidFill>
                  <a:srgbClr val="002060"/>
                </a:solidFill>
                <a:latin typeface="+mn-lt"/>
              </a:rPr>
              <a:t>kiện</a:t>
            </a:r>
            <a:r>
              <a:rPr lang="en-AU" sz="2600" dirty="0">
                <a:solidFill>
                  <a:srgbClr val="002060"/>
                </a:solidFill>
                <a:latin typeface="+mn-lt"/>
              </a:rPr>
              <a:t> </a:t>
            </a:r>
            <a:r>
              <a:rPr lang="en-AU" sz="2600" dirty="0" err="1">
                <a:solidFill>
                  <a:srgbClr val="002060"/>
                </a:solidFill>
                <a:latin typeface="+mn-lt"/>
              </a:rPr>
              <a:t>tự</a:t>
            </a:r>
            <a:r>
              <a:rPr lang="en-AU" sz="2600" dirty="0">
                <a:solidFill>
                  <a:srgbClr val="002060"/>
                </a:solidFill>
                <a:latin typeface="+mn-lt"/>
              </a:rPr>
              <a:t> </a:t>
            </a:r>
            <a:r>
              <a:rPr lang="en-AU" sz="2600" dirty="0" err="1">
                <a:solidFill>
                  <a:srgbClr val="002060"/>
                </a:solidFill>
                <a:latin typeface="+mn-lt"/>
              </a:rPr>
              <a:t>nhiên</a:t>
            </a:r>
            <a:r>
              <a:rPr lang="en-AU" sz="2600" dirty="0">
                <a:solidFill>
                  <a:srgbClr val="002060"/>
                </a:solidFill>
                <a:latin typeface="+mn-lt"/>
              </a:rPr>
              <a:t> </a:t>
            </a:r>
            <a:r>
              <a:rPr lang="en-AU" sz="2600" dirty="0" err="1">
                <a:solidFill>
                  <a:srgbClr val="002060"/>
                </a:solidFill>
                <a:latin typeface="+mn-lt"/>
              </a:rPr>
              <a:t>với</a:t>
            </a:r>
            <a:r>
              <a:rPr lang="en-AU" sz="2600" dirty="0">
                <a:solidFill>
                  <a:srgbClr val="002060"/>
                </a:solidFill>
                <a:latin typeface="+mn-lt"/>
              </a:rPr>
              <a:t> </a:t>
            </a:r>
            <a:r>
              <a:rPr lang="en-AU" sz="2600" dirty="0" err="1">
                <a:solidFill>
                  <a:srgbClr val="002060"/>
                </a:solidFill>
                <a:latin typeface="+mn-lt"/>
              </a:rPr>
              <a:t>sự</a:t>
            </a:r>
            <a:r>
              <a:rPr lang="en-AU" sz="2600" dirty="0">
                <a:solidFill>
                  <a:srgbClr val="002060"/>
                </a:solidFill>
                <a:latin typeface="+mn-lt"/>
              </a:rPr>
              <a:t> </a:t>
            </a:r>
            <a:r>
              <a:rPr lang="en-AU" sz="2600" dirty="0" err="1">
                <a:solidFill>
                  <a:srgbClr val="002060"/>
                </a:solidFill>
                <a:latin typeface="+mn-lt"/>
              </a:rPr>
              <a:t>hình</a:t>
            </a:r>
            <a:r>
              <a:rPr lang="en-AU" sz="2600" dirty="0">
                <a:solidFill>
                  <a:srgbClr val="002060"/>
                </a:solidFill>
                <a:latin typeface="+mn-lt"/>
              </a:rPr>
              <a:t> </a:t>
            </a:r>
            <a:r>
              <a:rPr lang="en-AU" sz="2600" dirty="0" err="1">
                <a:solidFill>
                  <a:srgbClr val="002060"/>
                </a:solidFill>
                <a:latin typeface="+mn-lt"/>
              </a:rPr>
              <a:t>thành</a:t>
            </a:r>
            <a:r>
              <a:rPr lang="en-AU" sz="2600" dirty="0">
                <a:solidFill>
                  <a:srgbClr val="002060"/>
                </a:solidFill>
                <a:latin typeface="+mn-lt"/>
              </a:rPr>
              <a:t> </a:t>
            </a:r>
            <a:r>
              <a:rPr lang="en-AU" sz="2600" dirty="0" err="1">
                <a:solidFill>
                  <a:srgbClr val="002060"/>
                </a:solidFill>
                <a:latin typeface="+mn-lt"/>
              </a:rPr>
              <a:t>nền</a:t>
            </a:r>
            <a:r>
              <a:rPr lang="en-AU" sz="2600" dirty="0">
                <a:solidFill>
                  <a:srgbClr val="002060"/>
                </a:solidFill>
                <a:latin typeface="+mn-lt"/>
              </a:rPr>
              <a:t> </a:t>
            </a:r>
            <a:r>
              <a:rPr lang="en-AU" sz="2600" dirty="0" err="1">
                <a:solidFill>
                  <a:srgbClr val="002060"/>
                </a:solidFill>
                <a:latin typeface="+mn-lt"/>
              </a:rPr>
              <a:t>văn</a:t>
            </a:r>
            <a:r>
              <a:rPr lang="en-AU" sz="2600" dirty="0">
                <a:solidFill>
                  <a:srgbClr val="002060"/>
                </a:solidFill>
                <a:latin typeface="+mn-lt"/>
              </a:rPr>
              <a:t> minh </a:t>
            </a:r>
            <a:r>
              <a:rPr lang="en-AU" sz="2600" dirty="0" err="1">
                <a:solidFill>
                  <a:srgbClr val="002060"/>
                </a:solidFill>
                <a:latin typeface="+mn-lt"/>
              </a:rPr>
              <a:t>Lưỡng</a:t>
            </a:r>
            <a:r>
              <a:rPr lang="en-AU" sz="2600" dirty="0">
                <a:solidFill>
                  <a:srgbClr val="002060"/>
                </a:solidFill>
                <a:latin typeface="+mn-lt"/>
              </a:rPr>
              <a:t> </a:t>
            </a:r>
            <a:r>
              <a:rPr lang="en-AU" sz="2600" dirty="0" err="1">
                <a:solidFill>
                  <a:srgbClr val="002060"/>
                </a:solidFill>
                <a:latin typeface="+mn-lt"/>
              </a:rPr>
              <a:t>Hà</a:t>
            </a:r>
            <a:endParaRPr lang="en-US" sz="2600" dirty="0">
              <a:solidFill>
                <a:srgbClr val="002060"/>
              </a:solidFill>
              <a:latin typeface="+mn-lt"/>
            </a:endParaRPr>
          </a:p>
          <a:p>
            <a:pPr marL="342900" indent="-342900" algn="just">
              <a:lnSpc>
                <a:spcPct val="125000"/>
              </a:lnSpc>
            </a:pPr>
            <a:r>
              <a:rPr lang="it-IT" sz="2600" b="1" dirty="0">
                <a:solidFill>
                  <a:srgbClr val="0070C0"/>
                </a:solidFill>
                <a:latin typeface="+mn-lt"/>
              </a:rPr>
              <a:t>Trình bày </a:t>
            </a:r>
            <a:r>
              <a:rPr lang="it-IT" sz="2600" dirty="0">
                <a:solidFill>
                  <a:srgbClr val="002060"/>
                </a:solidFill>
                <a:latin typeface="+mn-lt"/>
              </a:rPr>
              <a:t>được quá trình hình thành Nhà nước </a:t>
            </a:r>
            <a:r>
              <a:rPr lang="en-US" sz="2600" dirty="0">
                <a:solidFill>
                  <a:srgbClr val="002060"/>
                </a:solidFill>
                <a:latin typeface="+mn-lt"/>
              </a:rPr>
              <a:t>ở </a:t>
            </a:r>
            <a:r>
              <a:rPr lang="en-US" sz="2600" dirty="0" err="1">
                <a:solidFill>
                  <a:srgbClr val="002060"/>
                </a:solidFill>
                <a:latin typeface="+mn-lt"/>
              </a:rPr>
              <a:t>Lưỡng</a:t>
            </a:r>
            <a:r>
              <a:rPr lang="en-US" sz="2600" dirty="0">
                <a:solidFill>
                  <a:srgbClr val="002060"/>
                </a:solidFill>
                <a:latin typeface="+mn-lt"/>
              </a:rPr>
              <a:t> </a:t>
            </a:r>
            <a:r>
              <a:rPr lang="en-US" sz="2600" dirty="0" err="1">
                <a:solidFill>
                  <a:srgbClr val="002060"/>
                </a:solidFill>
                <a:latin typeface="+mn-lt"/>
              </a:rPr>
              <a:t>Hà</a:t>
            </a:r>
            <a:endParaRPr lang="en-US" sz="2600" dirty="0">
              <a:solidFill>
                <a:srgbClr val="002060"/>
              </a:solidFill>
              <a:latin typeface="+mn-lt"/>
            </a:endParaRPr>
          </a:p>
          <a:p>
            <a:pPr marL="342900" indent="-342900" algn="just">
              <a:lnSpc>
                <a:spcPct val="125000"/>
              </a:lnSpc>
            </a:pPr>
            <a:r>
              <a:rPr lang="it-IT" sz="2600" b="1" dirty="0">
                <a:solidFill>
                  <a:srgbClr val="00B050"/>
                </a:solidFill>
                <a:latin typeface="+mn-lt"/>
              </a:rPr>
              <a:t>Liệt kê </a:t>
            </a:r>
            <a:r>
              <a:rPr lang="it-IT" sz="2600" dirty="0" smtClean="0">
                <a:solidFill>
                  <a:srgbClr val="002060"/>
                </a:solidFill>
                <a:latin typeface="+mn-lt"/>
              </a:rPr>
              <a:t>các thành </a:t>
            </a:r>
            <a:r>
              <a:rPr lang="it-IT" sz="2600" dirty="0">
                <a:solidFill>
                  <a:srgbClr val="002060"/>
                </a:solidFill>
                <a:latin typeface="+mn-lt"/>
              </a:rPr>
              <a:t>tựu văn hoá quan trọng của Lưỡng Hà</a:t>
            </a:r>
            <a:endParaRPr lang="en-US" sz="2600" dirty="0">
              <a:solidFill>
                <a:srgbClr val="002060"/>
              </a:solidFill>
              <a:latin typeface="+mn-lt"/>
            </a:endParaRPr>
          </a:p>
        </p:txBody>
      </p:sp>
      <p:sp>
        <p:nvSpPr>
          <p:cNvPr id="5" name="Title 1"/>
          <p:cNvSpPr txBox="1">
            <a:spLocks/>
          </p:cNvSpPr>
          <p:nvPr/>
        </p:nvSpPr>
        <p:spPr>
          <a:xfrm>
            <a:off x="2598057" y="402867"/>
            <a:ext cx="6865258" cy="763600"/>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a:r>
              <a:rPr lang="en-US" sz="3200" b="1" dirty="0" smtClean="0">
                <a:solidFill>
                  <a:srgbClr val="C00000"/>
                </a:solidFill>
                <a:latin typeface="+mj-lt"/>
              </a:rPr>
              <a:t>LUYỆN TẬP</a:t>
            </a:r>
            <a:endParaRPr lang="en-US" sz="3200" b="1" dirty="0">
              <a:solidFill>
                <a:srgbClr val="C00000"/>
              </a:solidFill>
              <a:latin typeface="+mj-lt"/>
            </a:endParaRPr>
          </a:p>
        </p:txBody>
      </p:sp>
      <p:pic>
        <p:nvPicPr>
          <p:cNvPr id="6" name="Picture 5"/>
          <p:cNvPicPr>
            <a:picLocks noChangeAspect="1"/>
          </p:cNvPicPr>
          <p:nvPr/>
        </p:nvPicPr>
        <p:blipFill rotWithShape="1">
          <a:blip r:embed="rId2"/>
          <a:srcRect l="49228" b="6590"/>
          <a:stretch/>
        </p:blipFill>
        <p:spPr>
          <a:xfrm>
            <a:off x="9138028" y="4266825"/>
            <a:ext cx="2263263" cy="2491248"/>
          </a:xfrm>
          <a:prstGeom prst="rect">
            <a:avLst/>
          </a:prstGeom>
        </p:spPr>
      </p:pic>
      <p:pic>
        <p:nvPicPr>
          <p:cNvPr id="7" name="Picture 6"/>
          <p:cNvPicPr>
            <a:picLocks noChangeAspect="1"/>
          </p:cNvPicPr>
          <p:nvPr/>
        </p:nvPicPr>
        <p:blipFill rotWithShape="1">
          <a:blip r:embed="rId2"/>
          <a:srcRect r="47905" b="6590"/>
          <a:stretch/>
        </p:blipFill>
        <p:spPr>
          <a:xfrm>
            <a:off x="9108532" y="1775577"/>
            <a:ext cx="2322256" cy="2491248"/>
          </a:xfrm>
          <a:prstGeom prst="rect">
            <a:avLst/>
          </a:prstGeom>
        </p:spPr>
      </p:pic>
    </p:spTree>
    <p:extLst>
      <p:ext uri="{BB962C8B-B14F-4D97-AF65-F5344CB8AC3E}">
        <p14:creationId xmlns:p14="http://schemas.microsoft.com/office/powerpoint/2010/main" val="1121203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812542" y="3852594"/>
            <a:ext cx="3822357" cy="124391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b="1" dirty="0" err="1" smtClean="0">
                <a:latin typeface="+mj-lt"/>
              </a:rPr>
              <a:t>Lưỡng</a:t>
            </a:r>
            <a:r>
              <a:rPr lang="en-US" sz="4000" b="1" dirty="0" smtClean="0">
                <a:latin typeface="+mj-lt"/>
              </a:rPr>
              <a:t> </a:t>
            </a:r>
            <a:r>
              <a:rPr lang="en-US" sz="4000" b="1" dirty="0" err="1" smtClean="0">
                <a:latin typeface="+mj-lt"/>
              </a:rPr>
              <a:t>Hà</a:t>
            </a:r>
            <a:r>
              <a:rPr lang="en-US" sz="4000" b="1" dirty="0" smtClean="0">
                <a:latin typeface="+mj-lt"/>
              </a:rPr>
              <a:t> </a:t>
            </a:r>
            <a:r>
              <a:rPr lang="en-US" sz="4000" b="1" dirty="0" err="1" smtClean="0">
                <a:latin typeface="+mj-lt"/>
              </a:rPr>
              <a:t>cổ</a:t>
            </a:r>
            <a:r>
              <a:rPr lang="en-US" sz="4000" b="1" dirty="0" smtClean="0">
                <a:latin typeface="+mj-lt"/>
              </a:rPr>
              <a:t> </a:t>
            </a:r>
            <a:r>
              <a:rPr lang="en-US" sz="4000" b="1" dirty="0" err="1" smtClean="0">
                <a:latin typeface="+mj-lt"/>
              </a:rPr>
              <a:t>đại</a:t>
            </a:r>
            <a:endParaRPr lang="en-US" sz="4000" b="1" dirty="0">
              <a:latin typeface="+mj-lt"/>
            </a:endParaRPr>
          </a:p>
        </p:txBody>
      </p:sp>
      <p:cxnSp>
        <p:nvCxnSpPr>
          <p:cNvPr id="5" name="Straight Arrow Connector 4"/>
          <p:cNvCxnSpPr/>
          <p:nvPr/>
        </p:nvCxnSpPr>
        <p:spPr>
          <a:xfrm flipV="1">
            <a:off x="9618423" y="3392025"/>
            <a:ext cx="540328" cy="37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9645008" y="5183005"/>
            <a:ext cx="404404" cy="4424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5137789" y="3577377"/>
            <a:ext cx="632908" cy="2752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205002" y="5183005"/>
            <a:ext cx="565695" cy="2875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9186" y="1661621"/>
            <a:ext cx="11068699" cy="1008743"/>
          </a:xfrm>
          <a:solidFill>
            <a:schemeClr val="bg1">
              <a:lumMod val="95000"/>
            </a:schemeClr>
          </a:solidFill>
        </p:spPr>
        <p:txBody>
          <a:bodyPr>
            <a:noAutofit/>
          </a:bodyPr>
          <a:lstStyle/>
          <a:p>
            <a:pPr marL="0" indent="0">
              <a:buNone/>
            </a:pPr>
            <a:r>
              <a:rPr lang="en-US" b="1" u="sng" dirty="0" err="1" smtClean="0">
                <a:latin typeface="+mn-lt"/>
              </a:rPr>
              <a:t>Nhiệm</a:t>
            </a:r>
            <a:r>
              <a:rPr lang="en-US" b="1" u="sng" dirty="0" smtClean="0">
                <a:latin typeface="+mn-lt"/>
              </a:rPr>
              <a:t> </a:t>
            </a:r>
            <a:r>
              <a:rPr lang="en-US" b="1" u="sng" dirty="0" err="1" smtClean="0">
                <a:latin typeface="+mn-lt"/>
              </a:rPr>
              <a:t>vụ</a:t>
            </a:r>
            <a:r>
              <a:rPr lang="en-US" b="1" u="sng" dirty="0" smtClean="0">
                <a:latin typeface="+mn-lt"/>
              </a:rPr>
              <a:t>:</a:t>
            </a:r>
          </a:p>
          <a:p>
            <a:pPr marL="0" indent="0">
              <a:buNone/>
            </a:pPr>
            <a:r>
              <a:rPr lang="en-US" i="1" dirty="0" err="1" smtClean="0">
                <a:latin typeface="+mn-lt"/>
              </a:rPr>
              <a:t>Hãy</a:t>
            </a:r>
            <a:r>
              <a:rPr lang="en-US" i="1" dirty="0" smtClean="0">
                <a:latin typeface="+mn-lt"/>
              </a:rPr>
              <a:t> </a:t>
            </a:r>
            <a:r>
              <a:rPr lang="en-US" i="1" dirty="0" err="1" smtClean="0">
                <a:latin typeface="+mn-lt"/>
              </a:rPr>
              <a:t>tóm</a:t>
            </a:r>
            <a:r>
              <a:rPr lang="en-US" i="1" dirty="0" smtClean="0">
                <a:latin typeface="+mn-lt"/>
              </a:rPr>
              <a:t> </a:t>
            </a:r>
            <a:r>
              <a:rPr lang="en-US" i="1" dirty="0" err="1" smtClean="0">
                <a:latin typeface="+mn-lt"/>
              </a:rPr>
              <a:t>tắt</a:t>
            </a:r>
            <a:r>
              <a:rPr lang="en-US" i="1" dirty="0" smtClean="0">
                <a:latin typeface="+mn-lt"/>
              </a:rPr>
              <a:t> </a:t>
            </a:r>
            <a:r>
              <a:rPr lang="en-US" i="1" dirty="0" err="1" smtClean="0">
                <a:latin typeface="+mn-lt"/>
              </a:rPr>
              <a:t>nội</a:t>
            </a:r>
            <a:r>
              <a:rPr lang="en-US" i="1" dirty="0" smtClean="0">
                <a:latin typeface="+mn-lt"/>
              </a:rPr>
              <a:t> dung </a:t>
            </a:r>
            <a:r>
              <a:rPr lang="en-US" i="1" dirty="0" err="1" smtClean="0">
                <a:latin typeface="+mn-lt"/>
              </a:rPr>
              <a:t>bài</a:t>
            </a:r>
            <a:r>
              <a:rPr lang="en-US" i="1" dirty="0" smtClean="0">
                <a:latin typeface="+mn-lt"/>
              </a:rPr>
              <a:t> </a:t>
            </a:r>
            <a:r>
              <a:rPr lang="en-US" i="1" dirty="0" err="1" smtClean="0">
                <a:latin typeface="+mn-lt"/>
              </a:rPr>
              <a:t>học</a:t>
            </a:r>
            <a:r>
              <a:rPr lang="en-US" i="1" dirty="0" smtClean="0">
                <a:latin typeface="+mn-lt"/>
              </a:rPr>
              <a:t> </a:t>
            </a:r>
            <a:r>
              <a:rPr lang="en-US" i="1" dirty="0" err="1" smtClean="0">
                <a:latin typeface="+mn-lt"/>
              </a:rPr>
              <a:t>sử</a:t>
            </a:r>
            <a:r>
              <a:rPr lang="en-US" i="1" dirty="0" smtClean="0">
                <a:latin typeface="+mn-lt"/>
              </a:rPr>
              <a:t> </a:t>
            </a:r>
            <a:r>
              <a:rPr lang="en-US" i="1" dirty="0" err="1" smtClean="0">
                <a:latin typeface="+mn-lt"/>
              </a:rPr>
              <a:t>dụng</a:t>
            </a:r>
            <a:r>
              <a:rPr lang="en-US" i="1" dirty="0" smtClean="0">
                <a:latin typeface="+mn-lt"/>
              </a:rPr>
              <a:t> </a:t>
            </a:r>
            <a:r>
              <a:rPr lang="en-US" i="1" dirty="0" err="1" smtClean="0">
                <a:latin typeface="+mn-lt"/>
              </a:rPr>
              <a:t>sơ</a:t>
            </a:r>
            <a:r>
              <a:rPr lang="en-US" i="1" dirty="0" smtClean="0">
                <a:latin typeface="+mn-lt"/>
              </a:rPr>
              <a:t> </a:t>
            </a:r>
            <a:r>
              <a:rPr lang="en-US" i="1" dirty="0" err="1" smtClean="0">
                <a:latin typeface="+mn-lt"/>
              </a:rPr>
              <a:t>đồ</a:t>
            </a:r>
            <a:r>
              <a:rPr lang="en-US" i="1" dirty="0" smtClean="0">
                <a:latin typeface="+mn-lt"/>
              </a:rPr>
              <a:t> </a:t>
            </a:r>
            <a:r>
              <a:rPr lang="en-US" i="1" dirty="0" err="1" smtClean="0">
                <a:latin typeface="+mn-lt"/>
              </a:rPr>
              <a:t>tư</a:t>
            </a:r>
            <a:r>
              <a:rPr lang="en-US" i="1" dirty="0" smtClean="0">
                <a:latin typeface="+mn-lt"/>
              </a:rPr>
              <a:t> </a:t>
            </a:r>
            <a:r>
              <a:rPr lang="en-US" i="1" dirty="0" err="1" smtClean="0">
                <a:latin typeface="+mn-lt"/>
              </a:rPr>
              <a:t>duy</a:t>
            </a:r>
            <a:r>
              <a:rPr lang="en-US" i="1" dirty="0" smtClean="0">
                <a:latin typeface="+mn-lt"/>
              </a:rPr>
              <a:t> </a:t>
            </a:r>
            <a:r>
              <a:rPr lang="en-US" i="1" dirty="0" err="1" smtClean="0">
                <a:latin typeface="+mn-lt"/>
              </a:rPr>
              <a:t>dưới</a:t>
            </a:r>
            <a:r>
              <a:rPr lang="en-US" i="1" dirty="0" smtClean="0">
                <a:latin typeface="+mn-lt"/>
              </a:rPr>
              <a:t> </a:t>
            </a:r>
            <a:r>
              <a:rPr lang="en-US" i="1" dirty="0" err="1" smtClean="0">
                <a:latin typeface="+mn-lt"/>
              </a:rPr>
              <a:t>đây</a:t>
            </a:r>
            <a:endParaRPr lang="en-US" i="1" dirty="0">
              <a:latin typeface="+mn-lt"/>
            </a:endParaRPr>
          </a:p>
        </p:txBody>
      </p:sp>
      <p:sp>
        <p:nvSpPr>
          <p:cNvPr id="10" name="Title 1"/>
          <p:cNvSpPr txBox="1">
            <a:spLocks/>
          </p:cNvSpPr>
          <p:nvPr/>
        </p:nvSpPr>
        <p:spPr>
          <a:xfrm>
            <a:off x="2598057" y="402867"/>
            <a:ext cx="6865258" cy="763600"/>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a:r>
              <a:rPr lang="en-US" sz="3200" b="1" dirty="0">
                <a:solidFill>
                  <a:srgbClr val="C00000"/>
                </a:solidFill>
                <a:latin typeface="+mj-lt"/>
              </a:rPr>
              <a:t>LUYỆN TẬP</a:t>
            </a:r>
          </a:p>
        </p:txBody>
      </p:sp>
      <p:pic>
        <p:nvPicPr>
          <p:cNvPr id="2" name="Picture 1"/>
          <p:cNvPicPr>
            <a:picLocks noChangeAspect="1"/>
          </p:cNvPicPr>
          <p:nvPr/>
        </p:nvPicPr>
        <p:blipFill>
          <a:blip r:embed="rId3"/>
          <a:stretch>
            <a:fillRect/>
          </a:stretch>
        </p:blipFill>
        <p:spPr>
          <a:xfrm>
            <a:off x="499186" y="4010109"/>
            <a:ext cx="3697071" cy="2345792"/>
          </a:xfrm>
          <a:prstGeom prst="rect">
            <a:avLst/>
          </a:prstGeom>
        </p:spPr>
      </p:pic>
    </p:spTree>
    <p:extLst>
      <p:ext uri="{BB962C8B-B14F-4D97-AF65-F5344CB8AC3E}">
        <p14:creationId xmlns:p14="http://schemas.microsoft.com/office/powerpoint/2010/main" val="203324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98057" y="402867"/>
            <a:ext cx="6865258" cy="763600"/>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a:r>
              <a:rPr lang="en-US" sz="3200" b="1" dirty="0" smtClean="0">
                <a:solidFill>
                  <a:srgbClr val="C00000"/>
                </a:solidFill>
                <a:latin typeface="+mj-lt"/>
              </a:rPr>
              <a:t>VẬN DỤNG</a:t>
            </a:r>
            <a:endParaRPr lang="en-US" sz="3200" b="1" dirty="0">
              <a:solidFill>
                <a:srgbClr val="C00000"/>
              </a:solidFill>
              <a:latin typeface="+mj-lt"/>
            </a:endParaRPr>
          </a:p>
        </p:txBody>
      </p:sp>
      <p:sp>
        <p:nvSpPr>
          <p:cNvPr id="5" name="TextBox 4"/>
          <p:cNvSpPr txBox="1"/>
          <p:nvPr/>
        </p:nvSpPr>
        <p:spPr>
          <a:xfrm>
            <a:off x="425669" y="1563327"/>
            <a:ext cx="5605017" cy="4280531"/>
          </a:xfrm>
          <a:prstGeom prst="rect">
            <a:avLst/>
          </a:prstGeom>
          <a:noFill/>
        </p:spPr>
        <p:txBody>
          <a:bodyPr wrap="square" rtlCol="0">
            <a:spAutoFit/>
          </a:bodyPr>
          <a:lstStyle/>
          <a:p>
            <a:pPr marL="457200" indent="-457200" algn="just">
              <a:lnSpc>
                <a:spcPct val="200000"/>
              </a:lnSpc>
              <a:buFont typeface="Arial" panose="020B0604020202020204" pitchFamily="34" charset="0"/>
              <a:buChar char="•"/>
            </a:pPr>
            <a:r>
              <a:rPr lang="en-US" sz="2800" dirty="0" err="1" smtClean="0">
                <a:solidFill>
                  <a:srgbClr val="002060"/>
                </a:solidFill>
              </a:rPr>
              <a:t>Hãy</a:t>
            </a:r>
            <a:r>
              <a:rPr lang="en-US" sz="2800" dirty="0" smtClean="0">
                <a:solidFill>
                  <a:srgbClr val="002060"/>
                </a:solidFill>
              </a:rPr>
              <a:t> </a:t>
            </a:r>
            <a:r>
              <a:rPr lang="en-US" sz="2800" dirty="0" err="1" smtClean="0">
                <a:solidFill>
                  <a:srgbClr val="002060"/>
                </a:solidFill>
              </a:rPr>
              <a:t>thiết</a:t>
            </a:r>
            <a:r>
              <a:rPr lang="en-US" sz="2800" dirty="0" smtClean="0">
                <a:solidFill>
                  <a:srgbClr val="002060"/>
                </a:solidFill>
              </a:rPr>
              <a:t> </a:t>
            </a:r>
            <a:r>
              <a:rPr lang="en-US" sz="2800" dirty="0" err="1" smtClean="0">
                <a:solidFill>
                  <a:srgbClr val="002060"/>
                </a:solidFill>
              </a:rPr>
              <a:t>kế</a:t>
            </a:r>
            <a:r>
              <a:rPr lang="en-US" sz="2800" dirty="0" smtClean="0">
                <a:solidFill>
                  <a:srgbClr val="002060"/>
                </a:solidFill>
              </a:rPr>
              <a:t> </a:t>
            </a:r>
            <a:r>
              <a:rPr lang="en-US" sz="2800" dirty="0" err="1" smtClean="0">
                <a:solidFill>
                  <a:srgbClr val="002060"/>
                </a:solidFill>
              </a:rPr>
              <a:t>mô</a:t>
            </a:r>
            <a:r>
              <a:rPr lang="en-US" sz="2800" dirty="0" smtClean="0">
                <a:solidFill>
                  <a:srgbClr val="002060"/>
                </a:solidFill>
              </a:rPr>
              <a:t> </a:t>
            </a:r>
            <a:r>
              <a:rPr lang="en-US" sz="2800" dirty="0" err="1" smtClean="0">
                <a:solidFill>
                  <a:srgbClr val="002060"/>
                </a:solidFill>
              </a:rPr>
              <a:t>hình</a:t>
            </a:r>
            <a:r>
              <a:rPr lang="en-US" sz="2800" dirty="0" smtClean="0">
                <a:solidFill>
                  <a:srgbClr val="002060"/>
                </a:solidFill>
              </a:rPr>
              <a:t> </a:t>
            </a:r>
            <a:r>
              <a:rPr lang="en-US" sz="2800" dirty="0" err="1" smtClean="0">
                <a:solidFill>
                  <a:srgbClr val="002060"/>
                </a:solidFill>
              </a:rPr>
              <a:t>vườn</a:t>
            </a:r>
            <a:r>
              <a:rPr lang="en-US" sz="2800" dirty="0" smtClean="0">
                <a:solidFill>
                  <a:srgbClr val="002060"/>
                </a:solidFill>
              </a:rPr>
              <a:t> </a:t>
            </a:r>
            <a:r>
              <a:rPr lang="en-US" sz="2800" dirty="0" err="1" smtClean="0">
                <a:solidFill>
                  <a:srgbClr val="002060"/>
                </a:solidFill>
              </a:rPr>
              <a:t>treo</a:t>
            </a:r>
            <a:r>
              <a:rPr lang="en-US" sz="2800" dirty="0" smtClean="0">
                <a:solidFill>
                  <a:srgbClr val="002060"/>
                </a:solidFill>
              </a:rPr>
              <a:t> Babylon </a:t>
            </a:r>
            <a:r>
              <a:rPr lang="en-US" sz="2800" dirty="0" err="1" smtClean="0">
                <a:solidFill>
                  <a:srgbClr val="002060"/>
                </a:solidFill>
              </a:rPr>
              <a:t>bằng</a:t>
            </a:r>
            <a:r>
              <a:rPr lang="en-US" sz="2800" dirty="0" smtClean="0">
                <a:solidFill>
                  <a:srgbClr val="002060"/>
                </a:solidFill>
              </a:rPr>
              <a:t> </a:t>
            </a:r>
            <a:r>
              <a:rPr lang="en-US" sz="2800" dirty="0" err="1" smtClean="0">
                <a:solidFill>
                  <a:srgbClr val="002060"/>
                </a:solidFill>
              </a:rPr>
              <a:t>các</a:t>
            </a:r>
            <a:r>
              <a:rPr lang="en-US" sz="2800" dirty="0" smtClean="0">
                <a:solidFill>
                  <a:srgbClr val="002060"/>
                </a:solidFill>
              </a:rPr>
              <a:t> </a:t>
            </a:r>
            <a:r>
              <a:rPr lang="en-US" sz="2800" dirty="0" err="1" smtClean="0">
                <a:solidFill>
                  <a:srgbClr val="002060"/>
                </a:solidFill>
              </a:rPr>
              <a:t>chất</a:t>
            </a:r>
            <a:r>
              <a:rPr lang="en-US" sz="2800" dirty="0" smtClean="0">
                <a:solidFill>
                  <a:srgbClr val="002060"/>
                </a:solidFill>
              </a:rPr>
              <a:t> </a:t>
            </a:r>
            <a:r>
              <a:rPr lang="en-US" sz="2800" dirty="0" err="1" smtClean="0">
                <a:solidFill>
                  <a:srgbClr val="002060"/>
                </a:solidFill>
              </a:rPr>
              <a:t>liệu</a:t>
            </a:r>
            <a:r>
              <a:rPr lang="en-US" sz="2800" dirty="0" smtClean="0">
                <a:solidFill>
                  <a:srgbClr val="002060"/>
                </a:solidFill>
              </a:rPr>
              <a:t> </a:t>
            </a:r>
            <a:r>
              <a:rPr lang="en-US" sz="2800" dirty="0" err="1" smtClean="0">
                <a:solidFill>
                  <a:srgbClr val="002060"/>
                </a:solidFill>
              </a:rPr>
              <a:t>sẵn</a:t>
            </a:r>
            <a:r>
              <a:rPr lang="en-US" sz="2800" dirty="0" smtClean="0">
                <a:solidFill>
                  <a:srgbClr val="002060"/>
                </a:solidFill>
              </a:rPr>
              <a:t> </a:t>
            </a:r>
            <a:r>
              <a:rPr lang="en-US" sz="2800" dirty="0" err="1" smtClean="0">
                <a:solidFill>
                  <a:srgbClr val="002060"/>
                </a:solidFill>
              </a:rPr>
              <a:t>có</a:t>
            </a:r>
            <a:r>
              <a:rPr lang="en-US" sz="2800" dirty="0" smtClean="0">
                <a:solidFill>
                  <a:srgbClr val="002060"/>
                </a:solidFill>
              </a:rPr>
              <a:t>.</a:t>
            </a:r>
          </a:p>
          <a:p>
            <a:pPr marL="457200" indent="-457200" algn="just">
              <a:lnSpc>
                <a:spcPct val="200000"/>
              </a:lnSpc>
              <a:buFont typeface="Arial" panose="020B0604020202020204" pitchFamily="34" charset="0"/>
              <a:buChar char="•"/>
            </a:pPr>
            <a:r>
              <a:rPr lang="en-US" sz="2800" dirty="0" err="1" smtClean="0">
                <a:solidFill>
                  <a:srgbClr val="002060"/>
                </a:solidFill>
              </a:rPr>
              <a:t>Hãy</a:t>
            </a:r>
            <a:r>
              <a:rPr lang="en-US" sz="2800" dirty="0" smtClean="0">
                <a:solidFill>
                  <a:srgbClr val="002060"/>
                </a:solidFill>
              </a:rPr>
              <a:t> </a:t>
            </a:r>
            <a:r>
              <a:rPr lang="en-US" sz="2800" dirty="0" err="1" smtClean="0">
                <a:solidFill>
                  <a:srgbClr val="002060"/>
                </a:solidFill>
              </a:rPr>
              <a:t>giải</a:t>
            </a:r>
            <a:r>
              <a:rPr lang="en-US" sz="2800" dirty="0" smtClean="0">
                <a:solidFill>
                  <a:srgbClr val="002060"/>
                </a:solidFill>
              </a:rPr>
              <a:t> </a:t>
            </a:r>
            <a:r>
              <a:rPr lang="en-US" sz="2800" dirty="0" err="1" smtClean="0">
                <a:solidFill>
                  <a:srgbClr val="002060"/>
                </a:solidFill>
              </a:rPr>
              <a:t>thích</a:t>
            </a:r>
            <a:r>
              <a:rPr lang="en-US" sz="2800" dirty="0" smtClean="0">
                <a:solidFill>
                  <a:srgbClr val="002060"/>
                </a:solidFill>
              </a:rPr>
              <a:t> </a:t>
            </a:r>
            <a:r>
              <a:rPr lang="en-US" sz="2800" dirty="0" err="1" smtClean="0">
                <a:solidFill>
                  <a:srgbClr val="002060"/>
                </a:solidFill>
              </a:rPr>
              <a:t>về</a:t>
            </a:r>
            <a:r>
              <a:rPr lang="en-US" sz="2800" dirty="0" smtClean="0">
                <a:solidFill>
                  <a:srgbClr val="002060"/>
                </a:solidFill>
              </a:rPr>
              <a:t> </a:t>
            </a:r>
            <a:r>
              <a:rPr lang="en-US" sz="2800" dirty="0" err="1" smtClean="0">
                <a:solidFill>
                  <a:srgbClr val="002060"/>
                </a:solidFill>
              </a:rPr>
              <a:t>cách</a:t>
            </a:r>
            <a:r>
              <a:rPr lang="en-US" sz="2800" dirty="0" smtClean="0">
                <a:solidFill>
                  <a:srgbClr val="002060"/>
                </a:solidFill>
              </a:rPr>
              <a:t> </a:t>
            </a:r>
            <a:r>
              <a:rPr lang="en-US" sz="2800" dirty="0" err="1" smtClean="0">
                <a:solidFill>
                  <a:srgbClr val="002060"/>
                </a:solidFill>
              </a:rPr>
              <a:t>để</a:t>
            </a:r>
            <a:r>
              <a:rPr lang="en-US" sz="2800" dirty="0" smtClean="0">
                <a:solidFill>
                  <a:srgbClr val="002060"/>
                </a:solidFill>
              </a:rPr>
              <a:t> </a:t>
            </a:r>
            <a:r>
              <a:rPr lang="en-US" sz="2800" dirty="0" err="1" smtClean="0">
                <a:solidFill>
                  <a:srgbClr val="002060"/>
                </a:solidFill>
              </a:rPr>
              <a:t>xây</a:t>
            </a:r>
            <a:r>
              <a:rPr lang="en-US" sz="2800" dirty="0" smtClean="0">
                <a:solidFill>
                  <a:srgbClr val="002060"/>
                </a:solidFill>
              </a:rPr>
              <a:t> </a:t>
            </a:r>
            <a:r>
              <a:rPr lang="en-US" sz="2800" dirty="0" err="1" smtClean="0">
                <a:solidFill>
                  <a:srgbClr val="002060"/>
                </a:solidFill>
              </a:rPr>
              <a:t>dựng</a:t>
            </a:r>
            <a:r>
              <a:rPr lang="en-US" sz="2800" dirty="0" smtClean="0">
                <a:solidFill>
                  <a:srgbClr val="002060"/>
                </a:solidFill>
              </a:rPr>
              <a:t> </a:t>
            </a:r>
            <a:r>
              <a:rPr lang="en-US" sz="2800" dirty="0" err="1" smtClean="0">
                <a:solidFill>
                  <a:srgbClr val="002060"/>
                </a:solidFill>
              </a:rPr>
              <a:t>vườn</a:t>
            </a:r>
            <a:r>
              <a:rPr lang="en-US" sz="2800" dirty="0" smtClean="0">
                <a:solidFill>
                  <a:srgbClr val="002060"/>
                </a:solidFill>
              </a:rPr>
              <a:t> </a:t>
            </a:r>
            <a:r>
              <a:rPr lang="en-US" sz="2800" dirty="0" err="1" smtClean="0">
                <a:solidFill>
                  <a:srgbClr val="002060"/>
                </a:solidFill>
              </a:rPr>
              <a:t>treo</a:t>
            </a:r>
            <a:r>
              <a:rPr lang="en-US" sz="2800" dirty="0" smtClean="0">
                <a:solidFill>
                  <a:srgbClr val="002060"/>
                </a:solidFill>
              </a:rPr>
              <a:t>, </a:t>
            </a:r>
            <a:r>
              <a:rPr lang="en-US" sz="2800" dirty="0" err="1" smtClean="0">
                <a:solidFill>
                  <a:srgbClr val="002060"/>
                </a:solidFill>
              </a:rPr>
              <a:t>hệ</a:t>
            </a:r>
            <a:r>
              <a:rPr lang="en-US" sz="2800" dirty="0" smtClean="0">
                <a:solidFill>
                  <a:srgbClr val="002060"/>
                </a:solidFill>
              </a:rPr>
              <a:t> </a:t>
            </a:r>
            <a:r>
              <a:rPr lang="en-US" sz="2800" dirty="0" err="1" smtClean="0">
                <a:solidFill>
                  <a:srgbClr val="002060"/>
                </a:solidFill>
              </a:rPr>
              <a:t>thống</a:t>
            </a:r>
            <a:r>
              <a:rPr lang="en-US" sz="2800" dirty="0" smtClean="0">
                <a:solidFill>
                  <a:srgbClr val="002060"/>
                </a:solidFill>
              </a:rPr>
              <a:t> </a:t>
            </a:r>
            <a:r>
              <a:rPr lang="en-US" sz="2800" dirty="0" err="1" smtClean="0">
                <a:solidFill>
                  <a:srgbClr val="002060"/>
                </a:solidFill>
              </a:rPr>
              <a:t>nước</a:t>
            </a:r>
            <a:r>
              <a:rPr lang="en-US" sz="2800" dirty="0" smtClean="0">
                <a:solidFill>
                  <a:srgbClr val="002060"/>
                </a:solidFill>
              </a:rPr>
              <a:t> </a:t>
            </a:r>
            <a:r>
              <a:rPr lang="en-US" sz="2800" dirty="0" err="1" smtClean="0">
                <a:solidFill>
                  <a:srgbClr val="002060"/>
                </a:solidFill>
              </a:rPr>
              <a:t>tưới</a:t>
            </a:r>
            <a:r>
              <a:rPr lang="en-US" sz="2800" dirty="0" smtClean="0">
                <a:solidFill>
                  <a:srgbClr val="002060"/>
                </a:solidFill>
              </a:rPr>
              <a:t> </a:t>
            </a:r>
            <a:r>
              <a:rPr lang="en-US" sz="2800" dirty="0" err="1" smtClean="0">
                <a:solidFill>
                  <a:srgbClr val="002060"/>
                </a:solidFill>
              </a:rPr>
              <a:t>được</a:t>
            </a:r>
            <a:r>
              <a:rPr lang="en-US" sz="2800" dirty="0" smtClean="0">
                <a:solidFill>
                  <a:srgbClr val="002060"/>
                </a:solidFill>
              </a:rPr>
              <a:t> </a:t>
            </a:r>
            <a:r>
              <a:rPr lang="en-US" sz="2800" dirty="0" err="1" smtClean="0">
                <a:solidFill>
                  <a:srgbClr val="002060"/>
                </a:solidFill>
              </a:rPr>
              <a:t>sử</a:t>
            </a:r>
            <a:r>
              <a:rPr lang="en-US" sz="2800" dirty="0" smtClean="0">
                <a:solidFill>
                  <a:srgbClr val="002060"/>
                </a:solidFill>
              </a:rPr>
              <a:t> </a:t>
            </a:r>
            <a:r>
              <a:rPr lang="en-US" sz="2800" dirty="0" err="1" smtClean="0">
                <a:solidFill>
                  <a:srgbClr val="002060"/>
                </a:solidFill>
              </a:rPr>
              <a:t>dụng</a:t>
            </a:r>
            <a:endParaRPr lang="en-US" sz="2800" dirty="0">
              <a:solidFill>
                <a:srgbClr val="002060"/>
              </a:solidFill>
            </a:endParaRPr>
          </a:p>
        </p:txBody>
      </p:sp>
      <p:pic>
        <p:nvPicPr>
          <p:cNvPr id="7" name="Picture 6"/>
          <p:cNvPicPr>
            <a:picLocks noChangeAspect="1"/>
          </p:cNvPicPr>
          <p:nvPr/>
        </p:nvPicPr>
        <p:blipFill rotWithShape="1">
          <a:blip r:embed="rId2"/>
          <a:srcRect t="7170"/>
          <a:stretch/>
        </p:blipFill>
        <p:spPr>
          <a:xfrm>
            <a:off x="6465435" y="1563327"/>
            <a:ext cx="5392267" cy="5005657"/>
          </a:xfrm>
          <a:prstGeom prst="rect">
            <a:avLst/>
          </a:prstGeom>
          <a:ln>
            <a:noFill/>
          </a:ln>
          <a:effectLst>
            <a:softEdge rad="112500"/>
          </a:effectLst>
        </p:spPr>
      </p:pic>
    </p:spTree>
    <p:extLst>
      <p:ext uri="{BB962C8B-B14F-4D97-AF65-F5344CB8AC3E}">
        <p14:creationId xmlns:p14="http://schemas.microsoft.com/office/powerpoint/2010/main" val="421501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4E344E-803B-2940-954D-D6F1B1BFB950}"/>
              </a:ext>
            </a:extLst>
          </p:cNvPr>
          <p:cNvSpPr>
            <a:spLocks noGrp="1"/>
          </p:cNvSpPr>
          <p:nvPr>
            <p:ph type="title"/>
          </p:nvPr>
        </p:nvSpPr>
        <p:spPr/>
        <p:txBody>
          <a:bodyPr/>
          <a:lstStyle/>
          <a:p>
            <a:pPr algn="ctr"/>
            <a:r>
              <a:rPr lang="en-US" b="1" dirty="0" err="1" smtClean="0">
                <a:solidFill>
                  <a:srgbClr val="C00000"/>
                </a:solidFill>
                <a:latin typeface="Calibri" panose="020F0502020204030204" pitchFamily="34" charset="0"/>
                <a:cs typeface="Calibri" panose="020F0502020204030204" pitchFamily="34" charset="0"/>
              </a:rPr>
              <a:t>Mục</a:t>
            </a:r>
            <a:r>
              <a:rPr lang="en-US" b="1" dirty="0" smtClean="0">
                <a:solidFill>
                  <a:srgbClr val="C00000"/>
                </a:solidFill>
                <a:latin typeface="Calibri" panose="020F0502020204030204" pitchFamily="34" charset="0"/>
                <a:cs typeface="Calibri" panose="020F0502020204030204" pitchFamily="34" charset="0"/>
              </a:rPr>
              <a:t> </a:t>
            </a:r>
            <a:r>
              <a:rPr lang="en-US" b="1" dirty="0" err="1" smtClean="0">
                <a:solidFill>
                  <a:srgbClr val="C00000"/>
                </a:solidFill>
                <a:latin typeface="Calibri" panose="020F0502020204030204" pitchFamily="34" charset="0"/>
                <a:cs typeface="Calibri" panose="020F0502020204030204" pitchFamily="34" charset="0"/>
              </a:rPr>
              <a:t>tiêu</a:t>
            </a:r>
            <a:r>
              <a:rPr lang="en-US" b="1" dirty="0" smtClean="0">
                <a:solidFill>
                  <a:srgbClr val="C00000"/>
                </a:solidFill>
                <a:latin typeface="Calibri" panose="020F0502020204030204" pitchFamily="34" charset="0"/>
                <a:cs typeface="Calibri" panose="020F0502020204030204" pitchFamily="34" charset="0"/>
              </a:rPr>
              <a:t> </a:t>
            </a:r>
            <a:r>
              <a:rPr lang="en-US" b="1" dirty="0" err="1" smtClean="0">
                <a:solidFill>
                  <a:srgbClr val="C00000"/>
                </a:solidFill>
                <a:latin typeface="Calibri" panose="020F0502020204030204" pitchFamily="34" charset="0"/>
                <a:cs typeface="Calibri" panose="020F0502020204030204" pitchFamily="34" charset="0"/>
              </a:rPr>
              <a:t>bài</a:t>
            </a:r>
            <a:r>
              <a:rPr lang="en-US" b="1" dirty="0" smtClean="0">
                <a:solidFill>
                  <a:srgbClr val="C00000"/>
                </a:solidFill>
                <a:latin typeface="Calibri" panose="020F0502020204030204" pitchFamily="34" charset="0"/>
                <a:cs typeface="Calibri" panose="020F0502020204030204" pitchFamily="34" charset="0"/>
              </a:rPr>
              <a:t> </a:t>
            </a:r>
            <a:r>
              <a:rPr lang="en-US" b="1" dirty="0" err="1" smtClean="0">
                <a:solidFill>
                  <a:srgbClr val="C00000"/>
                </a:solidFill>
                <a:latin typeface="Calibri" panose="020F0502020204030204" pitchFamily="34" charset="0"/>
                <a:cs typeface="Calibri" panose="020F0502020204030204" pitchFamily="34" charset="0"/>
              </a:rPr>
              <a:t>học</a:t>
            </a:r>
            <a:endParaRPr lang="en-US" b="1" dirty="0">
              <a:solidFill>
                <a:srgbClr val="C0000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 xmlns:a16="http://schemas.microsoft.com/office/drawing/2014/main" id="{04C289D8-C5B9-ED4D-A058-C7AAF81AAD9D}"/>
              </a:ext>
            </a:extLst>
          </p:cNvPr>
          <p:cNvSpPr>
            <a:spLocks noGrp="1"/>
          </p:cNvSpPr>
          <p:nvPr>
            <p:ph idx="1"/>
          </p:nvPr>
        </p:nvSpPr>
        <p:spPr>
          <a:xfrm>
            <a:off x="838200" y="1690688"/>
            <a:ext cx="10515600" cy="4351338"/>
          </a:xfrm>
        </p:spPr>
        <p:txBody>
          <a:bodyPr>
            <a:normAutofit/>
          </a:bodyPr>
          <a:lstStyle/>
          <a:p>
            <a:pPr marL="342900" indent="-342900" algn="just">
              <a:lnSpc>
                <a:spcPct val="125000"/>
              </a:lnSpc>
            </a:pPr>
            <a:r>
              <a:rPr lang="en-AU" sz="3200" b="1" dirty="0" err="1">
                <a:solidFill>
                  <a:srgbClr val="FF0000"/>
                </a:solidFill>
                <a:latin typeface="+mn-lt"/>
              </a:rPr>
              <a:t>Nêu</a:t>
            </a:r>
            <a:r>
              <a:rPr lang="en-AU" sz="3200" b="1" dirty="0">
                <a:solidFill>
                  <a:srgbClr val="FF0000"/>
                </a:solidFill>
                <a:latin typeface="+mn-lt"/>
              </a:rPr>
              <a:t> </a:t>
            </a:r>
            <a:r>
              <a:rPr lang="en-AU" sz="3200" b="1" dirty="0" err="1">
                <a:solidFill>
                  <a:srgbClr val="FF0000"/>
                </a:solidFill>
                <a:latin typeface="+mn-lt"/>
              </a:rPr>
              <a:t>được</a:t>
            </a:r>
            <a:r>
              <a:rPr lang="en-AU" sz="3200" b="1" dirty="0">
                <a:solidFill>
                  <a:srgbClr val="FF0000"/>
                </a:solidFill>
                <a:latin typeface="+mn-lt"/>
              </a:rPr>
              <a:t> </a:t>
            </a:r>
            <a:r>
              <a:rPr lang="en-AU" sz="3200" dirty="0" err="1">
                <a:solidFill>
                  <a:srgbClr val="002060"/>
                </a:solidFill>
                <a:latin typeface="+mn-lt"/>
              </a:rPr>
              <a:t>tác</a:t>
            </a:r>
            <a:r>
              <a:rPr lang="en-AU" sz="3200" dirty="0">
                <a:solidFill>
                  <a:srgbClr val="002060"/>
                </a:solidFill>
                <a:latin typeface="+mn-lt"/>
              </a:rPr>
              <a:t> </a:t>
            </a:r>
            <a:r>
              <a:rPr lang="en-AU" sz="3200" dirty="0" err="1">
                <a:solidFill>
                  <a:srgbClr val="002060"/>
                </a:solidFill>
                <a:latin typeface="+mn-lt"/>
              </a:rPr>
              <a:t>động</a:t>
            </a:r>
            <a:r>
              <a:rPr lang="en-AU" sz="3200" dirty="0">
                <a:solidFill>
                  <a:srgbClr val="002060"/>
                </a:solidFill>
                <a:latin typeface="+mn-lt"/>
              </a:rPr>
              <a:t> </a:t>
            </a:r>
            <a:r>
              <a:rPr lang="en-AU" sz="3200" dirty="0" err="1">
                <a:solidFill>
                  <a:srgbClr val="002060"/>
                </a:solidFill>
                <a:latin typeface="+mn-lt"/>
              </a:rPr>
              <a:t>của</a:t>
            </a:r>
            <a:r>
              <a:rPr lang="en-AU" sz="3200" dirty="0">
                <a:solidFill>
                  <a:srgbClr val="002060"/>
                </a:solidFill>
                <a:latin typeface="+mn-lt"/>
              </a:rPr>
              <a:t> </a:t>
            </a:r>
            <a:r>
              <a:rPr lang="en-AU" sz="3200" dirty="0" err="1">
                <a:solidFill>
                  <a:srgbClr val="002060"/>
                </a:solidFill>
                <a:latin typeface="+mn-lt"/>
              </a:rPr>
              <a:t>điều</a:t>
            </a:r>
            <a:r>
              <a:rPr lang="en-AU" sz="3200" dirty="0">
                <a:solidFill>
                  <a:srgbClr val="002060"/>
                </a:solidFill>
                <a:latin typeface="+mn-lt"/>
              </a:rPr>
              <a:t> </a:t>
            </a:r>
            <a:r>
              <a:rPr lang="en-AU" sz="3200" dirty="0" err="1">
                <a:solidFill>
                  <a:srgbClr val="002060"/>
                </a:solidFill>
                <a:latin typeface="+mn-lt"/>
              </a:rPr>
              <a:t>kiện</a:t>
            </a:r>
            <a:r>
              <a:rPr lang="en-AU" sz="3200" dirty="0">
                <a:solidFill>
                  <a:srgbClr val="002060"/>
                </a:solidFill>
                <a:latin typeface="+mn-lt"/>
              </a:rPr>
              <a:t> </a:t>
            </a:r>
            <a:r>
              <a:rPr lang="en-AU" sz="3200" dirty="0" err="1">
                <a:solidFill>
                  <a:srgbClr val="002060"/>
                </a:solidFill>
                <a:latin typeface="+mn-lt"/>
              </a:rPr>
              <a:t>tự</a:t>
            </a:r>
            <a:r>
              <a:rPr lang="en-AU" sz="3200" dirty="0">
                <a:solidFill>
                  <a:srgbClr val="002060"/>
                </a:solidFill>
                <a:latin typeface="+mn-lt"/>
              </a:rPr>
              <a:t> </a:t>
            </a:r>
            <a:r>
              <a:rPr lang="en-AU" sz="3200" dirty="0" err="1">
                <a:solidFill>
                  <a:srgbClr val="002060"/>
                </a:solidFill>
                <a:latin typeface="+mn-lt"/>
              </a:rPr>
              <a:t>nhiên</a:t>
            </a:r>
            <a:r>
              <a:rPr lang="en-AU" sz="3200" dirty="0">
                <a:solidFill>
                  <a:srgbClr val="002060"/>
                </a:solidFill>
                <a:latin typeface="+mn-lt"/>
              </a:rPr>
              <a:t> </a:t>
            </a:r>
            <a:r>
              <a:rPr lang="en-AU" sz="3200" dirty="0" err="1">
                <a:solidFill>
                  <a:srgbClr val="002060"/>
                </a:solidFill>
                <a:latin typeface="+mn-lt"/>
              </a:rPr>
              <a:t>với</a:t>
            </a:r>
            <a:r>
              <a:rPr lang="en-AU" sz="3200" dirty="0">
                <a:solidFill>
                  <a:srgbClr val="002060"/>
                </a:solidFill>
                <a:latin typeface="+mn-lt"/>
              </a:rPr>
              <a:t> </a:t>
            </a:r>
            <a:r>
              <a:rPr lang="en-AU" sz="3200" dirty="0" err="1">
                <a:solidFill>
                  <a:srgbClr val="002060"/>
                </a:solidFill>
                <a:latin typeface="+mn-lt"/>
              </a:rPr>
              <a:t>sự</a:t>
            </a:r>
            <a:r>
              <a:rPr lang="en-AU" sz="3200" dirty="0">
                <a:solidFill>
                  <a:srgbClr val="002060"/>
                </a:solidFill>
                <a:latin typeface="+mn-lt"/>
              </a:rPr>
              <a:t> </a:t>
            </a:r>
            <a:r>
              <a:rPr lang="en-AU" sz="3200" dirty="0" err="1">
                <a:solidFill>
                  <a:srgbClr val="002060"/>
                </a:solidFill>
                <a:latin typeface="+mn-lt"/>
              </a:rPr>
              <a:t>hình</a:t>
            </a:r>
            <a:r>
              <a:rPr lang="en-AU" sz="3200" dirty="0">
                <a:solidFill>
                  <a:srgbClr val="002060"/>
                </a:solidFill>
                <a:latin typeface="+mn-lt"/>
              </a:rPr>
              <a:t> </a:t>
            </a:r>
            <a:r>
              <a:rPr lang="en-AU" sz="3200" dirty="0" err="1">
                <a:solidFill>
                  <a:srgbClr val="002060"/>
                </a:solidFill>
                <a:latin typeface="+mn-lt"/>
              </a:rPr>
              <a:t>thành</a:t>
            </a:r>
            <a:r>
              <a:rPr lang="en-AU" sz="3200" dirty="0">
                <a:solidFill>
                  <a:srgbClr val="002060"/>
                </a:solidFill>
                <a:latin typeface="+mn-lt"/>
              </a:rPr>
              <a:t> </a:t>
            </a:r>
            <a:r>
              <a:rPr lang="en-AU" sz="3200" dirty="0" err="1">
                <a:solidFill>
                  <a:srgbClr val="002060"/>
                </a:solidFill>
                <a:latin typeface="+mn-lt"/>
              </a:rPr>
              <a:t>nền</a:t>
            </a:r>
            <a:r>
              <a:rPr lang="en-AU" sz="3200" dirty="0">
                <a:solidFill>
                  <a:srgbClr val="002060"/>
                </a:solidFill>
                <a:latin typeface="+mn-lt"/>
              </a:rPr>
              <a:t> </a:t>
            </a:r>
            <a:r>
              <a:rPr lang="en-AU" sz="3200" dirty="0" err="1">
                <a:solidFill>
                  <a:srgbClr val="002060"/>
                </a:solidFill>
                <a:latin typeface="+mn-lt"/>
              </a:rPr>
              <a:t>văn</a:t>
            </a:r>
            <a:r>
              <a:rPr lang="en-AU" sz="3200" dirty="0">
                <a:solidFill>
                  <a:srgbClr val="002060"/>
                </a:solidFill>
                <a:latin typeface="+mn-lt"/>
              </a:rPr>
              <a:t> minh </a:t>
            </a:r>
            <a:r>
              <a:rPr lang="en-AU" sz="3200" dirty="0" err="1">
                <a:solidFill>
                  <a:srgbClr val="002060"/>
                </a:solidFill>
                <a:latin typeface="+mn-lt"/>
              </a:rPr>
              <a:t>Lưỡng</a:t>
            </a:r>
            <a:r>
              <a:rPr lang="en-AU" sz="3200" dirty="0">
                <a:solidFill>
                  <a:srgbClr val="002060"/>
                </a:solidFill>
                <a:latin typeface="+mn-lt"/>
              </a:rPr>
              <a:t> </a:t>
            </a:r>
            <a:r>
              <a:rPr lang="en-AU" sz="3200" dirty="0" err="1">
                <a:solidFill>
                  <a:srgbClr val="002060"/>
                </a:solidFill>
                <a:latin typeface="+mn-lt"/>
              </a:rPr>
              <a:t>Hà</a:t>
            </a:r>
            <a:endParaRPr lang="en-US" sz="3200" dirty="0">
              <a:solidFill>
                <a:srgbClr val="002060"/>
              </a:solidFill>
              <a:latin typeface="+mn-lt"/>
            </a:endParaRPr>
          </a:p>
          <a:p>
            <a:pPr marL="342900" indent="-342900" algn="just">
              <a:lnSpc>
                <a:spcPct val="125000"/>
              </a:lnSpc>
            </a:pPr>
            <a:r>
              <a:rPr lang="it-IT" sz="3200" b="1" dirty="0">
                <a:solidFill>
                  <a:srgbClr val="0070C0"/>
                </a:solidFill>
                <a:latin typeface="+mn-lt"/>
              </a:rPr>
              <a:t>Trình bày </a:t>
            </a:r>
            <a:r>
              <a:rPr lang="it-IT" sz="3200" dirty="0">
                <a:solidFill>
                  <a:srgbClr val="002060"/>
                </a:solidFill>
                <a:latin typeface="+mn-lt"/>
              </a:rPr>
              <a:t>được quá trình hình thành Nhà nước </a:t>
            </a:r>
            <a:r>
              <a:rPr lang="en-US" sz="3200" dirty="0">
                <a:solidFill>
                  <a:srgbClr val="002060"/>
                </a:solidFill>
                <a:latin typeface="+mn-lt"/>
              </a:rPr>
              <a:t>ở </a:t>
            </a:r>
            <a:r>
              <a:rPr lang="en-US" sz="3200" dirty="0" err="1">
                <a:solidFill>
                  <a:srgbClr val="002060"/>
                </a:solidFill>
                <a:latin typeface="+mn-lt"/>
              </a:rPr>
              <a:t>Lưỡng</a:t>
            </a:r>
            <a:r>
              <a:rPr lang="en-US" sz="3200" dirty="0">
                <a:solidFill>
                  <a:srgbClr val="002060"/>
                </a:solidFill>
                <a:latin typeface="+mn-lt"/>
              </a:rPr>
              <a:t> </a:t>
            </a:r>
            <a:r>
              <a:rPr lang="en-US" sz="3200" dirty="0" err="1">
                <a:solidFill>
                  <a:srgbClr val="002060"/>
                </a:solidFill>
                <a:latin typeface="+mn-lt"/>
              </a:rPr>
              <a:t>Hà</a:t>
            </a:r>
            <a:endParaRPr lang="en-US" sz="3200" dirty="0">
              <a:solidFill>
                <a:srgbClr val="002060"/>
              </a:solidFill>
              <a:latin typeface="+mn-lt"/>
            </a:endParaRPr>
          </a:p>
          <a:p>
            <a:pPr marL="342900" indent="-342900" algn="just">
              <a:lnSpc>
                <a:spcPct val="125000"/>
              </a:lnSpc>
            </a:pPr>
            <a:r>
              <a:rPr lang="it-IT" sz="3200" b="1" dirty="0">
                <a:solidFill>
                  <a:srgbClr val="00B050"/>
                </a:solidFill>
                <a:latin typeface="+mn-lt"/>
              </a:rPr>
              <a:t>Liệt kê </a:t>
            </a:r>
            <a:r>
              <a:rPr lang="it-IT" sz="3200" dirty="0">
                <a:solidFill>
                  <a:srgbClr val="002060"/>
                </a:solidFill>
                <a:latin typeface="+mn-lt"/>
              </a:rPr>
              <a:t>các </a:t>
            </a:r>
            <a:r>
              <a:rPr lang="it-IT" sz="3200" dirty="0" smtClean="0">
                <a:solidFill>
                  <a:srgbClr val="002060"/>
                </a:solidFill>
                <a:latin typeface="+mn-lt"/>
              </a:rPr>
              <a:t>thành </a:t>
            </a:r>
            <a:r>
              <a:rPr lang="it-IT" sz="3200" dirty="0">
                <a:solidFill>
                  <a:srgbClr val="002060"/>
                </a:solidFill>
                <a:latin typeface="+mn-lt"/>
              </a:rPr>
              <a:t>tựu văn hoá quan trọng của Lưỡng Hà</a:t>
            </a:r>
            <a:endParaRPr lang="en-US" sz="3200" dirty="0">
              <a:solidFill>
                <a:srgbClr val="002060"/>
              </a:solidFill>
              <a:latin typeface="+mn-lt"/>
            </a:endParaRPr>
          </a:p>
        </p:txBody>
      </p:sp>
      <p:pic>
        <p:nvPicPr>
          <p:cNvPr id="4" name="Picture 3">
            <a:extLst>
              <a:ext uri="{FF2B5EF4-FFF2-40B4-BE49-F238E27FC236}">
                <a16:creationId xmlns="" xmlns:a16="http://schemas.microsoft.com/office/drawing/2014/main" id="{5535706D-625B-B045-B794-2678280BB9B8}"/>
              </a:ext>
            </a:extLst>
          </p:cNvPr>
          <p:cNvPicPr>
            <a:picLocks noChangeAspect="1"/>
          </p:cNvPicPr>
          <p:nvPr/>
        </p:nvPicPr>
        <p:blipFill>
          <a:blip r:embed="rId2"/>
          <a:stretch>
            <a:fillRect/>
          </a:stretch>
        </p:blipFill>
        <p:spPr>
          <a:xfrm>
            <a:off x="8956929" y="4716972"/>
            <a:ext cx="2807368" cy="2141028"/>
          </a:xfrm>
          <a:prstGeom prst="rect">
            <a:avLst/>
          </a:prstGeom>
        </p:spPr>
      </p:pic>
    </p:spTree>
    <p:extLst>
      <p:ext uri="{BB962C8B-B14F-4D97-AF65-F5344CB8AC3E}">
        <p14:creationId xmlns:p14="http://schemas.microsoft.com/office/powerpoint/2010/main" val="2345581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6343633" y="593367"/>
            <a:ext cx="5848400" cy="763600"/>
          </a:xfrm>
          <a:prstGeom prst="rect">
            <a:avLst/>
          </a:prstGeom>
          <a:solidFill>
            <a:schemeClr val="accent6">
              <a:lumMod val="20000"/>
              <a:lumOff val="80000"/>
            </a:schemeClr>
          </a:solidFill>
        </p:spPr>
        <p:txBody>
          <a:bodyPr spcFirstLastPara="1" vert="horz" wrap="square" lIns="121900" tIns="121900" rIns="121900" bIns="121900" rtlCol="0" anchor="t" anchorCtr="0">
            <a:noAutofit/>
          </a:bodyPr>
          <a:lstStyle/>
          <a:p>
            <a:pPr algn="ctr"/>
            <a:r>
              <a:rPr lang="en" b="1" dirty="0" smtClean="0">
                <a:solidFill>
                  <a:srgbClr val="C00000"/>
                </a:solidFill>
                <a:latin typeface="Luckiest Guy"/>
                <a:ea typeface="Luckiest Guy"/>
                <a:cs typeface="Luckiest Guy"/>
                <a:sym typeface="Luckiest Guy"/>
              </a:rPr>
              <a:t>Khởi động</a:t>
            </a:r>
            <a:endParaRPr b="1" dirty="0">
              <a:solidFill>
                <a:srgbClr val="C00000"/>
              </a:solidFill>
              <a:latin typeface="Luckiest Guy"/>
              <a:ea typeface="Luckiest Guy"/>
              <a:cs typeface="Luckiest Guy"/>
              <a:sym typeface="Luckiest Guy"/>
            </a:endParaRPr>
          </a:p>
        </p:txBody>
      </p:sp>
      <p:sp>
        <p:nvSpPr>
          <p:cNvPr id="63" name="Google Shape;63;p14"/>
          <p:cNvSpPr txBox="1">
            <a:spLocks noGrp="1"/>
          </p:cNvSpPr>
          <p:nvPr>
            <p:ph type="body" idx="1"/>
          </p:nvPr>
        </p:nvSpPr>
        <p:spPr>
          <a:xfrm>
            <a:off x="6343633" y="1536633"/>
            <a:ext cx="5848400" cy="5321200"/>
          </a:xfrm>
          <a:prstGeom prst="rect">
            <a:avLst/>
          </a:prstGeom>
        </p:spPr>
        <p:txBody>
          <a:bodyPr spcFirstLastPara="1" vert="horz" wrap="square" lIns="121900" tIns="121900" rIns="121900" bIns="121900" rtlCol="0" anchor="t" anchorCtr="0">
            <a:noAutofit/>
          </a:bodyPr>
          <a:lstStyle/>
          <a:p>
            <a:pPr marL="0" indent="0">
              <a:lnSpc>
                <a:spcPct val="150000"/>
              </a:lnSpc>
              <a:buNone/>
            </a:pPr>
            <a:r>
              <a:rPr lang="en-US" sz="3200" dirty="0" err="1" smtClean="0">
                <a:solidFill>
                  <a:srgbClr val="002060"/>
                </a:solidFill>
                <a:latin typeface="Architects Daughter"/>
                <a:ea typeface="Architects Daughter"/>
                <a:cs typeface="Architects Daughter"/>
                <a:sym typeface="Architects Daughter"/>
              </a:rPr>
              <a:t>Bạn</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có</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nhận</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ra</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vị</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trí</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của</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các</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địa</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danh</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sau</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trên</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bản</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đồ</a:t>
            </a:r>
            <a:r>
              <a:rPr lang="en-US" sz="3200" dirty="0" smtClean="0">
                <a:solidFill>
                  <a:srgbClr val="002060"/>
                </a:solidFill>
                <a:latin typeface="Architects Daughter"/>
                <a:ea typeface="Architects Daughter"/>
                <a:cs typeface="Architects Daughter"/>
                <a:sym typeface="Architects Daughter"/>
              </a:rPr>
              <a:t>:</a:t>
            </a:r>
          </a:p>
          <a:p>
            <a:pPr marL="457200" indent="-457200">
              <a:lnSpc>
                <a:spcPct val="150000"/>
              </a:lnSpc>
            </a:pPr>
            <a:r>
              <a:rPr lang="en-US" sz="3200" dirty="0" smtClean="0">
                <a:solidFill>
                  <a:srgbClr val="002060"/>
                </a:solidFill>
                <a:latin typeface="Architects Daughter"/>
                <a:ea typeface="Architects Daughter"/>
                <a:cs typeface="Architects Daughter"/>
                <a:sym typeface="Architects Daughter"/>
              </a:rPr>
              <a:t>Ai </a:t>
            </a:r>
            <a:r>
              <a:rPr lang="en-US" sz="3200" dirty="0" err="1" smtClean="0">
                <a:solidFill>
                  <a:srgbClr val="002060"/>
                </a:solidFill>
                <a:latin typeface="Architects Daughter"/>
                <a:ea typeface="Architects Daughter"/>
                <a:cs typeface="Architects Daughter"/>
                <a:sym typeface="Architects Daughter"/>
              </a:rPr>
              <a:t>Cập</a:t>
            </a:r>
            <a:endParaRPr lang="en-US" sz="3200" dirty="0" smtClean="0">
              <a:solidFill>
                <a:srgbClr val="002060"/>
              </a:solidFill>
              <a:latin typeface="Architects Daughter"/>
              <a:ea typeface="Architects Daughter"/>
              <a:cs typeface="Architects Daughter"/>
              <a:sym typeface="Architects Daughter"/>
            </a:endParaRPr>
          </a:p>
          <a:p>
            <a:pPr marL="457200" indent="-457200">
              <a:lnSpc>
                <a:spcPct val="150000"/>
              </a:lnSpc>
            </a:pPr>
            <a:r>
              <a:rPr lang="en-US" sz="3200" dirty="0" err="1" smtClean="0">
                <a:solidFill>
                  <a:srgbClr val="002060"/>
                </a:solidFill>
                <a:latin typeface="Architects Daughter"/>
                <a:ea typeface="Architects Daughter"/>
                <a:cs typeface="Architects Daughter"/>
                <a:sym typeface="Architects Daughter"/>
              </a:rPr>
              <a:t>Sông</a:t>
            </a:r>
            <a:r>
              <a:rPr lang="en-US" sz="3200" dirty="0" smtClean="0">
                <a:solidFill>
                  <a:srgbClr val="002060"/>
                </a:solidFill>
                <a:latin typeface="Architects Daughter"/>
                <a:ea typeface="Architects Daughter"/>
                <a:cs typeface="Architects Daughter"/>
                <a:sym typeface="Architects Daughter"/>
              </a:rPr>
              <a:t> Nin </a:t>
            </a:r>
          </a:p>
          <a:p>
            <a:pPr marL="457200" indent="-457200">
              <a:lnSpc>
                <a:spcPct val="150000"/>
              </a:lnSpc>
            </a:pPr>
            <a:r>
              <a:rPr lang="en-US" sz="3200" dirty="0" err="1" smtClean="0">
                <a:solidFill>
                  <a:srgbClr val="002060"/>
                </a:solidFill>
                <a:latin typeface="Architects Daughter"/>
                <a:ea typeface="Architects Daughter"/>
                <a:cs typeface="Architects Daughter"/>
                <a:sym typeface="Architects Daughter"/>
              </a:rPr>
              <a:t>Biển</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Đỏ</a:t>
            </a:r>
            <a:r>
              <a:rPr lang="en-US" sz="3200" dirty="0" smtClean="0">
                <a:solidFill>
                  <a:srgbClr val="002060"/>
                </a:solidFill>
                <a:latin typeface="Architects Daughter"/>
                <a:ea typeface="Architects Daughter"/>
                <a:cs typeface="Architects Daughter"/>
                <a:sym typeface="Architects Daughter"/>
              </a:rPr>
              <a:t> </a:t>
            </a:r>
          </a:p>
          <a:p>
            <a:pPr marL="457200" indent="-457200">
              <a:lnSpc>
                <a:spcPct val="150000"/>
              </a:lnSpc>
            </a:pPr>
            <a:r>
              <a:rPr lang="en-US" sz="3200" dirty="0" err="1" smtClean="0">
                <a:solidFill>
                  <a:srgbClr val="002060"/>
                </a:solidFill>
                <a:latin typeface="Architects Daughter"/>
                <a:ea typeface="Architects Daughter"/>
                <a:cs typeface="Architects Daughter"/>
                <a:sym typeface="Architects Daughter"/>
              </a:rPr>
              <a:t>Địa</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Trung</a:t>
            </a:r>
            <a:r>
              <a:rPr lang="en-US" sz="3200" dirty="0" smtClean="0">
                <a:solidFill>
                  <a:srgbClr val="002060"/>
                </a:solidFill>
                <a:latin typeface="Architects Daughter"/>
                <a:ea typeface="Architects Daughter"/>
                <a:cs typeface="Architects Daughter"/>
                <a:sym typeface="Architects Daughter"/>
              </a:rPr>
              <a:t> </a:t>
            </a:r>
            <a:r>
              <a:rPr lang="en-US" sz="3200" dirty="0" err="1" smtClean="0">
                <a:solidFill>
                  <a:srgbClr val="002060"/>
                </a:solidFill>
                <a:latin typeface="Architects Daughter"/>
                <a:ea typeface="Architects Daughter"/>
                <a:cs typeface="Architects Daughter"/>
                <a:sym typeface="Architects Daughter"/>
              </a:rPr>
              <a:t>Hải</a:t>
            </a:r>
            <a:r>
              <a:rPr lang="en-US" sz="3200" dirty="0" smtClean="0">
                <a:solidFill>
                  <a:srgbClr val="002060"/>
                </a:solidFill>
                <a:latin typeface="Architects Daughter"/>
                <a:ea typeface="Architects Daughter"/>
                <a:cs typeface="Architects Daughter"/>
                <a:sym typeface="Architects Daughter"/>
              </a:rPr>
              <a:t>?</a:t>
            </a:r>
            <a:endParaRPr sz="3200" dirty="0">
              <a:solidFill>
                <a:srgbClr val="002060"/>
              </a:solidFill>
              <a:latin typeface="Architects Daughter"/>
              <a:ea typeface="Architects Daughter"/>
              <a:cs typeface="Architects Daughter"/>
              <a:sym typeface="Architects Daughter"/>
            </a:endParaRPr>
          </a:p>
        </p:txBody>
      </p:sp>
      <p:pic>
        <p:nvPicPr>
          <p:cNvPr id="64" name="Google Shape;64;p14"/>
          <p:cNvPicPr preferRelativeResize="0"/>
          <p:nvPr/>
        </p:nvPicPr>
        <p:blipFill>
          <a:blip r:embed="rId3">
            <a:alphaModFix/>
          </a:blip>
          <a:stretch>
            <a:fillRect/>
          </a:stretch>
        </p:blipFill>
        <p:spPr>
          <a:xfrm>
            <a:off x="-57167" y="0"/>
            <a:ext cx="6400800" cy="6858000"/>
          </a:xfrm>
          <a:prstGeom prst="rect">
            <a:avLst/>
          </a:prstGeom>
          <a:noFill/>
          <a:ln>
            <a:noFill/>
          </a:ln>
        </p:spPr>
      </p:pic>
    </p:spTree>
    <p:extLst>
      <p:ext uri="{BB962C8B-B14F-4D97-AF65-F5344CB8AC3E}">
        <p14:creationId xmlns:p14="http://schemas.microsoft.com/office/powerpoint/2010/main" val="897173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57167" y="0"/>
            <a:ext cx="6400800" cy="6858000"/>
          </a:xfrm>
          <a:prstGeom prst="rect">
            <a:avLst/>
          </a:prstGeom>
          <a:noFill/>
          <a:ln>
            <a:noFill/>
          </a:ln>
        </p:spPr>
      </p:pic>
      <p:sp>
        <p:nvSpPr>
          <p:cNvPr id="7" name="Google Shape;70;p15"/>
          <p:cNvSpPr txBox="1">
            <a:spLocks noGrp="1"/>
          </p:cNvSpPr>
          <p:nvPr>
            <p:ph type="body" idx="1"/>
          </p:nvPr>
        </p:nvSpPr>
        <p:spPr>
          <a:xfrm>
            <a:off x="6689525" y="768400"/>
            <a:ext cx="5502475" cy="5321200"/>
          </a:xfrm>
          <a:prstGeom prst="rect">
            <a:avLst/>
          </a:prstGeom>
        </p:spPr>
        <p:txBody>
          <a:bodyPr spcFirstLastPara="1" vert="horz" wrap="square" lIns="121900" tIns="121900" rIns="121900" bIns="121900" rtlCol="0" anchor="t" anchorCtr="0">
            <a:noAutofit/>
          </a:bodyPr>
          <a:lstStyle/>
          <a:p>
            <a:pPr marL="0" indent="0">
              <a:lnSpc>
                <a:spcPct val="150000"/>
              </a:lnSpc>
              <a:buNone/>
            </a:pPr>
            <a:r>
              <a:rPr lang="vi-VN" sz="3600" dirty="0">
                <a:solidFill>
                  <a:srgbClr val="002060"/>
                </a:solidFill>
                <a:latin typeface="Calibri" panose="020F0502020204030204" pitchFamily="34" charset="0"/>
                <a:ea typeface="Architects Daughter"/>
                <a:cs typeface="Calibri" panose="020F0502020204030204" pitchFamily="34" charset="0"/>
                <a:sym typeface="Architects Daughter"/>
              </a:rPr>
              <a:t>Vậy còn hai con sông và vùng đất được khoanh tròn có tên là gì?</a:t>
            </a:r>
          </a:p>
          <a:p>
            <a:pPr marL="0" indent="0">
              <a:lnSpc>
                <a:spcPct val="150000"/>
              </a:lnSpc>
              <a:buNone/>
            </a:pPr>
            <a:endParaRPr sz="3200" dirty="0">
              <a:solidFill>
                <a:srgbClr val="002060"/>
              </a:solidFill>
              <a:latin typeface="Calibri" panose="020F0502020204030204" pitchFamily="34" charset="0"/>
              <a:ea typeface="Architects Daughter"/>
              <a:cs typeface="Calibri" panose="020F0502020204030204" pitchFamily="34" charset="0"/>
              <a:sym typeface="Architects Daughter"/>
            </a:endParaRPr>
          </a:p>
        </p:txBody>
      </p:sp>
      <p:sp>
        <p:nvSpPr>
          <p:cNvPr id="4" name="Oval 3"/>
          <p:cNvSpPr/>
          <p:nvPr/>
        </p:nvSpPr>
        <p:spPr>
          <a:xfrm rot="1212794">
            <a:off x="1862464" y="585621"/>
            <a:ext cx="2779843" cy="189296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828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4" name="Google Shape;84;p17"/>
          <p:cNvSpPr txBox="1">
            <a:spLocks noGrp="1"/>
          </p:cNvSpPr>
          <p:nvPr>
            <p:ph type="body" idx="1"/>
          </p:nvPr>
        </p:nvSpPr>
        <p:spPr>
          <a:xfrm>
            <a:off x="6343622" y="768400"/>
            <a:ext cx="5848400" cy="5321200"/>
          </a:xfrm>
          <a:prstGeom prst="rect">
            <a:avLst/>
          </a:prstGeom>
        </p:spPr>
        <p:txBody>
          <a:bodyPr spcFirstLastPara="1" vert="horz" wrap="square" lIns="121900" tIns="121900" rIns="121900" bIns="121900" rtlCol="0" anchor="t" anchorCtr="0">
            <a:noAutofit/>
          </a:bodyPr>
          <a:lstStyle/>
          <a:p>
            <a:pPr marL="0" indent="0">
              <a:lnSpc>
                <a:spcPct val="150000"/>
              </a:lnSpc>
              <a:buNone/>
            </a:pPr>
            <a:r>
              <a:rPr lang="vi-VN" sz="3200" dirty="0">
                <a:solidFill>
                  <a:srgbClr val="002060"/>
                </a:solidFill>
                <a:latin typeface="Calibri" panose="020F0502020204030204" pitchFamily="34" charset="0"/>
                <a:ea typeface="Architects Daughter"/>
                <a:cs typeface="Calibri" panose="020F0502020204030204" pitchFamily="34" charset="0"/>
                <a:sym typeface="Architects Daughter"/>
              </a:rPr>
              <a:t>Vậy còn hai con sông và vùng đất được khoanh tròn có tên là gì?</a:t>
            </a:r>
          </a:p>
          <a:p>
            <a:pPr marL="457200" indent="-457200">
              <a:lnSpc>
                <a:spcPct val="150000"/>
              </a:lnSpc>
            </a:pPr>
            <a:r>
              <a:rPr lang="vi-VN" sz="3200" b="1" dirty="0" smtClean="0">
                <a:solidFill>
                  <a:srgbClr val="C00000"/>
                </a:solidFill>
                <a:latin typeface="Calibri" panose="020F0502020204030204" pitchFamily="34" charset="0"/>
                <a:ea typeface="Architects Daughter"/>
                <a:cs typeface="Calibri" panose="020F0502020204030204" pitchFamily="34" charset="0"/>
                <a:sym typeface="Architects Daughter"/>
              </a:rPr>
              <a:t>Tigris </a:t>
            </a:r>
            <a:r>
              <a:rPr lang="vi-VN" sz="3200" b="1" dirty="0">
                <a:solidFill>
                  <a:srgbClr val="C00000"/>
                </a:solidFill>
                <a:latin typeface="Calibri" panose="020F0502020204030204" pitchFamily="34" charset="0"/>
                <a:ea typeface="Architects Daughter"/>
                <a:cs typeface="Calibri" panose="020F0502020204030204" pitchFamily="34" charset="0"/>
                <a:sym typeface="Architects Daughter"/>
              </a:rPr>
              <a:t>(Ti-gơ-rơ)</a:t>
            </a:r>
          </a:p>
          <a:p>
            <a:pPr marL="457200" indent="-457200">
              <a:lnSpc>
                <a:spcPct val="150000"/>
              </a:lnSpc>
            </a:pPr>
            <a:r>
              <a:rPr lang="vi-VN" sz="3200" b="1" dirty="0">
                <a:solidFill>
                  <a:srgbClr val="C00000"/>
                </a:solidFill>
                <a:latin typeface="Calibri" panose="020F0502020204030204" pitchFamily="34" charset="0"/>
                <a:ea typeface="Architects Daughter"/>
                <a:cs typeface="Calibri" panose="020F0502020204030204" pitchFamily="34" charset="0"/>
                <a:sym typeface="Architects Daughter"/>
              </a:rPr>
              <a:t>Euphrates (Ơ-phơ-rát)</a:t>
            </a:r>
          </a:p>
          <a:p>
            <a:pPr marL="457200" indent="-457200">
              <a:lnSpc>
                <a:spcPct val="150000"/>
              </a:lnSpc>
            </a:pPr>
            <a:r>
              <a:rPr lang="vi-VN" sz="3200" b="1" dirty="0">
                <a:solidFill>
                  <a:srgbClr val="C00000"/>
                </a:solidFill>
                <a:latin typeface="Calibri" panose="020F0502020204030204" pitchFamily="34" charset="0"/>
                <a:ea typeface="Architects Daughter"/>
                <a:cs typeface="Calibri" panose="020F0502020204030204" pitchFamily="34" charset="0"/>
                <a:sym typeface="Architects Daughter"/>
              </a:rPr>
              <a:t>Mesopatamia (</a:t>
            </a:r>
            <a:r>
              <a:rPr lang="vi-VN" sz="3200" b="1" dirty="0">
                <a:solidFill>
                  <a:srgbClr val="FF0000"/>
                </a:solidFill>
                <a:latin typeface="Calibri" panose="020F0502020204030204" pitchFamily="34" charset="0"/>
                <a:ea typeface="Architects Daughter"/>
                <a:cs typeface="Calibri" panose="020F0502020204030204" pitchFamily="34" charset="0"/>
                <a:sym typeface="Architects Daughter"/>
              </a:rPr>
              <a:t>Lưỡng Hà</a:t>
            </a:r>
            <a:r>
              <a:rPr lang="vi-VN" sz="3200" dirty="0">
                <a:solidFill>
                  <a:srgbClr val="FF0000"/>
                </a:solidFill>
                <a:latin typeface="Calibri" panose="020F0502020204030204" pitchFamily="34" charset="0"/>
                <a:ea typeface="Architects Daughter"/>
                <a:cs typeface="Calibri" panose="020F0502020204030204" pitchFamily="34" charset="0"/>
                <a:sym typeface="Architects Daughter"/>
              </a:rPr>
              <a:t>)</a:t>
            </a:r>
          </a:p>
        </p:txBody>
      </p:sp>
      <p:pic>
        <p:nvPicPr>
          <p:cNvPr id="85" name="Google Shape;85;p17"/>
          <p:cNvPicPr preferRelativeResize="0"/>
          <p:nvPr/>
        </p:nvPicPr>
        <p:blipFill>
          <a:blip r:embed="rId3">
            <a:alphaModFix/>
          </a:blip>
          <a:stretch>
            <a:fillRect/>
          </a:stretch>
        </p:blipFill>
        <p:spPr>
          <a:xfrm>
            <a:off x="-57166" y="0"/>
            <a:ext cx="6400788" cy="6858000"/>
          </a:xfrm>
          <a:prstGeom prst="rect">
            <a:avLst/>
          </a:prstGeom>
          <a:noFill/>
          <a:ln>
            <a:noFill/>
          </a:ln>
        </p:spPr>
      </p:pic>
    </p:spTree>
    <p:extLst>
      <p:ext uri="{BB962C8B-B14F-4D97-AF65-F5344CB8AC3E}">
        <p14:creationId xmlns:p14="http://schemas.microsoft.com/office/powerpoint/2010/main" val="2289382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8550375" y="396954"/>
            <a:ext cx="3641625" cy="6064107"/>
          </a:xfrm>
          <a:prstGeom prst="rect">
            <a:avLst/>
          </a:prstGeom>
        </p:spPr>
        <p:txBody>
          <a:bodyPr spcFirstLastPara="1" vert="horz" wrap="square" lIns="121900" tIns="121900" rIns="121900" bIns="121900" rtlCol="0" anchor="t" anchorCtr="0">
            <a:noAutofit/>
          </a:bodyPr>
          <a:lstStyle/>
          <a:p>
            <a:pPr>
              <a:lnSpc>
                <a:spcPct val="120000"/>
              </a:lnSpc>
              <a:spcBef>
                <a:spcPts val="600"/>
              </a:spcBef>
              <a:spcAft>
                <a:spcPts val="600"/>
              </a:spcAft>
            </a:pPr>
            <a:r>
              <a:rPr lang="vi-VN" sz="3200" dirty="0">
                <a:latin typeface="Calibri" panose="020F0502020204030204" pitchFamily="34" charset="0"/>
                <a:ea typeface="Luckiest Guy"/>
                <a:cs typeface="Calibri" panose="020F0502020204030204" pitchFamily="34" charset="0"/>
                <a:sym typeface="Luckiest Guy"/>
              </a:rPr>
              <a:t>Hãy kể tên các quốc gia </a:t>
            </a:r>
            <a:r>
              <a:rPr lang="en-US" sz="3200" dirty="0" err="1" smtClean="0">
                <a:latin typeface="Calibri" panose="020F0502020204030204" pitchFamily="34" charset="0"/>
                <a:ea typeface="Luckiest Guy"/>
                <a:cs typeface="Calibri" panose="020F0502020204030204" pitchFamily="34" charset="0"/>
                <a:sym typeface="Luckiest Guy"/>
              </a:rPr>
              <a:t>ngày</a:t>
            </a:r>
            <a:r>
              <a:rPr lang="en-US" sz="3200" dirty="0" smtClean="0">
                <a:latin typeface="Calibri" panose="020F0502020204030204" pitchFamily="34" charset="0"/>
                <a:ea typeface="Luckiest Guy"/>
                <a:cs typeface="Calibri" panose="020F0502020204030204" pitchFamily="34" charset="0"/>
                <a:sym typeface="Luckiest Guy"/>
              </a:rPr>
              <a:t> nay </a:t>
            </a:r>
            <a:r>
              <a:rPr lang="vi-VN" sz="3200" dirty="0" smtClean="0">
                <a:latin typeface="Calibri" panose="020F0502020204030204" pitchFamily="34" charset="0"/>
                <a:ea typeface="Luckiest Guy"/>
                <a:cs typeface="Calibri" panose="020F0502020204030204" pitchFamily="34" charset="0"/>
                <a:sym typeface="Luckiest Guy"/>
              </a:rPr>
              <a:t>nằm </a:t>
            </a:r>
            <a:r>
              <a:rPr lang="vi-VN" sz="3200" dirty="0">
                <a:latin typeface="Calibri" panose="020F0502020204030204" pitchFamily="34" charset="0"/>
                <a:ea typeface="Luckiest Guy"/>
                <a:cs typeface="Calibri" panose="020F0502020204030204" pitchFamily="34" charset="0"/>
                <a:sym typeface="Luckiest Guy"/>
              </a:rPr>
              <a:t>trên lãnh thổ Lưỡng Hà thời cổ đại</a:t>
            </a:r>
            <a:r>
              <a:rPr lang="vi-VN" sz="3200" dirty="0" smtClean="0">
                <a:latin typeface="Calibri" panose="020F0502020204030204" pitchFamily="34" charset="0"/>
                <a:ea typeface="Luckiest Guy"/>
                <a:cs typeface="Calibri" panose="020F0502020204030204" pitchFamily="34" charset="0"/>
                <a:sym typeface="Luckiest Guy"/>
              </a:rPr>
              <a:t>?</a:t>
            </a:r>
            <a:r>
              <a:rPr lang="en-US" sz="3600" dirty="0" smtClean="0">
                <a:latin typeface="Calibri" panose="020F0502020204030204" pitchFamily="34" charset="0"/>
                <a:ea typeface="Luckiest Guy"/>
                <a:cs typeface="Calibri" panose="020F0502020204030204" pitchFamily="34" charset="0"/>
                <a:sym typeface="Luckiest Guy"/>
              </a:rPr>
              <a:t/>
            </a:r>
            <a:br>
              <a:rPr lang="en-US" sz="3600" dirty="0" smtClean="0">
                <a:latin typeface="Calibri" panose="020F0502020204030204" pitchFamily="34" charset="0"/>
                <a:ea typeface="Luckiest Guy"/>
                <a:cs typeface="Calibri" panose="020F0502020204030204" pitchFamily="34" charset="0"/>
                <a:sym typeface="Luckiest Guy"/>
              </a:rPr>
            </a:br>
            <a:r>
              <a:rPr lang="en-US" sz="2800" dirty="0" smtClean="0">
                <a:latin typeface="Calibri" panose="020F0502020204030204" pitchFamily="34" charset="0"/>
                <a:ea typeface="Luckiest Guy"/>
                <a:cs typeface="Calibri" panose="020F0502020204030204" pitchFamily="34" charset="0"/>
                <a:sym typeface="Luckiest Guy"/>
              </a:rPr>
              <a:t>1. _______Iran_____</a:t>
            </a:r>
            <a:br>
              <a:rPr lang="en-US" sz="2800" dirty="0" smtClean="0">
                <a:latin typeface="Calibri" panose="020F0502020204030204" pitchFamily="34" charset="0"/>
                <a:ea typeface="Luckiest Guy"/>
                <a:cs typeface="Calibri" panose="020F0502020204030204" pitchFamily="34" charset="0"/>
                <a:sym typeface="Luckiest Guy"/>
              </a:rPr>
            </a:br>
            <a:r>
              <a:rPr lang="en-US" sz="2800" dirty="0" smtClean="0">
                <a:latin typeface="Calibri" panose="020F0502020204030204" pitchFamily="34" charset="0"/>
                <a:ea typeface="Luckiest Guy"/>
                <a:cs typeface="Calibri" panose="020F0502020204030204" pitchFamily="34" charset="0"/>
                <a:sym typeface="Luckiest Guy"/>
              </a:rPr>
              <a:t>2. __________Iraq__</a:t>
            </a:r>
            <a:br>
              <a:rPr lang="en-US" sz="2800" dirty="0" smtClean="0">
                <a:latin typeface="Calibri" panose="020F0502020204030204" pitchFamily="34" charset="0"/>
                <a:ea typeface="Luckiest Guy"/>
                <a:cs typeface="Calibri" panose="020F0502020204030204" pitchFamily="34" charset="0"/>
                <a:sym typeface="Luckiest Guy"/>
              </a:rPr>
            </a:br>
            <a:r>
              <a:rPr lang="en-US" sz="2800" dirty="0" smtClean="0">
                <a:latin typeface="Calibri" panose="020F0502020204030204" pitchFamily="34" charset="0"/>
                <a:ea typeface="Luckiest Guy"/>
                <a:cs typeface="Calibri" panose="020F0502020204030204" pitchFamily="34" charset="0"/>
                <a:sym typeface="Luckiest Guy"/>
              </a:rPr>
              <a:t>3. _______Syria_____</a:t>
            </a:r>
            <a:br>
              <a:rPr lang="en-US" sz="2800" dirty="0" smtClean="0">
                <a:latin typeface="Calibri" panose="020F0502020204030204" pitchFamily="34" charset="0"/>
                <a:ea typeface="Luckiest Guy"/>
                <a:cs typeface="Calibri" panose="020F0502020204030204" pitchFamily="34" charset="0"/>
                <a:sym typeface="Luckiest Guy"/>
              </a:rPr>
            </a:br>
            <a:r>
              <a:rPr lang="en-US" sz="2800" dirty="0" smtClean="0">
                <a:latin typeface="Calibri" panose="020F0502020204030204" pitchFamily="34" charset="0"/>
                <a:ea typeface="Luckiest Guy"/>
                <a:cs typeface="Calibri" panose="020F0502020204030204" pitchFamily="34" charset="0"/>
                <a:sym typeface="Luckiest Guy"/>
              </a:rPr>
              <a:t>4. ________Turkey____</a:t>
            </a:r>
            <a:br>
              <a:rPr lang="en-US" sz="2800" dirty="0" smtClean="0">
                <a:latin typeface="Calibri" panose="020F0502020204030204" pitchFamily="34" charset="0"/>
                <a:ea typeface="Luckiest Guy"/>
                <a:cs typeface="Calibri" panose="020F0502020204030204" pitchFamily="34" charset="0"/>
                <a:sym typeface="Luckiest Guy"/>
              </a:rPr>
            </a:br>
            <a:r>
              <a:rPr lang="en-US" sz="2800" dirty="0" smtClean="0">
                <a:latin typeface="Calibri" panose="020F0502020204030204" pitchFamily="34" charset="0"/>
                <a:ea typeface="Luckiest Guy"/>
                <a:cs typeface="Calibri" panose="020F0502020204030204" pitchFamily="34" charset="0"/>
                <a:sym typeface="Luckiest Guy"/>
              </a:rPr>
              <a:t>5. _______Lebanon_____</a:t>
            </a:r>
            <a:br>
              <a:rPr lang="en-US" sz="2800" dirty="0" smtClean="0">
                <a:latin typeface="Calibri" panose="020F0502020204030204" pitchFamily="34" charset="0"/>
                <a:ea typeface="Luckiest Guy"/>
                <a:cs typeface="Calibri" panose="020F0502020204030204" pitchFamily="34" charset="0"/>
                <a:sym typeface="Luckiest Guy"/>
              </a:rPr>
            </a:br>
            <a:r>
              <a:rPr lang="en-US" sz="2800" dirty="0" smtClean="0">
                <a:latin typeface="Calibri" panose="020F0502020204030204" pitchFamily="34" charset="0"/>
                <a:ea typeface="Luckiest Guy"/>
                <a:cs typeface="Calibri" panose="020F0502020204030204" pitchFamily="34" charset="0"/>
                <a:sym typeface="Luckiest Guy"/>
              </a:rPr>
              <a:t>6. _______Jordan_____</a:t>
            </a:r>
            <a:r>
              <a:rPr lang="en-US" sz="3600" dirty="0" smtClean="0">
                <a:latin typeface="Calibri" panose="020F0502020204030204" pitchFamily="34" charset="0"/>
                <a:ea typeface="Luckiest Guy"/>
                <a:cs typeface="Calibri" panose="020F0502020204030204" pitchFamily="34" charset="0"/>
                <a:sym typeface="Luckiest Guy"/>
              </a:rPr>
              <a:t/>
            </a:r>
            <a:br>
              <a:rPr lang="en-US" sz="3600" dirty="0" smtClean="0">
                <a:latin typeface="Calibri" panose="020F0502020204030204" pitchFamily="34" charset="0"/>
                <a:ea typeface="Luckiest Guy"/>
                <a:cs typeface="Calibri" panose="020F0502020204030204" pitchFamily="34" charset="0"/>
                <a:sym typeface="Luckiest Guy"/>
              </a:rPr>
            </a:br>
            <a:endParaRPr sz="3600" dirty="0">
              <a:latin typeface="Calibri" panose="020F0502020204030204" pitchFamily="34" charset="0"/>
              <a:ea typeface="Luckiest Guy"/>
              <a:cs typeface="Calibri" panose="020F0502020204030204" pitchFamily="34" charset="0"/>
              <a:sym typeface="Luckiest Guy"/>
            </a:endParaRPr>
          </a:p>
        </p:txBody>
      </p:sp>
      <p:pic>
        <p:nvPicPr>
          <p:cNvPr id="107" name="Google Shape;107;p20"/>
          <p:cNvPicPr preferRelativeResize="0"/>
          <p:nvPr/>
        </p:nvPicPr>
        <p:blipFill>
          <a:blip r:embed="rId3">
            <a:alphaModFix/>
          </a:blip>
          <a:stretch>
            <a:fillRect/>
          </a:stretch>
        </p:blipFill>
        <p:spPr>
          <a:xfrm>
            <a:off x="0" y="654118"/>
            <a:ext cx="8288067" cy="5549780"/>
          </a:xfrm>
          <a:prstGeom prst="rect">
            <a:avLst/>
          </a:prstGeom>
          <a:noFill/>
          <a:ln>
            <a:noFill/>
          </a:ln>
        </p:spPr>
      </p:pic>
    </p:spTree>
    <p:extLst>
      <p:ext uri="{BB962C8B-B14F-4D97-AF65-F5344CB8AC3E}">
        <p14:creationId xmlns:p14="http://schemas.microsoft.com/office/powerpoint/2010/main" val="5081571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343875"/>
            <a:ext cx="11360800" cy="673764"/>
          </a:xfrm>
          <a:solidFill>
            <a:schemeClr val="accent6">
              <a:lumMod val="20000"/>
              <a:lumOff val="80000"/>
            </a:schemeClr>
          </a:solidFill>
        </p:spPr>
        <p:txBody>
          <a:bodyPr/>
          <a:lstStyle/>
          <a:p>
            <a:pPr algn="ctr"/>
            <a:r>
              <a:rPr lang="vi-VN" sz="2800" b="1" dirty="0">
                <a:solidFill>
                  <a:srgbClr val="C00000"/>
                </a:solidFill>
                <a:latin typeface="Calibri" panose="020F0502020204030204" pitchFamily="34" charset="0"/>
                <a:cs typeface="Calibri" panose="020F0502020204030204" pitchFamily="34" charset="0"/>
              </a:rPr>
              <a:t>Điều kiện tự nhiên của Lưỡng Hà</a:t>
            </a:r>
            <a:endParaRPr lang="en-US" sz="2800" b="1" dirty="0">
              <a:solidFill>
                <a:srgbClr val="C00000"/>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a:xfrm>
            <a:off x="415600" y="1166466"/>
            <a:ext cx="5513252" cy="5691533"/>
          </a:xfrm>
        </p:spPr>
        <p:txBody>
          <a:bodyPr/>
          <a:lstStyle/>
          <a:p>
            <a:pPr marL="152396" indent="0">
              <a:lnSpc>
                <a:spcPct val="100000"/>
              </a:lnSpc>
              <a:buNone/>
            </a:pPr>
            <a:r>
              <a:rPr lang="vi-VN" sz="2500" b="1" u="sng" dirty="0">
                <a:solidFill>
                  <a:srgbClr val="C00000"/>
                </a:solidFill>
                <a:latin typeface="Calibri" panose="020F0502020204030204" pitchFamily="34" charset="0"/>
                <a:cs typeface="Calibri" panose="020F0502020204030204" pitchFamily="34" charset="0"/>
              </a:rPr>
              <a:t>Nhiệm vụ:</a:t>
            </a:r>
          </a:p>
          <a:p>
            <a:pPr marL="152396" indent="0">
              <a:lnSpc>
                <a:spcPct val="100000"/>
              </a:lnSpc>
              <a:buNone/>
            </a:pPr>
            <a:r>
              <a:rPr lang="vi-VN" sz="2500" b="1" i="1" dirty="0">
                <a:solidFill>
                  <a:srgbClr val="C00000"/>
                </a:solidFill>
                <a:latin typeface="Calibri" panose="020F0502020204030204" pitchFamily="34" charset="0"/>
                <a:cs typeface="Calibri" panose="020F0502020204030204" pitchFamily="34" charset="0"/>
              </a:rPr>
              <a:t>Quan sát lược đồ và trả lời các câu hỏi sau</a:t>
            </a:r>
            <a:r>
              <a:rPr lang="vi-VN" sz="2500" b="1" i="1" dirty="0" smtClean="0">
                <a:solidFill>
                  <a:srgbClr val="C00000"/>
                </a:solidFill>
                <a:latin typeface="Calibri" panose="020F0502020204030204" pitchFamily="34" charset="0"/>
                <a:cs typeface="Calibri" panose="020F0502020204030204" pitchFamily="34" charset="0"/>
              </a:rPr>
              <a:t>:</a:t>
            </a:r>
            <a:endParaRPr lang="en-US" sz="2500" b="1" i="1" dirty="0" smtClean="0">
              <a:solidFill>
                <a:srgbClr val="C00000"/>
              </a:solidFill>
              <a:latin typeface="Calibri" panose="020F0502020204030204" pitchFamily="34" charset="0"/>
              <a:cs typeface="Calibri" panose="020F0502020204030204" pitchFamily="34" charset="0"/>
            </a:endParaRPr>
          </a:p>
          <a:p>
            <a:pPr marL="152396" indent="0">
              <a:lnSpc>
                <a:spcPct val="100000"/>
              </a:lnSpc>
              <a:buNone/>
            </a:pPr>
            <a:r>
              <a:rPr lang="en-US" sz="2500" dirty="0" smtClean="0">
                <a:solidFill>
                  <a:srgbClr val="002060"/>
                </a:solidFill>
                <a:latin typeface="Calibri" panose="020F0502020204030204" pitchFamily="34" charset="0"/>
                <a:cs typeface="Calibri" panose="020F0502020204030204" pitchFamily="34" charset="0"/>
              </a:rPr>
              <a:t>1. </a:t>
            </a:r>
            <a:r>
              <a:rPr lang="vi-VN" sz="2500" dirty="0" smtClean="0">
                <a:solidFill>
                  <a:srgbClr val="002060"/>
                </a:solidFill>
                <a:latin typeface="Calibri" panose="020F0502020204030204" pitchFamily="34" charset="0"/>
                <a:cs typeface="Calibri" panose="020F0502020204030204" pitchFamily="34" charset="0"/>
              </a:rPr>
              <a:t>Dạng </a:t>
            </a:r>
            <a:r>
              <a:rPr lang="vi-VN" sz="2500" dirty="0">
                <a:solidFill>
                  <a:srgbClr val="002060"/>
                </a:solidFill>
                <a:latin typeface="Calibri" panose="020F0502020204030204" pitchFamily="34" charset="0"/>
                <a:cs typeface="Calibri" panose="020F0502020204030204" pitchFamily="34" charset="0"/>
              </a:rPr>
              <a:t>địa hình chủ yếu của Lưỡng Hà là</a:t>
            </a:r>
            <a:r>
              <a:rPr lang="vi-VN" sz="2500" dirty="0" smtClean="0">
                <a:solidFill>
                  <a:srgbClr val="002060"/>
                </a:solidFill>
                <a:latin typeface="Calibri" panose="020F0502020204030204" pitchFamily="34" charset="0"/>
                <a:cs typeface="Calibri" panose="020F0502020204030204" pitchFamily="34" charset="0"/>
              </a:rPr>
              <a:t>?</a:t>
            </a:r>
            <a:endParaRPr lang="en-US" sz="2500" dirty="0" smtClean="0">
              <a:solidFill>
                <a:srgbClr val="002060"/>
              </a:solidFill>
              <a:latin typeface="Calibri" panose="020F0502020204030204" pitchFamily="34" charset="0"/>
              <a:cs typeface="Calibri" panose="020F0502020204030204" pitchFamily="34" charset="0"/>
            </a:endParaRPr>
          </a:p>
          <a:p>
            <a:pPr marL="152396" indent="0">
              <a:lnSpc>
                <a:spcPct val="100000"/>
              </a:lnSpc>
              <a:buNone/>
            </a:pPr>
            <a:r>
              <a:rPr lang="en-US" sz="2500" dirty="0" smtClean="0">
                <a:solidFill>
                  <a:srgbClr val="002060"/>
                </a:solidFill>
                <a:latin typeface="Calibri" panose="020F0502020204030204" pitchFamily="34" charset="0"/>
                <a:cs typeface="Calibri" panose="020F0502020204030204" pitchFamily="34" charset="0"/>
              </a:rPr>
              <a:t>___________________________</a:t>
            </a:r>
          </a:p>
          <a:p>
            <a:pPr marL="152396" indent="0">
              <a:lnSpc>
                <a:spcPct val="100000"/>
              </a:lnSpc>
              <a:buNone/>
            </a:pPr>
            <a:endParaRPr lang="vi-VN" sz="2400" dirty="0">
              <a:solidFill>
                <a:srgbClr val="002060"/>
              </a:solidFill>
              <a:latin typeface="Calibri" panose="020F0502020204030204" pitchFamily="34" charset="0"/>
              <a:cs typeface="Calibri" panose="020F0502020204030204" pitchFamily="34" charset="0"/>
            </a:endParaRPr>
          </a:p>
          <a:p>
            <a:pPr marL="152396" indent="0">
              <a:lnSpc>
                <a:spcPct val="100000"/>
              </a:lnSpc>
              <a:buNone/>
            </a:pPr>
            <a:r>
              <a:rPr lang="en-US" sz="2500" dirty="0" smtClean="0">
                <a:solidFill>
                  <a:srgbClr val="002060"/>
                </a:solidFill>
                <a:latin typeface="Calibri" panose="020F0502020204030204" pitchFamily="34" charset="0"/>
                <a:cs typeface="Calibri" panose="020F0502020204030204" pitchFamily="34" charset="0"/>
              </a:rPr>
              <a:t>2. </a:t>
            </a:r>
            <a:r>
              <a:rPr lang="vi-VN" sz="2500" dirty="0" smtClean="0">
                <a:solidFill>
                  <a:srgbClr val="002060"/>
                </a:solidFill>
                <a:latin typeface="Calibri" panose="020F0502020204030204" pitchFamily="34" charset="0"/>
                <a:cs typeface="Calibri" panose="020F0502020204030204" pitchFamily="34" charset="0"/>
              </a:rPr>
              <a:t>Dạng </a:t>
            </a:r>
            <a:r>
              <a:rPr lang="vi-VN" sz="2500" dirty="0">
                <a:solidFill>
                  <a:srgbClr val="002060"/>
                </a:solidFill>
                <a:latin typeface="Calibri" panose="020F0502020204030204" pitchFamily="34" charset="0"/>
                <a:cs typeface="Calibri" panose="020F0502020204030204" pitchFamily="34" charset="0"/>
              </a:rPr>
              <a:t>địa hình đó tạo nên những thuận lợi gì cho cuộc sống của người dân </a:t>
            </a:r>
            <a:r>
              <a:rPr lang="en-US" sz="2500" dirty="0" err="1" smtClean="0">
                <a:solidFill>
                  <a:srgbClr val="002060"/>
                </a:solidFill>
                <a:latin typeface="Calibri" panose="020F0502020204030204" pitchFamily="34" charset="0"/>
                <a:cs typeface="Calibri" panose="020F0502020204030204" pitchFamily="34" charset="0"/>
              </a:rPr>
              <a:t>nơi</a:t>
            </a:r>
            <a:r>
              <a:rPr lang="en-US" sz="2500" dirty="0" smtClean="0">
                <a:solidFill>
                  <a:srgbClr val="002060"/>
                </a:solidFill>
                <a:latin typeface="Calibri" panose="020F0502020204030204" pitchFamily="34" charset="0"/>
                <a:cs typeface="Calibri" panose="020F0502020204030204" pitchFamily="34" charset="0"/>
              </a:rPr>
              <a:t> </a:t>
            </a:r>
            <a:r>
              <a:rPr lang="vi-VN" sz="2500" dirty="0" smtClean="0">
                <a:solidFill>
                  <a:srgbClr val="002060"/>
                </a:solidFill>
                <a:latin typeface="Calibri" panose="020F0502020204030204" pitchFamily="34" charset="0"/>
                <a:cs typeface="Calibri" panose="020F0502020204030204" pitchFamily="34" charset="0"/>
              </a:rPr>
              <a:t>đây?</a:t>
            </a:r>
            <a:endParaRPr lang="en-US" sz="2500" dirty="0" smtClean="0">
              <a:solidFill>
                <a:srgbClr val="002060"/>
              </a:solidFill>
              <a:latin typeface="Calibri" panose="020F0502020204030204" pitchFamily="34" charset="0"/>
              <a:cs typeface="Calibri" panose="020F0502020204030204" pitchFamily="34" charset="0"/>
            </a:endParaRPr>
          </a:p>
          <a:p>
            <a:pPr marL="152396" indent="0">
              <a:lnSpc>
                <a:spcPct val="100000"/>
              </a:lnSpc>
              <a:buNone/>
            </a:pPr>
            <a:r>
              <a:rPr lang="en-US" sz="2500" dirty="0" smtClean="0">
                <a:solidFill>
                  <a:srgbClr val="002060"/>
                </a:solidFill>
                <a:latin typeface="Calibri" panose="020F0502020204030204" pitchFamily="34" charset="0"/>
                <a:cs typeface="Calibri" panose="020F0502020204030204" pitchFamily="34" charset="0"/>
              </a:rPr>
              <a:t>___________________________</a:t>
            </a:r>
          </a:p>
          <a:p>
            <a:pPr marL="152396" indent="0">
              <a:lnSpc>
                <a:spcPct val="100000"/>
              </a:lnSpc>
              <a:buNone/>
            </a:pPr>
            <a:endParaRPr lang="en-US" sz="1000" dirty="0">
              <a:solidFill>
                <a:srgbClr val="002060"/>
              </a:solidFill>
              <a:latin typeface="Calibri" panose="020F0502020204030204" pitchFamily="34" charset="0"/>
              <a:cs typeface="Calibri" panose="020F0502020204030204" pitchFamily="34" charset="0"/>
            </a:endParaRPr>
          </a:p>
          <a:p>
            <a:pPr marL="152396" indent="0">
              <a:lnSpc>
                <a:spcPct val="100000"/>
              </a:lnSpc>
              <a:buNone/>
            </a:pPr>
            <a:r>
              <a:rPr lang="en-US" sz="2500" dirty="0" smtClean="0">
                <a:solidFill>
                  <a:srgbClr val="002060"/>
                </a:solidFill>
                <a:latin typeface="Calibri" panose="020F0502020204030204" pitchFamily="34" charset="0"/>
                <a:cs typeface="Calibri" panose="020F0502020204030204" pitchFamily="34" charset="0"/>
              </a:rPr>
              <a:t>3. </a:t>
            </a:r>
            <a:r>
              <a:rPr lang="vi-VN" sz="2500" dirty="0" smtClean="0">
                <a:solidFill>
                  <a:srgbClr val="002060"/>
                </a:solidFill>
                <a:latin typeface="Calibri" panose="020F0502020204030204" pitchFamily="34" charset="0"/>
                <a:cs typeface="Calibri" panose="020F0502020204030204" pitchFamily="34" charset="0"/>
              </a:rPr>
              <a:t>Địa </a:t>
            </a:r>
            <a:r>
              <a:rPr lang="vi-VN" sz="2500" dirty="0">
                <a:solidFill>
                  <a:srgbClr val="002060"/>
                </a:solidFill>
                <a:latin typeface="Calibri" panose="020F0502020204030204" pitchFamily="34" charset="0"/>
                <a:cs typeface="Calibri" panose="020F0502020204030204" pitchFamily="34" charset="0"/>
              </a:rPr>
              <a:t>hình xung quanh của Lưỡng Hà chủ yếu là</a:t>
            </a:r>
            <a:r>
              <a:rPr lang="vi-VN" sz="2500" dirty="0" smtClean="0">
                <a:solidFill>
                  <a:srgbClr val="002060"/>
                </a:solidFill>
                <a:latin typeface="Calibri" panose="020F0502020204030204" pitchFamily="34" charset="0"/>
                <a:cs typeface="Calibri" panose="020F0502020204030204" pitchFamily="34" charset="0"/>
              </a:rPr>
              <a:t>?</a:t>
            </a:r>
            <a:endParaRPr lang="en-US" sz="2500" dirty="0" smtClean="0">
              <a:solidFill>
                <a:srgbClr val="002060"/>
              </a:solidFill>
              <a:latin typeface="Calibri" panose="020F0502020204030204" pitchFamily="34" charset="0"/>
              <a:cs typeface="Calibri" panose="020F0502020204030204" pitchFamily="34" charset="0"/>
            </a:endParaRPr>
          </a:p>
          <a:p>
            <a:pPr marL="152396" indent="0">
              <a:lnSpc>
                <a:spcPct val="100000"/>
              </a:lnSpc>
              <a:buNone/>
            </a:pPr>
            <a:r>
              <a:rPr lang="en-US" sz="2500" dirty="0" smtClean="0">
                <a:latin typeface="Calibri" panose="020F0502020204030204" pitchFamily="34" charset="0"/>
                <a:cs typeface="Calibri" panose="020F0502020204030204" pitchFamily="34" charset="0"/>
              </a:rPr>
              <a:t>___________________________</a:t>
            </a:r>
            <a:endParaRPr lang="vi-VN" sz="25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6120819" y="1799305"/>
            <a:ext cx="5655581" cy="4125247"/>
          </a:xfrm>
          <a:prstGeom prst="rect">
            <a:avLst/>
          </a:prstGeom>
        </p:spPr>
      </p:pic>
    </p:spTree>
    <p:extLst>
      <p:ext uri="{BB962C8B-B14F-4D97-AF65-F5344CB8AC3E}">
        <p14:creationId xmlns:p14="http://schemas.microsoft.com/office/powerpoint/2010/main" val="3113355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5545" y="0"/>
            <a:ext cx="9386455" cy="6858000"/>
          </a:xfrm>
          <a:prstGeom prst="rect">
            <a:avLst/>
          </a:prstGeom>
        </p:spPr>
      </p:pic>
      <p:pic>
        <p:nvPicPr>
          <p:cNvPr id="3" name="Picture 2"/>
          <p:cNvPicPr>
            <a:picLocks noChangeAspect="1"/>
          </p:cNvPicPr>
          <p:nvPr/>
        </p:nvPicPr>
        <p:blipFill>
          <a:blip r:embed="rId3"/>
          <a:stretch>
            <a:fillRect/>
          </a:stretch>
        </p:blipFill>
        <p:spPr>
          <a:xfrm>
            <a:off x="2805545" y="9906"/>
            <a:ext cx="9386455" cy="6848094"/>
          </a:xfrm>
          <a:prstGeom prst="rect">
            <a:avLst/>
          </a:prstGeom>
        </p:spPr>
      </p:pic>
      <p:sp>
        <p:nvSpPr>
          <p:cNvPr id="3075" name="Rectangle 3"/>
          <p:cNvSpPr>
            <a:spLocks noGrp="1" noChangeArrowheads="1"/>
          </p:cNvSpPr>
          <p:nvPr>
            <p:ph type="body" idx="1"/>
          </p:nvPr>
        </p:nvSpPr>
        <p:spPr>
          <a:xfrm>
            <a:off x="0" y="144380"/>
            <a:ext cx="2805545" cy="6713620"/>
          </a:xfrm>
        </p:spPr>
        <p:txBody>
          <a:bodyPr>
            <a:noAutofit/>
          </a:bodyPr>
          <a:lstStyle/>
          <a:p>
            <a:pPr eaLnBrk="0" hangingPunct="0">
              <a:spcBef>
                <a:spcPct val="50000"/>
              </a:spcBef>
            </a:pPr>
            <a:r>
              <a:rPr lang="en-US" altLang="en-US" sz="2600" dirty="0" err="1" smtClean="0">
                <a:latin typeface="+mn-lt"/>
              </a:rPr>
              <a:t>Lưỡng</a:t>
            </a:r>
            <a:r>
              <a:rPr lang="en-US" altLang="en-US" sz="2600" dirty="0" smtClean="0">
                <a:latin typeface="+mn-lt"/>
              </a:rPr>
              <a:t> </a:t>
            </a:r>
            <a:r>
              <a:rPr lang="en-US" altLang="en-US" sz="2600" dirty="0" err="1" smtClean="0">
                <a:latin typeface="+mn-lt"/>
              </a:rPr>
              <a:t>Hà</a:t>
            </a:r>
            <a:r>
              <a:rPr lang="en-US" altLang="en-US" sz="2600" dirty="0" smtClean="0">
                <a:latin typeface="+mn-lt"/>
              </a:rPr>
              <a:t> </a:t>
            </a:r>
            <a:r>
              <a:rPr lang="en-US" altLang="en-US" sz="2600" dirty="0" err="1" smtClean="0">
                <a:latin typeface="+mn-lt"/>
              </a:rPr>
              <a:t>nằm</a:t>
            </a:r>
            <a:r>
              <a:rPr lang="en-US" altLang="en-US" sz="2600" dirty="0" smtClean="0">
                <a:latin typeface="+mn-lt"/>
              </a:rPr>
              <a:t> ở </a:t>
            </a:r>
            <a:r>
              <a:rPr lang="en-US" altLang="en-US" sz="2600" dirty="0" err="1" smtClean="0">
                <a:latin typeface="+mn-lt"/>
              </a:rPr>
              <a:t>khu</a:t>
            </a:r>
            <a:r>
              <a:rPr lang="en-US" altLang="en-US" sz="2600" dirty="0" smtClean="0">
                <a:latin typeface="+mn-lt"/>
              </a:rPr>
              <a:t> </a:t>
            </a:r>
            <a:r>
              <a:rPr lang="en-US" altLang="en-US" sz="2600" dirty="0" err="1" smtClean="0">
                <a:latin typeface="+mn-lt"/>
              </a:rPr>
              <a:t>vực</a:t>
            </a:r>
            <a:r>
              <a:rPr lang="en-US" altLang="en-US" sz="2600" dirty="0" smtClean="0">
                <a:latin typeface="+mn-lt"/>
              </a:rPr>
              <a:t> </a:t>
            </a:r>
            <a:r>
              <a:rPr lang="en-US" altLang="en-US" sz="2600" dirty="0" err="1" smtClean="0">
                <a:latin typeface="+mn-lt"/>
              </a:rPr>
              <a:t>Trung</a:t>
            </a:r>
            <a:r>
              <a:rPr lang="en-US" altLang="en-US" sz="2600" dirty="0" smtClean="0">
                <a:latin typeface="+mn-lt"/>
              </a:rPr>
              <a:t> </a:t>
            </a:r>
            <a:r>
              <a:rPr lang="en-US" altLang="en-US" sz="2600" dirty="0" err="1" smtClean="0">
                <a:latin typeface="+mn-lt"/>
              </a:rPr>
              <a:t>Đông</a:t>
            </a:r>
            <a:endParaRPr lang="en-US" altLang="en-US" sz="2600" dirty="0">
              <a:latin typeface="+mn-lt"/>
            </a:endParaRPr>
          </a:p>
          <a:p>
            <a:pPr eaLnBrk="0" hangingPunct="0">
              <a:spcBef>
                <a:spcPct val="50000"/>
              </a:spcBef>
            </a:pPr>
            <a:r>
              <a:rPr lang="en-US" altLang="en-US" sz="2600" dirty="0" err="1" smtClean="0">
                <a:latin typeface="+mn-lt"/>
              </a:rPr>
              <a:t>Bao</a:t>
            </a:r>
            <a:r>
              <a:rPr lang="en-US" altLang="en-US" sz="2600" dirty="0" smtClean="0">
                <a:latin typeface="+mn-lt"/>
              </a:rPr>
              <a:t> </a:t>
            </a:r>
            <a:r>
              <a:rPr lang="en-US" altLang="en-US" sz="2600" dirty="0" err="1" smtClean="0">
                <a:latin typeface="+mn-lt"/>
              </a:rPr>
              <a:t>bọc</a:t>
            </a:r>
            <a:r>
              <a:rPr lang="en-US" altLang="en-US" sz="2600" dirty="0" smtClean="0">
                <a:latin typeface="+mn-lt"/>
              </a:rPr>
              <a:t> </a:t>
            </a:r>
            <a:r>
              <a:rPr lang="en-US" altLang="en-US" sz="2600" dirty="0" err="1" smtClean="0">
                <a:latin typeface="+mn-lt"/>
              </a:rPr>
              <a:t>xung</a:t>
            </a:r>
            <a:r>
              <a:rPr lang="en-US" altLang="en-US" sz="2600" dirty="0" smtClean="0">
                <a:latin typeface="+mn-lt"/>
              </a:rPr>
              <a:t> </a:t>
            </a:r>
            <a:r>
              <a:rPr lang="en-US" altLang="en-US" sz="2600" dirty="0" err="1" smtClean="0">
                <a:latin typeface="+mn-lt"/>
              </a:rPr>
              <a:t>quanh</a:t>
            </a:r>
            <a:r>
              <a:rPr lang="en-US" altLang="en-US" sz="2600" dirty="0" smtClean="0">
                <a:latin typeface="+mn-lt"/>
              </a:rPr>
              <a:t> </a:t>
            </a:r>
            <a:r>
              <a:rPr lang="en-US" altLang="en-US" sz="2600" dirty="0" err="1" smtClean="0">
                <a:latin typeface="+mn-lt"/>
              </a:rPr>
              <a:t>Lưỡng</a:t>
            </a:r>
            <a:r>
              <a:rPr lang="en-US" altLang="en-US" sz="2600" dirty="0" smtClean="0">
                <a:latin typeface="+mn-lt"/>
              </a:rPr>
              <a:t> </a:t>
            </a:r>
            <a:r>
              <a:rPr lang="en-US" altLang="en-US" sz="2600" dirty="0" err="1" smtClean="0">
                <a:latin typeface="+mn-lt"/>
              </a:rPr>
              <a:t>Hà</a:t>
            </a:r>
            <a:r>
              <a:rPr lang="en-US" altLang="en-US" sz="2600" dirty="0" smtClean="0">
                <a:latin typeface="+mn-lt"/>
              </a:rPr>
              <a:t> </a:t>
            </a:r>
            <a:r>
              <a:rPr lang="en-US" altLang="en-US" sz="2600" dirty="0" err="1" smtClean="0">
                <a:latin typeface="+mn-lt"/>
              </a:rPr>
              <a:t>là</a:t>
            </a:r>
            <a:r>
              <a:rPr lang="en-US" altLang="en-US" sz="2600" dirty="0" smtClean="0">
                <a:latin typeface="+mn-lt"/>
              </a:rPr>
              <a:t> </a:t>
            </a:r>
            <a:r>
              <a:rPr lang="en-US" altLang="en-US" sz="2600" dirty="0" err="1" smtClean="0">
                <a:latin typeface="+mn-lt"/>
              </a:rPr>
              <a:t>các</a:t>
            </a:r>
            <a:r>
              <a:rPr lang="en-US" altLang="en-US" sz="2600" dirty="0" smtClean="0">
                <a:latin typeface="+mn-lt"/>
              </a:rPr>
              <a:t> </a:t>
            </a:r>
            <a:r>
              <a:rPr lang="en-US" altLang="en-US" sz="2600" dirty="0" err="1" smtClean="0">
                <a:latin typeface="+mn-lt"/>
              </a:rPr>
              <a:t>sa</a:t>
            </a:r>
            <a:r>
              <a:rPr lang="en-US" altLang="en-US" sz="2600" dirty="0" smtClean="0">
                <a:latin typeface="+mn-lt"/>
              </a:rPr>
              <a:t> </a:t>
            </a:r>
            <a:r>
              <a:rPr lang="en-US" altLang="en-US" sz="2600" dirty="0" err="1" smtClean="0">
                <a:latin typeface="+mn-lt"/>
              </a:rPr>
              <a:t>mạc</a:t>
            </a:r>
            <a:r>
              <a:rPr lang="en-US" altLang="en-US" sz="2600" dirty="0" smtClean="0">
                <a:latin typeface="+mn-lt"/>
              </a:rPr>
              <a:t>.</a:t>
            </a:r>
            <a:endParaRPr lang="en-US" altLang="en-US" sz="2600" dirty="0">
              <a:latin typeface="+mn-lt"/>
            </a:endParaRPr>
          </a:p>
          <a:p>
            <a:pPr eaLnBrk="0" hangingPunct="0">
              <a:spcBef>
                <a:spcPct val="50000"/>
              </a:spcBef>
            </a:pPr>
            <a:r>
              <a:rPr lang="en-US" altLang="en-US" sz="2600" dirty="0" err="1" smtClean="0">
                <a:latin typeface="+mn-lt"/>
              </a:rPr>
              <a:t>Vùng</a:t>
            </a:r>
            <a:r>
              <a:rPr lang="en-US" altLang="en-US" sz="2600" dirty="0" smtClean="0">
                <a:latin typeface="+mn-lt"/>
              </a:rPr>
              <a:t> </a:t>
            </a:r>
            <a:r>
              <a:rPr lang="en-US" altLang="en-US" sz="2600" dirty="0" err="1" smtClean="0">
                <a:latin typeface="+mn-lt"/>
              </a:rPr>
              <a:t>đất</a:t>
            </a:r>
            <a:r>
              <a:rPr lang="en-US" altLang="en-US" sz="2600" dirty="0" smtClean="0">
                <a:latin typeface="+mn-lt"/>
              </a:rPr>
              <a:t> </a:t>
            </a:r>
            <a:r>
              <a:rPr lang="en-US" altLang="en-US" sz="2600" dirty="0" err="1" smtClean="0">
                <a:latin typeface="+mn-lt"/>
              </a:rPr>
              <a:t>giữa</a:t>
            </a:r>
            <a:r>
              <a:rPr lang="en-US" altLang="en-US" sz="2600" dirty="0" smtClean="0">
                <a:latin typeface="+mn-lt"/>
              </a:rPr>
              <a:t> </a:t>
            </a:r>
            <a:r>
              <a:rPr lang="en-US" altLang="en-US" sz="2600" dirty="0" err="1" smtClean="0">
                <a:latin typeface="+mn-lt"/>
              </a:rPr>
              <a:t>hai</a:t>
            </a:r>
            <a:r>
              <a:rPr lang="en-US" altLang="en-US" sz="2600" dirty="0" smtClean="0">
                <a:latin typeface="+mn-lt"/>
              </a:rPr>
              <a:t> con </a:t>
            </a:r>
            <a:r>
              <a:rPr lang="en-US" altLang="en-US" sz="2600" dirty="0" err="1" smtClean="0">
                <a:latin typeface="+mn-lt"/>
              </a:rPr>
              <a:t>sông</a:t>
            </a:r>
            <a:r>
              <a:rPr lang="en-US" altLang="en-US" sz="2600" dirty="0" smtClean="0">
                <a:latin typeface="+mn-lt"/>
              </a:rPr>
              <a:t> Ti-</a:t>
            </a:r>
            <a:r>
              <a:rPr lang="en-US" altLang="en-US" sz="2600" dirty="0" err="1" smtClean="0">
                <a:latin typeface="+mn-lt"/>
              </a:rPr>
              <a:t>gơ</a:t>
            </a:r>
            <a:r>
              <a:rPr lang="en-US" altLang="en-US" sz="2600" dirty="0" smtClean="0">
                <a:latin typeface="+mn-lt"/>
              </a:rPr>
              <a:t>-</a:t>
            </a:r>
            <a:r>
              <a:rPr lang="en-US" altLang="en-US" sz="2600" dirty="0" err="1" smtClean="0">
                <a:latin typeface="+mn-lt"/>
              </a:rPr>
              <a:t>rơ</a:t>
            </a:r>
            <a:r>
              <a:rPr lang="en-US" altLang="en-US" sz="2600" dirty="0" smtClean="0">
                <a:latin typeface="+mn-lt"/>
              </a:rPr>
              <a:t> </a:t>
            </a:r>
            <a:r>
              <a:rPr lang="en-US" altLang="en-US" sz="2600" dirty="0" err="1" smtClean="0">
                <a:latin typeface="+mn-lt"/>
              </a:rPr>
              <a:t>và</a:t>
            </a:r>
            <a:r>
              <a:rPr lang="en-US" altLang="en-US" sz="2600" dirty="0" smtClean="0">
                <a:latin typeface="+mn-lt"/>
              </a:rPr>
              <a:t> Ơ-</a:t>
            </a:r>
            <a:r>
              <a:rPr lang="en-US" altLang="en-US" sz="2600" dirty="0" err="1" smtClean="0">
                <a:latin typeface="+mn-lt"/>
              </a:rPr>
              <a:t>phơ</a:t>
            </a:r>
            <a:r>
              <a:rPr lang="en-US" altLang="en-US" sz="2600" dirty="0" smtClean="0">
                <a:latin typeface="+mn-lt"/>
              </a:rPr>
              <a:t>-</a:t>
            </a:r>
            <a:r>
              <a:rPr lang="en-US" altLang="en-US" sz="2600" dirty="0" err="1" smtClean="0">
                <a:latin typeface="+mn-lt"/>
              </a:rPr>
              <a:t>rát</a:t>
            </a:r>
            <a:r>
              <a:rPr lang="en-US" altLang="en-US" sz="2600" dirty="0" smtClean="0">
                <a:latin typeface="+mn-lt"/>
              </a:rPr>
              <a:t> </a:t>
            </a:r>
            <a:r>
              <a:rPr lang="en-US" altLang="en-US" sz="2600" dirty="0" err="1" smtClean="0">
                <a:latin typeface="+mn-lt"/>
              </a:rPr>
              <a:t>khá</a:t>
            </a:r>
            <a:r>
              <a:rPr lang="en-US" altLang="en-US" sz="2600" dirty="0" smtClean="0">
                <a:latin typeface="+mn-lt"/>
              </a:rPr>
              <a:t> </a:t>
            </a:r>
            <a:r>
              <a:rPr lang="en-US" altLang="en-US" sz="2600" dirty="0" err="1" smtClean="0">
                <a:latin typeface="+mn-lt"/>
              </a:rPr>
              <a:t>bằng</a:t>
            </a:r>
            <a:r>
              <a:rPr lang="en-US" altLang="en-US" sz="2600" dirty="0" smtClean="0">
                <a:latin typeface="+mn-lt"/>
              </a:rPr>
              <a:t> </a:t>
            </a:r>
            <a:r>
              <a:rPr lang="en-US" altLang="en-US" sz="2600" dirty="0" err="1" smtClean="0">
                <a:latin typeface="+mn-lt"/>
              </a:rPr>
              <a:t>phẳng</a:t>
            </a:r>
            <a:r>
              <a:rPr lang="en-US" altLang="en-US" sz="2600" dirty="0" smtClean="0">
                <a:latin typeface="+mn-lt"/>
              </a:rPr>
              <a:t> </a:t>
            </a:r>
            <a:r>
              <a:rPr lang="en-US" altLang="en-US" sz="2600" dirty="0" err="1" smtClean="0">
                <a:latin typeface="+mn-lt"/>
              </a:rPr>
              <a:t>và</a:t>
            </a:r>
            <a:r>
              <a:rPr lang="en-US" altLang="en-US" sz="2600" dirty="0" smtClean="0">
                <a:latin typeface="+mn-lt"/>
              </a:rPr>
              <a:t> </a:t>
            </a:r>
            <a:r>
              <a:rPr lang="en-US" altLang="en-US" sz="2600" dirty="0" err="1" smtClean="0">
                <a:latin typeface="+mn-lt"/>
              </a:rPr>
              <a:t>màu</a:t>
            </a:r>
            <a:r>
              <a:rPr lang="en-US" altLang="en-US" sz="2600" dirty="0" smtClean="0">
                <a:latin typeface="+mn-lt"/>
              </a:rPr>
              <a:t> </a:t>
            </a:r>
            <a:r>
              <a:rPr lang="en-US" altLang="en-US" sz="2600" dirty="0" err="1" smtClean="0">
                <a:latin typeface="+mn-lt"/>
              </a:rPr>
              <a:t>mỡ</a:t>
            </a:r>
            <a:r>
              <a:rPr lang="en-US" altLang="en-US" sz="2600" dirty="0" smtClean="0">
                <a:latin typeface="+mn-lt"/>
              </a:rPr>
              <a:t>.</a:t>
            </a:r>
            <a:endParaRPr lang="en-US" altLang="en-US" sz="2600" dirty="0">
              <a:latin typeface="+mn-lt"/>
            </a:endParaRPr>
          </a:p>
          <a:p>
            <a:pPr eaLnBrk="0" hangingPunct="0">
              <a:spcBef>
                <a:spcPct val="50000"/>
              </a:spcBef>
            </a:pPr>
            <a:r>
              <a:rPr lang="en-US" altLang="en-US" sz="2600" dirty="0" err="1" smtClean="0">
                <a:latin typeface="+mn-lt"/>
              </a:rPr>
              <a:t>Điều</a:t>
            </a:r>
            <a:r>
              <a:rPr lang="en-US" altLang="en-US" sz="2600" dirty="0" smtClean="0">
                <a:latin typeface="+mn-lt"/>
              </a:rPr>
              <a:t> </a:t>
            </a:r>
            <a:r>
              <a:rPr lang="en-US" altLang="en-US" sz="2600" dirty="0" err="1" smtClean="0">
                <a:latin typeface="+mn-lt"/>
              </a:rPr>
              <a:t>kiện</a:t>
            </a:r>
            <a:r>
              <a:rPr lang="en-US" altLang="en-US" sz="2600" dirty="0" smtClean="0">
                <a:latin typeface="+mn-lt"/>
              </a:rPr>
              <a:t> </a:t>
            </a:r>
            <a:r>
              <a:rPr lang="en-US" altLang="en-US" sz="2600" dirty="0" err="1" smtClean="0">
                <a:latin typeface="+mn-lt"/>
              </a:rPr>
              <a:t>tự</a:t>
            </a:r>
            <a:r>
              <a:rPr lang="en-US" altLang="en-US" sz="2600" dirty="0" smtClean="0">
                <a:latin typeface="+mn-lt"/>
              </a:rPr>
              <a:t> </a:t>
            </a:r>
            <a:r>
              <a:rPr lang="en-US" altLang="en-US" sz="2600" dirty="0" err="1" smtClean="0">
                <a:latin typeface="+mn-lt"/>
              </a:rPr>
              <a:t>nhiên</a:t>
            </a:r>
            <a:r>
              <a:rPr lang="en-US" altLang="en-US" sz="2600" dirty="0" smtClean="0">
                <a:latin typeface="+mn-lt"/>
              </a:rPr>
              <a:t> </a:t>
            </a:r>
            <a:r>
              <a:rPr lang="en-US" altLang="en-US" sz="2600" dirty="0" err="1" smtClean="0">
                <a:latin typeface="+mn-lt"/>
              </a:rPr>
              <a:t>thuận</a:t>
            </a:r>
            <a:r>
              <a:rPr lang="en-US" altLang="en-US" sz="2600" dirty="0" smtClean="0">
                <a:latin typeface="+mn-lt"/>
              </a:rPr>
              <a:t> </a:t>
            </a:r>
            <a:r>
              <a:rPr lang="en-US" altLang="en-US" sz="2600" dirty="0" err="1" smtClean="0">
                <a:latin typeface="+mn-lt"/>
              </a:rPr>
              <a:t>lợi</a:t>
            </a:r>
            <a:r>
              <a:rPr lang="en-US" altLang="en-US" sz="2600" dirty="0" smtClean="0">
                <a:latin typeface="+mn-lt"/>
              </a:rPr>
              <a:t> </a:t>
            </a:r>
            <a:r>
              <a:rPr lang="en-US" altLang="en-US" sz="2600" dirty="0" err="1" smtClean="0">
                <a:latin typeface="+mn-lt"/>
              </a:rPr>
              <a:t>cho</a:t>
            </a:r>
            <a:r>
              <a:rPr lang="en-US" altLang="en-US" sz="2600" dirty="0" smtClean="0">
                <a:latin typeface="+mn-lt"/>
              </a:rPr>
              <a:t> </a:t>
            </a:r>
            <a:r>
              <a:rPr lang="en-US" altLang="en-US" sz="2600" dirty="0" err="1" smtClean="0">
                <a:latin typeface="+mn-lt"/>
              </a:rPr>
              <a:t>trồng</a:t>
            </a:r>
            <a:r>
              <a:rPr lang="en-US" altLang="en-US" sz="2600" dirty="0" smtClean="0">
                <a:latin typeface="+mn-lt"/>
              </a:rPr>
              <a:t> </a:t>
            </a:r>
            <a:r>
              <a:rPr lang="en-US" altLang="en-US" sz="2600" dirty="0" err="1" smtClean="0">
                <a:latin typeface="+mn-lt"/>
              </a:rPr>
              <a:t>trọt</a:t>
            </a:r>
            <a:r>
              <a:rPr lang="en-US" altLang="en-US" sz="2600" dirty="0" smtClean="0">
                <a:latin typeface="+mn-lt"/>
              </a:rPr>
              <a:t>, </a:t>
            </a:r>
            <a:r>
              <a:rPr lang="en-US" altLang="en-US" sz="2600" dirty="0" err="1" smtClean="0">
                <a:latin typeface="+mn-lt"/>
              </a:rPr>
              <a:t>giao</a:t>
            </a:r>
            <a:r>
              <a:rPr lang="en-US" altLang="en-US" sz="2600" dirty="0" smtClean="0">
                <a:latin typeface="+mn-lt"/>
              </a:rPr>
              <a:t> </a:t>
            </a:r>
            <a:r>
              <a:rPr lang="en-US" altLang="en-US" sz="2600" dirty="0" err="1" smtClean="0">
                <a:latin typeface="+mn-lt"/>
              </a:rPr>
              <a:t>thông</a:t>
            </a:r>
            <a:r>
              <a:rPr lang="en-US" altLang="en-US" sz="2600" dirty="0" smtClean="0">
                <a:latin typeface="+mn-lt"/>
              </a:rPr>
              <a:t> </a:t>
            </a:r>
            <a:r>
              <a:rPr lang="en-US" altLang="en-US" sz="2600" dirty="0" err="1" smtClean="0">
                <a:latin typeface="+mn-lt"/>
              </a:rPr>
              <a:t>và</a:t>
            </a:r>
            <a:r>
              <a:rPr lang="en-US" altLang="en-US" sz="2600" dirty="0" smtClean="0">
                <a:latin typeface="+mn-lt"/>
              </a:rPr>
              <a:t> </a:t>
            </a:r>
            <a:r>
              <a:rPr lang="en-US" altLang="en-US" sz="2600" dirty="0" err="1" smtClean="0">
                <a:latin typeface="+mn-lt"/>
              </a:rPr>
              <a:t>buôn</a:t>
            </a:r>
            <a:r>
              <a:rPr lang="en-US" altLang="en-US" sz="2600" dirty="0" smtClean="0">
                <a:latin typeface="+mn-lt"/>
              </a:rPr>
              <a:t> </a:t>
            </a:r>
            <a:r>
              <a:rPr lang="en-US" altLang="en-US" sz="2600" dirty="0" err="1" smtClean="0">
                <a:latin typeface="+mn-lt"/>
              </a:rPr>
              <a:t>bán</a:t>
            </a:r>
            <a:endParaRPr lang="en-GB" altLang="en-US" sz="2600" dirty="0">
              <a:latin typeface="+mn-lt"/>
            </a:endParaRPr>
          </a:p>
        </p:txBody>
      </p:sp>
      <p:sp>
        <p:nvSpPr>
          <p:cNvPr id="5" name="Rectangle 4"/>
          <p:cNvSpPr/>
          <p:nvPr/>
        </p:nvSpPr>
        <p:spPr>
          <a:xfrm>
            <a:off x="6331528" y="4872289"/>
            <a:ext cx="3872345" cy="707886"/>
          </a:xfrm>
          <a:prstGeom prst="rect">
            <a:avLst/>
          </a:prstGeom>
          <a:solidFill>
            <a:schemeClr val="accent6"/>
          </a:solidFill>
          <a:ln w="57150">
            <a:solidFill>
              <a:schemeClr val="tx1"/>
            </a:solidFill>
          </a:ln>
        </p:spPr>
        <p:txBody>
          <a:bodyPr wrap="square">
            <a:spAutoFit/>
          </a:bodyPr>
          <a:lstStyle/>
          <a:p>
            <a:pPr algn="ctr"/>
            <a:r>
              <a:rPr lang="en-US" altLang="en-US" sz="2000" b="1" dirty="0" err="1" smtClean="0">
                <a:solidFill>
                  <a:schemeClr val="bg1"/>
                </a:solidFill>
              </a:rPr>
              <a:t>Phần</a:t>
            </a:r>
            <a:r>
              <a:rPr lang="en-US" altLang="en-US" sz="2000" b="1" dirty="0" smtClean="0">
                <a:solidFill>
                  <a:schemeClr val="bg1"/>
                </a:solidFill>
              </a:rPr>
              <a:t> </a:t>
            </a:r>
            <a:r>
              <a:rPr lang="en-US" altLang="en-US" sz="2000" b="1" dirty="0" err="1" smtClean="0">
                <a:solidFill>
                  <a:schemeClr val="bg1"/>
                </a:solidFill>
              </a:rPr>
              <a:t>lớn</a:t>
            </a:r>
            <a:r>
              <a:rPr lang="en-US" altLang="en-US" sz="2000" b="1" dirty="0" smtClean="0">
                <a:solidFill>
                  <a:schemeClr val="bg1"/>
                </a:solidFill>
              </a:rPr>
              <a:t> </a:t>
            </a:r>
            <a:r>
              <a:rPr lang="en-US" altLang="en-US" sz="2000" b="1" dirty="0" err="1" smtClean="0">
                <a:solidFill>
                  <a:schemeClr val="bg1"/>
                </a:solidFill>
              </a:rPr>
              <a:t>diện</a:t>
            </a:r>
            <a:r>
              <a:rPr lang="en-US" altLang="en-US" sz="2000" b="1" dirty="0" smtClean="0">
                <a:solidFill>
                  <a:schemeClr val="bg1"/>
                </a:solidFill>
              </a:rPr>
              <a:t> </a:t>
            </a:r>
            <a:r>
              <a:rPr lang="en-US" altLang="en-US" sz="2000" b="1" dirty="0" err="1" smtClean="0">
                <a:solidFill>
                  <a:schemeClr val="bg1"/>
                </a:solidFill>
              </a:rPr>
              <a:t>tích</a:t>
            </a:r>
            <a:r>
              <a:rPr lang="en-US" altLang="en-US" sz="2000" b="1" dirty="0" smtClean="0">
                <a:solidFill>
                  <a:schemeClr val="bg1"/>
                </a:solidFill>
              </a:rPr>
              <a:t> </a:t>
            </a:r>
            <a:r>
              <a:rPr lang="en-US" altLang="en-US" sz="2000" b="1" dirty="0" err="1" smtClean="0">
                <a:solidFill>
                  <a:schemeClr val="bg1"/>
                </a:solidFill>
              </a:rPr>
              <a:t>Lưỡng</a:t>
            </a:r>
            <a:r>
              <a:rPr lang="en-US" altLang="en-US" sz="2000" b="1" dirty="0" smtClean="0">
                <a:solidFill>
                  <a:schemeClr val="bg1"/>
                </a:solidFill>
              </a:rPr>
              <a:t> </a:t>
            </a:r>
            <a:r>
              <a:rPr lang="en-US" altLang="en-US" sz="2000" b="1" dirty="0" err="1" smtClean="0">
                <a:solidFill>
                  <a:schemeClr val="bg1"/>
                </a:solidFill>
              </a:rPr>
              <a:t>Hà</a:t>
            </a:r>
            <a:r>
              <a:rPr lang="en-US" altLang="en-US" sz="2000" b="1" dirty="0" smtClean="0">
                <a:solidFill>
                  <a:schemeClr val="bg1"/>
                </a:solidFill>
              </a:rPr>
              <a:t> </a:t>
            </a:r>
            <a:r>
              <a:rPr lang="en-US" altLang="en-US" sz="2000" b="1" dirty="0" err="1" smtClean="0">
                <a:solidFill>
                  <a:schemeClr val="bg1"/>
                </a:solidFill>
              </a:rPr>
              <a:t>nằm</a:t>
            </a:r>
            <a:r>
              <a:rPr lang="en-US" altLang="en-US" sz="2000" b="1" dirty="0" smtClean="0">
                <a:solidFill>
                  <a:schemeClr val="bg1"/>
                </a:solidFill>
              </a:rPr>
              <a:t> </a:t>
            </a:r>
            <a:r>
              <a:rPr lang="en-US" altLang="en-US" sz="2000" b="1" dirty="0" err="1" smtClean="0">
                <a:solidFill>
                  <a:schemeClr val="bg1"/>
                </a:solidFill>
              </a:rPr>
              <a:t>trên</a:t>
            </a:r>
            <a:r>
              <a:rPr lang="en-US" altLang="en-US" sz="2000" b="1" dirty="0" smtClean="0">
                <a:solidFill>
                  <a:schemeClr val="bg1"/>
                </a:solidFill>
              </a:rPr>
              <a:t> </a:t>
            </a:r>
            <a:r>
              <a:rPr lang="en-US" altLang="en-US" sz="2000" b="1" dirty="0" err="1" smtClean="0">
                <a:solidFill>
                  <a:schemeClr val="bg1"/>
                </a:solidFill>
              </a:rPr>
              <a:t>lãnh</a:t>
            </a:r>
            <a:r>
              <a:rPr lang="en-US" altLang="en-US" sz="2000" b="1" dirty="0" smtClean="0">
                <a:solidFill>
                  <a:schemeClr val="bg1"/>
                </a:solidFill>
              </a:rPr>
              <a:t> </a:t>
            </a:r>
            <a:r>
              <a:rPr lang="en-US" altLang="en-US" sz="2000" b="1" dirty="0" err="1" smtClean="0">
                <a:solidFill>
                  <a:schemeClr val="bg1"/>
                </a:solidFill>
              </a:rPr>
              <a:t>thổ</a:t>
            </a:r>
            <a:r>
              <a:rPr lang="en-US" altLang="en-US" sz="2000" b="1" dirty="0" smtClean="0">
                <a:solidFill>
                  <a:schemeClr val="bg1"/>
                </a:solidFill>
              </a:rPr>
              <a:t> Iraq </a:t>
            </a:r>
            <a:r>
              <a:rPr lang="en-US" altLang="en-US" sz="2000" b="1" dirty="0" err="1" smtClean="0">
                <a:solidFill>
                  <a:schemeClr val="bg1"/>
                </a:solidFill>
              </a:rPr>
              <a:t>ngày</a:t>
            </a:r>
            <a:r>
              <a:rPr lang="en-US" altLang="en-US" sz="2000" b="1" dirty="0" smtClean="0">
                <a:solidFill>
                  <a:schemeClr val="bg1"/>
                </a:solidFill>
              </a:rPr>
              <a:t> nay.</a:t>
            </a:r>
            <a:endParaRPr lang="en-US" altLang="en-US" sz="2000" b="1" dirty="0">
              <a:solidFill>
                <a:schemeClr val="bg1"/>
              </a:solidFill>
            </a:endParaRPr>
          </a:p>
        </p:txBody>
      </p:sp>
    </p:spTree>
    <p:extLst>
      <p:ext uri="{BB962C8B-B14F-4D97-AF65-F5344CB8AC3E}">
        <p14:creationId xmlns:p14="http://schemas.microsoft.com/office/powerpoint/2010/main" val="92097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743407"/>
            <a:ext cx="12192000" cy="592281"/>
          </a:xfrm>
          <a:prstGeom prst="rect">
            <a:avLst/>
          </a:prstGeom>
          <a:solidFill>
            <a:srgbClr val="FFCCC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a:r>
              <a:rPr lang="en-US" sz="3600" b="1">
                <a:solidFill>
                  <a:srgbClr val="002060"/>
                </a:solidFill>
                <a:latin typeface="+mj-lt"/>
              </a:rPr>
              <a:t>NHIỆM VỤ</a:t>
            </a:r>
            <a:endParaRPr lang="en-US" sz="3600" b="1" dirty="0">
              <a:solidFill>
                <a:srgbClr val="002060"/>
              </a:solidFill>
              <a:latin typeface="+mj-lt"/>
            </a:endParaRPr>
          </a:p>
        </p:txBody>
      </p:sp>
      <p:sp>
        <p:nvSpPr>
          <p:cNvPr id="2" name="Title 1"/>
          <p:cNvSpPr>
            <a:spLocks noGrp="1"/>
          </p:cNvSpPr>
          <p:nvPr>
            <p:ph type="title"/>
          </p:nvPr>
        </p:nvSpPr>
        <p:spPr>
          <a:xfrm>
            <a:off x="0" y="1"/>
            <a:ext cx="12192000" cy="727364"/>
          </a:xfrm>
          <a:solidFill>
            <a:srgbClr val="C00000"/>
          </a:solidFill>
        </p:spPr>
        <p:txBody>
          <a:bodyPr>
            <a:normAutofit/>
          </a:bodyPr>
          <a:lstStyle/>
          <a:p>
            <a:pPr algn="ctr"/>
            <a:r>
              <a:rPr lang="en-US" sz="4000" b="1" dirty="0" smtClean="0">
                <a:solidFill>
                  <a:schemeClr val="bg1"/>
                </a:solidFill>
                <a:latin typeface="+mn-lt"/>
              </a:rPr>
              <a:t>2. </a:t>
            </a:r>
            <a:r>
              <a:rPr lang="en-US" sz="4000" b="1" dirty="0" err="1" smtClean="0">
                <a:solidFill>
                  <a:schemeClr val="bg1"/>
                </a:solidFill>
                <a:latin typeface="+mn-lt"/>
              </a:rPr>
              <a:t>Nhà</a:t>
            </a:r>
            <a:r>
              <a:rPr lang="en-US" sz="4000" b="1" dirty="0" smtClean="0">
                <a:solidFill>
                  <a:schemeClr val="bg1"/>
                </a:solidFill>
                <a:latin typeface="+mn-lt"/>
              </a:rPr>
              <a:t> </a:t>
            </a:r>
            <a:r>
              <a:rPr lang="en-US" sz="4000" b="1" dirty="0" err="1" smtClean="0">
                <a:solidFill>
                  <a:schemeClr val="bg1"/>
                </a:solidFill>
                <a:latin typeface="+mn-lt"/>
              </a:rPr>
              <a:t>nước</a:t>
            </a:r>
            <a:r>
              <a:rPr lang="en-US" sz="4000" b="1" dirty="0" smtClean="0">
                <a:solidFill>
                  <a:schemeClr val="bg1"/>
                </a:solidFill>
                <a:latin typeface="+mn-lt"/>
              </a:rPr>
              <a:t> </a:t>
            </a:r>
            <a:r>
              <a:rPr lang="en-US" sz="4000" b="1" dirty="0" err="1" smtClean="0">
                <a:solidFill>
                  <a:schemeClr val="bg1"/>
                </a:solidFill>
                <a:latin typeface="+mn-lt"/>
              </a:rPr>
              <a:t>Lưỡng</a:t>
            </a:r>
            <a:r>
              <a:rPr lang="en-US" sz="4000" b="1" dirty="0" smtClean="0">
                <a:solidFill>
                  <a:schemeClr val="bg1"/>
                </a:solidFill>
                <a:latin typeface="+mn-lt"/>
              </a:rPr>
              <a:t> </a:t>
            </a:r>
            <a:r>
              <a:rPr lang="en-US" sz="4000" b="1" dirty="0" err="1" smtClean="0">
                <a:solidFill>
                  <a:schemeClr val="bg1"/>
                </a:solidFill>
                <a:latin typeface="+mn-lt"/>
              </a:rPr>
              <a:t>Hà</a:t>
            </a:r>
            <a:r>
              <a:rPr lang="en-US" sz="4000" b="1" dirty="0" smtClean="0">
                <a:solidFill>
                  <a:schemeClr val="bg1"/>
                </a:solidFill>
                <a:latin typeface="+mn-lt"/>
              </a:rPr>
              <a:t> </a:t>
            </a:r>
            <a:r>
              <a:rPr lang="en-US" sz="4000" b="1" dirty="0" err="1" smtClean="0">
                <a:solidFill>
                  <a:schemeClr val="bg1"/>
                </a:solidFill>
                <a:latin typeface="+mn-lt"/>
              </a:rPr>
              <a:t>cổ</a:t>
            </a:r>
            <a:r>
              <a:rPr lang="en-US" sz="4000" b="1" dirty="0" smtClean="0">
                <a:solidFill>
                  <a:schemeClr val="bg1"/>
                </a:solidFill>
                <a:latin typeface="+mn-lt"/>
              </a:rPr>
              <a:t> </a:t>
            </a:r>
            <a:r>
              <a:rPr lang="en-US" sz="4000" b="1" dirty="0" err="1" smtClean="0">
                <a:solidFill>
                  <a:schemeClr val="bg1"/>
                </a:solidFill>
                <a:latin typeface="+mn-lt"/>
              </a:rPr>
              <a:t>đại</a:t>
            </a:r>
            <a:endParaRPr lang="en-US" sz="4000" b="1" dirty="0">
              <a:solidFill>
                <a:schemeClr val="bg1"/>
              </a:solidFill>
              <a:latin typeface="+mn-lt"/>
            </a:endParaRPr>
          </a:p>
        </p:txBody>
      </p:sp>
      <p:sp>
        <p:nvSpPr>
          <p:cNvPr id="3" name="Content Placeholder 2"/>
          <p:cNvSpPr>
            <a:spLocks noGrp="1"/>
          </p:cNvSpPr>
          <p:nvPr>
            <p:ph idx="1"/>
          </p:nvPr>
        </p:nvSpPr>
        <p:spPr>
          <a:xfrm>
            <a:off x="414395" y="5628079"/>
            <a:ext cx="11520053" cy="1054380"/>
          </a:xfrm>
          <a:solidFill>
            <a:srgbClr val="FFFF00"/>
          </a:solidFill>
        </p:spPr>
        <p:txBody>
          <a:bodyPr>
            <a:noAutofit/>
          </a:bodyPr>
          <a:lstStyle/>
          <a:p>
            <a:pPr marL="0" indent="0" algn="ctr">
              <a:lnSpc>
                <a:spcPct val="130000"/>
              </a:lnSpc>
              <a:buNone/>
            </a:pPr>
            <a:r>
              <a:rPr lang="en-US" sz="2400" b="1" dirty="0" err="1">
                <a:latin typeface="+mj-lt"/>
              </a:rPr>
              <a:t>Hãy</a:t>
            </a:r>
            <a:r>
              <a:rPr lang="en-US" sz="2400" b="1" dirty="0">
                <a:latin typeface="+mj-lt"/>
              </a:rPr>
              <a:t> </a:t>
            </a:r>
            <a:r>
              <a:rPr lang="en-US" sz="2400" b="1" dirty="0" err="1">
                <a:latin typeface="+mj-lt"/>
              </a:rPr>
              <a:t>sắp</a:t>
            </a:r>
            <a:r>
              <a:rPr lang="en-US" sz="2400" b="1" dirty="0">
                <a:latin typeface="+mj-lt"/>
              </a:rPr>
              <a:t> </a:t>
            </a:r>
            <a:r>
              <a:rPr lang="en-US" sz="2400" b="1" dirty="0" err="1">
                <a:latin typeface="+mj-lt"/>
              </a:rPr>
              <a:t>xếp</a:t>
            </a:r>
            <a:r>
              <a:rPr lang="en-US" sz="2400" b="1" dirty="0">
                <a:latin typeface="+mj-lt"/>
              </a:rPr>
              <a:t> </a:t>
            </a:r>
            <a:r>
              <a:rPr lang="en-US" sz="2400" b="1" dirty="0" err="1" smtClean="0">
                <a:latin typeface="+mj-lt"/>
              </a:rPr>
              <a:t>theo</a:t>
            </a:r>
            <a:r>
              <a:rPr lang="en-US" sz="2400" b="1" dirty="0" smtClean="0">
                <a:latin typeface="+mj-lt"/>
              </a:rPr>
              <a:t> </a:t>
            </a:r>
            <a:r>
              <a:rPr lang="en-US" sz="2400" b="1" dirty="0" err="1" smtClean="0">
                <a:latin typeface="+mj-lt"/>
              </a:rPr>
              <a:t>trình</a:t>
            </a:r>
            <a:r>
              <a:rPr lang="en-US" sz="2400" b="1" dirty="0" smtClean="0">
                <a:latin typeface="+mj-lt"/>
              </a:rPr>
              <a:t> </a:t>
            </a:r>
            <a:r>
              <a:rPr lang="en-US" sz="2400" b="1" dirty="0" err="1" smtClean="0">
                <a:latin typeface="+mj-lt"/>
              </a:rPr>
              <a:t>tự</a:t>
            </a:r>
            <a:r>
              <a:rPr lang="en-US" sz="2400" b="1" dirty="0" smtClean="0">
                <a:latin typeface="+mj-lt"/>
              </a:rPr>
              <a:t> </a:t>
            </a:r>
            <a:r>
              <a:rPr lang="en-US" sz="2400" b="1" dirty="0" err="1" smtClean="0">
                <a:latin typeface="+mj-lt"/>
              </a:rPr>
              <a:t>thời</a:t>
            </a:r>
            <a:r>
              <a:rPr lang="en-US" sz="2400" b="1" dirty="0" smtClean="0">
                <a:latin typeface="+mj-lt"/>
              </a:rPr>
              <a:t> </a:t>
            </a:r>
            <a:r>
              <a:rPr lang="en-US" sz="2400" b="1" dirty="0" err="1" smtClean="0">
                <a:latin typeface="+mj-lt"/>
              </a:rPr>
              <a:t>gian</a:t>
            </a:r>
            <a:r>
              <a:rPr lang="en-US" sz="2400" b="1" dirty="0" smtClean="0">
                <a:latin typeface="+mj-lt"/>
              </a:rPr>
              <a:t> </a:t>
            </a:r>
            <a:r>
              <a:rPr lang="en-US" sz="2400" b="1" dirty="0" err="1" smtClean="0">
                <a:latin typeface="+mj-lt"/>
              </a:rPr>
              <a:t>sự</a:t>
            </a:r>
            <a:r>
              <a:rPr lang="en-US" sz="2400" b="1" dirty="0" smtClean="0">
                <a:latin typeface="+mj-lt"/>
              </a:rPr>
              <a:t> </a:t>
            </a:r>
            <a:r>
              <a:rPr lang="en-US" sz="2400" b="1" dirty="0" err="1" smtClean="0">
                <a:latin typeface="+mj-lt"/>
              </a:rPr>
              <a:t>xuất</a:t>
            </a:r>
            <a:r>
              <a:rPr lang="en-US" sz="2400" b="1" dirty="0" smtClean="0">
                <a:latin typeface="+mj-lt"/>
              </a:rPr>
              <a:t> </a:t>
            </a:r>
            <a:r>
              <a:rPr lang="en-US" sz="2400" b="1" dirty="0" err="1" smtClean="0">
                <a:latin typeface="+mj-lt"/>
              </a:rPr>
              <a:t>hiện</a:t>
            </a:r>
            <a:r>
              <a:rPr lang="en-US" sz="2400" b="1" dirty="0" smtClean="0">
                <a:latin typeface="+mj-lt"/>
              </a:rPr>
              <a:t> </a:t>
            </a:r>
            <a:r>
              <a:rPr lang="en-US" sz="2400" b="1" dirty="0" err="1" smtClean="0">
                <a:latin typeface="+mj-lt"/>
              </a:rPr>
              <a:t>của</a:t>
            </a:r>
            <a:r>
              <a:rPr lang="en-US" sz="2400" b="1" dirty="0" smtClean="0">
                <a:latin typeface="+mj-lt"/>
              </a:rPr>
              <a:t> </a:t>
            </a:r>
            <a:r>
              <a:rPr lang="en-US" sz="2400" b="1" dirty="0" err="1" smtClean="0">
                <a:latin typeface="+mj-lt"/>
              </a:rPr>
              <a:t>các</a:t>
            </a:r>
            <a:r>
              <a:rPr lang="en-US" sz="2400" b="1" dirty="0" smtClean="0">
                <a:latin typeface="+mj-lt"/>
              </a:rPr>
              <a:t> </a:t>
            </a:r>
            <a:r>
              <a:rPr lang="en-US" sz="2400" b="1" dirty="0" err="1">
                <a:latin typeface="+mj-lt"/>
              </a:rPr>
              <a:t>nhóm</a:t>
            </a:r>
            <a:r>
              <a:rPr lang="en-US" sz="2400" b="1" dirty="0">
                <a:latin typeface="+mj-lt"/>
              </a:rPr>
              <a:t> </a:t>
            </a:r>
            <a:r>
              <a:rPr lang="en-US" sz="2400" b="1" dirty="0" err="1">
                <a:latin typeface="+mj-lt"/>
              </a:rPr>
              <a:t>cư</a:t>
            </a:r>
            <a:r>
              <a:rPr lang="en-US" sz="2400" b="1" dirty="0">
                <a:latin typeface="+mj-lt"/>
              </a:rPr>
              <a:t> </a:t>
            </a:r>
            <a:r>
              <a:rPr lang="en-US" sz="2400" b="1" dirty="0" err="1">
                <a:latin typeface="+mj-lt"/>
              </a:rPr>
              <a:t>dân</a:t>
            </a:r>
            <a:r>
              <a:rPr lang="en-US" sz="2400" b="1" dirty="0">
                <a:latin typeface="+mj-lt"/>
              </a:rPr>
              <a:t> </a:t>
            </a:r>
            <a:r>
              <a:rPr lang="en-US" sz="2400" b="1" dirty="0" err="1">
                <a:latin typeface="+mj-lt"/>
              </a:rPr>
              <a:t>là</a:t>
            </a:r>
            <a:r>
              <a:rPr lang="en-US" sz="2400" b="1" dirty="0">
                <a:latin typeface="+mj-lt"/>
              </a:rPr>
              <a:t> </a:t>
            </a:r>
            <a:r>
              <a:rPr lang="en-US" sz="2400" b="1" dirty="0" err="1">
                <a:latin typeface="+mj-lt"/>
              </a:rPr>
              <a:t>chủ</a:t>
            </a:r>
            <a:r>
              <a:rPr lang="en-US" sz="2400" b="1" dirty="0">
                <a:latin typeface="+mj-lt"/>
              </a:rPr>
              <a:t> </a:t>
            </a:r>
            <a:r>
              <a:rPr lang="en-US" sz="2400" b="1" dirty="0" err="1">
                <a:latin typeface="+mj-lt"/>
              </a:rPr>
              <a:t>nhân</a:t>
            </a:r>
            <a:r>
              <a:rPr lang="en-US" sz="2400" b="1" dirty="0">
                <a:latin typeface="+mj-lt"/>
              </a:rPr>
              <a:t> </a:t>
            </a:r>
            <a:r>
              <a:rPr lang="en-US" sz="2400" b="1" dirty="0" err="1">
                <a:latin typeface="+mj-lt"/>
              </a:rPr>
              <a:t>của</a:t>
            </a:r>
            <a:r>
              <a:rPr lang="en-US" sz="2400" b="1" dirty="0">
                <a:latin typeface="+mj-lt"/>
              </a:rPr>
              <a:t> </a:t>
            </a:r>
            <a:r>
              <a:rPr lang="en-US" sz="2400" b="1" dirty="0" err="1">
                <a:latin typeface="+mj-lt"/>
              </a:rPr>
              <a:t>nền</a:t>
            </a:r>
            <a:r>
              <a:rPr lang="en-US" sz="2400" b="1" dirty="0">
                <a:latin typeface="+mj-lt"/>
              </a:rPr>
              <a:t> </a:t>
            </a:r>
            <a:r>
              <a:rPr lang="en-US" sz="2400" b="1" dirty="0" err="1">
                <a:latin typeface="+mj-lt"/>
              </a:rPr>
              <a:t>văn</a:t>
            </a:r>
            <a:r>
              <a:rPr lang="en-US" sz="2400" b="1" dirty="0">
                <a:latin typeface="+mj-lt"/>
              </a:rPr>
              <a:t> minh </a:t>
            </a:r>
            <a:r>
              <a:rPr lang="en-US" sz="2400" b="1" dirty="0" err="1">
                <a:latin typeface="+mj-lt"/>
              </a:rPr>
              <a:t>Lưỡng</a:t>
            </a:r>
            <a:r>
              <a:rPr lang="en-US" sz="2400" b="1" dirty="0">
                <a:latin typeface="+mj-lt"/>
              </a:rPr>
              <a:t> </a:t>
            </a:r>
            <a:r>
              <a:rPr lang="en-US" sz="2400" b="1" dirty="0" err="1">
                <a:latin typeface="+mj-lt"/>
              </a:rPr>
              <a:t>Hà</a:t>
            </a:r>
            <a:endParaRPr lang="en-US" sz="2400" b="1" dirty="0">
              <a:latin typeface="+mj-lt"/>
            </a:endParaRPr>
          </a:p>
        </p:txBody>
      </p:sp>
      <p:pic>
        <p:nvPicPr>
          <p:cNvPr id="6" name="Picture 5"/>
          <p:cNvPicPr>
            <a:picLocks noChangeAspect="1"/>
          </p:cNvPicPr>
          <p:nvPr/>
        </p:nvPicPr>
        <p:blipFill>
          <a:blip r:embed="rId2"/>
          <a:stretch>
            <a:fillRect/>
          </a:stretch>
        </p:blipFill>
        <p:spPr>
          <a:xfrm>
            <a:off x="1" y="2"/>
            <a:ext cx="1319644" cy="1319644"/>
          </a:xfrm>
          <a:prstGeom prst="rect">
            <a:avLst/>
          </a:prstGeom>
        </p:spPr>
      </p:pic>
      <p:pic>
        <p:nvPicPr>
          <p:cNvPr id="7" name="Picture 6"/>
          <p:cNvPicPr>
            <a:picLocks noChangeAspect="1"/>
          </p:cNvPicPr>
          <p:nvPr/>
        </p:nvPicPr>
        <p:blipFill>
          <a:blip r:embed="rId2"/>
          <a:stretch>
            <a:fillRect/>
          </a:stretch>
        </p:blipFill>
        <p:spPr>
          <a:xfrm>
            <a:off x="10872356" y="2"/>
            <a:ext cx="1319644" cy="1319644"/>
          </a:xfrm>
          <a:prstGeom prst="rect">
            <a:avLst/>
          </a:prstGeom>
        </p:spPr>
      </p:pic>
      <p:sp>
        <p:nvSpPr>
          <p:cNvPr id="9" name="Rectangle 8"/>
          <p:cNvSpPr/>
          <p:nvPr/>
        </p:nvSpPr>
        <p:spPr>
          <a:xfrm>
            <a:off x="414394" y="1825625"/>
            <a:ext cx="3685657" cy="1384995"/>
          </a:xfrm>
          <a:prstGeom prst="rect">
            <a:avLst/>
          </a:prstGeom>
          <a:solidFill>
            <a:schemeClr val="accent1">
              <a:lumMod val="20000"/>
              <a:lumOff val="80000"/>
            </a:schemeClr>
          </a:solidFill>
        </p:spPr>
        <p:txBody>
          <a:bodyPr wrap="square">
            <a:spAutoFit/>
          </a:bodyPr>
          <a:lstStyle/>
          <a:p>
            <a:pPr algn="ctr">
              <a:spcBef>
                <a:spcPct val="50000"/>
              </a:spcBef>
            </a:pPr>
            <a:r>
              <a:rPr lang="en-US" altLang="en-US" sz="2400" u="sng" dirty="0" err="1" smtClean="0">
                <a:solidFill>
                  <a:schemeClr val="hlink"/>
                </a:solidFill>
              </a:rPr>
              <a:t>Người</a:t>
            </a:r>
            <a:r>
              <a:rPr lang="en-US" altLang="en-US" sz="2400" u="sng" dirty="0" smtClean="0">
                <a:solidFill>
                  <a:schemeClr val="hlink"/>
                </a:solidFill>
              </a:rPr>
              <a:t> </a:t>
            </a:r>
            <a:r>
              <a:rPr lang="en-US" altLang="en-US" sz="2400" u="sng" dirty="0" err="1" smtClean="0">
                <a:solidFill>
                  <a:schemeClr val="hlink"/>
                </a:solidFill>
              </a:rPr>
              <a:t>Pơ</a:t>
            </a:r>
            <a:r>
              <a:rPr lang="en-US" altLang="en-US" sz="2400" u="sng" dirty="0" smtClean="0">
                <a:solidFill>
                  <a:schemeClr val="hlink"/>
                </a:solidFill>
              </a:rPr>
              <a:t>-xi</a:t>
            </a:r>
            <a:endParaRPr lang="en-US" altLang="en-US" sz="2400" dirty="0" smtClean="0"/>
          </a:p>
          <a:p>
            <a:pPr algn="ctr">
              <a:spcBef>
                <a:spcPct val="50000"/>
              </a:spcBef>
            </a:pPr>
            <a:r>
              <a:rPr lang="en-US" altLang="en-US" sz="2400" dirty="0" err="1" smtClean="0"/>
              <a:t>Đế</a:t>
            </a:r>
            <a:r>
              <a:rPr lang="en-US" altLang="en-US" sz="2400" dirty="0" smtClean="0"/>
              <a:t> </a:t>
            </a:r>
            <a:r>
              <a:rPr lang="en-US" altLang="en-US" sz="2400" dirty="0" err="1" smtClean="0"/>
              <a:t>quốc</a:t>
            </a:r>
            <a:r>
              <a:rPr lang="en-US" altLang="en-US" sz="2400" dirty="0" smtClean="0"/>
              <a:t> </a:t>
            </a:r>
            <a:r>
              <a:rPr lang="en-US" altLang="en-US" sz="2400" dirty="0" err="1" smtClean="0"/>
              <a:t>của</a:t>
            </a:r>
            <a:r>
              <a:rPr lang="en-US" altLang="en-US" sz="2400" dirty="0" smtClean="0"/>
              <a:t> </a:t>
            </a:r>
            <a:r>
              <a:rPr lang="en-US" altLang="en-US" sz="2400" dirty="0" err="1" smtClean="0"/>
              <a:t>người</a:t>
            </a:r>
            <a:r>
              <a:rPr lang="en-US" altLang="en-US" sz="2400" dirty="0" smtClean="0"/>
              <a:t> Persian (539 TCN </a:t>
            </a:r>
            <a:r>
              <a:rPr lang="en-US" altLang="en-US" sz="2400" dirty="0"/>
              <a:t>- 330 TCN)</a:t>
            </a:r>
          </a:p>
        </p:txBody>
      </p:sp>
      <p:sp>
        <p:nvSpPr>
          <p:cNvPr id="10" name="Rectangle 9"/>
          <p:cNvSpPr/>
          <p:nvPr/>
        </p:nvSpPr>
        <p:spPr>
          <a:xfrm>
            <a:off x="8716297" y="3552440"/>
            <a:ext cx="3038079" cy="1938992"/>
          </a:xfrm>
          <a:prstGeom prst="rect">
            <a:avLst/>
          </a:prstGeom>
          <a:solidFill>
            <a:schemeClr val="accent6">
              <a:lumMod val="20000"/>
              <a:lumOff val="80000"/>
            </a:schemeClr>
          </a:solidFill>
        </p:spPr>
        <p:txBody>
          <a:bodyPr wrap="square">
            <a:spAutoFit/>
          </a:bodyPr>
          <a:lstStyle/>
          <a:p>
            <a:pPr algn="ctr">
              <a:spcBef>
                <a:spcPct val="50000"/>
              </a:spcBef>
            </a:pPr>
            <a:r>
              <a:rPr lang="en-US" altLang="en-US" sz="2400" u="sng" dirty="0" err="1" smtClean="0">
                <a:solidFill>
                  <a:srgbClr val="008000"/>
                </a:solidFill>
              </a:rPr>
              <a:t>Người</a:t>
            </a:r>
            <a:r>
              <a:rPr lang="en-US" altLang="en-US" sz="2400" u="sng" dirty="0" smtClean="0">
                <a:solidFill>
                  <a:srgbClr val="008000"/>
                </a:solidFill>
              </a:rPr>
              <a:t> At-xi-</a:t>
            </a:r>
            <a:r>
              <a:rPr lang="en-US" altLang="en-US" sz="2400" u="sng" dirty="0" err="1" smtClean="0">
                <a:solidFill>
                  <a:srgbClr val="008000"/>
                </a:solidFill>
              </a:rPr>
              <a:t>ri</a:t>
            </a:r>
            <a:endParaRPr lang="en-US" altLang="en-US" sz="2400" dirty="0" smtClean="0"/>
          </a:p>
          <a:p>
            <a:pPr algn="ctr">
              <a:spcBef>
                <a:spcPct val="50000"/>
              </a:spcBef>
            </a:pPr>
            <a:r>
              <a:rPr lang="en-US" altLang="en-US" sz="2400" dirty="0" err="1" smtClean="0"/>
              <a:t>Đế</a:t>
            </a:r>
            <a:r>
              <a:rPr lang="en-US" altLang="en-US" sz="2400" dirty="0" smtClean="0"/>
              <a:t> </a:t>
            </a:r>
            <a:r>
              <a:rPr lang="en-US" altLang="en-US" sz="2400" dirty="0" err="1" smtClean="0"/>
              <a:t>quốc</a:t>
            </a:r>
            <a:r>
              <a:rPr lang="en-US" altLang="en-US" sz="2400" dirty="0" smtClean="0"/>
              <a:t> </a:t>
            </a:r>
            <a:r>
              <a:rPr lang="en-US" altLang="en-US" sz="2400" dirty="0" err="1" smtClean="0"/>
              <a:t>của</a:t>
            </a:r>
            <a:r>
              <a:rPr lang="en-US" altLang="en-US" sz="2400" dirty="0" smtClean="0"/>
              <a:t> </a:t>
            </a:r>
            <a:r>
              <a:rPr lang="en-US" altLang="en-US" sz="2400" dirty="0" err="1" smtClean="0"/>
              <a:t>người</a:t>
            </a:r>
            <a:r>
              <a:rPr lang="en-US" altLang="en-US" sz="2400" dirty="0" smtClean="0"/>
              <a:t> Assyrian </a:t>
            </a:r>
          </a:p>
          <a:p>
            <a:pPr algn="ctr">
              <a:spcBef>
                <a:spcPct val="50000"/>
              </a:spcBef>
            </a:pPr>
            <a:r>
              <a:rPr lang="en-US" altLang="en-US" sz="2400" dirty="0" smtClean="0"/>
              <a:t>(</a:t>
            </a:r>
            <a:r>
              <a:rPr lang="en-US" altLang="en-US" sz="2400" dirty="0"/>
              <a:t>1200 </a:t>
            </a:r>
            <a:r>
              <a:rPr lang="en-US" altLang="en-US" sz="2400" dirty="0" smtClean="0"/>
              <a:t>TCN </a:t>
            </a:r>
            <a:r>
              <a:rPr lang="en-US" altLang="en-US" sz="2400" dirty="0"/>
              <a:t>- 539 TCN)</a:t>
            </a:r>
            <a:r>
              <a:rPr lang="en-US" altLang="en-US" sz="2400" u="sng" dirty="0" smtClean="0">
                <a:solidFill>
                  <a:schemeClr val="accent1"/>
                </a:solidFill>
              </a:rPr>
              <a:t> </a:t>
            </a:r>
            <a:endParaRPr lang="en-US" altLang="en-US" sz="2400" dirty="0"/>
          </a:p>
        </p:txBody>
      </p:sp>
      <p:sp>
        <p:nvSpPr>
          <p:cNvPr id="11" name="Rectangle 10"/>
          <p:cNvSpPr/>
          <p:nvPr/>
        </p:nvSpPr>
        <p:spPr>
          <a:xfrm>
            <a:off x="5684626" y="1733292"/>
            <a:ext cx="3616648" cy="1569660"/>
          </a:xfrm>
          <a:prstGeom prst="rect">
            <a:avLst/>
          </a:prstGeom>
          <a:solidFill>
            <a:schemeClr val="accent2">
              <a:lumMod val="20000"/>
              <a:lumOff val="80000"/>
            </a:schemeClr>
          </a:solidFill>
        </p:spPr>
        <p:txBody>
          <a:bodyPr wrap="square">
            <a:spAutoFit/>
          </a:bodyPr>
          <a:lstStyle/>
          <a:p>
            <a:pPr algn="ctr">
              <a:spcBef>
                <a:spcPct val="50000"/>
              </a:spcBef>
            </a:pPr>
            <a:r>
              <a:rPr lang="en-US" altLang="en-US" sz="2400" u="sng" dirty="0" err="1" smtClean="0">
                <a:solidFill>
                  <a:schemeClr val="accent2"/>
                </a:solidFill>
              </a:rPr>
              <a:t>Người</a:t>
            </a:r>
            <a:r>
              <a:rPr lang="en-US" altLang="en-US" sz="2400" u="sng" dirty="0" smtClean="0">
                <a:solidFill>
                  <a:schemeClr val="accent2"/>
                </a:solidFill>
              </a:rPr>
              <a:t> Babylon</a:t>
            </a:r>
            <a:endParaRPr lang="en-US" altLang="en-US" sz="2400" dirty="0"/>
          </a:p>
          <a:p>
            <a:pPr algn="ctr">
              <a:spcBef>
                <a:spcPct val="50000"/>
              </a:spcBef>
            </a:pPr>
            <a:r>
              <a:rPr lang="en-US" altLang="en-US" sz="2400" dirty="0" err="1" smtClean="0"/>
              <a:t>Đế</a:t>
            </a:r>
            <a:r>
              <a:rPr lang="en-US" altLang="en-US" sz="2400" dirty="0" smtClean="0"/>
              <a:t> </a:t>
            </a:r>
            <a:r>
              <a:rPr lang="en-US" altLang="en-US" sz="2400" dirty="0" err="1" smtClean="0"/>
              <a:t>quốc</a:t>
            </a:r>
            <a:r>
              <a:rPr lang="en-US" altLang="en-US" sz="2400" dirty="0" smtClean="0"/>
              <a:t> </a:t>
            </a:r>
            <a:r>
              <a:rPr lang="en-US" altLang="en-US" sz="2400" dirty="0" err="1" smtClean="0"/>
              <a:t>của</a:t>
            </a:r>
            <a:r>
              <a:rPr lang="en-US" altLang="en-US" sz="2400" dirty="0" smtClean="0"/>
              <a:t> </a:t>
            </a:r>
            <a:r>
              <a:rPr lang="en-US" altLang="en-US" sz="2400" dirty="0" err="1" smtClean="0"/>
              <a:t>người</a:t>
            </a:r>
            <a:r>
              <a:rPr lang="en-US" altLang="en-US" sz="2400" dirty="0" smtClean="0"/>
              <a:t> Babylon</a:t>
            </a:r>
          </a:p>
          <a:p>
            <a:pPr algn="ctr">
              <a:spcBef>
                <a:spcPct val="50000"/>
              </a:spcBef>
            </a:pPr>
            <a:r>
              <a:rPr lang="en-US" altLang="en-US" sz="2400" dirty="0"/>
              <a:t>(1800 TCN - 1200 </a:t>
            </a:r>
            <a:r>
              <a:rPr lang="en-US" altLang="en-US" sz="2400" dirty="0" smtClean="0"/>
              <a:t>TCN)</a:t>
            </a:r>
            <a:endParaRPr lang="en-US" altLang="en-US" sz="2400" dirty="0"/>
          </a:p>
        </p:txBody>
      </p:sp>
      <p:sp>
        <p:nvSpPr>
          <p:cNvPr id="12" name="Rectangle 11"/>
          <p:cNvSpPr/>
          <p:nvPr/>
        </p:nvSpPr>
        <p:spPr>
          <a:xfrm>
            <a:off x="1934100" y="3644737"/>
            <a:ext cx="3971925" cy="1569660"/>
          </a:xfrm>
          <a:prstGeom prst="rect">
            <a:avLst/>
          </a:prstGeom>
          <a:solidFill>
            <a:srgbClr val="FFCCCC"/>
          </a:solidFill>
        </p:spPr>
        <p:txBody>
          <a:bodyPr wrap="square">
            <a:spAutoFit/>
          </a:bodyPr>
          <a:lstStyle/>
          <a:p>
            <a:pPr algn="ctr">
              <a:spcBef>
                <a:spcPct val="50000"/>
              </a:spcBef>
            </a:pPr>
            <a:r>
              <a:rPr lang="en-US" altLang="en-US" sz="2400" u="sng" dirty="0" err="1" smtClean="0">
                <a:solidFill>
                  <a:srgbClr val="FF0000"/>
                </a:solidFill>
              </a:rPr>
              <a:t>Người</a:t>
            </a:r>
            <a:r>
              <a:rPr lang="en-US" altLang="en-US" sz="2400" u="sng" dirty="0" smtClean="0">
                <a:solidFill>
                  <a:srgbClr val="FF0000"/>
                </a:solidFill>
              </a:rPr>
              <a:t> </a:t>
            </a:r>
            <a:r>
              <a:rPr lang="en-US" altLang="en-US" sz="2400" u="sng" dirty="0" err="1" smtClean="0">
                <a:solidFill>
                  <a:srgbClr val="FF0000"/>
                </a:solidFill>
              </a:rPr>
              <a:t>Sume</a:t>
            </a:r>
            <a:endParaRPr lang="en-US" altLang="en-US" sz="2400" dirty="0" smtClean="0"/>
          </a:p>
          <a:p>
            <a:pPr algn="ctr">
              <a:spcBef>
                <a:spcPct val="50000"/>
              </a:spcBef>
            </a:pPr>
            <a:r>
              <a:rPr lang="en-US" altLang="en-US" sz="2400" dirty="0" err="1" smtClean="0"/>
              <a:t>Thành</a:t>
            </a:r>
            <a:r>
              <a:rPr lang="en-US" altLang="en-US" sz="2400" dirty="0" smtClean="0"/>
              <a:t> bang </a:t>
            </a:r>
            <a:r>
              <a:rPr lang="en-US" altLang="en-US" sz="2400" dirty="0" err="1" smtClean="0"/>
              <a:t>của</a:t>
            </a:r>
            <a:r>
              <a:rPr lang="en-US" altLang="en-US" sz="2400" dirty="0" smtClean="0"/>
              <a:t> </a:t>
            </a:r>
            <a:r>
              <a:rPr lang="en-US" altLang="en-US" sz="2400" dirty="0" err="1" smtClean="0"/>
              <a:t>người</a:t>
            </a:r>
            <a:r>
              <a:rPr lang="en-US" altLang="en-US" sz="2400" dirty="0" smtClean="0"/>
              <a:t> </a:t>
            </a:r>
            <a:r>
              <a:rPr lang="en-US" altLang="en-US" sz="2400" dirty="0" err="1" smtClean="0"/>
              <a:t>Sume</a:t>
            </a:r>
            <a:endParaRPr lang="en-US" altLang="en-US" sz="2400" dirty="0" smtClean="0"/>
          </a:p>
          <a:p>
            <a:pPr algn="ctr">
              <a:spcBef>
                <a:spcPct val="50000"/>
              </a:spcBef>
            </a:pPr>
            <a:r>
              <a:rPr lang="en-US" altLang="en-US" sz="2400" dirty="0" smtClean="0"/>
              <a:t>(3000 TCN </a:t>
            </a:r>
            <a:r>
              <a:rPr lang="en-US" altLang="en-US" sz="2400" dirty="0"/>
              <a:t>– 1800 TCN)</a:t>
            </a:r>
          </a:p>
        </p:txBody>
      </p:sp>
    </p:spTree>
    <p:extLst>
      <p:ext uri="{BB962C8B-B14F-4D97-AF65-F5344CB8AC3E}">
        <p14:creationId xmlns:p14="http://schemas.microsoft.com/office/powerpoint/2010/main" val="3292446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9A5A1ED600F141B6B9306AE1DAF79A" ma:contentTypeVersion="12" ma:contentTypeDescription="Create a new document." ma:contentTypeScope="" ma:versionID="fa636ac12166d978b11f721ea2e7b62d">
  <xsd:schema xmlns:xsd="http://www.w3.org/2001/XMLSchema" xmlns:xs="http://www.w3.org/2001/XMLSchema" xmlns:p="http://schemas.microsoft.com/office/2006/metadata/properties" xmlns:ns2="56b8436d-67f3-49ba-bb5a-0b6d4854f851" xmlns:ns3="ec96d7fd-dd63-4eb3-9a6e-0ea5767dc472" targetNamespace="http://schemas.microsoft.com/office/2006/metadata/properties" ma:root="true" ma:fieldsID="415a317679b6b7573a081aac563aae9f" ns2:_="" ns3:_="">
    <xsd:import namespace="56b8436d-67f3-49ba-bb5a-0b6d4854f851"/>
    <xsd:import namespace="ec96d7fd-dd63-4eb3-9a6e-0ea5767dc47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8436d-67f3-49ba-bb5a-0b6d4854f85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c96d7fd-dd63-4eb3-9a6e-0ea5767dc47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D08F19-3747-46DB-B0EC-FB2308115C0E}">
  <ds:schemaRefs>
    <ds:schemaRef ds:uri="http://schemas.openxmlformats.org/package/2006/metadata/core-properties"/>
    <ds:schemaRef ds:uri="ec96d7fd-dd63-4eb3-9a6e-0ea5767dc472"/>
    <ds:schemaRef ds:uri="http://schemas.microsoft.com/office/2006/documentManagement/types"/>
    <ds:schemaRef ds:uri="http://purl.org/dc/terms/"/>
    <ds:schemaRef ds:uri="http://purl.org/dc/elements/1.1/"/>
    <ds:schemaRef ds:uri="http://schemas.microsoft.com/office/2006/metadata/properties"/>
    <ds:schemaRef ds:uri="http://purl.org/dc/dcmitype/"/>
    <ds:schemaRef ds:uri="http://schemas.microsoft.com/office/infopath/2007/PartnerControls"/>
    <ds:schemaRef ds:uri="56b8436d-67f3-49ba-bb5a-0b6d4854f851"/>
    <ds:schemaRef ds:uri="http://www.w3.org/XML/1998/namespace"/>
  </ds:schemaRefs>
</ds:datastoreItem>
</file>

<file path=customXml/itemProps2.xml><?xml version="1.0" encoding="utf-8"?>
<ds:datastoreItem xmlns:ds="http://schemas.openxmlformats.org/officeDocument/2006/customXml" ds:itemID="{B748782E-3782-4C27-A1B0-4225AAC72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b8436d-67f3-49ba-bb5a-0b6d4854f851"/>
    <ds:schemaRef ds:uri="ec96d7fd-dd63-4eb3-9a6e-0ea5767dc4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467558-5501-4BBA-8326-E19B154192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1890</TotalTime>
  <Words>970</Words>
  <Application>Microsoft Office PowerPoint</Application>
  <PresentationFormat>Widescreen</PresentationFormat>
  <Paragraphs>96</Paragraphs>
  <Slides>19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Architects Daughter</vt:lpstr>
      <vt:lpstr>Arial</vt:lpstr>
      <vt:lpstr>Calibri</vt:lpstr>
      <vt:lpstr>Calibri Light</vt:lpstr>
      <vt:lpstr>Century Gothic</vt:lpstr>
      <vt:lpstr>Luckiest Guy</vt:lpstr>
      <vt:lpstr>Times New Roman</vt:lpstr>
      <vt:lpstr>Office Theme</vt:lpstr>
      <vt:lpstr>BÀI 8. LƯỠNG HÀ CỔ ĐẠI</vt:lpstr>
      <vt:lpstr>Mục tiêu bài học</vt:lpstr>
      <vt:lpstr>Khởi động</vt:lpstr>
      <vt:lpstr>PowerPoint Presentation</vt:lpstr>
      <vt:lpstr>PowerPoint Presentation</vt:lpstr>
      <vt:lpstr>Hãy kể tên các quốc gia ngày nay nằm trên lãnh thổ Lưỡng Hà thời cổ đại? 1. _______Iran_____ 2. __________Iraq__ 3. _______Syria_____ 4. ________Turkey____ 5. _______Lebanon_____ 6. _______Jordan_____ </vt:lpstr>
      <vt:lpstr>Điều kiện tự nhiên của Lưỡng Hà</vt:lpstr>
      <vt:lpstr>PowerPoint Presentation</vt:lpstr>
      <vt:lpstr>2. Nhà nước Lưỡng Hà cổ đại</vt:lpstr>
      <vt:lpstr>PowerPoint Presentation</vt:lpstr>
      <vt:lpstr>PowerPoint Presentation</vt:lpstr>
      <vt:lpstr>Phát minh ra bánh xe</vt:lpstr>
      <vt:lpstr>Bộ luật Hammurabi</vt:lpstr>
      <vt:lpstr>Vườn treo Babylon</vt:lpstr>
      <vt:lpstr>Theo bạn thành tựu văn hóa nào của Lưỡng Hà có ảnh hưởng nhất đối với ngày nay?</vt:lpstr>
      <vt:lpstr>Bảng chữ cái của người Sume</vt:lpstr>
      <vt:lpstr>Bạn có đạt được mục tiêu bài học hôm nay?</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Anson</dc:creator>
  <cp:lastModifiedBy>VAN</cp:lastModifiedBy>
  <cp:revision>44</cp:revision>
  <cp:lastPrinted>2017-09-11T14:16:04Z</cp:lastPrinted>
  <dcterms:created xsi:type="dcterms:W3CDTF">2017-09-11T13:32:43Z</dcterms:created>
  <dcterms:modified xsi:type="dcterms:W3CDTF">2022-07-14T12:36:35Z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0x010100469A5A1ED600F141B6B9306AE1DAF79A</vt:lpwstr>
  </property>
</Properties>
</file>