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27" r:id="rId3"/>
    <p:sldId id="328" r:id="rId4"/>
    <p:sldId id="329" r:id="rId5"/>
    <p:sldId id="260" r:id="rId6"/>
    <p:sldId id="320" r:id="rId7"/>
    <p:sldId id="321" r:id="rId8"/>
    <p:sldId id="323" r:id="rId9"/>
    <p:sldId id="322" r:id="rId10"/>
    <p:sldId id="317" r:id="rId11"/>
    <p:sldId id="319" r:id="rId12"/>
    <p:sldId id="324" r:id="rId13"/>
    <p:sldId id="325" r:id="rId14"/>
    <p:sldId id="318" r:id="rId15"/>
    <p:sldId id="303" r:id="rId16"/>
    <p:sldId id="30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FCD4"/>
    <a:srgbClr val="00FF00"/>
    <a:srgbClr val="0D3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86" d="100"/>
          <a:sy n="86" d="100"/>
        </p:scale>
        <p:origin x="957"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64C69-37B4-4C55-8746-8C7F6E5CC546}" type="doc">
      <dgm:prSet loTypeId="urn:microsoft.com/office/officeart/2005/8/layout/pyramid2" loCatId="list" qsTypeId="urn:microsoft.com/office/officeart/2005/8/quickstyle/simple1" qsCatId="simple" csTypeId="urn:microsoft.com/office/officeart/2005/8/colors/accent1_2" csCatId="accent1" phldr="1"/>
      <dgm:spPr/>
    </dgm:pt>
    <dgm:pt modelId="{08C1F851-60C2-413A-8BDD-E7C9FAD69F7E}">
      <dgm:prSet phldrT="[Text]" custT="1"/>
      <dgm:spPr/>
      <dgm:t>
        <a:bodyPr/>
        <a:lstStyle/>
        <a:p>
          <a:r>
            <a:rPr lang="vi-VN" sz="2200" dirty="0">
              <a:latin typeface="Cambria" panose="02040503050406030204" pitchFamily="18" charset="0"/>
              <a:ea typeface="Cambria" panose="02040503050406030204" pitchFamily="18" charset="0"/>
            </a:rPr>
            <a:t>Nhiệt độ </a:t>
          </a:r>
          <a:br>
            <a:rPr lang="en-US" sz="2200" dirty="0">
              <a:latin typeface="Cambria" panose="02040503050406030204" pitchFamily="18" charset="0"/>
              <a:ea typeface="Cambria" panose="02040503050406030204" pitchFamily="18" charset="0"/>
            </a:rPr>
          </a:br>
          <a:r>
            <a:rPr lang="vi-VN" sz="2200" dirty="0">
              <a:latin typeface="Cambria" panose="02040503050406030204" pitchFamily="18" charset="0"/>
              <a:ea typeface="Cambria" panose="02040503050406030204" pitchFamily="18" charset="0"/>
            </a:rPr>
            <a:t>không khí tăng</a:t>
          </a:r>
          <a:endParaRPr lang="en-US" sz="2200" dirty="0">
            <a:latin typeface="Cambria" panose="02040503050406030204" pitchFamily="18" charset="0"/>
            <a:ea typeface="Cambria" panose="02040503050406030204" pitchFamily="18" charset="0"/>
          </a:endParaRPr>
        </a:p>
      </dgm:t>
    </dgm:pt>
    <dgm:pt modelId="{0601EABA-59B3-4324-9E38-C442B86721DD}" type="parTrans" cxnId="{A717DF75-2D40-4E96-8B11-F312B3EAADF6}">
      <dgm:prSet/>
      <dgm:spPr/>
      <dgm:t>
        <a:bodyPr/>
        <a:lstStyle/>
        <a:p>
          <a:endParaRPr lang="en-US"/>
        </a:p>
      </dgm:t>
    </dgm:pt>
    <dgm:pt modelId="{FB488702-D49E-446D-AC3F-F485DA4BC2B6}" type="sibTrans" cxnId="{A717DF75-2D40-4E96-8B11-F312B3EAADF6}">
      <dgm:prSet/>
      <dgm:spPr/>
      <dgm:t>
        <a:bodyPr/>
        <a:lstStyle/>
        <a:p>
          <a:endParaRPr lang="en-US"/>
        </a:p>
      </dgm:t>
    </dgm:pt>
    <dgm:pt modelId="{B47D3FF8-5738-46E1-A339-2A6EDDB46440}">
      <dgm:prSet phldrT="[Text]" custT="1"/>
      <dgm:spPr/>
      <dgm:t>
        <a:bodyPr/>
        <a:lstStyle/>
        <a:p>
          <a:r>
            <a:rPr lang="vi-VN" sz="2200" dirty="0">
              <a:latin typeface="Cambria" panose="02040503050406030204" pitchFamily="18" charset="0"/>
              <a:ea typeface="Cambria" panose="02040503050406030204" pitchFamily="18" charset="0"/>
            </a:rPr>
            <a:t>Thời tiết cực đoan: bão, lũ lụt, hạn hán</a:t>
          </a:r>
          <a:endParaRPr lang="en-US" sz="2200" dirty="0">
            <a:latin typeface="Cambria" panose="02040503050406030204" pitchFamily="18" charset="0"/>
            <a:ea typeface="Cambria" panose="02040503050406030204" pitchFamily="18" charset="0"/>
          </a:endParaRPr>
        </a:p>
      </dgm:t>
    </dgm:pt>
    <dgm:pt modelId="{962217DF-DA49-4BBE-B82C-646A6EA95ABF}" type="parTrans" cxnId="{5A175D43-BC44-46ED-8B7C-F9370F0D1DE8}">
      <dgm:prSet/>
      <dgm:spPr/>
      <dgm:t>
        <a:bodyPr/>
        <a:lstStyle/>
        <a:p>
          <a:endParaRPr lang="en-US"/>
        </a:p>
      </dgm:t>
    </dgm:pt>
    <dgm:pt modelId="{90768A6E-C098-445C-A8B6-E2DC2A4258F7}" type="sibTrans" cxnId="{5A175D43-BC44-46ED-8B7C-F9370F0D1DE8}">
      <dgm:prSet/>
      <dgm:spPr/>
      <dgm:t>
        <a:bodyPr/>
        <a:lstStyle/>
        <a:p>
          <a:endParaRPr lang="en-US"/>
        </a:p>
      </dgm:t>
    </dgm:pt>
    <dgm:pt modelId="{5DD94E8A-A84D-4257-A6BB-B90D77DB1FEF}">
      <dgm:prSet phldrT="[Text]" custT="1"/>
      <dgm:spPr/>
      <dgm:t>
        <a:bodyPr/>
        <a:lstStyle/>
        <a:p>
          <a:r>
            <a:rPr lang="vi-VN" sz="2200" dirty="0">
              <a:latin typeface="Cambria" panose="02040503050406030204" pitchFamily="18" charset="0"/>
              <a:ea typeface="Cambria" panose="02040503050406030204" pitchFamily="18" charset="0"/>
            </a:rPr>
            <a:t>Mực nước biển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dâng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cao</a:t>
          </a:r>
          <a:endParaRPr lang="en-US" sz="2200" dirty="0">
            <a:latin typeface="Cambria" panose="02040503050406030204" pitchFamily="18" charset="0"/>
            <a:ea typeface="Cambria" panose="02040503050406030204" pitchFamily="18" charset="0"/>
          </a:endParaRPr>
        </a:p>
      </dgm:t>
    </dgm:pt>
    <dgm:pt modelId="{30A87A97-195C-4527-B547-2AF3FA13ABCC}" type="parTrans" cxnId="{EF4B492E-8FC6-4C76-8D35-0CBBEB91D2EA}">
      <dgm:prSet/>
      <dgm:spPr/>
      <dgm:t>
        <a:bodyPr/>
        <a:lstStyle/>
        <a:p>
          <a:endParaRPr lang="en-US"/>
        </a:p>
      </dgm:t>
    </dgm:pt>
    <dgm:pt modelId="{835F2667-79A6-4540-BC5C-5EC0F4B3B9B3}" type="sibTrans" cxnId="{EF4B492E-8FC6-4C76-8D35-0CBBEB91D2EA}">
      <dgm:prSet/>
      <dgm:spPr/>
      <dgm:t>
        <a:bodyPr/>
        <a:lstStyle/>
        <a:p>
          <a:endParaRPr lang="en-US"/>
        </a:p>
      </dgm:t>
    </dgm:pt>
    <dgm:pt modelId="{2D14F02B-3E7B-4675-9C94-CA313CA13C3F}">
      <dgm:prSet custT="1"/>
      <dgm:spPr/>
      <dgm:t>
        <a:bodyPr/>
        <a:lstStyle/>
        <a:p>
          <a:r>
            <a:rPr lang="vi-VN" sz="2200" dirty="0">
              <a:latin typeface="Cambria" panose="02040503050406030204" pitchFamily="18" charset="0"/>
              <a:ea typeface="Cambria" panose="02040503050406030204" pitchFamily="18" charset="0"/>
            </a:rPr>
            <a:t>Biến động trong </a:t>
          </a:r>
          <a:br>
            <a:rPr lang="en-US" sz="2200" dirty="0">
              <a:latin typeface="Cambria" panose="02040503050406030204" pitchFamily="18" charset="0"/>
              <a:ea typeface="Cambria" panose="02040503050406030204" pitchFamily="18" charset="0"/>
            </a:rPr>
          </a:br>
          <a:r>
            <a:rPr lang="vi-VN" sz="2200" dirty="0">
              <a:latin typeface="Cambria" panose="02040503050406030204" pitchFamily="18" charset="0"/>
              <a:ea typeface="Cambria" panose="02040503050406030204" pitchFamily="18" charset="0"/>
            </a:rPr>
            <a:t>chế độ mưa  </a:t>
          </a:r>
          <a:endParaRPr lang="en-US" sz="2200" dirty="0">
            <a:latin typeface="Cambria" panose="02040503050406030204" pitchFamily="18" charset="0"/>
            <a:ea typeface="Cambria" panose="02040503050406030204" pitchFamily="18" charset="0"/>
          </a:endParaRPr>
        </a:p>
      </dgm:t>
    </dgm:pt>
    <dgm:pt modelId="{81F2DF53-B97E-466F-BB2F-46203B4A54CA}" type="parTrans" cxnId="{81C076EF-203B-46EF-AC19-4118EC8C6161}">
      <dgm:prSet/>
      <dgm:spPr/>
      <dgm:t>
        <a:bodyPr/>
        <a:lstStyle/>
        <a:p>
          <a:endParaRPr lang="en-US"/>
        </a:p>
      </dgm:t>
    </dgm:pt>
    <dgm:pt modelId="{8E0038A5-48C8-47A6-9024-A997BC7033E4}" type="sibTrans" cxnId="{81C076EF-203B-46EF-AC19-4118EC8C6161}">
      <dgm:prSet/>
      <dgm:spPr/>
      <dgm:t>
        <a:bodyPr/>
        <a:lstStyle/>
        <a:p>
          <a:endParaRPr lang="en-US"/>
        </a:p>
      </dgm:t>
    </dgm:pt>
    <dgm:pt modelId="{28351525-604A-4299-8BB6-A879BCD91F68}" type="pres">
      <dgm:prSet presAssocID="{FD164C69-37B4-4C55-8746-8C7F6E5CC546}" presName="compositeShape" presStyleCnt="0">
        <dgm:presLayoutVars>
          <dgm:dir/>
          <dgm:resizeHandles/>
        </dgm:presLayoutVars>
      </dgm:prSet>
      <dgm:spPr/>
    </dgm:pt>
    <dgm:pt modelId="{031910B7-73CC-4C89-8875-1451028BF1E9}" type="pres">
      <dgm:prSet presAssocID="{FD164C69-37B4-4C55-8746-8C7F6E5CC546}" presName="pyramid" presStyleLbl="node1" presStyleIdx="0" presStyleCnt="1"/>
      <dgm:spPr/>
    </dgm:pt>
    <dgm:pt modelId="{3184C568-45BA-4B7D-9995-5ADF5754541E}" type="pres">
      <dgm:prSet presAssocID="{FD164C69-37B4-4C55-8746-8C7F6E5CC546}" presName="theList" presStyleCnt="0"/>
      <dgm:spPr/>
    </dgm:pt>
    <dgm:pt modelId="{2871E8BF-D0D8-4913-8E41-7C608EFB28CA}" type="pres">
      <dgm:prSet presAssocID="{08C1F851-60C2-413A-8BDD-E7C9FAD69F7E}" presName="aNode" presStyleLbl="fgAcc1" presStyleIdx="0" presStyleCnt="4">
        <dgm:presLayoutVars>
          <dgm:bulletEnabled val="1"/>
        </dgm:presLayoutVars>
      </dgm:prSet>
      <dgm:spPr/>
    </dgm:pt>
    <dgm:pt modelId="{6FC59E6D-4728-4B66-86DE-EE311B26AB9F}" type="pres">
      <dgm:prSet presAssocID="{08C1F851-60C2-413A-8BDD-E7C9FAD69F7E}" presName="aSpace" presStyleCnt="0"/>
      <dgm:spPr/>
    </dgm:pt>
    <dgm:pt modelId="{8D6CDE97-BC64-4C73-B7A8-7BE8A3094931}" type="pres">
      <dgm:prSet presAssocID="{2D14F02B-3E7B-4675-9C94-CA313CA13C3F}" presName="aNode" presStyleLbl="fgAcc1" presStyleIdx="1" presStyleCnt="4">
        <dgm:presLayoutVars>
          <dgm:bulletEnabled val="1"/>
        </dgm:presLayoutVars>
      </dgm:prSet>
      <dgm:spPr/>
    </dgm:pt>
    <dgm:pt modelId="{C948EB1C-F457-4F8A-8613-254F365A31F3}" type="pres">
      <dgm:prSet presAssocID="{2D14F02B-3E7B-4675-9C94-CA313CA13C3F}" presName="aSpace" presStyleCnt="0"/>
      <dgm:spPr/>
    </dgm:pt>
    <dgm:pt modelId="{794A47E2-5CC2-4195-88BF-B8F26AECDFA5}" type="pres">
      <dgm:prSet presAssocID="{B47D3FF8-5738-46E1-A339-2A6EDDB46440}" presName="aNode" presStyleLbl="fgAcc1" presStyleIdx="2" presStyleCnt="4">
        <dgm:presLayoutVars>
          <dgm:bulletEnabled val="1"/>
        </dgm:presLayoutVars>
      </dgm:prSet>
      <dgm:spPr/>
    </dgm:pt>
    <dgm:pt modelId="{15F4F7A5-06FC-47D8-A317-8F3278F1898D}" type="pres">
      <dgm:prSet presAssocID="{B47D3FF8-5738-46E1-A339-2A6EDDB46440}" presName="aSpace" presStyleCnt="0"/>
      <dgm:spPr/>
    </dgm:pt>
    <dgm:pt modelId="{6C3081AA-FBCA-4CEB-AA36-3BE2F5B69489}" type="pres">
      <dgm:prSet presAssocID="{5DD94E8A-A84D-4257-A6BB-B90D77DB1FEF}" presName="aNode" presStyleLbl="fgAcc1" presStyleIdx="3" presStyleCnt="4">
        <dgm:presLayoutVars>
          <dgm:bulletEnabled val="1"/>
        </dgm:presLayoutVars>
      </dgm:prSet>
      <dgm:spPr/>
    </dgm:pt>
    <dgm:pt modelId="{9E0D7674-78EB-4AAF-AC1C-AE99069433BC}" type="pres">
      <dgm:prSet presAssocID="{5DD94E8A-A84D-4257-A6BB-B90D77DB1FEF}" presName="aSpace" presStyleCnt="0"/>
      <dgm:spPr/>
    </dgm:pt>
  </dgm:ptLst>
  <dgm:cxnLst>
    <dgm:cxn modelId="{170D4F14-DD9D-4E78-AC7F-B3E4E36EC4F2}" type="presOf" srcId="{FD164C69-37B4-4C55-8746-8C7F6E5CC546}" destId="{28351525-604A-4299-8BB6-A879BCD91F68}" srcOrd="0" destOrd="0" presId="urn:microsoft.com/office/officeart/2005/8/layout/pyramid2"/>
    <dgm:cxn modelId="{EF4B492E-8FC6-4C76-8D35-0CBBEB91D2EA}" srcId="{FD164C69-37B4-4C55-8746-8C7F6E5CC546}" destId="{5DD94E8A-A84D-4257-A6BB-B90D77DB1FEF}" srcOrd="3" destOrd="0" parTransId="{30A87A97-195C-4527-B547-2AF3FA13ABCC}" sibTransId="{835F2667-79A6-4540-BC5C-5EC0F4B3B9B3}"/>
    <dgm:cxn modelId="{17AA8C3F-20B0-4DDC-BF4F-D649B149F6A1}" type="presOf" srcId="{5DD94E8A-A84D-4257-A6BB-B90D77DB1FEF}" destId="{6C3081AA-FBCA-4CEB-AA36-3BE2F5B69489}" srcOrd="0" destOrd="0" presId="urn:microsoft.com/office/officeart/2005/8/layout/pyramid2"/>
    <dgm:cxn modelId="{5A175D43-BC44-46ED-8B7C-F9370F0D1DE8}" srcId="{FD164C69-37B4-4C55-8746-8C7F6E5CC546}" destId="{B47D3FF8-5738-46E1-A339-2A6EDDB46440}" srcOrd="2" destOrd="0" parTransId="{962217DF-DA49-4BBE-B82C-646A6EA95ABF}" sibTransId="{90768A6E-C098-445C-A8B6-E2DC2A4258F7}"/>
    <dgm:cxn modelId="{726FDA4B-731E-49EF-95E4-9EF6BB8303FD}" type="presOf" srcId="{2D14F02B-3E7B-4675-9C94-CA313CA13C3F}" destId="{8D6CDE97-BC64-4C73-B7A8-7BE8A3094931}" srcOrd="0" destOrd="0" presId="urn:microsoft.com/office/officeart/2005/8/layout/pyramid2"/>
    <dgm:cxn modelId="{A717DF75-2D40-4E96-8B11-F312B3EAADF6}" srcId="{FD164C69-37B4-4C55-8746-8C7F6E5CC546}" destId="{08C1F851-60C2-413A-8BDD-E7C9FAD69F7E}" srcOrd="0" destOrd="0" parTransId="{0601EABA-59B3-4324-9E38-C442B86721DD}" sibTransId="{FB488702-D49E-446D-AC3F-F485DA4BC2B6}"/>
    <dgm:cxn modelId="{848DEAD2-C33E-4E16-AA0B-0FAAC9073A0A}" type="presOf" srcId="{08C1F851-60C2-413A-8BDD-E7C9FAD69F7E}" destId="{2871E8BF-D0D8-4913-8E41-7C608EFB28CA}" srcOrd="0" destOrd="0" presId="urn:microsoft.com/office/officeart/2005/8/layout/pyramid2"/>
    <dgm:cxn modelId="{81C076EF-203B-46EF-AC19-4118EC8C6161}" srcId="{FD164C69-37B4-4C55-8746-8C7F6E5CC546}" destId="{2D14F02B-3E7B-4675-9C94-CA313CA13C3F}" srcOrd="1" destOrd="0" parTransId="{81F2DF53-B97E-466F-BB2F-46203B4A54CA}" sibTransId="{8E0038A5-48C8-47A6-9024-A997BC7033E4}"/>
    <dgm:cxn modelId="{B08533F0-8F9B-4EB5-B2D7-0FDCAE0C6C6A}" type="presOf" srcId="{B47D3FF8-5738-46E1-A339-2A6EDDB46440}" destId="{794A47E2-5CC2-4195-88BF-B8F26AECDFA5}" srcOrd="0" destOrd="0" presId="urn:microsoft.com/office/officeart/2005/8/layout/pyramid2"/>
    <dgm:cxn modelId="{3FE363D1-2F9C-4E95-938F-17333D50A358}" type="presParOf" srcId="{28351525-604A-4299-8BB6-A879BCD91F68}" destId="{031910B7-73CC-4C89-8875-1451028BF1E9}" srcOrd="0" destOrd="0" presId="urn:microsoft.com/office/officeart/2005/8/layout/pyramid2"/>
    <dgm:cxn modelId="{D2CD4EDB-DDEB-4CD7-B7A2-849DFAAE8E6F}" type="presParOf" srcId="{28351525-604A-4299-8BB6-A879BCD91F68}" destId="{3184C568-45BA-4B7D-9995-5ADF5754541E}" srcOrd="1" destOrd="0" presId="urn:microsoft.com/office/officeart/2005/8/layout/pyramid2"/>
    <dgm:cxn modelId="{90548EC4-9014-4CC7-A51F-7E071DAA13A5}" type="presParOf" srcId="{3184C568-45BA-4B7D-9995-5ADF5754541E}" destId="{2871E8BF-D0D8-4913-8E41-7C608EFB28CA}" srcOrd="0" destOrd="0" presId="urn:microsoft.com/office/officeart/2005/8/layout/pyramid2"/>
    <dgm:cxn modelId="{AE1FC319-F9D8-4B54-8FE4-A65F7792EFBA}" type="presParOf" srcId="{3184C568-45BA-4B7D-9995-5ADF5754541E}" destId="{6FC59E6D-4728-4B66-86DE-EE311B26AB9F}" srcOrd="1" destOrd="0" presId="urn:microsoft.com/office/officeart/2005/8/layout/pyramid2"/>
    <dgm:cxn modelId="{8D0E946C-F99E-472D-9CD8-A7E2CE3CD231}" type="presParOf" srcId="{3184C568-45BA-4B7D-9995-5ADF5754541E}" destId="{8D6CDE97-BC64-4C73-B7A8-7BE8A3094931}" srcOrd="2" destOrd="0" presId="urn:microsoft.com/office/officeart/2005/8/layout/pyramid2"/>
    <dgm:cxn modelId="{96AED3CB-ABAE-479A-AAE1-258F633DBBF0}" type="presParOf" srcId="{3184C568-45BA-4B7D-9995-5ADF5754541E}" destId="{C948EB1C-F457-4F8A-8613-254F365A31F3}" srcOrd="3" destOrd="0" presId="urn:microsoft.com/office/officeart/2005/8/layout/pyramid2"/>
    <dgm:cxn modelId="{E2DBC280-EB44-47C6-A715-B0A35359D180}" type="presParOf" srcId="{3184C568-45BA-4B7D-9995-5ADF5754541E}" destId="{794A47E2-5CC2-4195-88BF-B8F26AECDFA5}" srcOrd="4" destOrd="0" presId="urn:microsoft.com/office/officeart/2005/8/layout/pyramid2"/>
    <dgm:cxn modelId="{BCD3FFF4-F305-4F78-9447-9507F9B82A26}" type="presParOf" srcId="{3184C568-45BA-4B7D-9995-5ADF5754541E}" destId="{15F4F7A5-06FC-47D8-A317-8F3278F1898D}" srcOrd="5" destOrd="0" presId="urn:microsoft.com/office/officeart/2005/8/layout/pyramid2"/>
    <dgm:cxn modelId="{6690D5ED-F60D-4318-8DFC-1D4EAE18D154}" type="presParOf" srcId="{3184C568-45BA-4B7D-9995-5ADF5754541E}" destId="{6C3081AA-FBCA-4CEB-AA36-3BE2F5B69489}" srcOrd="6" destOrd="0" presId="urn:microsoft.com/office/officeart/2005/8/layout/pyramid2"/>
    <dgm:cxn modelId="{38E615BA-1638-406F-A85C-B82909DF0F7B}" type="presParOf" srcId="{3184C568-45BA-4B7D-9995-5ADF5754541E}" destId="{9E0D7674-78EB-4AAF-AC1C-AE99069433BC}"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910B7-73CC-4C89-8875-1451028BF1E9}">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1E8BF-D0D8-4913-8E41-7C608EFB28CA}">
      <dsp:nvSpPr>
        <dsp:cNvPr id="0" name=""/>
        <dsp:cNvSpPr/>
      </dsp:nvSpPr>
      <dsp:spPr>
        <a:xfrm>
          <a:off x="2743199" y="406796"/>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vi-VN" sz="2200" kern="1200" dirty="0">
              <a:latin typeface="Cambria" panose="02040503050406030204" pitchFamily="18" charset="0"/>
              <a:ea typeface="Cambria" panose="02040503050406030204" pitchFamily="18" charset="0"/>
            </a:rPr>
            <a:t>Nhiệt độ </a:t>
          </a:r>
          <a:br>
            <a:rPr lang="en-US" sz="2200" kern="1200" dirty="0">
              <a:latin typeface="Cambria" panose="02040503050406030204" pitchFamily="18" charset="0"/>
              <a:ea typeface="Cambria" panose="02040503050406030204" pitchFamily="18" charset="0"/>
            </a:rPr>
          </a:br>
          <a:r>
            <a:rPr lang="vi-VN" sz="2200" kern="1200" dirty="0">
              <a:latin typeface="Cambria" panose="02040503050406030204" pitchFamily="18" charset="0"/>
              <a:ea typeface="Cambria" panose="02040503050406030204" pitchFamily="18" charset="0"/>
            </a:rPr>
            <a:t>không khí tăng</a:t>
          </a:r>
          <a:endParaRPr lang="en-US" sz="2200" kern="1200" dirty="0">
            <a:latin typeface="Cambria" panose="02040503050406030204" pitchFamily="18" charset="0"/>
            <a:ea typeface="Cambria" panose="02040503050406030204" pitchFamily="18" charset="0"/>
          </a:endParaRPr>
        </a:p>
      </dsp:txBody>
      <dsp:txXfrm>
        <a:off x="2778459" y="442056"/>
        <a:ext cx="2571080" cy="651792"/>
      </dsp:txXfrm>
    </dsp:sp>
    <dsp:sp modelId="{8D6CDE97-BC64-4C73-B7A8-7BE8A3094931}">
      <dsp:nvSpPr>
        <dsp:cNvPr id="0" name=""/>
        <dsp:cNvSpPr/>
      </dsp:nvSpPr>
      <dsp:spPr>
        <a:xfrm>
          <a:off x="2743199" y="1219398"/>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vi-VN" sz="2200" kern="1200" dirty="0">
              <a:latin typeface="Cambria" panose="02040503050406030204" pitchFamily="18" charset="0"/>
              <a:ea typeface="Cambria" panose="02040503050406030204" pitchFamily="18" charset="0"/>
            </a:rPr>
            <a:t>Biến động trong </a:t>
          </a:r>
          <a:br>
            <a:rPr lang="en-US" sz="2200" kern="1200" dirty="0">
              <a:latin typeface="Cambria" panose="02040503050406030204" pitchFamily="18" charset="0"/>
              <a:ea typeface="Cambria" panose="02040503050406030204" pitchFamily="18" charset="0"/>
            </a:rPr>
          </a:br>
          <a:r>
            <a:rPr lang="vi-VN" sz="2200" kern="1200" dirty="0">
              <a:latin typeface="Cambria" panose="02040503050406030204" pitchFamily="18" charset="0"/>
              <a:ea typeface="Cambria" panose="02040503050406030204" pitchFamily="18" charset="0"/>
            </a:rPr>
            <a:t>chế độ mưa  </a:t>
          </a:r>
          <a:endParaRPr lang="en-US" sz="2200" kern="1200" dirty="0">
            <a:latin typeface="Cambria" panose="02040503050406030204" pitchFamily="18" charset="0"/>
            <a:ea typeface="Cambria" panose="02040503050406030204" pitchFamily="18" charset="0"/>
          </a:endParaRPr>
        </a:p>
      </dsp:txBody>
      <dsp:txXfrm>
        <a:off x="2778459" y="1254658"/>
        <a:ext cx="2571080" cy="651792"/>
      </dsp:txXfrm>
    </dsp:sp>
    <dsp:sp modelId="{794A47E2-5CC2-4195-88BF-B8F26AECDFA5}">
      <dsp:nvSpPr>
        <dsp:cNvPr id="0" name=""/>
        <dsp:cNvSpPr/>
      </dsp:nvSpPr>
      <dsp:spPr>
        <a:xfrm>
          <a:off x="2743199" y="2032000"/>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vi-VN" sz="2200" kern="1200" dirty="0">
              <a:latin typeface="Cambria" panose="02040503050406030204" pitchFamily="18" charset="0"/>
              <a:ea typeface="Cambria" panose="02040503050406030204" pitchFamily="18" charset="0"/>
            </a:rPr>
            <a:t>Thời tiết cực đoan: bão, lũ lụt, hạn hán</a:t>
          </a:r>
          <a:endParaRPr lang="en-US" sz="2200" kern="1200" dirty="0">
            <a:latin typeface="Cambria" panose="02040503050406030204" pitchFamily="18" charset="0"/>
            <a:ea typeface="Cambria" panose="02040503050406030204" pitchFamily="18" charset="0"/>
          </a:endParaRPr>
        </a:p>
      </dsp:txBody>
      <dsp:txXfrm>
        <a:off x="2778459" y="2067260"/>
        <a:ext cx="2571080" cy="651792"/>
      </dsp:txXfrm>
    </dsp:sp>
    <dsp:sp modelId="{6C3081AA-FBCA-4CEB-AA36-3BE2F5B69489}">
      <dsp:nvSpPr>
        <dsp:cNvPr id="0" name=""/>
        <dsp:cNvSpPr/>
      </dsp:nvSpPr>
      <dsp:spPr>
        <a:xfrm>
          <a:off x="2743199" y="2844601"/>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vi-VN" sz="2200" kern="1200" dirty="0">
              <a:latin typeface="Cambria" panose="02040503050406030204" pitchFamily="18" charset="0"/>
              <a:ea typeface="Cambria" panose="02040503050406030204" pitchFamily="18" charset="0"/>
            </a:rPr>
            <a:t>Mực nước biển</a:t>
          </a:r>
          <a:r>
            <a:rPr lang="en-US" sz="2200" kern="1200" dirty="0">
              <a:latin typeface="Cambria" panose="02040503050406030204" pitchFamily="18" charset="0"/>
              <a:ea typeface="Cambria" panose="02040503050406030204" pitchFamily="18" charset="0"/>
            </a:rPr>
            <a:t> </a:t>
          </a:r>
          <a:r>
            <a:rPr lang="en-US" sz="2200" kern="1200" dirty="0" err="1">
              <a:latin typeface="Cambria" panose="02040503050406030204" pitchFamily="18" charset="0"/>
              <a:ea typeface="Cambria" panose="02040503050406030204" pitchFamily="18" charset="0"/>
            </a:rPr>
            <a:t>dâng</a:t>
          </a:r>
          <a:r>
            <a:rPr lang="en-US" sz="2200" kern="1200" dirty="0">
              <a:latin typeface="Cambria" panose="02040503050406030204" pitchFamily="18" charset="0"/>
              <a:ea typeface="Cambria" panose="02040503050406030204" pitchFamily="18" charset="0"/>
            </a:rPr>
            <a:t> </a:t>
          </a:r>
          <a:r>
            <a:rPr lang="en-US" sz="2200" kern="1200" dirty="0" err="1">
              <a:latin typeface="Cambria" panose="02040503050406030204" pitchFamily="18" charset="0"/>
              <a:ea typeface="Cambria" panose="02040503050406030204" pitchFamily="18" charset="0"/>
            </a:rPr>
            <a:t>cao</a:t>
          </a:r>
          <a:endParaRPr lang="en-US" sz="2200" kern="1200" dirty="0">
            <a:latin typeface="Cambria" panose="02040503050406030204" pitchFamily="18" charset="0"/>
            <a:ea typeface="Cambria" panose="02040503050406030204" pitchFamily="18" charset="0"/>
          </a:endParaRPr>
        </a:p>
      </dsp:txBody>
      <dsp:txXfrm>
        <a:off x="2778459" y="2879861"/>
        <a:ext cx="2571080" cy="6517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7/19/2022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1</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7/19/2022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gif"/><Relationship Id="rId10" Type="http://schemas.openxmlformats.org/officeDocument/2006/relationships/image" Target="../media/image21.png"/><Relationship Id="rId4" Type="http://schemas.openxmlformats.org/officeDocument/2006/relationships/image" Target="../media/image10.jpe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gif"/><Relationship Id="rId10" Type="http://schemas.microsoft.com/office/2007/relationships/hdphoto" Target="../media/hdphoto2.wdp"/><Relationship Id="rId4" Type="http://schemas.openxmlformats.org/officeDocument/2006/relationships/image" Target="../media/image10.jpe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diagramDrawing" Target="../diagrams/drawing1.xml"/><Relationship Id="rId5" Type="http://schemas.openxmlformats.org/officeDocument/2006/relationships/image" Target="../media/image11.gif"/><Relationship Id="rId10" Type="http://schemas.openxmlformats.org/officeDocument/2006/relationships/diagramColors" Target="../diagrams/colors1.xml"/><Relationship Id="rId4" Type="http://schemas.openxmlformats.org/officeDocument/2006/relationships/image" Target="../media/image10.jpeg"/><Relationship Id="rId9"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gif"/><Relationship Id="rId10" Type="http://schemas.microsoft.com/office/2007/relationships/hdphoto" Target="../media/hdphoto1.wdp"/><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xml"/><Relationship Id="rId7" Type="http://schemas.openxmlformats.org/officeDocument/2006/relationships/image" Target="../media/image11.gif"/><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0.jpeg"/><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BIẾN ĐỔI KHÍ HẬU VÀ ỨNG PHÓ VỚI BIẾN ĐỔI KHÍ HẬU</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14:</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462486"/>
          </a:xfrm>
          <a:prstGeom prst="wedgeRoundRectCallout">
            <a:avLst>
              <a:gd name="adj1" fmla="val 47489"/>
              <a:gd name="adj2" fmla="val 7121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89080"/>
            <a:ext cx="6629398" cy="341632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Biến đổi khí hậu là sự thay đổi trạng thái của khí hậu so với trung bình nhiều năm.</a:t>
            </a:r>
          </a:p>
          <a:p>
            <a:pPr algn="just"/>
            <a:r>
              <a:rPr lang="vi-VN" sz="2400" dirty="0">
                <a:latin typeface="Cambria" panose="02040503050406030204" pitchFamily="18" charset="0"/>
                <a:ea typeface="Cambria" panose="02040503050406030204" pitchFamily="18" charset="0"/>
              </a:rPr>
              <a:t>- Biểu hiện: nhiệt độ không khí tăng, khí hậu Trái Đất nóng lên, biến động trong chế độ mưa, gia tăng tốc độ băng tan, thời tiết cực đoan: bão, lũ lụt, hạn hán... mực nước biển dâng cao.</a:t>
            </a:r>
          </a:p>
          <a:p>
            <a:pPr algn="just"/>
            <a:r>
              <a:rPr lang="vi-VN" sz="2400" dirty="0">
                <a:latin typeface="Cambria" panose="02040503050406030204" pitchFamily="18" charset="0"/>
                <a:ea typeface="Cambria" panose="02040503050406030204" pitchFamily="18" charset="0"/>
              </a:rPr>
              <a:t>- Hậu quả: các loài sinh vật bị suy giảm, các hệ sinh thái và hoạt động của con người có nguy cơ bị ảnh hưởng.</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Biến</a:t>
            </a:r>
            <a:r>
              <a:rPr lang="en-US" sz="2400" b="1" dirty="0">
                <a:solidFill>
                  <a:srgbClr val="0D30DD"/>
                </a:solidFill>
                <a:latin typeface="Cambria" pitchFamily="18" charset="0"/>
              </a:rPr>
              <a:t> </a:t>
            </a:r>
            <a:r>
              <a:rPr lang="en-US" sz="2400" b="1" dirty="0" err="1">
                <a:solidFill>
                  <a:srgbClr val="0D30DD"/>
                </a:solidFill>
                <a:latin typeface="Cambria" pitchFamily="18" charset="0"/>
              </a:rPr>
              <a:t>đổi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Tree>
    <p:extLst>
      <p:ext uri="{BB962C8B-B14F-4D97-AF65-F5344CB8AC3E}">
        <p14:creationId xmlns:p14="http://schemas.microsoft.com/office/powerpoint/2010/main" val="2737509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86805"/>
            <a:ext cx="3193291"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Dựa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các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sau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cho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thiên</a:t>
            </a:r>
            <a:r>
              <a:rPr lang="en-US" sz="2100" i="1" dirty="0">
                <a:solidFill>
                  <a:srgbClr val="FF0000"/>
                </a:solidFill>
                <a:latin typeface="Cambria" panose="02040503050406030204" pitchFamily="18" charset="0"/>
                <a:ea typeface="Cambria" panose="02040503050406030204" pitchFamily="18" charset="0"/>
              </a:rPr>
              <a:t> tai </a:t>
            </a:r>
            <a:r>
              <a:rPr lang="en-US" sz="2100" i="1" dirty="0" err="1">
                <a:solidFill>
                  <a:srgbClr val="FF0000"/>
                </a:solidFill>
                <a:latin typeface="Cambria" panose="02040503050406030204" pitchFamily="18" charset="0"/>
                <a:ea typeface="Cambria" panose="02040503050406030204" pitchFamily="18" charset="0"/>
              </a:rPr>
              <a:t>là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gì</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Nêu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hậu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quả</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của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thiên</a:t>
            </a:r>
            <a:r>
              <a:rPr lang="en-US" sz="2100" i="1" dirty="0">
                <a:solidFill>
                  <a:srgbClr val="FF0000"/>
                </a:solidFill>
                <a:latin typeface="Cambria" panose="02040503050406030204" pitchFamily="18" charset="0"/>
                <a:ea typeface="Cambria" panose="02040503050406030204" pitchFamily="18" charset="0"/>
              </a:rPr>
              <a:t> tai.</a:t>
            </a:r>
            <a:endParaRPr lang="vi-VN" sz="21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353741"/>
            <a:ext cx="447476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Thiên tai là những thảm họa bất ngờ do thiên nhiên gây ra cho con người như: bão, lốc xoáy, lũ lụt, hạn hán, mưa đá…</a:t>
            </a:r>
          </a:p>
          <a:p>
            <a:pPr algn="just"/>
            <a:r>
              <a:rPr lang="vi-VN" sz="1900" dirty="0">
                <a:latin typeface="Cambria" panose="02040503050406030204" pitchFamily="18" charset="0"/>
                <a:ea typeface="Cambria" panose="02040503050406030204" pitchFamily="18" charset="0"/>
              </a:rPr>
              <a:t>- Hậu quả: gây thiệt hại về người và tài sản, làm ảnh hưởng lớn đến hoạt động kinh tế xã hội.</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Phòng tránh thiên tai và ứng phó với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biến đổi khí hậu </a:t>
            </a:r>
            <a:endParaRPr lang="en-US" sz="2400" b="1" dirty="0">
              <a:solidFill>
                <a:srgbClr val="0D30DD"/>
              </a:solidFill>
              <a:latin typeface="Cambria" pitchFamily="18" charset="0"/>
            </a:endParaRP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007" y="3604940"/>
            <a:ext cx="4533163" cy="2833227"/>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279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2308324"/>
          </a:xfrm>
          <a:prstGeom prst="wedgeRoundRectCallout">
            <a:avLst>
              <a:gd name="adj1" fmla="val 24769"/>
              <a:gd name="adj2" fmla="val 8665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86805"/>
            <a:ext cx="3193291"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Dựa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các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sau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nêu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các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biện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pháp</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phòng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tránh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thiên</a:t>
            </a:r>
            <a:r>
              <a:rPr lang="en-US" sz="2100" i="1" dirty="0">
                <a:solidFill>
                  <a:srgbClr val="FF0000"/>
                </a:solidFill>
                <a:latin typeface="Cambria" panose="02040503050406030204" pitchFamily="18" charset="0"/>
                <a:ea typeface="Cambria" panose="02040503050406030204" pitchFamily="18" charset="0"/>
              </a:rPr>
              <a:t> tai.</a:t>
            </a:r>
            <a:endParaRPr lang="vi-VN" sz="21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308324"/>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Trước khi xảy ra: dự báo thời tiết, dự trử lương thực, trồng và bảo vệ rừng, sơ tán dân, xây dựng hồ chứa.</a:t>
            </a:r>
          </a:p>
          <a:p>
            <a:pPr algn="just"/>
            <a:r>
              <a:rPr lang="vi-VN" dirty="0">
                <a:latin typeface="Cambria" panose="02040503050406030204" pitchFamily="18" charset="0"/>
                <a:ea typeface="Cambria" panose="02040503050406030204" pitchFamily="18" charset="0"/>
              </a:rPr>
              <a:t>+ Trong khi xảy ra: ở nơi an toàn, hạn chế di chuyển, giữ gìn sức khỏe, dự trử nước, thực phẩm…</a:t>
            </a:r>
          </a:p>
          <a:p>
            <a:pPr algn="just"/>
            <a:r>
              <a:rPr lang="vi-VN" dirty="0">
                <a:latin typeface="Cambria" panose="02040503050406030204" pitchFamily="18" charset="0"/>
                <a:ea typeface="Cambria" panose="02040503050406030204" pitchFamily="18" charset="0"/>
              </a:rPr>
              <a:t>+ Sau khi xảy ra: khắc phục sự cố, vệ sinh môi trường, giúp đở người khác…</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Phòng tránh thiên tai và ứng phó với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biến đổi khí hậu </a:t>
            </a:r>
            <a:endParaRPr lang="en-US" sz="2400" b="1" dirty="0">
              <a:solidFill>
                <a:srgbClr val="0D30DD"/>
              </a:solidFill>
              <a:latin typeface="Cambria" pitchFamily="18" charset="0"/>
            </a:endParaRPr>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114800"/>
            <a:ext cx="2499913" cy="2133259"/>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7101" y="4119407"/>
            <a:ext cx="2361487" cy="212865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5119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randombar(horizontal)">
                                      <p:cBhvr>
                                        <p:cTn id="23" dur="500"/>
                                        <p:tgtEl>
                                          <p:spTgt spid="5122"/>
                                        </p:tgtEl>
                                      </p:cBhvr>
                                    </p:animEffect>
                                  </p:childTnLst>
                                </p:cTn>
                              </p:par>
                              <p:par>
                                <p:cTn id="24" presetID="14" presetClass="entr" presetSubtype="10" fill="hold" nodeType="with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randombar(horizontal)">
                                      <p:cBhvr>
                                        <p:cTn id="26" dur="500"/>
                                        <p:tgtEl>
                                          <p:spTgt spid="51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2308324"/>
          </a:xfrm>
          <a:prstGeom prst="wedgeRoundRectCallout">
            <a:avLst>
              <a:gd name="adj1" fmla="val 24769"/>
              <a:gd name="adj2" fmla="val 8665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47800"/>
            <a:ext cx="3193291"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Dựa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14.3,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g</a:t>
            </a:r>
            <a:r>
              <a:rPr lang="vi-VN" sz="2100" i="1" dirty="0">
                <a:solidFill>
                  <a:srgbClr val="FF0000"/>
                </a:solidFill>
                <a:latin typeface="Cambria" panose="02040503050406030204" pitchFamily="18" charset="0"/>
                <a:ea typeface="Cambria" panose="02040503050406030204" pitchFamily="18" charset="0"/>
              </a:rPr>
              <a:t>iải thích tại sao các hoạt động trong hình giúp ta ứng phó với </a:t>
            </a:r>
            <a:endParaRPr lang="en-US" sz="2100" i="1" dirty="0">
              <a:solidFill>
                <a:srgbClr val="FF0000"/>
              </a:solidFill>
              <a:latin typeface="Cambria" panose="02040503050406030204" pitchFamily="18" charset="0"/>
              <a:ea typeface="Cambria" panose="02040503050406030204" pitchFamily="18" charset="0"/>
            </a:endParaRPr>
          </a:p>
          <a:p>
            <a:pPr algn="ctr"/>
            <a:r>
              <a:rPr lang="vi-VN" sz="2100" i="1" dirty="0">
                <a:solidFill>
                  <a:srgbClr val="FF0000"/>
                </a:solidFill>
                <a:latin typeface="Cambria" panose="02040503050406030204" pitchFamily="18" charset="0"/>
                <a:ea typeface="Cambria" panose="02040503050406030204" pitchFamily="18" charset="0"/>
              </a:rPr>
              <a:t>biến đổi khí hậu?</a:t>
            </a:r>
            <a:r>
              <a:rPr lang="en-US" sz="2100" i="1" dirty="0">
                <a:solidFill>
                  <a:srgbClr val="FF0000"/>
                </a:solidFill>
                <a:latin typeface="Cambria" panose="02040503050406030204" pitchFamily="18" charset="0"/>
                <a:ea typeface="Cambria" panose="02040503050406030204" pitchFamily="18" charset="0"/>
              </a:rPr>
              <a:t> </a:t>
            </a:r>
            <a:endParaRPr lang="vi-VN" sz="21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246769"/>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S</a:t>
            </a:r>
            <a:r>
              <a:rPr lang="vi-VN" sz="2000" dirty="0">
                <a:latin typeface="Cambria" panose="02040503050406030204" pitchFamily="18" charset="0"/>
                <a:ea typeface="Cambria" panose="02040503050406030204" pitchFamily="18" charset="0"/>
              </a:rPr>
              <a:t>ử dụng điện gió, phương tiện công cộng sẽ ít thải ra các khí độc hại vào bầu khí quyển giữ bầu không khí trong lành, trợ giúp nạn nhân thiên tai như gạo, mì gói, trang thiết bị giúp người dân vượt qua khó khăn để thích ứng với biến đổi khí hậu. </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Phòng tránh thiên tai và ứng phó với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biến đổi khí hậu </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06523" y="3769217"/>
            <a:ext cx="4651477" cy="2783983"/>
          </a:xfrm>
          <a:prstGeom prst="rect">
            <a:avLst/>
          </a:prstGeom>
          <a:noFill/>
          <a:ln>
            <a:solidFill>
              <a:srgbClr val="00FF00"/>
            </a:solidFill>
          </a:ln>
        </p:spPr>
      </p:pic>
    </p:spTree>
    <p:extLst>
      <p:ext uri="{BB962C8B-B14F-4D97-AF65-F5344CB8AC3E}">
        <p14:creationId xmlns:p14="http://schemas.microsoft.com/office/powerpoint/2010/main" val="4149761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524000"/>
            <a:ext cx="6792509" cy="3810000"/>
          </a:xfrm>
          <a:prstGeom prst="wedgeRoundRectCallout">
            <a:avLst>
              <a:gd name="adj1" fmla="val 48465"/>
              <a:gd name="adj2" fmla="val 6288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3477875"/>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Thiên tai là những thảm họa bất ngờ do thiên nhiên gây ra cho con người như: bão, lốc xoáy, lũ lụt, hạn hán, mưa đá…</a:t>
            </a:r>
          </a:p>
          <a:p>
            <a:pPr algn="just"/>
            <a:r>
              <a:rPr lang="vi-VN" sz="2000" dirty="0">
                <a:latin typeface="Cambria" panose="02040503050406030204" pitchFamily="18" charset="0"/>
                <a:ea typeface="Cambria" panose="02040503050406030204" pitchFamily="18" charset="0"/>
              </a:rPr>
              <a:t>- Hậu quả: gây thiệt hại về người và tài sản, làm ảnh hưởng lớn đến hoạt động kinh tế xã hội.</a:t>
            </a:r>
          </a:p>
          <a:p>
            <a:pPr algn="just"/>
            <a:r>
              <a:rPr lang="vi-VN" sz="2000" dirty="0">
                <a:latin typeface="Cambria" panose="02040503050406030204" pitchFamily="18" charset="0"/>
                <a:ea typeface="Cambria" panose="02040503050406030204" pitchFamily="18" charset="0"/>
              </a:rPr>
              <a:t>- Biện pháp phòng tránh:</a:t>
            </a:r>
          </a:p>
          <a:p>
            <a:pPr algn="just"/>
            <a:r>
              <a:rPr lang="vi-VN" sz="2000" dirty="0">
                <a:latin typeface="Cambria" panose="02040503050406030204" pitchFamily="18" charset="0"/>
                <a:ea typeface="Cambria" panose="02040503050406030204" pitchFamily="18" charset="0"/>
              </a:rPr>
              <a:t>+ Trước khi xảy ra: dự báo thời tiết, dự trử lương thực, trồng và bảo vệ rừng</a:t>
            </a:r>
            <a:r>
              <a:rPr lang="en-US" sz="2000" dirty="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Trong khi xảy ra: ở nơi an toàn, hạn chế di chuyển, giữ gìn sức khỏe…</a:t>
            </a:r>
          </a:p>
          <a:p>
            <a:pPr algn="just"/>
            <a:r>
              <a:rPr lang="vi-VN" sz="2000" dirty="0">
                <a:latin typeface="Cambria" panose="02040503050406030204" pitchFamily="18" charset="0"/>
                <a:ea typeface="Cambria" panose="02040503050406030204" pitchFamily="18" charset="0"/>
              </a:rPr>
              <a:t>+ Sau khi xảy ra: khắc phục sự cố, vệ sinh môi trường, giúp đở người khác…</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Phòng tránh thiên tai và ứng phó với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biến đổi khí hậu </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Tree>
    <p:extLst>
      <p:ext uri="{BB962C8B-B14F-4D97-AF65-F5344CB8AC3E}">
        <p14:creationId xmlns:p14="http://schemas.microsoft.com/office/powerpoint/2010/main" val="2000697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099608"/>
            <a:ext cx="3429000" cy="1846659"/>
          </a:xfrm>
          <a:prstGeom prst="rect">
            <a:avLst/>
          </a:prstGeom>
        </p:spPr>
        <p:txBody>
          <a:bodyPr wrap="square">
            <a:spAutoFit/>
          </a:bodyPr>
          <a:lstStyle/>
          <a:p>
            <a:pPr algn="ctr"/>
            <a:r>
              <a:rPr lang="vi-VN" sz="2400" i="1" dirty="0">
                <a:solidFill>
                  <a:srgbClr val="FF0000"/>
                </a:solidFill>
                <a:latin typeface="Cambria" panose="02040503050406030204" pitchFamily="18" charset="0"/>
                <a:ea typeface="Cambria" panose="02040503050406030204" pitchFamily="18" charset="0"/>
              </a:rPr>
              <a:t>Dựa vào </a:t>
            </a:r>
            <a:r>
              <a:rPr lang="en-US" sz="2400" i="1" dirty="0" err="1">
                <a:solidFill>
                  <a:srgbClr val="FF0000"/>
                </a:solidFill>
                <a:latin typeface="Cambria" panose="02040503050406030204" pitchFamily="18" charset="0"/>
                <a:ea typeface="Cambria" panose="02040503050406030204" pitchFamily="18" charset="0"/>
              </a:rPr>
              <a:t>kiến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thức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đã</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học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l</a:t>
            </a:r>
            <a:r>
              <a:rPr lang="vi-VN" sz="2400" i="1" dirty="0">
                <a:solidFill>
                  <a:srgbClr val="FF0000"/>
                </a:solidFill>
                <a:latin typeface="Cambria" panose="02040503050406030204" pitchFamily="18" charset="0"/>
                <a:ea typeface="Cambria" panose="02040503050406030204" pitchFamily="18" charset="0"/>
              </a:rPr>
              <a:t>ập sơ đồ các biểu hiện của biến đổi </a:t>
            </a:r>
            <a:endParaRPr lang="en-US" sz="2400" i="1" dirty="0">
              <a:solidFill>
                <a:srgbClr val="FF0000"/>
              </a:solidFill>
              <a:latin typeface="Cambria" panose="02040503050406030204" pitchFamily="18" charset="0"/>
              <a:ea typeface="Cambria" panose="02040503050406030204" pitchFamily="18" charset="0"/>
            </a:endParaRPr>
          </a:p>
          <a:p>
            <a:pPr algn="ctr"/>
            <a:r>
              <a:rPr lang="vi-VN" sz="2400" i="1" dirty="0">
                <a:solidFill>
                  <a:srgbClr val="FF0000"/>
                </a:solidFill>
                <a:latin typeface="Cambria" panose="02040503050406030204" pitchFamily="18" charset="0"/>
                <a:ea typeface="Cambria" panose="02040503050406030204" pitchFamily="18" charset="0"/>
              </a:rPr>
              <a:t>khí hậu.</a:t>
            </a:r>
            <a:r>
              <a:rPr lang="en-US" sz="2400" i="1" dirty="0">
                <a:solidFill>
                  <a:srgbClr val="FF0000"/>
                </a:solidFill>
                <a:latin typeface="Cambria" panose="02040503050406030204" pitchFamily="18" charset="0"/>
                <a:ea typeface="Cambria" panose="02040503050406030204" pitchFamily="18" charset="0"/>
              </a:rPr>
              <a:t> </a:t>
            </a:r>
            <a:endParaRPr lang="vi-VN" sz="2400" i="1" dirty="0">
              <a:solidFill>
                <a:srgbClr val="FF0000"/>
              </a:solidFill>
              <a:latin typeface="Cambria" panose="02040503050406030204" pitchFamily="18" charset="0"/>
              <a:ea typeface="Cambria" panose="02040503050406030204" pitchFamily="18" charset="0"/>
            </a:endParaRPr>
          </a:p>
          <a:p>
            <a:pPr algn="ctr"/>
            <a:endParaRPr lang="vi-VN"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3337128718"/>
              </p:ext>
            </p:extLst>
          </p:nvPr>
        </p:nvGraphicFramePr>
        <p:xfrm>
          <a:off x="2903561" y="2286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4648200" y="4572000"/>
            <a:ext cx="923840" cy="1569660"/>
          </a:xfrm>
          <a:prstGeom prst="rect">
            <a:avLst/>
          </a:prstGeom>
          <a:noFill/>
        </p:spPr>
        <p:txBody>
          <a:bodyPr wrap="square" rtlCol="0">
            <a:spAutoFit/>
          </a:bodyPr>
          <a:lstStyle/>
          <a:p>
            <a:r>
              <a:rPr lang="en-US" sz="2400" b="1" dirty="0">
                <a:solidFill>
                  <a:srgbClr val="FFFF00"/>
                </a:solidFill>
                <a:latin typeface="Cambria" panose="02040503050406030204" pitchFamily="18" charset="0"/>
                <a:ea typeface="Cambria" panose="02040503050406030204" pitchFamily="18" charset="0"/>
              </a:rPr>
              <a:t>BIẾN</a:t>
            </a:r>
          </a:p>
          <a:p>
            <a:r>
              <a:rPr lang="en-US" sz="2400" b="1" dirty="0">
                <a:solidFill>
                  <a:srgbClr val="FFFF00"/>
                </a:solidFill>
                <a:latin typeface="Cambria" panose="02040503050406030204" pitchFamily="18" charset="0"/>
                <a:ea typeface="Cambria" panose="02040503050406030204" pitchFamily="18" charset="0"/>
              </a:rPr>
              <a:t>ĐỔI</a:t>
            </a:r>
          </a:p>
          <a:p>
            <a:r>
              <a:rPr lang="en-US" sz="2400" b="1" dirty="0">
                <a:solidFill>
                  <a:srgbClr val="FFFF00"/>
                </a:solidFill>
                <a:latin typeface="Cambria" panose="02040503050406030204" pitchFamily="18" charset="0"/>
                <a:ea typeface="Cambria" panose="02040503050406030204" pitchFamily="18" charset="0"/>
              </a:rPr>
              <a:t>KHÍ</a:t>
            </a:r>
          </a:p>
          <a:p>
            <a:r>
              <a:rPr lang="en-US" sz="2400" b="1" dirty="0">
                <a:solidFill>
                  <a:srgbClr val="FFFF00"/>
                </a:solidFill>
                <a:latin typeface="Cambria" panose="02040503050406030204" pitchFamily="18" charset="0"/>
                <a:ea typeface="Cambria" panose="02040503050406030204" pitchFamily="18" charset="0"/>
              </a:rPr>
              <a:t>HẬU</a:t>
            </a:r>
          </a:p>
        </p:txBody>
      </p:sp>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828800"/>
            <a:ext cx="4474760" cy="2080390"/>
          </a:xfrm>
          <a:prstGeom prst="wedgeRoundRectCallout">
            <a:avLst>
              <a:gd name="adj1" fmla="val 21953"/>
              <a:gd name="adj2" fmla="val 7773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sz="1900" dirty="0">
                <a:latin typeface="Cambria" panose="02040503050406030204" pitchFamily="18" charset="0"/>
                <a:ea typeface="Cambria" panose="02040503050406030204" pitchFamily="18" charset="0"/>
              </a:rPr>
              <a:t>- Thiên tai thường xảy ra: bão</a:t>
            </a:r>
          </a:p>
          <a:p>
            <a:pPr algn="just"/>
            <a:r>
              <a:rPr lang="vi-VN" sz="1900" dirty="0">
                <a:latin typeface="Cambria" panose="02040503050406030204" pitchFamily="18" charset="0"/>
                <a:ea typeface="Cambria" panose="02040503050406030204" pitchFamily="18" charset="0"/>
              </a:rPr>
              <a:t>- Biện pháp: Dự báo thời tiết chính xác về hướng đi của bão, sơ tán dân, thông báo cho tàu thuyền trở về đất liền, củng cố hệ thống đê ven biển, chống lũ lụt ở đồng bằng, chống xói mòn lũ quét ở miền núi.</a:t>
            </a: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999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2057400"/>
            <a:ext cx="3352800" cy="1261884"/>
          </a:xfrm>
          <a:prstGeom prst="rect">
            <a:avLst/>
          </a:prstGeom>
        </p:spPr>
        <p:txBody>
          <a:bodyPr wrap="square">
            <a:spAutoFit/>
          </a:bodyPr>
          <a:lstStyle/>
          <a:p>
            <a:pPr algn="ctr"/>
            <a:r>
              <a:rPr lang="en-US" sz="1900" i="1" dirty="0">
                <a:solidFill>
                  <a:srgbClr val="FF0000"/>
                </a:solidFill>
                <a:latin typeface="Cambria" panose="02040503050406030204" pitchFamily="18" charset="0"/>
                <a:ea typeface="Cambria" panose="02040503050406030204" pitchFamily="18" charset="0"/>
              </a:rPr>
              <a:t>Đ</a:t>
            </a:r>
            <a:r>
              <a:rPr lang="vi-VN" sz="1900" i="1" dirty="0">
                <a:solidFill>
                  <a:srgbClr val="FF0000"/>
                </a:solidFill>
                <a:latin typeface="Cambria" panose="02040503050406030204" pitchFamily="18" charset="0"/>
                <a:ea typeface="Cambria" panose="02040503050406030204" pitchFamily="18" charset="0"/>
              </a:rPr>
              <a:t>ịa phương em thường xảy ra loại thiên tai nào?</a:t>
            </a:r>
            <a:r>
              <a:rPr lang="en-US" sz="1900" i="1" dirty="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em hãy nêu các biện pháp phòng tránh thiên tai ở địa phương.</a:t>
            </a:r>
            <a:endParaRPr lang="en-US" sz="1900"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3037" y="3993356"/>
            <a:ext cx="4313963" cy="263604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4099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randombar(horizontal)">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5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52400" y="200025"/>
            <a:ext cx="88392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FF0000"/>
                </a:solidFill>
                <a:latin typeface="Cambria" panose="02040503050406030204" pitchFamily="18" charset="0"/>
                <a:ea typeface="Cambria" panose="02040503050406030204" pitchFamily="18" charset="0"/>
              </a:rPr>
              <a:t>KHỞI ĐỘNG </a:t>
            </a:r>
            <a:r>
              <a:rPr lang="en-US" sz="3500" b="1" dirty="0">
                <a:solidFill>
                  <a:srgbClr val="FF0000"/>
                </a:solidFill>
                <a:latin typeface="Cambria" panose="02040503050406030204" pitchFamily="18" charset="0"/>
                <a:ea typeface="Cambria" panose="02040503050406030204" pitchFamily="18" charset="0"/>
              </a:rPr>
              <a:t>VƯỢT CHƯỚNG NGẠI VẬT</a:t>
            </a:r>
          </a:p>
        </p:txBody>
      </p:sp>
      <p:sp>
        <p:nvSpPr>
          <p:cNvPr id="36" name="Rectangle 35"/>
          <p:cNvSpPr/>
          <p:nvPr/>
        </p:nvSpPr>
        <p:spPr>
          <a:xfrm>
            <a:off x="0" y="3581400"/>
            <a:ext cx="9144000" cy="3323987"/>
          </a:xfrm>
          <a:prstGeom prst="rect">
            <a:avLst/>
          </a:prstGeom>
        </p:spPr>
        <p:txBody>
          <a:bodyPr wrap="square">
            <a:spAutoFit/>
          </a:bodyPr>
          <a:lstStyle/>
          <a:p>
            <a:pPr algn="ctr"/>
            <a:r>
              <a:rPr lang="en-US" sz="2100" b="1" dirty="0">
                <a:solidFill>
                  <a:srgbClr val="FF0000"/>
                </a:solidFill>
                <a:latin typeface="Cambria" panose="02040503050406030204" pitchFamily="18" charset="0"/>
                <a:ea typeface="Cambria" panose="02040503050406030204" pitchFamily="18" charset="0"/>
              </a:rPr>
              <a:t>L</a:t>
            </a:r>
            <a:r>
              <a:rPr lang="vi-VN" sz="2100" b="1" dirty="0">
                <a:solidFill>
                  <a:srgbClr val="FF0000"/>
                </a:solidFill>
                <a:latin typeface="Cambria" panose="02040503050406030204" pitchFamily="18" charset="0"/>
                <a:ea typeface="Cambria" panose="02040503050406030204" pitchFamily="18" charset="0"/>
              </a:rPr>
              <a:t>UẬT CHƠI</a:t>
            </a:r>
          </a:p>
          <a:p>
            <a:pPr algn="just"/>
            <a:r>
              <a:rPr lang="vi-VN" sz="2100" b="1" dirty="0">
                <a:solidFill>
                  <a:srgbClr val="0D30DD"/>
                </a:solidFill>
                <a:latin typeface="Cambria" panose="02040503050406030204" pitchFamily="18" charset="0"/>
                <a:ea typeface="Cambria" panose="02040503050406030204" pitchFamily="18" charset="0"/>
              </a:rPr>
              <a:t>- “Chướng ngại vật” là tên hình ảnh ẩn sau 4 mảnh ghép được đánh số từ 1 đến 4 tương ứng với 4 câu hỏi.</a:t>
            </a:r>
          </a:p>
          <a:p>
            <a:pPr algn="just"/>
            <a:r>
              <a:rPr lang="vi-VN" sz="2100" b="1" dirty="0">
                <a:solidFill>
                  <a:srgbClr val="0D30DD"/>
                </a:solidFill>
                <a:latin typeface="Cambria" panose="02040503050406030204" pitchFamily="18" charset="0"/>
                <a:ea typeface="Cambria" panose="02040503050406030204" pitchFamily="18" charset="0"/>
              </a:rPr>
              <a:t>- Các em dựa vào T</a:t>
            </a:r>
            <a:r>
              <a:rPr lang="en-US" sz="2100" b="1" dirty="0" err="1">
                <a:solidFill>
                  <a:srgbClr val="0D30DD"/>
                </a:solidFill>
                <a:latin typeface="Cambria" panose="02040503050406030204" pitchFamily="18" charset="0"/>
                <a:ea typeface="Cambria" panose="02040503050406030204" pitchFamily="18" charset="0"/>
              </a:rPr>
              <a:t>ập</a:t>
            </a:r>
            <a:r>
              <a:rPr lang="en-US" sz="2100" b="1" dirty="0">
                <a:solidFill>
                  <a:srgbClr val="0D30DD"/>
                </a:solidFill>
                <a:latin typeface="Cambria" panose="02040503050406030204" pitchFamily="18" charset="0"/>
                <a:ea typeface="Cambria" panose="02040503050406030204" pitchFamily="18" charset="0"/>
              </a:rPr>
              <a:t> </a:t>
            </a:r>
            <a:r>
              <a:rPr lang="en-US" sz="2100" b="1" dirty="0" err="1">
                <a:solidFill>
                  <a:srgbClr val="0D30DD"/>
                </a:solidFill>
                <a:latin typeface="Cambria" panose="02040503050406030204" pitchFamily="18" charset="0"/>
                <a:ea typeface="Cambria" panose="02040503050406030204" pitchFamily="18" charset="0"/>
              </a:rPr>
              <a:t>bản</a:t>
            </a:r>
            <a:r>
              <a:rPr lang="en-US" sz="2100" b="1" dirty="0">
                <a:solidFill>
                  <a:srgbClr val="0D30DD"/>
                </a:solidFill>
                <a:latin typeface="Cambria" panose="02040503050406030204" pitchFamily="18" charset="0"/>
                <a:ea typeface="Cambria" panose="02040503050406030204" pitchFamily="18" charset="0"/>
              </a:rPr>
              <a:t> </a:t>
            </a:r>
            <a:r>
              <a:rPr lang="en-US" sz="2100" b="1" dirty="0" err="1">
                <a:solidFill>
                  <a:srgbClr val="0D30DD"/>
                </a:solidFill>
                <a:latin typeface="Cambria" panose="02040503050406030204" pitchFamily="18" charset="0"/>
                <a:ea typeface="Cambria" panose="02040503050406030204" pitchFamily="18" charset="0"/>
              </a:rPr>
              <a:t>đồ</a:t>
            </a:r>
            <a:r>
              <a:rPr lang="vi-VN" sz="2100" b="1" dirty="0">
                <a:solidFill>
                  <a:srgbClr val="0D30DD"/>
                </a:solidFill>
                <a:latin typeface="Cambria" panose="02040503050406030204" pitchFamily="18" charset="0"/>
                <a:ea typeface="Cambria" panose="02040503050406030204" pitchFamily="18" charset="0"/>
              </a:rPr>
              <a:t> Địa lí 6 và kiến thức đã học để trả lời, mỗi câu hỏi có 1 lượt trả lời.</a:t>
            </a:r>
          </a:p>
          <a:p>
            <a:pPr algn="just"/>
            <a:r>
              <a:rPr lang="en-US" sz="2100" b="1" dirty="0">
                <a:solidFill>
                  <a:srgbClr val="0D30DD"/>
                </a:solidFill>
                <a:latin typeface="Cambria" panose="02040503050406030204" pitchFamily="18" charset="0"/>
                <a:ea typeface="Cambria" panose="02040503050406030204" pitchFamily="18" charset="0"/>
              </a:rPr>
              <a:t>- </a:t>
            </a:r>
            <a:r>
              <a:rPr lang="vi-VN" sz="2100" b="1" dirty="0">
                <a:solidFill>
                  <a:srgbClr val="0D30DD"/>
                </a:solidFill>
                <a:latin typeface="Cambria" panose="02040503050406030204" pitchFamily="18" charset="0"/>
                <a:ea typeface="Cambria" panose="02040503050406030204" pitchFamily="18" charset="0"/>
              </a:rPr>
              <a:t>Em nào trả lời đúng sẽ nhận được 1 phần quà nhỏ và mảng ghép sẽ biến mất để hiện ra một góc của hình ảnh tương ứng, trả lời sai mảnh ghép sẽ bị khóa lại</a:t>
            </a:r>
            <a:r>
              <a:rPr lang="en-US" sz="2100" b="1" dirty="0">
                <a:solidFill>
                  <a:srgbClr val="0D30DD"/>
                </a:solidFill>
                <a:latin typeface="Cambria" panose="02040503050406030204" pitchFamily="18" charset="0"/>
                <a:ea typeface="Cambria" panose="02040503050406030204" pitchFamily="18" charset="0"/>
              </a:rPr>
              <a:t>.</a:t>
            </a:r>
          </a:p>
          <a:p>
            <a:pPr algn="just"/>
            <a:r>
              <a:rPr lang="en-US" sz="2100" b="1" dirty="0">
                <a:solidFill>
                  <a:srgbClr val="0D30DD"/>
                </a:solidFill>
                <a:latin typeface="Cambria" panose="02040503050406030204" pitchFamily="18" charset="0"/>
                <a:ea typeface="Cambria" panose="02040503050406030204" pitchFamily="18" charset="0"/>
              </a:rPr>
              <a:t>- T</a:t>
            </a:r>
            <a:r>
              <a:rPr lang="vi-VN" sz="2100" b="1" dirty="0">
                <a:solidFill>
                  <a:srgbClr val="0D30DD"/>
                </a:solidFill>
                <a:latin typeface="Cambria" panose="02040503050406030204" pitchFamily="18" charset="0"/>
                <a:ea typeface="Cambria" panose="02040503050406030204" pitchFamily="18" charset="0"/>
              </a:rPr>
              <a:t>rong quá trình trả lời, em nào trả lời đúng “Chướng ngại vật” thì sẽ nhận được phần quà lớn hơn</a:t>
            </a:r>
            <a:r>
              <a:rPr lang="en-US" sz="2100" b="1" dirty="0">
                <a:solidFill>
                  <a:srgbClr val="0D30DD"/>
                </a:solidFill>
                <a:latin typeface="Cambria" panose="02040503050406030204" pitchFamily="18" charset="0"/>
                <a:ea typeface="Cambria" panose="02040503050406030204" pitchFamily="18" charset="0"/>
              </a:rPr>
              <a:t>.</a:t>
            </a:r>
            <a:endParaRPr lang="vi-VN" sz="2100" b="1" dirty="0">
              <a:solidFill>
                <a:srgbClr val="0D30DD"/>
              </a:solidFill>
              <a:latin typeface="Cambria" panose="02040503050406030204" pitchFamily="18" charset="0"/>
              <a:ea typeface="Cambria" panose="02040503050406030204" pitchFamily="18" charset="0"/>
            </a:endParaRPr>
          </a:p>
        </p:txBody>
      </p:sp>
      <p:sp>
        <p:nvSpPr>
          <p:cNvPr id="38" name="Rectangle 37"/>
          <p:cNvSpPr/>
          <p:nvPr/>
        </p:nvSpPr>
        <p:spPr>
          <a:xfrm>
            <a:off x="2362200" y="838200"/>
            <a:ext cx="2386330" cy="13404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1</a:t>
            </a:r>
            <a:endParaRPr lang="en-US" sz="1100">
              <a:effectLst/>
              <a:ea typeface="Calibri"/>
              <a:cs typeface="Times New Roman"/>
            </a:endParaRPr>
          </a:p>
        </p:txBody>
      </p:sp>
      <p:sp>
        <p:nvSpPr>
          <p:cNvPr id="39" name="Rectangle 38"/>
          <p:cNvSpPr/>
          <p:nvPr/>
        </p:nvSpPr>
        <p:spPr>
          <a:xfrm>
            <a:off x="4745355" y="84328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2</a:t>
            </a:r>
            <a:endParaRPr lang="en-US" sz="1100">
              <a:effectLst/>
              <a:latin typeface="Calibri"/>
              <a:ea typeface="Calibri"/>
              <a:cs typeface="Times New Roman"/>
            </a:endParaRPr>
          </a:p>
        </p:txBody>
      </p:sp>
      <p:sp>
        <p:nvSpPr>
          <p:cNvPr id="40" name="Rectangle 39"/>
          <p:cNvSpPr/>
          <p:nvPr/>
        </p:nvSpPr>
        <p:spPr>
          <a:xfrm>
            <a:off x="2366010" y="2183765"/>
            <a:ext cx="2379345"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3</a:t>
            </a:r>
            <a:endParaRPr lang="en-US" sz="1100">
              <a:effectLst/>
              <a:latin typeface="Calibri"/>
              <a:ea typeface="Calibri"/>
              <a:cs typeface="Times New Roman"/>
            </a:endParaRPr>
          </a:p>
        </p:txBody>
      </p:sp>
      <p:sp>
        <p:nvSpPr>
          <p:cNvPr id="41" name="Rectangle 40"/>
          <p:cNvSpPr/>
          <p:nvPr/>
        </p:nvSpPr>
        <p:spPr>
          <a:xfrm>
            <a:off x="4748530" y="2183766"/>
            <a:ext cx="2383155" cy="1340484"/>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a:solidFill>
                  <a:srgbClr val="000000"/>
                </a:solidFill>
                <a:effectLst/>
                <a:latin typeface="Times New Roman"/>
                <a:ea typeface="Calibri"/>
                <a:cs typeface="Times New Roman"/>
              </a:rPr>
              <a:t>4</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2859423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randombar(horizontal)">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1" dur="500"/>
                                        <p:tgtEl>
                                          <p:spTgt spid="36">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4" dur="500"/>
                                        <p:tgtEl>
                                          <p:spTgt spid="3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9" dur="500"/>
                                        <p:tgtEl>
                                          <p:spTgt spid="3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4" dur="500"/>
                                        <p:tgtEl>
                                          <p:spTgt spid="3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9"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57200" y="76200"/>
            <a:ext cx="8382000" cy="5334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FF0000"/>
                </a:solidFill>
                <a:latin typeface="Cambria" panose="02040503050406030204" pitchFamily="18" charset="0"/>
                <a:ea typeface="Cambria" panose="02040503050406030204" pitchFamily="18" charset="0"/>
              </a:rPr>
              <a:t>KHỞI ĐỘNG </a:t>
            </a:r>
            <a:r>
              <a:rPr lang="en-US" sz="3000" b="1" dirty="0">
                <a:solidFill>
                  <a:srgbClr val="FF0000"/>
                </a:solidFill>
                <a:latin typeface="Cambria" panose="02040503050406030204" pitchFamily="18" charset="0"/>
                <a:ea typeface="Cambria" panose="02040503050406030204" pitchFamily="18" charset="0"/>
              </a:rPr>
              <a:t>VƯỢT CHƯỚNG NGẠI VẬT</a:t>
            </a:r>
          </a:p>
        </p:txBody>
      </p:sp>
      <p:sp>
        <p:nvSpPr>
          <p:cNvPr id="36" name="Rectangle 35"/>
          <p:cNvSpPr/>
          <p:nvPr/>
        </p:nvSpPr>
        <p:spPr>
          <a:xfrm>
            <a:off x="457200" y="3597057"/>
            <a:ext cx="9144000" cy="3108543"/>
          </a:xfrm>
          <a:prstGeom prst="rect">
            <a:avLst/>
          </a:prstGeom>
        </p:spPr>
        <p:txBody>
          <a:bodyPr wrap="square">
            <a:spAutoFit/>
          </a:bodyPr>
          <a:lstStyle/>
          <a:p>
            <a:pPr algn="just"/>
            <a:r>
              <a:rPr lang="vi-VN" sz="1950" b="1" dirty="0">
                <a:solidFill>
                  <a:srgbClr val="FF0000"/>
                </a:solidFill>
                <a:latin typeface="Cambria" panose="02040503050406030204" pitchFamily="18" charset="0"/>
                <a:ea typeface="Cambria" panose="02040503050406030204" pitchFamily="18" charset="0"/>
              </a:rPr>
              <a:t>Câu 1</a:t>
            </a:r>
            <a:r>
              <a:rPr lang="vi-VN" sz="1950" dirty="0">
                <a:solidFill>
                  <a:srgbClr val="FF0000"/>
                </a:solidFill>
                <a:latin typeface="Cambria" panose="02040503050406030204" pitchFamily="18" charset="0"/>
                <a:ea typeface="Cambria" panose="02040503050406030204" pitchFamily="18" charset="0"/>
              </a:rPr>
              <a:t>: Khí áp là gì? </a:t>
            </a:r>
            <a:endParaRPr lang="en-US" sz="1950" dirty="0">
              <a:solidFill>
                <a:srgbClr val="FF0000"/>
              </a:solidFill>
              <a:latin typeface="Cambria" panose="02040503050406030204" pitchFamily="18" charset="0"/>
              <a:ea typeface="Cambria" panose="02040503050406030204" pitchFamily="18" charset="0"/>
            </a:endParaRPr>
          </a:p>
          <a:p>
            <a:pPr algn="just"/>
            <a:r>
              <a:rPr lang="vi-VN" sz="1950" dirty="0">
                <a:latin typeface="Cambria" panose="02040503050406030204" pitchFamily="18" charset="0"/>
                <a:ea typeface="Cambria" panose="02040503050406030204" pitchFamily="18" charset="0"/>
              </a:rPr>
              <a:t>Khí áp là sức ép của không khí lên bề mặt Trái Đất.</a:t>
            </a:r>
            <a:endParaRPr lang="en-US" sz="1950" dirty="0">
              <a:latin typeface="Cambria" panose="02040503050406030204" pitchFamily="18" charset="0"/>
              <a:ea typeface="Cambria" panose="02040503050406030204" pitchFamily="18" charset="0"/>
            </a:endParaRPr>
          </a:p>
          <a:p>
            <a:pPr algn="just"/>
            <a:r>
              <a:rPr lang="vi-VN" sz="1950" b="1" dirty="0">
                <a:solidFill>
                  <a:srgbClr val="FF0000"/>
                </a:solidFill>
                <a:latin typeface="Cambria" panose="02040503050406030204" pitchFamily="18" charset="0"/>
                <a:ea typeface="Cambria" panose="02040503050406030204" pitchFamily="18" charset="0"/>
              </a:rPr>
              <a:t>Câu 2</a:t>
            </a:r>
            <a:r>
              <a:rPr lang="vi-VN" sz="1950" dirty="0">
                <a:solidFill>
                  <a:srgbClr val="FF0000"/>
                </a:solidFill>
                <a:latin typeface="Cambria" panose="02040503050406030204" pitchFamily="18" charset="0"/>
                <a:ea typeface="Cambria" panose="02040503050406030204" pitchFamily="18" charset="0"/>
              </a:rPr>
              <a:t>: Hãy </a:t>
            </a:r>
            <a:r>
              <a:rPr lang="en-US" sz="1950" dirty="0" err="1">
                <a:solidFill>
                  <a:srgbClr val="FF0000"/>
                </a:solidFill>
                <a:latin typeface="Cambria" panose="02040503050406030204" pitchFamily="18" charset="0"/>
                <a:ea typeface="Cambria" panose="02040503050406030204" pitchFamily="18" charset="0"/>
              </a:rPr>
              <a:t>cho</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biết</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hướng</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thổi</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của</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gió</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Đông</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cực</a:t>
            </a:r>
            <a:r>
              <a:rPr lang="en-US" sz="1950" dirty="0">
                <a:solidFill>
                  <a:srgbClr val="FF0000"/>
                </a:solidFill>
                <a:latin typeface="Cambria" panose="02040503050406030204" pitchFamily="18" charset="0"/>
                <a:ea typeface="Cambria" panose="02040503050406030204" pitchFamily="18" charset="0"/>
              </a:rPr>
              <a:t>.</a:t>
            </a:r>
            <a:endParaRPr lang="vi-VN" sz="1950" dirty="0">
              <a:solidFill>
                <a:srgbClr val="FF0000"/>
              </a:solidFill>
              <a:latin typeface="Cambria" panose="02040503050406030204" pitchFamily="18" charset="0"/>
              <a:ea typeface="Cambria" panose="02040503050406030204" pitchFamily="18" charset="0"/>
            </a:endParaRPr>
          </a:p>
          <a:p>
            <a:pPr algn="just"/>
            <a:r>
              <a:rPr lang="vi-VN" sz="1950" dirty="0">
                <a:latin typeface="Cambria" panose="02040503050406030204" pitchFamily="18" charset="0"/>
                <a:ea typeface="Cambria" panose="02040503050406030204" pitchFamily="18" charset="0"/>
              </a:rPr>
              <a:t>Hướng đông bắc ở Bắc bán cầu, đông nam ở Nam bán cầu.</a:t>
            </a:r>
            <a:endParaRPr lang="en-US" sz="1950" dirty="0">
              <a:latin typeface="Cambria" panose="02040503050406030204" pitchFamily="18" charset="0"/>
              <a:ea typeface="Cambria" panose="02040503050406030204" pitchFamily="18" charset="0"/>
            </a:endParaRPr>
          </a:p>
          <a:p>
            <a:pPr algn="just"/>
            <a:r>
              <a:rPr lang="vi-VN" sz="1950" b="1" dirty="0">
                <a:solidFill>
                  <a:srgbClr val="FF0000"/>
                </a:solidFill>
                <a:latin typeface="Cambria" panose="02040503050406030204" pitchFamily="18" charset="0"/>
                <a:ea typeface="Cambria" panose="02040503050406030204" pitchFamily="18" charset="0"/>
              </a:rPr>
              <a:t>Câu 3</a:t>
            </a:r>
            <a:r>
              <a:rPr lang="vi-VN" sz="1950" dirty="0">
                <a:solidFill>
                  <a:srgbClr val="FF0000"/>
                </a:solidFill>
                <a:latin typeface="Cambria" panose="02040503050406030204" pitchFamily="18" charset="0"/>
                <a:ea typeface="Cambria" panose="02040503050406030204" pitchFamily="18" charset="0"/>
              </a:rPr>
              <a:t>: Vì sao không khí có độ ẩm? </a:t>
            </a:r>
            <a:endParaRPr lang="en-US" sz="1950" dirty="0">
              <a:solidFill>
                <a:srgbClr val="FF0000"/>
              </a:solidFill>
              <a:latin typeface="Cambria" panose="02040503050406030204" pitchFamily="18" charset="0"/>
              <a:ea typeface="Cambria" panose="02040503050406030204" pitchFamily="18" charset="0"/>
            </a:endParaRPr>
          </a:p>
          <a:p>
            <a:pPr algn="just"/>
            <a:r>
              <a:rPr lang="vi-VN" sz="1950" dirty="0">
                <a:latin typeface="Cambria" panose="02040503050406030204" pitchFamily="18" charset="0"/>
                <a:ea typeface="Cambria" panose="02040503050406030204" pitchFamily="18" charset="0"/>
              </a:rPr>
              <a:t>Không khí có độ ẩm vì </a:t>
            </a:r>
            <a:r>
              <a:rPr lang="en-US" sz="1950" dirty="0">
                <a:latin typeface="Cambria" panose="02040503050406030204" pitchFamily="18" charset="0"/>
                <a:ea typeface="Cambria" panose="02040503050406030204" pitchFamily="18" charset="0"/>
              </a:rPr>
              <a:t>k</a:t>
            </a:r>
            <a:r>
              <a:rPr lang="vi-VN" sz="1950" dirty="0">
                <a:latin typeface="Cambria" panose="02040503050406030204" pitchFamily="18" charset="0"/>
                <a:ea typeface="Cambria" panose="02040503050406030204" pitchFamily="18" charset="0"/>
              </a:rPr>
              <a:t>hông khí bao giờ cũng chứa một lượng hơi nước nhất định, lượng hơi nước đó làm cho không khí có độ ẩm.</a:t>
            </a:r>
            <a:endParaRPr lang="en-US" sz="1950" dirty="0">
              <a:latin typeface="Cambria" panose="02040503050406030204" pitchFamily="18" charset="0"/>
              <a:ea typeface="Cambria" panose="02040503050406030204" pitchFamily="18" charset="0"/>
            </a:endParaRPr>
          </a:p>
          <a:p>
            <a:pPr algn="just"/>
            <a:r>
              <a:rPr lang="vi-VN" sz="1950" b="1" dirty="0">
                <a:solidFill>
                  <a:srgbClr val="FF0000"/>
                </a:solidFill>
                <a:latin typeface="Cambria" panose="02040503050406030204" pitchFamily="18" charset="0"/>
                <a:ea typeface="Cambria" panose="02040503050406030204" pitchFamily="18" charset="0"/>
              </a:rPr>
              <a:t>Câu 4</a:t>
            </a:r>
            <a:r>
              <a:rPr lang="vi-VN"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Xác</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định</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giới</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hạn</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của</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đới</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ôn</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hòa</a:t>
            </a:r>
            <a:r>
              <a:rPr lang="en-US" sz="1950" dirty="0">
                <a:solidFill>
                  <a:srgbClr val="FF0000"/>
                </a:solidFill>
                <a:latin typeface="Cambria" panose="02040503050406030204" pitchFamily="18" charset="0"/>
                <a:ea typeface="Cambria" panose="02040503050406030204" pitchFamily="18" charset="0"/>
              </a:rPr>
              <a:t>.</a:t>
            </a:r>
          </a:p>
          <a:p>
            <a:pPr algn="just"/>
            <a:r>
              <a:rPr lang="en-US" sz="1950" dirty="0" err="1">
                <a:latin typeface="Cambria" panose="02040503050406030204" pitchFamily="18" charset="0"/>
                <a:ea typeface="Cambria" panose="02040503050406030204" pitchFamily="18" charset="0"/>
                <a:cs typeface="Times New Roman"/>
              </a:rPr>
              <a:t>K</a:t>
            </a:r>
            <a:r>
              <a:rPr lang="en-US" sz="2000" dirty="0" err="1">
                <a:latin typeface="Cambria" panose="02040503050406030204" pitchFamily="18" charset="0"/>
                <a:ea typeface="Cambria" panose="02040503050406030204" pitchFamily="18" charset="0"/>
                <a:cs typeface="Times New Roman"/>
              </a:rPr>
              <a:t>hoảng</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từ</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chí</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tuyến</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Bắc</a:t>
            </a:r>
            <a:r>
              <a:rPr lang="en-US" sz="2000" dirty="0">
                <a:latin typeface="Cambria" panose="02040503050406030204" pitchFamily="18" charset="0"/>
                <a:ea typeface="Cambria" panose="02040503050406030204" pitchFamily="18" charset="0"/>
                <a:cs typeface="Times New Roman"/>
              </a:rPr>
              <a:t> (23</a:t>
            </a:r>
            <a:r>
              <a:rPr lang="en-US" sz="2000" baseline="30000" dirty="0">
                <a:latin typeface="Cambria" panose="02040503050406030204" pitchFamily="18" charset="0"/>
                <a:ea typeface="Cambria" panose="02040503050406030204" pitchFamily="18" charset="0"/>
                <a:cs typeface="Times New Roman"/>
              </a:rPr>
              <a:t>0</a:t>
            </a:r>
            <a:r>
              <a:rPr lang="en-US" sz="2000" dirty="0">
                <a:latin typeface="Cambria" panose="02040503050406030204" pitchFamily="18" charset="0"/>
                <a:ea typeface="Cambria" panose="02040503050406030204" pitchFamily="18" charset="0"/>
                <a:cs typeface="Times New Roman"/>
              </a:rPr>
              <a:t>27'B) </a:t>
            </a:r>
            <a:r>
              <a:rPr lang="en-US" sz="2000" dirty="0" err="1">
                <a:latin typeface="Cambria" panose="02040503050406030204" pitchFamily="18" charset="0"/>
                <a:ea typeface="Cambria" panose="02040503050406030204" pitchFamily="18" charset="0"/>
                <a:cs typeface="Times New Roman"/>
              </a:rPr>
              <a:t>đến</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vòng</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cực</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Bắc</a:t>
            </a:r>
            <a:r>
              <a:rPr lang="en-US" sz="2000" dirty="0">
                <a:latin typeface="Cambria" panose="02040503050406030204" pitchFamily="18" charset="0"/>
                <a:ea typeface="Cambria" panose="02040503050406030204" pitchFamily="18" charset="0"/>
                <a:cs typeface="Times New Roman"/>
              </a:rPr>
              <a:t> (66</a:t>
            </a:r>
            <a:r>
              <a:rPr lang="en-US" sz="2000" baseline="30000" dirty="0">
                <a:latin typeface="Cambria" panose="02040503050406030204" pitchFamily="18" charset="0"/>
                <a:ea typeface="Cambria" panose="02040503050406030204" pitchFamily="18" charset="0"/>
                <a:cs typeface="Times New Roman"/>
              </a:rPr>
              <a:t>0</a:t>
            </a:r>
            <a:r>
              <a:rPr lang="en-US" sz="2000" dirty="0">
                <a:latin typeface="Cambria" panose="02040503050406030204" pitchFamily="18" charset="0"/>
                <a:ea typeface="Cambria" panose="02040503050406030204" pitchFamily="18" charset="0"/>
                <a:cs typeface="Times New Roman"/>
              </a:rPr>
              <a:t>33'B) </a:t>
            </a:r>
            <a:r>
              <a:rPr lang="en-US" sz="2000" dirty="0" err="1">
                <a:latin typeface="Cambria" panose="02040503050406030204" pitchFamily="18" charset="0"/>
                <a:ea typeface="Cambria" panose="02040503050406030204" pitchFamily="18" charset="0"/>
                <a:cs typeface="Times New Roman"/>
              </a:rPr>
              <a:t>và</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từ</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chí</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tuyến</a:t>
            </a:r>
            <a:r>
              <a:rPr lang="en-US" sz="2000" dirty="0">
                <a:latin typeface="Cambria" panose="02040503050406030204" pitchFamily="18" charset="0"/>
                <a:ea typeface="Cambria" panose="02040503050406030204" pitchFamily="18" charset="0"/>
                <a:cs typeface="Times New Roman"/>
              </a:rPr>
              <a:t> Nam (23</a:t>
            </a:r>
            <a:r>
              <a:rPr lang="en-US" sz="2000" baseline="30000" dirty="0">
                <a:latin typeface="Cambria" panose="02040503050406030204" pitchFamily="18" charset="0"/>
                <a:ea typeface="Cambria" panose="02040503050406030204" pitchFamily="18" charset="0"/>
                <a:cs typeface="Times New Roman"/>
              </a:rPr>
              <a:t>0</a:t>
            </a:r>
            <a:r>
              <a:rPr lang="en-US" sz="2000" dirty="0">
                <a:latin typeface="Cambria" panose="02040503050406030204" pitchFamily="18" charset="0"/>
                <a:ea typeface="Cambria" panose="02040503050406030204" pitchFamily="18" charset="0"/>
                <a:cs typeface="Times New Roman"/>
              </a:rPr>
              <a:t>27'N) </a:t>
            </a:r>
            <a:r>
              <a:rPr lang="en-US" sz="2000" dirty="0" err="1">
                <a:latin typeface="Cambria" panose="02040503050406030204" pitchFamily="18" charset="0"/>
                <a:ea typeface="Cambria" panose="02040503050406030204" pitchFamily="18" charset="0"/>
                <a:cs typeface="Times New Roman"/>
              </a:rPr>
              <a:t>đến</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vòng</a:t>
            </a:r>
            <a:r>
              <a:rPr lang="en-US" sz="2000" dirty="0">
                <a:latin typeface="Cambria" panose="02040503050406030204" pitchFamily="18" charset="0"/>
                <a:ea typeface="Cambria" panose="02040503050406030204" pitchFamily="18" charset="0"/>
                <a:cs typeface="Times New Roman"/>
              </a:rPr>
              <a:t> </a:t>
            </a:r>
            <a:r>
              <a:rPr lang="en-US" sz="2000" dirty="0" err="1">
                <a:latin typeface="Cambria" panose="02040503050406030204" pitchFamily="18" charset="0"/>
                <a:ea typeface="Cambria" panose="02040503050406030204" pitchFamily="18" charset="0"/>
                <a:cs typeface="Times New Roman"/>
              </a:rPr>
              <a:t>cực</a:t>
            </a:r>
            <a:r>
              <a:rPr lang="en-US" sz="2000" dirty="0">
                <a:latin typeface="Cambria" panose="02040503050406030204" pitchFamily="18" charset="0"/>
                <a:ea typeface="Cambria" panose="02040503050406030204" pitchFamily="18" charset="0"/>
                <a:cs typeface="Times New Roman"/>
              </a:rPr>
              <a:t> Nam (66</a:t>
            </a:r>
            <a:r>
              <a:rPr lang="en-US" sz="2000" baseline="30000" dirty="0">
                <a:latin typeface="Cambria" panose="02040503050406030204" pitchFamily="18" charset="0"/>
                <a:ea typeface="Cambria" panose="02040503050406030204" pitchFamily="18" charset="0"/>
                <a:cs typeface="Times New Roman"/>
              </a:rPr>
              <a:t>0</a:t>
            </a:r>
            <a:r>
              <a:rPr lang="en-US" sz="2000" dirty="0">
                <a:latin typeface="Cambria" panose="02040503050406030204" pitchFamily="18" charset="0"/>
                <a:ea typeface="Cambria" panose="02040503050406030204" pitchFamily="18" charset="0"/>
                <a:cs typeface="Times New Roman"/>
              </a:rPr>
              <a:t>33'N).</a:t>
            </a:r>
            <a:endParaRPr lang="en-US" sz="1600" dirty="0">
              <a:latin typeface="Cambria" panose="02040503050406030204" pitchFamily="18" charset="0"/>
              <a:ea typeface="Cambria" panose="02040503050406030204" pitchFamily="18" charset="0"/>
              <a:cs typeface="Times New Roman"/>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4769485" cy="270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40915" y="762000"/>
            <a:ext cx="2386330" cy="13404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1</a:t>
            </a:r>
            <a:endParaRPr lang="en-US" sz="1100">
              <a:effectLst/>
              <a:ea typeface="Calibri"/>
              <a:cs typeface="Times New Roman"/>
            </a:endParaRPr>
          </a:p>
        </p:txBody>
      </p:sp>
      <p:sp>
        <p:nvSpPr>
          <p:cNvPr id="15" name="Rectangle 14"/>
          <p:cNvSpPr/>
          <p:nvPr/>
        </p:nvSpPr>
        <p:spPr>
          <a:xfrm>
            <a:off x="4624070" y="76708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2</a:t>
            </a:r>
            <a:endParaRPr lang="en-US" sz="1100">
              <a:effectLst/>
              <a:latin typeface="Calibri"/>
              <a:ea typeface="Calibri"/>
              <a:cs typeface="Times New Roman"/>
            </a:endParaRPr>
          </a:p>
        </p:txBody>
      </p:sp>
      <p:sp>
        <p:nvSpPr>
          <p:cNvPr id="16" name="Rectangle 15"/>
          <p:cNvSpPr/>
          <p:nvPr/>
        </p:nvSpPr>
        <p:spPr>
          <a:xfrm>
            <a:off x="2244725" y="2107565"/>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3</a:t>
            </a:r>
            <a:endParaRPr lang="en-US" sz="1100">
              <a:effectLst/>
              <a:latin typeface="Calibri"/>
              <a:ea typeface="Calibri"/>
              <a:cs typeface="Times New Roman"/>
            </a:endParaRPr>
          </a:p>
        </p:txBody>
      </p:sp>
      <p:sp>
        <p:nvSpPr>
          <p:cNvPr id="17" name="Rectangle 16"/>
          <p:cNvSpPr/>
          <p:nvPr/>
        </p:nvSpPr>
        <p:spPr>
          <a:xfrm>
            <a:off x="4624070" y="2102485"/>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4</a:t>
            </a:r>
            <a:endParaRPr lang="en-US" sz="1100">
              <a:effectLst/>
              <a:latin typeface="Calibri"/>
              <a:ea typeface="Calibri"/>
              <a:cs typeface="Times New Roman"/>
            </a:endParaRPr>
          </a:p>
        </p:txBody>
      </p:sp>
    </p:spTree>
    <p:extLst>
      <p:ext uri="{BB962C8B-B14F-4D97-AF65-F5344CB8AC3E}">
        <p14:creationId xmlns:p14="http://schemas.microsoft.com/office/powerpoint/2010/main" val="1904899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14"/>
                                        </p:tgtEl>
                                      </p:cBhvr>
                                    </p:animEffect>
                                    <p:anim calcmode="lin" valueType="num">
                                      <p:cBhvr>
                                        <p:cTn id="17" dur="1000"/>
                                        <p:tgtEl>
                                          <p:spTgt spid="14"/>
                                        </p:tgtEl>
                                        <p:attrNameLst>
                                          <p:attrName>ppt_x</p:attrName>
                                        </p:attrNameLst>
                                      </p:cBhvr>
                                      <p:tavLst>
                                        <p:tav tm="0">
                                          <p:val>
                                            <p:strVal val="ppt_x"/>
                                          </p:val>
                                        </p:tav>
                                        <p:tav tm="100000">
                                          <p:val>
                                            <p:strVal val="ppt_x"/>
                                          </p:val>
                                        </p:tav>
                                      </p:tavLst>
                                    </p:anim>
                                    <p:anim calcmode="lin" valueType="num">
                                      <p:cBhvr>
                                        <p:cTn id="18" dur="1000"/>
                                        <p:tgtEl>
                                          <p:spTgt spid="14"/>
                                        </p:tgtEl>
                                        <p:attrNameLst>
                                          <p:attrName>ppt_y</p:attrName>
                                        </p:attrNameLst>
                                      </p:cBhvr>
                                      <p:tavLst>
                                        <p:tav tm="0">
                                          <p:val>
                                            <p:strVal val="ppt_y"/>
                                          </p:val>
                                        </p:tav>
                                        <p:tav tm="100000">
                                          <p:val>
                                            <p:strVal val="ppt_y+.1"/>
                                          </p:val>
                                        </p:tav>
                                      </p:tavLst>
                                    </p:anim>
                                    <p:set>
                                      <p:cBhvr>
                                        <p:cTn id="19" dur="1" fill="hold">
                                          <p:stCondLst>
                                            <p:cond delay="9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4" dur="500"/>
                                        <p:tgtEl>
                                          <p:spTgt spid="3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9" dur="500"/>
                                        <p:tgtEl>
                                          <p:spTgt spid="3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9" dur="500"/>
                                        <p:tgtEl>
                                          <p:spTgt spid="3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44" dur="500"/>
                                        <p:tgtEl>
                                          <p:spTgt spid="3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4" dur="500"/>
                                        <p:tgtEl>
                                          <p:spTgt spid="36">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59" dur="500"/>
                                        <p:tgtEl>
                                          <p:spTgt spid="36">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xit" presetSubtype="10" fill="hold" grpId="0" nodeType="clickEffect">
                                  <p:stCondLst>
                                    <p:cond delay="0"/>
                                  </p:stCondLst>
                                  <p:childTnLst>
                                    <p:animEffect transition="out" filter="randombar(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CHƯỚNG NGẠI VẬT</a:t>
            </a:r>
          </a:p>
        </p:txBody>
      </p:sp>
      <p:sp>
        <p:nvSpPr>
          <p:cNvPr id="6" name="TextBox 5"/>
          <p:cNvSpPr txBox="1"/>
          <p:nvPr/>
        </p:nvSpPr>
        <p:spPr>
          <a:xfrm>
            <a:off x="2743200" y="5922258"/>
            <a:ext cx="4876800" cy="630942"/>
          </a:xfrm>
          <a:prstGeom prst="rect">
            <a:avLst/>
          </a:prstGeom>
          <a:noFill/>
        </p:spPr>
        <p:txBody>
          <a:bodyPr wrap="square" rtlCol="0">
            <a:spAutoFit/>
          </a:bodyPr>
          <a:lstStyle/>
          <a:p>
            <a:r>
              <a:rPr lang="en-US" sz="3500" b="1" dirty="0">
                <a:solidFill>
                  <a:srgbClr val="0D30DD"/>
                </a:solidFill>
                <a:latin typeface="Cambria" panose="02040503050406030204" pitchFamily="18" charset="0"/>
                <a:ea typeface="Cambria" panose="02040503050406030204" pitchFamily="18" charset="0"/>
              </a:rPr>
              <a:t>           BĂNG TAN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14162"/>
            <a:ext cx="7467599" cy="45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7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14. BIẾN ĐỔI KHÍ HẬU VÀ</a:t>
            </a:r>
          </a:p>
          <a:p>
            <a:r>
              <a:rPr lang="en-US" sz="2400" b="1" dirty="0">
                <a:solidFill>
                  <a:srgbClr val="FF0000"/>
                </a:solidFill>
                <a:effectLst>
                  <a:outerShdw blurRad="38100" dist="38100" dir="2700000" algn="tl">
                    <a:srgbClr val="000000">
                      <a:alpha val="43137"/>
                    </a:srgbClr>
                  </a:outerShdw>
                </a:effectLst>
                <a:latin typeface="Cambria" pitchFamily="18" charset="0"/>
              </a:rPr>
              <a:t> ỨNG PHÓ VỚI BIẾN ĐỔI KHÍ HẬU</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BIẾN ĐỔI KHÍ HẬU </a:t>
            </a: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PHÒNG TRÁNH THIÊN TAI VÀ ỨNG PHÓ VỚI BIẾN ĐỔI KHÍ HẬU </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III</a:t>
            </a: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15296"/>
            <a:ext cx="3193291" cy="1785104"/>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14.1, 14.2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c</a:t>
            </a:r>
            <a:r>
              <a:rPr lang="vi-VN" sz="2200" i="1" dirty="0">
                <a:solidFill>
                  <a:srgbClr val="FF0000"/>
                </a:solidFill>
                <a:latin typeface="Cambria" panose="02040503050406030204" pitchFamily="18" charset="0"/>
                <a:ea typeface="Cambria" panose="02040503050406030204" pitchFamily="18" charset="0"/>
              </a:rPr>
              <a:t>ho biết</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sự khác nhau giữa hình 14.1 và 14.2. Giải thích</a:t>
            </a:r>
            <a:r>
              <a:rPr lang="en-US" sz="2200" i="1" dirty="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415296"/>
            <a:ext cx="4572000" cy="1785104"/>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Băng tuyết trên đỉnh An-pơ năm 2005 bị tan chảy nhiều hơn so với năm 1960. </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Nguyên nhân: do Trái Đất ngày một nóng lên.</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Biến</a:t>
            </a:r>
            <a:r>
              <a:rPr lang="en-US" sz="2400" b="1" dirty="0">
                <a:solidFill>
                  <a:srgbClr val="0D30DD"/>
                </a:solidFill>
                <a:latin typeface="Cambria" pitchFamily="18" charset="0"/>
              </a:rPr>
              <a:t> </a:t>
            </a:r>
            <a:r>
              <a:rPr lang="en-US" sz="2400" b="1" dirty="0" err="1">
                <a:solidFill>
                  <a:srgbClr val="0D30DD"/>
                </a:solidFill>
                <a:latin typeface="Cambria" pitchFamily="18" charset="0"/>
              </a:rPr>
              <a:t>đổi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endParaRPr lang="en-US" sz="2400" b="1" dirty="0">
              <a:solidFill>
                <a:srgbClr val="0D30DD"/>
              </a:solidFill>
              <a:latin typeface="Cambria" pitchFamily="18" charset="0"/>
            </a:endParaRPr>
          </a:p>
        </p:txBody>
      </p:sp>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690112" y="3505198"/>
            <a:ext cx="3298314" cy="31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95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randombar(horizontal)">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92240"/>
            <a:ext cx="3193291"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b</a:t>
            </a:r>
            <a:r>
              <a:rPr lang="vi-VN" sz="2000" i="1" dirty="0">
                <a:solidFill>
                  <a:srgbClr val="FF0000"/>
                </a:solidFill>
                <a:latin typeface="Cambria" panose="02040503050406030204" pitchFamily="18" charset="0"/>
                <a:ea typeface="Cambria" panose="02040503050406030204" pitchFamily="18" charset="0"/>
              </a:rPr>
              <a:t>iến đổi khí hậu là gì? Nêu </a:t>
            </a:r>
            <a:r>
              <a:rPr lang="en-US" sz="2000" i="1" dirty="0" err="1">
                <a:solidFill>
                  <a:srgbClr val="FF0000"/>
                </a:solidFill>
                <a:latin typeface="Cambria" panose="02040503050406030204" pitchFamily="18" charset="0"/>
                <a:ea typeface="Cambria" panose="02040503050406030204" pitchFamily="18" charset="0"/>
              </a:rPr>
              <a:t>nguyên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nhân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gây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ra</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biến đổi khí hậu. </a:t>
            </a:r>
          </a:p>
        </p:txBody>
      </p:sp>
      <p:sp>
        <p:nvSpPr>
          <p:cNvPr id="17" name="Rectangle 16"/>
          <p:cNvSpPr/>
          <p:nvPr/>
        </p:nvSpPr>
        <p:spPr>
          <a:xfrm>
            <a:off x="4267200" y="1371600"/>
            <a:ext cx="457200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Biến đổi khí hậu là sự thay đổi trạng thái của khí hậu so với trung bình nhiều năm.</a:t>
            </a:r>
          </a:p>
          <a:p>
            <a:pPr algn="just"/>
            <a:r>
              <a:rPr lang="vi-VN" sz="1900" dirty="0">
                <a:latin typeface="Cambria" panose="02040503050406030204" pitchFamily="18" charset="0"/>
                <a:ea typeface="Cambria" panose="02040503050406030204" pitchFamily="18" charset="0"/>
              </a:rPr>
              <a:t>- </a:t>
            </a:r>
            <a:r>
              <a:rPr lang="en-US" sz="1900" dirty="0">
                <a:latin typeface="Cambria" panose="02040503050406030204" pitchFamily="18" charset="0"/>
                <a:ea typeface="Cambria" panose="02040503050406030204" pitchFamily="18" charset="0"/>
              </a:rPr>
              <a:t>N</a:t>
            </a:r>
            <a:r>
              <a:rPr lang="vi-VN" sz="1900" dirty="0">
                <a:latin typeface="Cambria" panose="02040503050406030204" pitchFamily="18" charset="0"/>
                <a:ea typeface="Cambria" panose="02040503050406030204" pitchFamily="18" charset="0"/>
              </a:rPr>
              <a:t>guyên nhân: việc phát triển công nghiệp lượng khí CO</a:t>
            </a:r>
            <a:r>
              <a:rPr lang="vi-VN" sz="1900" baseline="-25000" dirty="0">
                <a:latin typeface="Cambria" panose="02040503050406030204" pitchFamily="18" charset="0"/>
                <a:ea typeface="Cambria" panose="02040503050406030204" pitchFamily="18" charset="0"/>
              </a:rPr>
              <a:t>2</a:t>
            </a:r>
            <a:r>
              <a:rPr lang="vi-VN" sz="1900" dirty="0">
                <a:latin typeface="Cambria" panose="02040503050406030204" pitchFamily="18" charset="0"/>
                <a:ea typeface="Cambria" panose="02040503050406030204" pitchFamily="18" charset="0"/>
              </a:rPr>
              <a:t> thải vào bầu khí quyển quá nhiều cùng với việc đốt rừng, chặt phá rừng bừa bãi… </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Biến</a:t>
            </a:r>
            <a:r>
              <a:rPr lang="en-US" sz="2400" b="1" dirty="0">
                <a:solidFill>
                  <a:srgbClr val="0D30DD"/>
                </a:solidFill>
                <a:latin typeface="Cambria" pitchFamily="18" charset="0"/>
              </a:rPr>
              <a:t> </a:t>
            </a:r>
            <a:r>
              <a:rPr lang="en-US" sz="2400" b="1" dirty="0" err="1">
                <a:solidFill>
                  <a:srgbClr val="0D30DD"/>
                </a:solidFill>
                <a:latin typeface="Cambria" pitchFamily="18" charset="0"/>
              </a:rPr>
              <a:t>đổi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8400" y="3733800"/>
            <a:ext cx="4118822" cy="27432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8160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5999" y="1601450"/>
            <a:ext cx="3356401"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các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nêu</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một số biểu hiện của biến đổi khí hậu. </a:t>
            </a:r>
          </a:p>
        </p:txBody>
      </p:sp>
      <p:sp>
        <p:nvSpPr>
          <p:cNvPr id="17" name="Rectangle 16"/>
          <p:cNvSpPr/>
          <p:nvPr/>
        </p:nvSpPr>
        <p:spPr>
          <a:xfrm>
            <a:off x="4419600" y="1416040"/>
            <a:ext cx="4284662" cy="1708160"/>
          </a:xfrm>
          <a:prstGeom prst="rect">
            <a:avLst/>
          </a:prstGeom>
        </p:spPr>
        <p:txBody>
          <a:bodyPr wrap="square">
            <a:spAutoFit/>
          </a:bodyPr>
          <a:lstStyle/>
          <a:p>
            <a:pPr algn="just"/>
            <a:r>
              <a:rPr lang="en-US" sz="2100" dirty="0">
                <a:latin typeface="Cambria" panose="02040503050406030204" pitchFamily="18" charset="0"/>
                <a:ea typeface="Cambria" panose="02040503050406030204" pitchFamily="18" charset="0"/>
              </a:rPr>
              <a:t>N</a:t>
            </a:r>
            <a:r>
              <a:rPr lang="vi-VN" sz="2100" dirty="0">
                <a:latin typeface="Cambria" panose="02040503050406030204" pitchFamily="18" charset="0"/>
                <a:ea typeface="Cambria" panose="02040503050406030204" pitchFamily="18" charset="0"/>
              </a:rPr>
              <a:t>hiệt độ không khí tăng, khí hậu Trái Đất nóng lên, biến động trong chế độ mưa, gia tăng tốc độ băng tan, thời tiết cực đoan: bão, lũ lụt, hạn hán... mực nước biển dâng cao.</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Biến</a:t>
            </a:r>
            <a:r>
              <a:rPr lang="en-US" sz="2400" b="1" dirty="0">
                <a:solidFill>
                  <a:srgbClr val="0D30DD"/>
                </a:solidFill>
                <a:latin typeface="Cambria" pitchFamily="18" charset="0"/>
              </a:rPr>
              <a:t> </a:t>
            </a:r>
            <a:r>
              <a:rPr lang="en-US" sz="2400" b="1" dirty="0" err="1">
                <a:solidFill>
                  <a:srgbClr val="0D30DD"/>
                </a:solidFill>
                <a:latin typeface="Cambria" pitchFamily="18" charset="0"/>
              </a:rPr>
              <a:t>đổi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endParaRPr lang="en-US" sz="2400" b="1" dirty="0">
              <a:solidFill>
                <a:srgbClr val="0D30DD"/>
              </a:solidFill>
              <a:latin typeface="Cambria"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3487" y="3886200"/>
            <a:ext cx="3897313" cy="267244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7189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5"/>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5"/>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769109" y="1601450"/>
            <a:ext cx="3193291"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Xem</a:t>
            </a:r>
            <a:r>
              <a:rPr lang="en-US" sz="2200" i="1" dirty="0">
                <a:solidFill>
                  <a:srgbClr val="FF0000"/>
                </a:solidFill>
                <a:latin typeface="Cambria" panose="02040503050406030204" pitchFamily="18" charset="0"/>
                <a:ea typeface="Cambria" panose="02040503050406030204" pitchFamily="18" charset="0"/>
              </a:rPr>
              <a:t> video clip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đây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nêu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hậu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quả</a:t>
            </a:r>
            <a:r>
              <a:rPr lang="en-US" sz="2200" i="1" dirty="0">
                <a:solidFill>
                  <a:srgbClr val="FF0000"/>
                </a:solidFill>
                <a:latin typeface="Cambria" panose="02040503050406030204" pitchFamily="18" charset="0"/>
                <a:ea typeface="Cambria" panose="02040503050406030204" pitchFamily="18" charset="0"/>
              </a:rPr>
              <a:t> do </a:t>
            </a:r>
            <a:r>
              <a:rPr lang="vi-VN" sz="2200" i="1" dirty="0">
                <a:solidFill>
                  <a:srgbClr val="FF0000"/>
                </a:solidFill>
                <a:latin typeface="Cambria" panose="02040503050406030204" pitchFamily="18" charset="0"/>
                <a:ea typeface="Cambria" panose="02040503050406030204" pitchFamily="18" charset="0"/>
              </a:rPr>
              <a:t>biến đổi khí hậu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gây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ra.</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86360" y="1447800"/>
            <a:ext cx="4276640" cy="1569660"/>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C</a:t>
            </a:r>
            <a:r>
              <a:rPr lang="vi-VN" sz="2400" dirty="0">
                <a:latin typeface="Cambria" panose="02040503050406030204" pitchFamily="18" charset="0"/>
                <a:ea typeface="Cambria" panose="02040503050406030204" pitchFamily="18" charset="0"/>
              </a:rPr>
              <a:t>ác loài sinh vật bị suy giảm, các hệ sinh thái và hoạt động của con người có nguy cơ bị ảnh hưởng.</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Biến</a:t>
            </a:r>
            <a:r>
              <a:rPr lang="en-US" sz="2400" b="1" dirty="0">
                <a:solidFill>
                  <a:srgbClr val="0D30DD"/>
                </a:solidFill>
                <a:latin typeface="Cambria" pitchFamily="18" charset="0"/>
              </a:rPr>
              <a:t> </a:t>
            </a:r>
            <a:r>
              <a:rPr lang="en-US" sz="2400" b="1" dirty="0" err="1">
                <a:solidFill>
                  <a:srgbClr val="0D30DD"/>
                </a:solidFill>
                <a:latin typeface="Cambria" pitchFamily="18" charset="0"/>
              </a:rPr>
              <a:t>đổi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endParaRPr lang="en-US" sz="2400" b="1" dirty="0">
              <a:solidFill>
                <a:srgbClr val="0D30DD"/>
              </a:solidFill>
              <a:latin typeface="Cambria" pitchFamily="18" charset="0"/>
            </a:endParaRPr>
          </a:p>
        </p:txBody>
      </p:sp>
      <p:pic>
        <p:nvPicPr>
          <p:cNvPr id="2" name="Hậu quả của hiệu ứng nhà kính.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2367414" y="3618441"/>
            <a:ext cx="4402138" cy="2934759"/>
          </a:xfrm>
          <a:prstGeom prst="rect">
            <a:avLst/>
          </a:prstGeom>
          <a:ln>
            <a:solidFill>
              <a:srgbClr val="00FF00"/>
            </a:solidFill>
          </a:ln>
        </p:spPr>
      </p:pic>
    </p:spTree>
    <p:extLst>
      <p:ext uri="{BB962C8B-B14F-4D97-AF65-F5344CB8AC3E}">
        <p14:creationId xmlns:p14="http://schemas.microsoft.com/office/powerpoint/2010/main" val="1107513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
                                        </p:tgtEl>
                                      </p:cBhvr>
                                    </p:cmd>
                                  </p:childTnLst>
                                </p:cTn>
                              </p:par>
                            </p:childTnLst>
                          </p:cTn>
                        </p:par>
                      </p:childTnLst>
                    </p:cTn>
                  </p:par>
                </p:childTnLst>
              </p:cTn>
              <p:nextCondLst>
                <p:cond evt="onClick" delay="0">
                  <p:tgtEl>
                    <p:spTgt spid="2"/>
                  </p:tgtEl>
                </p:cond>
              </p:nextCondLst>
            </p:seq>
            <p:video>
              <p:cMediaNode vol="80000">
                <p:cTn id="51" fill="hold" display="0">
                  <p:stCondLst>
                    <p:cond delay="indefinite"/>
                  </p:stCondLst>
                </p:cTn>
                <p:tgtEl>
                  <p:spTgt spid="2"/>
                </p:tgtEl>
              </p:cMediaNode>
            </p:video>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1014</TotalTime>
  <Words>1386</Words>
  <Application>Microsoft Office PowerPoint</Application>
  <PresentationFormat>On-screen Show (4:3)</PresentationFormat>
  <Paragraphs>121</Paragraphs>
  <Slides>16</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Times New Roman</vt:lpstr>
      <vt:lpstr>Office Theme</vt:lpstr>
      <vt:lpstr>BIẾN ĐỔI KHÍ HẬU VÀ ỨNG PHÓ VỚI BIẾN ĐỔI KHÍ HẬU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thanh trung vo</cp:lastModifiedBy>
  <cp:revision>90</cp:revision>
  <dcterms:created xsi:type="dcterms:W3CDTF">2016-02-15T14:28:12Z</dcterms:created>
  <dcterms:modified xsi:type="dcterms:W3CDTF">2022-07-19T02:10:59Z</dcterms:modified>
</cp:coreProperties>
</file>