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sz="1200" dirty="0">
                <a:latin typeface="Arial" panose="020B0604020202020204" pitchFamily="34" charset="0"/>
                <a:cs typeface="Arial" panose="020B0604020202020204" pitchFamily="34" charset="0"/>
              </a:rPr>
            </a:fld>
            <a:endParaRPr lang="en-US" sz="1200" dirty="0">
              <a:latin typeface="Arial" panose="020B0604020202020204" pitchFamily="34" charset="0"/>
              <a:ea typeface="Arial" panose="020B0604020202020204" pitchFamily="34" charset="0"/>
              <a:cs typeface="Arial" panose="020B0604020202020204" pitchFamily="34" charset="0"/>
            </a:endParaRPr>
          </a:p>
        </p:txBody>
      </p:sp>
      <p:sp>
        <p:nvSpPr>
          <p:cNvPr id="43011" name="Rectangle 2"/>
          <p:cNvSpPr>
            <a:spLocks noRot="1" noTextEdit="1"/>
          </p:cNvSpPr>
          <p:nvPr>
            <p:ph type="sldImg"/>
          </p:nvPr>
        </p:nvSpPr>
        <p:spPr>
          <a:ln>
            <a:solidFill>
              <a:srgbClr val="000000">
                <a:alpha val="100000"/>
              </a:srgbClr>
            </a:solidFill>
            <a:miter lim="800000"/>
          </a:ln>
        </p:spPr>
      </p:sp>
      <p:sp>
        <p:nvSpPr>
          <p:cNvPr id="43012" name="Rectangle 3"/>
          <p:cNvSpPr>
            <a:spLocks noGrp="1"/>
          </p:cNvSpPr>
          <p:nvPr>
            <p:ph type="body" idx="1"/>
          </p:nvPr>
        </p:nvSpPr>
        <p:spPr>
          <a:noFill/>
          <a:ln>
            <a:noFill/>
          </a:ln>
        </p:spPr>
        <p:txBody>
          <a:bodyPr wrap="square" lIns="91440" tIns="45720" rIns="91440" bIns="45720" anchor="t"/>
          <a:p>
            <a:pPr lvl="0" eaLnBrk="1" hangingPunct="1">
              <a:spcBef>
                <a:spcPct val="0"/>
              </a:spcBef>
            </a:pPr>
            <a:endParaRPr lang="vi-VN" altLang="x-none" dirty="0">
              <a:latin typeface="Arial" panose="020B0604020202020204" pitchFamily="34" charset="0"/>
              <a:ea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spcBef>
                <a:spcPct val="0"/>
              </a:spcBef>
              <a:buNone/>
            </a:pPr>
            <a:fld id="{9A0DB2DC-4C9A-4742-B13C-FB6460FD3503}" type="slidenum">
              <a:rPr lang="en-US" dirty="0"/>
            </a:fld>
            <a:endParaRPr lang="en-US" dirty="0">
              <a:latin typeface="VNI-Times" pitchFamily="2" charset="0"/>
            </a:endParaRPr>
          </a:p>
        </p:txBody>
      </p:sp>
    </p:spTree>
  </p:cSld>
  <p:clrMapOvr>
    <a:masterClrMapping/>
  </p:clrMapOvr>
  <p:transition advClick="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6.GIF"/><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png"/><Relationship Id="rId3" Type="http://schemas.microsoft.com/office/2007/relationships/media" Target="file:///C:\Documents%20and%20Settings\Administrator\My%20Documents\Bai%20giang%20moi\CodukichDaNang.wma" TargetMode="External"/><Relationship Id="rId2" Type="http://schemas.openxmlformats.org/officeDocument/2006/relationships/audio" Target="file:///C:\Documents%20and%20Settings\Administrator\My%20Documents\Bai%20giang%20moi\CodukichDaNang.wma" TargetMode="Externa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8482" name="Picture 2" descr="Landscape-13-1"/>
          <p:cNvPicPr>
            <a:picLocks noChangeAspect="1"/>
          </p:cNvPicPr>
          <p:nvPr/>
        </p:nvPicPr>
        <p:blipFill>
          <a:blip r:embed="rId1"/>
          <a:stretch>
            <a:fillRect/>
          </a:stretch>
        </p:blipFill>
        <p:spPr>
          <a:xfrm>
            <a:off x="43180" y="57785"/>
            <a:ext cx="12102465" cy="6543040"/>
          </a:xfrm>
          <a:prstGeom prst="rect">
            <a:avLst/>
          </a:prstGeom>
          <a:solidFill>
            <a:srgbClr val="FF0000"/>
          </a:solidFill>
          <a:ln w="76200" cap="flat" cmpd="sng">
            <a:solidFill>
              <a:srgbClr val="FFFF00"/>
            </a:solidFill>
            <a:prstDash val="solid"/>
            <a:miter/>
            <a:headEnd type="none" w="med" len="med"/>
            <a:tailEnd type="none" w="med" len="med"/>
          </a:ln>
        </p:spPr>
      </p:pic>
      <p:sp>
        <p:nvSpPr>
          <p:cNvPr id="40963" name="Text Box 3"/>
          <p:cNvSpPr txBox="1"/>
          <p:nvPr/>
        </p:nvSpPr>
        <p:spPr>
          <a:xfrm>
            <a:off x="154305" y="167640"/>
            <a:ext cx="11880215" cy="1291590"/>
          </a:xfrm>
          <a:prstGeom prst="rect">
            <a:avLst/>
          </a:prstGeom>
          <a:noFill/>
          <a:ln w="38100">
            <a:noFill/>
          </a:ln>
        </p:spPr>
        <p:txBody>
          <a:bodyPr wrap="square">
            <a:spAutoFit/>
          </a:bodyPr>
          <a:p>
            <a:pPr algn="ctr" eaLnBrk="0" hangingPunct="0"/>
            <a:r>
              <a:rPr sz="6000" baseline="-8000" dirty="0">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C</a:t>
            </a:r>
            <a:r>
              <a:rPr lang="en-US" sz="6000" baseline="-8000" dirty="0">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HÀO MỪNG QUÝ THẦY CÔ </a:t>
            </a:r>
            <a:endParaRPr lang="en-US" sz="6000" baseline="-8000" dirty="0">
              <a:gradFill>
                <a:gsLst>
                  <a:gs pos="0">
                    <a:srgbClr val="FECF40"/>
                  </a:gs>
                  <a:gs pos="100000">
                    <a:srgbClr val="846C21"/>
                  </a:gs>
                </a:gsLst>
                <a:lin scaled="0"/>
              </a:gradFill>
              <a:latin typeface="Times New Roman" panose="02020603050405020304" pitchFamily="18" charset="0"/>
              <a:cs typeface="Times New Roman" panose="02020603050405020304" pitchFamily="18" charset="0"/>
            </a:endParaRPr>
          </a:p>
          <a:p>
            <a:pPr algn="ctr" eaLnBrk="0" hangingPunct="0"/>
            <a:r>
              <a:rPr lang="en-US" sz="6000" baseline="-8000" dirty="0">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VÀ CÁC EM ĐẾN VỚI TIẾT HỌC HÔM NAY!</a:t>
            </a:r>
            <a:endParaRPr lang="en-US" sz="6000" u="none" baseline="-8000" dirty="0">
              <a:gradFill>
                <a:gsLst>
                  <a:gs pos="0">
                    <a:srgbClr val="FECF40"/>
                  </a:gs>
                  <a:gs pos="100000">
                    <a:srgbClr val="846C21"/>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0964" name="Text Box 4"/>
          <p:cNvSpPr txBox="1"/>
          <p:nvPr/>
        </p:nvSpPr>
        <p:spPr>
          <a:xfrm>
            <a:off x="154305" y="2120265"/>
            <a:ext cx="11991340" cy="3938270"/>
          </a:xfrm>
          <a:prstGeom prst="rect">
            <a:avLst/>
          </a:prstGeom>
          <a:noFill/>
          <a:ln w="38100">
            <a:noFill/>
          </a:ln>
        </p:spPr>
        <p:txBody>
          <a:bodyPr wrap="square">
            <a:spAutoFit/>
          </a:bodyPr>
          <a:p>
            <a:pPr algn="ctr" eaLnBrk="0" hangingPunct="0"/>
            <a:r>
              <a:rPr sz="5000" u="none" dirty="0">
                <a:solidFill>
                  <a:srgbClr val="000000"/>
                </a:solidFill>
                <a:latin typeface="Times New Roman" panose="02020603050405020304" pitchFamily="18" charset="0"/>
                <a:cs typeface="Times New Roman" panose="02020603050405020304" pitchFamily="18" charset="0"/>
              </a:rPr>
              <a:t> </a:t>
            </a:r>
            <a:r>
              <a:rPr lang="en-US" sz="5000" u="none" dirty="0">
                <a:solidFill>
                  <a:srgbClr val="000000"/>
                </a:solidFill>
                <a:latin typeface="Times New Roman" panose="02020603050405020304" pitchFamily="18" charset="0"/>
                <a:cs typeface="Times New Roman" panose="02020603050405020304" pitchFamily="18" charset="0"/>
              </a:rPr>
              <a:t>CHỦ ĐỀ</a:t>
            </a:r>
            <a:endParaRPr lang="en-US" sz="5000" u="none" dirty="0">
              <a:solidFill>
                <a:srgbClr val="000000"/>
              </a:solidFill>
              <a:latin typeface="Times New Roman" panose="02020603050405020304" pitchFamily="18" charset="0"/>
              <a:cs typeface="Times New Roman" panose="02020603050405020304" pitchFamily="18" charset="0"/>
            </a:endParaRPr>
          </a:p>
          <a:p>
            <a:pPr algn="ctr" eaLnBrk="0" hangingPunct="0"/>
            <a:r>
              <a:rPr lang="en-US" sz="5000" u="none" dirty="0">
                <a:solidFill>
                  <a:srgbClr val="000000"/>
                </a:solidFill>
                <a:latin typeface="Times New Roman" panose="02020603050405020304" pitchFamily="18" charset="0"/>
                <a:cs typeface="Times New Roman" panose="02020603050405020304" pitchFamily="18" charset="0"/>
              </a:rPr>
              <a:t>NHỮNG CHUYỂN BIẾN KINH TẾ XÃ HỘI Ở VIỆT NAM VÀ PHONG TRÀO YÊU NƯỚC CHỐNG PHÁP TỪ ĐẦU THẾ KỈ XX ĐẾN NĂM 1918</a:t>
            </a:r>
            <a:endParaRPr lang="en-US" sz="5000" u="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000000"/>
                                          </p:val>
                                        </p:tav>
                                        <p:tav tm="100000">
                                          <p:val>
                                            <p:strVal val="#ppt_w"/>
                                          </p:val>
                                        </p:tav>
                                      </p:tavLst>
                                    </p:anim>
                                    <p:anim calcmode="lin" valueType="num">
                                      <p:cBhvr>
                                        <p:cTn id="8" dur="500" fill="hold"/>
                                        <p:tgtEl>
                                          <p:spTgt spid="40963"/>
                                        </p:tgtEl>
                                        <p:attrNameLst>
                                          <p:attrName>ppt_h</p:attrName>
                                        </p:attrNameLst>
                                      </p:cBhvr>
                                      <p:tavLst>
                                        <p:tav tm="0">
                                          <p:val>
                                            <p:fltVal val="0.000000"/>
                                          </p:val>
                                        </p:tav>
                                        <p:tav tm="100000">
                                          <p:val>
                                            <p:strVal val="#ppt_h"/>
                                          </p:val>
                                        </p:tav>
                                      </p:tavLst>
                                    </p:anim>
                                    <p:animEffect transition="in" filter="fade">
                                      <p:cBhvr>
                                        <p:cTn id="9" dur="500"/>
                                        <p:tgtEl>
                                          <p:spTgt spid="4096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0964"/>
                                        </p:tgtEl>
                                        <p:attrNameLst>
                                          <p:attrName>style.visibility</p:attrName>
                                        </p:attrNameLst>
                                      </p:cBhvr>
                                      <p:to>
                                        <p:strVal val="visible"/>
                                      </p:to>
                                    </p:set>
                                    <p:animScale>
                                      <p:cBhvr>
                                        <p:cTn id="14" dur="2000" decel="50000" fill="hold">
                                          <p:stCondLst>
                                            <p:cond delay="0"/>
                                          </p:stCondLst>
                                        </p:cTn>
                                        <p:tgtEl>
                                          <p:spTgt spid="409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15" dur="2000" decel="50000" fill="hold">
                                          <p:stCondLst>
                                            <p:cond delay="0"/>
                                          </p:stCondLst>
                                        </p:cTn>
                                        <p:tgtEl>
                                          <p:spTgt spid="40964"/>
                                        </p:tgtEl>
                                        <p:attrNameLst>
                                          <p:attrName>ppt_x</p:attrName>
                                          <p:attrName>ppt_y</p:attrName>
                                        </p:attrNameLst>
                                      </p:cBhvr>
                                    </p:animMotion>
                                    <p:animEffect transition="in" filter="fade">
                                      <p:cBhvr>
                                        <p:cTn id="16"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404" name="Group 44"/>
          <p:cNvGrpSpPr/>
          <p:nvPr/>
        </p:nvGrpSpPr>
        <p:grpSpPr>
          <a:xfrm>
            <a:off x="6248400" y="0"/>
            <a:ext cx="4419600" cy="6632575"/>
            <a:chOff x="2976" y="0"/>
            <a:chExt cx="2784" cy="4178"/>
          </a:xfrm>
        </p:grpSpPr>
        <p:grpSp>
          <p:nvGrpSpPr>
            <p:cNvPr id="14359" name="Group 4"/>
            <p:cNvGrpSpPr/>
            <p:nvPr/>
          </p:nvGrpSpPr>
          <p:grpSpPr>
            <a:xfrm>
              <a:off x="2976" y="0"/>
              <a:ext cx="2784" cy="3792"/>
              <a:chOff x="2828" y="1256"/>
              <a:chExt cx="2880" cy="2592"/>
            </a:xfrm>
          </p:grpSpPr>
          <p:grpSp>
            <p:nvGrpSpPr>
              <p:cNvPr id="14361" name="Group 5"/>
              <p:cNvGrpSpPr/>
              <p:nvPr/>
            </p:nvGrpSpPr>
            <p:grpSpPr>
              <a:xfrm>
                <a:off x="2828" y="1256"/>
                <a:ext cx="2880" cy="2592"/>
                <a:chOff x="2906" y="480"/>
                <a:chExt cx="2880" cy="3408"/>
              </a:xfrm>
            </p:grpSpPr>
            <p:grpSp>
              <p:nvGrpSpPr>
                <p:cNvPr id="14363" name="Group 6"/>
                <p:cNvGrpSpPr/>
                <p:nvPr/>
              </p:nvGrpSpPr>
              <p:grpSpPr>
                <a:xfrm>
                  <a:off x="2906" y="480"/>
                  <a:ext cx="2880" cy="3408"/>
                  <a:chOff x="2880" y="480"/>
                  <a:chExt cx="2880" cy="3408"/>
                </a:xfrm>
              </p:grpSpPr>
              <p:grpSp>
                <p:nvGrpSpPr>
                  <p:cNvPr id="14365" name="Group 7"/>
                  <p:cNvGrpSpPr/>
                  <p:nvPr/>
                </p:nvGrpSpPr>
                <p:grpSpPr>
                  <a:xfrm>
                    <a:off x="2880" y="480"/>
                    <a:ext cx="2880" cy="3408"/>
                    <a:chOff x="2880" y="480"/>
                    <a:chExt cx="2880" cy="3408"/>
                  </a:xfrm>
                </p:grpSpPr>
                <p:grpSp>
                  <p:nvGrpSpPr>
                    <p:cNvPr id="14367" name="Group 8"/>
                    <p:cNvGrpSpPr/>
                    <p:nvPr/>
                  </p:nvGrpSpPr>
                  <p:grpSpPr>
                    <a:xfrm>
                      <a:off x="2880" y="480"/>
                      <a:ext cx="2880" cy="3408"/>
                      <a:chOff x="2880" y="480"/>
                      <a:chExt cx="2880" cy="3408"/>
                    </a:xfrm>
                  </p:grpSpPr>
                  <p:grpSp>
                    <p:nvGrpSpPr>
                      <p:cNvPr id="14369" name="Group 9"/>
                      <p:cNvGrpSpPr/>
                      <p:nvPr/>
                    </p:nvGrpSpPr>
                    <p:grpSpPr>
                      <a:xfrm>
                        <a:off x="2880" y="480"/>
                        <a:ext cx="2880" cy="3408"/>
                        <a:chOff x="2880" y="480"/>
                        <a:chExt cx="2880" cy="3408"/>
                      </a:xfrm>
                    </p:grpSpPr>
                    <p:grpSp>
                      <p:nvGrpSpPr>
                        <p:cNvPr id="14371" name="Group 10"/>
                        <p:cNvGrpSpPr/>
                        <p:nvPr/>
                      </p:nvGrpSpPr>
                      <p:grpSpPr>
                        <a:xfrm>
                          <a:off x="2880" y="480"/>
                          <a:ext cx="2880" cy="3408"/>
                          <a:chOff x="2737" y="1296"/>
                          <a:chExt cx="2836" cy="2448"/>
                        </a:xfrm>
                      </p:grpSpPr>
                      <p:pic>
                        <p:nvPicPr>
                          <p:cNvPr id="14373" name="Picture 19" descr="mapvn"/>
                          <p:cNvPicPr>
                            <a:picLocks noChangeAspect="1"/>
                          </p:cNvPicPr>
                          <p:nvPr/>
                        </p:nvPicPr>
                        <p:blipFill>
                          <a:blip r:embed="rId1"/>
                          <a:stretch>
                            <a:fillRect/>
                          </a:stretch>
                        </p:blipFill>
                        <p:spPr>
                          <a:xfrm>
                            <a:off x="2737" y="1296"/>
                            <a:ext cx="2836" cy="2448"/>
                          </a:xfrm>
                          <a:prstGeom prst="rect">
                            <a:avLst/>
                          </a:prstGeom>
                          <a:solidFill>
                            <a:srgbClr val="000066"/>
                          </a:solidFill>
                          <a:ln w="9525">
                            <a:noFill/>
                          </a:ln>
                        </p:spPr>
                      </p:pic>
                      <p:sp>
                        <p:nvSpPr>
                          <p:cNvPr id="14374" name="Rectangle 12"/>
                          <p:cNvSpPr/>
                          <p:nvPr/>
                        </p:nvSpPr>
                        <p:spPr>
                          <a:xfrm>
                            <a:off x="4002" y="1786"/>
                            <a:ext cx="655" cy="98"/>
                          </a:xfrm>
                          <a:prstGeom prst="rect">
                            <a:avLst/>
                          </a:prstGeom>
                          <a:noFill/>
                          <a:ln w="9525">
                            <a:noFill/>
                          </a:ln>
                        </p:spPr>
                        <p:txBody>
                          <a:bodyPr wrap="none" anchor="ctr" anchorCtr="0"/>
                          <a:p>
                            <a:pPr algn="ctr"/>
                            <a:r>
                              <a:rPr lang="en-US" altLang="x-none" sz="1600" b="1" dirty="0">
                                <a:solidFill>
                                  <a:srgbClr val="FF0000"/>
                                </a:solidFill>
                                <a:latin typeface="Times New Roman" panose="02020603050405020304" pitchFamily="18" charset="0"/>
                                <a:ea typeface="Arial" panose="020B0604020202020204" pitchFamily="34" charset="0"/>
                              </a:rPr>
                              <a:t>Hải Phòng</a:t>
                            </a:r>
                            <a:endParaRPr lang="en-US" altLang="x-none" sz="1600" b="1" dirty="0">
                              <a:solidFill>
                                <a:srgbClr val="FF0000"/>
                              </a:solidFill>
                              <a:latin typeface="Times New Roman" panose="02020603050405020304" pitchFamily="18" charset="0"/>
                              <a:ea typeface="Arial" panose="020B0604020202020204" pitchFamily="34" charset="0"/>
                            </a:endParaRPr>
                          </a:p>
                          <a:p>
                            <a:pPr algn="ctr"/>
                            <a:r>
                              <a:rPr lang="en-US" altLang="x-none" sz="1400" b="1" dirty="0">
                                <a:solidFill>
                                  <a:srgbClr val="FF0000"/>
                                </a:solidFill>
                                <a:latin typeface="Times New Roman" panose="02020603050405020304" pitchFamily="18" charset="0"/>
                                <a:ea typeface="Arial" panose="020B0604020202020204" pitchFamily="34" charset="0"/>
                              </a:rPr>
                              <a:t>Nam định</a:t>
                            </a:r>
                            <a:endParaRPr lang="en-US" altLang="x-none" sz="1400" b="1" dirty="0">
                              <a:solidFill>
                                <a:srgbClr val="FF0000"/>
                              </a:solidFill>
                              <a:latin typeface="Times New Roman" panose="02020603050405020304" pitchFamily="18" charset="0"/>
                              <a:ea typeface="Arial" panose="020B0604020202020204" pitchFamily="34" charset="0"/>
                            </a:endParaRPr>
                          </a:p>
                        </p:txBody>
                      </p:sp>
                      <p:sp>
                        <p:nvSpPr>
                          <p:cNvPr id="14375" name="Rectangle 13"/>
                          <p:cNvSpPr/>
                          <p:nvPr/>
                        </p:nvSpPr>
                        <p:spPr>
                          <a:xfrm>
                            <a:off x="4570" y="2308"/>
                            <a:ext cx="436" cy="98"/>
                          </a:xfrm>
                          <a:prstGeom prst="rect">
                            <a:avLst/>
                          </a:prstGeom>
                          <a:noFill/>
                          <a:ln w="9525">
                            <a:noFill/>
                          </a:ln>
                        </p:spPr>
                        <p:txBody>
                          <a:bodyPr wrap="none" anchor="ctr" anchorCtr="0"/>
                          <a:p>
                            <a:pPr algn="ctr"/>
                            <a:r>
                              <a:rPr lang="en-US" altLang="x-none" sz="1600" b="1" dirty="0">
                                <a:solidFill>
                                  <a:srgbClr val="FF0000"/>
                                </a:solidFill>
                                <a:latin typeface="Times New Roman" panose="02020603050405020304" pitchFamily="18" charset="0"/>
                                <a:ea typeface="Arial" panose="020B0604020202020204" pitchFamily="34" charset="0"/>
                              </a:rPr>
                              <a:t>Huế</a:t>
                            </a:r>
                            <a:endParaRPr lang="en-US" altLang="x-none" sz="1600" b="1" dirty="0">
                              <a:solidFill>
                                <a:srgbClr val="FF0000"/>
                              </a:solidFill>
                              <a:latin typeface="Times New Roman" panose="02020603050405020304" pitchFamily="18" charset="0"/>
                              <a:ea typeface="Arial" panose="020B0604020202020204" pitchFamily="34" charset="0"/>
                            </a:endParaRPr>
                          </a:p>
                        </p:txBody>
                      </p:sp>
                      <p:sp>
                        <p:nvSpPr>
                          <p:cNvPr id="14376" name="Rectangle 14"/>
                          <p:cNvSpPr/>
                          <p:nvPr/>
                        </p:nvSpPr>
                        <p:spPr>
                          <a:xfrm>
                            <a:off x="5104" y="2732"/>
                            <a:ext cx="305" cy="98"/>
                          </a:xfrm>
                          <a:prstGeom prst="rect">
                            <a:avLst/>
                          </a:prstGeom>
                          <a:noFill/>
                          <a:ln w="9525">
                            <a:noFill/>
                          </a:ln>
                        </p:spPr>
                        <p:txBody>
                          <a:bodyPr wrap="none" anchor="ctr" anchorCtr="0"/>
                          <a:p>
                            <a:pPr algn="ctr"/>
                            <a:r>
                              <a:rPr lang="en-US" altLang="x-none" b="1" dirty="0">
                                <a:solidFill>
                                  <a:srgbClr val="FF0000"/>
                                </a:solidFill>
                                <a:latin typeface="Times New Roman" panose="02020603050405020304" pitchFamily="18" charset="0"/>
                                <a:ea typeface="Arial" panose="020B0604020202020204" pitchFamily="34" charset="0"/>
                              </a:rPr>
                              <a:t>Quy</a:t>
                            </a:r>
                            <a:r>
                              <a:rPr lang="en-US" altLang="x-none" sz="1600" b="1" dirty="0">
                                <a:solidFill>
                                  <a:srgbClr val="FF0000"/>
                                </a:solidFill>
                                <a:latin typeface="Times New Roman" panose="02020603050405020304" pitchFamily="18" charset="0"/>
                                <a:ea typeface="Arial" panose="020B0604020202020204" pitchFamily="34" charset="0"/>
                              </a:rPr>
                              <a:t> Nhơn</a:t>
                            </a:r>
                            <a:endParaRPr lang="en-US" altLang="x-none" sz="1600" b="1" dirty="0">
                              <a:solidFill>
                                <a:srgbClr val="FF0000"/>
                              </a:solidFill>
                              <a:latin typeface="Times New Roman" panose="02020603050405020304" pitchFamily="18" charset="0"/>
                              <a:ea typeface="Arial" panose="020B0604020202020204" pitchFamily="34" charset="0"/>
                            </a:endParaRPr>
                          </a:p>
                        </p:txBody>
                      </p:sp>
                    </p:grpSp>
                    <p:sp>
                      <p:nvSpPr>
                        <p:cNvPr id="14372" name="Rectangle 15"/>
                        <p:cNvSpPr/>
                        <p:nvPr/>
                      </p:nvSpPr>
                      <p:spPr>
                        <a:xfrm>
                          <a:off x="5424" y="2016"/>
                          <a:ext cx="336" cy="192"/>
                        </a:xfrm>
                        <a:prstGeom prst="rect">
                          <a:avLst/>
                        </a:prstGeom>
                        <a:solidFill>
                          <a:srgbClr val="000066"/>
                        </a:solidFill>
                        <a:ln w="9525">
                          <a:noFill/>
                        </a:ln>
                      </p:spPr>
                      <p:txBody>
                        <a:bodyPr wrap="none" anchor="ctr" anchorCtr="0"/>
                        <a:p>
                          <a:endParaRPr dirty="0">
                            <a:latin typeface="Times New Roman" panose="02020603050405020304" pitchFamily="18" charset="0"/>
                            <a:ea typeface="Arial" panose="020B0604020202020204" pitchFamily="34" charset="0"/>
                          </a:endParaRPr>
                        </a:p>
                      </p:txBody>
                    </p:sp>
                  </p:grpSp>
                  <p:sp>
                    <p:nvSpPr>
                      <p:cNvPr id="14370" name="Rectangle 16"/>
                      <p:cNvSpPr/>
                      <p:nvPr/>
                    </p:nvSpPr>
                    <p:spPr>
                      <a:xfrm>
                        <a:off x="4272" y="960"/>
                        <a:ext cx="240" cy="192"/>
                      </a:xfrm>
                      <a:prstGeom prst="rect">
                        <a:avLst/>
                      </a:prstGeom>
                      <a:solidFill>
                        <a:srgbClr val="FFFF00">
                          <a:alpha val="70195"/>
                        </a:srgbClr>
                      </a:solidFill>
                      <a:ln w="9525">
                        <a:noFill/>
                      </a:ln>
                    </p:spPr>
                    <p:txBody>
                      <a:bodyPr wrap="none" anchor="ctr" anchorCtr="0"/>
                      <a:p>
                        <a:endParaRPr dirty="0">
                          <a:latin typeface="Times New Roman" panose="02020603050405020304" pitchFamily="18" charset="0"/>
                          <a:ea typeface="Arial" panose="020B0604020202020204" pitchFamily="34" charset="0"/>
                        </a:endParaRPr>
                      </a:p>
                    </p:txBody>
                  </p:sp>
                </p:grpSp>
                <p:sp>
                  <p:nvSpPr>
                    <p:cNvPr id="14368" name="Rectangle 17"/>
                    <p:cNvSpPr/>
                    <p:nvPr/>
                  </p:nvSpPr>
                  <p:spPr>
                    <a:xfrm>
                      <a:off x="4062" y="3264"/>
                      <a:ext cx="768" cy="96"/>
                    </a:xfrm>
                    <a:prstGeom prst="rect">
                      <a:avLst/>
                    </a:prstGeom>
                    <a:noFill/>
                    <a:ln w="9525">
                      <a:noFill/>
                    </a:ln>
                  </p:spPr>
                  <p:txBody>
                    <a:bodyPr wrap="none" anchor="ctr" anchorCtr="0"/>
                    <a:p>
                      <a:pPr algn="ctr"/>
                      <a:r>
                        <a:rPr lang="en-US" altLang="x-none" b="1" dirty="0">
                          <a:solidFill>
                            <a:schemeClr val="tx1"/>
                          </a:solidFill>
                          <a:latin typeface="Times New Roman" panose="02020603050405020304" pitchFamily="18" charset="0"/>
                          <a:ea typeface="Arial" panose="020B0604020202020204" pitchFamily="34" charset="0"/>
                        </a:rPr>
                        <a:t>Sài Gòn – Chợ lớn</a:t>
                      </a:r>
                      <a:endParaRPr lang="en-US" altLang="x-none" b="1" dirty="0">
                        <a:solidFill>
                          <a:schemeClr val="tx1"/>
                        </a:solidFill>
                        <a:latin typeface="Times New Roman" panose="02020603050405020304" pitchFamily="18" charset="0"/>
                        <a:ea typeface="Arial" panose="020B0604020202020204" pitchFamily="34" charset="0"/>
                      </a:endParaRPr>
                    </a:p>
                    <a:p>
                      <a:pPr algn="ctr"/>
                      <a:r>
                        <a:rPr lang="en-US" altLang="x-none" sz="1400" b="1" dirty="0">
                          <a:solidFill>
                            <a:schemeClr val="tx1"/>
                          </a:solidFill>
                          <a:latin typeface="Times New Roman" panose="02020603050405020304" pitchFamily="18" charset="0"/>
                          <a:ea typeface="Arial" panose="020B0604020202020204" pitchFamily="34" charset="0"/>
                        </a:rPr>
                        <a:t>Mĩ tho</a:t>
                      </a:r>
                      <a:endParaRPr lang="en-US" altLang="x-none" sz="1400" b="1" dirty="0">
                        <a:solidFill>
                          <a:schemeClr val="tx1"/>
                        </a:solidFill>
                        <a:latin typeface="Times New Roman" panose="02020603050405020304" pitchFamily="18" charset="0"/>
                        <a:ea typeface="Arial" panose="020B0604020202020204" pitchFamily="34" charset="0"/>
                      </a:endParaRPr>
                    </a:p>
                  </p:txBody>
                </p:sp>
              </p:grpSp>
              <p:sp>
                <p:nvSpPr>
                  <p:cNvPr id="14366" name="Rectangle 18"/>
                  <p:cNvSpPr/>
                  <p:nvPr/>
                </p:nvSpPr>
                <p:spPr>
                  <a:xfrm>
                    <a:off x="5103" y="3120"/>
                    <a:ext cx="192" cy="144"/>
                  </a:xfrm>
                  <a:prstGeom prst="rect">
                    <a:avLst/>
                  </a:prstGeom>
                  <a:solidFill>
                    <a:srgbClr val="FFCC66">
                      <a:alpha val="79999"/>
                    </a:srgbClr>
                  </a:solidFill>
                  <a:ln w="9525">
                    <a:noFill/>
                  </a:ln>
                </p:spPr>
                <p:txBody>
                  <a:bodyPr wrap="none" anchor="ctr" anchorCtr="0"/>
                  <a:p>
                    <a:endParaRPr dirty="0">
                      <a:latin typeface="Times New Roman" panose="02020603050405020304" pitchFamily="18" charset="0"/>
                      <a:ea typeface="Arial" panose="020B0604020202020204" pitchFamily="34" charset="0"/>
                    </a:endParaRPr>
                  </a:p>
                </p:txBody>
              </p:sp>
            </p:grpSp>
            <p:sp>
              <p:nvSpPr>
                <p:cNvPr id="14364" name="Rectangle 19"/>
                <p:cNvSpPr/>
                <p:nvPr/>
              </p:nvSpPr>
              <p:spPr>
                <a:xfrm>
                  <a:off x="4935" y="3360"/>
                  <a:ext cx="192" cy="144"/>
                </a:xfrm>
                <a:prstGeom prst="rect">
                  <a:avLst/>
                </a:prstGeom>
                <a:solidFill>
                  <a:srgbClr val="000066"/>
                </a:solidFill>
                <a:ln w="9525">
                  <a:noFill/>
                </a:ln>
              </p:spPr>
              <p:txBody>
                <a:bodyPr wrap="none" anchor="ctr" anchorCtr="0"/>
                <a:p>
                  <a:endParaRPr dirty="0">
                    <a:latin typeface="Times New Roman" panose="02020603050405020304" pitchFamily="18" charset="0"/>
                    <a:ea typeface="Arial" panose="020B0604020202020204" pitchFamily="34" charset="0"/>
                  </a:endParaRPr>
                </a:p>
              </p:txBody>
            </p:sp>
          </p:grpSp>
          <p:sp>
            <p:nvSpPr>
              <p:cNvPr id="14362" name="Text Box 20"/>
              <p:cNvSpPr txBox="1"/>
              <p:nvPr/>
            </p:nvSpPr>
            <p:spPr>
              <a:xfrm>
                <a:off x="4155" y="1990"/>
                <a:ext cx="672" cy="145"/>
              </a:xfrm>
              <a:prstGeom prst="rect">
                <a:avLst/>
              </a:prstGeom>
              <a:noFill/>
              <a:ln w="9525">
                <a:noFill/>
              </a:ln>
            </p:spPr>
            <p:txBody>
              <a:bodyPr>
                <a:spAutoFit/>
              </a:bodyPr>
              <a:p>
                <a:pPr>
                  <a:spcBef>
                    <a:spcPct val="50000"/>
                  </a:spcBef>
                </a:pPr>
                <a:r>
                  <a:rPr lang="en-US" altLang="x-none" sz="1600" b="1" dirty="0">
                    <a:solidFill>
                      <a:srgbClr val="FF0000"/>
                    </a:solidFill>
                    <a:latin typeface="Times New Roman" panose="02020603050405020304" pitchFamily="18" charset="0"/>
                    <a:ea typeface="Arial" panose="020B0604020202020204" pitchFamily="34" charset="0"/>
                  </a:rPr>
                  <a:t>Vinh</a:t>
                </a:r>
                <a:endParaRPr lang="en-US" altLang="x-none" sz="1600" b="1" dirty="0">
                  <a:solidFill>
                    <a:srgbClr val="FF0000"/>
                  </a:solidFill>
                  <a:latin typeface="Times New Roman" panose="02020603050405020304" pitchFamily="18" charset="0"/>
                  <a:ea typeface="Arial" panose="020B0604020202020204" pitchFamily="34" charset="0"/>
                </a:endParaRPr>
              </a:p>
            </p:txBody>
          </p:sp>
        </p:grpSp>
        <p:sp>
          <p:nvSpPr>
            <p:cNvPr id="14360" name="Text Box 38"/>
            <p:cNvSpPr txBox="1"/>
            <p:nvPr/>
          </p:nvSpPr>
          <p:spPr>
            <a:xfrm>
              <a:off x="3024" y="3888"/>
              <a:ext cx="2640" cy="290"/>
            </a:xfrm>
            <a:prstGeom prst="rect">
              <a:avLst/>
            </a:prstGeom>
            <a:noFill/>
            <a:ln w="9525">
              <a:noFill/>
            </a:ln>
          </p:spPr>
          <p:txBody>
            <a:bodyPr>
              <a:spAutoFit/>
            </a:bodyPr>
            <a:p>
              <a:pPr algn="ctr" eaLnBrk="0" hangingPunct="0">
                <a:spcBef>
                  <a:spcPct val="50000"/>
                </a:spcBef>
              </a:pPr>
              <a:r>
                <a:rPr lang="en-US" altLang="x-none" sz="2400" dirty="0">
                  <a:latin typeface="Times New Roman" panose="02020603050405020304" pitchFamily="18" charset="0"/>
                  <a:ea typeface="Arial" panose="020B0604020202020204" pitchFamily="34" charset="0"/>
                </a:rPr>
                <a:t>Đô thị Việt Nam đầu thế kỉ XX</a:t>
              </a:r>
              <a:endParaRPr lang="en-US" altLang="x-none" sz="2400" dirty="0">
                <a:latin typeface="Times New Roman" panose="02020603050405020304" pitchFamily="18" charset="0"/>
                <a:ea typeface="Arial" panose="020B0604020202020204" pitchFamily="34" charset="0"/>
              </a:endParaRPr>
            </a:p>
          </p:txBody>
        </p:sp>
      </p:grpSp>
      <p:grpSp>
        <p:nvGrpSpPr>
          <p:cNvPr id="14339" name="Group 43"/>
          <p:cNvGrpSpPr/>
          <p:nvPr/>
        </p:nvGrpSpPr>
        <p:grpSpPr>
          <a:xfrm>
            <a:off x="1524000" y="0"/>
            <a:ext cx="4419600" cy="6632575"/>
            <a:chOff x="0" y="0"/>
            <a:chExt cx="2784" cy="4178"/>
          </a:xfrm>
        </p:grpSpPr>
        <p:grpSp>
          <p:nvGrpSpPr>
            <p:cNvPr id="14341" name="Group 21"/>
            <p:cNvGrpSpPr/>
            <p:nvPr/>
          </p:nvGrpSpPr>
          <p:grpSpPr>
            <a:xfrm>
              <a:off x="0" y="0"/>
              <a:ext cx="2784" cy="3792"/>
              <a:chOff x="2828" y="1256"/>
              <a:chExt cx="2880" cy="2592"/>
            </a:xfrm>
          </p:grpSpPr>
          <p:grpSp>
            <p:nvGrpSpPr>
              <p:cNvPr id="14343" name="Group 22"/>
              <p:cNvGrpSpPr/>
              <p:nvPr/>
            </p:nvGrpSpPr>
            <p:grpSpPr>
              <a:xfrm>
                <a:off x="2828" y="1256"/>
                <a:ext cx="2880" cy="2592"/>
                <a:chOff x="2906" y="480"/>
                <a:chExt cx="2880" cy="3408"/>
              </a:xfrm>
            </p:grpSpPr>
            <p:grpSp>
              <p:nvGrpSpPr>
                <p:cNvPr id="14345" name="Group 23"/>
                <p:cNvGrpSpPr/>
                <p:nvPr/>
              </p:nvGrpSpPr>
              <p:grpSpPr>
                <a:xfrm>
                  <a:off x="2906" y="480"/>
                  <a:ext cx="2880" cy="3408"/>
                  <a:chOff x="2880" y="480"/>
                  <a:chExt cx="2880" cy="3408"/>
                </a:xfrm>
              </p:grpSpPr>
              <p:grpSp>
                <p:nvGrpSpPr>
                  <p:cNvPr id="14347" name="Group 24"/>
                  <p:cNvGrpSpPr/>
                  <p:nvPr/>
                </p:nvGrpSpPr>
                <p:grpSpPr>
                  <a:xfrm>
                    <a:off x="2880" y="480"/>
                    <a:ext cx="2880" cy="3408"/>
                    <a:chOff x="2880" y="480"/>
                    <a:chExt cx="2880" cy="3408"/>
                  </a:xfrm>
                </p:grpSpPr>
                <p:grpSp>
                  <p:nvGrpSpPr>
                    <p:cNvPr id="14349" name="Group 25"/>
                    <p:cNvGrpSpPr/>
                    <p:nvPr/>
                  </p:nvGrpSpPr>
                  <p:grpSpPr>
                    <a:xfrm>
                      <a:off x="2880" y="480"/>
                      <a:ext cx="2880" cy="3408"/>
                      <a:chOff x="2880" y="480"/>
                      <a:chExt cx="2880" cy="3408"/>
                    </a:xfrm>
                  </p:grpSpPr>
                  <p:grpSp>
                    <p:nvGrpSpPr>
                      <p:cNvPr id="14351" name="Group 26"/>
                      <p:cNvGrpSpPr/>
                      <p:nvPr/>
                    </p:nvGrpSpPr>
                    <p:grpSpPr>
                      <a:xfrm>
                        <a:off x="2880" y="480"/>
                        <a:ext cx="2880" cy="3408"/>
                        <a:chOff x="2880" y="480"/>
                        <a:chExt cx="2880" cy="3408"/>
                      </a:xfrm>
                    </p:grpSpPr>
                    <p:grpSp>
                      <p:nvGrpSpPr>
                        <p:cNvPr id="14353" name="Group 27"/>
                        <p:cNvGrpSpPr/>
                        <p:nvPr/>
                      </p:nvGrpSpPr>
                      <p:grpSpPr>
                        <a:xfrm>
                          <a:off x="2880" y="480"/>
                          <a:ext cx="2880" cy="3408"/>
                          <a:chOff x="2737" y="1296"/>
                          <a:chExt cx="2836" cy="2448"/>
                        </a:xfrm>
                      </p:grpSpPr>
                      <p:pic>
                        <p:nvPicPr>
                          <p:cNvPr id="14355" name="Picture 19" descr="mapvn"/>
                          <p:cNvPicPr>
                            <a:picLocks noChangeAspect="1"/>
                          </p:cNvPicPr>
                          <p:nvPr/>
                        </p:nvPicPr>
                        <p:blipFill>
                          <a:blip r:embed="rId1"/>
                          <a:stretch>
                            <a:fillRect/>
                          </a:stretch>
                        </p:blipFill>
                        <p:spPr>
                          <a:xfrm>
                            <a:off x="2737" y="1296"/>
                            <a:ext cx="2836" cy="2448"/>
                          </a:xfrm>
                          <a:prstGeom prst="rect">
                            <a:avLst/>
                          </a:prstGeom>
                          <a:solidFill>
                            <a:srgbClr val="000066"/>
                          </a:solidFill>
                          <a:ln w="9525">
                            <a:noFill/>
                          </a:ln>
                        </p:spPr>
                      </p:pic>
                      <p:sp>
                        <p:nvSpPr>
                          <p:cNvPr id="14356" name="Rectangle 29"/>
                          <p:cNvSpPr/>
                          <p:nvPr/>
                        </p:nvSpPr>
                        <p:spPr>
                          <a:xfrm>
                            <a:off x="4002" y="1786"/>
                            <a:ext cx="655" cy="98"/>
                          </a:xfrm>
                          <a:prstGeom prst="rect">
                            <a:avLst/>
                          </a:prstGeom>
                          <a:noFill/>
                          <a:ln w="9525">
                            <a:noFill/>
                          </a:ln>
                        </p:spPr>
                        <p:txBody>
                          <a:bodyPr wrap="none" anchor="ctr" anchorCtr="0"/>
                          <a:p>
                            <a:pPr algn="ctr"/>
                            <a:r>
                              <a:rPr lang="en-US" altLang="x-none" sz="1400" b="1" dirty="0">
                                <a:solidFill>
                                  <a:srgbClr val="FF0000"/>
                                </a:solidFill>
                                <a:latin typeface="Times New Roman" panose="02020603050405020304" pitchFamily="18" charset="0"/>
                                <a:ea typeface="Arial" panose="020B0604020202020204" pitchFamily="34" charset="0"/>
                              </a:rPr>
                              <a:t>Hải Phòng</a:t>
                            </a:r>
                            <a:endParaRPr lang="en-US" altLang="x-none" sz="1400" b="1" dirty="0">
                              <a:solidFill>
                                <a:srgbClr val="FF0000"/>
                              </a:solidFill>
                              <a:latin typeface="Times New Roman" panose="02020603050405020304" pitchFamily="18" charset="0"/>
                              <a:ea typeface="Arial" panose="020B0604020202020204" pitchFamily="34" charset="0"/>
                            </a:endParaRPr>
                          </a:p>
                        </p:txBody>
                      </p:sp>
                      <p:sp>
                        <p:nvSpPr>
                          <p:cNvPr id="14357" name="Rectangle 30"/>
                          <p:cNvSpPr/>
                          <p:nvPr/>
                        </p:nvSpPr>
                        <p:spPr>
                          <a:xfrm>
                            <a:off x="4570" y="2308"/>
                            <a:ext cx="436" cy="98"/>
                          </a:xfrm>
                          <a:prstGeom prst="rect">
                            <a:avLst/>
                          </a:prstGeom>
                          <a:noFill/>
                          <a:ln w="9525">
                            <a:noFill/>
                          </a:ln>
                        </p:spPr>
                        <p:txBody>
                          <a:bodyPr wrap="none" anchor="ctr" anchorCtr="0"/>
                          <a:p>
                            <a:pPr algn="ctr"/>
                            <a:endParaRPr sz="1600" b="1" dirty="0">
                              <a:solidFill>
                                <a:srgbClr val="FF0000"/>
                              </a:solidFill>
                              <a:latin typeface="Times New Roman" panose="02020603050405020304" pitchFamily="18" charset="0"/>
                              <a:ea typeface="Arial" panose="020B0604020202020204" pitchFamily="34" charset="0"/>
                            </a:endParaRPr>
                          </a:p>
                        </p:txBody>
                      </p:sp>
                      <p:sp>
                        <p:nvSpPr>
                          <p:cNvPr id="14358" name="Rectangle 31"/>
                          <p:cNvSpPr/>
                          <p:nvPr/>
                        </p:nvSpPr>
                        <p:spPr>
                          <a:xfrm>
                            <a:off x="5104" y="2732"/>
                            <a:ext cx="305" cy="98"/>
                          </a:xfrm>
                          <a:prstGeom prst="rect">
                            <a:avLst/>
                          </a:prstGeom>
                          <a:noFill/>
                          <a:ln w="9525">
                            <a:noFill/>
                          </a:ln>
                        </p:spPr>
                        <p:txBody>
                          <a:bodyPr wrap="none" anchor="ctr" anchorCtr="0"/>
                          <a:p>
                            <a:pPr algn="ctr"/>
                            <a:endParaRPr sz="1600" b="1" dirty="0">
                              <a:solidFill>
                                <a:srgbClr val="FF0000"/>
                              </a:solidFill>
                              <a:latin typeface="Times New Roman" panose="02020603050405020304" pitchFamily="18" charset="0"/>
                              <a:ea typeface="Arial" panose="020B0604020202020204" pitchFamily="34" charset="0"/>
                            </a:endParaRPr>
                          </a:p>
                        </p:txBody>
                      </p:sp>
                    </p:grpSp>
                    <p:sp>
                      <p:nvSpPr>
                        <p:cNvPr id="14354" name="Rectangle 32"/>
                        <p:cNvSpPr/>
                        <p:nvPr/>
                      </p:nvSpPr>
                      <p:spPr>
                        <a:xfrm>
                          <a:off x="5424" y="2016"/>
                          <a:ext cx="336" cy="192"/>
                        </a:xfrm>
                        <a:prstGeom prst="rect">
                          <a:avLst/>
                        </a:prstGeom>
                        <a:solidFill>
                          <a:srgbClr val="000066"/>
                        </a:solidFill>
                        <a:ln w="9525">
                          <a:noFill/>
                        </a:ln>
                      </p:spPr>
                      <p:txBody>
                        <a:bodyPr wrap="none" anchor="ctr" anchorCtr="0"/>
                        <a:p>
                          <a:endParaRPr dirty="0">
                            <a:latin typeface="Times New Roman" panose="02020603050405020304" pitchFamily="18" charset="0"/>
                            <a:ea typeface="Arial" panose="020B0604020202020204" pitchFamily="34" charset="0"/>
                          </a:endParaRPr>
                        </a:p>
                      </p:txBody>
                    </p:sp>
                  </p:grpSp>
                  <p:sp>
                    <p:nvSpPr>
                      <p:cNvPr id="14352" name="Rectangle 33"/>
                      <p:cNvSpPr/>
                      <p:nvPr/>
                    </p:nvSpPr>
                    <p:spPr>
                      <a:xfrm>
                        <a:off x="4272" y="960"/>
                        <a:ext cx="240" cy="192"/>
                      </a:xfrm>
                      <a:prstGeom prst="rect">
                        <a:avLst/>
                      </a:prstGeom>
                      <a:solidFill>
                        <a:srgbClr val="FFFF00">
                          <a:alpha val="70195"/>
                        </a:srgbClr>
                      </a:solidFill>
                      <a:ln w="9525">
                        <a:noFill/>
                      </a:ln>
                    </p:spPr>
                    <p:txBody>
                      <a:bodyPr wrap="none" anchor="ctr" anchorCtr="0"/>
                      <a:p>
                        <a:endParaRPr dirty="0">
                          <a:latin typeface="Times New Roman" panose="02020603050405020304" pitchFamily="18" charset="0"/>
                          <a:ea typeface="Arial" panose="020B0604020202020204" pitchFamily="34" charset="0"/>
                        </a:endParaRPr>
                      </a:p>
                    </p:txBody>
                  </p:sp>
                </p:grpSp>
                <p:sp>
                  <p:nvSpPr>
                    <p:cNvPr id="14350" name="Rectangle 34"/>
                    <p:cNvSpPr/>
                    <p:nvPr/>
                  </p:nvSpPr>
                  <p:spPr>
                    <a:xfrm>
                      <a:off x="4125" y="3360"/>
                      <a:ext cx="768" cy="96"/>
                    </a:xfrm>
                    <a:prstGeom prst="rect">
                      <a:avLst/>
                    </a:prstGeom>
                    <a:solidFill>
                      <a:srgbClr val="FFFF66">
                        <a:alpha val="79999"/>
                      </a:srgbClr>
                    </a:solidFill>
                    <a:ln w="9525">
                      <a:noFill/>
                    </a:ln>
                  </p:spPr>
                  <p:txBody>
                    <a:bodyPr wrap="none" anchor="ctr" anchorCtr="0"/>
                    <a:p>
                      <a:pPr algn="ctr"/>
                      <a:r>
                        <a:rPr lang="en-US" altLang="x-none" sz="1200" b="1" dirty="0">
                          <a:solidFill>
                            <a:srgbClr val="FF0000"/>
                          </a:solidFill>
                          <a:latin typeface="Times New Roman" panose="02020603050405020304" pitchFamily="18" charset="0"/>
                          <a:ea typeface="Arial" panose="020B0604020202020204" pitchFamily="34" charset="0"/>
                        </a:rPr>
                        <a:t>Sài Gòn – Chợ lớn</a:t>
                      </a:r>
                      <a:endParaRPr lang="en-US" altLang="x-none" sz="1200" b="1" dirty="0">
                        <a:solidFill>
                          <a:srgbClr val="FF0000"/>
                        </a:solidFill>
                        <a:latin typeface="Times New Roman" panose="02020603050405020304" pitchFamily="18" charset="0"/>
                        <a:ea typeface="Arial" panose="020B0604020202020204" pitchFamily="34" charset="0"/>
                      </a:endParaRPr>
                    </a:p>
                  </p:txBody>
                </p:sp>
              </p:grpSp>
              <p:sp>
                <p:nvSpPr>
                  <p:cNvPr id="14348" name="Rectangle 35"/>
                  <p:cNvSpPr/>
                  <p:nvPr/>
                </p:nvSpPr>
                <p:spPr>
                  <a:xfrm>
                    <a:off x="5103" y="3120"/>
                    <a:ext cx="192" cy="144"/>
                  </a:xfrm>
                  <a:prstGeom prst="rect">
                    <a:avLst/>
                  </a:prstGeom>
                  <a:solidFill>
                    <a:srgbClr val="FFCC66">
                      <a:alpha val="79999"/>
                    </a:srgbClr>
                  </a:solidFill>
                  <a:ln w="9525">
                    <a:noFill/>
                  </a:ln>
                </p:spPr>
                <p:txBody>
                  <a:bodyPr wrap="none" anchor="ctr" anchorCtr="0"/>
                  <a:p>
                    <a:endParaRPr dirty="0">
                      <a:latin typeface="Times New Roman" panose="02020603050405020304" pitchFamily="18" charset="0"/>
                      <a:ea typeface="Arial" panose="020B0604020202020204" pitchFamily="34" charset="0"/>
                    </a:endParaRPr>
                  </a:p>
                </p:txBody>
              </p:sp>
            </p:grpSp>
            <p:sp>
              <p:nvSpPr>
                <p:cNvPr id="14346" name="Rectangle 36"/>
                <p:cNvSpPr/>
                <p:nvPr/>
              </p:nvSpPr>
              <p:spPr>
                <a:xfrm>
                  <a:off x="4935" y="3360"/>
                  <a:ext cx="192" cy="144"/>
                </a:xfrm>
                <a:prstGeom prst="rect">
                  <a:avLst/>
                </a:prstGeom>
                <a:solidFill>
                  <a:srgbClr val="000066"/>
                </a:solidFill>
                <a:ln w="9525">
                  <a:noFill/>
                </a:ln>
              </p:spPr>
              <p:txBody>
                <a:bodyPr wrap="none" anchor="ctr" anchorCtr="0"/>
                <a:p>
                  <a:endParaRPr dirty="0">
                    <a:latin typeface="Times New Roman" panose="02020603050405020304" pitchFamily="18" charset="0"/>
                    <a:ea typeface="Arial" panose="020B0604020202020204" pitchFamily="34" charset="0"/>
                  </a:endParaRPr>
                </a:p>
              </p:txBody>
            </p:sp>
          </p:grpSp>
          <p:sp>
            <p:nvSpPr>
              <p:cNvPr id="14344" name="Text Box 37"/>
              <p:cNvSpPr txBox="1"/>
              <p:nvPr/>
            </p:nvSpPr>
            <p:spPr>
              <a:xfrm>
                <a:off x="4155" y="1990"/>
                <a:ext cx="672" cy="145"/>
              </a:xfrm>
              <a:prstGeom prst="rect">
                <a:avLst/>
              </a:prstGeom>
              <a:noFill/>
              <a:ln w="9525">
                <a:noFill/>
              </a:ln>
            </p:spPr>
            <p:txBody>
              <a:bodyPr>
                <a:spAutoFit/>
              </a:bodyPr>
              <a:p>
                <a:pPr>
                  <a:spcBef>
                    <a:spcPct val="50000"/>
                  </a:spcBef>
                </a:pPr>
                <a:endParaRPr sz="1600" b="1" dirty="0">
                  <a:solidFill>
                    <a:srgbClr val="FF0000"/>
                  </a:solidFill>
                  <a:latin typeface="Times New Roman" panose="02020603050405020304" pitchFamily="18" charset="0"/>
                  <a:ea typeface="Arial" panose="020B0604020202020204" pitchFamily="34" charset="0"/>
                </a:endParaRPr>
              </a:p>
            </p:txBody>
          </p:sp>
        </p:grpSp>
        <p:sp>
          <p:nvSpPr>
            <p:cNvPr id="14342" name="Text Box 39"/>
            <p:cNvSpPr txBox="1"/>
            <p:nvPr/>
          </p:nvSpPr>
          <p:spPr>
            <a:xfrm>
              <a:off x="0" y="3888"/>
              <a:ext cx="2736" cy="290"/>
            </a:xfrm>
            <a:prstGeom prst="rect">
              <a:avLst/>
            </a:prstGeom>
            <a:noFill/>
            <a:ln w="9525">
              <a:noFill/>
            </a:ln>
          </p:spPr>
          <p:txBody>
            <a:bodyPr>
              <a:spAutoFit/>
            </a:bodyPr>
            <a:p>
              <a:pPr algn="ctr" eaLnBrk="0" hangingPunct="0">
                <a:spcBef>
                  <a:spcPct val="50000"/>
                </a:spcBef>
              </a:pPr>
              <a:r>
                <a:rPr lang="en-US" altLang="x-none" sz="2400" dirty="0">
                  <a:latin typeface="Times New Roman" panose="02020603050405020304" pitchFamily="18" charset="0"/>
                  <a:ea typeface="Arial" panose="020B0604020202020204" pitchFamily="34" charset="0"/>
                </a:rPr>
                <a:t>Đô thị trước khi Pháp xâm lược</a:t>
              </a:r>
              <a:endParaRPr lang="en-US" altLang="x-none" sz="2400" dirty="0">
                <a:latin typeface="Times New Roman" panose="02020603050405020304" pitchFamily="18" charset="0"/>
                <a:ea typeface="Arial" panose="020B0604020202020204" pitchFamily="34" charset="0"/>
              </a:endParaRPr>
            </a:p>
          </p:txBody>
        </p:sp>
      </p:grpSp>
      <p:sp>
        <p:nvSpPr>
          <p:cNvPr id="15400" name="Text Box 40"/>
          <p:cNvSpPr txBox="1"/>
          <p:nvPr/>
        </p:nvSpPr>
        <p:spPr>
          <a:xfrm>
            <a:off x="8686800" y="2438400"/>
            <a:ext cx="685800" cy="460375"/>
          </a:xfrm>
          <a:prstGeom prst="rect">
            <a:avLst/>
          </a:prstGeom>
          <a:noFill/>
          <a:ln w="9525">
            <a:noFill/>
          </a:ln>
        </p:spPr>
        <p:txBody>
          <a:bodyPr>
            <a:spAutoFit/>
          </a:bodyPr>
          <a:p>
            <a:pPr eaLnBrk="0" hangingPunct="0">
              <a:spcBef>
                <a:spcPct val="50000"/>
              </a:spcBef>
            </a:pPr>
            <a:endParaRPr sz="2400" dirty="0">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15400"/>
                                        </p:tgtEl>
                                        <p:attrNameLst>
                                          <p:attrName>style.visibility</p:attrName>
                                        </p:attrNameLst>
                                      </p:cBhvr>
                                      <p:to>
                                        <p:strVal val="visible"/>
                                      </p:to>
                                    </p:set>
                                    <p:animEffect transition="in" filter="diamond(in)">
                                      <p:cBhvr>
                                        <p:cTn id="7" dur="2000"/>
                                        <p:tgtEl>
                                          <p:spTgt spid="154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404"/>
                                        </p:tgtEl>
                                        <p:attrNameLst>
                                          <p:attrName>style.visibility</p:attrName>
                                        </p:attrNameLst>
                                      </p:cBhvr>
                                      <p:to>
                                        <p:strVal val="visible"/>
                                      </p:to>
                                    </p:set>
                                    <p:animEffect transition="in" filter="wipe(up)">
                                      <p:cBhvr>
                                        <p:cTn id="12" dur="1000"/>
                                        <p:tgtEl>
                                          <p:spTgt spid="15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Hộp_Văn_Bản 1"/>
          <p:cNvSpPr txBox="1"/>
          <p:nvPr/>
        </p:nvSpPr>
        <p:spPr>
          <a:xfrm>
            <a:off x="335915" y="551815"/>
            <a:ext cx="11520805" cy="829945"/>
          </a:xfrm>
          <a:prstGeom prst="rect">
            <a:avLst/>
          </a:prstGeom>
          <a:noFill/>
          <a:ln w="9525">
            <a:noFill/>
          </a:ln>
        </p:spPr>
        <p:txBody>
          <a:bodyPr wrap="square">
            <a:spAutoFit/>
          </a:bodyPr>
          <a:p>
            <a:pPr algn="ctr"/>
            <a:r>
              <a:rPr lang="en-US" altLang="x-none" sz="4800" b="1" i="1" dirty="0">
                <a:latin typeface="Times New Roman" panose="02020603050405020304" pitchFamily="18" charset="0"/>
                <a:ea typeface="Arial" panose="020B0604020202020204" pitchFamily="34" charset="0"/>
                <a:cs typeface="Times New Roman" panose="02020603050405020304" pitchFamily="18" charset="0"/>
              </a:rPr>
              <a:t>b. Sự xuất hiện các giai cấp, tầng lớp mới</a:t>
            </a:r>
            <a:endParaRPr lang="en-US" altLang="x-none" sz="4800" b="1" i="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Hộp_Văn_Bản 2"/>
          <p:cNvSpPr txBox="1"/>
          <p:nvPr/>
        </p:nvSpPr>
        <p:spPr>
          <a:xfrm>
            <a:off x="2882900" y="2650808"/>
            <a:ext cx="7105650" cy="1753235"/>
          </a:xfrm>
          <a:prstGeom prst="rect">
            <a:avLst/>
          </a:prstGeom>
          <a:solidFill>
            <a:schemeClr val="accent4">
              <a:lumMod val="20000"/>
              <a:lumOff val="80000"/>
            </a:schemeClr>
          </a:solidFill>
          <a:ln w="9525">
            <a:noFill/>
          </a:ln>
        </p:spPr>
        <p:txBody>
          <a:bodyPr>
            <a:spAutoFit/>
          </a:bodyPr>
          <a:p>
            <a:pPr algn="ct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Cùng với sự phát triển của đô thị, các giai cấp, tầng lớp mới n</a:t>
            </a:r>
            <a:r>
              <a:rPr lang="en-US" altLang="x-none" sz="3600" b="1" i="1" dirty="0">
                <a:solidFill>
                  <a:srgbClr val="FF0000"/>
                </a:solidFill>
                <a:latin typeface="Times New Roman" panose="02020603050405020304" pitchFamily="18" charset="0"/>
                <a:ea typeface="Times New Roman" panose="02020603050405020304" pitchFamily="18" charset="0"/>
              </a:rPr>
              <a:t>à</a:t>
            </a: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o đã xuất hiện?</a:t>
            </a:r>
            <a:endParaRPr sz="36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6386" name="Content Placeholder 16385"/>
          <p:cNvGraphicFramePr/>
          <p:nvPr>
            <p:ph/>
          </p:nvPr>
        </p:nvGraphicFramePr>
        <p:xfrm>
          <a:off x="1676400" y="1524000"/>
          <a:ext cx="8991600" cy="3712845"/>
        </p:xfrm>
        <a:graphic>
          <a:graphicData uri="http://schemas.openxmlformats.org/drawingml/2006/table">
            <a:tbl>
              <a:tblPr/>
              <a:tblGrid>
                <a:gridCol w="1914525"/>
                <a:gridCol w="3190875"/>
                <a:gridCol w="3886200"/>
              </a:tblGrid>
              <a:tr h="82296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5pPr>
                    </a:lstStyle>
                    <a:p>
                      <a:pPr lvl="0" algn="ctr">
                        <a:spcBef>
                          <a:spcPct val="20000"/>
                        </a:spcBef>
                        <a:buNone/>
                      </a:pPr>
                      <a:r>
                        <a:rPr lang="en-US" altLang="x-none"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Giai cấp, tầng lớp</a:t>
                      </a:r>
                      <a:endParaRPr lang="en-US" altLang="x-none" sz="2400" b="1" dirty="0">
                        <a:solidFill>
                          <a:srgbClr val="0070C0"/>
                        </a:solidFill>
                        <a:latin typeface="Times New Roman" panose="02020603050405020304" pitchFamily="18" charset="0"/>
                        <a:ea typeface="Times New Roman" panose="02020603050405020304" pitchFamily="18" charset="0"/>
                      </a:endParaRPr>
                    </a:p>
                  </a:txBody>
                  <a:tcPr marT="45715" marB="45715">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5pPr>
                    </a:lstStyle>
                    <a:p>
                      <a:pPr lvl="0" algn="ctr">
                        <a:spcBef>
                          <a:spcPct val="20000"/>
                        </a:spcBef>
                        <a:buNone/>
                      </a:pPr>
                      <a:r>
                        <a:rPr lang="en-US" altLang="x-none"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Nghề nghiệp</a:t>
                      </a:r>
                      <a:endParaRPr lang="en-US" altLang="x-none" sz="2400" b="1" dirty="0">
                        <a:solidFill>
                          <a:srgbClr val="0070C0"/>
                        </a:solidFill>
                        <a:latin typeface="Times New Roman" panose="02020603050405020304" pitchFamily="18" charset="0"/>
                        <a:ea typeface="Times New Roman" panose="02020603050405020304" pitchFamily="18" charset="0"/>
                      </a:endParaRPr>
                    </a:p>
                  </a:txBody>
                  <a:tcPr marT="45715" marB="45715">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5pPr>
                    </a:lstStyle>
                    <a:p>
                      <a:pPr lvl="0" algn="ctr">
                        <a:spcBef>
                          <a:spcPct val="20000"/>
                        </a:spcBef>
                        <a:buNone/>
                      </a:pPr>
                      <a:r>
                        <a:rPr lang="en-US" altLang="x-none"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Thái độ cách mạng</a:t>
                      </a:r>
                      <a:endParaRPr lang="en-US" altLang="x-none" sz="2400" b="1" dirty="0">
                        <a:solidFill>
                          <a:srgbClr val="0070C0"/>
                        </a:solidFill>
                        <a:latin typeface="Times New Roman" panose="02020603050405020304" pitchFamily="18" charset="0"/>
                        <a:ea typeface="Times New Roman" panose="02020603050405020304" pitchFamily="18" charset="0"/>
                      </a:endParaRPr>
                    </a:p>
                  </a:txBody>
                  <a:tcPr marT="45715" marB="45715">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r>
              <a:tr h="118872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5pPr>
                    </a:lstStyle>
                    <a:p>
                      <a:pPr lvl="0" algn="ctr">
                        <a:spcBef>
                          <a:spcPct val="20000"/>
                        </a:spcBef>
                        <a:buNone/>
                      </a:pPr>
                      <a:endParaRPr lang="en-US" altLang="x-none" sz="2400"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pPr lvl="0" algn="ctr">
                        <a:spcBef>
                          <a:spcPct val="20000"/>
                        </a:spcBef>
                        <a:buNone/>
                      </a:pPr>
                      <a:r>
                        <a:rPr lang="en-US" altLang="x-none"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Tư sản</a:t>
                      </a:r>
                      <a:endParaRPr lang="en-US" altLang="x-none" sz="2800" b="1" dirty="0">
                        <a:solidFill>
                          <a:srgbClr val="0070C0"/>
                        </a:solidFill>
                        <a:latin typeface="Times New Roman" panose="02020603050405020304" pitchFamily="18" charset="0"/>
                        <a:ea typeface="Times New Roman" panose="02020603050405020304" pitchFamily="18" charset="0"/>
                      </a:endParaRPr>
                    </a:p>
                  </a:txBody>
                  <a:tcPr marT="45715" marB="45715">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5pPr>
                    </a:lstStyle>
                    <a:p>
                      <a:pPr lvl="0">
                        <a:spcBef>
                          <a:spcPct val="20000"/>
                        </a:spcBef>
                        <a:buNone/>
                      </a:pPr>
                      <a:endParaRPr lang="en-US" altLang="x-none" sz="2400" dirty="0">
                        <a:latin typeface="Times New Roman" panose="02020603050405020304" pitchFamily="18" charset="0"/>
                        <a:ea typeface="Times New Roman" panose="02020603050405020304" pitchFamily="18" charset="0"/>
                      </a:endParaRPr>
                    </a:p>
                  </a:txBody>
                  <a:tcPr marT="45715" marB="45715">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5pPr>
                    </a:lstStyle>
                    <a:p>
                      <a:pPr lvl="0">
                        <a:spcBef>
                          <a:spcPct val="20000"/>
                        </a:spcBef>
                        <a:buNone/>
                      </a:pPr>
                      <a:endParaRPr lang="en-US" altLang="x-none" sz="2400" dirty="0">
                        <a:latin typeface="Times New Roman" panose="02020603050405020304" pitchFamily="18" charset="0"/>
                        <a:ea typeface="Times New Roman" panose="02020603050405020304" pitchFamily="18" charset="0"/>
                      </a:endParaRPr>
                    </a:p>
                  </a:txBody>
                  <a:tcPr marT="45715" marB="45715">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r>
              <a:tr h="95504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5pPr>
                    </a:lstStyle>
                    <a:p>
                      <a:pPr lvl="0" algn="ctr">
                        <a:spcBef>
                          <a:spcPct val="20000"/>
                        </a:spcBef>
                        <a:buNone/>
                      </a:pPr>
                      <a:r>
                        <a:rPr lang="en-US" altLang="x-none"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Tiểu tư sản th</a:t>
                      </a:r>
                      <a:r>
                        <a:rPr lang="en-US" altLang="x-none" sz="2800" b="1" dirty="0">
                          <a:solidFill>
                            <a:srgbClr val="0070C0"/>
                          </a:solidFill>
                          <a:latin typeface="Times New Roman" panose="02020603050405020304" pitchFamily="18" charset="0"/>
                          <a:ea typeface="Times New Roman" panose="02020603050405020304" pitchFamily="18" charset="0"/>
                        </a:rPr>
                        <a:t>à</a:t>
                      </a:r>
                      <a:r>
                        <a:rPr lang="en-US" altLang="x-none"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nh thị</a:t>
                      </a:r>
                      <a:endParaRPr lang="en-US" altLang="x-none" sz="2800" b="1" dirty="0">
                        <a:solidFill>
                          <a:srgbClr val="0070C0"/>
                        </a:solidFill>
                        <a:latin typeface="Times New Roman" panose="02020603050405020304" pitchFamily="18" charset="0"/>
                        <a:ea typeface="Times New Roman" panose="02020603050405020304" pitchFamily="18" charset="0"/>
                      </a:endParaRPr>
                    </a:p>
                  </a:txBody>
                  <a:tcPr marT="45715" marB="45715">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5pPr>
                    </a:lstStyle>
                    <a:p>
                      <a:pPr lvl="0">
                        <a:spcBef>
                          <a:spcPct val="20000"/>
                        </a:spcBef>
                        <a:buNone/>
                      </a:pPr>
                      <a:endParaRPr lang="en-US" altLang="x-none" sz="2400" dirty="0">
                        <a:latin typeface="Times New Roman" panose="02020603050405020304" pitchFamily="18" charset="0"/>
                        <a:ea typeface="Times New Roman" panose="02020603050405020304" pitchFamily="18" charset="0"/>
                      </a:endParaRPr>
                    </a:p>
                  </a:txBody>
                  <a:tcPr marT="45715" marB="45715">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5pPr>
                    </a:lstStyle>
                    <a:p>
                      <a:pPr lvl="0">
                        <a:spcBef>
                          <a:spcPct val="20000"/>
                        </a:spcBef>
                        <a:buNone/>
                      </a:pPr>
                      <a:endParaRPr lang="en-US" altLang="x-none" sz="2400" dirty="0">
                        <a:latin typeface="Times New Roman" panose="02020603050405020304" pitchFamily="18" charset="0"/>
                        <a:ea typeface="Times New Roman" panose="02020603050405020304" pitchFamily="18" charset="0"/>
                      </a:endParaRPr>
                    </a:p>
                  </a:txBody>
                  <a:tcPr marT="45715" marB="45715">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r>
              <a:tr h="74612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5pPr>
                    </a:lstStyle>
                    <a:p>
                      <a:pPr lvl="0" algn="ctr">
                        <a:spcBef>
                          <a:spcPct val="20000"/>
                        </a:spcBef>
                        <a:buNone/>
                      </a:pPr>
                      <a:r>
                        <a:rPr lang="en-US" altLang="x-none"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Công nhân</a:t>
                      </a:r>
                      <a:endParaRPr lang="en-US" altLang="x-none" sz="2800" b="1" dirty="0">
                        <a:solidFill>
                          <a:srgbClr val="0070C0"/>
                        </a:solidFill>
                        <a:latin typeface="Times New Roman" panose="02020603050405020304" pitchFamily="18" charset="0"/>
                        <a:ea typeface="Times New Roman" panose="02020603050405020304" pitchFamily="18" charset="0"/>
                      </a:endParaRPr>
                    </a:p>
                  </a:txBody>
                  <a:tcPr marT="45715" marB="45715">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5pPr>
                    </a:lstStyle>
                    <a:p>
                      <a:pPr lvl="0">
                        <a:spcBef>
                          <a:spcPct val="20000"/>
                        </a:spcBef>
                        <a:buNone/>
                      </a:pPr>
                      <a:endParaRPr lang="en-US" altLang="x-none" sz="2400" dirty="0">
                        <a:latin typeface="Times New Roman" panose="02020603050405020304" pitchFamily="18" charset="0"/>
                        <a:ea typeface="Times New Roman" panose="02020603050405020304" pitchFamily="18" charset="0"/>
                      </a:endParaRPr>
                    </a:p>
                  </a:txBody>
                  <a:tcPr marT="45715" marB="45715">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Arial" panose="020B0604020202020204" pitchFamily="34" charset="0"/>
                          <a:cs typeface="+mn-cs"/>
                        </a:defRPr>
                      </a:lvl5pPr>
                    </a:lstStyle>
                    <a:p>
                      <a:pPr lvl="0">
                        <a:spcBef>
                          <a:spcPct val="20000"/>
                        </a:spcBef>
                        <a:buNone/>
                      </a:pPr>
                      <a:endParaRPr lang="en-US" altLang="x-none" sz="2400" dirty="0">
                        <a:latin typeface="Times New Roman" panose="02020603050405020304" pitchFamily="18" charset="0"/>
                        <a:ea typeface="Times New Roman" panose="02020603050405020304" pitchFamily="18" charset="0"/>
                      </a:endParaRPr>
                    </a:p>
                  </a:txBody>
                  <a:tcPr marT="45715" marB="45715">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noFill/>
                  </a:tcPr>
                </a:tc>
              </a:tr>
            </a:tbl>
          </a:graphicData>
        </a:graphic>
      </p:graphicFrame>
      <p:sp>
        <p:nvSpPr>
          <p:cNvPr id="16408" name="Text Box 37"/>
          <p:cNvSpPr txBox="1"/>
          <p:nvPr/>
        </p:nvSpPr>
        <p:spPr>
          <a:xfrm>
            <a:off x="2209800" y="304800"/>
            <a:ext cx="7924800" cy="460375"/>
          </a:xfrm>
          <a:prstGeom prst="rect">
            <a:avLst/>
          </a:prstGeom>
          <a:noFill/>
          <a:ln w="9525">
            <a:noFill/>
          </a:ln>
        </p:spPr>
        <p:txBody>
          <a:bodyPr>
            <a:spAutoFit/>
          </a:bodyPr>
          <a:p>
            <a:pPr>
              <a:spcBef>
                <a:spcPct val="50000"/>
              </a:spcBef>
            </a:pPr>
            <a:endParaRPr sz="2400" dirty="0">
              <a:latin typeface="Times New Roman" panose="02020603050405020304" pitchFamily="18" charset="0"/>
              <a:ea typeface="Arial" panose="020B0604020202020204" pitchFamily="34" charset="0"/>
            </a:endParaRPr>
          </a:p>
        </p:txBody>
      </p:sp>
      <p:sp>
        <p:nvSpPr>
          <p:cNvPr id="16409" name="Text Box 38"/>
          <p:cNvSpPr txBox="1"/>
          <p:nvPr/>
        </p:nvSpPr>
        <p:spPr>
          <a:xfrm>
            <a:off x="1524000" y="0"/>
            <a:ext cx="9144000" cy="1198880"/>
          </a:xfrm>
          <a:prstGeom prst="rect">
            <a:avLst/>
          </a:prstGeom>
          <a:solidFill>
            <a:srgbClr val="FFFFFF"/>
          </a:solidFill>
          <a:ln w="9525">
            <a:noFill/>
          </a:ln>
        </p:spPr>
        <p:txBody>
          <a:bodyPr>
            <a:spAutoFit/>
          </a:bodyPr>
          <a:p>
            <a:pPr>
              <a:spcBef>
                <a:spcPct val="50000"/>
              </a:spcBef>
            </a:pPr>
            <a:r>
              <a:rPr lang="en-US" altLang="x-none" sz="2400" b="1" dirty="0">
                <a:latin typeface="Times New Roman" panose="02020603050405020304" pitchFamily="18" charset="0"/>
                <a:ea typeface="Arial" panose="020B0604020202020204" pitchFamily="34" charset="0"/>
              </a:rPr>
              <a:t>*Bài tập: Hãy hoàn thành bảng thống kê về địa vị kinh tế và thái độ chính trị của các giai cấp, tầng lớp  ở Việt Nam sau cuộc khai thác thuộc địa lần thứ nhất của thực dân Pháp (1897-1914):</a:t>
            </a:r>
            <a:endParaRPr lang="en-US" altLang="x-none" sz="2400" b="1" dirty="0">
              <a:latin typeface="Times New Roman" panose="02020603050405020304" pitchFamily="18" charset="0"/>
              <a:ea typeface="Arial" panose="020B0604020202020204" pitchFamily="34" charset="0"/>
            </a:endParaRPr>
          </a:p>
        </p:txBody>
      </p:sp>
      <p:sp>
        <p:nvSpPr>
          <p:cNvPr id="16410" name="Text Box 39"/>
          <p:cNvSpPr txBox="1"/>
          <p:nvPr/>
        </p:nvSpPr>
        <p:spPr>
          <a:xfrm>
            <a:off x="2286000" y="1820863"/>
            <a:ext cx="1066800" cy="460375"/>
          </a:xfrm>
          <a:prstGeom prst="rect">
            <a:avLst/>
          </a:prstGeom>
          <a:noFill/>
          <a:ln w="9525">
            <a:noFill/>
          </a:ln>
        </p:spPr>
        <p:txBody>
          <a:bodyPr>
            <a:spAutoFit/>
          </a:bodyPr>
          <a:p>
            <a:pPr>
              <a:spcBef>
                <a:spcPct val="50000"/>
              </a:spcBef>
            </a:pPr>
            <a:endParaRPr sz="2400" dirty="0">
              <a:latin typeface="Times New Roman" panose="02020603050405020304" pitchFamily="18" charset="0"/>
              <a:ea typeface="Arial" panose="020B0604020202020204" pitchFamily="34" charset="0"/>
            </a:endParaRPr>
          </a:p>
        </p:txBody>
      </p:sp>
      <p:sp>
        <p:nvSpPr>
          <p:cNvPr id="36917" name="Text Box 53"/>
          <p:cNvSpPr txBox="1"/>
          <p:nvPr/>
        </p:nvSpPr>
        <p:spPr>
          <a:xfrm>
            <a:off x="3657600" y="2514600"/>
            <a:ext cx="3048000" cy="829945"/>
          </a:xfrm>
          <a:prstGeom prst="rect">
            <a:avLst/>
          </a:prstGeom>
          <a:noFill/>
          <a:ln w="9525">
            <a:noFill/>
          </a:ln>
        </p:spPr>
        <p:txBody>
          <a:bodyPr>
            <a:spAutoFit/>
          </a:bodyPr>
          <a:p>
            <a:pPr algn="just">
              <a:spcBef>
                <a:spcPct val="50000"/>
              </a:spcBef>
            </a:pPr>
            <a:r>
              <a:rPr lang="en-US" altLang="x-none" sz="2400" dirty="0">
                <a:latin typeface="Times New Roman" panose="02020603050405020304" pitchFamily="18" charset="0"/>
                <a:ea typeface="Arial" panose="020B0604020202020204" pitchFamily="34" charset="0"/>
              </a:rPr>
              <a:t>- Kinh doanh công thương nghiệp.</a:t>
            </a:r>
            <a:endParaRPr lang="en-US" altLang="x-none" sz="2400" dirty="0">
              <a:latin typeface="Times New Roman" panose="02020603050405020304" pitchFamily="18" charset="0"/>
              <a:ea typeface="Arial" panose="020B0604020202020204" pitchFamily="34" charset="0"/>
            </a:endParaRPr>
          </a:p>
        </p:txBody>
      </p:sp>
      <p:sp>
        <p:nvSpPr>
          <p:cNvPr id="36920" name="Text Box 56"/>
          <p:cNvSpPr txBox="1"/>
          <p:nvPr/>
        </p:nvSpPr>
        <p:spPr>
          <a:xfrm>
            <a:off x="6781800" y="2286000"/>
            <a:ext cx="3657600" cy="460375"/>
          </a:xfrm>
          <a:prstGeom prst="rect">
            <a:avLst/>
          </a:prstGeom>
          <a:noFill/>
          <a:ln w="9525">
            <a:noFill/>
          </a:ln>
        </p:spPr>
        <p:txBody>
          <a:bodyPr>
            <a:spAutoFit/>
          </a:bodyPr>
          <a:p>
            <a:pPr>
              <a:spcBef>
                <a:spcPct val="50000"/>
              </a:spcBef>
              <a:buChar char="-"/>
            </a:pPr>
            <a:r>
              <a:rPr lang="en-US" altLang="x-none" sz="2000" dirty="0">
                <a:latin typeface="Times New Roman" panose="02020603050405020304" pitchFamily="18" charset="0"/>
                <a:ea typeface="Arial" panose="020B0604020202020204" pitchFamily="34" charset="0"/>
              </a:rPr>
              <a:t> </a:t>
            </a:r>
            <a:r>
              <a:rPr lang="en-US" altLang="x-none" sz="2400" dirty="0">
                <a:latin typeface="Times New Roman" panose="02020603050405020304" pitchFamily="18" charset="0"/>
                <a:ea typeface="Arial" panose="020B0604020202020204" pitchFamily="34" charset="0"/>
              </a:rPr>
              <a:t>Thỏa hiệp với đế quốc</a:t>
            </a:r>
            <a:endParaRPr lang="en-US" altLang="x-none" sz="2400" dirty="0">
              <a:latin typeface="Times New Roman" panose="02020603050405020304" pitchFamily="18" charset="0"/>
              <a:ea typeface="Arial" panose="020B0604020202020204" pitchFamily="34" charset="0"/>
            </a:endParaRPr>
          </a:p>
        </p:txBody>
      </p:sp>
      <p:sp>
        <p:nvSpPr>
          <p:cNvPr id="36942" name="Text Box 78"/>
          <p:cNvSpPr txBox="1"/>
          <p:nvPr/>
        </p:nvSpPr>
        <p:spPr>
          <a:xfrm>
            <a:off x="6781800" y="2667000"/>
            <a:ext cx="3886200" cy="829945"/>
          </a:xfrm>
          <a:prstGeom prst="rect">
            <a:avLst/>
          </a:prstGeom>
          <a:noFill/>
          <a:ln w="9525">
            <a:noFill/>
          </a:ln>
        </p:spPr>
        <p:txBody>
          <a:bodyPr>
            <a:spAutoFit/>
          </a:bodyPr>
          <a:p>
            <a:pPr>
              <a:spcBef>
                <a:spcPct val="50000"/>
              </a:spcBef>
            </a:pPr>
            <a:r>
              <a:rPr lang="en-US" altLang="x-none" sz="2000" dirty="0">
                <a:latin typeface="Times New Roman" panose="02020603050405020304" pitchFamily="18" charset="0"/>
                <a:ea typeface="Arial" panose="020B0604020202020204" pitchFamily="34" charset="0"/>
              </a:rPr>
              <a:t>- </a:t>
            </a:r>
            <a:r>
              <a:rPr lang="en-US" altLang="x-none" sz="2400" dirty="0">
                <a:latin typeface="Times New Roman" panose="02020603050405020304" pitchFamily="18" charset="0"/>
                <a:ea typeface="Arial" panose="020B0604020202020204" pitchFamily="34" charset="0"/>
              </a:rPr>
              <a:t>Một bộ phận nhỏ có tinh thần dân tộc.</a:t>
            </a:r>
            <a:endParaRPr lang="en-US" altLang="x-none" sz="2400" dirty="0">
              <a:latin typeface="Times New Roman" panose="02020603050405020304" pitchFamily="18" charset="0"/>
              <a:ea typeface="Arial" panose="020B0604020202020204" pitchFamily="34" charset="0"/>
            </a:endParaRPr>
          </a:p>
        </p:txBody>
      </p:sp>
      <p:sp>
        <p:nvSpPr>
          <p:cNvPr id="36943" name="Text Box 79"/>
          <p:cNvSpPr txBox="1"/>
          <p:nvPr/>
        </p:nvSpPr>
        <p:spPr>
          <a:xfrm>
            <a:off x="3657600" y="3581400"/>
            <a:ext cx="3124200" cy="829945"/>
          </a:xfrm>
          <a:prstGeom prst="rect">
            <a:avLst/>
          </a:prstGeom>
          <a:noFill/>
          <a:ln w="9525">
            <a:noFill/>
          </a:ln>
        </p:spPr>
        <p:txBody>
          <a:bodyPr>
            <a:spAutoFit/>
          </a:bodyPr>
          <a:p>
            <a:pPr>
              <a:spcBef>
                <a:spcPct val="50000"/>
              </a:spcBef>
            </a:pPr>
            <a:r>
              <a:rPr lang="en-US" altLang="x-none" sz="2000" dirty="0">
                <a:latin typeface="Times New Roman" panose="02020603050405020304" pitchFamily="18" charset="0"/>
                <a:ea typeface="Arial" panose="020B0604020202020204" pitchFamily="34" charset="0"/>
              </a:rPr>
              <a:t>- </a:t>
            </a:r>
            <a:r>
              <a:rPr lang="en-US" altLang="x-none" sz="2400" dirty="0">
                <a:latin typeface="Times New Roman" panose="02020603050405020304" pitchFamily="18" charset="0"/>
                <a:ea typeface="Arial" panose="020B0604020202020204" pitchFamily="34" charset="0"/>
              </a:rPr>
              <a:t>Làm công ăn lương, buôn bán nhỏ.</a:t>
            </a:r>
            <a:endParaRPr lang="en-US" altLang="x-none" sz="2400" dirty="0">
              <a:latin typeface="Times New Roman" panose="02020603050405020304" pitchFamily="18" charset="0"/>
              <a:ea typeface="Arial" panose="020B0604020202020204" pitchFamily="34" charset="0"/>
            </a:endParaRPr>
          </a:p>
        </p:txBody>
      </p:sp>
      <p:sp>
        <p:nvSpPr>
          <p:cNvPr id="36946" name="Text Box 82"/>
          <p:cNvSpPr txBox="1"/>
          <p:nvPr/>
        </p:nvSpPr>
        <p:spPr>
          <a:xfrm>
            <a:off x="6858000" y="3505200"/>
            <a:ext cx="3810000" cy="829945"/>
          </a:xfrm>
          <a:prstGeom prst="rect">
            <a:avLst/>
          </a:prstGeom>
          <a:noFill/>
          <a:ln w="9525">
            <a:noFill/>
          </a:ln>
        </p:spPr>
        <p:txBody>
          <a:bodyPr>
            <a:spAutoFit/>
          </a:bodyPr>
          <a:p>
            <a:pPr>
              <a:spcBef>
                <a:spcPct val="50000"/>
              </a:spcBef>
            </a:pPr>
            <a:r>
              <a:rPr lang="en-US" altLang="x-none" sz="2000" dirty="0">
                <a:latin typeface="Times New Roman" panose="02020603050405020304" pitchFamily="18" charset="0"/>
                <a:ea typeface="Arial" panose="020B0604020202020204" pitchFamily="34" charset="0"/>
              </a:rPr>
              <a:t>- </a:t>
            </a:r>
            <a:r>
              <a:rPr lang="en-US" altLang="x-none" sz="2400" dirty="0">
                <a:latin typeface="Times New Roman" panose="02020603050405020304" pitchFamily="18" charset="0"/>
                <a:ea typeface="Arial" panose="020B0604020202020204" pitchFamily="34" charset="0"/>
              </a:rPr>
              <a:t>Tích cực tham gia cuộc vận động cứu nước đầu thế kỉ XX</a:t>
            </a:r>
            <a:endParaRPr lang="en-US" altLang="x-none" sz="2000" dirty="0">
              <a:latin typeface="Times New Roman" panose="02020603050405020304" pitchFamily="18" charset="0"/>
              <a:ea typeface="Arial" panose="020B0604020202020204" pitchFamily="34" charset="0"/>
            </a:endParaRPr>
          </a:p>
        </p:txBody>
      </p:sp>
      <p:sp>
        <p:nvSpPr>
          <p:cNvPr id="36948" name="Text Box 84"/>
          <p:cNvSpPr txBox="1"/>
          <p:nvPr/>
        </p:nvSpPr>
        <p:spPr>
          <a:xfrm>
            <a:off x="3733800" y="4419600"/>
            <a:ext cx="3048000" cy="829945"/>
          </a:xfrm>
          <a:prstGeom prst="rect">
            <a:avLst/>
          </a:prstGeom>
          <a:noFill/>
          <a:ln w="9525">
            <a:noFill/>
          </a:ln>
        </p:spPr>
        <p:txBody>
          <a:bodyPr>
            <a:spAutoFit/>
          </a:bodyPr>
          <a:p>
            <a:pPr algn="just">
              <a:spcBef>
                <a:spcPct val="50000"/>
              </a:spcBef>
            </a:pPr>
            <a:r>
              <a:rPr lang="en-US" altLang="x-none" sz="2000" dirty="0">
                <a:latin typeface="Times New Roman" panose="02020603050405020304" pitchFamily="18" charset="0"/>
                <a:ea typeface="Arial" panose="020B0604020202020204" pitchFamily="34" charset="0"/>
              </a:rPr>
              <a:t>- </a:t>
            </a:r>
            <a:r>
              <a:rPr lang="en-US" altLang="x-none" sz="2400" dirty="0">
                <a:latin typeface="Times New Roman" panose="02020603050405020304" pitchFamily="18" charset="0"/>
                <a:ea typeface="Arial" panose="020B0604020202020204" pitchFamily="34" charset="0"/>
              </a:rPr>
              <a:t>Bán sức lao động, làm thuê.</a:t>
            </a:r>
            <a:endParaRPr lang="en-US" altLang="x-none" sz="2000" dirty="0">
              <a:latin typeface="Times New Roman" panose="02020603050405020304" pitchFamily="18" charset="0"/>
              <a:ea typeface="Arial" panose="020B0604020202020204" pitchFamily="34" charset="0"/>
            </a:endParaRPr>
          </a:p>
        </p:txBody>
      </p:sp>
      <p:sp>
        <p:nvSpPr>
          <p:cNvPr id="36949" name="Text Box 85"/>
          <p:cNvSpPr txBox="1"/>
          <p:nvPr/>
        </p:nvSpPr>
        <p:spPr>
          <a:xfrm>
            <a:off x="6781800" y="4419600"/>
            <a:ext cx="4138613" cy="829945"/>
          </a:xfrm>
          <a:prstGeom prst="rect">
            <a:avLst/>
          </a:prstGeom>
          <a:noFill/>
          <a:ln w="9525">
            <a:noFill/>
          </a:ln>
        </p:spPr>
        <p:txBody>
          <a:bodyPr>
            <a:spAutoFit/>
          </a:bodyPr>
          <a:p>
            <a:pPr>
              <a:spcBef>
                <a:spcPct val="50000"/>
              </a:spcBef>
            </a:pPr>
            <a:r>
              <a:rPr lang="en-US" altLang="x-none" sz="2000" dirty="0">
                <a:latin typeface="Times New Roman" panose="02020603050405020304" pitchFamily="18" charset="0"/>
                <a:ea typeface="Arial" panose="020B0604020202020204" pitchFamily="34" charset="0"/>
              </a:rPr>
              <a:t>- </a:t>
            </a:r>
            <a:r>
              <a:rPr lang="en-US" altLang="x-none" sz="2400" dirty="0">
                <a:latin typeface="Times New Roman" panose="02020603050405020304" pitchFamily="18" charset="0"/>
                <a:ea typeface="Arial" panose="020B0604020202020204" pitchFamily="34" charset="0"/>
              </a:rPr>
              <a:t>Kiên quyết đấu tranh chống giới chủ, đòi cải thiện đời sống</a:t>
            </a:r>
            <a:r>
              <a:rPr lang="en-US" altLang="x-none" sz="2000" dirty="0">
                <a:latin typeface="Times New Roman" panose="02020603050405020304" pitchFamily="18" charset="0"/>
                <a:ea typeface="Arial" panose="020B0604020202020204" pitchFamily="34" charset="0"/>
              </a:rPr>
              <a:t>.</a:t>
            </a:r>
            <a:endParaRPr lang="en-US" altLang="x-none" sz="2000" dirty="0">
              <a:latin typeface="Times New Roman" panose="02020603050405020304" pitchFamily="18" charset="0"/>
              <a:ea typeface="Arial" panose="020B0604020202020204" pitchFamily="34" charset="0"/>
            </a:endParaRPr>
          </a:p>
        </p:txBody>
      </p:sp>
      <p:sp>
        <p:nvSpPr>
          <p:cNvPr id="2" name="Hộp_Văn_Bản 1"/>
          <p:cNvSpPr txBox="1"/>
          <p:nvPr/>
        </p:nvSpPr>
        <p:spPr>
          <a:xfrm>
            <a:off x="2184400" y="5445125"/>
            <a:ext cx="7821613" cy="1076325"/>
          </a:xfrm>
          <a:prstGeom prst="rect">
            <a:avLst/>
          </a:prstGeom>
          <a:noFill/>
          <a:ln w="9525">
            <a:noFill/>
          </a:ln>
        </p:spPr>
        <p:txBody>
          <a:bodyPr>
            <a:spAutoFit/>
          </a:bodyPr>
          <a:p>
            <a:pPr algn="ctr"/>
            <a:r>
              <a:rPr lang="en-US" altLang="x-none"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Vì sao các giai cấp, tầng lớp lại có thái độ như vậy?</a:t>
            </a:r>
            <a:endParaRPr sz="32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917"/>
                                        </p:tgtEl>
                                        <p:attrNameLst>
                                          <p:attrName>style.visibility</p:attrName>
                                        </p:attrNameLst>
                                      </p:cBhvr>
                                      <p:to>
                                        <p:strVal val="visible"/>
                                      </p:to>
                                    </p:set>
                                    <p:animEffect transition="in" filter="diamond(in)">
                                      <p:cBhvr>
                                        <p:cTn id="12" dur="1000"/>
                                        <p:tgtEl>
                                          <p:spTgt spid="3691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6920"/>
                                        </p:tgtEl>
                                        <p:attrNameLst>
                                          <p:attrName>style.visibility</p:attrName>
                                        </p:attrNameLst>
                                      </p:cBhvr>
                                      <p:to>
                                        <p:strVal val="visible"/>
                                      </p:to>
                                    </p:set>
                                    <p:animEffect transition="in" filter="diamond(in)">
                                      <p:cBhvr>
                                        <p:cTn id="17" dur="1000"/>
                                        <p:tgtEl>
                                          <p:spTgt spid="3692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6942"/>
                                        </p:tgtEl>
                                        <p:attrNameLst>
                                          <p:attrName>style.visibility</p:attrName>
                                        </p:attrNameLst>
                                      </p:cBhvr>
                                      <p:to>
                                        <p:strVal val="visible"/>
                                      </p:to>
                                    </p:set>
                                    <p:animEffect transition="in" filter="diamond(in)">
                                      <p:cBhvr>
                                        <p:cTn id="22" dur="1000"/>
                                        <p:tgtEl>
                                          <p:spTgt spid="3694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6943"/>
                                        </p:tgtEl>
                                        <p:attrNameLst>
                                          <p:attrName>style.visibility</p:attrName>
                                        </p:attrNameLst>
                                      </p:cBhvr>
                                      <p:to>
                                        <p:strVal val="visible"/>
                                      </p:to>
                                    </p:set>
                                    <p:animEffect transition="in" filter="diamond(in)">
                                      <p:cBhvr>
                                        <p:cTn id="27" dur="1000"/>
                                        <p:tgtEl>
                                          <p:spTgt spid="3694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946"/>
                                        </p:tgtEl>
                                        <p:attrNameLst>
                                          <p:attrName>style.visibility</p:attrName>
                                        </p:attrNameLst>
                                      </p:cBhvr>
                                      <p:to>
                                        <p:strVal val="visible"/>
                                      </p:to>
                                    </p:set>
                                    <p:animEffect transition="in" filter="dissolve">
                                      <p:cBhvr>
                                        <p:cTn id="32" dur="500"/>
                                        <p:tgtEl>
                                          <p:spTgt spid="3694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6948"/>
                                        </p:tgtEl>
                                        <p:attrNameLst>
                                          <p:attrName>style.visibility</p:attrName>
                                        </p:attrNameLst>
                                      </p:cBhvr>
                                      <p:to>
                                        <p:strVal val="visible"/>
                                      </p:to>
                                    </p:set>
                                    <p:animEffect transition="in" filter="diamond(in)">
                                      <p:cBhvr>
                                        <p:cTn id="37" dur="1000"/>
                                        <p:tgtEl>
                                          <p:spTgt spid="3694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6949"/>
                                        </p:tgtEl>
                                        <p:attrNameLst>
                                          <p:attrName>style.visibility</p:attrName>
                                        </p:attrNameLst>
                                      </p:cBhvr>
                                      <p:to>
                                        <p:strVal val="visible"/>
                                      </p:to>
                                    </p:set>
                                    <p:animEffect transition="in" filter="diamond(in)">
                                      <p:cBhvr>
                                        <p:cTn id="42" dur="1000"/>
                                        <p:tgtEl>
                                          <p:spTgt spid="369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7" grpId="0"/>
      <p:bldP spid="36920" grpId="0"/>
      <p:bldP spid="36942" grpId="0"/>
      <p:bldP spid="36943" grpId="0"/>
      <p:bldP spid="36946" grpId="0"/>
      <p:bldP spid="36948" grpId="0"/>
      <p:bldP spid="3694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410" name="Object 4"/>
          <p:cNvGraphicFramePr>
            <a:graphicFrameLocks noChangeAspect="1"/>
          </p:cNvGraphicFramePr>
          <p:nvPr>
            <p:ph idx="1" hasCustomPrompt="1"/>
          </p:nvPr>
        </p:nvGraphicFramePr>
        <p:xfrm>
          <a:off x="1524000" y="0"/>
          <a:ext cx="5181600" cy="4572000"/>
        </p:xfrm>
        <a:graphic>
          <a:graphicData uri="http://schemas.openxmlformats.org/presentationml/2006/ole">
            <mc:AlternateContent xmlns:mc="http://schemas.openxmlformats.org/markup-compatibility/2006">
              <mc:Choice xmlns:v="urn:schemas-microsoft-com:vml" Requires="v">
                <p:oleObj spid="_x0000_s3076" name="" r:id="rId1" imgW="3724275" imgH="2305050" progId="Paint.Picture">
                  <p:embed/>
                </p:oleObj>
              </mc:Choice>
              <mc:Fallback>
                <p:oleObj name="" r:id="rId1" imgW="3724275" imgH="2305050" progId="Paint.Picture">
                  <p:embed/>
                  <p:pic>
                    <p:nvPicPr>
                      <p:cNvPr id="0" name="Picture 3075"/>
                      <p:cNvPicPr/>
                      <p:nvPr/>
                    </p:nvPicPr>
                    <p:blipFill>
                      <a:blip r:embed="rId2"/>
                      <a:srcRect/>
                      <a:stretch>
                        <a:fillRect/>
                      </a:stretch>
                    </p:blipFill>
                    <p:spPr>
                      <a:xfrm>
                        <a:off x="1524000" y="0"/>
                        <a:ext cx="5181600" cy="4572000"/>
                      </a:xfrm>
                      <a:prstGeom prst="rect">
                        <a:avLst/>
                      </a:prstGeom>
                      <a:noFill/>
                      <a:ln w="38100">
                        <a:miter/>
                      </a:ln>
                    </p:spPr>
                  </p:pic>
                </p:oleObj>
              </mc:Fallback>
            </mc:AlternateContent>
          </a:graphicData>
        </a:graphic>
      </p:graphicFrame>
      <p:sp>
        <p:nvSpPr>
          <p:cNvPr id="17411" name="Rectangle 8"/>
          <p:cNvSpPr>
            <a:spLocks noGrp="1"/>
          </p:cNvSpPr>
          <p:nvPr>
            <p:ph type="title" hasCustomPrompt="1"/>
          </p:nvPr>
        </p:nvSpPr>
        <p:spPr>
          <a:xfrm>
            <a:off x="1524000" y="4343400"/>
            <a:ext cx="5148263" cy="609600"/>
          </a:xfrm>
          <a:solidFill>
            <a:schemeClr val="bg1">
              <a:alpha val="100000"/>
            </a:schemeClr>
          </a:solidFill>
        </p:spPr>
        <p:txBody>
          <a:bodyPr vert="horz" wrap="square" lIns="91440" tIns="45720" rIns="91440" bIns="45720" anchor="ctr" anchorCtr="0"/>
          <a:p>
            <a:r>
              <a:rPr lang="en-US" altLang="x-none" sz="2000" b="1" dirty="0">
                <a:solidFill>
                  <a:srgbClr val="00B050"/>
                </a:solidFill>
                <a:latin typeface="Times New Roman" panose="02020603050405020304" pitchFamily="18" charset="0"/>
                <a:cs typeface="Times New Roman" panose="02020603050405020304" pitchFamily="18" charset="0"/>
              </a:rPr>
              <a:t>Công nhân Việt Nam làm thuê ở mỏ than</a:t>
            </a:r>
            <a:endParaRPr lang="en-US" altLang="x-none" sz="2000" b="1" dirty="0">
              <a:solidFill>
                <a:srgbClr val="00B050"/>
              </a:solidFill>
              <a:latin typeface="Times New Roman" panose="02020603050405020304" pitchFamily="18" charset="0"/>
              <a:cs typeface="Times New Roman" panose="02020603050405020304" pitchFamily="18" charset="0"/>
            </a:endParaRPr>
          </a:p>
        </p:txBody>
      </p:sp>
      <p:sp>
        <p:nvSpPr>
          <p:cNvPr id="17412" name="AutoShape 9"/>
          <p:cNvSpPr/>
          <p:nvPr/>
        </p:nvSpPr>
        <p:spPr>
          <a:xfrm>
            <a:off x="6477000" y="838200"/>
            <a:ext cx="4892040" cy="3048000"/>
          </a:xfrm>
          <a:prstGeom prst="wedgeEllipseCallout">
            <a:avLst>
              <a:gd name="adj1" fmla="val -46824"/>
              <a:gd name="adj2" fmla="val 50259"/>
            </a:avLst>
          </a:prstGeom>
          <a:solidFill>
            <a:schemeClr val="bg1"/>
          </a:solidFill>
          <a:ln w="9525" cap="flat" cmpd="sng">
            <a:solidFill>
              <a:schemeClr val="tx1"/>
            </a:solidFill>
            <a:prstDash val="solid"/>
            <a:miter/>
            <a:headEnd type="none" w="med" len="med"/>
            <a:tailEnd type="none" w="med" len="med"/>
          </a:ln>
        </p:spPr>
        <p:txBody>
          <a:bodyPr/>
          <a:p>
            <a:r>
              <a:rPr lang="en-US" altLang="x-none" sz="2800" dirty="0">
                <a:solidFill>
                  <a:srgbClr val="FF0000"/>
                </a:solidFill>
                <a:latin typeface="Times New Roman" panose="02020603050405020304" pitchFamily="18" charset="0"/>
                <a:ea typeface="Arial" panose="020B0604020202020204" pitchFamily="34" charset="0"/>
              </a:rPr>
              <a:t>Qua hình ảnh và SGK em hãy cho biết tại sao giai cấp Công nhân có tinh thần cách mạng triệt để ?</a:t>
            </a:r>
            <a:endParaRPr lang="en-US" altLang="x-none" sz="2800" dirty="0">
              <a:solidFill>
                <a:srgbClr val="FF0000"/>
              </a:solidFill>
              <a:latin typeface="Times New Roman" panose="02020603050405020304" pitchFamily="18" charset="0"/>
              <a:ea typeface="Arial" panose="020B0604020202020204" pitchFamily="34" charset="0"/>
            </a:endParaRPr>
          </a:p>
        </p:txBody>
      </p:sp>
      <p:sp>
        <p:nvSpPr>
          <p:cNvPr id="231434" name="Rectangle 10"/>
          <p:cNvSpPr>
            <a:spLocks noChangeArrowheads="1"/>
          </p:cNvSpPr>
          <p:nvPr/>
        </p:nvSpPr>
        <p:spPr bwMode="auto">
          <a:xfrm>
            <a:off x="1524000" y="5029200"/>
            <a:ext cx="5562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20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231435" name="Rectangle 11"/>
          <p:cNvSpPr/>
          <p:nvPr/>
        </p:nvSpPr>
        <p:spPr>
          <a:xfrm>
            <a:off x="1524000" y="4648200"/>
            <a:ext cx="9144000" cy="1981200"/>
          </a:xfrm>
          <a:prstGeom prst="rect">
            <a:avLst/>
          </a:prstGeom>
          <a:noFill/>
          <a:ln w="9525">
            <a:noFill/>
          </a:ln>
        </p:spPr>
        <p:txBody>
          <a:bodyPr anchor="ctr" anchorCtr="0"/>
          <a:p>
            <a:pPr>
              <a:buFont typeface="Symbol" panose="05050102010706020507" pitchFamily="18" charset="2"/>
              <a:buChar char="Þ"/>
            </a:pPr>
            <a:r>
              <a:rPr lang="en-US" altLang="x-none" sz="2800" dirty="0">
                <a:latin typeface="Times New Roman" panose="02020603050405020304" pitchFamily="18" charset="0"/>
                <a:ea typeface="Arial" panose="020B0604020202020204" pitchFamily="34" charset="0"/>
              </a:rPr>
              <a:t>  Vì họ bị bóc lột nặng nề, cuộc sống khổ cực, đồng lương ít ỏi, họ sớm tiếp cận với các thành tựu khoa học tiên tiến, là lực lượng sản xuất tiên tiến của xã hội.</a:t>
            </a:r>
            <a:br>
              <a:rPr lang="en-US" altLang="x-none" sz="2800" dirty="0">
                <a:latin typeface="Times New Roman" panose="02020603050405020304" pitchFamily="18" charset="0"/>
                <a:ea typeface="Arial" panose="020B0604020202020204" pitchFamily="34" charset="0"/>
              </a:rPr>
            </a:br>
            <a:r>
              <a:rPr lang="en-US" altLang="x-none" sz="2800" dirty="0">
                <a:latin typeface="Times New Roman" panose="02020603050405020304" pitchFamily="18" charset="0"/>
                <a:ea typeface="Arial" panose="020B0604020202020204" pitchFamily="34" charset="0"/>
              </a:rPr>
              <a:t>=&gt; Là lực lượng lãnh đạo cách mạng Việt Nam sau này.</a:t>
            </a:r>
            <a:endParaRPr lang="en-US" altLang="x-none" sz="2800" dirty="0">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1435"/>
                                        </p:tgtEl>
                                        <p:attrNameLst>
                                          <p:attrName>style.visibility</p:attrName>
                                        </p:attrNameLst>
                                      </p:cBhvr>
                                      <p:to>
                                        <p:strVal val="visible"/>
                                      </p:to>
                                    </p:set>
                                    <p:anim calcmode="discrete" valueType="clr">
                                      <p:cBhvr override="childStyle">
                                        <p:cTn id="7" dur="80"/>
                                        <p:tgtEl>
                                          <p:spTgt spid="2314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1435"/>
                                        </p:tgtEl>
                                        <p:attrNameLst>
                                          <p:attrName>fillcolor</p:attrName>
                                        </p:attrNameLst>
                                      </p:cBhvr>
                                      <p:tavLst>
                                        <p:tav tm="0">
                                          <p:val>
                                            <p:clrVal>
                                              <a:schemeClr val="accent2"/>
                                            </p:clrVal>
                                          </p:val>
                                        </p:tav>
                                        <p:tav tm="50000">
                                          <p:val>
                                            <p:clrVal>
                                              <a:schemeClr val="hlink"/>
                                            </p:clrVal>
                                          </p:val>
                                        </p:tav>
                                      </p:tavLst>
                                    </p:anim>
                                    <p:set>
                                      <p:cBhvr>
                                        <p:cTn id="9" dur="80"/>
                                        <p:tgtEl>
                                          <p:spTgt spid="2314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6" name="Hộp_Văn_Bản 4"/>
          <p:cNvSpPr txBox="1"/>
          <p:nvPr/>
        </p:nvSpPr>
        <p:spPr>
          <a:xfrm>
            <a:off x="1968500" y="1827213"/>
            <a:ext cx="7705725" cy="829945"/>
          </a:xfrm>
          <a:prstGeom prst="rect">
            <a:avLst/>
          </a:prstGeom>
          <a:noFill/>
          <a:ln w="9525">
            <a:noFill/>
          </a:ln>
        </p:spPr>
        <p:txBody>
          <a:bodyPr>
            <a:spAutoFit/>
          </a:bodyPr>
          <a:p>
            <a:endParaRPr lang="en-US" altLang="x-none" sz="2400" b="1" i="1" dirty="0">
              <a:latin typeface="Times New Roman" panose="02020603050405020304" pitchFamily="18" charset="0"/>
              <a:ea typeface="Arial" panose="020B0604020202020204" pitchFamily="34" charset="0"/>
              <a:cs typeface="Times New Roman" panose="02020603050405020304" pitchFamily="18" charset="0"/>
            </a:endParaRPr>
          </a:p>
          <a:p>
            <a:r>
              <a:rPr lang="en-US" altLang="x-none" sz="2400" b="1" i="1" dirty="0">
                <a:latin typeface="Times New Roman" panose="02020603050405020304" pitchFamily="18" charset="0"/>
                <a:ea typeface="Arial" panose="020B0604020202020204" pitchFamily="34" charset="0"/>
                <a:cs typeface="Times New Roman" panose="02020603050405020304" pitchFamily="18" charset="0"/>
              </a:rPr>
              <a:t>	</a:t>
            </a:r>
            <a:endParaRPr sz="2400" b="1" i="1" dirty="0">
              <a:latin typeface="Times New Roman" panose="02020603050405020304" pitchFamily="18" charset="0"/>
              <a:ea typeface="Times New Roman" panose="02020603050405020304" pitchFamily="18" charset="0"/>
            </a:endParaRPr>
          </a:p>
        </p:txBody>
      </p:sp>
      <p:sp>
        <p:nvSpPr>
          <p:cNvPr id="2" name="Hộp_Văn_Bản 1"/>
          <p:cNvSpPr txBox="1"/>
          <p:nvPr/>
        </p:nvSpPr>
        <p:spPr>
          <a:xfrm>
            <a:off x="1231900" y="295910"/>
            <a:ext cx="10013315" cy="1322070"/>
          </a:xfrm>
          <a:prstGeom prst="rect">
            <a:avLst/>
          </a:prstGeom>
          <a:noFill/>
          <a:ln w="9525">
            <a:noFill/>
          </a:ln>
        </p:spPr>
        <p:txBody>
          <a:bodyPr wrap="square">
            <a:spAutoFit/>
          </a:bodyPr>
          <a:p>
            <a:pPr algn="ctr"/>
            <a:r>
              <a:rPr lang="en-US" altLang="x-none" sz="4000" b="1" i="1" dirty="0">
                <a:latin typeface="Times New Roman" panose="02020603050405020304" pitchFamily="18" charset="0"/>
                <a:ea typeface="Arial" panose="020B0604020202020204" pitchFamily="34" charset="0"/>
                <a:cs typeface="Times New Roman" panose="02020603050405020304" pitchFamily="18" charset="0"/>
              </a:rPr>
              <a:t>c. Xu hướng mới trong cuộc vận động giải phóng dân tộc.</a:t>
            </a:r>
            <a:endParaRPr lang="en-US" altLang="x-none" sz="4000" b="1" i="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Hộp_Văn_Bản 5"/>
          <p:cNvSpPr txBox="1"/>
          <p:nvPr/>
        </p:nvSpPr>
        <p:spPr>
          <a:xfrm>
            <a:off x="2351088" y="3672523"/>
            <a:ext cx="7632700" cy="645160"/>
          </a:xfrm>
          <a:prstGeom prst="rect">
            <a:avLst/>
          </a:prstGeom>
          <a:noFill/>
          <a:ln w="9525">
            <a:noFill/>
          </a:ln>
        </p:spPr>
        <p:txBody>
          <a:bodyPr>
            <a:spAutoFit/>
          </a:bodyPr>
          <a:p>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Xã hội Việt Nam lúc n</a:t>
            </a:r>
            <a:r>
              <a:rPr lang="en-US" altLang="x-none" sz="3600" b="1" i="1" dirty="0">
                <a:solidFill>
                  <a:srgbClr val="FF0000"/>
                </a:solidFill>
                <a:latin typeface="Times New Roman" panose="02020603050405020304" pitchFamily="18" charset="0"/>
                <a:ea typeface="Times New Roman" panose="02020603050405020304" pitchFamily="18" charset="0"/>
              </a:rPr>
              <a:t>à</a:t>
            </a: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y như thế n</a:t>
            </a:r>
            <a:r>
              <a:rPr lang="en-US" altLang="x-none" sz="3600" b="1" i="1" dirty="0">
                <a:solidFill>
                  <a:srgbClr val="FF0000"/>
                </a:solidFill>
                <a:latin typeface="Times New Roman" panose="02020603050405020304" pitchFamily="18" charset="0"/>
                <a:ea typeface="Times New Roman" panose="02020603050405020304" pitchFamily="18" charset="0"/>
              </a:rPr>
              <a:t>à</a:t>
            </a: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o?</a:t>
            </a:r>
            <a:endParaRPr sz="3600" b="1" i="1" dirty="0">
              <a:solidFill>
                <a:srgbClr val="FF0000"/>
              </a:solidFill>
              <a:latin typeface="Times New Roman" panose="02020603050405020304" pitchFamily="18" charset="0"/>
              <a:ea typeface="Times New Roman" panose="02020603050405020304" pitchFamily="18" charset="0"/>
            </a:endParaRPr>
          </a:p>
        </p:txBody>
      </p:sp>
      <p:sp>
        <p:nvSpPr>
          <p:cNvPr id="7" name="Hộp_Văn_Bản 6"/>
          <p:cNvSpPr txBox="1"/>
          <p:nvPr/>
        </p:nvSpPr>
        <p:spPr>
          <a:xfrm>
            <a:off x="2687955" y="1827530"/>
            <a:ext cx="7296150" cy="1753235"/>
          </a:xfrm>
          <a:prstGeom prst="rect">
            <a:avLst/>
          </a:prstGeom>
          <a:noFill/>
          <a:ln w="9525">
            <a:noFill/>
          </a:ln>
        </p:spPr>
        <p:txBody>
          <a:bodyPr>
            <a:spAutoFit/>
          </a:bodyPr>
          <a:p>
            <a:pPr algn="ct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Tại sao các nh</a:t>
            </a:r>
            <a:r>
              <a:rPr lang="en-US" altLang="x-none" sz="3600" b="1" i="1" dirty="0">
                <a:solidFill>
                  <a:srgbClr val="FF0000"/>
                </a:solidFill>
                <a:latin typeface="Times New Roman" panose="02020603050405020304" pitchFamily="18" charset="0"/>
                <a:ea typeface="Times New Roman" panose="02020603050405020304" pitchFamily="18" charset="0"/>
              </a:rPr>
              <a:t>à</a:t>
            </a: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yêu nước ở Việt Nam thời bấy giờ muốn noi theo con đường cứu nước của Nhật Bản?</a:t>
            </a:r>
            <a:endParaRPr sz="3600" b="1" i="1" dirty="0">
              <a:solidFill>
                <a:srgbClr val="FF0000"/>
              </a:solidFill>
              <a:latin typeface="Times New Roman" panose="02020603050405020304" pitchFamily="18" charset="0"/>
              <a:ea typeface="Times New Roman" panose="02020603050405020304" pitchFamily="18" charset="0"/>
            </a:endParaRPr>
          </a:p>
        </p:txBody>
      </p:sp>
      <p:sp>
        <p:nvSpPr>
          <p:cNvPr id="8" name="Hộp_Văn_Bản 7"/>
          <p:cNvSpPr txBox="1"/>
          <p:nvPr/>
        </p:nvSpPr>
        <p:spPr>
          <a:xfrm>
            <a:off x="2222183" y="2866708"/>
            <a:ext cx="8424862" cy="1198880"/>
          </a:xfrm>
          <a:prstGeom prst="rect">
            <a:avLst/>
          </a:prstGeom>
          <a:noFill/>
          <a:ln w="9525">
            <a:noFill/>
          </a:ln>
        </p:spPr>
        <p:txBody>
          <a:bodyPr>
            <a:spAutoFit/>
          </a:bodyPr>
          <a:p>
            <a:pPr algn="ct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Tất cả các vấn đề trên có tác động như thế n</a:t>
            </a:r>
            <a:r>
              <a:rPr lang="en-US" altLang="x-none" sz="3600" b="1" i="1" dirty="0">
                <a:solidFill>
                  <a:srgbClr val="FF0000"/>
                </a:solidFill>
                <a:latin typeface="Times New Roman" panose="02020603050405020304" pitchFamily="18" charset="0"/>
                <a:ea typeface="Times New Roman" panose="02020603050405020304" pitchFamily="18" charset="0"/>
              </a:rPr>
              <a:t>à</a:t>
            </a: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o đến các nh</a:t>
            </a:r>
            <a:r>
              <a:rPr lang="en-US" altLang="x-none" sz="3600" b="1" i="1" dirty="0">
                <a:solidFill>
                  <a:srgbClr val="FF0000"/>
                </a:solidFill>
                <a:latin typeface="Times New Roman" panose="02020603050405020304" pitchFamily="18" charset="0"/>
                <a:ea typeface="Times New Roman" panose="02020603050405020304" pitchFamily="18" charset="0"/>
              </a:rPr>
              <a:t>à</a:t>
            </a: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yêu nước Việt Nam?</a:t>
            </a:r>
            <a:endParaRPr sz="36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7" grpId="0"/>
      <p:bldP spid="7" grpId="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4" descr="LVAN CAN10"/>
          <p:cNvPicPr>
            <a:picLocks noChangeAspect="1"/>
          </p:cNvPicPr>
          <p:nvPr/>
        </p:nvPicPr>
        <p:blipFill>
          <a:blip r:embed="rId1"/>
          <a:stretch>
            <a:fillRect/>
          </a:stretch>
        </p:blipFill>
        <p:spPr>
          <a:xfrm>
            <a:off x="3827463" y="3581400"/>
            <a:ext cx="4343400" cy="3276600"/>
          </a:xfrm>
          <a:prstGeom prst="rect">
            <a:avLst/>
          </a:prstGeom>
          <a:noFill/>
          <a:ln w="9525">
            <a:noFill/>
          </a:ln>
        </p:spPr>
      </p:pic>
      <p:pic>
        <p:nvPicPr>
          <p:cNvPr id="19459" name="Picture 5" descr="Phan%20Chau%20Trinh"/>
          <p:cNvPicPr>
            <a:picLocks noChangeAspect="1"/>
          </p:cNvPicPr>
          <p:nvPr/>
        </p:nvPicPr>
        <p:blipFill>
          <a:blip r:embed="rId2"/>
          <a:stretch>
            <a:fillRect/>
          </a:stretch>
        </p:blipFill>
        <p:spPr>
          <a:xfrm>
            <a:off x="1524000" y="0"/>
            <a:ext cx="4605338" cy="3716338"/>
          </a:xfrm>
          <a:prstGeom prst="rect">
            <a:avLst/>
          </a:prstGeom>
          <a:noFill/>
          <a:ln w="9525">
            <a:noFill/>
          </a:ln>
        </p:spPr>
      </p:pic>
      <p:pic>
        <p:nvPicPr>
          <p:cNvPr id="19460" name="Picture 6" descr="phan-boi-chau"/>
          <p:cNvPicPr>
            <a:picLocks noChangeAspect="1"/>
          </p:cNvPicPr>
          <p:nvPr/>
        </p:nvPicPr>
        <p:blipFill>
          <a:blip r:embed="rId3"/>
          <a:stretch>
            <a:fillRect/>
          </a:stretch>
        </p:blipFill>
        <p:spPr>
          <a:xfrm>
            <a:off x="6324600" y="0"/>
            <a:ext cx="4343400" cy="3716338"/>
          </a:xfrm>
          <a:prstGeom prst="rect">
            <a:avLst/>
          </a:prstGeom>
          <a:noFill/>
          <a:ln w="9525">
            <a:noFill/>
          </a:ln>
        </p:spPr>
      </p:pic>
      <p:sp>
        <p:nvSpPr>
          <p:cNvPr id="242695" name="Rectangle 7"/>
          <p:cNvSpPr>
            <a:spLocks noChangeArrowheads="1"/>
          </p:cNvSpPr>
          <p:nvPr/>
        </p:nvSpPr>
        <p:spPr bwMode="auto">
          <a:xfrm>
            <a:off x="6858000" y="3276600"/>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imes New Roman" panose="02020603050405020304" pitchFamily="18" charset="0"/>
                <a:ea typeface="+mn-ea"/>
                <a:cs typeface="+mn-cs"/>
              </a:rPr>
              <a:t>Phan Bội Châu</a:t>
            </a:r>
            <a:endParaRPr kumimoji="0" lang="en-US" sz="24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242697" name="Rectangle 9"/>
          <p:cNvSpPr>
            <a:spLocks noChangeArrowheads="1"/>
          </p:cNvSpPr>
          <p:nvPr/>
        </p:nvSpPr>
        <p:spPr bwMode="auto">
          <a:xfrm>
            <a:off x="1676400" y="6553200"/>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imes New Roman" panose="02020603050405020304" pitchFamily="18" charset="0"/>
                <a:ea typeface="+mn-ea"/>
                <a:cs typeface="+mn-cs"/>
              </a:rPr>
              <a:t>Lương Văn Can</a:t>
            </a:r>
            <a:endParaRPr kumimoji="0" lang="en-US" sz="24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242698" name="Rectangle 10"/>
          <p:cNvSpPr>
            <a:spLocks noChangeArrowheads="1"/>
          </p:cNvSpPr>
          <p:nvPr/>
        </p:nvSpPr>
        <p:spPr bwMode="auto">
          <a:xfrm>
            <a:off x="1981200" y="3124200"/>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imes New Roman" panose="02020603050405020304" pitchFamily="18" charset="0"/>
                <a:ea typeface="+mn-ea"/>
                <a:cs typeface="+mn-cs"/>
              </a:rPr>
              <a:t>Phan Châu Trinh</a:t>
            </a:r>
            <a:endParaRPr kumimoji="0" lang="en-US" sz="24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hasCustomPrompt="1"/>
          </p:nvPr>
        </p:nvSpPr>
        <p:spPr>
          <a:xfrm>
            <a:off x="4343400" y="0"/>
            <a:ext cx="3505200" cy="533400"/>
          </a:xfrm>
        </p:spPr>
        <p:txBody>
          <a:bodyPr vert="horz" wrap="square" lIns="91440" tIns="45720" rIns="91440" bIns="45720" anchor="ctr" anchorCtr="0">
            <a:noAutofit/>
          </a:bodyPr>
          <a:p>
            <a:r>
              <a:rPr lang="en-US" altLang="x-none" sz="3600" b="1" u="sng" dirty="0">
                <a:latin typeface="Times New Roman" panose="02020603050405020304" pitchFamily="18" charset="0"/>
                <a:cs typeface="Times New Roman" panose="02020603050405020304" pitchFamily="18" charset="0"/>
              </a:rPr>
              <a:t>Luyện tập</a:t>
            </a:r>
            <a:endParaRPr lang="en-US" altLang="x-none" sz="3600" b="1" u="sng" dirty="0">
              <a:latin typeface="Times New Roman" panose="02020603050405020304" pitchFamily="18" charset="0"/>
              <a:cs typeface="Times New Roman" panose="02020603050405020304" pitchFamily="18" charset="0"/>
            </a:endParaRPr>
          </a:p>
        </p:txBody>
      </p:sp>
      <p:sp>
        <p:nvSpPr>
          <p:cNvPr id="239620" name="Rectangle 4"/>
          <p:cNvSpPr/>
          <p:nvPr/>
        </p:nvSpPr>
        <p:spPr>
          <a:xfrm>
            <a:off x="1524000" y="685800"/>
            <a:ext cx="9144000" cy="533400"/>
          </a:xfrm>
          <a:prstGeom prst="rect">
            <a:avLst/>
          </a:prstGeom>
          <a:noFill/>
          <a:ln w="9525">
            <a:noFill/>
          </a:ln>
        </p:spPr>
        <p:txBody>
          <a:bodyPr anchor="ctr" anchorCtr="0"/>
          <a:p>
            <a:r>
              <a:rPr lang="en-US" altLang="x-none" sz="2800" u="sng" dirty="0">
                <a:solidFill>
                  <a:srgbClr val="FF0000"/>
                </a:solidFill>
                <a:latin typeface="Times New Roman" panose="02020603050405020304" pitchFamily="18" charset="0"/>
                <a:ea typeface="Arial" panose="020B0604020202020204" pitchFamily="34" charset="0"/>
              </a:rPr>
              <a:t>Câu 1:</a:t>
            </a:r>
            <a:r>
              <a:rPr lang="en-US" altLang="x-none" sz="2800" dirty="0">
                <a:solidFill>
                  <a:srgbClr val="FF0000"/>
                </a:solidFill>
                <a:latin typeface="Times New Roman" panose="02020603050405020304" pitchFamily="18" charset="0"/>
                <a:ea typeface="Arial" panose="020B0604020202020204" pitchFamily="34" charset="0"/>
              </a:rPr>
              <a:t> Những tầng lớp, giai cấp nào ở nước ta có thể tham gia phong trào cách mạng giai phóng dân tộc ?</a:t>
            </a:r>
            <a:endParaRPr lang="en-US" altLang="x-none" sz="2800" dirty="0">
              <a:solidFill>
                <a:srgbClr val="FF0000"/>
              </a:solidFill>
              <a:latin typeface="Times New Roman" panose="02020603050405020304" pitchFamily="18" charset="0"/>
              <a:ea typeface="Arial" panose="020B0604020202020204" pitchFamily="34" charset="0"/>
            </a:endParaRPr>
          </a:p>
        </p:txBody>
      </p:sp>
      <p:sp>
        <p:nvSpPr>
          <p:cNvPr id="239621" name="Rectangle 5"/>
          <p:cNvSpPr/>
          <p:nvPr/>
        </p:nvSpPr>
        <p:spPr>
          <a:xfrm>
            <a:off x="1905000" y="1447800"/>
            <a:ext cx="5486400" cy="533400"/>
          </a:xfrm>
          <a:prstGeom prst="rect">
            <a:avLst/>
          </a:prstGeom>
          <a:noFill/>
          <a:ln w="9525">
            <a:noFill/>
          </a:ln>
        </p:spPr>
        <p:txBody>
          <a:bodyPr anchor="ctr" anchorCtr="0"/>
          <a:p>
            <a:r>
              <a:rPr lang="en-US" altLang="x-none" sz="2800" dirty="0">
                <a:latin typeface="Times New Roman" panose="02020603050405020304" pitchFamily="18" charset="0"/>
                <a:ea typeface="Arial" panose="020B0604020202020204" pitchFamily="34" charset="0"/>
              </a:rPr>
              <a:t>A. Địa chủ, nông dân, tư sản</a:t>
            </a:r>
            <a:endParaRPr lang="en-US" altLang="x-none" sz="2800" dirty="0">
              <a:latin typeface="Times New Roman" panose="02020603050405020304" pitchFamily="18" charset="0"/>
              <a:ea typeface="Arial" panose="020B0604020202020204" pitchFamily="34" charset="0"/>
            </a:endParaRPr>
          </a:p>
        </p:txBody>
      </p:sp>
      <p:sp>
        <p:nvSpPr>
          <p:cNvPr id="239622" name="Rectangle 6"/>
          <p:cNvSpPr/>
          <p:nvPr/>
        </p:nvSpPr>
        <p:spPr>
          <a:xfrm>
            <a:off x="1905000" y="2057400"/>
            <a:ext cx="6629400" cy="533400"/>
          </a:xfrm>
          <a:prstGeom prst="rect">
            <a:avLst/>
          </a:prstGeom>
          <a:noFill/>
          <a:ln w="9525">
            <a:noFill/>
          </a:ln>
        </p:spPr>
        <p:txBody>
          <a:bodyPr anchor="ctr" anchorCtr="0"/>
          <a:p>
            <a:r>
              <a:rPr lang="en-US" altLang="x-none" sz="2800" dirty="0">
                <a:latin typeface="Times New Roman" panose="02020603050405020304" pitchFamily="18" charset="0"/>
                <a:ea typeface="Arial" panose="020B0604020202020204" pitchFamily="34" charset="0"/>
              </a:rPr>
              <a:t>B. Công nhân, nông dân, tiểu tư sản</a:t>
            </a:r>
            <a:endParaRPr lang="en-US" altLang="x-none" sz="2800" dirty="0">
              <a:latin typeface="Times New Roman" panose="02020603050405020304" pitchFamily="18" charset="0"/>
              <a:ea typeface="Arial" panose="020B0604020202020204" pitchFamily="34" charset="0"/>
            </a:endParaRPr>
          </a:p>
        </p:txBody>
      </p:sp>
      <p:sp>
        <p:nvSpPr>
          <p:cNvPr id="239623" name="Rectangle 7"/>
          <p:cNvSpPr/>
          <p:nvPr/>
        </p:nvSpPr>
        <p:spPr>
          <a:xfrm>
            <a:off x="1905000" y="2605088"/>
            <a:ext cx="9372600" cy="533400"/>
          </a:xfrm>
          <a:prstGeom prst="rect">
            <a:avLst/>
          </a:prstGeom>
          <a:noFill/>
          <a:ln w="9525">
            <a:noFill/>
          </a:ln>
        </p:spPr>
        <p:txBody>
          <a:bodyPr anchor="ctr" anchorCtr="0"/>
          <a:p>
            <a:r>
              <a:rPr lang="en-US" altLang="x-none" sz="2800" dirty="0">
                <a:latin typeface="Times New Roman" panose="02020603050405020304" pitchFamily="18" charset="0"/>
                <a:ea typeface="Arial" panose="020B0604020202020204" pitchFamily="34" charset="0"/>
              </a:rPr>
              <a:t>C.Công nhân, nông dân, tiểu tư sản, địa chủ vừa và nhỏ</a:t>
            </a:r>
            <a:endParaRPr lang="en-US" altLang="x-none" sz="2800" dirty="0">
              <a:latin typeface="Times New Roman" panose="02020603050405020304" pitchFamily="18" charset="0"/>
              <a:ea typeface="Arial" panose="020B0604020202020204" pitchFamily="34" charset="0"/>
            </a:endParaRPr>
          </a:p>
        </p:txBody>
      </p:sp>
      <p:sp>
        <p:nvSpPr>
          <p:cNvPr id="239624" name="Rectangle 8"/>
          <p:cNvSpPr/>
          <p:nvPr/>
        </p:nvSpPr>
        <p:spPr>
          <a:xfrm>
            <a:off x="1524000" y="3429000"/>
            <a:ext cx="9144000" cy="533400"/>
          </a:xfrm>
          <a:prstGeom prst="rect">
            <a:avLst/>
          </a:prstGeom>
          <a:noFill/>
          <a:ln w="9525">
            <a:noFill/>
          </a:ln>
        </p:spPr>
        <p:txBody>
          <a:bodyPr anchor="ctr" anchorCtr="0"/>
          <a:p>
            <a:r>
              <a:rPr lang="en-US" altLang="x-none" sz="2800" u="sng" dirty="0">
                <a:solidFill>
                  <a:srgbClr val="FF0000"/>
                </a:solidFill>
                <a:latin typeface="Times New Roman" panose="02020603050405020304" pitchFamily="18" charset="0"/>
                <a:ea typeface="Arial" panose="020B0604020202020204" pitchFamily="34" charset="0"/>
              </a:rPr>
              <a:t>Câu 2:</a:t>
            </a:r>
            <a:r>
              <a:rPr lang="en-US" altLang="x-none" sz="2800" dirty="0">
                <a:solidFill>
                  <a:srgbClr val="FF0000"/>
                </a:solidFill>
                <a:latin typeface="Times New Roman" panose="02020603050405020304" pitchFamily="18" charset="0"/>
                <a:ea typeface="Arial" panose="020B0604020202020204" pitchFamily="34" charset="0"/>
              </a:rPr>
              <a:t> Vì sao đầu thế kỉ XX các nhà yêu nước Việt Nam muốn đi theo con đường cứu nước Nhật Bản ?</a:t>
            </a:r>
            <a:endParaRPr lang="en-US" altLang="x-none" sz="2800" dirty="0">
              <a:solidFill>
                <a:srgbClr val="FF0000"/>
              </a:solidFill>
              <a:latin typeface="Times New Roman" panose="02020603050405020304" pitchFamily="18" charset="0"/>
              <a:ea typeface="Arial" panose="020B0604020202020204" pitchFamily="34" charset="0"/>
            </a:endParaRPr>
          </a:p>
        </p:txBody>
      </p:sp>
      <p:sp>
        <p:nvSpPr>
          <p:cNvPr id="239625" name="Rectangle 9"/>
          <p:cNvSpPr/>
          <p:nvPr/>
        </p:nvSpPr>
        <p:spPr>
          <a:xfrm>
            <a:off x="1763713" y="4419600"/>
            <a:ext cx="9144000" cy="533400"/>
          </a:xfrm>
          <a:prstGeom prst="rect">
            <a:avLst/>
          </a:prstGeom>
          <a:noFill/>
          <a:ln w="9525">
            <a:noFill/>
          </a:ln>
        </p:spPr>
        <p:txBody>
          <a:bodyPr anchor="ctr" anchorCtr="0"/>
          <a:p>
            <a:r>
              <a:rPr lang="en-US" altLang="x-none" sz="2800" dirty="0">
                <a:latin typeface="Times New Roman" panose="02020603050405020304" pitchFamily="18" charset="0"/>
                <a:ea typeface="Arial" panose="020B0604020202020204" pitchFamily="34" charset="0"/>
              </a:rPr>
              <a:t>A. Nhật Bản cùng giống da vàng và thoát khỏi số phận một nước thuốc địa.</a:t>
            </a:r>
            <a:endParaRPr lang="en-US" altLang="x-none" sz="2800" dirty="0">
              <a:latin typeface="Times New Roman" panose="02020603050405020304" pitchFamily="18" charset="0"/>
              <a:ea typeface="Arial" panose="020B0604020202020204" pitchFamily="34" charset="0"/>
            </a:endParaRPr>
          </a:p>
        </p:txBody>
      </p:sp>
      <p:sp>
        <p:nvSpPr>
          <p:cNvPr id="239626" name="Rectangle 10"/>
          <p:cNvSpPr/>
          <p:nvPr/>
        </p:nvSpPr>
        <p:spPr>
          <a:xfrm>
            <a:off x="1752600" y="5257800"/>
            <a:ext cx="9296400" cy="533400"/>
          </a:xfrm>
          <a:prstGeom prst="rect">
            <a:avLst/>
          </a:prstGeom>
          <a:noFill/>
          <a:ln w="9525">
            <a:noFill/>
          </a:ln>
        </p:spPr>
        <p:txBody>
          <a:bodyPr anchor="ctr" anchorCtr="0"/>
          <a:p>
            <a:r>
              <a:rPr lang="en-US" altLang="x-none" sz="2800" dirty="0">
                <a:latin typeface="Times New Roman" panose="02020603050405020304" pitchFamily="18" charset="0"/>
                <a:ea typeface="Arial" panose="020B0604020202020204" pitchFamily="34" charset="0"/>
              </a:rPr>
              <a:t>B. Nhật Bản trở nên hùng mạng sau cuộc Duy tân Minh Trị</a:t>
            </a:r>
            <a:endParaRPr lang="en-US" altLang="x-none" sz="2800" dirty="0">
              <a:latin typeface="Times New Roman" panose="02020603050405020304" pitchFamily="18" charset="0"/>
              <a:ea typeface="Arial" panose="020B0604020202020204" pitchFamily="34" charset="0"/>
            </a:endParaRPr>
          </a:p>
        </p:txBody>
      </p:sp>
      <p:sp>
        <p:nvSpPr>
          <p:cNvPr id="239627" name="Rectangle 11"/>
          <p:cNvSpPr/>
          <p:nvPr/>
        </p:nvSpPr>
        <p:spPr>
          <a:xfrm>
            <a:off x="1911350" y="6013450"/>
            <a:ext cx="5029200" cy="533400"/>
          </a:xfrm>
          <a:prstGeom prst="rect">
            <a:avLst/>
          </a:prstGeom>
          <a:noFill/>
          <a:ln w="9525">
            <a:noFill/>
          </a:ln>
        </p:spPr>
        <p:txBody>
          <a:bodyPr anchor="ctr" anchorCtr="0"/>
          <a:p>
            <a:r>
              <a:rPr lang="en-US" altLang="x-none" sz="2800" dirty="0">
                <a:latin typeface="Times New Roman" panose="02020603050405020304" pitchFamily="18" charset="0"/>
                <a:ea typeface="Arial" panose="020B0604020202020204" pitchFamily="34" charset="0"/>
              </a:rPr>
              <a:t>C. Cả A và B.</a:t>
            </a:r>
            <a:endParaRPr lang="en-US" altLang="x-none" sz="2800" dirty="0">
              <a:latin typeface="Times New Roman" panose="02020603050405020304" pitchFamily="18" charset="0"/>
              <a:ea typeface="Arial" panose="020B0604020202020204" pitchFamily="34" charset="0"/>
            </a:endParaRPr>
          </a:p>
        </p:txBody>
      </p:sp>
      <p:sp>
        <p:nvSpPr>
          <p:cNvPr id="239628" name="Oval 12"/>
          <p:cNvSpPr/>
          <p:nvPr/>
        </p:nvSpPr>
        <p:spPr>
          <a:xfrm>
            <a:off x="1905000" y="2617788"/>
            <a:ext cx="457200" cy="5334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r>
              <a:rPr lang="en-US" altLang="x-none" sz="3200" dirty="0">
                <a:latin typeface="Calibri" panose="020F0502020204030204" charset="0"/>
                <a:ea typeface="Arial" panose="020B0604020202020204" pitchFamily="34" charset="0"/>
              </a:rPr>
              <a:t>C</a:t>
            </a:r>
            <a:endParaRPr lang="en-US" altLang="x-none" sz="3200" dirty="0">
              <a:latin typeface="Calibri" panose="020F0502020204030204" charset="0"/>
              <a:ea typeface="Arial" panose="020B0604020202020204" pitchFamily="34" charset="0"/>
            </a:endParaRPr>
          </a:p>
        </p:txBody>
      </p:sp>
      <p:sp>
        <p:nvSpPr>
          <p:cNvPr id="239629" name="Oval 13"/>
          <p:cNvSpPr/>
          <p:nvPr/>
        </p:nvSpPr>
        <p:spPr>
          <a:xfrm>
            <a:off x="1804988" y="6013450"/>
            <a:ext cx="457200" cy="5334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r>
              <a:rPr lang="en-US" altLang="x-none" sz="2800" dirty="0">
                <a:latin typeface="Calibri" panose="020F0502020204030204" charset="0"/>
                <a:ea typeface="Arial" panose="020B0604020202020204" pitchFamily="34" charset="0"/>
              </a:rPr>
              <a:t>C</a:t>
            </a:r>
            <a:endParaRPr lang="en-US" altLang="x-none" sz="2800" dirty="0">
              <a:latin typeface="Calibri" panose="020F050202020403020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9620"/>
                                        </p:tgtEl>
                                        <p:attrNameLst>
                                          <p:attrName>style.visibility</p:attrName>
                                        </p:attrNameLst>
                                      </p:cBhvr>
                                      <p:to>
                                        <p:strVal val="visible"/>
                                      </p:to>
                                    </p:set>
                                    <p:anim calcmode="discrete" valueType="clr">
                                      <p:cBhvr override="childStyle">
                                        <p:cTn id="7" dur="80"/>
                                        <p:tgtEl>
                                          <p:spTgt spid="2396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9620"/>
                                        </p:tgtEl>
                                        <p:attrNameLst>
                                          <p:attrName>fillcolor</p:attrName>
                                        </p:attrNameLst>
                                      </p:cBhvr>
                                      <p:tavLst>
                                        <p:tav tm="0">
                                          <p:val>
                                            <p:clrVal>
                                              <a:schemeClr val="accent2"/>
                                            </p:clrVal>
                                          </p:val>
                                        </p:tav>
                                        <p:tav tm="50000">
                                          <p:val>
                                            <p:clrVal>
                                              <a:schemeClr val="hlink"/>
                                            </p:clrVal>
                                          </p:val>
                                        </p:tav>
                                      </p:tavLst>
                                    </p:anim>
                                    <p:set>
                                      <p:cBhvr>
                                        <p:cTn id="9" dur="80"/>
                                        <p:tgtEl>
                                          <p:spTgt spid="2396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9621"/>
                                        </p:tgtEl>
                                        <p:attrNameLst>
                                          <p:attrName>style.visibility</p:attrName>
                                        </p:attrNameLst>
                                      </p:cBhvr>
                                      <p:to>
                                        <p:strVal val="visible"/>
                                      </p:to>
                                    </p:set>
                                    <p:anim calcmode="lin" valueType="num">
                                      <p:cBhvr>
                                        <p:cTn id="14" dur="500" fill="hold"/>
                                        <p:tgtEl>
                                          <p:spTgt spid="239621"/>
                                        </p:tgtEl>
                                        <p:attrNameLst>
                                          <p:attrName>ppt_w</p:attrName>
                                        </p:attrNameLst>
                                      </p:cBhvr>
                                      <p:tavLst>
                                        <p:tav tm="0">
                                          <p:val>
                                            <p:fltVal val="0.000000"/>
                                          </p:val>
                                        </p:tav>
                                        <p:tav tm="100000">
                                          <p:val>
                                            <p:strVal val="#ppt_w"/>
                                          </p:val>
                                        </p:tav>
                                      </p:tavLst>
                                    </p:anim>
                                    <p:anim calcmode="lin" valueType="num">
                                      <p:cBhvr>
                                        <p:cTn id="15" dur="500" fill="hold"/>
                                        <p:tgtEl>
                                          <p:spTgt spid="239621"/>
                                        </p:tgtEl>
                                        <p:attrNameLst>
                                          <p:attrName>ppt_h</p:attrName>
                                        </p:attrNameLst>
                                      </p:cBhvr>
                                      <p:tavLst>
                                        <p:tav tm="0">
                                          <p:val>
                                            <p:fltVal val="0.000000"/>
                                          </p:val>
                                        </p:tav>
                                        <p:tav tm="100000">
                                          <p:val>
                                            <p:strVal val="#ppt_h"/>
                                          </p:val>
                                        </p:tav>
                                      </p:tavLst>
                                    </p:anim>
                                    <p:animEffect transition="in" filter="fade">
                                      <p:cBhvr>
                                        <p:cTn id="16" dur="500"/>
                                        <p:tgtEl>
                                          <p:spTgt spid="23962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39622"/>
                                        </p:tgtEl>
                                        <p:attrNameLst>
                                          <p:attrName>style.visibility</p:attrName>
                                        </p:attrNameLst>
                                      </p:cBhvr>
                                      <p:to>
                                        <p:strVal val="visible"/>
                                      </p:to>
                                    </p:set>
                                    <p:anim calcmode="lin" valueType="num">
                                      <p:cBhvr>
                                        <p:cTn id="19" dur="500" fill="hold"/>
                                        <p:tgtEl>
                                          <p:spTgt spid="239622"/>
                                        </p:tgtEl>
                                        <p:attrNameLst>
                                          <p:attrName>ppt_w</p:attrName>
                                        </p:attrNameLst>
                                      </p:cBhvr>
                                      <p:tavLst>
                                        <p:tav tm="0">
                                          <p:val>
                                            <p:fltVal val="0.000000"/>
                                          </p:val>
                                        </p:tav>
                                        <p:tav tm="100000">
                                          <p:val>
                                            <p:strVal val="#ppt_w"/>
                                          </p:val>
                                        </p:tav>
                                      </p:tavLst>
                                    </p:anim>
                                    <p:anim calcmode="lin" valueType="num">
                                      <p:cBhvr>
                                        <p:cTn id="20" dur="500" fill="hold"/>
                                        <p:tgtEl>
                                          <p:spTgt spid="239622"/>
                                        </p:tgtEl>
                                        <p:attrNameLst>
                                          <p:attrName>ppt_h</p:attrName>
                                        </p:attrNameLst>
                                      </p:cBhvr>
                                      <p:tavLst>
                                        <p:tav tm="0">
                                          <p:val>
                                            <p:fltVal val="0.000000"/>
                                          </p:val>
                                        </p:tav>
                                        <p:tav tm="100000">
                                          <p:val>
                                            <p:strVal val="#ppt_h"/>
                                          </p:val>
                                        </p:tav>
                                      </p:tavLst>
                                    </p:anim>
                                    <p:animEffect transition="in" filter="fade">
                                      <p:cBhvr>
                                        <p:cTn id="21" dur="500"/>
                                        <p:tgtEl>
                                          <p:spTgt spid="23962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39623"/>
                                        </p:tgtEl>
                                        <p:attrNameLst>
                                          <p:attrName>style.visibility</p:attrName>
                                        </p:attrNameLst>
                                      </p:cBhvr>
                                      <p:to>
                                        <p:strVal val="visible"/>
                                      </p:to>
                                    </p:set>
                                    <p:anim calcmode="lin" valueType="num">
                                      <p:cBhvr>
                                        <p:cTn id="24" dur="500" fill="hold"/>
                                        <p:tgtEl>
                                          <p:spTgt spid="239623"/>
                                        </p:tgtEl>
                                        <p:attrNameLst>
                                          <p:attrName>ppt_w</p:attrName>
                                        </p:attrNameLst>
                                      </p:cBhvr>
                                      <p:tavLst>
                                        <p:tav tm="0">
                                          <p:val>
                                            <p:fltVal val="0.000000"/>
                                          </p:val>
                                        </p:tav>
                                        <p:tav tm="100000">
                                          <p:val>
                                            <p:strVal val="#ppt_w"/>
                                          </p:val>
                                        </p:tav>
                                      </p:tavLst>
                                    </p:anim>
                                    <p:anim calcmode="lin" valueType="num">
                                      <p:cBhvr>
                                        <p:cTn id="25" dur="500" fill="hold"/>
                                        <p:tgtEl>
                                          <p:spTgt spid="239623"/>
                                        </p:tgtEl>
                                        <p:attrNameLst>
                                          <p:attrName>ppt_h</p:attrName>
                                        </p:attrNameLst>
                                      </p:cBhvr>
                                      <p:tavLst>
                                        <p:tav tm="0">
                                          <p:val>
                                            <p:fltVal val="0.000000"/>
                                          </p:val>
                                        </p:tav>
                                        <p:tav tm="100000">
                                          <p:val>
                                            <p:strVal val="#ppt_h"/>
                                          </p:val>
                                        </p:tav>
                                      </p:tavLst>
                                    </p:anim>
                                    <p:animEffect transition="in" filter="fade">
                                      <p:cBhvr>
                                        <p:cTn id="26" dur="500"/>
                                        <p:tgtEl>
                                          <p:spTgt spid="239623"/>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39628"/>
                                        </p:tgtEl>
                                        <p:attrNameLst>
                                          <p:attrName>style.visibility</p:attrName>
                                        </p:attrNameLst>
                                      </p:cBhvr>
                                      <p:to>
                                        <p:strVal val="visible"/>
                                      </p:to>
                                    </p:set>
                                    <p:anim calcmode="lin" valueType="num">
                                      <p:cBhvr>
                                        <p:cTn id="31" dur="500" fill="hold"/>
                                        <p:tgtEl>
                                          <p:spTgt spid="239628"/>
                                        </p:tgtEl>
                                        <p:attrNameLst>
                                          <p:attrName>ppt_w</p:attrName>
                                        </p:attrNameLst>
                                      </p:cBhvr>
                                      <p:tavLst>
                                        <p:tav tm="0">
                                          <p:val>
                                            <p:fltVal val="0.000000"/>
                                          </p:val>
                                        </p:tav>
                                        <p:tav tm="100000">
                                          <p:val>
                                            <p:strVal val="#ppt_w"/>
                                          </p:val>
                                        </p:tav>
                                      </p:tavLst>
                                    </p:anim>
                                    <p:anim calcmode="lin" valueType="num">
                                      <p:cBhvr>
                                        <p:cTn id="32" dur="500" fill="hold"/>
                                        <p:tgtEl>
                                          <p:spTgt spid="23962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239624"/>
                                        </p:tgtEl>
                                        <p:attrNameLst>
                                          <p:attrName>style.visibility</p:attrName>
                                        </p:attrNameLst>
                                      </p:cBhvr>
                                      <p:to>
                                        <p:strVal val="visible"/>
                                      </p:to>
                                    </p:set>
                                    <p:anim calcmode="discrete" valueType="clr">
                                      <p:cBhvr override="childStyle">
                                        <p:cTn id="37" dur="80"/>
                                        <p:tgtEl>
                                          <p:spTgt spid="239624"/>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39624"/>
                                        </p:tgtEl>
                                        <p:attrNameLst>
                                          <p:attrName>fillcolor</p:attrName>
                                        </p:attrNameLst>
                                      </p:cBhvr>
                                      <p:tavLst>
                                        <p:tav tm="0">
                                          <p:val>
                                            <p:clrVal>
                                              <a:schemeClr val="accent2"/>
                                            </p:clrVal>
                                          </p:val>
                                        </p:tav>
                                        <p:tav tm="50000">
                                          <p:val>
                                            <p:clrVal>
                                              <a:schemeClr val="hlink"/>
                                            </p:clrVal>
                                          </p:val>
                                        </p:tav>
                                      </p:tavLst>
                                    </p:anim>
                                    <p:set>
                                      <p:cBhvr>
                                        <p:cTn id="39" dur="80"/>
                                        <p:tgtEl>
                                          <p:spTgt spid="239624"/>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39625"/>
                                        </p:tgtEl>
                                        <p:attrNameLst>
                                          <p:attrName>style.visibility</p:attrName>
                                        </p:attrNameLst>
                                      </p:cBhvr>
                                      <p:to>
                                        <p:strVal val="visible"/>
                                      </p:to>
                                    </p:set>
                                    <p:anim calcmode="lin" valueType="num">
                                      <p:cBhvr>
                                        <p:cTn id="44" dur="500" fill="hold"/>
                                        <p:tgtEl>
                                          <p:spTgt spid="239625"/>
                                        </p:tgtEl>
                                        <p:attrNameLst>
                                          <p:attrName>ppt_w</p:attrName>
                                        </p:attrNameLst>
                                      </p:cBhvr>
                                      <p:tavLst>
                                        <p:tav tm="0">
                                          <p:val>
                                            <p:fltVal val="0.000000"/>
                                          </p:val>
                                        </p:tav>
                                        <p:tav tm="100000">
                                          <p:val>
                                            <p:strVal val="#ppt_w"/>
                                          </p:val>
                                        </p:tav>
                                      </p:tavLst>
                                    </p:anim>
                                    <p:anim calcmode="lin" valueType="num">
                                      <p:cBhvr>
                                        <p:cTn id="45" dur="500" fill="hold"/>
                                        <p:tgtEl>
                                          <p:spTgt spid="239625"/>
                                        </p:tgtEl>
                                        <p:attrNameLst>
                                          <p:attrName>ppt_h</p:attrName>
                                        </p:attrNameLst>
                                      </p:cBhvr>
                                      <p:tavLst>
                                        <p:tav tm="0">
                                          <p:val>
                                            <p:fltVal val="0.000000"/>
                                          </p:val>
                                        </p:tav>
                                        <p:tav tm="100000">
                                          <p:val>
                                            <p:strVal val="#ppt_h"/>
                                          </p:val>
                                        </p:tav>
                                      </p:tavLst>
                                    </p:anim>
                                    <p:animEffect transition="in" filter="fade">
                                      <p:cBhvr>
                                        <p:cTn id="46" dur="500"/>
                                        <p:tgtEl>
                                          <p:spTgt spid="2396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39626"/>
                                        </p:tgtEl>
                                        <p:attrNameLst>
                                          <p:attrName>style.visibility</p:attrName>
                                        </p:attrNameLst>
                                      </p:cBhvr>
                                      <p:to>
                                        <p:strVal val="visible"/>
                                      </p:to>
                                    </p:set>
                                    <p:anim calcmode="lin" valueType="num">
                                      <p:cBhvr>
                                        <p:cTn id="49" dur="500" fill="hold"/>
                                        <p:tgtEl>
                                          <p:spTgt spid="239626"/>
                                        </p:tgtEl>
                                        <p:attrNameLst>
                                          <p:attrName>ppt_w</p:attrName>
                                        </p:attrNameLst>
                                      </p:cBhvr>
                                      <p:tavLst>
                                        <p:tav tm="0">
                                          <p:val>
                                            <p:fltVal val="0.000000"/>
                                          </p:val>
                                        </p:tav>
                                        <p:tav tm="100000">
                                          <p:val>
                                            <p:strVal val="#ppt_w"/>
                                          </p:val>
                                        </p:tav>
                                      </p:tavLst>
                                    </p:anim>
                                    <p:anim calcmode="lin" valueType="num">
                                      <p:cBhvr>
                                        <p:cTn id="50" dur="500" fill="hold"/>
                                        <p:tgtEl>
                                          <p:spTgt spid="239626"/>
                                        </p:tgtEl>
                                        <p:attrNameLst>
                                          <p:attrName>ppt_h</p:attrName>
                                        </p:attrNameLst>
                                      </p:cBhvr>
                                      <p:tavLst>
                                        <p:tav tm="0">
                                          <p:val>
                                            <p:fltVal val="0.000000"/>
                                          </p:val>
                                        </p:tav>
                                        <p:tav tm="100000">
                                          <p:val>
                                            <p:strVal val="#ppt_h"/>
                                          </p:val>
                                        </p:tav>
                                      </p:tavLst>
                                    </p:anim>
                                    <p:animEffect transition="in" filter="fade">
                                      <p:cBhvr>
                                        <p:cTn id="51" dur="500"/>
                                        <p:tgtEl>
                                          <p:spTgt spid="2396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39627"/>
                                        </p:tgtEl>
                                        <p:attrNameLst>
                                          <p:attrName>style.visibility</p:attrName>
                                        </p:attrNameLst>
                                      </p:cBhvr>
                                      <p:to>
                                        <p:strVal val="visible"/>
                                      </p:to>
                                    </p:set>
                                    <p:anim calcmode="lin" valueType="num">
                                      <p:cBhvr>
                                        <p:cTn id="54" dur="500" fill="hold"/>
                                        <p:tgtEl>
                                          <p:spTgt spid="239627"/>
                                        </p:tgtEl>
                                        <p:attrNameLst>
                                          <p:attrName>ppt_w</p:attrName>
                                        </p:attrNameLst>
                                      </p:cBhvr>
                                      <p:tavLst>
                                        <p:tav tm="0">
                                          <p:val>
                                            <p:fltVal val="0.000000"/>
                                          </p:val>
                                        </p:tav>
                                        <p:tav tm="100000">
                                          <p:val>
                                            <p:strVal val="#ppt_w"/>
                                          </p:val>
                                        </p:tav>
                                      </p:tavLst>
                                    </p:anim>
                                    <p:anim calcmode="lin" valueType="num">
                                      <p:cBhvr>
                                        <p:cTn id="55" dur="500" fill="hold"/>
                                        <p:tgtEl>
                                          <p:spTgt spid="239627"/>
                                        </p:tgtEl>
                                        <p:attrNameLst>
                                          <p:attrName>ppt_h</p:attrName>
                                        </p:attrNameLst>
                                      </p:cBhvr>
                                      <p:tavLst>
                                        <p:tav tm="0">
                                          <p:val>
                                            <p:fltVal val="0.000000"/>
                                          </p:val>
                                        </p:tav>
                                        <p:tav tm="100000">
                                          <p:val>
                                            <p:strVal val="#ppt_h"/>
                                          </p:val>
                                        </p:tav>
                                      </p:tavLst>
                                    </p:anim>
                                    <p:animEffect transition="in" filter="fade">
                                      <p:cBhvr>
                                        <p:cTn id="56" dur="500"/>
                                        <p:tgtEl>
                                          <p:spTgt spid="239627"/>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239629"/>
                                        </p:tgtEl>
                                        <p:attrNameLst>
                                          <p:attrName>style.visibility</p:attrName>
                                        </p:attrNameLst>
                                      </p:cBhvr>
                                      <p:to>
                                        <p:strVal val="visible"/>
                                      </p:to>
                                    </p:set>
                                    <p:anim calcmode="lin" valueType="num">
                                      <p:cBhvr>
                                        <p:cTn id="61" dur="1000" fill="hold"/>
                                        <p:tgtEl>
                                          <p:spTgt spid="239629"/>
                                        </p:tgtEl>
                                        <p:attrNameLst>
                                          <p:attrName>ppt_w</p:attrName>
                                        </p:attrNameLst>
                                      </p:cBhvr>
                                      <p:tavLst>
                                        <p:tav tm="0">
                                          <p:val>
                                            <p:strVal val="#ppt_w+.3"/>
                                          </p:val>
                                        </p:tav>
                                        <p:tav tm="100000">
                                          <p:val>
                                            <p:strVal val="#ppt_w"/>
                                          </p:val>
                                        </p:tav>
                                      </p:tavLst>
                                    </p:anim>
                                    <p:anim calcmode="lin" valueType="num">
                                      <p:cBhvr>
                                        <p:cTn id="62" dur="1000" fill="hold"/>
                                        <p:tgtEl>
                                          <p:spTgt spid="239629"/>
                                        </p:tgtEl>
                                        <p:attrNameLst>
                                          <p:attrName>ppt_h</p:attrName>
                                        </p:attrNameLst>
                                      </p:cBhvr>
                                      <p:tavLst>
                                        <p:tav tm="0">
                                          <p:val>
                                            <p:strVal val="#ppt_h"/>
                                          </p:val>
                                        </p:tav>
                                        <p:tav tm="100000">
                                          <p:val>
                                            <p:strVal val="#ppt_h"/>
                                          </p:val>
                                        </p:tav>
                                      </p:tavLst>
                                    </p:anim>
                                    <p:animEffect transition="in" filter="fade">
                                      <p:cBhvr>
                                        <p:cTn id="63" dur="1000"/>
                                        <p:tgtEl>
                                          <p:spTgt spid="239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p:bldP spid="239621" grpId="0"/>
      <p:bldP spid="239622" grpId="0"/>
      <p:bldP spid="239623" grpId="0"/>
      <p:bldP spid="239624" grpId="0"/>
      <p:bldP spid="239625" grpId="0"/>
      <p:bldP spid="239626" grpId="0"/>
      <p:bldP spid="239627" grpId="0"/>
      <p:bldP spid="239628" grpId="0" bldLvl="0" animBg="1"/>
      <p:bldP spid="23962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a:spLocks noGrp="1"/>
          </p:cNvSpPr>
          <p:nvPr>
            <p:ph idx="1" hasCustomPrompt="1"/>
          </p:nvPr>
        </p:nvSpPr>
        <p:spPr>
          <a:xfrm>
            <a:off x="1524000" y="0"/>
            <a:ext cx="9144000" cy="1066800"/>
          </a:xfrm>
        </p:spPr>
        <p:txBody>
          <a:bodyPr vert="horz" wrap="square" lIns="91440" tIns="45720" rIns="91440" bIns="45720" anchor="t" anchorCtr="0"/>
          <a:p>
            <a:pPr>
              <a:buFont typeface="Wingdings" panose="05000000000000000000" pitchFamily="2" charset="2"/>
              <a:buNone/>
            </a:pPr>
            <a:r>
              <a:rPr lang="en-US" altLang="x-none" sz="2800" dirty="0">
                <a:solidFill>
                  <a:srgbClr val="0000FF"/>
                </a:solidFill>
                <a:latin typeface="Times New Roman" panose="02020603050405020304" pitchFamily="18" charset="0"/>
              </a:rPr>
              <a:t>Câu 3: Em hãy nối nội dung giữa các cột lại với nhau đúng với nội dung lịch sử ?</a:t>
            </a:r>
            <a:endParaRPr lang="en-US" altLang="x-none" sz="2800" dirty="0">
              <a:solidFill>
                <a:srgbClr val="0000FF"/>
              </a:solidFill>
              <a:latin typeface="Times New Roman" panose="02020603050405020304" pitchFamily="18" charset="0"/>
            </a:endParaRPr>
          </a:p>
        </p:txBody>
      </p:sp>
      <p:sp>
        <p:nvSpPr>
          <p:cNvPr id="21507" name="Rectangle 8"/>
          <p:cNvSpPr/>
          <p:nvPr/>
        </p:nvSpPr>
        <p:spPr>
          <a:xfrm>
            <a:off x="1524000" y="1295400"/>
            <a:ext cx="2971800" cy="533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1. Giai cấp địa chủ pk</a:t>
            </a:r>
            <a:endParaRPr lang="en-US" altLang="x-none" sz="2400" dirty="0">
              <a:latin typeface="Times New Roman" panose="02020603050405020304" pitchFamily="18" charset="0"/>
              <a:ea typeface="Arial" panose="020B0604020202020204" pitchFamily="34" charset="0"/>
            </a:endParaRPr>
          </a:p>
          <a:p>
            <a:endParaRPr lang="en-US" altLang="x-none" sz="2400" dirty="0">
              <a:latin typeface="Times New Roman" panose="02020603050405020304" pitchFamily="18" charset="0"/>
              <a:ea typeface="Arial" panose="020B0604020202020204" pitchFamily="34" charset="0"/>
            </a:endParaRPr>
          </a:p>
        </p:txBody>
      </p:sp>
      <p:sp>
        <p:nvSpPr>
          <p:cNvPr id="21508" name="Rectangle 10"/>
          <p:cNvSpPr/>
          <p:nvPr/>
        </p:nvSpPr>
        <p:spPr>
          <a:xfrm>
            <a:off x="1524000" y="2286000"/>
            <a:ext cx="2971800" cy="533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2. Giai cấp nông dân</a:t>
            </a: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endParaRPr lang="en-US" altLang="x-none" sz="2400" dirty="0">
              <a:latin typeface="Times New Roman" panose="02020603050405020304" pitchFamily="18" charset="0"/>
              <a:ea typeface="Arial" panose="020B0604020202020204" pitchFamily="34" charset="0"/>
            </a:endParaRPr>
          </a:p>
        </p:txBody>
      </p:sp>
      <p:sp>
        <p:nvSpPr>
          <p:cNvPr id="21509" name="Rectangle 11"/>
          <p:cNvSpPr/>
          <p:nvPr/>
        </p:nvSpPr>
        <p:spPr>
          <a:xfrm>
            <a:off x="1524000" y="3429000"/>
            <a:ext cx="2971800" cy="533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3. Giai cấp công nhân</a:t>
            </a: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endParaRPr lang="en-US" altLang="x-none" sz="2400" dirty="0">
              <a:latin typeface="Times New Roman" panose="02020603050405020304" pitchFamily="18" charset="0"/>
              <a:ea typeface="Arial" panose="020B0604020202020204" pitchFamily="34" charset="0"/>
            </a:endParaRPr>
          </a:p>
        </p:txBody>
      </p:sp>
      <p:sp>
        <p:nvSpPr>
          <p:cNvPr id="21510" name="Rectangle 12"/>
          <p:cNvSpPr/>
          <p:nvPr/>
        </p:nvSpPr>
        <p:spPr>
          <a:xfrm>
            <a:off x="1524000" y="4572000"/>
            <a:ext cx="3048000" cy="533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4. Tầng lớp tư sản</a:t>
            </a: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endParaRPr lang="en-US" altLang="x-none" sz="2400" dirty="0">
              <a:latin typeface="Times New Roman" panose="02020603050405020304" pitchFamily="18" charset="0"/>
              <a:ea typeface="Arial" panose="020B0604020202020204" pitchFamily="34" charset="0"/>
            </a:endParaRPr>
          </a:p>
        </p:txBody>
      </p:sp>
      <p:sp>
        <p:nvSpPr>
          <p:cNvPr id="21511" name="Rectangle 13"/>
          <p:cNvSpPr/>
          <p:nvPr/>
        </p:nvSpPr>
        <p:spPr>
          <a:xfrm>
            <a:off x="5638800" y="1066800"/>
            <a:ext cx="48006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marL="457200" indent="-457200">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marL="457200" indent="-457200">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a. Là các chủ xưởng thủ công nhỏ, </a:t>
            </a:r>
            <a:endParaRPr lang="en-US" altLang="x-none" sz="2400" dirty="0">
              <a:latin typeface="Times New Roman" panose="02020603050405020304" pitchFamily="18" charset="0"/>
              <a:ea typeface="Arial" panose="020B0604020202020204" pitchFamily="34" charset="0"/>
            </a:endParaRPr>
          </a:p>
          <a:p>
            <a:pPr marL="457200" indent="-457200">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buôn bán nhỏ, viên chức cấp thấp</a:t>
            </a:r>
            <a:endParaRPr lang="en-US" altLang="x-none" sz="2400" dirty="0">
              <a:latin typeface="Times New Roman" panose="02020603050405020304" pitchFamily="18" charset="0"/>
              <a:ea typeface="Arial" panose="020B0604020202020204" pitchFamily="34" charset="0"/>
            </a:endParaRPr>
          </a:p>
          <a:p>
            <a:pPr marL="457200" indent="-457200"/>
            <a:endParaRPr lang="en-US" altLang="x-none" sz="2400" dirty="0">
              <a:latin typeface="Times New Roman" panose="02020603050405020304" pitchFamily="18" charset="0"/>
              <a:ea typeface="Arial" panose="020B0604020202020204" pitchFamily="34" charset="0"/>
            </a:endParaRPr>
          </a:p>
        </p:txBody>
      </p:sp>
      <p:sp>
        <p:nvSpPr>
          <p:cNvPr id="21512" name="Rectangle 14"/>
          <p:cNvSpPr/>
          <p:nvPr/>
        </p:nvSpPr>
        <p:spPr>
          <a:xfrm>
            <a:off x="5638800" y="2286000"/>
            <a:ext cx="48006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marL="457200" indent="-457200">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marL="457200" indent="-457200">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b. Bị tước đoạn ruộng đất, chịu nhiều</a:t>
            </a:r>
            <a:endParaRPr lang="en-US" altLang="x-none" sz="2400" dirty="0">
              <a:latin typeface="Times New Roman" panose="02020603050405020304" pitchFamily="18" charset="0"/>
              <a:ea typeface="Arial" panose="020B0604020202020204" pitchFamily="34" charset="0"/>
            </a:endParaRPr>
          </a:p>
          <a:p>
            <a:pPr marL="457200" indent="-457200">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thứ thuế</a:t>
            </a:r>
            <a:endParaRPr lang="en-US" altLang="x-none" sz="2400" dirty="0">
              <a:latin typeface="Times New Roman" panose="02020603050405020304" pitchFamily="18" charset="0"/>
              <a:ea typeface="Arial" panose="020B0604020202020204" pitchFamily="34" charset="0"/>
            </a:endParaRPr>
          </a:p>
          <a:p>
            <a:pPr marL="457200" indent="-457200"/>
            <a:endParaRPr lang="en-US" altLang="x-none" sz="2400" dirty="0">
              <a:latin typeface="Times New Roman" panose="02020603050405020304" pitchFamily="18" charset="0"/>
              <a:ea typeface="Arial" panose="020B0604020202020204" pitchFamily="34" charset="0"/>
            </a:endParaRPr>
          </a:p>
        </p:txBody>
      </p:sp>
      <p:sp>
        <p:nvSpPr>
          <p:cNvPr id="21513" name="Rectangle 15"/>
          <p:cNvSpPr/>
          <p:nvPr/>
        </p:nvSpPr>
        <p:spPr>
          <a:xfrm>
            <a:off x="5638800" y="3429000"/>
            <a:ext cx="4800600" cy="762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marL="457200" indent="-457200">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marL="457200" indent="-457200">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c. Phần lớn đầu hàng làm tay sai cho </a:t>
            </a:r>
            <a:endParaRPr lang="en-US" altLang="x-none" sz="2400" dirty="0">
              <a:latin typeface="Times New Roman" panose="02020603050405020304" pitchFamily="18" charset="0"/>
              <a:ea typeface="Arial" panose="020B0604020202020204" pitchFamily="34" charset="0"/>
            </a:endParaRPr>
          </a:p>
          <a:p>
            <a:pPr marL="457200" indent="-457200">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Pháp</a:t>
            </a:r>
            <a:endParaRPr lang="en-US" altLang="x-none" sz="2400" dirty="0">
              <a:latin typeface="Times New Roman" panose="02020603050405020304" pitchFamily="18" charset="0"/>
              <a:ea typeface="Arial" panose="020B0604020202020204" pitchFamily="34" charset="0"/>
            </a:endParaRPr>
          </a:p>
          <a:p>
            <a:pPr marL="457200" indent="-457200"/>
            <a:endParaRPr lang="en-US" altLang="x-none" sz="2400" dirty="0">
              <a:latin typeface="Times New Roman" panose="02020603050405020304" pitchFamily="18" charset="0"/>
              <a:ea typeface="Arial" panose="020B0604020202020204" pitchFamily="34" charset="0"/>
            </a:endParaRPr>
          </a:p>
        </p:txBody>
      </p:sp>
      <p:sp>
        <p:nvSpPr>
          <p:cNvPr id="21514" name="Rectangle 16"/>
          <p:cNvSpPr/>
          <p:nvPr/>
        </p:nvSpPr>
        <p:spPr>
          <a:xfrm>
            <a:off x="5638800" y="4495800"/>
            <a:ext cx="48006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marL="457200" indent="-457200">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marL="457200" indent="-457200">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d. Các nhà thầu khoán, đại lí, xí nghiệp</a:t>
            </a:r>
            <a:endParaRPr lang="en-US" altLang="x-none" sz="2400" dirty="0">
              <a:latin typeface="Times New Roman" panose="02020603050405020304" pitchFamily="18" charset="0"/>
              <a:ea typeface="Arial" panose="020B0604020202020204" pitchFamily="34" charset="0"/>
            </a:endParaRPr>
          </a:p>
          <a:p>
            <a:pPr marL="457200" indent="-457200">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Chủ hạng buôn.</a:t>
            </a:r>
            <a:endParaRPr lang="en-US" altLang="x-none" sz="2400" dirty="0">
              <a:latin typeface="Times New Roman" panose="02020603050405020304" pitchFamily="18" charset="0"/>
              <a:ea typeface="Arial" panose="020B0604020202020204" pitchFamily="34" charset="0"/>
            </a:endParaRPr>
          </a:p>
          <a:p>
            <a:pPr marL="457200" indent="-457200"/>
            <a:endParaRPr lang="en-US" altLang="x-none" sz="2400" dirty="0">
              <a:latin typeface="Times New Roman" panose="02020603050405020304" pitchFamily="18" charset="0"/>
              <a:ea typeface="Arial" panose="020B0604020202020204" pitchFamily="34" charset="0"/>
            </a:endParaRPr>
          </a:p>
        </p:txBody>
      </p:sp>
      <p:sp>
        <p:nvSpPr>
          <p:cNvPr id="21515" name="Rectangle 17"/>
          <p:cNvSpPr/>
          <p:nvPr/>
        </p:nvSpPr>
        <p:spPr>
          <a:xfrm>
            <a:off x="5638800" y="5791200"/>
            <a:ext cx="4800600" cy="91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marL="457200" indent="-457200">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marL="457200" indent="-457200">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e. Xuất thân từ nông dân, không có </a:t>
            </a:r>
            <a:endParaRPr lang="en-US" altLang="x-none" sz="2400" dirty="0">
              <a:latin typeface="Times New Roman" panose="02020603050405020304" pitchFamily="18" charset="0"/>
              <a:ea typeface="Arial" panose="020B0604020202020204" pitchFamily="34" charset="0"/>
            </a:endParaRPr>
          </a:p>
          <a:p>
            <a:pPr marL="457200" indent="-457200">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Ruộng, làm trong hầm mỏ, nhà máy…</a:t>
            </a:r>
            <a:endParaRPr lang="en-US" altLang="x-none" sz="2400" dirty="0">
              <a:latin typeface="Times New Roman" panose="02020603050405020304" pitchFamily="18" charset="0"/>
              <a:ea typeface="Arial" panose="020B0604020202020204" pitchFamily="34" charset="0"/>
            </a:endParaRPr>
          </a:p>
          <a:p>
            <a:pPr marL="457200" indent="-457200"/>
            <a:endParaRPr lang="en-US" altLang="x-none" sz="2400" dirty="0">
              <a:latin typeface="Times New Roman" panose="02020603050405020304" pitchFamily="18" charset="0"/>
              <a:ea typeface="Arial" panose="020B0604020202020204" pitchFamily="34" charset="0"/>
            </a:endParaRPr>
          </a:p>
        </p:txBody>
      </p:sp>
      <p:sp>
        <p:nvSpPr>
          <p:cNvPr id="21516" name="Rectangle 18"/>
          <p:cNvSpPr/>
          <p:nvPr/>
        </p:nvSpPr>
        <p:spPr>
          <a:xfrm>
            <a:off x="1524000" y="5562600"/>
            <a:ext cx="3048000" cy="533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nSpc>
                <a:spcPct val="90000"/>
              </a:lnSpc>
              <a:spcBef>
                <a:spcPct val="20000"/>
              </a:spcBef>
              <a:buClr>
                <a:schemeClr val="hlink"/>
              </a:buClr>
              <a:buSzPct val="65000"/>
              <a:buFont typeface="Wingdings" panose="05000000000000000000" pitchFamily="2" charset="2"/>
            </a:pPr>
            <a:endParaRPr lang="en-US" altLang="x-none" sz="2400" dirty="0">
              <a:latin typeface="Times New Roman" panose="02020603050405020304" pitchFamily="18" charset="0"/>
              <a:ea typeface="Arial" panose="020B0604020202020204" pitchFamily="34" charset="0"/>
            </a:endParaRPr>
          </a:p>
          <a:p>
            <a:pPr>
              <a:lnSpc>
                <a:spcPct val="90000"/>
              </a:lnSpc>
              <a:spcBef>
                <a:spcPct val="20000"/>
              </a:spcBef>
              <a:buClr>
                <a:schemeClr val="hlink"/>
              </a:buClr>
              <a:buSzPct val="65000"/>
              <a:buFont typeface="Wingdings" panose="05000000000000000000" pitchFamily="2" charset="2"/>
            </a:pPr>
            <a:r>
              <a:rPr lang="en-US" altLang="x-none" sz="2400" dirty="0">
                <a:latin typeface="Times New Roman" panose="02020603050405020304" pitchFamily="18" charset="0"/>
                <a:ea typeface="Arial" panose="020B0604020202020204" pitchFamily="34" charset="0"/>
              </a:rPr>
              <a:t>5. Tầng lớp tiểu tư sản</a:t>
            </a:r>
            <a:endParaRPr lang="en-US" altLang="x-none" sz="2400" dirty="0">
              <a:latin typeface="Times New Roman" panose="02020603050405020304" pitchFamily="18" charset="0"/>
              <a:ea typeface="Arial" panose="020B0604020202020204" pitchFamily="34" charset="0"/>
            </a:endParaRPr>
          </a:p>
          <a:p>
            <a:endParaRPr lang="en-US" altLang="x-none" sz="2400" dirty="0">
              <a:latin typeface="Times New Roman" panose="02020603050405020304" pitchFamily="18" charset="0"/>
              <a:ea typeface="Arial" panose="020B0604020202020204" pitchFamily="34" charset="0"/>
            </a:endParaRPr>
          </a:p>
        </p:txBody>
      </p:sp>
      <p:sp>
        <p:nvSpPr>
          <p:cNvPr id="243736" name="Line 24"/>
          <p:cNvSpPr/>
          <p:nvPr/>
        </p:nvSpPr>
        <p:spPr>
          <a:xfrm>
            <a:off x="4495800" y="1600200"/>
            <a:ext cx="1066800" cy="1828800"/>
          </a:xfrm>
          <a:prstGeom prst="line">
            <a:avLst/>
          </a:prstGeom>
          <a:ln w="57150" cap="flat" cmpd="sng">
            <a:solidFill>
              <a:srgbClr val="0000FF"/>
            </a:solidFill>
            <a:prstDash val="solid"/>
            <a:headEnd type="none" w="med" len="med"/>
            <a:tailEnd type="triangle" w="med" len="med"/>
          </a:ln>
        </p:spPr>
      </p:sp>
      <p:sp>
        <p:nvSpPr>
          <p:cNvPr id="243737" name="Line 25"/>
          <p:cNvSpPr/>
          <p:nvPr/>
        </p:nvSpPr>
        <p:spPr>
          <a:xfrm flipV="1">
            <a:off x="4572000" y="1905000"/>
            <a:ext cx="1066800" cy="4038600"/>
          </a:xfrm>
          <a:prstGeom prst="line">
            <a:avLst/>
          </a:prstGeom>
          <a:ln w="38100" cap="flat" cmpd="sng">
            <a:solidFill>
              <a:schemeClr val="tx1"/>
            </a:solidFill>
            <a:prstDash val="solid"/>
            <a:headEnd type="none" w="med" len="med"/>
            <a:tailEnd type="triangle" w="med" len="med"/>
          </a:ln>
        </p:spPr>
      </p:sp>
      <p:sp>
        <p:nvSpPr>
          <p:cNvPr id="243738" name="Line 26"/>
          <p:cNvSpPr>
            <a:spLocks noChangeShapeType="1"/>
          </p:cNvSpPr>
          <p:nvPr/>
        </p:nvSpPr>
        <p:spPr bwMode="auto">
          <a:xfrm flipV="1">
            <a:off x="4495800" y="2514600"/>
            <a:ext cx="1143000" cy="0"/>
          </a:xfrm>
          <a:prstGeom prst="line">
            <a:avLst/>
          </a:prstGeom>
          <a:noFill/>
          <a:ln w="57150">
            <a:solidFill>
              <a:srgbClr val="00B05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1" i="0" u="none" strike="noStrike" kern="1200" cap="none" spc="0" normalizeH="0" baseline="0" noProof="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243739" name="Line 27"/>
          <p:cNvSpPr/>
          <p:nvPr/>
        </p:nvSpPr>
        <p:spPr>
          <a:xfrm>
            <a:off x="4495800" y="3733800"/>
            <a:ext cx="1143000" cy="2286000"/>
          </a:xfrm>
          <a:prstGeom prst="line">
            <a:avLst/>
          </a:prstGeom>
          <a:ln w="57150" cap="flat" cmpd="sng">
            <a:solidFill>
              <a:srgbClr val="FF0000"/>
            </a:solidFill>
            <a:prstDash val="solid"/>
            <a:headEnd type="none" w="med" len="med"/>
            <a:tailEnd type="triangle" w="med" len="med"/>
          </a:ln>
        </p:spPr>
      </p:sp>
      <p:sp>
        <p:nvSpPr>
          <p:cNvPr id="243740" name="Line 28"/>
          <p:cNvSpPr/>
          <p:nvPr/>
        </p:nvSpPr>
        <p:spPr>
          <a:xfrm flipV="1">
            <a:off x="4572000" y="4876800"/>
            <a:ext cx="1066800" cy="0"/>
          </a:xfrm>
          <a:prstGeom prst="line">
            <a:avLst/>
          </a:prstGeom>
          <a:ln w="57150" cap="flat" cmpd="sng">
            <a:solidFill>
              <a:schemeClr val="folHlink"/>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3736"/>
                                        </p:tgtEl>
                                        <p:attrNameLst>
                                          <p:attrName>style.visibility</p:attrName>
                                        </p:attrNameLst>
                                      </p:cBhvr>
                                      <p:to>
                                        <p:strVal val="visible"/>
                                      </p:to>
                                    </p:set>
                                    <p:anim calcmode="lin" valueType="num">
                                      <p:cBhvr>
                                        <p:cTn id="7" dur="500" fill="hold"/>
                                        <p:tgtEl>
                                          <p:spTgt spid="243736"/>
                                        </p:tgtEl>
                                        <p:attrNameLst>
                                          <p:attrName>ppt_w</p:attrName>
                                        </p:attrNameLst>
                                      </p:cBhvr>
                                      <p:tavLst>
                                        <p:tav tm="0">
                                          <p:val>
                                            <p:fltVal val="0.000000"/>
                                          </p:val>
                                        </p:tav>
                                        <p:tav tm="100000">
                                          <p:val>
                                            <p:strVal val="#ppt_w"/>
                                          </p:val>
                                        </p:tav>
                                      </p:tavLst>
                                    </p:anim>
                                    <p:anim calcmode="lin" valueType="num">
                                      <p:cBhvr>
                                        <p:cTn id="8" dur="500" fill="hold"/>
                                        <p:tgtEl>
                                          <p:spTgt spid="243736"/>
                                        </p:tgtEl>
                                        <p:attrNameLst>
                                          <p:attrName>ppt_h</p:attrName>
                                        </p:attrNameLst>
                                      </p:cBhvr>
                                      <p:tavLst>
                                        <p:tav tm="0">
                                          <p:val>
                                            <p:fltVal val="0.000000"/>
                                          </p:val>
                                        </p:tav>
                                        <p:tav tm="100000">
                                          <p:val>
                                            <p:strVal val="#ppt_h"/>
                                          </p:val>
                                        </p:tav>
                                      </p:tavLst>
                                    </p:anim>
                                    <p:animEffect transition="in" filter="fade">
                                      <p:cBhvr>
                                        <p:cTn id="9" dur="500"/>
                                        <p:tgtEl>
                                          <p:spTgt spid="2437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3738"/>
                                        </p:tgtEl>
                                        <p:attrNameLst>
                                          <p:attrName>style.visibility</p:attrName>
                                        </p:attrNameLst>
                                      </p:cBhvr>
                                      <p:to>
                                        <p:strVal val="visible"/>
                                      </p:to>
                                    </p:set>
                                    <p:anim calcmode="lin" valueType="num">
                                      <p:cBhvr>
                                        <p:cTn id="14" dur="500" fill="hold"/>
                                        <p:tgtEl>
                                          <p:spTgt spid="243738"/>
                                        </p:tgtEl>
                                        <p:attrNameLst>
                                          <p:attrName>ppt_w</p:attrName>
                                        </p:attrNameLst>
                                      </p:cBhvr>
                                      <p:tavLst>
                                        <p:tav tm="0">
                                          <p:val>
                                            <p:fltVal val="0.000000"/>
                                          </p:val>
                                        </p:tav>
                                        <p:tav tm="100000">
                                          <p:val>
                                            <p:strVal val="#ppt_w"/>
                                          </p:val>
                                        </p:tav>
                                      </p:tavLst>
                                    </p:anim>
                                    <p:anim calcmode="lin" valueType="num">
                                      <p:cBhvr>
                                        <p:cTn id="15" dur="500" fill="hold"/>
                                        <p:tgtEl>
                                          <p:spTgt spid="243738"/>
                                        </p:tgtEl>
                                        <p:attrNameLst>
                                          <p:attrName>ppt_h</p:attrName>
                                        </p:attrNameLst>
                                      </p:cBhvr>
                                      <p:tavLst>
                                        <p:tav tm="0">
                                          <p:val>
                                            <p:fltVal val="0.000000"/>
                                          </p:val>
                                        </p:tav>
                                        <p:tav tm="100000">
                                          <p:val>
                                            <p:strVal val="#ppt_h"/>
                                          </p:val>
                                        </p:tav>
                                      </p:tavLst>
                                    </p:anim>
                                    <p:animEffect transition="in" filter="fade">
                                      <p:cBhvr>
                                        <p:cTn id="16" dur="500"/>
                                        <p:tgtEl>
                                          <p:spTgt spid="24373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43739"/>
                                        </p:tgtEl>
                                        <p:attrNameLst>
                                          <p:attrName>style.visibility</p:attrName>
                                        </p:attrNameLst>
                                      </p:cBhvr>
                                      <p:to>
                                        <p:strVal val="visible"/>
                                      </p:to>
                                    </p:set>
                                    <p:anim calcmode="lin" valueType="num">
                                      <p:cBhvr>
                                        <p:cTn id="21" dur="500" fill="hold"/>
                                        <p:tgtEl>
                                          <p:spTgt spid="243739"/>
                                        </p:tgtEl>
                                        <p:attrNameLst>
                                          <p:attrName>ppt_w</p:attrName>
                                        </p:attrNameLst>
                                      </p:cBhvr>
                                      <p:tavLst>
                                        <p:tav tm="0">
                                          <p:val>
                                            <p:fltVal val="0.000000"/>
                                          </p:val>
                                        </p:tav>
                                        <p:tav tm="100000">
                                          <p:val>
                                            <p:strVal val="#ppt_w"/>
                                          </p:val>
                                        </p:tav>
                                      </p:tavLst>
                                    </p:anim>
                                    <p:anim calcmode="lin" valueType="num">
                                      <p:cBhvr>
                                        <p:cTn id="22" dur="500" fill="hold"/>
                                        <p:tgtEl>
                                          <p:spTgt spid="243739"/>
                                        </p:tgtEl>
                                        <p:attrNameLst>
                                          <p:attrName>ppt_h</p:attrName>
                                        </p:attrNameLst>
                                      </p:cBhvr>
                                      <p:tavLst>
                                        <p:tav tm="0">
                                          <p:val>
                                            <p:fltVal val="0.000000"/>
                                          </p:val>
                                        </p:tav>
                                        <p:tav tm="100000">
                                          <p:val>
                                            <p:strVal val="#ppt_h"/>
                                          </p:val>
                                        </p:tav>
                                      </p:tavLst>
                                    </p:anim>
                                    <p:animEffect transition="in" filter="fade">
                                      <p:cBhvr>
                                        <p:cTn id="23" dur="500"/>
                                        <p:tgtEl>
                                          <p:spTgt spid="24373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43740"/>
                                        </p:tgtEl>
                                        <p:attrNameLst>
                                          <p:attrName>style.visibility</p:attrName>
                                        </p:attrNameLst>
                                      </p:cBhvr>
                                      <p:to>
                                        <p:strVal val="visible"/>
                                      </p:to>
                                    </p:set>
                                    <p:anim calcmode="lin" valueType="num">
                                      <p:cBhvr>
                                        <p:cTn id="28" dur="500" fill="hold"/>
                                        <p:tgtEl>
                                          <p:spTgt spid="243740"/>
                                        </p:tgtEl>
                                        <p:attrNameLst>
                                          <p:attrName>ppt_w</p:attrName>
                                        </p:attrNameLst>
                                      </p:cBhvr>
                                      <p:tavLst>
                                        <p:tav tm="0">
                                          <p:val>
                                            <p:fltVal val="0.000000"/>
                                          </p:val>
                                        </p:tav>
                                        <p:tav tm="100000">
                                          <p:val>
                                            <p:strVal val="#ppt_w"/>
                                          </p:val>
                                        </p:tav>
                                      </p:tavLst>
                                    </p:anim>
                                    <p:anim calcmode="lin" valueType="num">
                                      <p:cBhvr>
                                        <p:cTn id="29" dur="500" fill="hold"/>
                                        <p:tgtEl>
                                          <p:spTgt spid="243740"/>
                                        </p:tgtEl>
                                        <p:attrNameLst>
                                          <p:attrName>ppt_h</p:attrName>
                                        </p:attrNameLst>
                                      </p:cBhvr>
                                      <p:tavLst>
                                        <p:tav tm="0">
                                          <p:val>
                                            <p:fltVal val="0.000000"/>
                                          </p:val>
                                        </p:tav>
                                        <p:tav tm="100000">
                                          <p:val>
                                            <p:strVal val="#ppt_h"/>
                                          </p:val>
                                        </p:tav>
                                      </p:tavLst>
                                    </p:anim>
                                    <p:animEffect transition="in" filter="fade">
                                      <p:cBhvr>
                                        <p:cTn id="30" dur="500"/>
                                        <p:tgtEl>
                                          <p:spTgt spid="24374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43737"/>
                                        </p:tgtEl>
                                        <p:attrNameLst>
                                          <p:attrName>style.visibility</p:attrName>
                                        </p:attrNameLst>
                                      </p:cBhvr>
                                      <p:to>
                                        <p:strVal val="visible"/>
                                      </p:to>
                                    </p:set>
                                    <p:anim calcmode="lin" valueType="num">
                                      <p:cBhvr>
                                        <p:cTn id="35" dur="500" fill="hold"/>
                                        <p:tgtEl>
                                          <p:spTgt spid="243737"/>
                                        </p:tgtEl>
                                        <p:attrNameLst>
                                          <p:attrName>ppt_w</p:attrName>
                                        </p:attrNameLst>
                                      </p:cBhvr>
                                      <p:tavLst>
                                        <p:tav tm="0">
                                          <p:val>
                                            <p:fltVal val="0.000000"/>
                                          </p:val>
                                        </p:tav>
                                        <p:tav tm="100000">
                                          <p:val>
                                            <p:strVal val="#ppt_w"/>
                                          </p:val>
                                        </p:tav>
                                      </p:tavLst>
                                    </p:anim>
                                    <p:anim calcmode="lin" valueType="num">
                                      <p:cBhvr>
                                        <p:cTn id="36" dur="500" fill="hold"/>
                                        <p:tgtEl>
                                          <p:spTgt spid="243737"/>
                                        </p:tgtEl>
                                        <p:attrNameLst>
                                          <p:attrName>ppt_h</p:attrName>
                                        </p:attrNameLst>
                                      </p:cBhvr>
                                      <p:tavLst>
                                        <p:tav tm="0">
                                          <p:val>
                                            <p:fltVal val="0.000000"/>
                                          </p:val>
                                        </p:tav>
                                        <p:tav tm="100000">
                                          <p:val>
                                            <p:strVal val="#ppt_h"/>
                                          </p:val>
                                        </p:tav>
                                      </p:tavLst>
                                    </p:anim>
                                    <p:animEffect transition="in" filter="fade">
                                      <p:cBhvr>
                                        <p:cTn id="37" dur="500"/>
                                        <p:tgtEl>
                                          <p:spTgt spid="243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Picture 2" descr="cau song Han trong dip tet"/>
          <p:cNvPicPr>
            <a:picLocks noChangeAspect="1"/>
          </p:cNvPicPr>
          <p:nvPr/>
        </p:nvPicPr>
        <p:blipFill>
          <a:blip r:embed="rId1"/>
          <a:stretch>
            <a:fillRect/>
          </a:stretch>
        </p:blipFill>
        <p:spPr>
          <a:xfrm>
            <a:off x="22225" y="38100"/>
            <a:ext cx="12085320" cy="6760845"/>
          </a:xfrm>
          <a:prstGeom prst="rect">
            <a:avLst/>
          </a:prstGeom>
          <a:noFill/>
          <a:ln w="25400" cap="flat" cmpd="sng">
            <a:solidFill>
              <a:srgbClr val="FF0000"/>
            </a:solidFill>
            <a:prstDash val="solid"/>
            <a:miter/>
            <a:headEnd type="none" w="med" len="med"/>
            <a:tailEnd type="none" w="med" len="med"/>
          </a:ln>
        </p:spPr>
      </p:pic>
      <p:pic>
        <p:nvPicPr>
          <p:cNvPr id="50179" name="CodukichDaNang.wma">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5943600" y="3276600"/>
            <a:ext cx="304800" cy="304800"/>
          </a:xfrm>
          <a:prstGeom prst="rect">
            <a:avLst/>
          </a:prstGeom>
          <a:noFill/>
          <a:ln w="9525">
            <a:noFill/>
          </a:ln>
        </p:spPr>
      </p:pic>
      <p:pic>
        <p:nvPicPr>
          <p:cNvPr id="50181" name="Picture 5" descr="quynh"/>
          <p:cNvPicPr>
            <a:picLocks noChangeAspect="1"/>
          </p:cNvPicPr>
          <p:nvPr/>
        </p:nvPicPr>
        <p:blipFill>
          <a:blip r:embed="rId5"/>
          <a:stretch>
            <a:fillRect/>
          </a:stretch>
        </p:blipFill>
        <p:spPr>
          <a:xfrm>
            <a:off x="2286000" y="1295400"/>
            <a:ext cx="7848600" cy="1504950"/>
          </a:xfrm>
          <a:prstGeom prst="rect">
            <a:avLst/>
          </a:prstGeom>
          <a:noFill/>
          <a:ln w="9525">
            <a:noFill/>
          </a:ln>
        </p:spPr>
      </p:pic>
      <p:pic>
        <p:nvPicPr>
          <p:cNvPr id="50182" name="Picture 6" descr="bd13738_"/>
          <p:cNvPicPr>
            <a:picLocks noChangeAspect="1"/>
          </p:cNvPicPr>
          <p:nvPr/>
        </p:nvPicPr>
        <p:blipFill>
          <a:blip r:embed="rId6"/>
          <a:stretch>
            <a:fillRect/>
          </a:stretch>
        </p:blipFill>
        <p:spPr>
          <a:xfrm rot="190215">
            <a:off x="5715000" y="2590800"/>
            <a:ext cx="3505200" cy="2362200"/>
          </a:xfrm>
          <a:prstGeom prst="rect">
            <a:avLst/>
          </a:prstGeom>
          <a:noFill/>
          <a:ln w="9525">
            <a:noFill/>
          </a:ln>
        </p:spPr>
      </p:pic>
      <p:pic>
        <p:nvPicPr>
          <p:cNvPr id="50183" name="Picture 7" descr="bd13738_"/>
          <p:cNvPicPr>
            <a:picLocks noChangeAspect="1"/>
          </p:cNvPicPr>
          <p:nvPr/>
        </p:nvPicPr>
        <p:blipFill>
          <a:blip r:embed="rId6"/>
          <a:stretch>
            <a:fillRect/>
          </a:stretch>
        </p:blipFill>
        <p:spPr>
          <a:xfrm rot="332388">
            <a:off x="6629400" y="3200400"/>
            <a:ext cx="3505200" cy="1905000"/>
          </a:xfrm>
          <a:prstGeom prst="rect">
            <a:avLst/>
          </a:prstGeom>
          <a:noFill/>
          <a:ln w="9525">
            <a:noFill/>
          </a:ln>
        </p:spPr>
      </p:pic>
      <p:pic>
        <p:nvPicPr>
          <p:cNvPr id="32776" name="Picture 8" descr="Fireworks-06-june"/>
          <p:cNvPicPr>
            <a:picLocks noChangeAspect="1"/>
          </p:cNvPicPr>
          <p:nvPr/>
        </p:nvPicPr>
        <p:blipFill>
          <a:blip r:embed="rId7"/>
          <a:stretch>
            <a:fillRect/>
          </a:stretch>
        </p:blipFill>
        <p:spPr>
          <a:xfrm>
            <a:off x="3352800" y="3581400"/>
            <a:ext cx="838200" cy="1108075"/>
          </a:xfrm>
          <a:prstGeom prst="rect">
            <a:avLst/>
          </a:prstGeom>
          <a:noFill/>
          <a:ln w="9525">
            <a:noFill/>
          </a:ln>
        </p:spPr>
      </p:pic>
      <p:pic>
        <p:nvPicPr>
          <p:cNvPr id="32777" name="Picture 9" descr="Fireworks-06-june"/>
          <p:cNvPicPr>
            <a:picLocks noChangeAspect="1"/>
          </p:cNvPicPr>
          <p:nvPr/>
        </p:nvPicPr>
        <p:blipFill>
          <a:blip r:embed="rId7"/>
          <a:stretch>
            <a:fillRect/>
          </a:stretch>
        </p:blipFill>
        <p:spPr>
          <a:xfrm>
            <a:off x="2057400" y="2514600"/>
            <a:ext cx="838200" cy="1108075"/>
          </a:xfrm>
          <a:prstGeom prst="rect">
            <a:avLst/>
          </a:prstGeom>
          <a:noFill/>
          <a:ln w="9525">
            <a:noFill/>
          </a:ln>
        </p:spPr>
      </p:pic>
      <p:pic>
        <p:nvPicPr>
          <p:cNvPr id="32778" name="Picture 10" descr="Fireworks-06-june"/>
          <p:cNvPicPr>
            <a:picLocks noChangeAspect="1"/>
          </p:cNvPicPr>
          <p:nvPr/>
        </p:nvPicPr>
        <p:blipFill>
          <a:blip r:embed="rId7"/>
          <a:stretch>
            <a:fillRect/>
          </a:stretch>
        </p:blipFill>
        <p:spPr>
          <a:xfrm>
            <a:off x="9372600" y="2362200"/>
            <a:ext cx="838200" cy="11080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childTnLst>
                                </p:cTn>
                              </p:par>
                              <p:par>
                                <p:cTn id="8" presetID="8" presetClass="entr" presetSubtype="16" fill="hold" nodeType="withEffect">
                                  <p:stCondLst>
                                    <p:cond delay="0"/>
                                  </p:stCondLst>
                                  <p:childTnLst>
                                    <p:set>
                                      <p:cBhvr>
                                        <p:cTn id="9" dur="1" fill="hold">
                                          <p:stCondLst>
                                            <p:cond delay="0"/>
                                          </p:stCondLst>
                                        </p:cTn>
                                        <p:tgtEl>
                                          <p:spTgt spid="50181"/>
                                        </p:tgtEl>
                                        <p:attrNameLst>
                                          <p:attrName>style.visibility</p:attrName>
                                        </p:attrNameLst>
                                      </p:cBhvr>
                                      <p:to>
                                        <p:strVal val="visible"/>
                                      </p:to>
                                    </p:set>
                                    <p:animEffect transition="in" filter="diamond(in)">
                                      <p:cBhvr>
                                        <p:cTn id="10" dur="2000"/>
                                        <p:tgtEl>
                                          <p:spTgt spid="50181"/>
                                        </p:tgtEl>
                                      </p:cBhvr>
                                    </p:animEffect>
                                  </p:childTnLst>
                                </p:cTn>
                              </p:par>
                              <p:par>
                                <p:cTn id="11" presetID="29" presetClass="entr" presetSubtype="0" fill="hold" nodeType="withEffect">
                                  <p:stCondLst>
                                    <p:cond delay="0"/>
                                  </p:stCondLst>
                                  <p:childTnLst>
                                    <p:set>
                                      <p:cBhvr>
                                        <p:cTn id="12" dur="1" fill="hold">
                                          <p:stCondLst>
                                            <p:cond delay="0"/>
                                          </p:stCondLst>
                                        </p:cTn>
                                        <p:tgtEl>
                                          <p:spTgt spid="50182"/>
                                        </p:tgtEl>
                                        <p:attrNameLst>
                                          <p:attrName>style.visibility</p:attrName>
                                        </p:attrNameLst>
                                      </p:cBhvr>
                                      <p:to>
                                        <p:strVal val="visible"/>
                                      </p:to>
                                    </p:set>
                                    <p:anim calcmode="lin" valueType="num">
                                      <p:cBhvr>
                                        <p:cTn id="13" dur="1000" fill="hold"/>
                                        <p:tgtEl>
                                          <p:spTgt spid="50182"/>
                                        </p:tgtEl>
                                        <p:attrNameLst>
                                          <p:attrName>ppt_x</p:attrName>
                                        </p:attrNameLst>
                                      </p:cBhvr>
                                      <p:tavLst>
                                        <p:tav tm="0">
                                          <p:val>
                                            <p:strVal val="#ppt_x-.2"/>
                                          </p:val>
                                        </p:tav>
                                        <p:tav tm="100000">
                                          <p:val>
                                            <p:strVal val="#ppt_x"/>
                                          </p:val>
                                        </p:tav>
                                      </p:tavLst>
                                    </p:anim>
                                    <p:anim calcmode="lin" valueType="num">
                                      <p:cBhvr>
                                        <p:cTn id="14" dur="1000" fill="hold"/>
                                        <p:tgtEl>
                                          <p:spTgt spid="5018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0182"/>
                                        </p:tgtEl>
                                      </p:cBhvr>
                                    </p:animEffect>
                                  </p:childTnLst>
                                </p:cTn>
                              </p:par>
                              <p:par>
                                <p:cTn id="16" presetID="29" presetClass="entr" presetSubtype="0" fill="hold" nodeType="withEffect">
                                  <p:stCondLst>
                                    <p:cond delay="0"/>
                                  </p:stCondLst>
                                  <p:childTnLst>
                                    <p:set>
                                      <p:cBhvr>
                                        <p:cTn id="17" dur="1" fill="hold">
                                          <p:stCondLst>
                                            <p:cond delay="0"/>
                                          </p:stCondLst>
                                        </p:cTn>
                                        <p:tgtEl>
                                          <p:spTgt spid="50183"/>
                                        </p:tgtEl>
                                        <p:attrNameLst>
                                          <p:attrName>style.visibility</p:attrName>
                                        </p:attrNameLst>
                                      </p:cBhvr>
                                      <p:to>
                                        <p:strVal val="visible"/>
                                      </p:to>
                                    </p:set>
                                    <p:anim calcmode="lin" valueType="num">
                                      <p:cBhvr>
                                        <p:cTn id="18" dur="1000" fill="hold"/>
                                        <p:tgtEl>
                                          <p:spTgt spid="50183"/>
                                        </p:tgtEl>
                                        <p:attrNameLst>
                                          <p:attrName>ppt_x</p:attrName>
                                        </p:attrNameLst>
                                      </p:cBhvr>
                                      <p:tavLst>
                                        <p:tav tm="0">
                                          <p:val>
                                            <p:strVal val="#ppt_x-.2"/>
                                          </p:val>
                                        </p:tav>
                                        <p:tav tm="100000">
                                          <p:val>
                                            <p:strVal val="#ppt_x"/>
                                          </p:val>
                                        </p:tav>
                                      </p:tavLst>
                                    </p:anim>
                                    <p:anim calcmode="lin" valueType="num">
                                      <p:cBhvr>
                                        <p:cTn id="19" dur="1000" fill="hold"/>
                                        <p:tgtEl>
                                          <p:spTgt spid="5018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Next" delay="0">
                      <p:tgtEl>
                        <p:sldTgt/>
                      </p:tgtEl>
                    </p:cond>
                    <p:cond evt="onPrev" delay="0">
                      <p:tgtEl>
                        <p:sldTgt/>
                      </p:tgtEl>
                    </p:cond>
                    <p:cond evt="onStopAudio" delay="0">
                      <p:tgtEl>
                        <p:sldTgt/>
                      </p:tgtEl>
                    </p:cond>
                  </p:endCondLst>
                </p:cTn>
                <p:tgtEl>
                  <p:spTgt spid="5017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Hộp_Văn_Bản 3"/>
          <p:cNvSpPr txBox="1"/>
          <p:nvPr/>
        </p:nvSpPr>
        <p:spPr>
          <a:xfrm>
            <a:off x="104775" y="490855"/>
            <a:ext cx="11061065" cy="2306955"/>
          </a:xfrm>
          <a:prstGeom prst="rect">
            <a:avLst/>
          </a:prstGeom>
          <a:noFill/>
          <a:ln w="9525">
            <a:noFill/>
          </a:ln>
        </p:spPr>
        <p:txBody>
          <a:bodyPr wrap="square">
            <a:spAutoFit/>
          </a:bodyPr>
          <a:p>
            <a:r>
              <a:rPr lang="en-US" altLang="x-none" sz="4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II. NHỮNG CHUYỂN BIẾN KINH TẾ XÃ HỘI Ở VIỆT NAM</a:t>
            </a:r>
            <a:endParaRPr lang="en-US" altLang="x-none" sz="4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r>
              <a:rPr lang="en-US" altLang="x-none" sz="48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1. Các vùng nông thôn</a:t>
            </a:r>
            <a:endParaRPr sz="4800" b="1" i="1" dirty="0">
              <a:solidFill>
                <a:srgbClr val="002060"/>
              </a:solidFill>
              <a:latin typeface="Times New Roman" panose="02020603050405020304" pitchFamily="18" charset="0"/>
              <a:ea typeface="Times New Roman" panose="02020603050405020304" pitchFamily="18" charset="0"/>
            </a:endParaRPr>
          </a:p>
        </p:txBody>
      </p:sp>
      <p:sp>
        <p:nvSpPr>
          <p:cNvPr id="5" name="Hộp_Văn_Bản 4"/>
          <p:cNvSpPr txBox="1"/>
          <p:nvPr/>
        </p:nvSpPr>
        <p:spPr>
          <a:xfrm>
            <a:off x="2734945" y="3581083"/>
            <a:ext cx="6913563" cy="1198880"/>
          </a:xfrm>
          <a:prstGeom prst="rect">
            <a:avLst/>
          </a:prstGeom>
          <a:solidFill>
            <a:srgbClr val="92D050"/>
          </a:solidFill>
          <a:ln w="9525">
            <a:noFill/>
          </a:ln>
        </p:spPr>
        <p:txBody>
          <a:bodyPr>
            <a:spAutoFit/>
          </a:bodyPr>
          <a:p>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Ở nông thôn Việt Nam có những giai cấp cơ bản n</a:t>
            </a:r>
            <a:r>
              <a:rPr lang="en-US" altLang="x-none" sz="3600" b="1" i="1" dirty="0">
                <a:solidFill>
                  <a:srgbClr val="FF0000"/>
                </a:solidFill>
                <a:latin typeface="Times New Roman" panose="02020603050405020304" pitchFamily="18" charset="0"/>
                <a:ea typeface="Times New Roman" panose="02020603050405020304" pitchFamily="18" charset="0"/>
              </a:rPr>
              <a:t>à</a:t>
            </a: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o? </a:t>
            </a:r>
            <a:endParaRPr sz="36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Hộp_Văn_Bản 4"/>
          <p:cNvSpPr txBox="1"/>
          <p:nvPr/>
        </p:nvSpPr>
        <p:spPr>
          <a:xfrm>
            <a:off x="2255520" y="545465"/>
            <a:ext cx="8517255" cy="829945"/>
          </a:xfrm>
          <a:prstGeom prst="rect">
            <a:avLst/>
          </a:prstGeom>
          <a:noFill/>
          <a:ln w="9525">
            <a:noFill/>
          </a:ln>
        </p:spPr>
        <p:txBody>
          <a:bodyPr wrap="square">
            <a:spAutoFit/>
          </a:bodyPr>
          <a:p>
            <a:r>
              <a:rPr lang="en-US" altLang="x-none" sz="4800" b="1" i="1" dirty="0">
                <a:solidFill>
                  <a:srgbClr val="00B0F0"/>
                </a:solidFill>
                <a:latin typeface="Times New Roman" panose="02020603050405020304" pitchFamily="18" charset="0"/>
                <a:ea typeface="Arial" panose="020B0604020202020204" pitchFamily="34" charset="0"/>
                <a:cs typeface="Times New Roman" panose="02020603050405020304" pitchFamily="18" charset="0"/>
              </a:rPr>
              <a:t>a. Giai cấp địa chủ phong kiến</a:t>
            </a:r>
            <a:endParaRPr lang="en-US" altLang="x-none" sz="4800" b="1" i="1" dirty="0">
              <a:solidFill>
                <a:srgbClr val="00B0F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Hộp_Văn_Bản 5"/>
          <p:cNvSpPr txBox="1"/>
          <p:nvPr/>
        </p:nvSpPr>
        <p:spPr>
          <a:xfrm>
            <a:off x="996950" y="1375410"/>
            <a:ext cx="10527665" cy="2306955"/>
          </a:xfrm>
          <a:prstGeom prst="rect">
            <a:avLst/>
          </a:prstGeom>
          <a:noFill/>
          <a:ln w="9525">
            <a:noFill/>
          </a:ln>
        </p:spPr>
        <p:txBody>
          <a:bodyPr wrap="square">
            <a:spAutoFit/>
          </a:bodyPr>
          <a:p>
            <a:pPr algn="ct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Dưới tác động của chương trình khai thác lần thứ nhất của TDP, giai cấp địa chủ phong kiến Việt Nam phát triển như thế n</a:t>
            </a:r>
            <a:r>
              <a:rPr lang="en-US" altLang="x-none" sz="3600" b="1" i="1" dirty="0">
                <a:solidFill>
                  <a:srgbClr val="FF0000"/>
                </a:solidFill>
                <a:latin typeface="Times New Roman" panose="02020603050405020304" pitchFamily="18" charset="0"/>
                <a:ea typeface="Times New Roman" panose="02020603050405020304" pitchFamily="18" charset="0"/>
              </a:rPr>
              <a:t>à</a:t>
            </a: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o? Thái độ của giai cấp n</a:t>
            </a:r>
            <a:r>
              <a:rPr lang="en-US" altLang="x-none" sz="3600" b="1" i="1" dirty="0">
                <a:solidFill>
                  <a:srgbClr val="FF0000"/>
                </a:solidFill>
                <a:latin typeface="Times New Roman" panose="02020603050405020304" pitchFamily="18" charset="0"/>
                <a:ea typeface="Times New Roman" panose="02020603050405020304" pitchFamily="18" charset="0"/>
              </a:rPr>
              <a:t>à</a:t>
            </a: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y như thế n</a:t>
            </a:r>
            <a:r>
              <a:rPr lang="en-US" altLang="x-none" sz="3600" b="1" i="1" dirty="0">
                <a:solidFill>
                  <a:srgbClr val="FF0000"/>
                </a:solidFill>
                <a:latin typeface="Times New Roman" panose="02020603050405020304" pitchFamily="18" charset="0"/>
                <a:ea typeface="Times New Roman" panose="02020603050405020304" pitchFamily="18" charset="0"/>
              </a:rPr>
              <a:t>à</a:t>
            </a: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o?</a:t>
            </a:r>
            <a:endParaRPr sz="3600" b="1" i="1" dirty="0">
              <a:solidFill>
                <a:srgbClr val="FF0000"/>
              </a:solidFill>
              <a:latin typeface="Times New Roman" panose="02020603050405020304" pitchFamily="18" charset="0"/>
              <a:ea typeface="Times New Roman" panose="02020603050405020304" pitchFamily="18" charset="0"/>
            </a:endParaRPr>
          </a:p>
        </p:txBody>
      </p:sp>
      <p:sp>
        <p:nvSpPr>
          <p:cNvPr id="2" name="Hộp_Văn_Bản 5"/>
          <p:cNvSpPr txBox="1"/>
          <p:nvPr/>
        </p:nvSpPr>
        <p:spPr>
          <a:xfrm>
            <a:off x="2876868" y="3682365"/>
            <a:ext cx="7273925" cy="829945"/>
          </a:xfrm>
          <a:prstGeom prst="rect">
            <a:avLst/>
          </a:prstGeom>
          <a:noFill/>
          <a:ln w="9525">
            <a:noFill/>
          </a:ln>
        </p:spPr>
        <p:txBody>
          <a:bodyPr>
            <a:spAutoFit/>
          </a:bodyPr>
          <a:p>
            <a:r>
              <a:rPr lang="en-US" altLang="x-none" sz="4800" b="1" i="1" dirty="0">
                <a:solidFill>
                  <a:schemeClr val="accent5">
                    <a:lumMod val="75000"/>
                  </a:schemeClr>
                </a:solidFill>
                <a:latin typeface="Times New Roman" panose="02020603050405020304" pitchFamily="18" charset="0"/>
                <a:ea typeface="Arial" panose="020B0604020202020204" pitchFamily="34" charset="0"/>
                <a:cs typeface="Times New Roman" panose="02020603050405020304" pitchFamily="18" charset="0"/>
              </a:rPr>
              <a:t>b. Giai cấp nông dân</a:t>
            </a:r>
            <a:endParaRPr lang="en-US" altLang="x-none" sz="4800" b="1" i="1" dirty="0">
              <a:solidFill>
                <a:schemeClr val="accent5">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70" name="Hộp_Văn_Bản 1"/>
          <p:cNvSpPr txBox="1"/>
          <p:nvPr/>
        </p:nvSpPr>
        <p:spPr>
          <a:xfrm>
            <a:off x="2877185" y="4938395"/>
            <a:ext cx="6588125" cy="1198880"/>
          </a:xfrm>
          <a:prstGeom prst="rect">
            <a:avLst/>
          </a:prstGeom>
          <a:noFill/>
          <a:ln w="9525">
            <a:noFill/>
          </a:ln>
        </p:spPr>
        <p:txBody>
          <a:bodyPr>
            <a:spAutoFit/>
          </a:bodyPr>
          <a:p>
            <a:pPr algn="ct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Thái độ chính trị của nông dân như thế n</a:t>
            </a:r>
            <a:r>
              <a:rPr lang="en-US" altLang="x-none" sz="3600" b="1" i="1" dirty="0">
                <a:solidFill>
                  <a:srgbClr val="FF0000"/>
                </a:solidFill>
                <a:latin typeface="Times New Roman" panose="02020603050405020304" pitchFamily="18" charset="0"/>
                <a:ea typeface="Times New Roman" panose="02020603050405020304" pitchFamily="18" charset="0"/>
              </a:rPr>
              <a:t>à</a:t>
            </a:r>
            <a:r>
              <a:rPr lang="en-US" altLang="x-none" sz="3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o?</a:t>
            </a:r>
            <a:endParaRPr sz="36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50" fill="hold"/>
                                        <p:tgtEl>
                                          <p:spTgt spid="2"/>
                                        </p:tgtEl>
                                        <p:attrNameLst>
                                          <p:attrName>ppt_x</p:attrName>
                                        </p:attrNameLst>
                                      </p:cBhvr>
                                      <p:tavLst>
                                        <p:tav tm="0">
                                          <p:val>
                                            <p:strVal val="#ppt_x"/>
                                          </p:val>
                                        </p:tav>
                                        <p:tav tm="100000">
                                          <p:val>
                                            <p:strVal val="#ppt_x"/>
                                          </p:val>
                                        </p:tav>
                                      </p:tavLst>
                                    </p:anim>
                                    <p:anim calcmode="lin" valueType="num">
                                      <p:cBhvr additive="base">
                                        <p:cTn id="21"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0" name="Group 9"/>
          <p:cNvGrpSpPr/>
          <p:nvPr/>
        </p:nvGrpSpPr>
        <p:grpSpPr>
          <a:xfrm>
            <a:off x="2306638" y="358775"/>
            <a:ext cx="7740650" cy="5195888"/>
            <a:chOff x="336" y="192"/>
            <a:chExt cx="4896" cy="4004"/>
          </a:xfrm>
        </p:grpSpPr>
        <p:graphicFrame>
          <p:nvGraphicFramePr>
            <p:cNvPr id="7172" name="Object 5"/>
            <p:cNvGraphicFramePr>
              <a:graphicFrameLocks noChangeAspect="1"/>
            </p:cNvGraphicFramePr>
            <p:nvPr/>
          </p:nvGraphicFramePr>
          <p:xfrm>
            <a:off x="336" y="192"/>
            <a:ext cx="4896" cy="3552"/>
          </p:xfrm>
          <a:graphic>
            <a:graphicData uri="http://schemas.openxmlformats.org/presentationml/2006/ole">
              <mc:AlternateContent xmlns:mc="http://schemas.openxmlformats.org/markup-compatibility/2006">
                <mc:Choice xmlns:v="urn:schemas-microsoft-com:vml" Requires="v">
                  <p:oleObj spid="_x0000_s3076" name="" r:id="rId1" imgW="3295650" imgH="2257425" progId="Paint.Picture">
                    <p:embed/>
                  </p:oleObj>
                </mc:Choice>
                <mc:Fallback>
                  <p:oleObj name="" r:id="rId1" imgW="3295650" imgH="2257425" progId="Paint.Picture">
                    <p:embed/>
                    <p:pic>
                      <p:nvPicPr>
                        <p:cNvPr id="0" name="Picture 3075"/>
                        <p:cNvPicPr/>
                        <p:nvPr/>
                      </p:nvPicPr>
                      <p:blipFill>
                        <a:blip r:embed="rId2"/>
                        <a:stretch>
                          <a:fillRect/>
                        </a:stretch>
                      </p:blipFill>
                      <p:spPr>
                        <a:xfrm>
                          <a:off x="336" y="192"/>
                          <a:ext cx="4896" cy="3552"/>
                        </a:xfrm>
                        <a:prstGeom prst="rect">
                          <a:avLst/>
                        </a:prstGeom>
                        <a:noFill/>
                        <a:ln w="38100">
                          <a:noFill/>
                          <a:miter/>
                        </a:ln>
                      </p:spPr>
                    </p:pic>
                  </p:oleObj>
                </mc:Fallback>
              </mc:AlternateContent>
            </a:graphicData>
          </a:graphic>
        </p:graphicFrame>
        <p:sp>
          <p:nvSpPr>
            <p:cNvPr id="7173" name="Rectangle 7"/>
            <p:cNvSpPr/>
            <p:nvPr/>
          </p:nvSpPr>
          <p:spPr>
            <a:xfrm>
              <a:off x="626" y="3668"/>
              <a:ext cx="4463" cy="528"/>
            </a:xfrm>
            <a:prstGeom prst="rect">
              <a:avLst/>
            </a:prstGeom>
            <a:noFill/>
            <a:ln w="9525">
              <a:noFill/>
            </a:ln>
          </p:spPr>
          <p:txBody>
            <a:bodyPr anchor="ctr" anchorCtr="0"/>
            <a:p>
              <a:pPr algn="ctr"/>
              <a:r>
                <a:rPr lang="en-US" altLang="x-none" sz="2400" dirty="0">
                  <a:latin typeface="Times New Roman" panose="02020603050405020304" pitchFamily="18" charset="0"/>
                  <a:ea typeface="Arial" panose="020B0604020202020204" pitchFamily="34" charset="0"/>
                </a:rPr>
                <a:t>Hình 99: Nông dân Việt Nam trong thời kì Pháp thuộc</a:t>
              </a:r>
              <a:endParaRPr lang="en-US" altLang="x-none" sz="2400" dirty="0">
                <a:latin typeface="Times New Roman" panose="02020603050405020304" pitchFamily="18" charset="0"/>
                <a:ea typeface="Arial" panose="020B0604020202020204" pitchFamily="34" charset="0"/>
              </a:endParaRPr>
            </a:p>
          </p:txBody>
        </p:sp>
      </p:grpSp>
      <p:sp>
        <p:nvSpPr>
          <p:cNvPr id="7171" name="Rectangle 10"/>
          <p:cNvSpPr/>
          <p:nvPr/>
        </p:nvSpPr>
        <p:spPr>
          <a:xfrm>
            <a:off x="2286000" y="5694363"/>
            <a:ext cx="7696200" cy="829945"/>
          </a:xfrm>
          <a:prstGeom prst="rect">
            <a:avLst/>
          </a:prstGeom>
          <a:solidFill>
            <a:schemeClr val="accent2">
              <a:lumMod val="20000"/>
              <a:lumOff val="80000"/>
            </a:schemeClr>
          </a:solidFill>
          <a:ln w="9525">
            <a:noFill/>
          </a:ln>
        </p:spPr>
        <p:txBody>
          <a:bodyPr>
            <a:spAutoFit/>
          </a:bodyPr>
          <a:p>
            <a:pPr algn="ctr"/>
            <a:r>
              <a:rPr lang="en-US" altLang="x-none" sz="2400" b="1" i="1" dirty="0">
                <a:solidFill>
                  <a:srgbClr val="FF0000"/>
                </a:solidFill>
                <a:latin typeface="Times New Roman" panose="02020603050405020304" pitchFamily="18" charset="0"/>
                <a:ea typeface="Arial" panose="020B0604020202020204" pitchFamily="34" charset="0"/>
              </a:rPr>
              <a:t>?Nhìn vào bức ảnh em có nhận xét gì về đời sống của giai cấp nông dân Việt Nam thời Pháp thuộc?</a:t>
            </a:r>
            <a:endParaRPr lang="en-US" altLang="x-none" sz="2400" b="1" i="1" dirty="0">
              <a:solidFill>
                <a:srgbClr val="FF0000"/>
              </a:solidFill>
              <a:latin typeface="Times New Roman" panose="02020603050405020304" pitchFamily="18" charset="0"/>
              <a:ea typeface="Arial" panose="020B0604020202020204" pitchFamily="34" charset="0"/>
            </a:endParaRPr>
          </a:p>
        </p:txBody>
      </p:sp>
    </p:spTree>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Chỗ dành sẵn cho Nội dung 1"/>
          <p:cNvSpPr>
            <a:spLocks noGrp="1"/>
          </p:cNvSpPr>
          <p:nvPr>
            <p:ph/>
          </p:nvPr>
        </p:nvSpPr>
        <p:spPr>
          <a:xfrm>
            <a:off x="1981200" y="274638"/>
            <a:ext cx="8229600" cy="4667250"/>
          </a:xfrm>
        </p:spPr>
        <p:txBody>
          <a:bodyPr vert="horz" wrap="square" lIns="91440" tIns="45720" rIns="91440" bIns="45720" anchor="t" anchorCtr="0"/>
          <a:p>
            <a:pPr marL="0" indent="0" algn="just">
              <a:buNone/>
            </a:pPr>
            <a:r>
              <a:rPr lang="en-US" altLang="x-none" dirty="0">
                <a:latin typeface="Times New Roman" panose="02020603050405020304" pitchFamily="18" charset="0"/>
                <a:cs typeface="Times New Roman" panose="02020603050405020304" pitchFamily="18" charset="0"/>
              </a:rPr>
              <a:t>	Họ bị tước đoạt ruộng đất, phải gánh chịu rất nhiều thứ thuế v</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 vô số các khoản phụ thu của chức dịch trong các l</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ng. Nông dân bị phá sản, có người ở lại nông thôn l</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m tá điền cho địa chủ, một số bỏ đi l</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m phu cho các đồn điền Pháp, số khác ra th</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nh thị kiếm ăn bằng những nghề phụ như cắt tóc, kéo xe hoặc l</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m bồi bếp, con sen; một số rất nhỏ l</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m công nhân trong các nh</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 máy, hầm mỏ của TB Pháp v</a:t>
            </a:r>
            <a:r>
              <a:rPr lang="en-US" altLang="x-none" dirty="0">
                <a:latin typeface="Times New Roman" panose="02020603050405020304" pitchFamily="18" charset="0"/>
                <a:ea typeface="Times New Roman" panose="02020603050405020304" pitchFamily="18" charset="0"/>
              </a:rPr>
              <a:t>à</a:t>
            </a:r>
            <a:r>
              <a:rPr lang="en-US" altLang="x-none" dirty="0">
                <a:latin typeface="Times New Roman" panose="02020603050405020304" pitchFamily="18" charset="0"/>
                <a:cs typeface="Times New Roman" panose="02020603050405020304" pitchFamily="18" charset="0"/>
              </a:rPr>
              <a:t> Việt Nam.</a:t>
            </a:r>
            <a:endParaRPr dirty="0">
              <a:latin typeface="Times New Roman" panose="02020603050405020304" pitchFamily="18" charset="0"/>
              <a:ea typeface="Times New Roman" panose="02020603050405020304" pitchFamily="18" charset="0"/>
            </a:endParaRPr>
          </a:p>
        </p:txBody>
      </p:sp>
      <p:sp>
        <p:nvSpPr>
          <p:cNvPr id="3" name="Hộp_Văn_Bản 2"/>
          <p:cNvSpPr txBox="1"/>
          <p:nvPr/>
        </p:nvSpPr>
        <p:spPr>
          <a:xfrm>
            <a:off x="2495550" y="4485005"/>
            <a:ext cx="7200900" cy="1076325"/>
          </a:xfrm>
          <a:prstGeom prst="rect">
            <a:avLst/>
          </a:prstGeom>
          <a:solidFill>
            <a:schemeClr val="accent4">
              <a:lumMod val="40000"/>
              <a:lumOff val="60000"/>
            </a:schemeClr>
          </a:solidFill>
          <a:ln w="9525">
            <a:noFill/>
          </a:ln>
        </p:spPr>
        <p:txBody>
          <a:bodyPr>
            <a:spAutoFit/>
          </a:bodyPr>
          <a:p>
            <a:pPr algn="ctr"/>
            <a:r>
              <a:rPr lang="en-US" altLang="x-none"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Em hãy trình b</a:t>
            </a:r>
            <a:r>
              <a:rPr lang="en-US" altLang="x-none" sz="3200" b="1" i="1" dirty="0">
                <a:solidFill>
                  <a:srgbClr val="FF0000"/>
                </a:solidFill>
                <a:latin typeface="Times New Roman" panose="02020603050405020304" pitchFamily="18" charset="0"/>
                <a:ea typeface="Times New Roman" panose="02020603050405020304" pitchFamily="18" charset="0"/>
              </a:rPr>
              <a:t>à</a:t>
            </a:r>
            <a:r>
              <a:rPr lang="en-US" altLang="x-none"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y sự phân hóa giai cấp nông dân Việt Nam?</a:t>
            </a:r>
            <a:endParaRPr sz="32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218" name="Object 5"/>
          <p:cNvGraphicFramePr>
            <a:graphicFrameLocks noChangeAspect="1"/>
          </p:cNvGraphicFramePr>
          <p:nvPr>
            <p:ph/>
          </p:nvPr>
        </p:nvGraphicFramePr>
        <p:xfrm>
          <a:off x="1905000" y="457200"/>
          <a:ext cx="8382000" cy="5791200"/>
        </p:xfrm>
        <a:graphic>
          <a:graphicData uri="http://schemas.openxmlformats.org/presentationml/2006/ole">
            <mc:AlternateContent xmlns:mc="http://schemas.openxmlformats.org/markup-compatibility/2006">
              <mc:Choice xmlns:v="urn:schemas-microsoft-com:vml" Requires="v">
                <p:oleObj spid="_x0000_s3077" name="" r:id="rId1" imgW="3724275" imgH="2305050" progId="Paint.Picture">
                  <p:embed/>
                </p:oleObj>
              </mc:Choice>
              <mc:Fallback>
                <p:oleObj name="" r:id="rId1" imgW="3724275" imgH="2305050" progId="Paint.Picture">
                  <p:embed/>
                  <p:pic>
                    <p:nvPicPr>
                      <p:cNvPr id="0" name="Picture 3076"/>
                      <p:cNvPicPr/>
                      <p:nvPr/>
                    </p:nvPicPr>
                    <p:blipFill>
                      <a:blip r:embed="rId2"/>
                      <a:srcRect/>
                      <a:stretch>
                        <a:fillRect/>
                      </a:stretch>
                    </p:blipFill>
                    <p:spPr>
                      <a:xfrm>
                        <a:off x="1905000" y="457200"/>
                        <a:ext cx="8382000" cy="5791200"/>
                      </a:xfrm>
                      <a:prstGeom prst="rect">
                        <a:avLst/>
                      </a:prstGeom>
                      <a:noFill/>
                      <a:ln w="38100">
                        <a:miter/>
                      </a:ln>
                    </p:spPr>
                  </p:pic>
                </p:oleObj>
              </mc:Fallback>
            </mc:AlternateContent>
          </a:graphicData>
        </a:graphic>
      </p:graphicFrame>
      <p:sp>
        <p:nvSpPr>
          <p:cNvPr id="9219" name="Text Box 7"/>
          <p:cNvSpPr txBox="1"/>
          <p:nvPr/>
        </p:nvSpPr>
        <p:spPr>
          <a:xfrm>
            <a:off x="2292350" y="6345238"/>
            <a:ext cx="7543800" cy="460375"/>
          </a:xfrm>
          <a:prstGeom prst="rect">
            <a:avLst/>
          </a:prstGeom>
          <a:noFill/>
          <a:ln w="9525">
            <a:noFill/>
          </a:ln>
        </p:spPr>
        <p:txBody>
          <a:bodyPr>
            <a:spAutoFit/>
          </a:bodyPr>
          <a:p>
            <a:pPr>
              <a:spcBef>
                <a:spcPct val="50000"/>
              </a:spcBef>
            </a:pPr>
            <a:r>
              <a:rPr lang="en-US" altLang="x-none" sz="2400" b="1" dirty="0">
                <a:solidFill>
                  <a:srgbClr val="0070C0"/>
                </a:solidFill>
                <a:latin typeface="Times New Roman" panose="02020603050405020304" pitchFamily="18" charset="0"/>
                <a:ea typeface="Arial" panose="020B0604020202020204" pitchFamily="34" charset="0"/>
              </a:rPr>
              <a:t>Hình 100. Công nhân Việt Nam trong thời kì Pháp thuộc</a:t>
            </a:r>
            <a:endParaRPr lang="en-US" altLang="x-none" sz="2400" b="1" dirty="0">
              <a:solidFill>
                <a:srgbClr val="0070C0"/>
              </a:solidFill>
              <a:latin typeface="Times New Roman" panose="02020603050405020304" pitchFamily="18" charset="0"/>
              <a:ea typeface="Arial" panose="020B0604020202020204" pitchFamily="34" charset="0"/>
            </a:endParaRPr>
          </a:p>
        </p:txBody>
      </p:sp>
    </p:spTree>
  </p:cSld>
  <p:clrMapOvr>
    <a:masterClrMapping/>
  </p:clrMapOvr>
  <p:transition advClick="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3" name="Text Box 5"/>
          <p:cNvSpPr txBox="1"/>
          <p:nvPr/>
        </p:nvSpPr>
        <p:spPr>
          <a:xfrm>
            <a:off x="1524000" y="203200"/>
            <a:ext cx="8915400" cy="6292850"/>
          </a:xfrm>
          <a:prstGeom prst="rect">
            <a:avLst/>
          </a:prstGeom>
          <a:solidFill>
            <a:srgbClr val="FFFFFF"/>
          </a:solidFill>
          <a:ln w="9525">
            <a:noFill/>
          </a:ln>
        </p:spPr>
        <p:txBody>
          <a:bodyPr>
            <a:spAutoFit/>
          </a:bodyPr>
          <a:p>
            <a:pPr algn="just">
              <a:spcBef>
                <a:spcPct val="50000"/>
              </a:spcBef>
            </a:pPr>
            <a:r>
              <a:rPr lang="en-US" altLang="x-none" sz="2600" dirty="0">
                <a:latin typeface="Times New Roman" panose="02020603050405020304" pitchFamily="18" charset="0"/>
                <a:ea typeface="Arial" panose="020B0604020202020204" pitchFamily="34" charset="0"/>
              </a:rPr>
              <a:t>“Đời sống nông dân cũng chẳng hơn gì. Đất xấu canh tác thì lạc hậu, do đó năng suất kém, sản lượng 1 ha ở châu Âu là 4.670 kg, ở Nhật Bản là 3.250kg, ở Nam Dương (Inđônêxia) là 2.150 kg, còn ở Đông Dương sản lượng chỉ có 1.214kg.</a:t>
            </a:r>
            <a:endParaRPr lang="en-US" altLang="x-none" sz="2600" dirty="0">
              <a:latin typeface="Times New Roman" panose="02020603050405020304" pitchFamily="18" charset="0"/>
              <a:ea typeface="Arial" panose="020B0604020202020204" pitchFamily="34" charset="0"/>
            </a:endParaRPr>
          </a:p>
          <a:p>
            <a:pPr algn="just">
              <a:spcBef>
                <a:spcPct val="50000"/>
              </a:spcBef>
            </a:pPr>
            <a:r>
              <a:rPr lang="en-US" altLang="x-none" sz="2600" dirty="0">
                <a:latin typeface="Times New Roman" panose="02020603050405020304" pitchFamily="18" charset="0"/>
                <a:ea typeface="Arial" panose="020B0604020202020204" pitchFamily="34" charset="0"/>
              </a:rPr>
              <a:t>Người bản xứ đo ruộng đất bằng “mẫu”, chứ không đo bằng hécta. Một mẫu đất tốt sản xuất khoảng 50 thùng thóc trị giá 24đ75. Trong số tiền này, chính phủ đã trích thu 2đ10, khoảng 10%. Nhưng cày cấy mỗi mẫu ruộng, người dân đã phải chi phí hết 28đ50 về tát nước, phân bón, giống má, thuê trâu bò, nhân công, … Như vậy là lỗ vốn mất 3đ75.</a:t>
            </a:r>
            <a:endParaRPr lang="en-US" altLang="x-none" sz="2600" dirty="0">
              <a:latin typeface="Times New Roman" panose="02020603050405020304" pitchFamily="18" charset="0"/>
              <a:ea typeface="Arial" panose="020B0604020202020204" pitchFamily="34" charset="0"/>
            </a:endParaRPr>
          </a:p>
          <a:p>
            <a:pPr algn="just">
              <a:spcBef>
                <a:spcPct val="50000"/>
              </a:spcBef>
            </a:pPr>
            <a:r>
              <a:rPr lang="en-US" altLang="x-none" sz="2600" dirty="0">
                <a:latin typeface="Times New Roman" panose="02020603050405020304" pitchFamily="18" charset="0"/>
                <a:ea typeface="Arial" panose="020B0604020202020204" pitchFamily="34" charset="0"/>
              </a:rPr>
              <a:t>… Suốt năm, phần lớn những người nông dân phải ăn rau, ăn khoai. Rất ít khi họ ăn cơm, chỉ trong những ngày giỗ Tết chẳng hạn thì họ mới động đến hạt cơm quý giá ấy.”</a:t>
            </a:r>
            <a:endParaRPr lang="en-US" altLang="x-none" sz="2600" dirty="0">
              <a:latin typeface="Times New Roman" panose="02020603050405020304" pitchFamily="18" charset="0"/>
              <a:ea typeface="Arial" panose="020B0604020202020204" pitchFamily="34" charset="0"/>
            </a:endParaRPr>
          </a:p>
          <a:p>
            <a:pPr>
              <a:spcBef>
                <a:spcPct val="50000"/>
              </a:spcBef>
            </a:pPr>
            <a:r>
              <a:rPr lang="en-US" altLang="x-none" sz="2600" i="1" dirty="0">
                <a:latin typeface="Times New Roman" panose="02020603050405020304" pitchFamily="18" charset="0"/>
                <a:ea typeface="Arial" panose="020B0604020202020204" pitchFamily="34" charset="0"/>
              </a:rPr>
              <a:t>                (Hồ Chí Minh – Phong trào cách mạng ở Đông Dương)</a:t>
            </a:r>
            <a:endParaRPr lang="en-US" altLang="x-none" sz="2600" i="1" dirty="0">
              <a:latin typeface="Times New Roman" panose="02020603050405020304" pitchFamily="18" charset="0"/>
              <a:ea typeface="Arial" panose="020B0604020202020204" pitchFamily="34"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diamond(in)">
                                      <p:cBhvr>
                                        <p:cTn id="7" dur="20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Hộp_Văn_Bản 4"/>
          <p:cNvSpPr txBox="1"/>
          <p:nvPr/>
        </p:nvSpPr>
        <p:spPr>
          <a:xfrm>
            <a:off x="1639570" y="285750"/>
            <a:ext cx="9467215" cy="2553335"/>
          </a:xfrm>
          <a:prstGeom prst="rect">
            <a:avLst/>
          </a:prstGeom>
          <a:noFill/>
          <a:ln w="9525">
            <a:noFill/>
          </a:ln>
        </p:spPr>
        <p:txBody>
          <a:bodyPr wrap="square">
            <a:spAutoFit/>
          </a:bodyPr>
          <a:p>
            <a:r>
              <a:rPr lang="en-US" altLang="x-none" sz="4000" b="1"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2. Đô thị phát triển, sự xuất hiện các giai cấp, tầng lớp mới.</a:t>
            </a:r>
            <a:endParaRPr lang="en-US" altLang="x-none" sz="4000" b="1" i="1" dirty="0">
              <a:latin typeface="Times New Roman" panose="02020603050405020304" pitchFamily="18" charset="0"/>
              <a:ea typeface="Arial" panose="020B0604020202020204" pitchFamily="34" charset="0"/>
              <a:cs typeface="Times New Roman" panose="02020603050405020304" pitchFamily="18" charset="0"/>
            </a:endParaRPr>
          </a:p>
          <a:p>
            <a:r>
              <a:rPr lang="en-US" altLang="x-none" sz="4000" b="1" i="1" dirty="0">
                <a:latin typeface="Times New Roman" panose="02020603050405020304" pitchFamily="18" charset="0"/>
                <a:ea typeface="Arial" panose="020B0604020202020204" pitchFamily="34" charset="0"/>
                <a:cs typeface="Times New Roman" panose="02020603050405020304" pitchFamily="18" charset="0"/>
              </a:rPr>
              <a:t>	</a:t>
            </a:r>
            <a:endParaRPr lang="en-US" altLang="x-none" sz="4000" b="1" i="1" dirty="0">
              <a:latin typeface="Times New Roman" panose="02020603050405020304" pitchFamily="18" charset="0"/>
              <a:ea typeface="Arial" panose="020B0604020202020204" pitchFamily="34" charset="0"/>
              <a:cs typeface="Times New Roman" panose="02020603050405020304" pitchFamily="18" charset="0"/>
            </a:endParaRPr>
          </a:p>
          <a:p>
            <a:r>
              <a:rPr lang="en-US" altLang="x-none" sz="4000" b="1" i="1" dirty="0">
                <a:latin typeface="Times New Roman" panose="02020603050405020304" pitchFamily="18" charset="0"/>
                <a:ea typeface="Arial" panose="020B0604020202020204" pitchFamily="34" charset="0"/>
                <a:cs typeface="Times New Roman" panose="02020603050405020304" pitchFamily="18" charset="0"/>
              </a:rPr>
              <a:t>a. Sự phát triển của đô thị</a:t>
            </a:r>
            <a:endParaRPr sz="4000" b="1" i="1" dirty="0">
              <a:latin typeface="Times New Roman" panose="02020603050405020304" pitchFamily="18" charset="0"/>
              <a:ea typeface="Times New Roman" panose="02020603050405020304" pitchFamily="18" charset="0"/>
            </a:endParaRPr>
          </a:p>
        </p:txBody>
      </p:sp>
      <p:sp>
        <p:nvSpPr>
          <p:cNvPr id="2" name="Hộp_Văn_Bản 1"/>
          <p:cNvSpPr txBox="1"/>
          <p:nvPr/>
        </p:nvSpPr>
        <p:spPr>
          <a:xfrm>
            <a:off x="2412365" y="3736340"/>
            <a:ext cx="7367588" cy="1568450"/>
          </a:xfrm>
          <a:prstGeom prst="rect">
            <a:avLst/>
          </a:prstGeom>
          <a:solidFill>
            <a:schemeClr val="accent2">
              <a:lumMod val="20000"/>
              <a:lumOff val="80000"/>
            </a:schemeClr>
          </a:solidFill>
          <a:ln w="9525">
            <a:noFill/>
          </a:ln>
        </p:spPr>
        <p:txBody>
          <a:bodyPr>
            <a:spAutoFit/>
          </a:bodyPr>
          <a:p>
            <a:pPr algn="ctr"/>
            <a:r>
              <a:rPr lang="en-US" altLang="x-none"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Dưới tác động của chương trình khai thác thuộc địa lần thứ nhất, đô thị Việt Nam phát triển như thế n</a:t>
            </a:r>
            <a:r>
              <a:rPr lang="en-US" altLang="x-none" sz="3200" b="1" i="1" dirty="0">
                <a:solidFill>
                  <a:srgbClr val="FF0000"/>
                </a:solidFill>
                <a:latin typeface="Times New Roman" panose="02020603050405020304" pitchFamily="18" charset="0"/>
                <a:ea typeface="Times New Roman" panose="02020603050405020304" pitchFamily="18" charset="0"/>
              </a:rPr>
              <a:t>à</a:t>
            </a:r>
            <a:r>
              <a:rPr lang="en-US" altLang="x-none" sz="32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o?</a:t>
            </a:r>
            <a:endParaRPr sz="32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2"/>
          <p:cNvPicPr>
            <a:picLocks noChangeAspect="1"/>
          </p:cNvPicPr>
          <p:nvPr/>
        </p:nvPicPr>
        <p:blipFill>
          <a:blip r:embed="rId1"/>
          <a:stretch>
            <a:fillRect/>
          </a:stretch>
        </p:blipFill>
        <p:spPr>
          <a:xfrm>
            <a:off x="1524000" y="3200400"/>
            <a:ext cx="4724400" cy="3657600"/>
          </a:xfrm>
          <a:prstGeom prst="rect">
            <a:avLst/>
          </a:prstGeom>
          <a:noFill/>
          <a:ln w="9525">
            <a:noFill/>
          </a:ln>
        </p:spPr>
      </p:pic>
      <p:pic>
        <p:nvPicPr>
          <p:cNvPr id="54275" name="Picture 3"/>
          <p:cNvPicPr>
            <a:picLocks noChangeAspect="1"/>
          </p:cNvPicPr>
          <p:nvPr/>
        </p:nvPicPr>
        <p:blipFill>
          <a:blip r:embed="rId2"/>
          <a:stretch>
            <a:fillRect/>
          </a:stretch>
        </p:blipFill>
        <p:spPr>
          <a:xfrm>
            <a:off x="1524000" y="0"/>
            <a:ext cx="4724400" cy="3124200"/>
          </a:xfrm>
          <a:prstGeom prst="rect">
            <a:avLst/>
          </a:prstGeom>
          <a:noFill/>
          <a:ln w="9525">
            <a:noFill/>
          </a:ln>
        </p:spPr>
      </p:pic>
      <p:sp>
        <p:nvSpPr>
          <p:cNvPr id="54276" name="Text Box 4"/>
          <p:cNvSpPr txBox="1"/>
          <p:nvPr/>
        </p:nvSpPr>
        <p:spPr>
          <a:xfrm>
            <a:off x="2133600" y="2743200"/>
            <a:ext cx="3276600" cy="368300"/>
          </a:xfrm>
          <a:prstGeom prst="rect">
            <a:avLst/>
          </a:prstGeom>
          <a:solidFill>
            <a:srgbClr val="FFFF00"/>
          </a:solidFill>
          <a:ln w="9525">
            <a:noFill/>
          </a:ln>
        </p:spPr>
        <p:txBody>
          <a:bodyPr>
            <a:spAutoFit/>
          </a:bodyPr>
          <a:p>
            <a:pPr>
              <a:spcBef>
                <a:spcPct val="50000"/>
              </a:spcBef>
            </a:pPr>
            <a:r>
              <a:rPr lang="en-US" altLang="x-none" dirty="0">
                <a:solidFill>
                  <a:srgbClr val="0000FF"/>
                </a:solidFill>
                <a:latin typeface="Arial" panose="020B0604020202020204" pitchFamily="34" charset="0"/>
                <a:ea typeface="Arial" panose="020B0604020202020204" pitchFamily="34" charset="0"/>
              </a:rPr>
              <a:t>Nhà máy xi-măng Hải Phòng</a:t>
            </a:r>
            <a:endParaRPr lang="en-US" altLang="x-none" dirty="0">
              <a:solidFill>
                <a:srgbClr val="0000FF"/>
              </a:solidFill>
              <a:latin typeface="Arial" panose="020B0604020202020204" pitchFamily="34" charset="0"/>
              <a:ea typeface="Arial" panose="020B0604020202020204" pitchFamily="34" charset="0"/>
            </a:endParaRPr>
          </a:p>
        </p:txBody>
      </p:sp>
      <p:pic>
        <p:nvPicPr>
          <p:cNvPr id="54277" name="Picture 5"/>
          <p:cNvPicPr>
            <a:picLocks noChangeAspect="1"/>
          </p:cNvPicPr>
          <p:nvPr/>
        </p:nvPicPr>
        <p:blipFill>
          <a:blip r:embed="rId3"/>
          <a:stretch>
            <a:fillRect/>
          </a:stretch>
        </p:blipFill>
        <p:spPr>
          <a:xfrm>
            <a:off x="6324600" y="0"/>
            <a:ext cx="4343400" cy="3124200"/>
          </a:xfrm>
          <a:prstGeom prst="rect">
            <a:avLst/>
          </a:prstGeom>
          <a:noFill/>
          <a:ln w="9525">
            <a:noFill/>
          </a:ln>
        </p:spPr>
      </p:pic>
      <p:sp>
        <p:nvSpPr>
          <p:cNvPr id="54278" name="Rectangle 6"/>
          <p:cNvSpPr/>
          <p:nvPr/>
        </p:nvSpPr>
        <p:spPr>
          <a:xfrm>
            <a:off x="7315200" y="2743200"/>
            <a:ext cx="2667000" cy="368300"/>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p>
            <a:r>
              <a:rPr lang="en-US" altLang="x-none" dirty="0">
                <a:solidFill>
                  <a:srgbClr val="0000FF"/>
                </a:solidFill>
                <a:latin typeface="Arial" panose="020B0604020202020204" pitchFamily="34" charset="0"/>
                <a:ea typeface="Arial" panose="020B0604020202020204" pitchFamily="34" charset="0"/>
              </a:rPr>
              <a:t>Ga Hà Nội (năm 1900)</a:t>
            </a:r>
            <a:endParaRPr lang="en-US" altLang="x-none" dirty="0">
              <a:solidFill>
                <a:srgbClr val="0000FF"/>
              </a:solidFill>
              <a:latin typeface="Arial" panose="020B0604020202020204" pitchFamily="34" charset="0"/>
              <a:ea typeface="Arial" panose="020B0604020202020204" pitchFamily="34" charset="0"/>
            </a:endParaRPr>
          </a:p>
        </p:txBody>
      </p:sp>
      <p:sp>
        <p:nvSpPr>
          <p:cNvPr id="54279" name="Rectangle 7"/>
          <p:cNvSpPr/>
          <p:nvPr/>
        </p:nvSpPr>
        <p:spPr>
          <a:xfrm>
            <a:off x="2895600" y="6491288"/>
            <a:ext cx="1828800" cy="368300"/>
          </a:xfrm>
          <a:prstGeom prst="rect">
            <a:avLst/>
          </a:prstGeom>
          <a:solidFill>
            <a:srgbClr val="FFFF00"/>
          </a:solidFill>
          <a:ln w="9525">
            <a:noFill/>
          </a:ln>
        </p:spPr>
        <p:txBody>
          <a:bodyPr>
            <a:spAutoFit/>
          </a:bodyPr>
          <a:p>
            <a:r>
              <a:rPr lang="en-US" altLang="x-none" dirty="0">
                <a:solidFill>
                  <a:srgbClr val="0000FF"/>
                </a:solidFill>
                <a:latin typeface="Arial" panose="020B0604020202020204" pitchFamily="34" charset="0"/>
                <a:ea typeface="Arial" panose="020B0604020202020204" pitchFamily="34" charset="0"/>
              </a:rPr>
              <a:t>Cảng Sài Gòn</a:t>
            </a:r>
            <a:endParaRPr lang="en-US" altLang="x-none" dirty="0">
              <a:solidFill>
                <a:srgbClr val="0000FF"/>
              </a:solidFill>
              <a:latin typeface="Arial" panose="020B0604020202020204" pitchFamily="34" charset="0"/>
              <a:ea typeface="Arial" panose="020B0604020202020204" pitchFamily="34" charset="0"/>
            </a:endParaRPr>
          </a:p>
        </p:txBody>
      </p:sp>
      <p:pic>
        <p:nvPicPr>
          <p:cNvPr id="54280" name="Picture 8"/>
          <p:cNvPicPr>
            <a:picLocks noChangeAspect="1"/>
          </p:cNvPicPr>
          <p:nvPr/>
        </p:nvPicPr>
        <p:blipFill>
          <a:blip r:embed="rId4"/>
          <a:stretch>
            <a:fillRect/>
          </a:stretch>
        </p:blipFill>
        <p:spPr>
          <a:xfrm>
            <a:off x="6400800" y="3200400"/>
            <a:ext cx="4267200" cy="3657600"/>
          </a:xfrm>
          <a:prstGeom prst="rect">
            <a:avLst/>
          </a:prstGeom>
          <a:noFill/>
          <a:ln w="9525">
            <a:noFill/>
          </a:ln>
        </p:spPr>
      </p:pic>
      <p:sp>
        <p:nvSpPr>
          <p:cNvPr id="54281" name="Rectangle 9"/>
          <p:cNvSpPr/>
          <p:nvPr/>
        </p:nvSpPr>
        <p:spPr>
          <a:xfrm>
            <a:off x="6781800" y="6216650"/>
            <a:ext cx="3581400" cy="645160"/>
          </a:xfrm>
          <a:prstGeom prst="rect">
            <a:avLst/>
          </a:prstGeom>
          <a:solidFill>
            <a:srgbClr val="FFFF00"/>
          </a:solidFill>
          <a:ln w="9525">
            <a:noFill/>
          </a:ln>
        </p:spPr>
        <p:txBody>
          <a:bodyPr>
            <a:spAutoFit/>
          </a:bodyPr>
          <a:p>
            <a:r>
              <a:rPr lang="en-US" altLang="x-none" dirty="0">
                <a:solidFill>
                  <a:srgbClr val="0000FF"/>
                </a:solidFill>
                <a:latin typeface="Arial" panose="020B0604020202020204" pitchFamily="34" charset="0"/>
                <a:ea typeface="Arial" panose="020B0604020202020204" pitchFamily="34" charset="0"/>
              </a:rPr>
              <a:t>Ngân hàng Đông Dương (Ngân hàng nhà nước hiện nay)</a:t>
            </a:r>
            <a:endParaRPr lang="en-US" altLang="x-none" dirty="0">
              <a:solidFill>
                <a:srgbClr val="0000FF"/>
              </a:solidFill>
              <a:latin typeface="Arial" panose="020B0604020202020204" pitchFamily="34"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1000" fill="hold"/>
                                        <p:tgtEl>
                                          <p:spTgt spid="54275"/>
                                        </p:tgtEl>
                                        <p:attrNameLst>
                                          <p:attrName>ppt_x</p:attrName>
                                        </p:attrNameLst>
                                      </p:cBhvr>
                                      <p:tavLst>
                                        <p:tav tm="0">
                                          <p:val>
                                            <p:strVal val="#ppt_x-.2"/>
                                          </p:val>
                                        </p:tav>
                                        <p:tav tm="100000">
                                          <p:val>
                                            <p:strVal val="#ppt_x"/>
                                          </p:val>
                                        </p:tav>
                                      </p:tavLst>
                                    </p:anim>
                                    <p:anim calcmode="lin" valueType="num">
                                      <p:cBhvr>
                                        <p:cTn id="8" dur="1000" fill="hold"/>
                                        <p:tgtEl>
                                          <p:spTgt spid="5427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427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4276"/>
                                        </p:tgtEl>
                                        <p:attrNameLst>
                                          <p:attrName>style.visibility</p:attrName>
                                        </p:attrNameLst>
                                      </p:cBhvr>
                                      <p:to>
                                        <p:strVal val="visible"/>
                                      </p:to>
                                    </p:set>
                                    <p:anim calcmode="lin" valueType="num">
                                      <p:cBhvr>
                                        <p:cTn id="12" dur="1000" fill="hold"/>
                                        <p:tgtEl>
                                          <p:spTgt spid="54276"/>
                                        </p:tgtEl>
                                        <p:attrNameLst>
                                          <p:attrName>ppt_x</p:attrName>
                                        </p:attrNameLst>
                                      </p:cBhvr>
                                      <p:tavLst>
                                        <p:tav tm="0">
                                          <p:val>
                                            <p:strVal val="#ppt_x-.2"/>
                                          </p:val>
                                        </p:tav>
                                        <p:tav tm="100000">
                                          <p:val>
                                            <p:strVal val="#ppt_x"/>
                                          </p:val>
                                        </p:tav>
                                      </p:tavLst>
                                    </p:anim>
                                    <p:anim calcmode="lin" valueType="num">
                                      <p:cBhvr>
                                        <p:cTn id="13" dur="1000" fill="hold"/>
                                        <p:tgtEl>
                                          <p:spTgt spid="5427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427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54277"/>
                                        </p:tgtEl>
                                        <p:attrNameLst>
                                          <p:attrName>style.visibility</p:attrName>
                                        </p:attrNameLst>
                                      </p:cBhvr>
                                      <p:to>
                                        <p:strVal val="visible"/>
                                      </p:to>
                                    </p:set>
                                    <p:anim calcmode="lin" valueType="num">
                                      <p:cBhvr>
                                        <p:cTn id="19" dur="1000" fill="hold"/>
                                        <p:tgtEl>
                                          <p:spTgt spid="54277"/>
                                        </p:tgtEl>
                                        <p:attrNameLst>
                                          <p:attrName>ppt_x</p:attrName>
                                        </p:attrNameLst>
                                      </p:cBhvr>
                                      <p:tavLst>
                                        <p:tav tm="0">
                                          <p:val>
                                            <p:strVal val="#ppt_x-.2"/>
                                          </p:val>
                                        </p:tav>
                                        <p:tav tm="100000">
                                          <p:val>
                                            <p:strVal val="#ppt_x"/>
                                          </p:val>
                                        </p:tav>
                                      </p:tavLst>
                                    </p:anim>
                                    <p:anim calcmode="lin" valueType="num">
                                      <p:cBhvr>
                                        <p:cTn id="20" dur="1000" fill="hold"/>
                                        <p:tgtEl>
                                          <p:spTgt spid="5427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4277"/>
                                        </p:tgtEl>
                                      </p:cBhvr>
                                    </p:animEffect>
                                  </p:childTnLst>
                                </p:cTn>
                              </p:par>
                              <p:par>
                                <p:cTn id="22" presetID="23" presetClass="entr" presetSubtype="16" fill="hold" grpId="0" nodeType="withEffect">
                                  <p:stCondLst>
                                    <p:cond delay="0"/>
                                  </p:stCondLst>
                                  <p:childTnLst>
                                    <p:set>
                                      <p:cBhvr>
                                        <p:cTn id="23" dur="1" fill="hold">
                                          <p:stCondLst>
                                            <p:cond delay="0"/>
                                          </p:stCondLst>
                                        </p:cTn>
                                        <p:tgtEl>
                                          <p:spTgt spid="54278"/>
                                        </p:tgtEl>
                                        <p:attrNameLst>
                                          <p:attrName>style.visibility</p:attrName>
                                        </p:attrNameLst>
                                      </p:cBhvr>
                                      <p:to>
                                        <p:strVal val="visible"/>
                                      </p:to>
                                    </p:set>
                                    <p:anim calcmode="lin" valueType="num">
                                      <p:cBhvr>
                                        <p:cTn id="24" dur="500" fill="hold"/>
                                        <p:tgtEl>
                                          <p:spTgt spid="54278"/>
                                        </p:tgtEl>
                                        <p:attrNameLst>
                                          <p:attrName>ppt_w</p:attrName>
                                        </p:attrNameLst>
                                      </p:cBhvr>
                                      <p:tavLst>
                                        <p:tav tm="0">
                                          <p:val>
                                            <p:fltVal val="0.000000"/>
                                          </p:val>
                                        </p:tav>
                                        <p:tav tm="100000">
                                          <p:val>
                                            <p:strVal val="#ppt_w"/>
                                          </p:val>
                                        </p:tav>
                                      </p:tavLst>
                                    </p:anim>
                                    <p:anim calcmode="lin" valueType="num">
                                      <p:cBhvr>
                                        <p:cTn id="25" dur="500" fill="hold"/>
                                        <p:tgtEl>
                                          <p:spTgt spid="54278"/>
                                        </p:tgtEl>
                                        <p:attrNameLst>
                                          <p:attrName>ppt_h</p:attrName>
                                        </p:attrNameLst>
                                      </p:cBhvr>
                                      <p:tavLst>
                                        <p:tav tm="0">
                                          <p:val>
                                            <p:fltVal val="0.00000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54274"/>
                                        </p:tgtEl>
                                        <p:attrNameLst>
                                          <p:attrName>style.visibility</p:attrName>
                                        </p:attrNameLst>
                                      </p:cBhvr>
                                      <p:to>
                                        <p:strVal val="visible"/>
                                      </p:to>
                                    </p:set>
                                    <p:anim calcmode="lin" valueType="num">
                                      <p:cBhvr>
                                        <p:cTn id="30" dur="1000" fill="hold"/>
                                        <p:tgtEl>
                                          <p:spTgt spid="54274"/>
                                        </p:tgtEl>
                                        <p:attrNameLst>
                                          <p:attrName>ppt_w</p:attrName>
                                        </p:attrNameLst>
                                      </p:cBhvr>
                                      <p:tavLst>
                                        <p:tav tm="0">
                                          <p:val>
                                            <p:fltVal val="0.000000"/>
                                          </p:val>
                                        </p:tav>
                                        <p:tav tm="100000">
                                          <p:val>
                                            <p:strVal val="#ppt_w"/>
                                          </p:val>
                                        </p:tav>
                                      </p:tavLst>
                                    </p:anim>
                                    <p:anim calcmode="lin" valueType="num">
                                      <p:cBhvr>
                                        <p:cTn id="31" dur="1000" fill="hold"/>
                                        <p:tgtEl>
                                          <p:spTgt spid="54274"/>
                                        </p:tgtEl>
                                        <p:attrNameLst>
                                          <p:attrName>ppt_h</p:attrName>
                                        </p:attrNameLst>
                                      </p:cBhvr>
                                      <p:tavLst>
                                        <p:tav tm="0">
                                          <p:val>
                                            <p:fltVal val="0.000000"/>
                                          </p:val>
                                        </p:tav>
                                        <p:tav tm="100000">
                                          <p:val>
                                            <p:strVal val="#ppt_h"/>
                                          </p:val>
                                        </p:tav>
                                      </p:tavLst>
                                    </p:anim>
                                    <p:anim calcmode="lin" valueType="num">
                                      <p:cBhvr>
                                        <p:cTn id="32" dur="1000" fill="hold"/>
                                        <p:tgtEl>
                                          <p:spTgt spid="54274"/>
                                        </p:tgtEl>
                                        <p:attrNameLst>
                                          <p:attrName>style.rotation</p:attrName>
                                        </p:attrNameLst>
                                      </p:cBhvr>
                                      <p:tavLst>
                                        <p:tav tm="0">
                                          <p:val>
                                            <p:fltVal val="90.000000"/>
                                          </p:val>
                                        </p:tav>
                                        <p:tav tm="100000">
                                          <p:val>
                                            <p:fltVal val="0.000000"/>
                                          </p:val>
                                        </p:tav>
                                      </p:tavLst>
                                    </p:anim>
                                    <p:animEffect transition="in" filter="fade">
                                      <p:cBhvr>
                                        <p:cTn id="33" dur="1000"/>
                                        <p:tgtEl>
                                          <p:spTgt spid="54274"/>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54279"/>
                                        </p:tgtEl>
                                        <p:attrNameLst>
                                          <p:attrName>style.visibility</p:attrName>
                                        </p:attrNameLst>
                                      </p:cBhvr>
                                      <p:to>
                                        <p:strVal val="visible"/>
                                      </p:to>
                                    </p:set>
                                    <p:anim calcmode="lin" valueType="num">
                                      <p:cBhvr>
                                        <p:cTn id="36" dur="500" fill="hold"/>
                                        <p:tgtEl>
                                          <p:spTgt spid="54279"/>
                                        </p:tgtEl>
                                        <p:attrNameLst>
                                          <p:attrName>ppt_w</p:attrName>
                                        </p:attrNameLst>
                                      </p:cBhvr>
                                      <p:tavLst>
                                        <p:tav tm="0">
                                          <p:val>
                                            <p:fltVal val="0.000000"/>
                                          </p:val>
                                        </p:tav>
                                        <p:tav tm="100000">
                                          <p:val>
                                            <p:strVal val="#ppt_w"/>
                                          </p:val>
                                        </p:tav>
                                      </p:tavLst>
                                    </p:anim>
                                    <p:anim calcmode="lin" valueType="num">
                                      <p:cBhvr>
                                        <p:cTn id="37" dur="500" fill="hold"/>
                                        <p:tgtEl>
                                          <p:spTgt spid="54279"/>
                                        </p:tgtEl>
                                        <p:attrNameLst>
                                          <p:attrName>ppt_h</p:attrName>
                                        </p:attrNameLst>
                                      </p:cBhvr>
                                      <p:tavLst>
                                        <p:tav tm="0">
                                          <p:val>
                                            <p:fltVal val="0.000000"/>
                                          </p:val>
                                        </p:tav>
                                        <p:tav tm="100000">
                                          <p:val>
                                            <p:strVal val="#ppt_h"/>
                                          </p:val>
                                        </p:tav>
                                      </p:tavLst>
                                    </p:anim>
                                    <p:anim calcmode="lin" valueType="num">
                                      <p:cBhvr>
                                        <p:cTn id="38" dur="500" fill="hold"/>
                                        <p:tgtEl>
                                          <p:spTgt spid="54279"/>
                                        </p:tgtEl>
                                        <p:attrNameLst>
                                          <p:attrName>style.rotation</p:attrName>
                                        </p:attrNameLst>
                                      </p:cBhvr>
                                      <p:tavLst>
                                        <p:tav tm="0">
                                          <p:val>
                                            <p:fltVal val="360.000000"/>
                                          </p:val>
                                        </p:tav>
                                        <p:tav tm="100000">
                                          <p:val>
                                            <p:fltVal val="0.000000"/>
                                          </p:val>
                                        </p:tav>
                                      </p:tavLst>
                                    </p:anim>
                                    <p:animEffect transition="in" filter="fade">
                                      <p:cBhvr>
                                        <p:cTn id="39" dur="500"/>
                                        <p:tgtEl>
                                          <p:spTgt spid="54279"/>
                                        </p:tgtEl>
                                      </p:cBhvr>
                                    </p:animEffec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nodeType="clickEffect">
                                  <p:stCondLst>
                                    <p:cond delay="0"/>
                                  </p:stCondLst>
                                  <p:childTnLst>
                                    <p:set>
                                      <p:cBhvr>
                                        <p:cTn id="43" dur="1" fill="hold">
                                          <p:stCondLst>
                                            <p:cond delay="0"/>
                                          </p:stCondLst>
                                        </p:cTn>
                                        <p:tgtEl>
                                          <p:spTgt spid="54280"/>
                                        </p:tgtEl>
                                        <p:attrNameLst>
                                          <p:attrName>style.visibility</p:attrName>
                                        </p:attrNameLst>
                                      </p:cBhvr>
                                      <p:to>
                                        <p:strVal val="visible"/>
                                      </p:to>
                                    </p:set>
                                    <p:animEffect transition="in" filter="fade">
                                      <p:cBhvr>
                                        <p:cTn id="44" dur="800" decel="100000"/>
                                        <p:tgtEl>
                                          <p:spTgt spid="54280"/>
                                        </p:tgtEl>
                                      </p:cBhvr>
                                    </p:animEffect>
                                    <p:anim calcmode="lin" valueType="num">
                                      <p:cBhvr>
                                        <p:cTn id="45" dur="800" decel="100000" fill="hold"/>
                                        <p:tgtEl>
                                          <p:spTgt spid="54280"/>
                                        </p:tgtEl>
                                        <p:attrNameLst>
                                          <p:attrName>style.rotation</p:attrName>
                                        </p:attrNameLst>
                                      </p:cBhvr>
                                      <p:tavLst>
                                        <p:tav tm="0">
                                          <p:val>
                                            <p:fltVal val="-90.000000"/>
                                          </p:val>
                                        </p:tav>
                                        <p:tav tm="100000">
                                          <p:val>
                                            <p:fltVal val="0.000000"/>
                                          </p:val>
                                        </p:tav>
                                      </p:tavLst>
                                    </p:anim>
                                    <p:anim calcmode="lin" valueType="num">
                                      <p:cBhvr>
                                        <p:cTn id="46" dur="800" decel="100000" fill="hold"/>
                                        <p:tgtEl>
                                          <p:spTgt spid="54280"/>
                                        </p:tgtEl>
                                        <p:attrNameLst>
                                          <p:attrName>ppt_x</p:attrName>
                                        </p:attrNameLst>
                                      </p:cBhvr>
                                      <p:tavLst>
                                        <p:tav tm="0">
                                          <p:val>
                                            <p:strVal val="#ppt_x+0.4"/>
                                          </p:val>
                                        </p:tav>
                                        <p:tav tm="100000">
                                          <p:val>
                                            <p:strVal val="#ppt_x-0.05"/>
                                          </p:val>
                                        </p:tav>
                                      </p:tavLst>
                                    </p:anim>
                                    <p:anim calcmode="lin" valueType="num">
                                      <p:cBhvr>
                                        <p:cTn id="47" dur="800" decel="100000" fill="hold"/>
                                        <p:tgtEl>
                                          <p:spTgt spid="54280"/>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54280"/>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54280"/>
                                        </p:tgtEl>
                                        <p:attrNameLst>
                                          <p:attrName>ppt_y</p:attrName>
                                        </p:attrNameLst>
                                      </p:cBhvr>
                                      <p:tavLst>
                                        <p:tav tm="0">
                                          <p:val>
                                            <p:strVal val="#ppt_y+0.1"/>
                                          </p:val>
                                        </p:tav>
                                        <p:tav tm="100000">
                                          <p:val>
                                            <p:strVal val="#ppt_y"/>
                                          </p:val>
                                        </p:tav>
                                      </p:tavLst>
                                    </p:anim>
                                  </p:childTnLst>
                                </p:cTn>
                              </p:par>
                              <p:par>
                                <p:cTn id="50" presetID="30" presetClass="entr" presetSubtype="0" fill="hold" grpId="0" nodeType="withEffect">
                                  <p:stCondLst>
                                    <p:cond delay="0"/>
                                  </p:stCondLst>
                                  <p:childTnLst>
                                    <p:set>
                                      <p:cBhvr>
                                        <p:cTn id="51" dur="1" fill="hold">
                                          <p:stCondLst>
                                            <p:cond delay="0"/>
                                          </p:stCondLst>
                                        </p:cTn>
                                        <p:tgtEl>
                                          <p:spTgt spid="54281"/>
                                        </p:tgtEl>
                                        <p:attrNameLst>
                                          <p:attrName>style.visibility</p:attrName>
                                        </p:attrNameLst>
                                      </p:cBhvr>
                                      <p:to>
                                        <p:strVal val="visible"/>
                                      </p:to>
                                    </p:set>
                                    <p:animEffect transition="in" filter="fade">
                                      <p:cBhvr>
                                        <p:cTn id="52" dur="800" decel="100000"/>
                                        <p:tgtEl>
                                          <p:spTgt spid="54281"/>
                                        </p:tgtEl>
                                      </p:cBhvr>
                                    </p:animEffect>
                                    <p:anim calcmode="lin" valueType="num">
                                      <p:cBhvr>
                                        <p:cTn id="53" dur="800" decel="100000" fill="hold"/>
                                        <p:tgtEl>
                                          <p:spTgt spid="54281"/>
                                        </p:tgtEl>
                                        <p:attrNameLst>
                                          <p:attrName>style.rotation</p:attrName>
                                        </p:attrNameLst>
                                      </p:cBhvr>
                                      <p:tavLst>
                                        <p:tav tm="0">
                                          <p:val>
                                            <p:fltVal val="-90.000000"/>
                                          </p:val>
                                        </p:tav>
                                        <p:tav tm="100000">
                                          <p:val>
                                            <p:fltVal val="0.000000"/>
                                          </p:val>
                                        </p:tav>
                                      </p:tavLst>
                                    </p:anim>
                                    <p:anim calcmode="lin" valueType="num">
                                      <p:cBhvr>
                                        <p:cTn id="54" dur="800" decel="100000" fill="hold"/>
                                        <p:tgtEl>
                                          <p:spTgt spid="54281"/>
                                        </p:tgtEl>
                                        <p:attrNameLst>
                                          <p:attrName>ppt_x</p:attrName>
                                        </p:attrNameLst>
                                      </p:cBhvr>
                                      <p:tavLst>
                                        <p:tav tm="0">
                                          <p:val>
                                            <p:strVal val="#ppt_x+0.4"/>
                                          </p:val>
                                        </p:tav>
                                        <p:tav tm="100000">
                                          <p:val>
                                            <p:strVal val="#ppt_x-0.05"/>
                                          </p:val>
                                        </p:tav>
                                      </p:tavLst>
                                    </p:anim>
                                    <p:anim calcmode="lin" valueType="num">
                                      <p:cBhvr>
                                        <p:cTn id="55" dur="800" decel="100000" fill="hold"/>
                                        <p:tgtEl>
                                          <p:spTgt spid="54281"/>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54281"/>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5428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ldLvl="0" animBg="1"/>
      <p:bldP spid="54278" grpId="0" bldLvl="0" animBg="1"/>
      <p:bldP spid="54279" grpId="0" bldLvl="0" animBg="1"/>
      <p:bldP spid="54281"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4754</Words>
  <Application>WPS Presentation</Application>
  <PresentationFormat>Widescreen</PresentationFormat>
  <Paragraphs>193</Paragraphs>
  <Slides>18</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vt:i4>
      </vt:variant>
      <vt:variant>
        <vt:lpstr>幻灯片标题</vt:lpstr>
      </vt:variant>
      <vt:variant>
        <vt:i4>18</vt:i4>
      </vt:variant>
    </vt:vector>
  </HeadingPairs>
  <TitlesOfParts>
    <vt:vector size="32" baseType="lpstr">
      <vt:lpstr>Arial</vt:lpstr>
      <vt:lpstr>SimSun</vt:lpstr>
      <vt:lpstr>Wingdings</vt:lpstr>
      <vt:lpstr>Calibri Light</vt:lpstr>
      <vt:lpstr>Calibri</vt:lpstr>
      <vt:lpstr>Microsoft YaHei</vt:lpstr>
      <vt:lpstr>Arial Unicode MS</vt:lpstr>
      <vt:lpstr>Times New Roman</vt:lpstr>
      <vt:lpstr>VNI-Times</vt:lpstr>
      <vt:lpstr>Symbol</vt:lpstr>
      <vt:lpstr>Office Theme</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Công nhân Việt Nam làm thuê ở mỏ than</vt:lpstr>
      <vt:lpstr>PowerPoint 演示文稿</vt:lpstr>
      <vt:lpstr>PowerPoint 演示文稿</vt:lpstr>
      <vt:lpstr>Luyện tập</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ACER</cp:lastModifiedBy>
  <cp:revision>1</cp:revision>
  <dcterms:created xsi:type="dcterms:W3CDTF">2022-07-15T08:06:41Z</dcterms:created>
  <dcterms:modified xsi:type="dcterms:W3CDTF">2022-07-15T08:06:41Z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17EEE6827F2C4AB18F77180225EFB728</vt:lpwstr>
  </property>
  <property fmtid="{D5CDD505-2E9C-101B-9397-08002B2CF9AE}" pid="3" name="KSOProductBuildVer">
    <vt:lpwstr>1033-11.2.0.11191</vt:lpwstr>
  </property>
</Properties>
</file>