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5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6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7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8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9.xml" ContentType="application/vnd.openxmlformats-officedocument.theme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theme/theme10.xml" ContentType="application/vnd.openxmlformats-officedocument.theme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86" r:id="rId2"/>
    <p:sldMasterId id="2147483699" r:id="rId3"/>
    <p:sldMasterId id="2147483729" r:id="rId4"/>
    <p:sldMasterId id="2147483744" r:id="rId5"/>
    <p:sldMasterId id="2147483759" r:id="rId6"/>
    <p:sldMasterId id="2147483787" r:id="rId7"/>
    <p:sldMasterId id="2147483800" r:id="rId8"/>
    <p:sldMasterId id="2147483813" r:id="rId9"/>
    <p:sldMasterId id="2147483826" r:id="rId10"/>
    <p:sldMasterId id="2147483839" r:id="rId11"/>
  </p:sldMasterIdLst>
  <p:notesMasterIdLst>
    <p:notesMasterId r:id="rId33"/>
  </p:notesMasterIdLst>
  <p:sldIdLst>
    <p:sldId id="295" r:id="rId12"/>
    <p:sldId id="264" r:id="rId13"/>
    <p:sldId id="265" r:id="rId14"/>
    <p:sldId id="266" r:id="rId15"/>
    <p:sldId id="267" r:id="rId16"/>
    <p:sldId id="289" r:id="rId17"/>
    <p:sldId id="268" r:id="rId18"/>
    <p:sldId id="269" r:id="rId19"/>
    <p:sldId id="270" r:id="rId20"/>
    <p:sldId id="271" r:id="rId21"/>
    <p:sldId id="272" r:id="rId22"/>
    <p:sldId id="273" r:id="rId23"/>
    <p:sldId id="290" r:id="rId24"/>
    <p:sldId id="291" r:id="rId25"/>
    <p:sldId id="283" r:id="rId26"/>
    <p:sldId id="284" r:id="rId27"/>
    <p:sldId id="287" r:id="rId28"/>
    <p:sldId id="288" r:id="rId29"/>
    <p:sldId id="292" r:id="rId30"/>
    <p:sldId id="294" r:id="rId31"/>
    <p:sldId id="293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3E825C-4260-47B1-84D9-C882DC080763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8CCC92-7609-4618-A1CD-3601A2B66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521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42ACC4-6E85-4487-A3D0-8BE608749D52}" type="slidenum">
              <a:rPr lang="en-US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D2CEE96-A950-4583-8375-49556B2E3A6A}" type="slidenum">
              <a:rPr lang="en-US" sz="1200">
                <a:solidFill>
                  <a:prstClr val="black"/>
                </a:solidFill>
              </a:rPr>
              <a:pPr eaLnBrk="1" hangingPunct="1"/>
              <a:t>9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	Yêu cầu học sinh trình bày các bước tiến hành thí nghiệm.</a:t>
            </a:r>
          </a:p>
          <a:p>
            <a:pPr eaLnBrk="1" hangingPunct="1"/>
            <a:r>
              <a:rPr lang="en-US" smtClean="0"/>
              <a:t>	Sau đó nhận xét đường đi của tín hiệu.</a:t>
            </a:r>
          </a:p>
          <a:p>
            <a:pPr eaLnBrk="1" hangingPunct="1"/>
            <a:r>
              <a:rPr lang="en-US" smtClean="0"/>
              <a:t>	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7DF742B-692A-431B-B183-446306CEF987}" type="slidenum">
              <a:rPr lang="en-US" sz="1200">
                <a:solidFill>
                  <a:prstClr val="black"/>
                </a:solidFill>
              </a:rPr>
              <a:pPr eaLnBrk="1" hangingPunct="1"/>
              <a:t>10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	Yêu cầu học sinh trình bày các bước tiến hành thí nghiệm.</a:t>
            </a:r>
          </a:p>
          <a:p>
            <a:pPr eaLnBrk="1" hangingPunct="1"/>
            <a:r>
              <a:rPr lang="en-US" smtClean="0"/>
              <a:t>	Sau đó nhận xét đường đi của tín hiệu.</a:t>
            </a:r>
          </a:p>
          <a:p>
            <a:pPr eaLnBrk="1" hangingPunct="1"/>
            <a:r>
              <a:rPr lang="en-US" smtClean="0"/>
              <a:t>	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226497F-2CB5-4467-AA2E-C192F3B90A86}" type="slidenum">
              <a:rPr lang="en-US" sz="1200">
                <a:solidFill>
                  <a:prstClr val="black"/>
                </a:solidFill>
              </a:rPr>
              <a:pPr eaLnBrk="1" hangingPunct="1"/>
              <a:t>11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	Cho học sinh nêu cách tiến hành thí nghiệm.</a:t>
            </a:r>
          </a:p>
          <a:p>
            <a:pPr eaLnBrk="1" hangingPunct="1"/>
            <a:r>
              <a:rPr lang="en-US" smtClean="0"/>
              <a:t>	Chiếu tiến trình thí nghiệm của Paplop.</a:t>
            </a:r>
          </a:p>
          <a:p>
            <a:pPr eaLnBrk="1" hangingPunct="1"/>
            <a:r>
              <a:rPr lang="en-US" smtClean="0"/>
              <a:t>	Cho học sinh nhận xét đường đi của tín hiệu.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814EC54-214E-47B9-9798-AF91C7BF8435}" type="slidenum">
              <a:rPr lang="en-US" sz="1200">
                <a:solidFill>
                  <a:prstClr val="black"/>
                </a:solidFill>
              </a:rPr>
              <a:pPr eaLnBrk="1" hangingPunct="1"/>
              <a:t>12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	Cho học sinh nêu cách tiến hành thí nghiệm.</a:t>
            </a:r>
          </a:p>
          <a:p>
            <a:pPr eaLnBrk="1" hangingPunct="1"/>
            <a:r>
              <a:rPr lang="en-US" smtClean="0"/>
              <a:t>	Chiếu tiến trình thí nghiệm của Paplop.</a:t>
            </a:r>
          </a:p>
          <a:p>
            <a:pPr eaLnBrk="1" hangingPunct="1"/>
            <a:r>
              <a:rPr lang="en-US" smtClean="0"/>
              <a:t>	Cho học sinh nhận xét đường đi của tín hiệu. 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CCC92-7609-4618-A1CD-3601A2B6614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494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CCC92-7609-4618-A1CD-3601A2B6614B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2494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FA445F-964E-40FA-B2C7-F82ADB388EEA}" type="slidenum">
              <a:rPr lang="en-US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6D1188-0C23-45B8-98DF-29D8AC4E564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23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804AA6-38D7-4729-9D02-68652C8A370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88859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E97873-32FE-4AB5-A358-72284BC091C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62900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E60E6F-B782-449D-8417-EEB3CD90A13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6771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EBF441-ED07-4B60-9F4D-DF4908C38C2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83187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ABCD6F-4199-4454-A9E4-00BC780F155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95180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D08B0ED-58AE-49B9-B720-5C7BFC90E41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06778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A27FCA-8E10-40BB-B570-337CC37B60A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42869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9B2A41-A29A-4C35-9988-3A279F821EB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79808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2B4710-2FB2-4DC4-ABFD-A5538E8AF15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18664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9C291E-7CDA-4F6A-A6D2-7FCAEE08EC8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41963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9C385F-B63E-433A-AB6C-FF5A6FC5131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867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485DB7-3F1E-4C30-AF8C-028B2429248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48657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80FEC6-F8A1-4868-B1EC-472595C4177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37203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4D1CA4-821B-4D1F-B7BE-3596E45B59B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86010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E97873-32FE-4AB5-A358-72284BC091C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67629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E60E6F-B782-449D-8417-EEB3CD90A13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73504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EBF441-ED07-4B60-9F4D-DF4908C38C2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24730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ABCD6F-4199-4454-A9E4-00BC780F155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77863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D08B0ED-58AE-49B9-B720-5C7BFC90E41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66287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2083FD-1AF3-43D9-99D6-B0B019A3E45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0791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852AD4-C535-4C29-85D0-70D6D424A84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15662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3A950D-B2C6-4E17-B558-3D7E7380080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7871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CA9AFF2-5392-4C84-B531-CFE8565E139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32866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EBC114-0A98-43F8-84C4-DEAEFE4F87A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51065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96F116-E333-4C86-8670-DAA95C3E5B5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31803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EA3878-5DB3-4EE0-BAEE-3AE56361BD0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47118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256217-AD98-4F23-B88F-3459BDF5C4A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97190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064558-AC77-4536-BC6C-BBBCDAE1704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70494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B78A78-CE0C-4233-B064-15257EF9752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61216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37FAE8-CC84-4CBD-8212-0846630C733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506858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122612-F0D7-4950-AC32-B51AD479062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589394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0C2298D-8997-4644-8F9E-52271441961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06791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634C8B-82BA-41AE-B2EF-396E78BC93B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943879"/>
      </p:ext>
    </p:extLst>
  </p:cSld>
  <p:clrMapOvr>
    <a:masterClrMapping/>
  </p:clrMapOvr>
  <p:transition spd="med" advClick="0">
    <p:wedg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6D1188-0C23-45B8-98DF-29D8AC4E564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88620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C14C5E-4564-4BAD-A024-61125A9F795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059581"/>
      </p:ext>
    </p:extLst>
  </p:cSld>
  <p:clrMapOvr>
    <a:masterClrMapping/>
  </p:clrMapOvr>
  <p:transition spd="med" advClick="0">
    <p:wedge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2F75AE-65A2-4510-8DAA-BA35D93A66A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392740"/>
      </p:ext>
    </p:extLst>
  </p:cSld>
  <p:clrMapOvr>
    <a:masterClrMapping/>
  </p:clrMapOvr>
  <p:transition spd="med" advClick="0">
    <p:wedge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95FC52-ED67-4BE7-A903-CDE4F3B9089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320298"/>
      </p:ext>
    </p:extLst>
  </p:cSld>
  <p:clrMapOvr>
    <a:masterClrMapping/>
  </p:clrMapOvr>
  <p:transition spd="med" advClick="0">
    <p:wedge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72C743-F3F3-4A58-A0BF-64349A1446A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372847"/>
      </p:ext>
    </p:extLst>
  </p:cSld>
  <p:clrMapOvr>
    <a:masterClrMapping/>
  </p:clrMapOvr>
  <p:transition spd="med" advClick="0">
    <p:wedge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FC350E-3C32-40A4-AD01-929E3D5B54E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071754"/>
      </p:ext>
    </p:extLst>
  </p:cSld>
  <p:clrMapOvr>
    <a:masterClrMapping/>
  </p:clrMapOvr>
  <p:transition spd="med" advClick="0">
    <p:wedge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4026BA-4F6C-44D0-98A1-A5E9CB33E5F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432881"/>
      </p:ext>
    </p:extLst>
  </p:cSld>
  <p:clrMapOvr>
    <a:masterClrMapping/>
  </p:clrMapOvr>
  <p:transition spd="med" advClick="0">
    <p:wedge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71FC5E-23D5-46FF-93C5-926384433F9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64000"/>
      </p:ext>
    </p:extLst>
  </p:cSld>
  <p:clrMapOvr>
    <a:masterClrMapping/>
  </p:clrMapOvr>
  <p:transition spd="med" advClick="0">
    <p:wedge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6112CF-7818-4C4C-99C5-20633DE4488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340777"/>
      </p:ext>
    </p:extLst>
  </p:cSld>
  <p:clrMapOvr>
    <a:masterClrMapping/>
  </p:clrMapOvr>
  <p:transition spd="med" advClick="0">
    <p:wedge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37C6F3-86A0-47FB-9A58-E811A9F37BB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793118"/>
      </p:ext>
    </p:extLst>
  </p:cSld>
  <p:clrMapOvr>
    <a:masterClrMapping/>
  </p:clrMapOvr>
  <p:transition spd="med" advClick="0">
    <p:wedge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FD7C54-0452-494D-83C1-1CC4E2D6455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545708"/>
      </p:ext>
    </p:extLst>
  </p:cSld>
  <p:clrMapOvr>
    <a:masterClrMapping/>
  </p:clrMapOvr>
  <p:transition spd="med" advClick="0">
    <p:wedg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C18030-4856-452A-90F1-1E42B01BA6D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936422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3239CD5-6A6F-44FE-8803-0499907FB10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157887"/>
      </p:ext>
    </p:extLst>
  </p:cSld>
  <p:clrMapOvr>
    <a:masterClrMapping/>
  </p:clrMapOvr>
  <p:transition spd="med" advClick="0">
    <p:wedg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BB8466-3190-4C7A-B358-E484A4C4884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7937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59CEB5-0C50-4E7E-9CC9-9B36900F1B5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8714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CB15EA-605B-4033-BFC3-8A6FE6D9071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2381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FAA3B2-B72C-4B3C-B4F3-501DE844D6E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516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3B8771-4207-4203-86B0-1E06CBC0AF7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940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C18030-4856-452A-90F1-1E42B01BA6D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6608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491540-FB79-4368-BCD5-CC8BB2DAF12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8430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0E885B-AFB8-4BE5-AE58-3D9E5A2BCDC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1918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804AA6-38D7-4729-9D02-68652C8A370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9987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485DB7-3F1E-4C30-AF8C-028B2429248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8881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CA9AFF2-5392-4C84-B531-CFE8565E139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2037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B6B239-DA3D-41D6-88F6-8F83D391677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5343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65E2E3-A62B-4F83-A3ED-D09EC8DEE31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7549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CDA953-D254-4005-955E-7FB665D5230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4590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8907D6-3E5B-4E8A-B8AF-58CB31D2A20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7630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DF28B0-073D-4542-A665-C4B02D002BE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899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BB8466-3190-4C7A-B358-E484A4C4884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78562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F3128C-394F-49A0-B392-E3D9418E296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1573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BB1DA3-6D86-4C74-B0A8-41721148DDB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6455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EC5A13-D9B0-4083-B579-D23E417C645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2767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2510E1-CB91-4F24-A32F-2F71572C79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0559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211DA3-51DA-4D20-89F3-8F0890747CF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91610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B934ED-F145-46AF-89FF-C3B5D37D572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5692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F9CD6B-C08C-4609-897C-63EC8233565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0513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7CD54A-3166-4705-BC58-0B0952F2CE9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96824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7B9F5E-17AE-4DCF-8AAD-7451F689CD6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98604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B6B239-DA3D-41D6-88F6-8F83D391677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880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59CEB5-0C50-4E7E-9CC9-9B36900F1B5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39550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65E2E3-A62B-4F83-A3ED-D09EC8DEE31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61908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CDA953-D254-4005-955E-7FB665D5230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13204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8907D6-3E5B-4E8A-B8AF-58CB31D2A20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14716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DF28B0-073D-4542-A665-C4B02D002BE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43084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F3128C-394F-49A0-B392-E3D9418E296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34863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BB1DA3-6D86-4C74-B0A8-41721148DDB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71460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EC5A13-D9B0-4083-B579-D23E417C645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44350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2510E1-CB91-4F24-A32F-2F71572C79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35655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211DA3-51DA-4D20-89F3-8F0890747CF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78385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B934ED-F145-46AF-89FF-C3B5D37D572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963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CB15EA-605B-4033-BFC3-8A6FE6D9071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47286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F9CD6B-C08C-4609-897C-63EC8233565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90631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7CD54A-3166-4705-BC58-0B0952F2CE9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27951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7B9F5E-17AE-4DCF-8AAD-7451F689CD6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10238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5C2A02-0DBE-430B-893A-A3D75000D6C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4198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784647-C67A-49FC-9697-E9006C406E6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6922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ED7125-D747-4524-B3F5-7842B670A4B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06564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7577E3-8FE9-42E2-9BF0-B870E0AFB74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413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E28EF0-9950-4C5E-9552-F08B7D84FEC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74727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270250-4537-4343-8A58-46ABADE6E06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82440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DBDCBB-AF33-423B-8398-A399503FA05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041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FAA3B2-B72C-4B3C-B4F3-501DE844D6E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14826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7369BF-1B02-4694-B3D5-11FD406F1AA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49142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D7F64E-4C99-4854-9C78-7F48630DAD3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49630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D5717D-B0F1-43A8-893C-E7073983906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31655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C552A9-4420-4486-B458-63A4052E08F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70936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EF0243-E212-43D6-9275-DED7C0625EB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43171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B5ED3E-4FFA-4789-8C22-52C4A48C18C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07420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32A7AC-AA57-4E14-93E2-56D7496C9A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14898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8812DD-41C9-46AE-BE95-6E2E68D801F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84676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3989A3-7FD7-4605-B354-1C2D09DDAE6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85679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E69E8F-293F-4836-9CC1-4234E921E83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985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3B8771-4207-4203-86B0-1E06CBC0AF7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5001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1E0DB0-51A3-436F-AD63-F610324F44F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86432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19E221-CDF9-4A96-A153-E2A19694E3B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19662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9CF0F8-0377-4D9B-8955-1D45CAF11C6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00628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CEA042-38CE-4172-9870-0F26F60799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55903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0C5724-E798-496A-99AC-9EFF66EB011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53698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B2DC98-F689-4711-B3A9-50D1C27410A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71633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84FD75-31A8-49B8-9C15-E85D4307171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98813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584292-C07A-4103-AF4C-48623C64A6C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45046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CCE9BA-228D-465A-AB6A-6872383D312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5790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C0BE86-C451-46DE-98D3-8946FB592A8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759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491540-FB79-4368-BCD5-CC8BB2DAF12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58114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4CED8A-36DF-42FF-9DC8-C87B9A95C4D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34836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0080C2C-3095-4582-9F69-96BD698BD74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B1DD8-745D-46EA-BC82-AAD61E8EDA4C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79DD4-9FF6-4CE3-BB84-0E33F7768B2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DE497-0368-44F2-88F9-77470B8E4FE7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49CD8-2B85-4EC1-8336-D0423089146E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B0402-B98F-4462-A2DE-17BECE1BC36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76BE-1518-4815-998E-6236B4484CC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E8B94-4469-4C5D-BBBD-9892F97B0B0F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0A95B-A4F9-4516-80A4-CE1A8AE3ED2A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0E885B-AFB8-4BE5-AE58-3D9E5A2BCDC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10530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1C03E-D691-47C9-A621-2AE061750F9F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DB2EA-79F7-4527-A5CA-93C9D02771E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239E856-5FC5-4054-A1B4-CA2F3644AC9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880103"/>
      </p:ext>
    </p:extLst>
  </p:cSld>
  <p:clrMapOvr>
    <a:masterClrMapping/>
  </p:clrMapOvr>
  <p:transition spd="med" advClick="0">
    <p:wedg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A27FCA-8E10-40BB-B570-337CC37B60A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74932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9B2A41-A29A-4C35-9988-3A279F821EB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84947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2B4710-2FB2-4DC4-ABFD-A5538E8AF15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47017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9C291E-7CDA-4F6A-A6D2-7FCAEE08EC8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47283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9C385F-B63E-433A-AB6C-FF5A6FC5131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99078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80FEC6-F8A1-4868-B1EC-472595C4177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67816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4D1CA4-821B-4D1F-B7BE-3596E45B59B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820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4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23.xml"/><Relationship Id="rId12" Type="http://schemas.openxmlformats.org/officeDocument/2006/relationships/slideLayout" Target="../slideLayouts/slideLayout128.xml"/><Relationship Id="rId2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22.xml"/><Relationship Id="rId11" Type="http://schemas.openxmlformats.org/officeDocument/2006/relationships/slideLayout" Target="../slideLayouts/slideLayout127.xml"/><Relationship Id="rId5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126.xml"/><Relationship Id="rId4" Type="http://schemas.openxmlformats.org/officeDocument/2006/relationships/slideLayout" Target="../slideLayouts/slideLayout120.xml"/><Relationship Id="rId9" Type="http://schemas.openxmlformats.org/officeDocument/2006/relationships/slideLayout" Target="../slideLayouts/slideLayout125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6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31.xml"/><Relationship Id="rId7" Type="http://schemas.openxmlformats.org/officeDocument/2006/relationships/slideLayout" Target="../slideLayouts/slideLayout135.xml"/><Relationship Id="rId12" Type="http://schemas.openxmlformats.org/officeDocument/2006/relationships/slideLayout" Target="../slideLayouts/slideLayout140.xml"/><Relationship Id="rId2" Type="http://schemas.openxmlformats.org/officeDocument/2006/relationships/slideLayout" Target="../slideLayouts/slideLayout130.xml"/><Relationship Id="rId1" Type="http://schemas.openxmlformats.org/officeDocument/2006/relationships/slideLayout" Target="../slideLayouts/slideLayout129.xml"/><Relationship Id="rId6" Type="http://schemas.openxmlformats.org/officeDocument/2006/relationships/slideLayout" Target="../slideLayouts/slideLayout134.xml"/><Relationship Id="rId11" Type="http://schemas.openxmlformats.org/officeDocument/2006/relationships/slideLayout" Target="../slideLayouts/slideLayout139.xml"/><Relationship Id="rId5" Type="http://schemas.openxmlformats.org/officeDocument/2006/relationships/slideLayout" Target="../slideLayouts/slideLayout133.xml"/><Relationship Id="rId10" Type="http://schemas.openxmlformats.org/officeDocument/2006/relationships/slideLayout" Target="../slideLayouts/slideLayout138.xml"/><Relationship Id="rId4" Type="http://schemas.openxmlformats.org/officeDocument/2006/relationships/slideLayout" Target="../slideLayouts/slideLayout132.xml"/><Relationship Id="rId9" Type="http://schemas.openxmlformats.org/officeDocument/2006/relationships/slideLayout" Target="../slideLayouts/slideLayout13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slideLayout" Target="../slideLayouts/slideLayout6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slideLayout" Target="../slideLayouts/slideLayout79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slideLayout" Target="../slideLayouts/slideLayout8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12" Type="http://schemas.openxmlformats.org/officeDocument/2006/relationships/slideLayout" Target="../slideLayouts/slideLayout104.xml"/><Relationship Id="rId2" Type="http://schemas.openxmlformats.org/officeDocument/2006/relationships/slideLayout" Target="../slideLayouts/slideLayout94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12" Type="http://schemas.openxmlformats.org/officeDocument/2006/relationships/slideLayout" Target="../slideLayouts/slideLayout116.xml"/><Relationship Id="rId2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34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A5D6191-7343-446F-B155-C36B9A184AB6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279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34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A8A3DED-DE3C-4EFE-9929-92A1D326DA00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367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  <p:sldLayoutId id="2147483838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1EDC395-97B9-4EEF-9717-4BB5850FB2CE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631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  <p:sldLayoutId id="2147483851" r:id="rId12"/>
  </p:sldLayoutIdLst>
  <p:transition spd="med" advClick="0">
    <p:wedge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34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A5D6191-7343-446F-B155-C36B9A184AB6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391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34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00D2A35-6828-4498-918B-52BDBA6FBC25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446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34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00D2A35-6828-4498-918B-52BDBA6FBC25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950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34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F6DFE42-6A3D-4C93-8A52-C85AC0866C9A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283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34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3EB308A-EE2E-4882-BF1E-B692D3608595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131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2BE17BEE-3642-4AE4-8210-C5AD730E8474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D54B5342-0DF5-44EB-8DD6-B7484F21D62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  <p:sldLayoutId id="2147483799" r:id="rId12"/>
  </p:sldLayoutIdLst>
  <p:transition spd="med">
    <p:wedg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34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F687C96-EA4E-420C-989C-2AA0869DC8AB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133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  <p:sldLayoutId id="2147483812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34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F687C96-EA4E-420C-989C-2AA0869DC8AB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304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  <p:sldLayoutId id="2147483825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9.xml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1.jpeg"/><Relationship Id="rId2" Type="http://schemas.openxmlformats.org/officeDocument/2006/relationships/slideLayout" Target="../slideLayouts/slideLayout3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152400" y="914400"/>
            <a:ext cx="8763000" cy="838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cs typeface="Arial"/>
              </a:rPr>
              <a:t>Chào mừng các </a:t>
            </a:r>
            <a:r>
              <a:rPr lang="en-US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cs typeface="Arial"/>
              </a:rPr>
              <a:t>em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cs typeface="Arial"/>
              </a:rPr>
              <a:t> </a:t>
            </a:r>
            <a:r>
              <a:rPr lang="vi-VN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cs typeface="Arial"/>
              </a:rPr>
              <a:t>đã đến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cs typeface="Arial"/>
              </a:rPr>
              <a:t> </a:t>
            </a:r>
            <a:r>
              <a:rPr lang="en-US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cs typeface="Arial"/>
              </a:rPr>
              <a:t>học</a:t>
            </a:r>
            <a:endParaRPr lang="en-US" sz="3600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FF"/>
                  </a:gs>
                  <a:gs pos="100000">
                    <a:srgbClr val="FF0000"/>
                  </a:gs>
                </a:gsLst>
                <a:path path="rect">
                  <a:fillToRect l="50000" t="50000" r="50000" b="50000"/>
                </a:path>
              </a:gradFill>
              <a:cs typeface="Arial"/>
            </a:endParaRPr>
          </a:p>
        </p:txBody>
      </p:sp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990600" y="2438400"/>
            <a:ext cx="72390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Arial"/>
              </a:rPr>
              <a:t>Môn Sinh 8</a:t>
            </a:r>
          </a:p>
        </p:txBody>
      </p:sp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1905000" y="4876800"/>
            <a:ext cx="5105400" cy="3429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kern="10" dirty="0" err="1" smtClean="0">
                <a:gradFill rotWithShape="0">
                  <a:gsLst>
                    <a:gs pos="0">
                      <a:srgbClr val="BBE0E3"/>
                    </a:gs>
                    <a:gs pos="50000">
                      <a:srgbClr val="0066FF"/>
                    </a:gs>
                    <a:gs pos="100000">
                      <a:srgbClr val="BBE0E3"/>
                    </a:gs>
                  </a:gsLst>
                  <a:lin ang="18900000" scaled="1"/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cs typeface="Arial"/>
              </a:rPr>
              <a:t>Giáo</a:t>
            </a:r>
            <a:r>
              <a:rPr lang="en-US" sz="2400" b="1" kern="10" dirty="0" smtClean="0">
                <a:gradFill rotWithShape="0">
                  <a:gsLst>
                    <a:gs pos="0">
                      <a:srgbClr val="BBE0E3"/>
                    </a:gs>
                    <a:gs pos="50000">
                      <a:srgbClr val="0066FF"/>
                    </a:gs>
                    <a:gs pos="100000">
                      <a:srgbClr val="BBE0E3"/>
                    </a:gs>
                  </a:gsLst>
                  <a:lin ang="18900000" scaled="1"/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cs typeface="Arial"/>
              </a:rPr>
              <a:t> </a:t>
            </a:r>
            <a:r>
              <a:rPr lang="en-US" sz="2400" b="1" kern="10" dirty="0" err="1" smtClean="0">
                <a:gradFill rotWithShape="0">
                  <a:gsLst>
                    <a:gs pos="0">
                      <a:srgbClr val="BBE0E3"/>
                    </a:gs>
                    <a:gs pos="50000">
                      <a:srgbClr val="0066FF"/>
                    </a:gs>
                    <a:gs pos="100000">
                      <a:srgbClr val="BBE0E3"/>
                    </a:gs>
                  </a:gsLst>
                  <a:lin ang="18900000" scaled="1"/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cs typeface="Arial"/>
              </a:rPr>
              <a:t>viên</a:t>
            </a:r>
            <a:r>
              <a:rPr lang="en-US" sz="2400" b="1" kern="10" dirty="0" smtClean="0">
                <a:gradFill rotWithShape="0">
                  <a:gsLst>
                    <a:gs pos="0">
                      <a:srgbClr val="BBE0E3"/>
                    </a:gs>
                    <a:gs pos="50000">
                      <a:srgbClr val="0066FF"/>
                    </a:gs>
                    <a:gs pos="100000">
                      <a:srgbClr val="BBE0E3"/>
                    </a:gs>
                  </a:gsLst>
                  <a:lin ang="18900000" scaled="1"/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cs typeface="Arial"/>
              </a:rPr>
              <a:t>: </a:t>
            </a:r>
            <a:r>
              <a:rPr lang="en-US" sz="2400" b="1" kern="10" dirty="0" err="1" smtClean="0">
                <a:gradFill rotWithShape="0">
                  <a:gsLst>
                    <a:gs pos="0">
                      <a:srgbClr val="BBE0E3"/>
                    </a:gs>
                    <a:gs pos="50000">
                      <a:srgbClr val="0066FF"/>
                    </a:gs>
                    <a:gs pos="100000">
                      <a:srgbClr val="BBE0E3"/>
                    </a:gs>
                  </a:gsLst>
                  <a:lin ang="18900000" scaled="1"/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cs typeface="Arial"/>
              </a:rPr>
              <a:t>Phạm</a:t>
            </a:r>
            <a:r>
              <a:rPr lang="en-US" sz="2400" b="1" kern="10" dirty="0" smtClean="0">
                <a:gradFill rotWithShape="0">
                  <a:gsLst>
                    <a:gs pos="0">
                      <a:srgbClr val="BBE0E3"/>
                    </a:gs>
                    <a:gs pos="50000">
                      <a:srgbClr val="0066FF"/>
                    </a:gs>
                    <a:gs pos="100000">
                      <a:srgbClr val="BBE0E3"/>
                    </a:gs>
                  </a:gsLst>
                  <a:lin ang="18900000" scaled="1"/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cs typeface="Arial"/>
              </a:rPr>
              <a:t> </a:t>
            </a:r>
            <a:r>
              <a:rPr lang="en-US" sz="2400" b="1" kern="10" dirty="0" err="1" smtClean="0">
                <a:gradFill rotWithShape="0">
                  <a:gsLst>
                    <a:gs pos="0">
                      <a:srgbClr val="BBE0E3"/>
                    </a:gs>
                    <a:gs pos="50000">
                      <a:srgbClr val="0066FF"/>
                    </a:gs>
                    <a:gs pos="100000">
                      <a:srgbClr val="BBE0E3"/>
                    </a:gs>
                  </a:gsLst>
                  <a:lin ang="18900000" scaled="1"/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cs typeface="Arial"/>
              </a:rPr>
              <a:t>Thị</a:t>
            </a:r>
            <a:r>
              <a:rPr lang="en-US" sz="2400" b="1" kern="10" dirty="0" smtClean="0">
                <a:gradFill rotWithShape="0">
                  <a:gsLst>
                    <a:gs pos="0">
                      <a:srgbClr val="BBE0E3"/>
                    </a:gs>
                    <a:gs pos="50000">
                      <a:srgbClr val="0066FF"/>
                    </a:gs>
                    <a:gs pos="100000">
                      <a:srgbClr val="BBE0E3"/>
                    </a:gs>
                  </a:gsLst>
                  <a:lin ang="18900000" scaled="1"/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cs typeface="Arial"/>
              </a:rPr>
              <a:t> </a:t>
            </a:r>
            <a:r>
              <a:rPr lang="en-US" sz="2400" b="1" kern="10" dirty="0" err="1" smtClean="0">
                <a:gradFill rotWithShape="0">
                  <a:gsLst>
                    <a:gs pos="0">
                      <a:srgbClr val="BBE0E3"/>
                    </a:gs>
                    <a:gs pos="50000">
                      <a:srgbClr val="0066FF"/>
                    </a:gs>
                    <a:gs pos="100000">
                      <a:srgbClr val="BBE0E3"/>
                    </a:gs>
                  </a:gsLst>
                  <a:lin ang="18900000" scaled="1"/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cs typeface="Arial"/>
              </a:rPr>
              <a:t>Tuyết</a:t>
            </a:r>
            <a:r>
              <a:rPr lang="en-US" sz="2400" b="1" kern="10" dirty="0" smtClean="0">
                <a:gradFill rotWithShape="0">
                  <a:gsLst>
                    <a:gs pos="0">
                      <a:srgbClr val="BBE0E3"/>
                    </a:gs>
                    <a:gs pos="50000">
                      <a:srgbClr val="0066FF"/>
                    </a:gs>
                    <a:gs pos="100000">
                      <a:srgbClr val="BBE0E3"/>
                    </a:gs>
                  </a:gsLst>
                  <a:lin ang="18900000" scaled="1"/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cs typeface="Arial"/>
              </a:rPr>
              <a:t> Mai</a:t>
            </a:r>
            <a:endParaRPr lang="en-US" sz="2400" b="1" kern="10" dirty="0" smtClean="0">
              <a:gradFill rotWithShape="0">
                <a:gsLst>
                  <a:gs pos="0">
                    <a:srgbClr val="BBE0E3"/>
                  </a:gs>
                  <a:gs pos="50000">
                    <a:srgbClr val="0066FF"/>
                  </a:gs>
                  <a:gs pos="100000">
                    <a:srgbClr val="BBE0E3"/>
                  </a:gs>
                </a:gsLst>
                <a:lin ang="18900000" scaled="1"/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cs typeface="Arial"/>
            </a:endParaRPr>
          </a:p>
        </p:txBody>
      </p:sp>
      <p:sp>
        <p:nvSpPr>
          <p:cNvPr id="2055" name="WordArt 7"/>
          <p:cNvSpPr>
            <a:spLocks noChangeArrowheads="1" noChangeShapeType="1" noTextEdit="1"/>
          </p:cNvSpPr>
          <p:nvPr/>
        </p:nvSpPr>
        <p:spPr bwMode="auto">
          <a:xfrm>
            <a:off x="2133600" y="5486400"/>
            <a:ext cx="4486275" cy="3429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kern="10" dirty="0" err="1" smtClean="0">
                <a:gradFill rotWithShape="0">
                  <a:gsLst>
                    <a:gs pos="0">
                      <a:srgbClr val="BBE0E3"/>
                    </a:gs>
                    <a:gs pos="50000">
                      <a:srgbClr val="0066FF"/>
                    </a:gs>
                    <a:gs pos="100000">
                      <a:srgbClr val="BBE0E3"/>
                    </a:gs>
                  </a:gsLst>
                  <a:lin ang="2700000" scaled="1"/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cs typeface="Arial"/>
              </a:rPr>
              <a:t>Trường</a:t>
            </a:r>
            <a:r>
              <a:rPr lang="en-US" sz="2400" kern="10" dirty="0" smtClean="0">
                <a:gradFill rotWithShape="0">
                  <a:gsLst>
                    <a:gs pos="0">
                      <a:srgbClr val="BBE0E3"/>
                    </a:gs>
                    <a:gs pos="50000">
                      <a:srgbClr val="0066FF"/>
                    </a:gs>
                    <a:gs pos="100000">
                      <a:srgbClr val="BBE0E3"/>
                    </a:gs>
                  </a:gsLst>
                  <a:lin ang="2700000" scaled="1"/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cs typeface="Arial"/>
              </a:rPr>
              <a:t> THSC </a:t>
            </a:r>
            <a:r>
              <a:rPr lang="en-US" sz="2400" kern="10" dirty="0" err="1" smtClean="0">
                <a:gradFill rotWithShape="0">
                  <a:gsLst>
                    <a:gs pos="0">
                      <a:srgbClr val="BBE0E3"/>
                    </a:gs>
                    <a:gs pos="50000">
                      <a:srgbClr val="0066FF"/>
                    </a:gs>
                    <a:gs pos="100000">
                      <a:srgbClr val="BBE0E3"/>
                    </a:gs>
                  </a:gsLst>
                  <a:lin ang="2700000" scaled="1"/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cs typeface="Arial"/>
              </a:rPr>
              <a:t>Sương</a:t>
            </a:r>
            <a:r>
              <a:rPr lang="en-US" sz="2400" kern="10" dirty="0" smtClean="0">
                <a:gradFill rotWithShape="0">
                  <a:gsLst>
                    <a:gs pos="0">
                      <a:srgbClr val="BBE0E3"/>
                    </a:gs>
                    <a:gs pos="50000">
                      <a:srgbClr val="0066FF"/>
                    </a:gs>
                    <a:gs pos="100000">
                      <a:srgbClr val="BBE0E3"/>
                    </a:gs>
                  </a:gsLst>
                  <a:lin ang="2700000" scaled="1"/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cs typeface="Arial"/>
              </a:rPr>
              <a:t> </a:t>
            </a:r>
            <a:r>
              <a:rPr lang="en-US" sz="2400" kern="10" dirty="0" err="1" smtClean="0">
                <a:gradFill rotWithShape="0">
                  <a:gsLst>
                    <a:gs pos="0">
                      <a:srgbClr val="BBE0E3"/>
                    </a:gs>
                    <a:gs pos="50000">
                      <a:srgbClr val="0066FF"/>
                    </a:gs>
                    <a:gs pos="100000">
                      <a:srgbClr val="BBE0E3"/>
                    </a:gs>
                  </a:gsLst>
                  <a:lin ang="2700000" scaled="1"/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cs typeface="Arial"/>
              </a:rPr>
              <a:t>Nguyệt</a:t>
            </a:r>
            <a:r>
              <a:rPr lang="en-US" sz="2400" kern="10" dirty="0" smtClean="0">
                <a:gradFill rotWithShape="0">
                  <a:gsLst>
                    <a:gs pos="0">
                      <a:srgbClr val="BBE0E3"/>
                    </a:gs>
                    <a:gs pos="50000">
                      <a:srgbClr val="0066FF"/>
                    </a:gs>
                    <a:gs pos="100000">
                      <a:srgbClr val="BBE0E3"/>
                    </a:gs>
                  </a:gsLst>
                  <a:lin ang="2700000" scaled="1"/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cs typeface="Arial"/>
              </a:rPr>
              <a:t> </a:t>
            </a:r>
            <a:r>
              <a:rPr lang="en-US" sz="2400" kern="10" dirty="0" err="1" smtClean="0">
                <a:gradFill rotWithShape="0">
                  <a:gsLst>
                    <a:gs pos="0">
                      <a:srgbClr val="BBE0E3"/>
                    </a:gs>
                    <a:gs pos="50000">
                      <a:srgbClr val="0066FF"/>
                    </a:gs>
                    <a:gs pos="100000">
                      <a:srgbClr val="BBE0E3"/>
                    </a:gs>
                  </a:gsLst>
                  <a:lin ang="2700000" scaled="1"/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cs typeface="Arial"/>
              </a:rPr>
              <a:t>Anh</a:t>
            </a:r>
            <a:endParaRPr lang="en-US" sz="2400" kern="10" dirty="0" smtClean="0">
              <a:gradFill rotWithShape="0">
                <a:gsLst>
                  <a:gs pos="0">
                    <a:srgbClr val="BBE0E3"/>
                  </a:gs>
                  <a:gs pos="50000">
                    <a:srgbClr val="0066FF"/>
                  </a:gs>
                  <a:gs pos="100000">
                    <a:srgbClr val="BBE0E3"/>
                  </a:gs>
                </a:gsLst>
                <a:lin ang="2700000" scaled="1"/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cs typeface="Arial"/>
            </a:endParaRPr>
          </a:p>
        </p:txBody>
      </p:sp>
      <p:pic>
        <p:nvPicPr>
          <p:cNvPr id="2056" name="Picture 8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26853">
            <a:off x="8297068" y="2382"/>
            <a:ext cx="849313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 descr="POINSET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6080125"/>
            <a:ext cx="9144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 descr="POINSET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8297863" y="6011862"/>
            <a:ext cx="9144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3175"/>
            <a:ext cx="849313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9470220"/>
      </p:ext>
    </p:extLst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animBg="1"/>
      <p:bldP spid="2053" grpId="0" animBg="1"/>
      <p:bldP spid="2054" grpId="0" animBg="1"/>
      <p:bldP spid="205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52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89013"/>
            <a:ext cx="5867400" cy="464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Line 3"/>
          <p:cNvSpPr>
            <a:spLocks noChangeShapeType="1"/>
          </p:cNvSpPr>
          <p:nvPr/>
        </p:nvSpPr>
        <p:spPr bwMode="auto">
          <a:xfrm>
            <a:off x="381000" y="1905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</a:endParaRPr>
          </a:p>
        </p:txBody>
      </p:sp>
      <p:grpSp>
        <p:nvGrpSpPr>
          <p:cNvPr id="151556" name="Group 4"/>
          <p:cNvGrpSpPr>
            <a:grpSpLocks/>
          </p:cNvGrpSpPr>
          <p:nvPr/>
        </p:nvGrpSpPr>
        <p:grpSpPr bwMode="auto">
          <a:xfrm>
            <a:off x="1524000" y="2590800"/>
            <a:ext cx="2971800" cy="1524000"/>
            <a:chOff x="1523" y="1322"/>
            <a:chExt cx="2064" cy="1152"/>
          </a:xfrm>
        </p:grpSpPr>
        <p:sp>
          <p:nvSpPr>
            <p:cNvPr id="11288" name="Freeform 5"/>
            <p:cNvSpPr>
              <a:spLocks/>
            </p:cNvSpPr>
            <p:nvPr/>
          </p:nvSpPr>
          <p:spPr bwMode="auto">
            <a:xfrm rot="10800000">
              <a:off x="1523" y="1322"/>
              <a:ext cx="2064" cy="1152"/>
            </a:xfrm>
            <a:custGeom>
              <a:avLst/>
              <a:gdLst>
                <a:gd name="T0" fmla="*/ 0 w 1200"/>
                <a:gd name="T1" fmla="*/ 1152 h 432"/>
                <a:gd name="T2" fmla="*/ 1073 w 1200"/>
                <a:gd name="T3" fmla="*/ 768 h 432"/>
                <a:gd name="T4" fmla="*/ 2064 w 1200"/>
                <a:gd name="T5" fmla="*/ 0 h 43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00" h="432">
                  <a:moveTo>
                    <a:pt x="0" y="432"/>
                  </a:moveTo>
                  <a:cubicBezTo>
                    <a:pt x="212" y="396"/>
                    <a:pt x="424" y="360"/>
                    <a:pt x="624" y="288"/>
                  </a:cubicBezTo>
                  <a:cubicBezTo>
                    <a:pt x="824" y="216"/>
                    <a:pt x="1012" y="108"/>
                    <a:pt x="1200" y="0"/>
                  </a:cubicBezTo>
                </a:path>
              </a:pathLst>
            </a:custGeom>
            <a:noFill/>
            <a:ln w="38100" cap="flat" cmpd="sng">
              <a:solidFill>
                <a:schemeClr val="hlink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>
                <a:solidFill>
                  <a:srgbClr val="000000"/>
                </a:solidFill>
              </a:endParaRPr>
            </a:p>
          </p:txBody>
        </p:sp>
        <p:sp>
          <p:nvSpPr>
            <p:cNvPr id="11289" name="Freeform 6"/>
            <p:cNvSpPr>
              <a:spLocks/>
            </p:cNvSpPr>
            <p:nvPr/>
          </p:nvSpPr>
          <p:spPr bwMode="auto">
            <a:xfrm rot="10586730">
              <a:off x="2383" y="1630"/>
              <a:ext cx="303" cy="157"/>
            </a:xfrm>
            <a:custGeom>
              <a:avLst/>
              <a:gdLst>
                <a:gd name="T0" fmla="*/ 0 w 1200"/>
                <a:gd name="T1" fmla="*/ 157 h 432"/>
                <a:gd name="T2" fmla="*/ 158 w 1200"/>
                <a:gd name="T3" fmla="*/ 105 h 432"/>
                <a:gd name="T4" fmla="*/ 303 w 1200"/>
                <a:gd name="T5" fmla="*/ 0 h 43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00" h="432">
                  <a:moveTo>
                    <a:pt x="0" y="432"/>
                  </a:moveTo>
                  <a:cubicBezTo>
                    <a:pt x="212" y="396"/>
                    <a:pt x="424" y="360"/>
                    <a:pt x="624" y="288"/>
                  </a:cubicBezTo>
                  <a:cubicBezTo>
                    <a:pt x="824" y="216"/>
                    <a:pt x="1012" y="108"/>
                    <a:pt x="1200" y="0"/>
                  </a:cubicBezTo>
                </a:path>
              </a:pathLst>
            </a:custGeom>
            <a:noFill/>
            <a:ln w="38100" cap="flat" cmpd="sng">
              <a:solidFill>
                <a:schemeClr val="hlink"/>
              </a:solidFill>
              <a:prstDash val="dash"/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>
                <a:solidFill>
                  <a:srgbClr val="000000"/>
                </a:solidFill>
              </a:endParaRPr>
            </a:p>
          </p:txBody>
        </p:sp>
      </p:grpSp>
      <p:grpSp>
        <p:nvGrpSpPr>
          <p:cNvPr id="151559" name="Group 7"/>
          <p:cNvGrpSpPr>
            <a:grpSpLocks/>
          </p:cNvGrpSpPr>
          <p:nvPr/>
        </p:nvGrpSpPr>
        <p:grpSpPr bwMode="auto">
          <a:xfrm>
            <a:off x="3733800" y="1808163"/>
            <a:ext cx="685800" cy="630237"/>
            <a:chOff x="3072" y="672"/>
            <a:chExt cx="576" cy="576"/>
          </a:xfrm>
        </p:grpSpPr>
        <p:sp>
          <p:nvSpPr>
            <p:cNvPr id="11286" name="Freeform 8"/>
            <p:cNvSpPr>
              <a:spLocks/>
            </p:cNvSpPr>
            <p:nvPr/>
          </p:nvSpPr>
          <p:spPr bwMode="auto">
            <a:xfrm>
              <a:off x="3072" y="672"/>
              <a:ext cx="576" cy="576"/>
            </a:xfrm>
            <a:custGeom>
              <a:avLst/>
              <a:gdLst>
                <a:gd name="T0" fmla="*/ 0 w 576"/>
                <a:gd name="T1" fmla="*/ 0 h 576"/>
                <a:gd name="T2" fmla="*/ 192 w 576"/>
                <a:gd name="T3" fmla="*/ 336 h 576"/>
                <a:gd name="T4" fmla="*/ 576 w 576"/>
                <a:gd name="T5" fmla="*/ 576 h 5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76" h="576">
                  <a:moveTo>
                    <a:pt x="0" y="0"/>
                  </a:moveTo>
                  <a:cubicBezTo>
                    <a:pt x="48" y="120"/>
                    <a:pt x="96" y="240"/>
                    <a:pt x="192" y="336"/>
                  </a:cubicBezTo>
                  <a:cubicBezTo>
                    <a:pt x="288" y="432"/>
                    <a:pt x="432" y="504"/>
                    <a:pt x="576" y="576"/>
                  </a:cubicBezTo>
                </a:path>
              </a:pathLst>
            </a:custGeom>
            <a:noFill/>
            <a:ln w="38100" cap="flat" cmpd="sng">
              <a:solidFill>
                <a:schemeClr val="hlink"/>
              </a:solidFill>
              <a:prstDash val="dash"/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>
                <a:solidFill>
                  <a:srgbClr val="000000"/>
                </a:solidFill>
              </a:endParaRPr>
            </a:p>
          </p:txBody>
        </p:sp>
        <p:sp>
          <p:nvSpPr>
            <p:cNvPr id="11287" name="Line 9"/>
            <p:cNvSpPr>
              <a:spLocks noChangeShapeType="1"/>
            </p:cNvSpPr>
            <p:nvPr/>
          </p:nvSpPr>
          <p:spPr bwMode="auto">
            <a:xfrm>
              <a:off x="3125" y="794"/>
              <a:ext cx="40" cy="86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>
                <a:solidFill>
                  <a:srgbClr val="000000"/>
                </a:solidFill>
              </a:endParaRPr>
            </a:p>
          </p:txBody>
        </p:sp>
      </p:grpSp>
      <p:grpSp>
        <p:nvGrpSpPr>
          <p:cNvPr id="151562" name="Group 10"/>
          <p:cNvGrpSpPr>
            <a:grpSpLocks/>
          </p:cNvGrpSpPr>
          <p:nvPr/>
        </p:nvGrpSpPr>
        <p:grpSpPr bwMode="auto">
          <a:xfrm>
            <a:off x="3505200" y="2590800"/>
            <a:ext cx="1066800" cy="762000"/>
            <a:chOff x="2976" y="1322"/>
            <a:chExt cx="672" cy="480"/>
          </a:xfrm>
        </p:grpSpPr>
        <p:sp>
          <p:nvSpPr>
            <p:cNvPr id="11284" name="Freeform 11"/>
            <p:cNvSpPr>
              <a:spLocks/>
            </p:cNvSpPr>
            <p:nvPr/>
          </p:nvSpPr>
          <p:spPr bwMode="auto">
            <a:xfrm>
              <a:off x="2976" y="1322"/>
              <a:ext cx="672" cy="480"/>
            </a:xfrm>
            <a:custGeom>
              <a:avLst/>
              <a:gdLst>
                <a:gd name="T0" fmla="*/ 672 w 672"/>
                <a:gd name="T1" fmla="*/ 0 h 480"/>
                <a:gd name="T2" fmla="*/ 288 w 672"/>
                <a:gd name="T3" fmla="*/ 192 h 480"/>
                <a:gd name="T4" fmla="*/ 0 w 672"/>
                <a:gd name="T5" fmla="*/ 480 h 48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72" h="480">
                  <a:moveTo>
                    <a:pt x="672" y="0"/>
                  </a:moveTo>
                  <a:cubicBezTo>
                    <a:pt x="536" y="56"/>
                    <a:pt x="400" y="112"/>
                    <a:pt x="288" y="192"/>
                  </a:cubicBezTo>
                  <a:cubicBezTo>
                    <a:pt x="176" y="272"/>
                    <a:pt x="88" y="376"/>
                    <a:pt x="0" y="480"/>
                  </a:cubicBezTo>
                </a:path>
              </a:pathLst>
            </a:custGeom>
            <a:noFill/>
            <a:ln w="38100" cap="flat" cmpd="sng">
              <a:solidFill>
                <a:schemeClr val="accent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>
                <a:solidFill>
                  <a:srgbClr val="000000"/>
                </a:solidFill>
              </a:endParaRPr>
            </a:p>
          </p:txBody>
        </p:sp>
        <p:sp>
          <p:nvSpPr>
            <p:cNvPr id="11285" name="Line 12"/>
            <p:cNvSpPr>
              <a:spLocks noChangeShapeType="1"/>
            </p:cNvSpPr>
            <p:nvPr/>
          </p:nvSpPr>
          <p:spPr bwMode="auto">
            <a:xfrm flipH="1">
              <a:off x="3216" y="1488"/>
              <a:ext cx="96" cy="48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>
                <a:solidFill>
                  <a:srgbClr val="000000"/>
                </a:solidFill>
              </a:endParaRPr>
            </a:p>
          </p:txBody>
        </p:sp>
      </p:grpSp>
      <p:sp>
        <p:nvSpPr>
          <p:cNvPr id="151565" name="Freeform 13"/>
          <p:cNvSpPr>
            <a:spLocks/>
          </p:cNvSpPr>
          <p:nvPr/>
        </p:nvSpPr>
        <p:spPr bwMode="auto">
          <a:xfrm>
            <a:off x="3300413" y="3886200"/>
            <a:ext cx="109537" cy="304800"/>
          </a:xfrm>
          <a:custGeom>
            <a:avLst/>
            <a:gdLst>
              <a:gd name="T0" fmla="*/ 56657 w 116"/>
              <a:gd name="T1" fmla="*/ 0 h 194"/>
              <a:gd name="T2" fmla="*/ 109537 w 116"/>
              <a:gd name="T3" fmla="*/ 197963 h 194"/>
              <a:gd name="T4" fmla="*/ 16053 w 116"/>
              <a:gd name="T5" fmla="*/ 265522 h 194"/>
              <a:gd name="T6" fmla="*/ 2833 w 116"/>
              <a:gd name="T7" fmla="*/ 197963 h 194"/>
              <a:gd name="T8" fmla="*/ 30217 w 116"/>
              <a:gd name="T9" fmla="*/ 153971 h 194"/>
              <a:gd name="T10" fmla="*/ 56657 w 116"/>
              <a:gd name="T11" fmla="*/ 0 h 19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16" h="194">
                <a:moveTo>
                  <a:pt x="60" y="0"/>
                </a:moveTo>
                <a:cubicBezTo>
                  <a:pt x="93" y="100"/>
                  <a:pt x="72" y="59"/>
                  <a:pt x="116" y="126"/>
                </a:cubicBezTo>
                <a:cubicBezTo>
                  <a:pt x="94" y="194"/>
                  <a:pt x="82" y="190"/>
                  <a:pt x="17" y="169"/>
                </a:cubicBezTo>
                <a:cubicBezTo>
                  <a:pt x="12" y="155"/>
                  <a:pt x="0" y="141"/>
                  <a:pt x="3" y="126"/>
                </a:cubicBezTo>
                <a:cubicBezTo>
                  <a:pt x="6" y="113"/>
                  <a:pt x="25" y="109"/>
                  <a:pt x="32" y="98"/>
                </a:cubicBezTo>
                <a:cubicBezTo>
                  <a:pt x="40" y="84"/>
                  <a:pt x="58" y="10"/>
                  <a:pt x="60" y="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</a:endParaRPr>
          </a:p>
        </p:txBody>
      </p:sp>
      <p:sp>
        <p:nvSpPr>
          <p:cNvPr id="151566" name="Freeform 14"/>
          <p:cNvSpPr>
            <a:spLocks/>
          </p:cNvSpPr>
          <p:nvPr/>
        </p:nvSpPr>
        <p:spPr bwMode="auto">
          <a:xfrm>
            <a:off x="3300413" y="4191000"/>
            <a:ext cx="109537" cy="304800"/>
          </a:xfrm>
          <a:custGeom>
            <a:avLst/>
            <a:gdLst>
              <a:gd name="T0" fmla="*/ 56657 w 116"/>
              <a:gd name="T1" fmla="*/ 0 h 194"/>
              <a:gd name="T2" fmla="*/ 109537 w 116"/>
              <a:gd name="T3" fmla="*/ 197963 h 194"/>
              <a:gd name="T4" fmla="*/ 16053 w 116"/>
              <a:gd name="T5" fmla="*/ 265522 h 194"/>
              <a:gd name="T6" fmla="*/ 2833 w 116"/>
              <a:gd name="T7" fmla="*/ 197963 h 194"/>
              <a:gd name="T8" fmla="*/ 30217 w 116"/>
              <a:gd name="T9" fmla="*/ 153971 h 194"/>
              <a:gd name="T10" fmla="*/ 56657 w 116"/>
              <a:gd name="T11" fmla="*/ 0 h 19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16" h="194">
                <a:moveTo>
                  <a:pt x="60" y="0"/>
                </a:moveTo>
                <a:cubicBezTo>
                  <a:pt x="93" y="100"/>
                  <a:pt x="72" y="59"/>
                  <a:pt x="116" y="126"/>
                </a:cubicBezTo>
                <a:cubicBezTo>
                  <a:pt x="94" y="194"/>
                  <a:pt x="82" y="190"/>
                  <a:pt x="17" y="169"/>
                </a:cubicBezTo>
                <a:cubicBezTo>
                  <a:pt x="12" y="155"/>
                  <a:pt x="0" y="141"/>
                  <a:pt x="3" y="126"/>
                </a:cubicBezTo>
                <a:cubicBezTo>
                  <a:pt x="6" y="113"/>
                  <a:pt x="25" y="109"/>
                  <a:pt x="32" y="98"/>
                </a:cubicBezTo>
                <a:cubicBezTo>
                  <a:pt x="40" y="84"/>
                  <a:pt x="58" y="10"/>
                  <a:pt x="60" y="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</a:endParaRPr>
          </a:p>
        </p:txBody>
      </p:sp>
      <p:sp>
        <p:nvSpPr>
          <p:cNvPr id="151567" name="Freeform 15"/>
          <p:cNvSpPr>
            <a:spLocks/>
          </p:cNvSpPr>
          <p:nvPr/>
        </p:nvSpPr>
        <p:spPr bwMode="auto">
          <a:xfrm>
            <a:off x="3300413" y="4495800"/>
            <a:ext cx="109537" cy="304800"/>
          </a:xfrm>
          <a:custGeom>
            <a:avLst/>
            <a:gdLst>
              <a:gd name="T0" fmla="*/ 56657 w 116"/>
              <a:gd name="T1" fmla="*/ 0 h 194"/>
              <a:gd name="T2" fmla="*/ 109537 w 116"/>
              <a:gd name="T3" fmla="*/ 197963 h 194"/>
              <a:gd name="T4" fmla="*/ 16053 w 116"/>
              <a:gd name="T5" fmla="*/ 265522 h 194"/>
              <a:gd name="T6" fmla="*/ 2833 w 116"/>
              <a:gd name="T7" fmla="*/ 197963 h 194"/>
              <a:gd name="T8" fmla="*/ 30217 w 116"/>
              <a:gd name="T9" fmla="*/ 153971 h 194"/>
              <a:gd name="T10" fmla="*/ 56657 w 116"/>
              <a:gd name="T11" fmla="*/ 0 h 19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16" h="194">
                <a:moveTo>
                  <a:pt x="60" y="0"/>
                </a:moveTo>
                <a:cubicBezTo>
                  <a:pt x="93" y="100"/>
                  <a:pt x="72" y="59"/>
                  <a:pt x="116" y="126"/>
                </a:cubicBezTo>
                <a:cubicBezTo>
                  <a:pt x="94" y="194"/>
                  <a:pt x="82" y="190"/>
                  <a:pt x="17" y="169"/>
                </a:cubicBezTo>
                <a:cubicBezTo>
                  <a:pt x="12" y="155"/>
                  <a:pt x="0" y="141"/>
                  <a:pt x="3" y="126"/>
                </a:cubicBezTo>
                <a:cubicBezTo>
                  <a:pt x="6" y="113"/>
                  <a:pt x="25" y="109"/>
                  <a:pt x="32" y="98"/>
                </a:cubicBezTo>
                <a:cubicBezTo>
                  <a:pt x="40" y="84"/>
                  <a:pt x="58" y="10"/>
                  <a:pt x="60" y="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</a:endParaRPr>
          </a:p>
        </p:txBody>
      </p:sp>
      <p:sp>
        <p:nvSpPr>
          <p:cNvPr id="11274" name="Line 16"/>
          <p:cNvSpPr>
            <a:spLocks noChangeShapeType="1"/>
          </p:cNvSpPr>
          <p:nvPr/>
        </p:nvSpPr>
        <p:spPr bwMode="auto">
          <a:xfrm>
            <a:off x="3505200" y="3429000"/>
            <a:ext cx="685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</a:endParaRPr>
          </a:p>
        </p:txBody>
      </p:sp>
      <p:sp>
        <p:nvSpPr>
          <p:cNvPr id="151569" name="Text Box 17"/>
          <p:cNvSpPr txBox="1">
            <a:spLocks noChangeArrowheads="1"/>
          </p:cNvSpPr>
          <p:nvPr/>
        </p:nvSpPr>
        <p:spPr bwMode="auto">
          <a:xfrm>
            <a:off x="4114800" y="3581400"/>
            <a:ext cx="1828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.VnTime" pitchFamily="34" charset="0"/>
              </a:rPr>
              <a:t>TuyÕn n­íc bät</a:t>
            </a:r>
          </a:p>
        </p:txBody>
      </p:sp>
      <p:sp>
        <p:nvSpPr>
          <p:cNvPr id="11276" name="Text Box 18"/>
          <p:cNvSpPr txBox="1">
            <a:spLocks noChangeArrowheads="1"/>
          </p:cNvSpPr>
          <p:nvPr/>
        </p:nvSpPr>
        <p:spPr bwMode="auto">
          <a:xfrm>
            <a:off x="228600" y="5867400"/>
            <a:ext cx="6172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8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xạ</a:t>
            </a:r>
            <a:r>
              <a:rPr lang="en-US" sz="2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bọt</a:t>
            </a:r>
            <a:r>
              <a:rPr lang="en-US" sz="2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dirty="0" smtClean="0">
                <a:solidFill>
                  <a:srgbClr val="FFFFFF"/>
                </a:solidFill>
                <a:latin typeface=".VnArial" pitchFamily="34" charset="0"/>
              </a:rPr>
              <a:t>.</a:t>
            </a:r>
            <a:endParaRPr lang="en-US" sz="2800" dirty="0">
              <a:solidFill>
                <a:srgbClr val="FFFFFF"/>
              </a:solidFill>
              <a:latin typeface=".VnArial" pitchFamily="34" charset="0"/>
            </a:endParaRPr>
          </a:p>
        </p:txBody>
      </p:sp>
      <p:sp>
        <p:nvSpPr>
          <p:cNvPr id="11277" name="Text Box 19"/>
          <p:cNvSpPr txBox="1">
            <a:spLocks noChangeArrowheads="1"/>
          </p:cNvSpPr>
          <p:nvPr/>
        </p:nvSpPr>
        <p:spPr bwMode="auto">
          <a:xfrm>
            <a:off x="152400" y="152400"/>
            <a:ext cx="868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FFFF00"/>
                </a:solidFill>
                <a:latin typeface=".VnArial" pitchFamily="34" charset="0"/>
              </a:rPr>
              <a:t>ThÝ nghiÖm cña Papl«p</a:t>
            </a:r>
          </a:p>
        </p:txBody>
      </p:sp>
      <p:sp>
        <p:nvSpPr>
          <p:cNvPr id="151572" name="Text Box 20"/>
          <p:cNvSpPr txBox="1">
            <a:spLocks noChangeArrowheads="1"/>
          </p:cNvSpPr>
          <p:nvPr/>
        </p:nvSpPr>
        <p:spPr bwMode="auto">
          <a:xfrm>
            <a:off x="6248400" y="1106488"/>
            <a:ext cx="2514600" cy="3816429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- </a:t>
            </a:r>
            <a:r>
              <a:rPr lang="en-US" sz="22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miệng</a:t>
            </a:r>
            <a:r>
              <a:rPr lang="en-US" sz="2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tín</a:t>
            </a:r>
            <a:r>
              <a:rPr lang="en-US" sz="2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2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khiển</a:t>
            </a:r>
            <a:r>
              <a:rPr lang="en-US" sz="2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2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tủy</a:t>
            </a:r>
            <a:r>
              <a:rPr lang="en-US" sz="2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hưng</a:t>
            </a:r>
            <a:r>
              <a:rPr lang="en-US" sz="2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phấn</a:t>
            </a:r>
            <a:r>
              <a:rPr lang="en-US" sz="2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bọt</a:t>
            </a:r>
            <a:r>
              <a:rPr lang="en-US" sz="2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2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2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sz="2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não</a:t>
            </a:r>
            <a:r>
              <a:rPr lang="en-US" sz="2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hưng</a:t>
            </a:r>
            <a:r>
              <a:rPr lang="en-US" sz="2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phấn</a:t>
            </a:r>
            <a:endParaRPr lang="en-US" sz="22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Arial" pitchFamily="34" charset="0"/>
            </a:endParaRPr>
          </a:p>
        </p:txBody>
      </p:sp>
      <p:sp>
        <p:nvSpPr>
          <p:cNvPr id="11279" name="AutoShape 21"/>
          <p:cNvSpPr>
            <a:spLocks/>
          </p:cNvSpPr>
          <p:nvPr/>
        </p:nvSpPr>
        <p:spPr bwMode="auto">
          <a:xfrm>
            <a:off x="533400" y="1066800"/>
            <a:ext cx="1752600" cy="685800"/>
          </a:xfrm>
          <a:prstGeom prst="borderCallout2">
            <a:avLst>
              <a:gd name="adj1" fmla="val 16667"/>
              <a:gd name="adj2" fmla="val 104347"/>
              <a:gd name="adj3" fmla="val 16667"/>
              <a:gd name="adj4" fmla="val 139944"/>
              <a:gd name="adj5" fmla="val 82176"/>
              <a:gd name="adj6" fmla="val 176810"/>
            </a:avLst>
          </a:prstGeom>
          <a:solidFill>
            <a:schemeClr val="accent1"/>
          </a:solidFill>
          <a:ln w="9525">
            <a:solidFill>
              <a:srgbClr val="66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não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80" name="AutoShape 22"/>
          <p:cNvSpPr>
            <a:spLocks/>
          </p:cNvSpPr>
          <p:nvPr/>
        </p:nvSpPr>
        <p:spPr bwMode="auto">
          <a:xfrm>
            <a:off x="381000" y="1905000"/>
            <a:ext cx="1524000" cy="609600"/>
          </a:xfrm>
          <a:prstGeom prst="borderCallout2">
            <a:avLst>
              <a:gd name="adj1" fmla="val 18750"/>
              <a:gd name="adj2" fmla="val 105000"/>
              <a:gd name="adj3" fmla="val 18750"/>
              <a:gd name="adj4" fmla="val 183958"/>
              <a:gd name="adj5" fmla="val 101824"/>
              <a:gd name="adj6" fmla="val 259792"/>
            </a:avLst>
          </a:prstGeom>
          <a:solidFill>
            <a:schemeClr val="accent1"/>
          </a:solidFill>
          <a:ln w="9525">
            <a:solidFill>
              <a:srgbClr val="66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bọt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1575" name="Oval 23"/>
          <p:cNvSpPr>
            <a:spLocks noChangeArrowheads="1"/>
          </p:cNvSpPr>
          <p:nvPr/>
        </p:nvSpPr>
        <p:spPr bwMode="auto">
          <a:xfrm>
            <a:off x="4495800" y="2459038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</a:endParaRPr>
          </a:p>
        </p:txBody>
      </p:sp>
      <p:sp>
        <p:nvSpPr>
          <p:cNvPr id="151576" name="Oval 24"/>
          <p:cNvSpPr>
            <a:spLocks noChangeArrowheads="1"/>
          </p:cNvSpPr>
          <p:nvPr/>
        </p:nvSpPr>
        <p:spPr bwMode="auto">
          <a:xfrm>
            <a:off x="3657600" y="16764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rgbClr val="FF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</a:endParaRPr>
          </a:p>
        </p:txBody>
      </p:sp>
      <p:sp>
        <p:nvSpPr>
          <p:cNvPr id="151577" name="Line 25"/>
          <p:cNvSpPr>
            <a:spLocks noChangeShapeType="1"/>
          </p:cNvSpPr>
          <p:nvPr/>
        </p:nvSpPr>
        <p:spPr bwMode="auto">
          <a:xfrm>
            <a:off x="3810000" y="1752600"/>
            <a:ext cx="685800" cy="685800"/>
          </a:xfrm>
          <a:prstGeom prst="line">
            <a:avLst/>
          </a:prstGeom>
          <a:noFill/>
          <a:ln w="9525">
            <a:solidFill>
              <a:srgbClr val="FF33CC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606595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51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151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" presetClass="entr" presetSubtype="1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51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1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151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1" presetID="3" presetClass="entr" presetSubtype="1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51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5" presetID="22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151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22" presetClass="entr" presetSubtype="1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151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515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515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515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2000"/>
                                        <p:tgtEl>
                                          <p:spTgt spid="151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65" grpId="0" animBg="1"/>
      <p:bldP spid="151565" grpId="1" animBg="1"/>
      <p:bldP spid="151566" grpId="0" animBg="1"/>
      <p:bldP spid="151566" grpId="1" animBg="1"/>
      <p:bldP spid="151567" grpId="0" animBg="1"/>
      <p:bldP spid="151567" grpId="1" animBg="1"/>
      <p:bldP spid="151572" grpId="0" animBg="1"/>
      <p:bldP spid="151575" grpId="0" animBg="1"/>
      <p:bldP spid="151576" grpId="0" animBg="1"/>
      <p:bldP spid="15157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52-3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14400"/>
            <a:ext cx="5800725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3603" name="Group 3"/>
          <p:cNvGrpSpPr>
            <a:grpSpLocks/>
          </p:cNvGrpSpPr>
          <p:nvPr/>
        </p:nvGrpSpPr>
        <p:grpSpPr bwMode="auto">
          <a:xfrm>
            <a:off x="3048000" y="2438400"/>
            <a:ext cx="1685925" cy="457200"/>
            <a:chOff x="2291" y="781"/>
            <a:chExt cx="864" cy="336"/>
          </a:xfrm>
        </p:grpSpPr>
        <p:sp>
          <p:nvSpPr>
            <p:cNvPr id="12331" name="Freeform 4"/>
            <p:cNvSpPr>
              <a:spLocks/>
            </p:cNvSpPr>
            <p:nvPr/>
          </p:nvSpPr>
          <p:spPr bwMode="auto">
            <a:xfrm>
              <a:off x="2291" y="781"/>
              <a:ext cx="864" cy="336"/>
            </a:xfrm>
            <a:custGeom>
              <a:avLst/>
              <a:gdLst>
                <a:gd name="T0" fmla="*/ 0 w 1200"/>
                <a:gd name="T1" fmla="*/ 336 h 432"/>
                <a:gd name="T2" fmla="*/ 449 w 1200"/>
                <a:gd name="T3" fmla="*/ 224 h 432"/>
                <a:gd name="T4" fmla="*/ 864 w 1200"/>
                <a:gd name="T5" fmla="*/ 0 h 43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00" h="432">
                  <a:moveTo>
                    <a:pt x="0" y="432"/>
                  </a:moveTo>
                  <a:cubicBezTo>
                    <a:pt x="212" y="396"/>
                    <a:pt x="424" y="360"/>
                    <a:pt x="624" y="288"/>
                  </a:cubicBezTo>
                  <a:cubicBezTo>
                    <a:pt x="824" y="216"/>
                    <a:pt x="1012" y="108"/>
                    <a:pt x="1200" y="0"/>
                  </a:cubicBezTo>
                </a:path>
              </a:pathLst>
            </a:custGeom>
            <a:noFill/>
            <a:ln w="38100" cap="flat" cmpd="sng">
              <a:solidFill>
                <a:srgbClr val="FFFF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>
                <a:solidFill>
                  <a:srgbClr val="000000"/>
                </a:solidFill>
              </a:endParaRPr>
            </a:p>
          </p:txBody>
        </p:sp>
        <p:sp>
          <p:nvSpPr>
            <p:cNvPr id="12332" name="Freeform 5"/>
            <p:cNvSpPr>
              <a:spLocks/>
            </p:cNvSpPr>
            <p:nvPr/>
          </p:nvSpPr>
          <p:spPr bwMode="auto">
            <a:xfrm>
              <a:off x="2609" y="937"/>
              <a:ext cx="276" cy="96"/>
            </a:xfrm>
            <a:custGeom>
              <a:avLst/>
              <a:gdLst>
                <a:gd name="T0" fmla="*/ 0 w 1200"/>
                <a:gd name="T1" fmla="*/ 96 h 432"/>
                <a:gd name="T2" fmla="*/ 144 w 1200"/>
                <a:gd name="T3" fmla="*/ 64 h 432"/>
                <a:gd name="T4" fmla="*/ 276 w 1200"/>
                <a:gd name="T5" fmla="*/ 0 h 43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00" h="432">
                  <a:moveTo>
                    <a:pt x="0" y="432"/>
                  </a:moveTo>
                  <a:cubicBezTo>
                    <a:pt x="212" y="396"/>
                    <a:pt x="424" y="360"/>
                    <a:pt x="624" y="288"/>
                  </a:cubicBezTo>
                  <a:cubicBezTo>
                    <a:pt x="824" y="216"/>
                    <a:pt x="1012" y="108"/>
                    <a:pt x="1200" y="0"/>
                  </a:cubicBezTo>
                </a:path>
              </a:pathLst>
            </a:custGeom>
            <a:noFill/>
            <a:ln w="38100" cap="flat" cmpd="sng">
              <a:solidFill>
                <a:srgbClr val="FFFF00"/>
              </a:solidFill>
              <a:prstDash val="dash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>
                <a:solidFill>
                  <a:srgbClr val="000000"/>
                </a:solidFill>
              </a:endParaRPr>
            </a:p>
          </p:txBody>
        </p:sp>
      </p:grpSp>
      <p:grpSp>
        <p:nvGrpSpPr>
          <p:cNvPr id="153606" name="Group 6"/>
          <p:cNvGrpSpPr>
            <a:grpSpLocks/>
          </p:cNvGrpSpPr>
          <p:nvPr/>
        </p:nvGrpSpPr>
        <p:grpSpPr bwMode="auto">
          <a:xfrm>
            <a:off x="1524000" y="2971800"/>
            <a:ext cx="3124200" cy="1524000"/>
            <a:chOff x="1152" y="1920"/>
            <a:chExt cx="2448" cy="1200"/>
          </a:xfrm>
        </p:grpSpPr>
        <p:sp>
          <p:nvSpPr>
            <p:cNvPr id="12329" name="Freeform 7"/>
            <p:cNvSpPr>
              <a:spLocks/>
            </p:cNvSpPr>
            <p:nvPr/>
          </p:nvSpPr>
          <p:spPr bwMode="auto">
            <a:xfrm>
              <a:off x="1152" y="1920"/>
              <a:ext cx="2448" cy="1200"/>
            </a:xfrm>
            <a:custGeom>
              <a:avLst/>
              <a:gdLst>
                <a:gd name="T0" fmla="*/ 0 w 2880"/>
                <a:gd name="T1" fmla="*/ 1200 h 1304"/>
                <a:gd name="T2" fmla="*/ 1550 w 2880"/>
                <a:gd name="T3" fmla="*/ 184 h 1304"/>
                <a:gd name="T4" fmla="*/ 2448 w 2880"/>
                <a:gd name="T5" fmla="*/ 96 h 130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880" h="1304">
                  <a:moveTo>
                    <a:pt x="0" y="1304"/>
                  </a:moveTo>
                  <a:cubicBezTo>
                    <a:pt x="672" y="852"/>
                    <a:pt x="1344" y="400"/>
                    <a:pt x="1824" y="200"/>
                  </a:cubicBezTo>
                  <a:cubicBezTo>
                    <a:pt x="2304" y="0"/>
                    <a:pt x="2712" y="112"/>
                    <a:pt x="2880" y="104"/>
                  </a:cubicBezTo>
                </a:path>
              </a:pathLst>
            </a:custGeom>
            <a:noFill/>
            <a:ln w="38100" cap="flat" cmpd="sng">
              <a:solidFill>
                <a:srgbClr val="FF99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>
                <a:solidFill>
                  <a:srgbClr val="000000"/>
                </a:solidFill>
              </a:endParaRPr>
            </a:p>
          </p:txBody>
        </p:sp>
        <p:sp>
          <p:nvSpPr>
            <p:cNvPr id="12330" name="Line 8"/>
            <p:cNvSpPr>
              <a:spLocks noChangeShapeType="1"/>
            </p:cNvSpPr>
            <p:nvPr/>
          </p:nvSpPr>
          <p:spPr bwMode="auto">
            <a:xfrm flipV="1">
              <a:off x="2256" y="2304"/>
              <a:ext cx="96" cy="48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>
                <a:solidFill>
                  <a:srgbClr val="000000"/>
                </a:solidFill>
              </a:endParaRPr>
            </a:p>
          </p:txBody>
        </p:sp>
      </p:grpSp>
      <p:grpSp>
        <p:nvGrpSpPr>
          <p:cNvPr id="153609" name="Group 9"/>
          <p:cNvGrpSpPr>
            <a:grpSpLocks/>
          </p:cNvGrpSpPr>
          <p:nvPr/>
        </p:nvGrpSpPr>
        <p:grpSpPr bwMode="auto">
          <a:xfrm>
            <a:off x="3962400" y="1828800"/>
            <a:ext cx="762000" cy="1219200"/>
            <a:chOff x="3072" y="672"/>
            <a:chExt cx="576" cy="576"/>
          </a:xfrm>
        </p:grpSpPr>
        <p:sp>
          <p:nvSpPr>
            <p:cNvPr id="12327" name="Freeform 10"/>
            <p:cNvSpPr>
              <a:spLocks/>
            </p:cNvSpPr>
            <p:nvPr/>
          </p:nvSpPr>
          <p:spPr bwMode="auto">
            <a:xfrm>
              <a:off x="3072" y="672"/>
              <a:ext cx="576" cy="576"/>
            </a:xfrm>
            <a:custGeom>
              <a:avLst/>
              <a:gdLst>
                <a:gd name="T0" fmla="*/ 0 w 576"/>
                <a:gd name="T1" fmla="*/ 0 h 576"/>
                <a:gd name="T2" fmla="*/ 192 w 576"/>
                <a:gd name="T3" fmla="*/ 336 h 576"/>
                <a:gd name="T4" fmla="*/ 576 w 576"/>
                <a:gd name="T5" fmla="*/ 576 h 5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76" h="576">
                  <a:moveTo>
                    <a:pt x="0" y="0"/>
                  </a:moveTo>
                  <a:cubicBezTo>
                    <a:pt x="48" y="120"/>
                    <a:pt x="96" y="240"/>
                    <a:pt x="192" y="336"/>
                  </a:cubicBezTo>
                  <a:cubicBezTo>
                    <a:pt x="288" y="432"/>
                    <a:pt x="432" y="504"/>
                    <a:pt x="576" y="576"/>
                  </a:cubicBezTo>
                </a:path>
              </a:pathLst>
            </a:custGeom>
            <a:noFill/>
            <a:ln w="38100" cap="flat" cmpd="sng">
              <a:solidFill>
                <a:schemeClr val="hlink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>
                <a:solidFill>
                  <a:srgbClr val="000000"/>
                </a:solidFill>
              </a:endParaRPr>
            </a:p>
          </p:txBody>
        </p:sp>
        <p:sp>
          <p:nvSpPr>
            <p:cNvPr id="12328" name="Line 11"/>
            <p:cNvSpPr>
              <a:spLocks noChangeShapeType="1"/>
            </p:cNvSpPr>
            <p:nvPr/>
          </p:nvSpPr>
          <p:spPr bwMode="auto">
            <a:xfrm>
              <a:off x="3125" y="794"/>
              <a:ext cx="40" cy="86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>
                <a:solidFill>
                  <a:srgbClr val="000000"/>
                </a:solidFill>
              </a:endParaRPr>
            </a:p>
          </p:txBody>
        </p:sp>
      </p:grpSp>
      <p:grpSp>
        <p:nvGrpSpPr>
          <p:cNvPr id="153612" name="Group 12"/>
          <p:cNvGrpSpPr>
            <a:grpSpLocks/>
          </p:cNvGrpSpPr>
          <p:nvPr/>
        </p:nvGrpSpPr>
        <p:grpSpPr bwMode="auto">
          <a:xfrm>
            <a:off x="3667125" y="3200400"/>
            <a:ext cx="990600" cy="533400"/>
            <a:chOff x="2976" y="1322"/>
            <a:chExt cx="672" cy="480"/>
          </a:xfrm>
        </p:grpSpPr>
        <p:sp>
          <p:nvSpPr>
            <p:cNvPr id="12325" name="Freeform 13"/>
            <p:cNvSpPr>
              <a:spLocks/>
            </p:cNvSpPr>
            <p:nvPr/>
          </p:nvSpPr>
          <p:spPr bwMode="auto">
            <a:xfrm>
              <a:off x="2976" y="1322"/>
              <a:ext cx="672" cy="480"/>
            </a:xfrm>
            <a:custGeom>
              <a:avLst/>
              <a:gdLst>
                <a:gd name="T0" fmla="*/ 672 w 672"/>
                <a:gd name="T1" fmla="*/ 0 h 480"/>
                <a:gd name="T2" fmla="*/ 288 w 672"/>
                <a:gd name="T3" fmla="*/ 192 h 480"/>
                <a:gd name="T4" fmla="*/ 0 w 672"/>
                <a:gd name="T5" fmla="*/ 480 h 48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72" h="480">
                  <a:moveTo>
                    <a:pt x="672" y="0"/>
                  </a:moveTo>
                  <a:cubicBezTo>
                    <a:pt x="536" y="56"/>
                    <a:pt x="400" y="112"/>
                    <a:pt x="288" y="192"/>
                  </a:cubicBezTo>
                  <a:cubicBezTo>
                    <a:pt x="176" y="272"/>
                    <a:pt x="88" y="376"/>
                    <a:pt x="0" y="480"/>
                  </a:cubicBezTo>
                </a:path>
              </a:pathLst>
            </a:custGeom>
            <a:noFill/>
            <a:ln w="38100" cap="flat" cmpd="sng">
              <a:solidFill>
                <a:schemeClr val="accent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>
                <a:solidFill>
                  <a:srgbClr val="000000"/>
                </a:solidFill>
              </a:endParaRPr>
            </a:p>
          </p:txBody>
        </p:sp>
        <p:sp>
          <p:nvSpPr>
            <p:cNvPr id="12326" name="Line 14"/>
            <p:cNvSpPr>
              <a:spLocks noChangeShapeType="1"/>
            </p:cNvSpPr>
            <p:nvPr/>
          </p:nvSpPr>
          <p:spPr bwMode="auto">
            <a:xfrm flipH="1">
              <a:off x="3216" y="1488"/>
              <a:ext cx="96" cy="48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>
                <a:solidFill>
                  <a:srgbClr val="000000"/>
                </a:solidFill>
              </a:endParaRPr>
            </a:p>
          </p:txBody>
        </p:sp>
      </p:grpSp>
      <p:sp>
        <p:nvSpPr>
          <p:cNvPr id="153615" name="Freeform 15"/>
          <p:cNvSpPr>
            <a:spLocks/>
          </p:cNvSpPr>
          <p:nvPr/>
        </p:nvSpPr>
        <p:spPr bwMode="auto">
          <a:xfrm>
            <a:off x="3557588" y="4114800"/>
            <a:ext cx="109537" cy="304800"/>
          </a:xfrm>
          <a:custGeom>
            <a:avLst/>
            <a:gdLst>
              <a:gd name="T0" fmla="*/ 56657 w 116"/>
              <a:gd name="T1" fmla="*/ 0 h 194"/>
              <a:gd name="T2" fmla="*/ 109537 w 116"/>
              <a:gd name="T3" fmla="*/ 197963 h 194"/>
              <a:gd name="T4" fmla="*/ 16053 w 116"/>
              <a:gd name="T5" fmla="*/ 265522 h 194"/>
              <a:gd name="T6" fmla="*/ 2833 w 116"/>
              <a:gd name="T7" fmla="*/ 197963 h 194"/>
              <a:gd name="T8" fmla="*/ 30217 w 116"/>
              <a:gd name="T9" fmla="*/ 153971 h 194"/>
              <a:gd name="T10" fmla="*/ 56657 w 116"/>
              <a:gd name="T11" fmla="*/ 0 h 19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16" h="194">
                <a:moveTo>
                  <a:pt x="60" y="0"/>
                </a:moveTo>
                <a:cubicBezTo>
                  <a:pt x="93" y="100"/>
                  <a:pt x="72" y="59"/>
                  <a:pt x="116" y="126"/>
                </a:cubicBezTo>
                <a:cubicBezTo>
                  <a:pt x="94" y="194"/>
                  <a:pt x="82" y="190"/>
                  <a:pt x="17" y="169"/>
                </a:cubicBezTo>
                <a:cubicBezTo>
                  <a:pt x="12" y="155"/>
                  <a:pt x="0" y="141"/>
                  <a:pt x="3" y="126"/>
                </a:cubicBezTo>
                <a:cubicBezTo>
                  <a:pt x="6" y="113"/>
                  <a:pt x="25" y="109"/>
                  <a:pt x="32" y="98"/>
                </a:cubicBezTo>
                <a:cubicBezTo>
                  <a:pt x="40" y="84"/>
                  <a:pt x="58" y="10"/>
                  <a:pt x="60" y="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</a:endParaRPr>
          </a:p>
        </p:txBody>
      </p:sp>
      <p:sp>
        <p:nvSpPr>
          <p:cNvPr id="153616" name="Freeform 16"/>
          <p:cNvSpPr>
            <a:spLocks/>
          </p:cNvSpPr>
          <p:nvPr/>
        </p:nvSpPr>
        <p:spPr bwMode="auto">
          <a:xfrm>
            <a:off x="3557588" y="4419600"/>
            <a:ext cx="109537" cy="304800"/>
          </a:xfrm>
          <a:custGeom>
            <a:avLst/>
            <a:gdLst>
              <a:gd name="T0" fmla="*/ 56657 w 116"/>
              <a:gd name="T1" fmla="*/ 0 h 194"/>
              <a:gd name="T2" fmla="*/ 109537 w 116"/>
              <a:gd name="T3" fmla="*/ 197963 h 194"/>
              <a:gd name="T4" fmla="*/ 16053 w 116"/>
              <a:gd name="T5" fmla="*/ 265522 h 194"/>
              <a:gd name="T6" fmla="*/ 2833 w 116"/>
              <a:gd name="T7" fmla="*/ 197963 h 194"/>
              <a:gd name="T8" fmla="*/ 30217 w 116"/>
              <a:gd name="T9" fmla="*/ 153971 h 194"/>
              <a:gd name="T10" fmla="*/ 56657 w 116"/>
              <a:gd name="T11" fmla="*/ 0 h 19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16" h="194">
                <a:moveTo>
                  <a:pt x="60" y="0"/>
                </a:moveTo>
                <a:cubicBezTo>
                  <a:pt x="93" y="100"/>
                  <a:pt x="72" y="59"/>
                  <a:pt x="116" y="126"/>
                </a:cubicBezTo>
                <a:cubicBezTo>
                  <a:pt x="94" y="194"/>
                  <a:pt x="82" y="190"/>
                  <a:pt x="17" y="169"/>
                </a:cubicBezTo>
                <a:cubicBezTo>
                  <a:pt x="12" y="155"/>
                  <a:pt x="0" y="141"/>
                  <a:pt x="3" y="126"/>
                </a:cubicBezTo>
                <a:cubicBezTo>
                  <a:pt x="6" y="113"/>
                  <a:pt x="25" y="109"/>
                  <a:pt x="32" y="98"/>
                </a:cubicBezTo>
                <a:cubicBezTo>
                  <a:pt x="40" y="84"/>
                  <a:pt x="58" y="10"/>
                  <a:pt x="60" y="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</a:endParaRPr>
          </a:p>
        </p:txBody>
      </p:sp>
      <p:sp>
        <p:nvSpPr>
          <p:cNvPr id="153617" name="Freeform 17"/>
          <p:cNvSpPr>
            <a:spLocks/>
          </p:cNvSpPr>
          <p:nvPr/>
        </p:nvSpPr>
        <p:spPr bwMode="auto">
          <a:xfrm>
            <a:off x="3557588" y="4724400"/>
            <a:ext cx="109537" cy="304800"/>
          </a:xfrm>
          <a:custGeom>
            <a:avLst/>
            <a:gdLst>
              <a:gd name="T0" fmla="*/ 56657 w 116"/>
              <a:gd name="T1" fmla="*/ 0 h 194"/>
              <a:gd name="T2" fmla="*/ 109537 w 116"/>
              <a:gd name="T3" fmla="*/ 197963 h 194"/>
              <a:gd name="T4" fmla="*/ 16053 w 116"/>
              <a:gd name="T5" fmla="*/ 265522 h 194"/>
              <a:gd name="T6" fmla="*/ 2833 w 116"/>
              <a:gd name="T7" fmla="*/ 197963 h 194"/>
              <a:gd name="T8" fmla="*/ 30217 w 116"/>
              <a:gd name="T9" fmla="*/ 153971 h 194"/>
              <a:gd name="T10" fmla="*/ 56657 w 116"/>
              <a:gd name="T11" fmla="*/ 0 h 19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16" h="194">
                <a:moveTo>
                  <a:pt x="60" y="0"/>
                </a:moveTo>
                <a:cubicBezTo>
                  <a:pt x="93" y="100"/>
                  <a:pt x="72" y="59"/>
                  <a:pt x="116" y="126"/>
                </a:cubicBezTo>
                <a:cubicBezTo>
                  <a:pt x="94" y="194"/>
                  <a:pt x="82" y="190"/>
                  <a:pt x="17" y="169"/>
                </a:cubicBezTo>
                <a:cubicBezTo>
                  <a:pt x="12" y="155"/>
                  <a:pt x="0" y="141"/>
                  <a:pt x="3" y="126"/>
                </a:cubicBezTo>
                <a:cubicBezTo>
                  <a:pt x="6" y="113"/>
                  <a:pt x="25" y="109"/>
                  <a:pt x="32" y="98"/>
                </a:cubicBezTo>
                <a:cubicBezTo>
                  <a:pt x="40" y="84"/>
                  <a:pt x="58" y="10"/>
                  <a:pt x="60" y="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</a:endParaRPr>
          </a:p>
        </p:txBody>
      </p:sp>
      <p:grpSp>
        <p:nvGrpSpPr>
          <p:cNvPr id="153618" name="Group 18"/>
          <p:cNvGrpSpPr>
            <a:grpSpLocks/>
          </p:cNvGrpSpPr>
          <p:nvPr/>
        </p:nvGrpSpPr>
        <p:grpSpPr bwMode="auto">
          <a:xfrm rot="10630767">
            <a:off x="3971925" y="1784350"/>
            <a:ext cx="654050" cy="501650"/>
            <a:chOff x="5156" y="48"/>
            <a:chExt cx="412" cy="316"/>
          </a:xfrm>
        </p:grpSpPr>
        <p:sp>
          <p:nvSpPr>
            <p:cNvPr id="12319" name="Arc 19"/>
            <p:cNvSpPr>
              <a:spLocks/>
            </p:cNvSpPr>
            <p:nvPr/>
          </p:nvSpPr>
          <p:spPr bwMode="auto">
            <a:xfrm flipH="1">
              <a:off x="5156" y="48"/>
              <a:ext cx="230" cy="230"/>
            </a:xfrm>
            <a:custGeom>
              <a:avLst/>
              <a:gdLst>
                <a:gd name="T0" fmla="*/ 0 w 21600"/>
                <a:gd name="T1" fmla="*/ 0 h 21600"/>
                <a:gd name="T2" fmla="*/ 230 w 21600"/>
                <a:gd name="T3" fmla="*/ 230 h 21600"/>
                <a:gd name="T4" fmla="*/ 0 w 21600"/>
                <a:gd name="T5" fmla="*/ 23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>
                <a:solidFill>
                  <a:srgbClr val="000000"/>
                </a:solidFill>
              </a:endParaRPr>
            </a:p>
          </p:txBody>
        </p:sp>
        <p:sp>
          <p:nvSpPr>
            <p:cNvPr id="12320" name="Arc 20"/>
            <p:cNvSpPr>
              <a:spLocks/>
            </p:cNvSpPr>
            <p:nvPr/>
          </p:nvSpPr>
          <p:spPr bwMode="auto">
            <a:xfrm flipH="1">
              <a:off x="5218" y="90"/>
              <a:ext cx="202" cy="202"/>
            </a:xfrm>
            <a:custGeom>
              <a:avLst/>
              <a:gdLst>
                <a:gd name="T0" fmla="*/ 0 w 21600"/>
                <a:gd name="T1" fmla="*/ 0 h 21600"/>
                <a:gd name="T2" fmla="*/ 202 w 21600"/>
                <a:gd name="T3" fmla="*/ 202 h 21600"/>
                <a:gd name="T4" fmla="*/ 0 w 21600"/>
                <a:gd name="T5" fmla="*/ 202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>
                <a:solidFill>
                  <a:srgbClr val="000000"/>
                </a:solidFill>
              </a:endParaRPr>
            </a:p>
          </p:txBody>
        </p:sp>
        <p:sp>
          <p:nvSpPr>
            <p:cNvPr id="12321" name="Arc 21"/>
            <p:cNvSpPr>
              <a:spLocks/>
            </p:cNvSpPr>
            <p:nvPr/>
          </p:nvSpPr>
          <p:spPr bwMode="auto">
            <a:xfrm flipH="1">
              <a:off x="5284" y="134"/>
              <a:ext cx="173" cy="173"/>
            </a:xfrm>
            <a:custGeom>
              <a:avLst/>
              <a:gdLst>
                <a:gd name="T0" fmla="*/ 0 w 21600"/>
                <a:gd name="T1" fmla="*/ 0 h 21600"/>
                <a:gd name="T2" fmla="*/ 173 w 21600"/>
                <a:gd name="T3" fmla="*/ 173 h 21600"/>
                <a:gd name="T4" fmla="*/ 0 w 21600"/>
                <a:gd name="T5" fmla="*/ 173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>
                <a:solidFill>
                  <a:srgbClr val="000000"/>
                </a:solidFill>
              </a:endParaRPr>
            </a:p>
          </p:txBody>
        </p:sp>
        <p:sp>
          <p:nvSpPr>
            <p:cNvPr id="12322" name="Arc 22"/>
            <p:cNvSpPr>
              <a:spLocks/>
            </p:cNvSpPr>
            <p:nvPr/>
          </p:nvSpPr>
          <p:spPr bwMode="auto">
            <a:xfrm flipH="1">
              <a:off x="5338" y="182"/>
              <a:ext cx="144" cy="144"/>
            </a:xfrm>
            <a:custGeom>
              <a:avLst/>
              <a:gdLst>
                <a:gd name="T0" fmla="*/ 0 w 21600"/>
                <a:gd name="T1" fmla="*/ 0 h 21600"/>
                <a:gd name="T2" fmla="*/ 144 w 21600"/>
                <a:gd name="T3" fmla="*/ 144 h 21600"/>
                <a:gd name="T4" fmla="*/ 0 w 21600"/>
                <a:gd name="T5" fmla="*/ 144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>
                <a:solidFill>
                  <a:srgbClr val="000000"/>
                </a:solidFill>
              </a:endParaRPr>
            </a:p>
          </p:txBody>
        </p:sp>
        <p:sp>
          <p:nvSpPr>
            <p:cNvPr id="12323" name="Arc 23"/>
            <p:cNvSpPr>
              <a:spLocks/>
            </p:cNvSpPr>
            <p:nvPr/>
          </p:nvSpPr>
          <p:spPr bwMode="auto">
            <a:xfrm flipH="1">
              <a:off x="5415" y="230"/>
              <a:ext cx="115" cy="115"/>
            </a:xfrm>
            <a:custGeom>
              <a:avLst/>
              <a:gdLst>
                <a:gd name="T0" fmla="*/ 0 w 21600"/>
                <a:gd name="T1" fmla="*/ 0 h 21600"/>
                <a:gd name="T2" fmla="*/ 115 w 21600"/>
                <a:gd name="T3" fmla="*/ 115 h 21600"/>
                <a:gd name="T4" fmla="*/ 0 w 21600"/>
                <a:gd name="T5" fmla="*/ 115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>
                <a:solidFill>
                  <a:srgbClr val="000000"/>
                </a:solidFill>
              </a:endParaRPr>
            </a:p>
          </p:txBody>
        </p:sp>
        <p:sp>
          <p:nvSpPr>
            <p:cNvPr id="12324" name="Arc 24"/>
            <p:cNvSpPr>
              <a:spLocks/>
            </p:cNvSpPr>
            <p:nvPr/>
          </p:nvSpPr>
          <p:spPr bwMode="auto">
            <a:xfrm flipH="1">
              <a:off x="5482" y="278"/>
              <a:ext cx="86" cy="86"/>
            </a:xfrm>
            <a:custGeom>
              <a:avLst/>
              <a:gdLst>
                <a:gd name="T0" fmla="*/ 0 w 21600"/>
                <a:gd name="T1" fmla="*/ 0 h 21600"/>
                <a:gd name="T2" fmla="*/ 86 w 21600"/>
                <a:gd name="T3" fmla="*/ 86 h 21600"/>
                <a:gd name="T4" fmla="*/ 0 w 21600"/>
                <a:gd name="T5" fmla="*/ 86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>
                <a:solidFill>
                  <a:srgbClr val="000000"/>
                </a:solidFill>
              </a:endParaRPr>
            </a:p>
          </p:txBody>
        </p:sp>
      </p:grpSp>
      <p:grpSp>
        <p:nvGrpSpPr>
          <p:cNvPr id="153625" name="Group 25"/>
          <p:cNvGrpSpPr>
            <a:grpSpLocks/>
          </p:cNvGrpSpPr>
          <p:nvPr/>
        </p:nvGrpSpPr>
        <p:grpSpPr bwMode="auto">
          <a:xfrm>
            <a:off x="4156075" y="1936750"/>
            <a:ext cx="654050" cy="501650"/>
            <a:chOff x="5156" y="48"/>
            <a:chExt cx="412" cy="316"/>
          </a:xfrm>
        </p:grpSpPr>
        <p:sp>
          <p:nvSpPr>
            <p:cNvPr id="12313" name="Arc 26"/>
            <p:cNvSpPr>
              <a:spLocks/>
            </p:cNvSpPr>
            <p:nvPr/>
          </p:nvSpPr>
          <p:spPr bwMode="auto">
            <a:xfrm flipH="1">
              <a:off x="5156" y="48"/>
              <a:ext cx="230" cy="230"/>
            </a:xfrm>
            <a:custGeom>
              <a:avLst/>
              <a:gdLst>
                <a:gd name="T0" fmla="*/ 0 w 21600"/>
                <a:gd name="T1" fmla="*/ 0 h 21600"/>
                <a:gd name="T2" fmla="*/ 230 w 21600"/>
                <a:gd name="T3" fmla="*/ 230 h 21600"/>
                <a:gd name="T4" fmla="*/ 0 w 21600"/>
                <a:gd name="T5" fmla="*/ 23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>
                <a:solidFill>
                  <a:srgbClr val="000000"/>
                </a:solidFill>
              </a:endParaRPr>
            </a:p>
          </p:txBody>
        </p:sp>
        <p:sp>
          <p:nvSpPr>
            <p:cNvPr id="12314" name="Arc 27"/>
            <p:cNvSpPr>
              <a:spLocks/>
            </p:cNvSpPr>
            <p:nvPr/>
          </p:nvSpPr>
          <p:spPr bwMode="auto">
            <a:xfrm flipH="1">
              <a:off x="5218" y="90"/>
              <a:ext cx="202" cy="202"/>
            </a:xfrm>
            <a:custGeom>
              <a:avLst/>
              <a:gdLst>
                <a:gd name="T0" fmla="*/ 0 w 21600"/>
                <a:gd name="T1" fmla="*/ 0 h 21600"/>
                <a:gd name="T2" fmla="*/ 202 w 21600"/>
                <a:gd name="T3" fmla="*/ 202 h 21600"/>
                <a:gd name="T4" fmla="*/ 0 w 21600"/>
                <a:gd name="T5" fmla="*/ 202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>
                <a:solidFill>
                  <a:srgbClr val="000000"/>
                </a:solidFill>
              </a:endParaRPr>
            </a:p>
          </p:txBody>
        </p:sp>
        <p:sp>
          <p:nvSpPr>
            <p:cNvPr id="12315" name="Arc 28"/>
            <p:cNvSpPr>
              <a:spLocks/>
            </p:cNvSpPr>
            <p:nvPr/>
          </p:nvSpPr>
          <p:spPr bwMode="auto">
            <a:xfrm flipH="1">
              <a:off x="5284" y="134"/>
              <a:ext cx="173" cy="173"/>
            </a:xfrm>
            <a:custGeom>
              <a:avLst/>
              <a:gdLst>
                <a:gd name="T0" fmla="*/ 0 w 21600"/>
                <a:gd name="T1" fmla="*/ 0 h 21600"/>
                <a:gd name="T2" fmla="*/ 173 w 21600"/>
                <a:gd name="T3" fmla="*/ 173 h 21600"/>
                <a:gd name="T4" fmla="*/ 0 w 21600"/>
                <a:gd name="T5" fmla="*/ 173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>
                <a:solidFill>
                  <a:srgbClr val="000000"/>
                </a:solidFill>
              </a:endParaRPr>
            </a:p>
          </p:txBody>
        </p:sp>
        <p:sp>
          <p:nvSpPr>
            <p:cNvPr id="12316" name="Arc 29"/>
            <p:cNvSpPr>
              <a:spLocks/>
            </p:cNvSpPr>
            <p:nvPr/>
          </p:nvSpPr>
          <p:spPr bwMode="auto">
            <a:xfrm flipH="1">
              <a:off x="5338" y="182"/>
              <a:ext cx="144" cy="144"/>
            </a:xfrm>
            <a:custGeom>
              <a:avLst/>
              <a:gdLst>
                <a:gd name="T0" fmla="*/ 0 w 21600"/>
                <a:gd name="T1" fmla="*/ 0 h 21600"/>
                <a:gd name="T2" fmla="*/ 144 w 21600"/>
                <a:gd name="T3" fmla="*/ 144 h 21600"/>
                <a:gd name="T4" fmla="*/ 0 w 21600"/>
                <a:gd name="T5" fmla="*/ 144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>
                <a:solidFill>
                  <a:srgbClr val="000000"/>
                </a:solidFill>
              </a:endParaRPr>
            </a:p>
          </p:txBody>
        </p:sp>
        <p:sp>
          <p:nvSpPr>
            <p:cNvPr id="12317" name="Arc 30"/>
            <p:cNvSpPr>
              <a:spLocks/>
            </p:cNvSpPr>
            <p:nvPr/>
          </p:nvSpPr>
          <p:spPr bwMode="auto">
            <a:xfrm flipH="1">
              <a:off x="5415" y="230"/>
              <a:ext cx="115" cy="115"/>
            </a:xfrm>
            <a:custGeom>
              <a:avLst/>
              <a:gdLst>
                <a:gd name="T0" fmla="*/ 0 w 21600"/>
                <a:gd name="T1" fmla="*/ 0 h 21600"/>
                <a:gd name="T2" fmla="*/ 115 w 21600"/>
                <a:gd name="T3" fmla="*/ 115 h 21600"/>
                <a:gd name="T4" fmla="*/ 0 w 21600"/>
                <a:gd name="T5" fmla="*/ 115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>
                <a:solidFill>
                  <a:srgbClr val="000000"/>
                </a:solidFill>
              </a:endParaRPr>
            </a:p>
          </p:txBody>
        </p:sp>
        <p:sp>
          <p:nvSpPr>
            <p:cNvPr id="12318" name="Arc 31"/>
            <p:cNvSpPr>
              <a:spLocks/>
            </p:cNvSpPr>
            <p:nvPr/>
          </p:nvSpPr>
          <p:spPr bwMode="auto">
            <a:xfrm flipH="1">
              <a:off x="5482" y="278"/>
              <a:ext cx="86" cy="86"/>
            </a:xfrm>
            <a:custGeom>
              <a:avLst/>
              <a:gdLst>
                <a:gd name="T0" fmla="*/ 0 w 21600"/>
                <a:gd name="T1" fmla="*/ 0 h 21600"/>
                <a:gd name="T2" fmla="*/ 86 w 21600"/>
                <a:gd name="T3" fmla="*/ 86 h 21600"/>
                <a:gd name="T4" fmla="*/ 0 w 21600"/>
                <a:gd name="T5" fmla="*/ 86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>
                <a:solidFill>
                  <a:srgbClr val="000000"/>
                </a:solidFill>
              </a:endParaRPr>
            </a:p>
          </p:txBody>
        </p:sp>
      </p:grpSp>
      <p:sp>
        <p:nvSpPr>
          <p:cNvPr id="153632" name="Line 32"/>
          <p:cNvSpPr>
            <a:spLocks noChangeShapeType="1"/>
          </p:cNvSpPr>
          <p:nvPr/>
        </p:nvSpPr>
        <p:spPr bwMode="auto">
          <a:xfrm>
            <a:off x="4029075" y="1847850"/>
            <a:ext cx="762000" cy="533400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</a:endParaRPr>
          </a:p>
        </p:txBody>
      </p:sp>
      <p:sp>
        <p:nvSpPr>
          <p:cNvPr id="12301" name="Oval 33"/>
          <p:cNvSpPr>
            <a:spLocks noChangeArrowheads="1"/>
          </p:cNvSpPr>
          <p:nvPr/>
        </p:nvSpPr>
        <p:spPr bwMode="auto">
          <a:xfrm>
            <a:off x="1500188" y="1390650"/>
            <a:ext cx="488950" cy="533400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</a:endParaRPr>
          </a:p>
        </p:txBody>
      </p:sp>
      <p:pic>
        <p:nvPicPr>
          <p:cNvPr id="153634" name="Picture 34" descr="dan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00" y="990600"/>
            <a:ext cx="1447800" cy="1427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303" name="Text Box 35"/>
          <p:cNvSpPr txBox="1">
            <a:spLocks noChangeArrowheads="1"/>
          </p:cNvSpPr>
          <p:nvPr/>
        </p:nvSpPr>
        <p:spPr bwMode="auto">
          <a:xfrm>
            <a:off x="152400" y="152400"/>
            <a:ext cx="868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FFFF00"/>
                </a:solidFill>
                <a:latin typeface=".VnArial" pitchFamily="34" charset="0"/>
              </a:rPr>
              <a:t>ThÝ nghiÖm cña Papl«p</a:t>
            </a:r>
          </a:p>
        </p:txBody>
      </p:sp>
      <p:sp>
        <p:nvSpPr>
          <p:cNvPr id="153636" name="Text Box 36"/>
          <p:cNvSpPr txBox="1">
            <a:spLocks noChangeArrowheads="1"/>
          </p:cNvSpPr>
          <p:nvPr/>
        </p:nvSpPr>
        <p:spPr bwMode="auto">
          <a:xfrm>
            <a:off x="6248400" y="2038350"/>
            <a:ext cx="2819400" cy="3416320"/>
          </a:xfrm>
          <a:prstGeom prst="rect">
            <a:avLst/>
          </a:prstGeom>
          <a:noFill/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Bật</a:t>
            </a:r>
            <a:r>
              <a:rPr 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lặp</a:t>
            </a:r>
            <a:r>
              <a:rPr 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lặp</a:t>
            </a:r>
            <a:r>
              <a:rPr 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37" name="Text Box 37"/>
          <p:cNvSpPr txBox="1">
            <a:spLocks noChangeArrowheads="1"/>
          </p:cNvSpPr>
          <p:nvPr/>
        </p:nvSpPr>
        <p:spPr bwMode="auto">
          <a:xfrm>
            <a:off x="123825" y="6108762"/>
            <a:ext cx="9067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Bật</a:t>
            </a:r>
            <a:r>
              <a:rPr lang="en-US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tín</a:t>
            </a:r>
            <a:r>
              <a:rPr lang="en-US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20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38" name="AutoShape 38"/>
          <p:cNvSpPr>
            <a:spLocks/>
          </p:cNvSpPr>
          <p:nvPr/>
        </p:nvSpPr>
        <p:spPr bwMode="auto">
          <a:xfrm>
            <a:off x="6705600" y="838199"/>
            <a:ext cx="2133600" cy="1066721"/>
          </a:xfrm>
          <a:prstGeom prst="borderCallout2">
            <a:avLst>
              <a:gd name="adj1" fmla="val 10713"/>
              <a:gd name="adj2" fmla="val -4347"/>
              <a:gd name="adj3" fmla="val 10713"/>
              <a:gd name="adj4" fmla="val -67120"/>
              <a:gd name="adj5" fmla="val 109972"/>
              <a:gd name="adj6" fmla="val -123370"/>
            </a:avLst>
          </a:prstGeom>
          <a:solidFill>
            <a:schemeClr val="accent1"/>
          </a:solidFill>
          <a:ln w="9525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39" name="Picture 39" descr="hc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648200"/>
            <a:ext cx="1752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0" name="Line 40"/>
          <p:cNvSpPr>
            <a:spLocks noChangeShapeType="1"/>
          </p:cNvSpPr>
          <p:nvPr/>
        </p:nvSpPr>
        <p:spPr bwMode="auto">
          <a:xfrm>
            <a:off x="1828800" y="1752600"/>
            <a:ext cx="838200" cy="914400"/>
          </a:xfrm>
          <a:prstGeom prst="line">
            <a:avLst/>
          </a:prstGeom>
          <a:noFill/>
          <a:ln w="28575">
            <a:solidFill>
              <a:srgbClr val="FF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</a:endParaRPr>
          </a:p>
        </p:txBody>
      </p:sp>
      <p:sp>
        <p:nvSpPr>
          <p:cNvPr id="153641" name="Oval 41"/>
          <p:cNvSpPr>
            <a:spLocks noChangeArrowheads="1"/>
          </p:cNvSpPr>
          <p:nvPr/>
        </p:nvSpPr>
        <p:spPr bwMode="auto">
          <a:xfrm>
            <a:off x="4779963" y="30480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</a:endParaRPr>
          </a:p>
        </p:txBody>
      </p:sp>
      <p:sp>
        <p:nvSpPr>
          <p:cNvPr id="153642" name="Oval 42"/>
          <p:cNvSpPr>
            <a:spLocks noChangeArrowheads="1"/>
          </p:cNvSpPr>
          <p:nvPr/>
        </p:nvSpPr>
        <p:spPr bwMode="auto">
          <a:xfrm>
            <a:off x="3906838" y="17526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rgbClr val="FF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</a:endParaRPr>
          </a:p>
        </p:txBody>
      </p:sp>
      <p:sp>
        <p:nvSpPr>
          <p:cNvPr id="153643" name="Oval 43"/>
          <p:cNvSpPr>
            <a:spLocks noChangeArrowheads="1"/>
          </p:cNvSpPr>
          <p:nvPr/>
        </p:nvSpPr>
        <p:spPr bwMode="auto">
          <a:xfrm>
            <a:off x="4724400" y="2362200"/>
            <a:ext cx="152400" cy="152400"/>
          </a:xfrm>
          <a:prstGeom prst="ellipse">
            <a:avLst/>
          </a:prstGeom>
          <a:solidFill>
            <a:srgbClr val="FF33CC"/>
          </a:solidFill>
          <a:ln w="9525">
            <a:solidFill>
              <a:srgbClr val="FF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</a:endParaRPr>
          </a:p>
        </p:txBody>
      </p:sp>
      <p:sp>
        <p:nvSpPr>
          <p:cNvPr id="153644" name="Line 44"/>
          <p:cNvSpPr>
            <a:spLocks noChangeShapeType="1"/>
          </p:cNvSpPr>
          <p:nvPr/>
        </p:nvSpPr>
        <p:spPr bwMode="auto">
          <a:xfrm>
            <a:off x="3962400" y="1828800"/>
            <a:ext cx="838200" cy="1219200"/>
          </a:xfrm>
          <a:prstGeom prst="line">
            <a:avLst/>
          </a:prstGeom>
          <a:noFill/>
          <a:ln w="9525">
            <a:solidFill>
              <a:srgbClr val="FF33CC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829759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36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3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536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6" presetID="22" presetClass="entr" presetSubtype="4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153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0" presetID="3" presetClass="entr" presetSubtype="1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3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4" presetID="22" presetClass="entr" presetSubtype="4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2000"/>
                                        <p:tgtEl>
                                          <p:spTgt spid="153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8" presetID="3" presetClass="entr" presetSubtype="1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53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2" presetID="22" presetClass="entr" presetSubtype="4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2000"/>
                                        <p:tgtEl>
                                          <p:spTgt spid="153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3000"/>
                                        <p:tgtEl>
                                          <p:spTgt spid="153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536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536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536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55" presetID="55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1536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0" fill="hold"/>
                                        <p:tgtEl>
                                          <p:spTgt spid="1536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3000"/>
                                        <p:tgtEl>
                                          <p:spTgt spid="153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3000" fill="hold"/>
                                        <p:tgtEl>
                                          <p:spTgt spid="1536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1536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3000"/>
                                        <p:tgtEl>
                                          <p:spTgt spid="153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66" presetID="22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1000"/>
                                        <p:tgtEl>
                                          <p:spTgt spid="153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70" presetID="8" presetClass="entr" presetSubtype="16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3000"/>
                                        <p:tgtEl>
                                          <p:spTgt spid="153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74" presetID="3" presetClass="entr" presetSubtype="1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153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78" presetID="4" presetClass="exit" presetSubtype="16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9" dur="500"/>
                                        <p:tgtEl>
                                          <p:spTgt spid="1536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8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2000"/>
                                        <p:tgtEl>
                                          <p:spTgt spid="153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9" dur="2000"/>
                                        <p:tgtEl>
                                          <p:spTgt spid="153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3" dur="80"/>
                                        <p:tgtEl>
                                          <p:spTgt spid="1536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4" dur="80"/>
                                        <p:tgtEl>
                                          <p:spTgt spid="1536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80"/>
                                        <p:tgtEl>
                                          <p:spTgt spid="1536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15" grpId="0" animBg="1"/>
      <p:bldP spid="153615" grpId="1" animBg="1"/>
      <p:bldP spid="153616" grpId="0" animBg="1"/>
      <p:bldP spid="153616" grpId="1" animBg="1"/>
      <p:bldP spid="153617" grpId="0" animBg="1"/>
      <p:bldP spid="153617" grpId="1" animBg="1"/>
      <p:bldP spid="153632" grpId="0" animBg="1"/>
      <p:bldP spid="153632" grpId="1" animBg="1"/>
      <p:bldP spid="153636" grpId="0" animBg="1"/>
      <p:bldP spid="153637" grpId="0"/>
      <p:bldP spid="153638" grpId="0" animBg="1"/>
      <p:bldP spid="153640" grpId="0" animBg="1"/>
      <p:bldP spid="153641" grpId="0" animBg="1"/>
      <p:bldP spid="153642" grpId="0" animBg="1"/>
      <p:bldP spid="153643" grpId="0" animBg="1"/>
      <p:bldP spid="15364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52-3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41375"/>
            <a:ext cx="5943600" cy="517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5651" name="Group 3"/>
          <p:cNvGrpSpPr>
            <a:grpSpLocks/>
          </p:cNvGrpSpPr>
          <p:nvPr/>
        </p:nvGrpSpPr>
        <p:grpSpPr bwMode="auto">
          <a:xfrm>
            <a:off x="2743200" y="2514600"/>
            <a:ext cx="1905000" cy="457200"/>
            <a:chOff x="2291" y="781"/>
            <a:chExt cx="864" cy="336"/>
          </a:xfrm>
        </p:grpSpPr>
        <p:sp>
          <p:nvSpPr>
            <p:cNvPr id="13341" name="Freeform 4"/>
            <p:cNvSpPr>
              <a:spLocks/>
            </p:cNvSpPr>
            <p:nvPr/>
          </p:nvSpPr>
          <p:spPr bwMode="auto">
            <a:xfrm>
              <a:off x="2291" y="781"/>
              <a:ext cx="864" cy="336"/>
            </a:xfrm>
            <a:custGeom>
              <a:avLst/>
              <a:gdLst>
                <a:gd name="T0" fmla="*/ 0 w 1200"/>
                <a:gd name="T1" fmla="*/ 336 h 432"/>
                <a:gd name="T2" fmla="*/ 449 w 1200"/>
                <a:gd name="T3" fmla="*/ 224 h 432"/>
                <a:gd name="T4" fmla="*/ 864 w 1200"/>
                <a:gd name="T5" fmla="*/ 0 h 43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00" h="432">
                  <a:moveTo>
                    <a:pt x="0" y="432"/>
                  </a:moveTo>
                  <a:cubicBezTo>
                    <a:pt x="212" y="396"/>
                    <a:pt x="424" y="360"/>
                    <a:pt x="624" y="288"/>
                  </a:cubicBezTo>
                  <a:cubicBezTo>
                    <a:pt x="824" y="216"/>
                    <a:pt x="1012" y="108"/>
                    <a:pt x="1200" y="0"/>
                  </a:cubicBezTo>
                </a:path>
              </a:pathLst>
            </a:custGeom>
            <a:noFill/>
            <a:ln w="38100" cap="flat" cmpd="sng">
              <a:solidFill>
                <a:srgbClr val="FFFF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>
                <a:solidFill>
                  <a:srgbClr val="000000"/>
                </a:solidFill>
              </a:endParaRPr>
            </a:p>
          </p:txBody>
        </p:sp>
        <p:sp>
          <p:nvSpPr>
            <p:cNvPr id="13342" name="Freeform 5"/>
            <p:cNvSpPr>
              <a:spLocks/>
            </p:cNvSpPr>
            <p:nvPr/>
          </p:nvSpPr>
          <p:spPr bwMode="auto">
            <a:xfrm>
              <a:off x="2609" y="937"/>
              <a:ext cx="276" cy="96"/>
            </a:xfrm>
            <a:custGeom>
              <a:avLst/>
              <a:gdLst>
                <a:gd name="T0" fmla="*/ 0 w 1200"/>
                <a:gd name="T1" fmla="*/ 96 h 432"/>
                <a:gd name="T2" fmla="*/ 144 w 1200"/>
                <a:gd name="T3" fmla="*/ 64 h 432"/>
                <a:gd name="T4" fmla="*/ 276 w 1200"/>
                <a:gd name="T5" fmla="*/ 0 h 43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00" h="432">
                  <a:moveTo>
                    <a:pt x="0" y="432"/>
                  </a:moveTo>
                  <a:cubicBezTo>
                    <a:pt x="212" y="396"/>
                    <a:pt x="424" y="360"/>
                    <a:pt x="624" y="288"/>
                  </a:cubicBezTo>
                  <a:cubicBezTo>
                    <a:pt x="824" y="216"/>
                    <a:pt x="1012" y="108"/>
                    <a:pt x="1200" y="0"/>
                  </a:cubicBezTo>
                </a:path>
              </a:pathLst>
            </a:custGeom>
            <a:noFill/>
            <a:ln w="38100" cap="flat" cmpd="sng">
              <a:solidFill>
                <a:srgbClr val="FFFF00"/>
              </a:solidFill>
              <a:prstDash val="dash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>
                <a:solidFill>
                  <a:srgbClr val="000000"/>
                </a:solidFill>
              </a:endParaRPr>
            </a:p>
          </p:txBody>
        </p:sp>
      </p:grpSp>
      <p:grpSp>
        <p:nvGrpSpPr>
          <p:cNvPr id="155654" name="Group 6"/>
          <p:cNvGrpSpPr>
            <a:grpSpLocks/>
          </p:cNvGrpSpPr>
          <p:nvPr/>
        </p:nvGrpSpPr>
        <p:grpSpPr bwMode="auto">
          <a:xfrm>
            <a:off x="3810000" y="1905000"/>
            <a:ext cx="914400" cy="1219200"/>
            <a:chOff x="3024" y="1248"/>
            <a:chExt cx="624" cy="720"/>
          </a:xfrm>
        </p:grpSpPr>
        <p:sp>
          <p:nvSpPr>
            <p:cNvPr id="13339" name="Freeform 7"/>
            <p:cNvSpPr>
              <a:spLocks/>
            </p:cNvSpPr>
            <p:nvPr/>
          </p:nvSpPr>
          <p:spPr bwMode="auto">
            <a:xfrm>
              <a:off x="3024" y="1248"/>
              <a:ext cx="624" cy="720"/>
            </a:xfrm>
            <a:custGeom>
              <a:avLst/>
              <a:gdLst>
                <a:gd name="T0" fmla="*/ 0 w 576"/>
                <a:gd name="T1" fmla="*/ 0 h 576"/>
                <a:gd name="T2" fmla="*/ 208 w 576"/>
                <a:gd name="T3" fmla="*/ 420 h 576"/>
                <a:gd name="T4" fmla="*/ 624 w 576"/>
                <a:gd name="T5" fmla="*/ 720 h 5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76" h="576">
                  <a:moveTo>
                    <a:pt x="0" y="0"/>
                  </a:moveTo>
                  <a:cubicBezTo>
                    <a:pt x="48" y="120"/>
                    <a:pt x="96" y="240"/>
                    <a:pt x="192" y="336"/>
                  </a:cubicBezTo>
                  <a:cubicBezTo>
                    <a:pt x="288" y="432"/>
                    <a:pt x="432" y="504"/>
                    <a:pt x="576" y="576"/>
                  </a:cubicBezTo>
                </a:path>
              </a:pathLst>
            </a:custGeom>
            <a:noFill/>
            <a:ln w="38100" cap="flat" cmpd="sng">
              <a:solidFill>
                <a:schemeClr val="hlink"/>
              </a:solidFill>
              <a:prstDash val="dash"/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>
                <a:solidFill>
                  <a:srgbClr val="000000"/>
                </a:solidFill>
              </a:endParaRPr>
            </a:p>
          </p:txBody>
        </p:sp>
        <p:sp>
          <p:nvSpPr>
            <p:cNvPr id="13340" name="Line 8"/>
            <p:cNvSpPr>
              <a:spLocks noChangeShapeType="1"/>
            </p:cNvSpPr>
            <p:nvPr/>
          </p:nvSpPr>
          <p:spPr bwMode="auto">
            <a:xfrm flipH="1" flipV="1">
              <a:off x="3120" y="1488"/>
              <a:ext cx="17" cy="66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>
                <a:solidFill>
                  <a:srgbClr val="000000"/>
                </a:solidFill>
              </a:endParaRPr>
            </a:p>
          </p:txBody>
        </p:sp>
      </p:grpSp>
      <p:grpSp>
        <p:nvGrpSpPr>
          <p:cNvPr id="155657" name="Group 9"/>
          <p:cNvGrpSpPr>
            <a:grpSpLocks/>
          </p:cNvGrpSpPr>
          <p:nvPr/>
        </p:nvGrpSpPr>
        <p:grpSpPr bwMode="auto">
          <a:xfrm>
            <a:off x="3733800" y="3200400"/>
            <a:ext cx="990600" cy="609600"/>
            <a:chOff x="2976" y="2016"/>
            <a:chExt cx="624" cy="384"/>
          </a:xfrm>
        </p:grpSpPr>
        <p:sp>
          <p:nvSpPr>
            <p:cNvPr id="13337" name="Freeform 10"/>
            <p:cNvSpPr>
              <a:spLocks/>
            </p:cNvSpPr>
            <p:nvPr/>
          </p:nvSpPr>
          <p:spPr bwMode="auto">
            <a:xfrm>
              <a:off x="2976" y="2016"/>
              <a:ext cx="624" cy="384"/>
            </a:xfrm>
            <a:custGeom>
              <a:avLst/>
              <a:gdLst>
                <a:gd name="T0" fmla="*/ 624 w 672"/>
                <a:gd name="T1" fmla="*/ 0 h 480"/>
                <a:gd name="T2" fmla="*/ 267 w 672"/>
                <a:gd name="T3" fmla="*/ 154 h 480"/>
                <a:gd name="T4" fmla="*/ 0 w 672"/>
                <a:gd name="T5" fmla="*/ 384 h 48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72" h="480">
                  <a:moveTo>
                    <a:pt x="672" y="0"/>
                  </a:moveTo>
                  <a:cubicBezTo>
                    <a:pt x="536" y="56"/>
                    <a:pt x="400" y="112"/>
                    <a:pt x="288" y="192"/>
                  </a:cubicBezTo>
                  <a:cubicBezTo>
                    <a:pt x="176" y="272"/>
                    <a:pt x="88" y="376"/>
                    <a:pt x="0" y="480"/>
                  </a:cubicBezTo>
                </a:path>
              </a:pathLst>
            </a:custGeom>
            <a:noFill/>
            <a:ln w="38100" cap="flat" cmpd="sng">
              <a:solidFill>
                <a:schemeClr val="bg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>
                <a:solidFill>
                  <a:srgbClr val="000000"/>
                </a:solidFill>
              </a:endParaRPr>
            </a:p>
          </p:txBody>
        </p:sp>
        <p:sp>
          <p:nvSpPr>
            <p:cNvPr id="13338" name="Line 11"/>
            <p:cNvSpPr>
              <a:spLocks noChangeShapeType="1"/>
            </p:cNvSpPr>
            <p:nvPr/>
          </p:nvSpPr>
          <p:spPr bwMode="auto">
            <a:xfrm flipH="1">
              <a:off x="3199" y="2149"/>
              <a:ext cx="89" cy="38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>
                <a:solidFill>
                  <a:srgbClr val="000000"/>
                </a:solidFill>
              </a:endParaRPr>
            </a:p>
          </p:txBody>
        </p:sp>
      </p:grpSp>
      <p:sp>
        <p:nvSpPr>
          <p:cNvPr id="155660" name="Freeform 12"/>
          <p:cNvSpPr>
            <a:spLocks/>
          </p:cNvSpPr>
          <p:nvPr/>
        </p:nvSpPr>
        <p:spPr bwMode="auto">
          <a:xfrm>
            <a:off x="3352800" y="4267200"/>
            <a:ext cx="109538" cy="304800"/>
          </a:xfrm>
          <a:custGeom>
            <a:avLst/>
            <a:gdLst>
              <a:gd name="T0" fmla="*/ 56658 w 116"/>
              <a:gd name="T1" fmla="*/ 0 h 194"/>
              <a:gd name="T2" fmla="*/ 109538 w 116"/>
              <a:gd name="T3" fmla="*/ 197963 h 194"/>
              <a:gd name="T4" fmla="*/ 16053 w 116"/>
              <a:gd name="T5" fmla="*/ 265522 h 194"/>
              <a:gd name="T6" fmla="*/ 2833 w 116"/>
              <a:gd name="T7" fmla="*/ 197963 h 194"/>
              <a:gd name="T8" fmla="*/ 30217 w 116"/>
              <a:gd name="T9" fmla="*/ 153971 h 194"/>
              <a:gd name="T10" fmla="*/ 56658 w 116"/>
              <a:gd name="T11" fmla="*/ 0 h 19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16" h="194">
                <a:moveTo>
                  <a:pt x="60" y="0"/>
                </a:moveTo>
                <a:cubicBezTo>
                  <a:pt x="93" y="100"/>
                  <a:pt x="72" y="59"/>
                  <a:pt x="116" y="126"/>
                </a:cubicBezTo>
                <a:cubicBezTo>
                  <a:pt x="94" y="194"/>
                  <a:pt x="82" y="190"/>
                  <a:pt x="17" y="169"/>
                </a:cubicBezTo>
                <a:cubicBezTo>
                  <a:pt x="12" y="155"/>
                  <a:pt x="0" y="141"/>
                  <a:pt x="3" y="126"/>
                </a:cubicBezTo>
                <a:cubicBezTo>
                  <a:pt x="6" y="113"/>
                  <a:pt x="25" y="109"/>
                  <a:pt x="32" y="98"/>
                </a:cubicBezTo>
                <a:cubicBezTo>
                  <a:pt x="40" y="84"/>
                  <a:pt x="58" y="10"/>
                  <a:pt x="60" y="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</a:endParaRPr>
          </a:p>
        </p:txBody>
      </p:sp>
      <p:sp>
        <p:nvSpPr>
          <p:cNvPr id="155661" name="Freeform 13"/>
          <p:cNvSpPr>
            <a:spLocks/>
          </p:cNvSpPr>
          <p:nvPr/>
        </p:nvSpPr>
        <p:spPr bwMode="auto">
          <a:xfrm>
            <a:off x="3352800" y="4572000"/>
            <a:ext cx="109538" cy="304800"/>
          </a:xfrm>
          <a:custGeom>
            <a:avLst/>
            <a:gdLst>
              <a:gd name="T0" fmla="*/ 56658 w 116"/>
              <a:gd name="T1" fmla="*/ 0 h 194"/>
              <a:gd name="T2" fmla="*/ 109538 w 116"/>
              <a:gd name="T3" fmla="*/ 197963 h 194"/>
              <a:gd name="T4" fmla="*/ 16053 w 116"/>
              <a:gd name="T5" fmla="*/ 265522 h 194"/>
              <a:gd name="T6" fmla="*/ 2833 w 116"/>
              <a:gd name="T7" fmla="*/ 197963 h 194"/>
              <a:gd name="T8" fmla="*/ 30217 w 116"/>
              <a:gd name="T9" fmla="*/ 153971 h 194"/>
              <a:gd name="T10" fmla="*/ 56658 w 116"/>
              <a:gd name="T11" fmla="*/ 0 h 19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16" h="194">
                <a:moveTo>
                  <a:pt x="60" y="0"/>
                </a:moveTo>
                <a:cubicBezTo>
                  <a:pt x="93" y="100"/>
                  <a:pt x="72" y="59"/>
                  <a:pt x="116" y="126"/>
                </a:cubicBezTo>
                <a:cubicBezTo>
                  <a:pt x="94" y="194"/>
                  <a:pt x="82" y="190"/>
                  <a:pt x="17" y="169"/>
                </a:cubicBezTo>
                <a:cubicBezTo>
                  <a:pt x="12" y="155"/>
                  <a:pt x="0" y="141"/>
                  <a:pt x="3" y="126"/>
                </a:cubicBezTo>
                <a:cubicBezTo>
                  <a:pt x="6" y="113"/>
                  <a:pt x="25" y="109"/>
                  <a:pt x="32" y="98"/>
                </a:cubicBezTo>
                <a:cubicBezTo>
                  <a:pt x="40" y="84"/>
                  <a:pt x="58" y="10"/>
                  <a:pt x="60" y="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</a:endParaRPr>
          </a:p>
        </p:txBody>
      </p:sp>
      <p:sp>
        <p:nvSpPr>
          <p:cNvPr id="13320" name="Line 14"/>
          <p:cNvSpPr>
            <a:spLocks noChangeShapeType="1"/>
          </p:cNvSpPr>
          <p:nvPr/>
        </p:nvSpPr>
        <p:spPr bwMode="auto">
          <a:xfrm>
            <a:off x="5486400" y="23622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</a:endParaRPr>
          </a:p>
        </p:txBody>
      </p:sp>
      <p:graphicFrame>
        <p:nvGraphicFramePr>
          <p:cNvPr id="13321" name="Object 15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2895600" y="4953000"/>
          <a:ext cx="990600" cy="668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Bitmap Image" r:id="rId5" imgW="438095" imgH="295238" progId="Paint.Picture">
                  <p:embed/>
                </p:oleObj>
              </mc:Choice>
              <mc:Fallback>
                <p:oleObj name="Bitmap Image" r:id="rId5" imgW="438095" imgH="295238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4953000"/>
                        <a:ext cx="990600" cy="668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5664" name="Group 16"/>
          <p:cNvGrpSpPr>
            <a:grpSpLocks/>
          </p:cNvGrpSpPr>
          <p:nvPr/>
        </p:nvGrpSpPr>
        <p:grpSpPr bwMode="auto">
          <a:xfrm>
            <a:off x="3810000" y="1828800"/>
            <a:ext cx="936625" cy="555625"/>
            <a:chOff x="2990" y="1166"/>
            <a:chExt cx="624" cy="384"/>
          </a:xfrm>
        </p:grpSpPr>
        <p:sp>
          <p:nvSpPr>
            <p:cNvPr id="13335" name="Freeform 17"/>
            <p:cNvSpPr>
              <a:spLocks/>
            </p:cNvSpPr>
            <p:nvPr/>
          </p:nvSpPr>
          <p:spPr bwMode="auto">
            <a:xfrm>
              <a:off x="2990" y="1166"/>
              <a:ext cx="624" cy="384"/>
            </a:xfrm>
            <a:custGeom>
              <a:avLst/>
              <a:gdLst>
                <a:gd name="T0" fmla="*/ 624 w 624"/>
                <a:gd name="T1" fmla="*/ 384 h 384"/>
                <a:gd name="T2" fmla="*/ 384 w 624"/>
                <a:gd name="T3" fmla="*/ 144 h 384"/>
                <a:gd name="T4" fmla="*/ 0 w 624"/>
                <a:gd name="T5" fmla="*/ 0 h 38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4" h="384">
                  <a:moveTo>
                    <a:pt x="624" y="384"/>
                  </a:moveTo>
                  <a:cubicBezTo>
                    <a:pt x="556" y="296"/>
                    <a:pt x="488" y="208"/>
                    <a:pt x="384" y="144"/>
                  </a:cubicBezTo>
                  <a:cubicBezTo>
                    <a:pt x="280" y="80"/>
                    <a:pt x="140" y="40"/>
                    <a:pt x="0" y="0"/>
                  </a:cubicBez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>
                <a:solidFill>
                  <a:srgbClr val="000000"/>
                </a:solidFill>
              </a:endParaRPr>
            </a:p>
          </p:txBody>
        </p:sp>
        <p:sp>
          <p:nvSpPr>
            <p:cNvPr id="13336" name="Line 18"/>
            <p:cNvSpPr>
              <a:spLocks noChangeShapeType="1"/>
            </p:cNvSpPr>
            <p:nvPr/>
          </p:nvSpPr>
          <p:spPr bwMode="auto">
            <a:xfrm flipH="1" flipV="1">
              <a:off x="3264" y="1248"/>
              <a:ext cx="96" cy="4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>
                <a:solidFill>
                  <a:srgbClr val="000000"/>
                </a:solidFill>
              </a:endParaRPr>
            </a:p>
          </p:txBody>
        </p:sp>
      </p:grpSp>
      <p:sp>
        <p:nvSpPr>
          <p:cNvPr id="13323" name="Oval 19"/>
          <p:cNvSpPr>
            <a:spLocks noChangeArrowheads="1"/>
          </p:cNvSpPr>
          <p:nvPr/>
        </p:nvSpPr>
        <p:spPr bwMode="auto">
          <a:xfrm>
            <a:off x="5791200" y="3276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</a:endParaRPr>
          </a:p>
        </p:txBody>
      </p:sp>
      <p:sp>
        <p:nvSpPr>
          <p:cNvPr id="155668" name="Freeform 20"/>
          <p:cNvSpPr>
            <a:spLocks/>
          </p:cNvSpPr>
          <p:nvPr/>
        </p:nvSpPr>
        <p:spPr bwMode="auto">
          <a:xfrm>
            <a:off x="3352800" y="4876800"/>
            <a:ext cx="109538" cy="304800"/>
          </a:xfrm>
          <a:custGeom>
            <a:avLst/>
            <a:gdLst>
              <a:gd name="T0" fmla="*/ 56658 w 116"/>
              <a:gd name="T1" fmla="*/ 0 h 194"/>
              <a:gd name="T2" fmla="*/ 109538 w 116"/>
              <a:gd name="T3" fmla="*/ 197963 h 194"/>
              <a:gd name="T4" fmla="*/ 16053 w 116"/>
              <a:gd name="T5" fmla="*/ 265522 h 194"/>
              <a:gd name="T6" fmla="*/ 2833 w 116"/>
              <a:gd name="T7" fmla="*/ 197963 h 194"/>
              <a:gd name="T8" fmla="*/ 30217 w 116"/>
              <a:gd name="T9" fmla="*/ 153971 h 194"/>
              <a:gd name="T10" fmla="*/ 56658 w 116"/>
              <a:gd name="T11" fmla="*/ 0 h 19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16" h="194">
                <a:moveTo>
                  <a:pt x="60" y="0"/>
                </a:moveTo>
                <a:cubicBezTo>
                  <a:pt x="93" y="100"/>
                  <a:pt x="72" y="59"/>
                  <a:pt x="116" y="126"/>
                </a:cubicBezTo>
                <a:cubicBezTo>
                  <a:pt x="94" y="194"/>
                  <a:pt x="82" y="190"/>
                  <a:pt x="17" y="169"/>
                </a:cubicBezTo>
                <a:cubicBezTo>
                  <a:pt x="12" y="155"/>
                  <a:pt x="0" y="141"/>
                  <a:pt x="3" y="126"/>
                </a:cubicBezTo>
                <a:cubicBezTo>
                  <a:pt x="6" y="113"/>
                  <a:pt x="25" y="109"/>
                  <a:pt x="32" y="98"/>
                </a:cubicBezTo>
                <a:cubicBezTo>
                  <a:pt x="40" y="84"/>
                  <a:pt x="58" y="10"/>
                  <a:pt x="60" y="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</a:endParaRPr>
          </a:p>
        </p:txBody>
      </p:sp>
      <p:sp>
        <p:nvSpPr>
          <p:cNvPr id="13325" name="Oval 21"/>
          <p:cNvSpPr>
            <a:spLocks noChangeArrowheads="1"/>
          </p:cNvSpPr>
          <p:nvPr/>
        </p:nvSpPr>
        <p:spPr bwMode="auto">
          <a:xfrm>
            <a:off x="914400" y="1314450"/>
            <a:ext cx="533400" cy="6477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</a:endParaRPr>
          </a:p>
        </p:txBody>
      </p:sp>
      <p:pic>
        <p:nvPicPr>
          <p:cNvPr id="155670" name="Picture 22" descr="dan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0050" y="838200"/>
            <a:ext cx="1676400" cy="1600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5671" name="Text Box 23"/>
          <p:cNvSpPr txBox="1">
            <a:spLocks noChangeArrowheads="1"/>
          </p:cNvSpPr>
          <p:nvPr/>
        </p:nvSpPr>
        <p:spPr bwMode="auto">
          <a:xfrm>
            <a:off x="6781800" y="2667000"/>
            <a:ext cx="1981200" cy="3046988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xạ</a:t>
            </a:r>
            <a:r>
              <a:rPr 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lập</a:t>
            </a:r>
            <a:endParaRPr lang="en-US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5672" name="AutoShape 24"/>
          <p:cNvSpPr>
            <a:spLocks/>
          </p:cNvSpPr>
          <p:nvPr/>
        </p:nvSpPr>
        <p:spPr bwMode="auto">
          <a:xfrm>
            <a:off x="6705600" y="1066800"/>
            <a:ext cx="2057400" cy="1066800"/>
          </a:xfrm>
          <a:prstGeom prst="borderCallout2">
            <a:avLst>
              <a:gd name="adj1" fmla="val 10713"/>
              <a:gd name="adj2" fmla="val -3704"/>
              <a:gd name="adj3" fmla="val 10713"/>
              <a:gd name="adj4" fmla="val -55556"/>
              <a:gd name="adj5" fmla="val 90773"/>
              <a:gd name="adj6" fmla="val -10941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5673" name="Text Box 25"/>
          <p:cNvSpPr txBox="1">
            <a:spLocks noChangeArrowheads="1"/>
          </p:cNvSpPr>
          <p:nvPr/>
        </p:nvSpPr>
        <p:spPr bwMode="auto">
          <a:xfrm>
            <a:off x="152400" y="6172200"/>
            <a:ext cx="8839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xạ</a:t>
            </a:r>
            <a:r>
              <a:rPr lang="en-US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bọt</a:t>
            </a:r>
            <a:r>
              <a:rPr lang="en-US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30" name="Text Box 26"/>
          <p:cNvSpPr txBox="1">
            <a:spLocks noChangeArrowheads="1"/>
          </p:cNvSpPr>
          <p:nvPr/>
        </p:nvSpPr>
        <p:spPr bwMode="auto">
          <a:xfrm>
            <a:off x="152400" y="152400"/>
            <a:ext cx="868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FFFF00"/>
                </a:solidFill>
                <a:latin typeface=".VnArial" pitchFamily="34" charset="0"/>
              </a:rPr>
              <a:t>ThÝ nghiÖm cña Papl«p</a:t>
            </a:r>
          </a:p>
        </p:txBody>
      </p:sp>
      <p:sp>
        <p:nvSpPr>
          <p:cNvPr id="155675" name="Line 27"/>
          <p:cNvSpPr>
            <a:spLocks noChangeShapeType="1"/>
          </p:cNvSpPr>
          <p:nvPr/>
        </p:nvSpPr>
        <p:spPr bwMode="auto">
          <a:xfrm>
            <a:off x="1219200" y="1676400"/>
            <a:ext cx="914400" cy="838200"/>
          </a:xfrm>
          <a:prstGeom prst="line">
            <a:avLst/>
          </a:prstGeom>
          <a:noFill/>
          <a:ln w="28575">
            <a:solidFill>
              <a:srgbClr val="FF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</a:endParaRPr>
          </a:p>
        </p:txBody>
      </p:sp>
      <p:sp>
        <p:nvSpPr>
          <p:cNvPr id="155676" name="Oval 28"/>
          <p:cNvSpPr>
            <a:spLocks noChangeArrowheads="1"/>
          </p:cNvSpPr>
          <p:nvPr/>
        </p:nvSpPr>
        <p:spPr bwMode="auto">
          <a:xfrm>
            <a:off x="4724400" y="31242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</a:endParaRPr>
          </a:p>
        </p:txBody>
      </p:sp>
      <p:sp>
        <p:nvSpPr>
          <p:cNvPr id="155677" name="Oval 29"/>
          <p:cNvSpPr>
            <a:spLocks noChangeArrowheads="1"/>
          </p:cNvSpPr>
          <p:nvPr/>
        </p:nvSpPr>
        <p:spPr bwMode="auto">
          <a:xfrm>
            <a:off x="4683125" y="2362200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rgbClr val="FF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</a:endParaRPr>
          </a:p>
        </p:txBody>
      </p:sp>
      <p:sp>
        <p:nvSpPr>
          <p:cNvPr id="155678" name="Oval 30"/>
          <p:cNvSpPr>
            <a:spLocks noChangeArrowheads="1"/>
          </p:cNvSpPr>
          <p:nvPr/>
        </p:nvSpPr>
        <p:spPr bwMode="auto">
          <a:xfrm>
            <a:off x="3754438" y="1773238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rgbClr val="FF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339379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56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5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000"/>
                                        <p:tgtEl>
                                          <p:spTgt spid="155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6" presetID="3" presetClass="entr" presetSubtype="1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55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4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155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4" presetID="3" presetClass="entr" presetSubtype="1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55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8" presetID="22" presetClass="entr" presetSubtype="1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000"/>
                                        <p:tgtEl>
                                          <p:spTgt spid="155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2" presetID="3" presetClass="entr" presetSubtype="1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55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6" presetID="22" presetClass="entr" presetSubtype="1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2000"/>
                                        <p:tgtEl>
                                          <p:spTgt spid="155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556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556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556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5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2000"/>
                                        <p:tgtEl>
                                          <p:spTgt spid="155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6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2" dur="2000"/>
                                        <p:tgtEl>
                                          <p:spTgt spid="155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6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6" dur="80"/>
                                        <p:tgtEl>
                                          <p:spTgt spid="1556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7" dur="80"/>
                                        <p:tgtEl>
                                          <p:spTgt spid="1556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80"/>
                                        <p:tgtEl>
                                          <p:spTgt spid="1556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60" grpId="0" animBg="1"/>
      <p:bldP spid="155660" grpId="1" animBg="1"/>
      <p:bldP spid="155661" grpId="0" animBg="1"/>
      <p:bldP spid="155661" grpId="1" animBg="1"/>
      <p:bldP spid="155668" grpId="0" animBg="1"/>
      <p:bldP spid="155668" grpId="1" animBg="1"/>
      <p:bldP spid="155671" grpId="0" animBg="1"/>
      <p:bldP spid="155672" grpId="0" animBg="1"/>
      <p:bldP spid="155673" grpId="0"/>
      <p:bldP spid="155675" grpId="0" animBg="1"/>
      <p:bldP spid="155676" grpId="0" animBg="1"/>
      <p:bldP spid="155677" grpId="0" animBg="1"/>
      <p:bldP spid="15567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3400" y="762000"/>
            <a:ext cx="7924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xạ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2819400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- </a:t>
            </a:r>
            <a:r>
              <a:rPr lang="en-US" sz="2400" b="1" dirty="0" err="1" smtClean="0"/>
              <a:t>Phải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có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sự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kết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hợp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giữa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kích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thích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không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điều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kiện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với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kích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thích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của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một</a:t>
            </a:r>
            <a:r>
              <a:rPr lang="en-US" sz="2400" b="1" dirty="0" smtClean="0"/>
              <a:t> PXCĐK </a:t>
            </a:r>
            <a:r>
              <a:rPr lang="en-US" sz="2400" b="1" dirty="0" err="1" smtClean="0"/>
              <a:t>muốn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thành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lập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33400" y="4202668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-K</a:t>
            </a:r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ích 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thích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điều kiện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" y="5257800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lặp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lặp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788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65991" y="1828800"/>
            <a:ext cx="71300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xạ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68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5"/>
          <p:cNvSpPr>
            <a:spLocks noChangeArrowheads="1"/>
          </p:cNvSpPr>
          <p:nvPr/>
        </p:nvSpPr>
        <p:spPr bwMode="auto">
          <a:xfrm>
            <a:off x="179388" y="1773238"/>
            <a:ext cx="8820150" cy="49688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9459" name="Text Box 10"/>
          <p:cNvSpPr txBox="1">
            <a:spLocks noChangeArrowheads="1"/>
          </p:cNvSpPr>
          <p:nvPr/>
        </p:nvSpPr>
        <p:spPr bwMode="auto">
          <a:xfrm>
            <a:off x="1042988" y="44450"/>
            <a:ext cx="7848600" cy="1016000"/>
          </a:xfrm>
          <a:prstGeom prst="rect">
            <a:avLst/>
          </a:prstGeom>
          <a:noFill/>
          <a:ln w="9525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200" b="1" i="1">
                <a:solidFill>
                  <a:srgbClr val="FF0000"/>
                </a:solidFill>
              </a:rPr>
              <a:t> </a:t>
            </a:r>
            <a:r>
              <a:rPr lang="en-US" sz="2800" b="1" i="1" u="sng">
                <a:solidFill>
                  <a:srgbClr val="333399"/>
                </a:solidFill>
              </a:rPr>
              <a:t>BÀI 52:</a:t>
            </a:r>
            <a:r>
              <a:rPr lang="en-US" sz="3200" b="1" i="1">
                <a:solidFill>
                  <a:srgbClr val="FF0000"/>
                </a:solidFill>
              </a:rPr>
              <a:t> </a:t>
            </a:r>
            <a:r>
              <a:rPr lang="en-US" sz="2800" b="1" i="1">
                <a:solidFill>
                  <a:srgbClr val="FF0000"/>
                </a:solidFill>
              </a:rPr>
              <a:t>PHẢN XẠ KHÔNG ĐIỀU KIỆN VÀ PHẢN XẠ CÓ ĐIỀU KIỆN</a:t>
            </a:r>
          </a:p>
        </p:txBody>
      </p:sp>
      <p:sp>
        <p:nvSpPr>
          <p:cNvPr id="19460" name="Text Box 11"/>
          <p:cNvSpPr txBox="1">
            <a:spLocks noChangeArrowheads="1"/>
          </p:cNvSpPr>
          <p:nvPr/>
        </p:nvSpPr>
        <p:spPr bwMode="auto">
          <a:xfrm>
            <a:off x="250825" y="1125538"/>
            <a:ext cx="86756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200" b="1" u="sng">
                <a:solidFill>
                  <a:srgbClr val="FF0000"/>
                </a:solidFill>
              </a:rPr>
              <a:t>II. Sự hình thành phản xạ có điều kiện</a:t>
            </a:r>
          </a:p>
        </p:txBody>
      </p:sp>
      <p:sp>
        <p:nvSpPr>
          <p:cNvPr id="19461" name="Text Box 12"/>
          <p:cNvSpPr txBox="1">
            <a:spLocks noChangeArrowheads="1"/>
          </p:cNvSpPr>
          <p:nvPr/>
        </p:nvSpPr>
        <p:spPr bwMode="auto">
          <a:xfrm>
            <a:off x="395288" y="1844675"/>
            <a:ext cx="756126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200" b="1">
                <a:solidFill>
                  <a:srgbClr val="0033CC"/>
                </a:solidFill>
              </a:rPr>
              <a:t>1. Hình thành phản xạ có điều kiện</a:t>
            </a:r>
          </a:p>
        </p:txBody>
      </p:sp>
      <p:sp>
        <p:nvSpPr>
          <p:cNvPr id="19462" name="Text Box 17"/>
          <p:cNvSpPr txBox="1">
            <a:spLocks noChangeArrowheads="1"/>
          </p:cNvSpPr>
          <p:nvPr/>
        </p:nvSpPr>
        <p:spPr bwMode="auto">
          <a:xfrm>
            <a:off x="395288" y="2349500"/>
            <a:ext cx="59055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200" b="1" u="sng">
                <a:solidFill>
                  <a:srgbClr val="800080"/>
                </a:solidFill>
              </a:rPr>
              <a:t>a) Thí nghiệm: </a:t>
            </a:r>
            <a:r>
              <a:rPr lang="en-US" sz="3200" b="1" u="sng">
                <a:solidFill>
                  <a:srgbClr val="000000"/>
                </a:solidFill>
              </a:rPr>
              <a:t>(SGK)</a:t>
            </a:r>
          </a:p>
        </p:txBody>
      </p:sp>
      <p:sp>
        <p:nvSpPr>
          <p:cNvPr id="19463" name="Text Box 19"/>
          <p:cNvSpPr txBox="1">
            <a:spLocks noChangeArrowheads="1"/>
          </p:cNvSpPr>
          <p:nvPr/>
        </p:nvSpPr>
        <p:spPr bwMode="auto">
          <a:xfrm>
            <a:off x="539750" y="2924175"/>
            <a:ext cx="25193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200" b="1" u="sng">
                <a:solidFill>
                  <a:srgbClr val="800080"/>
                </a:solidFill>
              </a:rPr>
              <a:t>b) Cơ chế:</a:t>
            </a:r>
          </a:p>
        </p:txBody>
      </p:sp>
      <p:sp>
        <p:nvSpPr>
          <p:cNvPr id="92180" name="Text Box 20"/>
          <p:cNvSpPr txBox="1">
            <a:spLocks noChangeArrowheads="1"/>
          </p:cNvSpPr>
          <p:nvPr/>
        </p:nvSpPr>
        <p:spPr bwMode="auto">
          <a:xfrm>
            <a:off x="611188" y="3644900"/>
            <a:ext cx="2447925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800" b="1">
                <a:solidFill>
                  <a:srgbClr val="000000"/>
                </a:solidFill>
              </a:rPr>
              <a:t>  Hình thành đường liên hệ tạm thời</a:t>
            </a:r>
          </a:p>
        </p:txBody>
      </p:sp>
      <p:pic>
        <p:nvPicPr>
          <p:cNvPr id="19465" name="Picture 24" descr="h52-3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2686050"/>
            <a:ext cx="4273550" cy="372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185" name="Group 25"/>
          <p:cNvGrpSpPr>
            <a:grpSpLocks/>
          </p:cNvGrpSpPr>
          <p:nvPr/>
        </p:nvGrpSpPr>
        <p:grpSpPr bwMode="auto">
          <a:xfrm>
            <a:off x="6732588" y="3429000"/>
            <a:ext cx="674687" cy="400050"/>
            <a:chOff x="2990" y="1166"/>
            <a:chExt cx="624" cy="384"/>
          </a:xfrm>
        </p:grpSpPr>
        <p:sp>
          <p:nvSpPr>
            <p:cNvPr id="19469" name="Freeform 26"/>
            <p:cNvSpPr>
              <a:spLocks/>
            </p:cNvSpPr>
            <p:nvPr/>
          </p:nvSpPr>
          <p:spPr bwMode="auto">
            <a:xfrm>
              <a:off x="2990" y="1166"/>
              <a:ext cx="624" cy="384"/>
            </a:xfrm>
            <a:custGeom>
              <a:avLst/>
              <a:gdLst>
                <a:gd name="T0" fmla="*/ 624 w 624"/>
                <a:gd name="T1" fmla="*/ 384 h 384"/>
                <a:gd name="T2" fmla="*/ 384 w 624"/>
                <a:gd name="T3" fmla="*/ 144 h 384"/>
                <a:gd name="T4" fmla="*/ 0 w 624"/>
                <a:gd name="T5" fmla="*/ 0 h 38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4" h="384">
                  <a:moveTo>
                    <a:pt x="624" y="384"/>
                  </a:moveTo>
                  <a:cubicBezTo>
                    <a:pt x="556" y="296"/>
                    <a:pt x="488" y="208"/>
                    <a:pt x="384" y="144"/>
                  </a:cubicBezTo>
                  <a:cubicBezTo>
                    <a:pt x="280" y="80"/>
                    <a:pt x="140" y="40"/>
                    <a:pt x="0" y="0"/>
                  </a:cubicBezTo>
                </a:path>
              </a:pathLst>
            </a:custGeom>
            <a:noFill/>
            <a:ln w="57150" cap="flat" cmpd="sng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>
                <a:solidFill>
                  <a:srgbClr val="000000"/>
                </a:solidFill>
              </a:endParaRPr>
            </a:p>
          </p:txBody>
        </p:sp>
        <p:sp>
          <p:nvSpPr>
            <p:cNvPr id="19470" name="Line 27"/>
            <p:cNvSpPr>
              <a:spLocks noChangeShapeType="1"/>
            </p:cNvSpPr>
            <p:nvPr/>
          </p:nvSpPr>
          <p:spPr bwMode="auto">
            <a:xfrm flipH="1" flipV="1">
              <a:off x="3264" y="1248"/>
              <a:ext cx="96" cy="48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>
                <a:solidFill>
                  <a:srgbClr val="000000"/>
                </a:solidFill>
              </a:endParaRPr>
            </a:p>
          </p:txBody>
        </p:sp>
      </p:grpSp>
      <p:sp>
        <p:nvSpPr>
          <p:cNvPr id="92188" name="Oval 28"/>
          <p:cNvSpPr>
            <a:spLocks noChangeArrowheads="1"/>
          </p:cNvSpPr>
          <p:nvPr/>
        </p:nvSpPr>
        <p:spPr bwMode="auto">
          <a:xfrm>
            <a:off x="7380288" y="3789363"/>
            <a:ext cx="109537" cy="109537"/>
          </a:xfrm>
          <a:prstGeom prst="ellipse">
            <a:avLst/>
          </a:prstGeom>
          <a:solidFill>
            <a:srgbClr val="FF9900"/>
          </a:solidFill>
          <a:ln w="9525">
            <a:solidFill>
              <a:srgbClr val="FF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</a:endParaRPr>
          </a:p>
        </p:txBody>
      </p:sp>
      <p:sp>
        <p:nvSpPr>
          <p:cNvPr id="92189" name="Oval 29"/>
          <p:cNvSpPr>
            <a:spLocks noChangeArrowheads="1"/>
          </p:cNvSpPr>
          <p:nvPr/>
        </p:nvSpPr>
        <p:spPr bwMode="auto">
          <a:xfrm>
            <a:off x="6694488" y="3357563"/>
            <a:ext cx="109537" cy="109537"/>
          </a:xfrm>
          <a:prstGeom prst="ellipse">
            <a:avLst/>
          </a:prstGeom>
          <a:solidFill>
            <a:srgbClr val="66CCFF"/>
          </a:solidFill>
          <a:ln w="9525">
            <a:solidFill>
              <a:srgbClr val="FF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891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92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3" presetClass="entr" presetSubtype="1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2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92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0" grpId="0"/>
      <p:bldP spid="92188" grpId="0" animBg="1"/>
      <p:bldP spid="9218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4"/>
          <p:cNvSpPr txBox="1">
            <a:spLocks noChangeArrowheads="1"/>
          </p:cNvSpPr>
          <p:nvPr/>
        </p:nvSpPr>
        <p:spPr bwMode="auto">
          <a:xfrm>
            <a:off x="1042988" y="260350"/>
            <a:ext cx="7848600" cy="1016000"/>
          </a:xfrm>
          <a:prstGeom prst="rect">
            <a:avLst/>
          </a:prstGeom>
          <a:noFill/>
          <a:ln w="9525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200" b="1" i="1">
                <a:solidFill>
                  <a:srgbClr val="FF0000"/>
                </a:solidFill>
              </a:rPr>
              <a:t> </a:t>
            </a:r>
            <a:r>
              <a:rPr lang="en-US" sz="2800" b="1" i="1" u="sng">
                <a:solidFill>
                  <a:srgbClr val="333399"/>
                </a:solidFill>
              </a:rPr>
              <a:t>BÀI 52:</a:t>
            </a:r>
            <a:r>
              <a:rPr lang="en-US" sz="3200" b="1" i="1">
                <a:solidFill>
                  <a:srgbClr val="FF0000"/>
                </a:solidFill>
              </a:rPr>
              <a:t> </a:t>
            </a:r>
            <a:r>
              <a:rPr lang="en-US" sz="2800" b="1" i="1">
                <a:solidFill>
                  <a:srgbClr val="FF0000"/>
                </a:solidFill>
              </a:rPr>
              <a:t>PHẢN XẠ KHÔNG ĐIỀU KIỆN VÀ PHẢN XẠ CÓ ĐIỀU KIỆN</a:t>
            </a:r>
          </a:p>
        </p:txBody>
      </p:sp>
      <p:sp>
        <p:nvSpPr>
          <p:cNvPr id="23555" name="Text Box 5"/>
          <p:cNvSpPr txBox="1">
            <a:spLocks noChangeArrowheads="1"/>
          </p:cNvSpPr>
          <p:nvPr/>
        </p:nvSpPr>
        <p:spPr bwMode="auto">
          <a:xfrm>
            <a:off x="250825" y="1341438"/>
            <a:ext cx="86756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200" b="1" u="sng">
                <a:solidFill>
                  <a:srgbClr val="FF0000"/>
                </a:solidFill>
              </a:rPr>
              <a:t>II. Sự hình thành phản xạ có điều kiện</a:t>
            </a:r>
          </a:p>
        </p:txBody>
      </p:sp>
      <p:sp>
        <p:nvSpPr>
          <p:cNvPr id="23556" name="Text Box 6"/>
          <p:cNvSpPr txBox="1">
            <a:spLocks noChangeArrowheads="1"/>
          </p:cNvSpPr>
          <p:nvPr/>
        </p:nvSpPr>
        <p:spPr bwMode="auto">
          <a:xfrm>
            <a:off x="468313" y="2060575"/>
            <a:ext cx="756126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200" b="1" u="sng">
                <a:solidFill>
                  <a:srgbClr val="0033CC"/>
                </a:solidFill>
              </a:rPr>
              <a:t>1. Hình thành phản xạ có điều kiện</a:t>
            </a:r>
          </a:p>
        </p:txBody>
      </p:sp>
      <p:sp>
        <p:nvSpPr>
          <p:cNvPr id="23557" name="Text Box 8"/>
          <p:cNvSpPr txBox="1">
            <a:spLocks noChangeArrowheads="1"/>
          </p:cNvSpPr>
          <p:nvPr/>
        </p:nvSpPr>
        <p:spPr bwMode="auto">
          <a:xfrm>
            <a:off x="468313" y="2565400"/>
            <a:ext cx="64801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200" b="1" u="sng">
                <a:solidFill>
                  <a:srgbClr val="0033CC"/>
                </a:solidFill>
              </a:rPr>
              <a:t>2. </a:t>
            </a:r>
            <a:r>
              <a:rPr lang="en-US" b="1" u="sng">
                <a:solidFill>
                  <a:srgbClr val="0033CC"/>
                </a:solidFill>
              </a:rPr>
              <a:t>Ứ</a:t>
            </a:r>
            <a:r>
              <a:rPr lang="en-US" sz="3200" b="1" u="sng">
                <a:solidFill>
                  <a:srgbClr val="0033CC"/>
                </a:solidFill>
              </a:rPr>
              <a:t>c chế phản xạ có điều kiện</a:t>
            </a:r>
          </a:p>
        </p:txBody>
      </p:sp>
      <p:sp>
        <p:nvSpPr>
          <p:cNvPr id="141321" name="Text Box 9"/>
          <p:cNvSpPr txBox="1">
            <a:spLocks noChangeArrowheads="1"/>
          </p:cNvSpPr>
          <p:nvPr/>
        </p:nvSpPr>
        <p:spPr bwMode="auto">
          <a:xfrm>
            <a:off x="539750" y="3562350"/>
            <a:ext cx="770572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800" b="1">
                <a:solidFill>
                  <a:srgbClr val="000000"/>
                </a:solidFill>
              </a:rPr>
              <a:t>Phản xạ có điều kiện dễ mất đi nếu không được củng cố thường xuyên.</a:t>
            </a:r>
          </a:p>
        </p:txBody>
      </p:sp>
      <p:sp>
        <p:nvSpPr>
          <p:cNvPr id="23559" name="Rectangle 10"/>
          <p:cNvSpPr>
            <a:spLocks noChangeArrowheads="1"/>
          </p:cNvSpPr>
          <p:nvPr/>
        </p:nvSpPr>
        <p:spPr bwMode="auto">
          <a:xfrm>
            <a:off x="179388" y="2132013"/>
            <a:ext cx="8820150" cy="30257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41323" name="Text Box 11"/>
          <p:cNvSpPr txBox="1">
            <a:spLocks noChangeArrowheads="1"/>
          </p:cNvSpPr>
          <p:nvPr/>
        </p:nvSpPr>
        <p:spPr bwMode="auto">
          <a:xfrm>
            <a:off x="971550" y="4437063"/>
            <a:ext cx="76327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Ức chế phản xạ có điều kiện có ý nghĩa gì?</a:t>
            </a:r>
          </a:p>
        </p:txBody>
      </p:sp>
      <p:sp>
        <p:nvSpPr>
          <p:cNvPr id="141324" name="Text Box 12"/>
          <p:cNvSpPr txBox="1">
            <a:spLocks noChangeArrowheads="1"/>
          </p:cNvSpPr>
          <p:nvPr/>
        </p:nvSpPr>
        <p:spPr bwMode="auto">
          <a:xfrm>
            <a:off x="971550" y="3429000"/>
            <a:ext cx="6335713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b="1" i="1">
                <a:solidFill>
                  <a:srgbClr val="000000"/>
                </a:solidFill>
              </a:rPr>
              <a:t>Em hiểu thế nào là ức chế phản xạ có điều kiện?</a:t>
            </a:r>
          </a:p>
        </p:txBody>
      </p:sp>
    </p:spTree>
    <p:extLst>
      <p:ext uri="{BB962C8B-B14F-4D97-AF65-F5344CB8AC3E}">
        <p14:creationId xmlns:p14="http://schemas.microsoft.com/office/powerpoint/2010/main" val="3630007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1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41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41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41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21" grpId="0"/>
      <p:bldP spid="1413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4"/>
          <p:cNvSpPr txBox="1">
            <a:spLocks noChangeArrowheads="1"/>
          </p:cNvSpPr>
          <p:nvPr/>
        </p:nvSpPr>
        <p:spPr bwMode="auto">
          <a:xfrm>
            <a:off x="1042988" y="260350"/>
            <a:ext cx="7848600" cy="1016000"/>
          </a:xfrm>
          <a:prstGeom prst="rect">
            <a:avLst/>
          </a:prstGeom>
          <a:noFill/>
          <a:ln w="9525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200" b="1" i="1">
                <a:solidFill>
                  <a:srgbClr val="FF0000"/>
                </a:solidFill>
              </a:rPr>
              <a:t> </a:t>
            </a:r>
            <a:r>
              <a:rPr lang="en-US" sz="2800" b="1" i="1" u="sng">
                <a:solidFill>
                  <a:srgbClr val="333399"/>
                </a:solidFill>
              </a:rPr>
              <a:t>BÀI 52:</a:t>
            </a:r>
            <a:r>
              <a:rPr lang="en-US" sz="3200" b="1" i="1">
                <a:solidFill>
                  <a:srgbClr val="FF0000"/>
                </a:solidFill>
              </a:rPr>
              <a:t> </a:t>
            </a:r>
            <a:r>
              <a:rPr lang="en-US" sz="2800" b="1" i="1">
                <a:solidFill>
                  <a:srgbClr val="FF0000"/>
                </a:solidFill>
              </a:rPr>
              <a:t>PHẢN XẠ KHÔNG ĐIỀU KIỆN VÀ PHẢN XẠ CÓ ĐIỀU KIỆN</a:t>
            </a:r>
          </a:p>
        </p:txBody>
      </p:sp>
      <p:sp>
        <p:nvSpPr>
          <p:cNvPr id="23555" name="Text Box 5"/>
          <p:cNvSpPr txBox="1">
            <a:spLocks noChangeArrowheads="1"/>
          </p:cNvSpPr>
          <p:nvPr/>
        </p:nvSpPr>
        <p:spPr bwMode="auto">
          <a:xfrm>
            <a:off x="250825" y="1341438"/>
            <a:ext cx="86756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200" b="1" u="sng" dirty="0">
                <a:solidFill>
                  <a:srgbClr val="FF0000"/>
                </a:solidFill>
              </a:rPr>
              <a:t>II. </a:t>
            </a:r>
            <a:r>
              <a:rPr lang="en-US" sz="3200" b="1" u="sng" dirty="0" err="1">
                <a:solidFill>
                  <a:srgbClr val="FF0000"/>
                </a:solidFill>
              </a:rPr>
              <a:t>Sự</a:t>
            </a:r>
            <a:r>
              <a:rPr lang="en-US" sz="3200" b="1" u="sng" dirty="0">
                <a:solidFill>
                  <a:srgbClr val="FF0000"/>
                </a:solidFill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</a:rPr>
              <a:t>hình</a:t>
            </a:r>
            <a:r>
              <a:rPr lang="en-US" sz="3200" b="1" u="sng" dirty="0">
                <a:solidFill>
                  <a:srgbClr val="FF0000"/>
                </a:solidFill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</a:rPr>
              <a:t>thành</a:t>
            </a:r>
            <a:r>
              <a:rPr lang="en-US" sz="3200" b="1" u="sng" dirty="0">
                <a:solidFill>
                  <a:srgbClr val="FF0000"/>
                </a:solidFill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</a:rPr>
              <a:t>phản</a:t>
            </a:r>
            <a:r>
              <a:rPr lang="en-US" sz="3200" b="1" u="sng" dirty="0">
                <a:solidFill>
                  <a:srgbClr val="FF0000"/>
                </a:solidFill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</a:rPr>
              <a:t>xạ</a:t>
            </a:r>
            <a:r>
              <a:rPr lang="en-US" sz="3200" b="1" u="sng" dirty="0">
                <a:solidFill>
                  <a:srgbClr val="FF0000"/>
                </a:solidFill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</a:rPr>
              <a:t>có</a:t>
            </a:r>
            <a:r>
              <a:rPr lang="en-US" sz="3200" b="1" u="sng" dirty="0">
                <a:solidFill>
                  <a:srgbClr val="FF0000"/>
                </a:solidFill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</a:rPr>
              <a:t>điều</a:t>
            </a:r>
            <a:r>
              <a:rPr lang="en-US" sz="3200" b="1" u="sng" dirty="0">
                <a:solidFill>
                  <a:srgbClr val="FF0000"/>
                </a:solidFill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</a:rPr>
              <a:t>kiện</a:t>
            </a:r>
            <a:endParaRPr lang="en-US" sz="3200" b="1" u="sng" dirty="0">
              <a:solidFill>
                <a:srgbClr val="FF0000"/>
              </a:solidFill>
            </a:endParaRPr>
          </a:p>
        </p:txBody>
      </p:sp>
      <p:sp>
        <p:nvSpPr>
          <p:cNvPr id="23556" name="Text Box 6"/>
          <p:cNvSpPr txBox="1">
            <a:spLocks noChangeArrowheads="1"/>
          </p:cNvSpPr>
          <p:nvPr/>
        </p:nvSpPr>
        <p:spPr bwMode="auto">
          <a:xfrm>
            <a:off x="468313" y="2060575"/>
            <a:ext cx="756126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200" b="1" u="sng">
                <a:solidFill>
                  <a:srgbClr val="0033CC"/>
                </a:solidFill>
              </a:rPr>
              <a:t>1. Hình thành phản xạ có điều kiện</a:t>
            </a:r>
          </a:p>
        </p:txBody>
      </p:sp>
      <p:sp>
        <p:nvSpPr>
          <p:cNvPr id="23557" name="Text Box 8"/>
          <p:cNvSpPr txBox="1">
            <a:spLocks noChangeArrowheads="1"/>
          </p:cNvSpPr>
          <p:nvPr/>
        </p:nvSpPr>
        <p:spPr bwMode="auto">
          <a:xfrm>
            <a:off x="468313" y="2565400"/>
            <a:ext cx="64801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200" b="1" u="sng" dirty="0">
                <a:solidFill>
                  <a:srgbClr val="0033CC"/>
                </a:solidFill>
              </a:rPr>
              <a:t>2. </a:t>
            </a:r>
            <a:r>
              <a:rPr lang="en-US" b="1" u="sng" dirty="0" err="1">
                <a:solidFill>
                  <a:srgbClr val="0033CC"/>
                </a:solidFill>
              </a:rPr>
              <a:t>Ứ</a:t>
            </a:r>
            <a:r>
              <a:rPr lang="en-US" sz="3200" b="1" u="sng" dirty="0" err="1">
                <a:solidFill>
                  <a:srgbClr val="0033CC"/>
                </a:solidFill>
              </a:rPr>
              <a:t>c</a:t>
            </a:r>
            <a:r>
              <a:rPr lang="en-US" sz="3200" b="1" u="sng" dirty="0">
                <a:solidFill>
                  <a:srgbClr val="0033CC"/>
                </a:solidFill>
              </a:rPr>
              <a:t> </a:t>
            </a:r>
            <a:r>
              <a:rPr lang="en-US" sz="3200" b="1" u="sng" dirty="0" err="1">
                <a:solidFill>
                  <a:srgbClr val="0033CC"/>
                </a:solidFill>
              </a:rPr>
              <a:t>chế</a:t>
            </a:r>
            <a:r>
              <a:rPr lang="en-US" sz="3200" b="1" u="sng" dirty="0">
                <a:solidFill>
                  <a:srgbClr val="0033CC"/>
                </a:solidFill>
              </a:rPr>
              <a:t> </a:t>
            </a:r>
            <a:r>
              <a:rPr lang="en-US" sz="3200" b="1" u="sng" dirty="0" err="1">
                <a:solidFill>
                  <a:srgbClr val="0033CC"/>
                </a:solidFill>
              </a:rPr>
              <a:t>phản</a:t>
            </a:r>
            <a:r>
              <a:rPr lang="en-US" sz="3200" b="1" u="sng" dirty="0">
                <a:solidFill>
                  <a:srgbClr val="0033CC"/>
                </a:solidFill>
              </a:rPr>
              <a:t> </a:t>
            </a:r>
            <a:r>
              <a:rPr lang="en-US" sz="3200" b="1" u="sng" dirty="0" err="1">
                <a:solidFill>
                  <a:srgbClr val="0033CC"/>
                </a:solidFill>
              </a:rPr>
              <a:t>xạ</a:t>
            </a:r>
            <a:r>
              <a:rPr lang="en-US" sz="3200" b="1" u="sng" dirty="0">
                <a:solidFill>
                  <a:srgbClr val="0033CC"/>
                </a:solidFill>
              </a:rPr>
              <a:t> </a:t>
            </a:r>
            <a:r>
              <a:rPr lang="en-US" sz="3200" b="1" u="sng" dirty="0" err="1">
                <a:solidFill>
                  <a:srgbClr val="0033CC"/>
                </a:solidFill>
              </a:rPr>
              <a:t>có</a:t>
            </a:r>
            <a:r>
              <a:rPr lang="en-US" sz="3200" b="1" u="sng" dirty="0">
                <a:solidFill>
                  <a:srgbClr val="0033CC"/>
                </a:solidFill>
              </a:rPr>
              <a:t> </a:t>
            </a:r>
            <a:r>
              <a:rPr lang="en-US" sz="3200" b="1" u="sng" dirty="0" err="1">
                <a:solidFill>
                  <a:srgbClr val="0033CC"/>
                </a:solidFill>
              </a:rPr>
              <a:t>điều</a:t>
            </a:r>
            <a:r>
              <a:rPr lang="en-US" sz="3200" b="1" u="sng" dirty="0">
                <a:solidFill>
                  <a:srgbClr val="0033CC"/>
                </a:solidFill>
              </a:rPr>
              <a:t> </a:t>
            </a:r>
            <a:r>
              <a:rPr lang="en-US" sz="3200" b="1" u="sng" dirty="0" err="1">
                <a:solidFill>
                  <a:srgbClr val="0033CC"/>
                </a:solidFill>
              </a:rPr>
              <a:t>kiện</a:t>
            </a:r>
            <a:endParaRPr lang="en-US" sz="3200" b="1" u="sng" dirty="0">
              <a:solidFill>
                <a:srgbClr val="0033CC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6900" y="3563034"/>
            <a:ext cx="84561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III. So </a:t>
            </a:r>
            <a:r>
              <a:rPr lang="en-US" sz="3200" b="1" dirty="0" err="1" smtClean="0">
                <a:solidFill>
                  <a:srgbClr val="FF0000"/>
                </a:solidFill>
              </a:rPr>
              <a:t>sánh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các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tính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chất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của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phản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xạ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không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điều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kiện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với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phản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xạ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có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điều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kiện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0066FF"/>
            </a:gs>
            <a:gs pos="100000">
              <a:schemeClr val="bg1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6" name="Text Box 64"/>
          <p:cNvSpPr txBox="1">
            <a:spLocks noChangeArrowheads="1"/>
          </p:cNvSpPr>
          <p:nvPr/>
        </p:nvSpPr>
        <p:spPr bwMode="auto">
          <a:xfrm>
            <a:off x="0" y="381000"/>
            <a:ext cx="914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FF0066"/>
                </a:solidFill>
              </a:rPr>
              <a:t>III: So </a:t>
            </a:r>
            <a:r>
              <a:rPr lang="en-US" b="1" dirty="0" err="1" smtClean="0">
                <a:solidFill>
                  <a:srgbClr val="FF0066"/>
                </a:solidFill>
              </a:rPr>
              <a:t>sánh</a:t>
            </a:r>
            <a:r>
              <a:rPr lang="en-US" b="1" dirty="0" smtClean="0">
                <a:solidFill>
                  <a:srgbClr val="FF0066"/>
                </a:solidFill>
              </a:rPr>
              <a:t> </a:t>
            </a:r>
            <a:r>
              <a:rPr lang="en-US" b="1" dirty="0" err="1" smtClean="0">
                <a:solidFill>
                  <a:srgbClr val="FF0066"/>
                </a:solidFill>
              </a:rPr>
              <a:t>các</a:t>
            </a:r>
            <a:r>
              <a:rPr lang="en-US" b="1" dirty="0" smtClean="0">
                <a:solidFill>
                  <a:srgbClr val="FF0066"/>
                </a:solidFill>
              </a:rPr>
              <a:t> </a:t>
            </a:r>
            <a:r>
              <a:rPr lang="en-US" b="1" dirty="0" err="1" smtClean="0">
                <a:solidFill>
                  <a:srgbClr val="FF0066"/>
                </a:solidFill>
              </a:rPr>
              <a:t>tính</a:t>
            </a:r>
            <a:r>
              <a:rPr lang="en-US" b="1" dirty="0" smtClean="0">
                <a:solidFill>
                  <a:srgbClr val="FF0066"/>
                </a:solidFill>
              </a:rPr>
              <a:t> </a:t>
            </a:r>
            <a:r>
              <a:rPr lang="en-US" b="1" dirty="0" err="1" smtClean="0">
                <a:solidFill>
                  <a:srgbClr val="FF0066"/>
                </a:solidFill>
              </a:rPr>
              <a:t>chất</a:t>
            </a:r>
            <a:r>
              <a:rPr lang="en-US" b="1" dirty="0" smtClean="0">
                <a:solidFill>
                  <a:srgbClr val="FF0066"/>
                </a:solidFill>
              </a:rPr>
              <a:t> </a:t>
            </a:r>
            <a:r>
              <a:rPr lang="en-US" b="1" dirty="0" err="1" smtClean="0">
                <a:solidFill>
                  <a:srgbClr val="FF0066"/>
                </a:solidFill>
              </a:rPr>
              <a:t>của</a:t>
            </a:r>
            <a:r>
              <a:rPr lang="en-US" b="1" dirty="0" smtClean="0">
                <a:solidFill>
                  <a:srgbClr val="FF0066"/>
                </a:solidFill>
              </a:rPr>
              <a:t> </a:t>
            </a:r>
            <a:r>
              <a:rPr lang="en-US" b="1" dirty="0" err="1" smtClean="0">
                <a:solidFill>
                  <a:srgbClr val="FF0066"/>
                </a:solidFill>
              </a:rPr>
              <a:t>phản</a:t>
            </a:r>
            <a:r>
              <a:rPr lang="en-US" b="1" dirty="0" smtClean="0">
                <a:solidFill>
                  <a:srgbClr val="FF0066"/>
                </a:solidFill>
              </a:rPr>
              <a:t> </a:t>
            </a:r>
            <a:r>
              <a:rPr lang="en-US" b="1" dirty="0" err="1" smtClean="0">
                <a:solidFill>
                  <a:srgbClr val="FF0066"/>
                </a:solidFill>
              </a:rPr>
              <a:t>xạ</a:t>
            </a:r>
            <a:r>
              <a:rPr lang="en-US" b="1" dirty="0" smtClean="0">
                <a:solidFill>
                  <a:srgbClr val="FF0066"/>
                </a:solidFill>
              </a:rPr>
              <a:t> </a:t>
            </a:r>
            <a:r>
              <a:rPr lang="en-US" b="1" dirty="0" err="1" smtClean="0">
                <a:solidFill>
                  <a:srgbClr val="FF0066"/>
                </a:solidFill>
              </a:rPr>
              <a:t>không</a:t>
            </a:r>
            <a:r>
              <a:rPr lang="en-US" b="1" dirty="0" smtClean="0">
                <a:solidFill>
                  <a:srgbClr val="FF0066"/>
                </a:solidFill>
              </a:rPr>
              <a:t> </a:t>
            </a:r>
            <a:r>
              <a:rPr lang="en-US" b="1" dirty="0" err="1" smtClean="0">
                <a:solidFill>
                  <a:srgbClr val="FF0066"/>
                </a:solidFill>
              </a:rPr>
              <a:t>điều</a:t>
            </a:r>
            <a:r>
              <a:rPr lang="en-US" b="1" dirty="0" smtClean="0">
                <a:solidFill>
                  <a:srgbClr val="FF0066"/>
                </a:solidFill>
              </a:rPr>
              <a:t> </a:t>
            </a:r>
            <a:r>
              <a:rPr lang="en-US" b="1" dirty="0" err="1" smtClean="0">
                <a:solidFill>
                  <a:srgbClr val="FF0066"/>
                </a:solidFill>
              </a:rPr>
              <a:t>kiện</a:t>
            </a:r>
            <a:r>
              <a:rPr lang="en-US" b="1" dirty="0" smtClean="0">
                <a:solidFill>
                  <a:srgbClr val="FF0066"/>
                </a:solidFill>
              </a:rPr>
              <a:t> </a:t>
            </a:r>
            <a:r>
              <a:rPr lang="en-US" b="1" dirty="0" err="1" smtClean="0">
                <a:solidFill>
                  <a:srgbClr val="FF0066"/>
                </a:solidFill>
              </a:rPr>
              <a:t>với</a:t>
            </a:r>
            <a:r>
              <a:rPr lang="en-US" b="1" dirty="0" smtClean="0">
                <a:solidFill>
                  <a:srgbClr val="FF0066"/>
                </a:solidFill>
              </a:rPr>
              <a:t> </a:t>
            </a:r>
            <a:r>
              <a:rPr lang="en-US" b="1" dirty="0" err="1" smtClean="0">
                <a:solidFill>
                  <a:srgbClr val="FF0066"/>
                </a:solidFill>
              </a:rPr>
              <a:t>phản</a:t>
            </a:r>
            <a:r>
              <a:rPr lang="en-US" b="1" dirty="0" smtClean="0">
                <a:solidFill>
                  <a:srgbClr val="FF0066"/>
                </a:solidFill>
              </a:rPr>
              <a:t> </a:t>
            </a:r>
            <a:r>
              <a:rPr lang="en-US" b="1" dirty="0" err="1" smtClean="0">
                <a:solidFill>
                  <a:srgbClr val="FF0066"/>
                </a:solidFill>
              </a:rPr>
              <a:t>xạ</a:t>
            </a:r>
            <a:r>
              <a:rPr lang="en-US" b="1" dirty="0" smtClean="0">
                <a:solidFill>
                  <a:srgbClr val="FF0066"/>
                </a:solidFill>
              </a:rPr>
              <a:t> </a:t>
            </a:r>
            <a:r>
              <a:rPr lang="en-US" b="1" dirty="0" err="1" smtClean="0">
                <a:solidFill>
                  <a:srgbClr val="FF0066"/>
                </a:solidFill>
              </a:rPr>
              <a:t>có</a:t>
            </a:r>
            <a:r>
              <a:rPr lang="en-US" b="1" dirty="0" smtClean="0">
                <a:solidFill>
                  <a:srgbClr val="FF0066"/>
                </a:solidFill>
              </a:rPr>
              <a:t> </a:t>
            </a:r>
            <a:r>
              <a:rPr lang="en-US" b="1" dirty="0" err="1" smtClean="0">
                <a:solidFill>
                  <a:srgbClr val="FF0066"/>
                </a:solidFill>
              </a:rPr>
              <a:t>điều</a:t>
            </a:r>
            <a:r>
              <a:rPr lang="en-US" b="1" dirty="0" smtClean="0">
                <a:solidFill>
                  <a:srgbClr val="FF0066"/>
                </a:solidFill>
              </a:rPr>
              <a:t> </a:t>
            </a:r>
            <a:r>
              <a:rPr lang="en-US" b="1" dirty="0" err="1" smtClean="0">
                <a:solidFill>
                  <a:srgbClr val="FF0066"/>
                </a:solidFill>
              </a:rPr>
              <a:t>kiện</a:t>
            </a:r>
            <a:endParaRPr lang="en-US" b="1" dirty="0" smtClean="0">
              <a:solidFill>
                <a:srgbClr val="FF0066"/>
              </a:solidFill>
            </a:endParaRPr>
          </a:p>
        </p:txBody>
      </p:sp>
      <p:sp>
        <p:nvSpPr>
          <p:cNvPr id="8257" name="Text Box 65"/>
          <p:cNvSpPr txBox="1">
            <a:spLocks noChangeArrowheads="1"/>
          </p:cNvSpPr>
          <p:nvPr/>
        </p:nvSpPr>
        <p:spPr bwMode="auto">
          <a:xfrm>
            <a:off x="0" y="685800"/>
            <a:ext cx="883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HS </a:t>
            </a:r>
            <a:r>
              <a:rPr lang="en-US" dirty="0" err="1" smtClean="0">
                <a:solidFill>
                  <a:srgbClr val="000000"/>
                </a:solidFill>
              </a:rPr>
              <a:t>dựa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vào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kiến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thức</a:t>
            </a:r>
            <a:r>
              <a:rPr lang="en-US" dirty="0" smtClean="0">
                <a:solidFill>
                  <a:srgbClr val="000000"/>
                </a:solidFill>
              </a:rPr>
              <a:t> mục1.2 </a:t>
            </a:r>
            <a:r>
              <a:rPr lang="en-US" dirty="0" err="1" smtClean="0">
                <a:solidFill>
                  <a:srgbClr val="000000"/>
                </a:solidFill>
              </a:rPr>
              <a:t>thảo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luân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hoàn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thành</a:t>
            </a:r>
            <a:r>
              <a:rPr lang="en-US" dirty="0" smtClean="0">
                <a:solidFill>
                  <a:srgbClr val="000000"/>
                </a:solidFill>
              </a:rPr>
              <a:t> bảng52.2SGK</a:t>
            </a:r>
          </a:p>
        </p:txBody>
      </p:sp>
      <p:sp>
        <p:nvSpPr>
          <p:cNvPr id="8258" name="Text Box 66"/>
          <p:cNvSpPr txBox="1">
            <a:spLocks noChangeArrowheads="1"/>
          </p:cNvSpPr>
          <p:nvPr/>
        </p:nvSpPr>
        <p:spPr bwMode="auto">
          <a:xfrm>
            <a:off x="0" y="1447800"/>
            <a:ext cx="883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graphicFrame>
        <p:nvGraphicFramePr>
          <p:cNvPr id="8296" name="Group 104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488191123"/>
              </p:ext>
            </p:extLst>
          </p:nvPr>
        </p:nvGraphicFramePr>
        <p:xfrm>
          <a:off x="266700" y="1052513"/>
          <a:ext cx="8610600" cy="5669280"/>
        </p:xfrm>
        <a:graphic>
          <a:graphicData uri="http://schemas.openxmlformats.org/drawingml/2006/table">
            <a:tbl>
              <a:tblPr/>
              <a:tblGrid>
                <a:gridCol w="4229100"/>
                <a:gridCol w="4381500"/>
              </a:tblGrid>
              <a:tr h="5334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Tính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chất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của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phản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xạ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không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điều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kiện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Tính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chất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của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phản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xạ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có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điều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kiện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44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1.Trả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lời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các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kích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thích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tương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ứng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(KTKĐK)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2.Bẩm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sinh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4.Có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tính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chất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di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truyền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mang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tính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chất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chủng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loài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6.Cung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phản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xạ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đơn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giản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7.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Trung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ương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nằm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ở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trụ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não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và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tủy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sống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1’Trả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lời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các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kích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thích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bất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kì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hay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kích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thích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có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điều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kiện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đã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được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kết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hợp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với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kích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thích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không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điều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kiệnmột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số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lần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3’Dễ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mất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khi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không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cũng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cố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5’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Số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lượng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không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hạn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định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6’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Hình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thành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đường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liên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hệ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tạm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thời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278" name="Text Box 86"/>
          <p:cNvSpPr txBox="1">
            <a:spLocks noChangeArrowheads="1"/>
          </p:cNvSpPr>
          <p:nvPr/>
        </p:nvSpPr>
        <p:spPr bwMode="auto">
          <a:xfrm>
            <a:off x="4495800" y="3148965"/>
            <a:ext cx="42672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000000"/>
                </a:solidFill>
              </a:rPr>
              <a:t>2’.</a:t>
            </a:r>
            <a:r>
              <a:rPr lang="en-US" sz="2000" dirty="0" smtClean="0">
                <a:solidFill>
                  <a:srgbClr val="0066FF"/>
                </a:solidFill>
              </a:rPr>
              <a:t>Được </a:t>
            </a:r>
            <a:r>
              <a:rPr lang="en-US" sz="2000" dirty="0" err="1" smtClean="0">
                <a:solidFill>
                  <a:srgbClr val="0066FF"/>
                </a:solidFill>
              </a:rPr>
              <a:t>hình</a:t>
            </a:r>
            <a:r>
              <a:rPr lang="en-US" sz="2000" dirty="0" smtClean="0">
                <a:solidFill>
                  <a:srgbClr val="0066FF"/>
                </a:solidFill>
              </a:rPr>
              <a:t> </a:t>
            </a:r>
            <a:r>
              <a:rPr lang="en-US" sz="2000" dirty="0" err="1" smtClean="0">
                <a:solidFill>
                  <a:srgbClr val="0066FF"/>
                </a:solidFill>
              </a:rPr>
              <a:t>thành</a:t>
            </a:r>
            <a:r>
              <a:rPr lang="en-US" sz="2000" dirty="0" smtClean="0">
                <a:solidFill>
                  <a:srgbClr val="0066FF"/>
                </a:solidFill>
              </a:rPr>
              <a:t> </a:t>
            </a:r>
            <a:r>
              <a:rPr lang="en-US" sz="2000" dirty="0" err="1" smtClean="0">
                <a:solidFill>
                  <a:srgbClr val="0066FF"/>
                </a:solidFill>
              </a:rPr>
              <a:t>trong</a:t>
            </a:r>
            <a:r>
              <a:rPr lang="en-US" sz="2000" dirty="0" smtClean="0">
                <a:solidFill>
                  <a:srgbClr val="0066FF"/>
                </a:solidFill>
              </a:rPr>
              <a:t> </a:t>
            </a:r>
            <a:r>
              <a:rPr lang="en-US" sz="2000" dirty="0" err="1" smtClean="0">
                <a:solidFill>
                  <a:srgbClr val="0066FF"/>
                </a:solidFill>
              </a:rPr>
              <a:t>đời</a:t>
            </a:r>
            <a:r>
              <a:rPr lang="en-US" sz="2000" dirty="0" smtClean="0">
                <a:solidFill>
                  <a:srgbClr val="0066FF"/>
                </a:solidFill>
              </a:rPr>
              <a:t> </a:t>
            </a:r>
            <a:r>
              <a:rPr lang="en-US" sz="2000" dirty="0" err="1" smtClean="0">
                <a:solidFill>
                  <a:srgbClr val="0066FF"/>
                </a:solidFill>
              </a:rPr>
              <a:t>sống</a:t>
            </a:r>
            <a:r>
              <a:rPr lang="en-US" sz="2000" dirty="0" smtClean="0">
                <a:solidFill>
                  <a:srgbClr val="0066FF"/>
                </a:solidFill>
              </a:rPr>
              <a:t> </a:t>
            </a:r>
            <a:r>
              <a:rPr lang="en-US" sz="2000" dirty="0" err="1" smtClean="0">
                <a:solidFill>
                  <a:srgbClr val="0066FF"/>
                </a:solidFill>
              </a:rPr>
              <a:t>cá</a:t>
            </a:r>
            <a:r>
              <a:rPr lang="en-US" sz="2000" dirty="0" smtClean="0">
                <a:solidFill>
                  <a:srgbClr val="0066FF"/>
                </a:solidFill>
              </a:rPr>
              <a:t> </a:t>
            </a:r>
            <a:r>
              <a:rPr lang="en-US" sz="2000" dirty="0" err="1" smtClean="0">
                <a:solidFill>
                  <a:srgbClr val="0066FF"/>
                </a:solidFill>
              </a:rPr>
              <a:t>thế</a:t>
            </a:r>
            <a:endParaRPr lang="en-US" sz="2000" dirty="0" smtClean="0">
              <a:solidFill>
                <a:srgbClr val="0066FF"/>
              </a:solidFill>
            </a:endParaRPr>
          </a:p>
        </p:txBody>
      </p:sp>
      <p:sp>
        <p:nvSpPr>
          <p:cNvPr id="8279" name="Text Box 87"/>
          <p:cNvSpPr txBox="1">
            <a:spLocks noChangeArrowheads="1"/>
          </p:cNvSpPr>
          <p:nvPr/>
        </p:nvSpPr>
        <p:spPr bwMode="auto">
          <a:xfrm>
            <a:off x="4495800" y="6019800"/>
            <a:ext cx="41148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00"/>
                </a:solidFill>
              </a:rPr>
              <a:t>7’ </a:t>
            </a:r>
            <a:r>
              <a:rPr lang="en-US" sz="2000" dirty="0" err="1" smtClean="0">
                <a:solidFill>
                  <a:srgbClr val="0066FF"/>
                </a:solidFill>
              </a:rPr>
              <a:t>Trung</a:t>
            </a:r>
            <a:r>
              <a:rPr lang="en-US" sz="2000" dirty="0" smtClean="0">
                <a:solidFill>
                  <a:srgbClr val="0066FF"/>
                </a:solidFill>
              </a:rPr>
              <a:t> </a:t>
            </a:r>
            <a:r>
              <a:rPr lang="en-US" sz="2000" dirty="0" err="1" smtClean="0">
                <a:solidFill>
                  <a:srgbClr val="0066FF"/>
                </a:solidFill>
              </a:rPr>
              <a:t>ương</a:t>
            </a:r>
            <a:r>
              <a:rPr lang="en-US" sz="2000" dirty="0" smtClean="0">
                <a:solidFill>
                  <a:srgbClr val="0066FF"/>
                </a:solidFill>
              </a:rPr>
              <a:t> TK </a:t>
            </a:r>
            <a:r>
              <a:rPr lang="en-US" sz="2000" dirty="0" err="1" smtClean="0">
                <a:solidFill>
                  <a:srgbClr val="0066FF"/>
                </a:solidFill>
              </a:rPr>
              <a:t>chủ</a:t>
            </a:r>
            <a:r>
              <a:rPr lang="en-US" sz="2000" dirty="0" smtClean="0">
                <a:solidFill>
                  <a:srgbClr val="0066FF"/>
                </a:solidFill>
              </a:rPr>
              <a:t> </a:t>
            </a:r>
            <a:r>
              <a:rPr lang="en-US" sz="2000" dirty="0" err="1" smtClean="0">
                <a:solidFill>
                  <a:srgbClr val="0066FF"/>
                </a:solidFill>
              </a:rPr>
              <a:t>yếu</a:t>
            </a:r>
            <a:r>
              <a:rPr lang="en-US" sz="2000" dirty="0" smtClean="0">
                <a:solidFill>
                  <a:srgbClr val="0066FF"/>
                </a:solidFill>
              </a:rPr>
              <a:t> ở </a:t>
            </a:r>
            <a:r>
              <a:rPr lang="en-US" sz="2000" dirty="0" err="1" smtClean="0">
                <a:solidFill>
                  <a:srgbClr val="0066FF"/>
                </a:solidFill>
              </a:rPr>
              <a:t>vỏ</a:t>
            </a:r>
            <a:r>
              <a:rPr lang="en-US" sz="2000" dirty="0" smtClean="0">
                <a:solidFill>
                  <a:srgbClr val="0066FF"/>
                </a:solidFill>
              </a:rPr>
              <a:t> </a:t>
            </a:r>
            <a:r>
              <a:rPr lang="en-US" sz="2000" dirty="0" err="1" smtClean="0">
                <a:solidFill>
                  <a:srgbClr val="0066FF"/>
                </a:solidFill>
              </a:rPr>
              <a:t>não</a:t>
            </a:r>
            <a:endParaRPr lang="en-US" sz="2000" dirty="0" smtClean="0">
              <a:solidFill>
                <a:srgbClr val="0066FF"/>
              </a:solidFill>
            </a:endParaRPr>
          </a:p>
        </p:txBody>
      </p:sp>
      <p:sp>
        <p:nvSpPr>
          <p:cNvPr id="8281" name="Text Box 89"/>
          <p:cNvSpPr txBox="1">
            <a:spLocks noChangeArrowheads="1"/>
          </p:cNvSpPr>
          <p:nvPr/>
        </p:nvSpPr>
        <p:spPr bwMode="auto">
          <a:xfrm>
            <a:off x="312174" y="4034931"/>
            <a:ext cx="3200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66FF"/>
                </a:solidFill>
              </a:rPr>
              <a:t>3.Bền </a:t>
            </a:r>
            <a:r>
              <a:rPr lang="en-US" sz="2000" dirty="0" err="1" smtClean="0">
                <a:solidFill>
                  <a:srgbClr val="0066FF"/>
                </a:solidFill>
              </a:rPr>
              <a:t>vững</a:t>
            </a:r>
            <a:endParaRPr lang="en-US" sz="2000" dirty="0" smtClean="0">
              <a:solidFill>
                <a:srgbClr val="0066FF"/>
              </a:solidFill>
            </a:endParaRPr>
          </a:p>
        </p:txBody>
      </p:sp>
      <p:sp>
        <p:nvSpPr>
          <p:cNvPr id="8282" name="Text Box 90"/>
          <p:cNvSpPr txBox="1">
            <a:spLocks noChangeArrowheads="1"/>
          </p:cNvSpPr>
          <p:nvPr/>
        </p:nvSpPr>
        <p:spPr bwMode="auto">
          <a:xfrm>
            <a:off x="312174" y="5223649"/>
            <a:ext cx="3200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66FF"/>
                </a:solidFill>
              </a:rPr>
              <a:t>5.Số </a:t>
            </a:r>
            <a:r>
              <a:rPr lang="en-US" sz="2000" dirty="0" err="1" smtClean="0">
                <a:solidFill>
                  <a:srgbClr val="0066FF"/>
                </a:solidFill>
              </a:rPr>
              <a:t>lượng</a:t>
            </a:r>
            <a:r>
              <a:rPr lang="en-US" sz="2000" dirty="0" smtClean="0">
                <a:solidFill>
                  <a:srgbClr val="0066FF"/>
                </a:solidFill>
              </a:rPr>
              <a:t> </a:t>
            </a:r>
            <a:r>
              <a:rPr lang="en-US" sz="2000" dirty="0" err="1" smtClean="0">
                <a:solidFill>
                  <a:srgbClr val="0066FF"/>
                </a:solidFill>
              </a:rPr>
              <a:t>hạn</a:t>
            </a:r>
            <a:r>
              <a:rPr lang="en-US" sz="2000" dirty="0" smtClean="0">
                <a:solidFill>
                  <a:srgbClr val="0066FF"/>
                </a:solidFill>
              </a:rPr>
              <a:t> </a:t>
            </a:r>
            <a:r>
              <a:rPr lang="en-US" sz="2000" dirty="0" err="1" smtClean="0">
                <a:solidFill>
                  <a:srgbClr val="0066FF"/>
                </a:solidFill>
              </a:rPr>
              <a:t>chế</a:t>
            </a:r>
            <a:endParaRPr lang="en-US" sz="2000" dirty="0" smtClean="0">
              <a:solidFill>
                <a:srgbClr val="0066FF"/>
              </a:solidFill>
            </a:endParaRPr>
          </a:p>
        </p:txBody>
      </p:sp>
      <p:sp>
        <p:nvSpPr>
          <p:cNvPr id="8287" name="Text Box 95"/>
          <p:cNvSpPr txBox="1">
            <a:spLocks noChangeArrowheads="1"/>
          </p:cNvSpPr>
          <p:nvPr/>
        </p:nvSpPr>
        <p:spPr bwMode="auto">
          <a:xfrm>
            <a:off x="4495800" y="4670213"/>
            <a:ext cx="41148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66FF"/>
                </a:solidFill>
              </a:rPr>
              <a:t>4’Có </a:t>
            </a:r>
            <a:r>
              <a:rPr lang="en-US" sz="2000" dirty="0" err="1" smtClean="0">
                <a:solidFill>
                  <a:srgbClr val="0066FF"/>
                </a:solidFill>
              </a:rPr>
              <a:t>tính</a:t>
            </a:r>
            <a:r>
              <a:rPr lang="en-US" sz="2000" dirty="0" smtClean="0">
                <a:solidFill>
                  <a:srgbClr val="0066FF"/>
                </a:solidFill>
              </a:rPr>
              <a:t> </a:t>
            </a:r>
            <a:r>
              <a:rPr lang="en-US" sz="2000" dirty="0" err="1" smtClean="0">
                <a:solidFill>
                  <a:srgbClr val="0066FF"/>
                </a:solidFill>
              </a:rPr>
              <a:t>chất</a:t>
            </a:r>
            <a:r>
              <a:rPr lang="en-US" sz="2000" dirty="0" smtClean="0">
                <a:solidFill>
                  <a:srgbClr val="0066FF"/>
                </a:solidFill>
              </a:rPr>
              <a:t> </a:t>
            </a:r>
            <a:r>
              <a:rPr lang="en-US" sz="2000" dirty="0" err="1" smtClean="0">
                <a:solidFill>
                  <a:srgbClr val="0066FF"/>
                </a:solidFill>
              </a:rPr>
              <a:t>cá</a:t>
            </a:r>
            <a:r>
              <a:rPr lang="en-US" sz="2000" dirty="0" smtClean="0">
                <a:solidFill>
                  <a:srgbClr val="0066FF"/>
                </a:solidFill>
              </a:rPr>
              <a:t> </a:t>
            </a:r>
            <a:r>
              <a:rPr lang="en-US" sz="2000" dirty="0" err="1" smtClean="0">
                <a:solidFill>
                  <a:srgbClr val="0066FF"/>
                </a:solidFill>
              </a:rPr>
              <a:t>thể</a:t>
            </a:r>
            <a:r>
              <a:rPr lang="en-US" sz="2000" dirty="0" smtClean="0">
                <a:solidFill>
                  <a:srgbClr val="0066FF"/>
                </a:solidFill>
              </a:rPr>
              <a:t>, </a:t>
            </a:r>
            <a:r>
              <a:rPr lang="en-US" sz="2000" dirty="0" err="1" smtClean="0">
                <a:solidFill>
                  <a:srgbClr val="0066FF"/>
                </a:solidFill>
              </a:rPr>
              <a:t>không</a:t>
            </a:r>
            <a:r>
              <a:rPr lang="en-US" sz="2000" dirty="0" smtClean="0">
                <a:solidFill>
                  <a:srgbClr val="0066FF"/>
                </a:solidFill>
              </a:rPr>
              <a:t> di </a:t>
            </a:r>
            <a:r>
              <a:rPr lang="en-US" sz="2000" dirty="0" err="1" smtClean="0">
                <a:solidFill>
                  <a:srgbClr val="0066FF"/>
                </a:solidFill>
              </a:rPr>
              <a:t>truyền</a:t>
            </a:r>
            <a:endParaRPr lang="en-US" sz="2000" dirty="0" smtClean="0">
              <a:solidFill>
                <a:srgbClr val="00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506546"/>
      </p:ext>
    </p:extLst>
  </p:cSld>
  <p:clrMapOvr>
    <a:masterClrMapping/>
  </p:clrMapOvr>
  <p:transition spd="med" advClick="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2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8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56" grpId="0"/>
      <p:bldP spid="8257" grpId="0"/>
      <p:bldP spid="8278" grpId="0"/>
      <p:bldP spid="8279" grpId="0"/>
      <p:bldP spid="8281" grpId="0"/>
      <p:bldP spid="8282" grpId="0"/>
      <p:bldP spid="828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3" name="Picture 7" descr="anh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944" name="Rectangle 8"/>
          <p:cNvSpPr>
            <a:spLocks noChangeArrowheads="1"/>
          </p:cNvSpPr>
          <p:nvPr/>
        </p:nvSpPr>
        <p:spPr bwMode="auto">
          <a:xfrm>
            <a:off x="539750" y="1196975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5400" b="1" u="sng" smtClean="0">
                <a:solidFill>
                  <a:srgbClr val="FF0000"/>
                </a:solidFill>
              </a:rPr>
              <a:t>Củng cố</a:t>
            </a:r>
          </a:p>
        </p:txBody>
      </p:sp>
    </p:spTree>
    <p:extLst>
      <p:ext uri="{BB962C8B-B14F-4D97-AF65-F5344CB8AC3E}">
        <p14:creationId xmlns:p14="http://schemas.microsoft.com/office/powerpoint/2010/main" val="1517743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8" name="Picture 2" descr="bor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850" y="0"/>
            <a:ext cx="9467850" cy="710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1859" name="Text Box 3"/>
          <p:cNvSpPr txBox="1">
            <a:spLocks noChangeArrowheads="1"/>
          </p:cNvSpPr>
          <p:nvPr/>
        </p:nvSpPr>
        <p:spPr bwMode="auto">
          <a:xfrm>
            <a:off x="762000" y="3229769"/>
            <a:ext cx="295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600" b="1" u="sng" dirty="0" err="1">
                <a:solidFill>
                  <a:srgbClr val="FF0000"/>
                </a:solidFill>
                <a:latin typeface="VNI-Times" pitchFamily="2" charset="0"/>
              </a:rPr>
              <a:t>Caâu</a:t>
            </a:r>
            <a:r>
              <a:rPr lang="en-US" sz="3600" b="1" u="sng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VNI-Times" pitchFamily="2" charset="0"/>
              </a:rPr>
              <a:t>hoûi</a:t>
            </a:r>
            <a:r>
              <a:rPr lang="en-US" sz="3600" b="1" dirty="0">
                <a:solidFill>
                  <a:srgbClr val="FF0000"/>
                </a:solidFill>
                <a:latin typeface="VNI-Times" pitchFamily="2" charset="0"/>
              </a:rPr>
              <a:t>:</a:t>
            </a:r>
          </a:p>
        </p:txBody>
      </p:sp>
      <p:sp>
        <p:nvSpPr>
          <p:cNvPr id="121862" name="Text Box 6"/>
          <p:cNvSpPr txBox="1">
            <a:spLocks noChangeArrowheads="1"/>
          </p:cNvSpPr>
          <p:nvPr/>
        </p:nvSpPr>
        <p:spPr bwMode="auto">
          <a:xfrm>
            <a:off x="537008" y="4083050"/>
            <a:ext cx="79930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 u="sng" dirty="0" err="1">
                <a:solidFill>
                  <a:srgbClr val="000000"/>
                </a:solidFill>
              </a:rPr>
              <a:t>Câu</a:t>
            </a:r>
            <a:r>
              <a:rPr lang="en-US" sz="3200" b="1" u="sng" dirty="0">
                <a:solidFill>
                  <a:srgbClr val="000000"/>
                </a:solidFill>
              </a:rPr>
              <a:t> 1</a:t>
            </a:r>
            <a:r>
              <a:rPr lang="en-US" sz="3200" b="1" dirty="0">
                <a:solidFill>
                  <a:srgbClr val="000000"/>
                </a:solidFill>
              </a:rPr>
              <a:t>: </a:t>
            </a:r>
            <a:r>
              <a:rPr lang="en-US" sz="3200" b="1" dirty="0" err="1">
                <a:solidFill>
                  <a:srgbClr val="FF0000"/>
                </a:solidFill>
              </a:rPr>
              <a:t>Tr</a:t>
            </a:r>
            <a:r>
              <a:rPr lang="en-US" sz="3600" b="1" dirty="0" err="1">
                <a:solidFill>
                  <a:srgbClr val="FF0000"/>
                </a:solidFill>
              </a:rPr>
              <a:t>ình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bày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cấu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tạo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của</a:t>
            </a:r>
            <a:r>
              <a:rPr lang="en-US" sz="3600" b="1" dirty="0">
                <a:solidFill>
                  <a:srgbClr val="FF0000"/>
                </a:solidFill>
              </a:rPr>
              <a:t> tai?</a:t>
            </a:r>
          </a:p>
        </p:txBody>
      </p:sp>
      <p:sp>
        <p:nvSpPr>
          <p:cNvPr id="121863" name="Text Box 7"/>
          <p:cNvSpPr txBox="1">
            <a:spLocks noChangeArrowheads="1"/>
          </p:cNvSpPr>
          <p:nvPr/>
        </p:nvSpPr>
        <p:spPr bwMode="auto">
          <a:xfrm>
            <a:off x="539750" y="4724400"/>
            <a:ext cx="7993063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 u="sng" dirty="0" err="1">
                <a:solidFill>
                  <a:srgbClr val="000000"/>
                </a:solidFill>
              </a:rPr>
              <a:t>Câu</a:t>
            </a:r>
            <a:r>
              <a:rPr lang="en-US" sz="3200" b="1" u="sng" dirty="0">
                <a:solidFill>
                  <a:srgbClr val="000000"/>
                </a:solidFill>
              </a:rPr>
              <a:t> 2</a:t>
            </a:r>
            <a:r>
              <a:rPr lang="en-US" sz="3200" b="1" dirty="0">
                <a:solidFill>
                  <a:srgbClr val="000000"/>
                </a:solidFill>
              </a:rPr>
              <a:t>: </a:t>
            </a:r>
            <a:r>
              <a:rPr lang="en-US" sz="3200" b="1" dirty="0" err="1">
                <a:solidFill>
                  <a:srgbClr val="FF0000"/>
                </a:solidFill>
              </a:rPr>
              <a:t>Tr</a:t>
            </a:r>
            <a:r>
              <a:rPr lang="en-US" sz="3600" b="1" dirty="0" err="1">
                <a:solidFill>
                  <a:srgbClr val="FF0000"/>
                </a:solidFill>
              </a:rPr>
              <a:t>ình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bày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cơ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chế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thu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nhận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sóng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âm</a:t>
            </a:r>
            <a:r>
              <a:rPr lang="en-US" sz="3600" b="1" dirty="0">
                <a:solidFill>
                  <a:srgbClr val="FF0000"/>
                </a:solidFill>
              </a:rPr>
              <a:t>? 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371600" y="920751"/>
            <a:ext cx="6518275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7200" b="1" dirty="0" err="1">
                <a:solidFill>
                  <a:srgbClr val="FF0000"/>
                </a:solidFill>
                <a:latin typeface="VNI-Times" pitchFamily="2" charset="0"/>
              </a:rPr>
              <a:t>Kiểm</a:t>
            </a:r>
            <a:r>
              <a:rPr lang="en-US" sz="7200" b="1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VNI-Times" pitchFamily="2" charset="0"/>
              </a:rPr>
              <a:t>tra</a:t>
            </a:r>
            <a:r>
              <a:rPr lang="en-US" sz="7200" b="1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VNI-Times" pitchFamily="2" charset="0"/>
              </a:rPr>
              <a:t>baøi</a:t>
            </a:r>
            <a:r>
              <a:rPr lang="en-US" sz="7200" b="1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VNI-Times" pitchFamily="2" charset="0"/>
              </a:rPr>
              <a:t>cuõ</a:t>
            </a:r>
            <a:endParaRPr lang="en-US" sz="7200" b="1" dirty="0">
              <a:solidFill>
                <a:srgbClr val="FF0000"/>
              </a:solidFill>
              <a:latin typeface="VNI-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158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21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121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62" grpId="0"/>
      <p:bldP spid="12186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9268" name="Picture 4" descr="anh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9269" name="Text Box 5"/>
          <p:cNvSpPr txBox="1">
            <a:spLocks noChangeArrowheads="1"/>
          </p:cNvSpPr>
          <p:nvPr/>
        </p:nvSpPr>
        <p:spPr bwMode="auto">
          <a:xfrm>
            <a:off x="611188" y="2492375"/>
            <a:ext cx="7848600" cy="12001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600" b="1" smtClean="0">
                <a:solidFill>
                  <a:srgbClr val="FF0000"/>
                </a:solidFill>
              </a:rPr>
              <a:t>Hãy phân biệt phản xạ có điều kiện và phản xạ không điều kiện?</a:t>
            </a:r>
          </a:p>
        </p:txBody>
      </p:sp>
    </p:spTree>
    <p:extLst>
      <p:ext uri="{BB962C8B-B14F-4D97-AF65-F5344CB8AC3E}">
        <p14:creationId xmlns:p14="http://schemas.microsoft.com/office/powerpoint/2010/main" val="77840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39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4938" y="-746125"/>
            <a:ext cx="13465176" cy="871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3492500" y="908050"/>
            <a:ext cx="26654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4000" b="1" u="sng" smtClean="0">
                <a:solidFill>
                  <a:srgbClr val="FF0000"/>
                </a:solidFill>
              </a:rPr>
              <a:t>Dặn dò:</a:t>
            </a:r>
          </a:p>
        </p:txBody>
      </p:sp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827088" y="1844675"/>
            <a:ext cx="6911975" cy="265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2800" b="1" smtClean="0">
                <a:solidFill>
                  <a:srgbClr val="0033CC"/>
                </a:solidFill>
                <a:latin typeface="VNI-Times" pitchFamily="2" charset="0"/>
              </a:rPr>
              <a:t>H</a:t>
            </a:r>
            <a:r>
              <a:rPr lang="en-US" sz="2800" b="1" smtClean="0">
                <a:solidFill>
                  <a:srgbClr val="0033CC"/>
                </a:solidFill>
              </a:rPr>
              <a:t>ọc bài trong vở, trả lời các câu hỏi SGK.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2800" b="1" smtClean="0">
                <a:solidFill>
                  <a:srgbClr val="0033CC"/>
                </a:solidFill>
              </a:rPr>
              <a:t> Xem trước bài 53 “ Hoạt động thần kinh cấp cao ở người”.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2800" b="1" smtClean="0">
                <a:solidFill>
                  <a:srgbClr val="0033CC"/>
                </a:solidFill>
              </a:rPr>
              <a:t> Tìm các tư liệu có liên quan đến hoạt động thần kinh cấp cao.</a:t>
            </a:r>
          </a:p>
        </p:txBody>
      </p:sp>
    </p:spTree>
    <p:extLst>
      <p:ext uri="{BB962C8B-B14F-4D97-AF65-F5344CB8AC3E}">
        <p14:creationId xmlns:p14="http://schemas.microsoft.com/office/powerpoint/2010/main" val="2642920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9028" name="Picture 4" descr="anh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9029" name="Text Box 5"/>
          <p:cNvSpPr txBox="1">
            <a:spLocks noChangeArrowheads="1"/>
          </p:cNvSpPr>
          <p:nvPr/>
        </p:nvSpPr>
        <p:spPr bwMode="auto">
          <a:xfrm>
            <a:off x="1187450" y="1412875"/>
            <a:ext cx="36718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i="1" u="sng">
                <a:solidFill>
                  <a:srgbClr val="333399"/>
                </a:solidFill>
              </a:rPr>
              <a:t>TIẾT 54</a:t>
            </a:r>
          </a:p>
        </p:txBody>
      </p:sp>
      <p:sp>
        <p:nvSpPr>
          <p:cNvPr id="129030" name="Text Box 6"/>
          <p:cNvSpPr txBox="1">
            <a:spLocks noChangeArrowheads="1"/>
          </p:cNvSpPr>
          <p:nvPr/>
        </p:nvSpPr>
        <p:spPr bwMode="auto">
          <a:xfrm>
            <a:off x="611188" y="2565400"/>
            <a:ext cx="78486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3600" b="1" i="1">
                <a:solidFill>
                  <a:srgbClr val="FF0000"/>
                </a:solidFill>
              </a:rPr>
              <a:t>    PHẢN XẠ KHÔNG ĐIỀU KIỆN VÀ PHẢN XẠ CÓ ĐIỀU KIỆN</a:t>
            </a:r>
          </a:p>
        </p:txBody>
      </p:sp>
      <p:sp>
        <p:nvSpPr>
          <p:cNvPr id="129031" name="Text Box 7"/>
          <p:cNvSpPr txBox="1">
            <a:spLocks noChangeArrowheads="1"/>
          </p:cNvSpPr>
          <p:nvPr/>
        </p:nvSpPr>
        <p:spPr bwMode="auto">
          <a:xfrm>
            <a:off x="3635375" y="1916113"/>
            <a:ext cx="22320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600" b="1" i="1">
                <a:solidFill>
                  <a:srgbClr val="333399"/>
                </a:solidFill>
              </a:rPr>
              <a:t>BÀI 52:</a:t>
            </a:r>
          </a:p>
        </p:txBody>
      </p:sp>
    </p:spTree>
    <p:extLst>
      <p:ext uri="{BB962C8B-B14F-4D97-AF65-F5344CB8AC3E}">
        <p14:creationId xmlns:p14="http://schemas.microsoft.com/office/powerpoint/2010/main" val="3492823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29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29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29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9" grpId="0"/>
      <p:bldP spid="1290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58" name="Text Box 22"/>
          <p:cNvSpPr txBox="1">
            <a:spLocks noChangeArrowheads="1"/>
          </p:cNvSpPr>
          <p:nvPr/>
        </p:nvSpPr>
        <p:spPr bwMode="auto">
          <a:xfrm>
            <a:off x="684213" y="49213"/>
            <a:ext cx="7848600" cy="1016000"/>
          </a:xfrm>
          <a:prstGeom prst="rect">
            <a:avLst/>
          </a:prstGeom>
          <a:noFill/>
          <a:ln w="9525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 i="1">
                <a:solidFill>
                  <a:srgbClr val="FF0000"/>
                </a:solidFill>
              </a:rPr>
              <a:t> </a:t>
            </a:r>
            <a:r>
              <a:rPr lang="en-US" sz="2800" b="1" i="1" u="sng">
                <a:solidFill>
                  <a:srgbClr val="333399"/>
                </a:solidFill>
              </a:rPr>
              <a:t>BÀI 52:</a:t>
            </a:r>
            <a:r>
              <a:rPr lang="en-US" sz="3200" b="1" i="1">
                <a:solidFill>
                  <a:srgbClr val="FF0000"/>
                </a:solidFill>
              </a:rPr>
              <a:t> </a:t>
            </a:r>
            <a:r>
              <a:rPr lang="en-US" sz="2800" b="1" i="1">
                <a:solidFill>
                  <a:srgbClr val="FF0000"/>
                </a:solidFill>
              </a:rPr>
              <a:t>PHẢN XẠ KHÔNG ĐIỀU KIỆN VÀ PHẢN XẠ CÓ ĐIỀU KIỆN</a:t>
            </a:r>
          </a:p>
        </p:txBody>
      </p:sp>
      <p:sp>
        <p:nvSpPr>
          <p:cNvPr id="91161" name="Text Box 25"/>
          <p:cNvSpPr txBox="1">
            <a:spLocks noChangeArrowheads="1"/>
          </p:cNvSpPr>
          <p:nvPr/>
        </p:nvSpPr>
        <p:spPr bwMode="auto">
          <a:xfrm>
            <a:off x="323850" y="1700213"/>
            <a:ext cx="88201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 u="sng">
                <a:solidFill>
                  <a:srgbClr val="FF0000"/>
                </a:solidFill>
              </a:rPr>
              <a:t>I. Phản xạ có điều kiện và phản xạ không điều kiện</a:t>
            </a:r>
          </a:p>
        </p:txBody>
      </p:sp>
    </p:spTree>
    <p:extLst>
      <p:ext uri="{BB962C8B-B14F-4D97-AF65-F5344CB8AC3E}">
        <p14:creationId xmlns:p14="http://schemas.microsoft.com/office/powerpoint/2010/main" val="3802147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1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5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1160" name="Group 88"/>
          <p:cNvGraphicFramePr>
            <a:graphicFrameLocks noGrp="1"/>
          </p:cNvGraphicFramePr>
          <p:nvPr>
            <p:ph/>
          </p:nvPr>
        </p:nvGraphicFramePr>
        <p:xfrm>
          <a:off x="0" y="333375"/>
          <a:ext cx="9072563" cy="6583998"/>
        </p:xfrm>
        <a:graphic>
          <a:graphicData uri="http://schemas.openxmlformats.org/drawingml/2006/table">
            <a:tbl>
              <a:tblPr/>
              <a:tblGrid>
                <a:gridCol w="720725"/>
                <a:gridCol w="4138613"/>
                <a:gridCol w="2376487"/>
                <a:gridCol w="1836738"/>
              </a:tblGrid>
              <a:tr h="719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STT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Ví dụ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Phản xạ không điều kiện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Phản xạ có điều kiện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1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cs typeface="Arial" charset="0"/>
                        </a:rPr>
                        <a:t>Tay chạm phải vật nóng, rụt tay lại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cs typeface="Arial" charset="0"/>
                        </a:rPr>
                        <a:t>Đi nắng, mặt đỏ gay, đổ mồ hôi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cs typeface="Arial" charset="0"/>
                        </a:rPr>
                        <a:t>Qua ngã tư thấy đèn đỏ vội dừng lại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cs typeface="Arial" charset="0"/>
                        </a:rPr>
                        <a:t>Trời rét, môi tím tái, người run, sởn gai ốc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cs typeface="Arial" charset="0"/>
                        </a:rPr>
                        <a:t>Gió mùa đông bắc về, Nghe tiếng gió rít qua khe cửa chắc trời lạnh lắm, tôi vội mặc áo len đi học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cs typeface="Arial" charset="0"/>
                        </a:rPr>
                        <a:t>Chẳng dại gì mà đùa với lửa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1161" name="Text Box 89"/>
          <p:cNvSpPr txBox="1">
            <a:spLocks noChangeArrowheads="1"/>
          </p:cNvSpPr>
          <p:nvPr/>
        </p:nvSpPr>
        <p:spPr bwMode="auto">
          <a:xfrm>
            <a:off x="250825" y="2060575"/>
            <a:ext cx="7191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31162" name="Text Box 90"/>
          <p:cNvSpPr txBox="1">
            <a:spLocks noChangeArrowheads="1"/>
          </p:cNvSpPr>
          <p:nvPr/>
        </p:nvSpPr>
        <p:spPr bwMode="auto">
          <a:xfrm>
            <a:off x="250825" y="2924175"/>
            <a:ext cx="8651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31163" name="Text Box 91"/>
          <p:cNvSpPr txBox="1">
            <a:spLocks noChangeArrowheads="1"/>
          </p:cNvSpPr>
          <p:nvPr/>
        </p:nvSpPr>
        <p:spPr bwMode="auto">
          <a:xfrm>
            <a:off x="179388" y="5953125"/>
            <a:ext cx="1584325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</a:rPr>
              <a:t>6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</a:endParaRPr>
          </a:p>
        </p:txBody>
      </p:sp>
      <p:sp>
        <p:nvSpPr>
          <p:cNvPr id="131164" name="Text Box 92"/>
          <p:cNvSpPr txBox="1">
            <a:spLocks noChangeArrowheads="1"/>
          </p:cNvSpPr>
          <p:nvPr/>
        </p:nvSpPr>
        <p:spPr bwMode="auto">
          <a:xfrm>
            <a:off x="5653088" y="1989138"/>
            <a:ext cx="12239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31165" name="Text Box 93"/>
          <p:cNvSpPr txBox="1">
            <a:spLocks noChangeArrowheads="1"/>
          </p:cNvSpPr>
          <p:nvPr/>
        </p:nvSpPr>
        <p:spPr bwMode="auto">
          <a:xfrm>
            <a:off x="5653088" y="1341438"/>
            <a:ext cx="12239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31166" name="Text Box 94"/>
          <p:cNvSpPr txBox="1">
            <a:spLocks noChangeArrowheads="1"/>
          </p:cNvSpPr>
          <p:nvPr/>
        </p:nvSpPr>
        <p:spPr bwMode="auto">
          <a:xfrm>
            <a:off x="5724525" y="3644900"/>
            <a:ext cx="12239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31167" name="Text Box 95"/>
          <p:cNvSpPr txBox="1">
            <a:spLocks noChangeArrowheads="1"/>
          </p:cNvSpPr>
          <p:nvPr/>
        </p:nvSpPr>
        <p:spPr bwMode="auto">
          <a:xfrm>
            <a:off x="7885113" y="2852738"/>
            <a:ext cx="12239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31168" name="Text Box 96"/>
          <p:cNvSpPr txBox="1">
            <a:spLocks noChangeArrowheads="1"/>
          </p:cNvSpPr>
          <p:nvPr/>
        </p:nvSpPr>
        <p:spPr bwMode="auto">
          <a:xfrm>
            <a:off x="7956550" y="5949950"/>
            <a:ext cx="12239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31169" name="Text Box 97"/>
          <p:cNvSpPr txBox="1">
            <a:spLocks noChangeArrowheads="1"/>
          </p:cNvSpPr>
          <p:nvPr/>
        </p:nvSpPr>
        <p:spPr bwMode="auto">
          <a:xfrm>
            <a:off x="7956550" y="4724400"/>
            <a:ext cx="12239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>
                <a:solidFill>
                  <a:srgbClr val="FF0000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697229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1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1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1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1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1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1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1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1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1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1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1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1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1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1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1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1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1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1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164" grpId="0"/>
      <p:bldP spid="131165" grpId="0"/>
      <p:bldP spid="131166" grpId="0"/>
      <p:bldP spid="131167" grpId="0"/>
      <p:bldP spid="131168" grpId="0"/>
      <p:bldP spid="13116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1371600"/>
            <a:ext cx="868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xạ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3352800"/>
            <a:ext cx="838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xạ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281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Text Box 2"/>
          <p:cNvSpPr txBox="1">
            <a:spLocks noChangeArrowheads="1"/>
          </p:cNvSpPr>
          <p:nvPr/>
        </p:nvSpPr>
        <p:spPr bwMode="auto">
          <a:xfrm>
            <a:off x="1044575" y="49213"/>
            <a:ext cx="7848600" cy="1016000"/>
          </a:xfrm>
          <a:prstGeom prst="rect">
            <a:avLst/>
          </a:prstGeom>
          <a:noFill/>
          <a:ln w="9525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 i="1">
                <a:solidFill>
                  <a:srgbClr val="FF0000"/>
                </a:solidFill>
              </a:rPr>
              <a:t> </a:t>
            </a:r>
            <a:r>
              <a:rPr lang="en-US" sz="2800" b="1" i="1" u="sng">
                <a:solidFill>
                  <a:srgbClr val="333399"/>
                </a:solidFill>
              </a:rPr>
              <a:t>BÀI 52:</a:t>
            </a:r>
            <a:r>
              <a:rPr lang="en-US" sz="3200" b="1" i="1">
                <a:solidFill>
                  <a:srgbClr val="FF0000"/>
                </a:solidFill>
              </a:rPr>
              <a:t> </a:t>
            </a:r>
            <a:r>
              <a:rPr lang="en-US" sz="2800" b="1" i="1">
                <a:solidFill>
                  <a:srgbClr val="FF0000"/>
                </a:solidFill>
              </a:rPr>
              <a:t>PHẢN XẠ KHÔNG ĐIỀU KIỆN VÀ PHẢN XẠ CÓ ĐIỀU KIỆN</a:t>
            </a:r>
          </a:p>
        </p:txBody>
      </p:sp>
      <p:sp>
        <p:nvSpPr>
          <p:cNvPr id="134147" name="Text Box 3"/>
          <p:cNvSpPr txBox="1">
            <a:spLocks noChangeArrowheads="1"/>
          </p:cNvSpPr>
          <p:nvPr/>
        </p:nvSpPr>
        <p:spPr bwMode="auto">
          <a:xfrm>
            <a:off x="323850" y="1125538"/>
            <a:ext cx="88201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 u="sng">
                <a:solidFill>
                  <a:srgbClr val="FF0000"/>
                </a:solidFill>
              </a:rPr>
              <a:t>I. Phản xạ có điều kiện và phản xạ không điều kiện</a:t>
            </a:r>
          </a:p>
        </p:txBody>
      </p:sp>
      <p:sp>
        <p:nvSpPr>
          <p:cNvPr id="134148" name="Text Box 4"/>
          <p:cNvSpPr txBox="1">
            <a:spLocks noChangeArrowheads="1"/>
          </p:cNvSpPr>
          <p:nvPr/>
        </p:nvSpPr>
        <p:spPr bwMode="auto">
          <a:xfrm>
            <a:off x="323850" y="2636838"/>
            <a:ext cx="8101013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FF0000"/>
                </a:solidFill>
              </a:rPr>
              <a:t>- </a:t>
            </a:r>
            <a:r>
              <a:rPr lang="en-US" sz="3200" b="1" dirty="0" err="1">
                <a:solidFill>
                  <a:srgbClr val="FF0000"/>
                </a:solidFill>
              </a:rPr>
              <a:t>Phản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xạ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không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điều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kiện</a:t>
            </a:r>
            <a:r>
              <a:rPr lang="en-US" sz="3200" b="1" dirty="0">
                <a:solidFill>
                  <a:srgbClr val="0033CC"/>
                </a:solidFill>
              </a:rPr>
              <a:t> </a:t>
            </a:r>
            <a:r>
              <a:rPr lang="en-US" sz="3200" b="1" dirty="0" err="1">
                <a:solidFill>
                  <a:srgbClr val="0033CC"/>
                </a:solidFill>
              </a:rPr>
              <a:t>là</a:t>
            </a:r>
            <a:r>
              <a:rPr lang="en-US" sz="3200" b="1" dirty="0">
                <a:solidFill>
                  <a:srgbClr val="0033CC"/>
                </a:solidFill>
              </a:rPr>
              <a:t> </a:t>
            </a:r>
            <a:r>
              <a:rPr lang="en-US" sz="3200" b="1" dirty="0" err="1">
                <a:solidFill>
                  <a:srgbClr val="0033CC"/>
                </a:solidFill>
              </a:rPr>
              <a:t>phản</a:t>
            </a:r>
            <a:r>
              <a:rPr lang="en-US" sz="3200" b="1" dirty="0">
                <a:solidFill>
                  <a:srgbClr val="0033CC"/>
                </a:solidFill>
              </a:rPr>
              <a:t> </a:t>
            </a:r>
            <a:r>
              <a:rPr lang="en-US" sz="3200" b="1" dirty="0" err="1">
                <a:solidFill>
                  <a:srgbClr val="0033CC"/>
                </a:solidFill>
              </a:rPr>
              <a:t>xạ</a:t>
            </a:r>
            <a:r>
              <a:rPr lang="en-US" sz="3200" b="1" dirty="0">
                <a:solidFill>
                  <a:srgbClr val="0033CC"/>
                </a:solidFill>
              </a:rPr>
              <a:t> </a:t>
            </a:r>
            <a:r>
              <a:rPr lang="en-US" sz="3200" b="1" dirty="0" err="1">
                <a:solidFill>
                  <a:srgbClr val="0033CC"/>
                </a:solidFill>
              </a:rPr>
              <a:t>sinh</a:t>
            </a:r>
            <a:r>
              <a:rPr lang="en-US" sz="3200" b="1" dirty="0">
                <a:solidFill>
                  <a:srgbClr val="0033CC"/>
                </a:solidFill>
              </a:rPr>
              <a:t> </a:t>
            </a:r>
            <a:r>
              <a:rPr lang="en-US" sz="3200" b="1" dirty="0" err="1">
                <a:solidFill>
                  <a:srgbClr val="0033CC"/>
                </a:solidFill>
              </a:rPr>
              <a:t>ra</a:t>
            </a:r>
            <a:r>
              <a:rPr lang="en-US" sz="3200" b="1" dirty="0">
                <a:solidFill>
                  <a:srgbClr val="0033CC"/>
                </a:solidFill>
              </a:rPr>
              <a:t> </a:t>
            </a:r>
            <a:r>
              <a:rPr lang="en-US" sz="3200" b="1" dirty="0" err="1">
                <a:solidFill>
                  <a:srgbClr val="0033CC"/>
                </a:solidFill>
              </a:rPr>
              <a:t>đã</a:t>
            </a:r>
            <a:r>
              <a:rPr lang="en-US" sz="3200" b="1" dirty="0">
                <a:solidFill>
                  <a:srgbClr val="0033CC"/>
                </a:solidFill>
              </a:rPr>
              <a:t> </a:t>
            </a:r>
            <a:r>
              <a:rPr lang="en-US" sz="3200" b="1" dirty="0" err="1">
                <a:solidFill>
                  <a:srgbClr val="0033CC"/>
                </a:solidFill>
              </a:rPr>
              <a:t>có</a:t>
            </a:r>
            <a:r>
              <a:rPr lang="en-US" sz="3200" b="1" dirty="0">
                <a:solidFill>
                  <a:srgbClr val="0033CC"/>
                </a:solidFill>
              </a:rPr>
              <a:t>, </a:t>
            </a:r>
            <a:r>
              <a:rPr lang="en-US" sz="3200" b="1" dirty="0" err="1">
                <a:solidFill>
                  <a:srgbClr val="0033CC"/>
                </a:solidFill>
              </a:rPr>
              <a:t>không</a:t>
            </a:r>
            <a:r>
              <a:rPr lang="en-US" sz="3200" b="1" dirty="0">
                <a:solidFill>
                  <a:srgbClr val="0033CC"/>
                </a:solidFill>
              </a:rPr>
              <a:t> </a:t>
            </a:r>
            <a:r>
              <a:rPr lang="en-US" sz="3200" b="1" dirty="0" err="1">
                <a:solidFill>
                  <a:srgbClr val="0033CC"/>
                </a:solidFill>
              </a:rPr>
              <a:t>cần</a:t>
            </a:r>
            <a:r>
              <a:rPr lang="en-US" sz="3200" b="1" dirty="0">
                <a:solidFill>
                  <a:srgbClr val="0033CC"/>
                </a:solidFill>
              </a:rPr>
              <a:t> </a:t>
            </a:r>
            <a:r>
              <a:rPr lang="en-US" sz="3200" b="1" dirty="0" err="1">
                <a:solidFill>
                  <a:srgbClr val="0033CC"/>
                </a:solidFill>
              </a:rPr>
              <a:t>phải</a:t>
            </a:r>
            <a:r>
              <a:rPr lang="en-US" sz="3200" b="1" dirty="0">
                <a:solidFill>
                  <a:srgbClr val="0033CC"/>
                </a:solidFill>
              </a:rPr>
              <a:t> </a:t>
            </a:r>
            <a:r>
              <a:rPr lang="en-US" sz="3200" b="1" dirty="0" err="1">
                <a:solidFill>
                  <a:srgbClr val="0033CC"/>
                </a:solidFill>
              </a:rPr>
              <a:t>học</a:t>
            </a:r>
            <a:r>
              <a:rPr lang="en-US" sz="3200" b="1" dirty="0">
                <a:solidFill>
                  <a:srgbClr val="0033CC"/>
                </a:solidFill>
              </a:rPr>
              <a:t> </a:t>
            </a:r>
            <a:r>
              <a:rPr lang="en-US" sz="3200" b="1" dirty="0" err="1">
                <a:solidFill>
                  <a:srgbClr val="0033CC"/>
                </a:solidFill>
              </a:rPr>
              <a:t>tập</a:t>
            </a:r>
            <a:r>
              <a:rPr lang="en-US" sz="3200" b="1" dirty="0">
                <a:solidFill>
                  <a:srgbClr val="0033CC"/>
                </a:solidFill>
              </a:rPr>
              <a:t>.</a:t>
            </a:r>
          </a:p>
        </p:txBody>
      </p:sp>
      <p:sp>
        <p:nvSpPr>
          <p:cNvPr id="134149" name="Text Box 5"/>
          <p:cNvSpPr txBox="1">
            <a:spLocks noChangeArrowheads="1"/>
          </p:cNvSpPr>
          <p:nvPr/>
        </p:nvSpPr>
        <p:spPr bwMode="auto">
          <a:xfrm>
            <a:off x="323850" y="4076700"/>
            <a:ext cx="882015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FF0000"/>
                </a:solidFill>
              </a:rPr>
              <a:t>- </a:t>
            </a:r>
            <a:r>
              <a:rPr lang="en-US" sz="3200" b="1" dirty="0" err="1">
                <a:solidFill>
                  <a:srgbClr val="FF0000"/>
                </a:solidFill>
              </a:rPr>
              <a:t>Phản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xạ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có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điều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kiện</a:t>
            </a:r>
            <a:r>
              <a:rPr lang="en-US" sz="3200" b="1" dirty="0">
                <a:solidFill>
                  <a:srgbClr val="0033CC"/>
                </a:solidFill>
              </a:rPr>
              <a:t> </a:t>
            </a:r>
            <a:r>
              <a:rPr lang="en-US" sz="3200" b="1" dirty="0" err="1">
                <a:solidFill>
                  <a:srgbClr val="0033CC"/>
                </a:solidFill>
              </a:rPr>
              <a:t>là</a:t>
            </a:r>
            <a:r>
              <a:rPr lang="en-US" sz="3200" b="1" dirty="0">
                <a:solidFill>
                  <a:srgbClr val="0033CC"/>
                </a:solidFill>
              </a:rPr>
              <a:t> </a:t>
            </a:r>
            <a:r>
              <a:rPr lang="en-US" sz="3200" b="1" dirty="0" err="1">
                <a:solidFill>
                  <a:srgbClr val="0033CC"/>
                </a:solidFill>
              </a:rPr>
              <a:t>phản</a:t>
            </a:r>
            <a:r>
              <a:rPr lang="en-US" sz="3200" b="1" dirty="0">
                <a:solidFill>
                  <a:srgbClr val="0033CC"/>
                </a:solidFill>
              </a:rPr>
              <a:t> </a:t>
            </a:r>
            <a:r>
              <a:rPr lang="en-US" sz="3200" b="1" dirty="0" err="1">
                <a:solidFill>
                  <a:srgbClr val="0033CC"/>
                </a:solidFill>
              </a:rPr>
              <a:t>xạ</a:t>
            </a:r>
            <a:r>
              <a:rPr lang="en-US" sz="3200" b="1" dirty="0">
                <a:solidFill>
                  <a:srgbClr val="0033CC"/>
                </a:solidFill>
              </a:rPr>
              <a:t> </a:t>
            </a:r>
            <a:r>
              <a:rPr lang="en-US" sz="3200" b="1" dirty="0" err="1">
                <a:solidFill>
                  <a:srgbClr val="0033CC"/>
                </a:solidFill>
              </a:rPr>
              <a:t>được</a:t>
            </a:r>
            <a:r>
              <a:rPr lang="en-US" sz="3200" b="1" dirty="0">
                <a:solidFill>
                  <a:srgbClr val="0033CC"/>
                </a:solidFill>
              </a:rPr>
              <a:t> </a:t>
            </a:r>
            <a:r>
              <a:rPr lang="en-US" sz="3200" b="1" dirty="0" err="1">
                <a:solidFill>
                  <a:srgbClr val="0033CC"/>
                </a:solidFill>
              </a:rPr>
              <a:t>hình</a:t>
            </a:r>
            <a:r>
              <a:rPr lang="en-US" sz="3200" b="1" dirty="0">
                <a:solidFill>
                  <a:srgbClr val="0033CC"/>
                </a:solidFill>
              </a:rPr>
              <a:t> </a:t>
            </a:r>
            <a:r>
              <a:rPr lang="en-US" sz="3200" b="1" dirty="0" err="1">
                <a:solidFill>
                  <a:srgbClr val="0033CC"/>
                </a:solidFill>
              </a:rPr>
              <a:t>thành</a:t>
            </a:r>
            <a:r>
              <a:rPr lang="en-US" sz="3200" b="1" dirty="0">
                <a:solidFill>
                  <a:srgbClr val="0033CC"/>
                </a:solidFill>
              </a:rPr>
              <a:t> </a:t>
            </a:r>
            <a:r>
              <a:rPr lang="en-US" sz="3200" b="1" dirty="0" err="1">
                <a:solidFill>
                  <a:srgbClr val="0033CC"/>
                </a:solidFill>
              </a:rPr>
              <a:t>trong</a:t>
            </a:r>
            <a:r>
              <a:rPr lang="en-US" sz="3200" b="1" dirty="0">
                <a:solidFill>
                  <a:srgbClr val="0033CC"/>
                </a:solidFill>
              </a:rPr>
              <a:t> </a:t>
            </a:r>
            <a:r>
              <a:rPr lang="en-US" sz="3200" b="1" dirty="0" err="1">
                <a:solidFill>
                  <a:srgbClr val="0033CC"/>
                </a:solidFill>
              </a:rPr>
              <a:t>đời</a:t>
            </a:r>
            <a:r>
              <a:rPr lang="en-US" sz="3200" b="1" dirty="0">
                <a:solidFill>
                  <a:srgbClr val="0033CC"/>
                </a:solidFill>
              </a:rPr>
              <a:t> </a:t>
            </a:r>
            <a:r>
              <a:rPr lang="en-US" sz="3200" b="1" dirty="0" err="1">
                <a:solidFill>
                  <a:srgbClr val="0033CC"/>
                </a:solidFill>
              </a:rPr>
              <a:t>sống</a:t>
            </a:r>
            <a:r>
              <a:rPr lang="en-US" sz="3200" b="1" dirty="0">
                <a:solidFill>
                  <a:srgbClr val="0033CC"/>
                </a:solidFill>
              </a:rPr>
              <a:t> </a:t>
            </a:r>
            <a:r>
              <a:rPr lang="en-US" sz="3200" b="1" dirty="0" err="1">
                <a:solidFill>
                  <a:srgbClr val="0033CC"/>
                </a:solidFill>
              </a:rPr>
              <a:t>cá</a:t>
            </a:r>
            <a:r>
              <a:rPr lang="en-US" sz="3200" b="1" dirty="0">
                <a:solidFill>
                  <a:srgbClr val="0033CC"/>
                </a:solidFill>
              </a:rPr>
              <a:t> </a:t>
            </a:r>
            <a:r>
              <a:rPr lang="en-US" sz="3200" b="1" dirty="0" err="1">
                <a:solidFill>
                  <a:srgbClr val="0033CC"/>
                </a:solidFill>
              </a:rPr>
              <a:t>thể</a:t>
            </a:r>
            <a:r>
              <a:rPr lang="en-US" sz="3200" b="1" dirty="0">
                <a:solidFill>
                  <a:srgbClr val="0033CC"/>
                </a:solidFill>
              </a:rPr>
              <a:t>, </a:t>
            </a:r>
            <a:r>
              <a:rPr lang="en-US" sz="3200" b="1" dirty="0" err="1">
                <a:solidFill>
                  <a:srgbClr val="0033CC"/>
                </a:solidFill>
              </a:rPr>
              <a:t>là</a:t>
            </a:r>
            <a:r>
              <a:rPr lang="en-US" sz="3200" b="1" dirty="0">
                <a:solidFill>
                  <a:srgbClr val="0033CC"/>
                </a:solidFill>
              </a:rPr>
              <a:t> </a:t>
            </a:r>
            <a:r>
              <a:rPr lang="en-US" sz="3200" b="1" dirty="0" err="1">
                <a:solidFill>
                  <a:srgbClr val="0033CC"/>
                </a:solidFill>
              </a:rPr>
              <a:t>kết</a:t>
            </a:r>
            <a:r>
              <a:rPr lang="en-US" sz="3200" b="1" dirty="0">
                <a:solidFill>
                  <a:srgbClr val="0033CC"/>
                </a:solidFill>
              </a:rPr>
              <a:t> </a:t>
            </a:r>
            <a:r>
              <a:rPr lang="en-US" sz="3200" b="1" dirty="0" err="1">
                <a:solidFill>
                  <a:srgbClr val="0033CC"/>
                </a:solidFill>
              </a:rPr>
              <a:t>quả</a:t>
            </a:r>
            <a:r>
              <a:rPr lang="en-US" sz="3200" b="1" dirty="0">
                <a:solidFill>
                  <a:srgbClr val="0033CC"/>
                </a:solidFill>
              </a:rPr>
              <a:t> </a:t>
            </a:r>
            <a:r>
              <a:rPr lang="en-US" sz="3200" b="1" dirty="0" err="1">
                <a:solidFill>
                  <a:srgbClr val="0033CC"/>
                </a:solidFill>
              </a:rPr>
              <a:t>của</a:t>
            </a:r>
            <a:r>
              <a:rPr lang="en-US" sz="3200" b="1" dirty="0">
                <a:solidFill>
                  <a:srgbClr val="0033CC"/>
                </a:solidFill>
              </a:rPr>
              <a:t> </a:t>
            </a:r>
            <a:r>
              <a:rPr lang="en-US" sz="3200" b="1" dirty="0" err="1">
                <a:solidFill>
                  <a:srgbClr val="0033CC"/>
                </a:solidFill>
              </a:rPr>
              <a:t>quá</a:t>
            </a:r>
            <a:r>
              <a:rPr lang="en-US" sz="3200" b="1" dirty="0">
                <a:solidFill>
                  <a:srgbClr val="0033CC"/>
                </a:solidFill>
              </a:rPr>
              <a:t> </a:t>
            </a:r>
            <a:r>
              <a:rPr lang="en-US" sz="3200" b="1" dirty="0" err="1">
                <a:solidFill>
                  <a:srgbClr val="0033CC"/>
                </a:solidFill>
              </a:rPr>
              <a:t>trình</a:t>
            </a:r>
            <a:r>
              <a:rPr lang="en-US" sz="3200" b="1" dirty="0">
                <a:solidFill>
                  <a:srgbClr val="0033CC"/>
                </a:solidFill>
              </a:rPr>
              <a:t> </a:t>
            </a:r>
            <a:r>
              <a:rPr lang="en-US" sz="3200" b="1" dirty="0" err="1">
                <a:solidFill>
                  <a:srgbClr val="0033CC"/>
                </a:solidFill>
              </a:rPr>
              <a:t>học</a:t>
            </a:r>
            <a:r>
              <a:rPr lang="en-US" sz="3200" b="1" dirty="0">
                <a:solidFill>
                  <a:srgbClr val="0033CC"/>
                </a:solidFill>
              </a:rPr>
              <a:t> </a:t>
            </a:r>
            <a:r>
              <a:rPr lang="en-US" sz="3200" b="1" dirty="0" err="1">
                <a:solidFill>
                  <a:srgbClr val="0033CC"/>
                </a:solidFill>
              </a:rPr>
              <a:t>tập</a:t>
            </a:r>
            <a:r>
              <a:rPr lang="en-US" sz="3200" b="1" dirty="0">
                <a:solidFill>
                  <a:srgbClr val="0033CC"/>
                </a:solidFill>
              </a:rPr>
              <a:t> </a:t>
            </a:r>
            <a:r>
              <a:rPr lang="en-US" sz="3200" b="1" dirty="0" err="1">
                <a:solidFill>
                  <a:srgbClr val="0033CC"/>
                </a:solidFill>
              </a:rPr>
              <a:t>rèn</a:t>
            </a:r>
            <a:r>
              <a:rPr lang="en-US" sz="3200" b="1" dirty="0">
                <a:solidFill>
                  <a:srgbClr val="0033CC"/>
                </a:solidFill>
              </a:rPr>
              <a:t> </a:t>
            </a:r>
            <a:r>
              <a:rPr lang="en-US" sz="3200" b="1" dirty="0" err="1">
                <a:solidFill>
                  <a:srgbClr val="0033CC"/>
                </a:solidFill>
              </a:rPr>
              <a:t>luyện</a:t>
            </a:r>
            <a:r>
              <a:rPr lang="en-US" sz="3200" b="1" dirty="0">
                <a:solidFill>
                  <a:srgbClr val="0033CC"/>
                </a:solidFill>
              </a:rPr>
              <a:t>.</a:t>
            </a:r>
          </a:p>
        </p:txBody>
      </p:sp>
      <p:sp>
        <p:nvSpPr>
          <p:cNvPr id="134150" name="Rectangle 6"/>
          <p:cNvSpPr>
            <a:spLocks noChangeArrowheads="1"/>
          </p:cNvSpPr>
          <p:nvPr/>
        </p:nvSpPr>
        <p:spPr bwMode="auto">
          <a:xfrm>
            <a:off x="250825" y="2420938"/>
            <a:ext cx="8785225" cy="38163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</a:endParaRPr>
          </a:p>
        </p:txBody>
      </p:sp>
      <p:pic>
        <p:nvPicPr>
          <p:cNvPr id="134151" name="Picture 7" descr="book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115888"/>
            <a:ext cx="827088" cy="72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0133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4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4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34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34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6" grpId="0" animBg="1"/>
      <p:bldP spid="134148" grpId="0"/>
      <p:bldP spid="134149" grpId="0"/>
      <p:bldP spid="13415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10" name="Text Box 10"/>
          <p:cNvSpPr txBox="1">
            <a:spLocks noChangeArrowheads="1"/>
          </p:cNvSpPr>
          <p:nvPr/>
        </p:nvSpPr>
        <p:spPr bwMode="auto">
          <a:xfrm>
            <a:off x="684213" y="49213"/>
            <a:ext cx="7848600" cy="1016000"/>
          </a:xfrm>
          <a:prstGeom prst="rect">
            <a:avLst/>
          </a:prstGeom>
          <a:noFill/>
          <a:ln w="9525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 i="1">
                <a:solidFill>
                  <a:srgbClr val="FF0000"/>
                </a:solidFill>
              </a:rPr>
              <a:t> </a:t>
            </a:r>
            <a:r>
              <a:rPr lang="en-US" sz="2800" b="1" i="1" u="sng">
                <a:solidFill>
                  <a:srgbClr val="333399"/>
                </a:solidFill>
              </a:rPr>
              <a:t>BÀI 52:</a:t>
            </a:r>
            <a:r>
              <a:rPr lang="en-US" sz="3200" b="1" i="1">
                <a:solidFill>
                  <a:srgbClr val="FF0000"/>
                </a:solidFill>
              </a:rPr>
              <a:t> </a:t>
            </a:r>
            <a:r>
              <a:rPr lang="en-US" sz="2800" b="1" i="1">
                <a:solidFill>
                  <a:srgbClr val="FF0000"/>
                </a:solidFill>
              </a:rPr>
              <a:t>PHẢN XẠ KHÔNG ĐIỀU KIỆN VÀ PHẢN XẠ CÓ ĐIỀU KIỆN</a:t>
            </a:r>
          </a:p>
        </p:txBody>
      </p:sp>
      <p:sp>
        <p:nvSpPr>
          <p:cNvPr id="128011" name="Text Box 11"/>
          <p:cNvSpPr txBox="1">
            <a:spLocks noChangeArrowheads="1"/>
          </p:cNvSpPr>
          <p:nvPr/>
        </p:nvSpPr>
        <p:spPr bwMode="auto">
          <a:xfrm>
            <a:off x="323850" y="1125538"/>
            <a:ext cx="88201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AutoNum type="romanUcPeriod"/>
            </a:pPr>
            <a:r>
              <a:rPr lang="en-US" sz="3600" b="1" u="sng">
                <a:solidFill>
                  <a:srgbClr val="FF0000"/>
                </a:solidFill>
              </a:rPr>
              <a:t>Phản xạ có điều kiện và phản xạ không điều kiện</a:t>
            </a:r>
          </a:p>
        </p:txBody>
      </p:sp>
      <p:sp>
        <p:nvSpPr>
          <p:cNvPr id="128012" name="Text Box 12"/>
          <p:cNvSpPr txBox="1">
            <a:spLocks noChangeArrowheads="1"/>
          </p:cNvSpPr>
          <p:nvPr/>
        </p:nvSpPr>
        <p:spPr bwMode="auto">
          <a:xfrm>
            <a:off x="323850" y="2852738"/>
            <a:ext cx="86756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600" b="1" u="sng" dirty="0">
                <a:solidFill>
                  <a:srgbClr val="FF0000"/>
                </a:solidFill>
              </a:rPr>
              <a:t>II. </a:t>
            </a:r>
            <a:r>
              <a:rPr lang="en-US" sz="3600" b="1" u="sng" dirty="0" err="1">
                <a:solidFill>
                  <a:srgbClr val="FF0000"/>
                </a:solidFill>
              </a:rPr>
              <a:t>Sự</a:t>
            </a:r>
            <a:r>
              <a:rPr lang="en-US" sz="3600" b="1" u="sng" dirty="0">
                <a:solidFill>
                  <a:srgbClr val="FF0000"/>
                </a:solidFill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</a:rPr>
              <a:t>hình</a:t>
            </a:r>
            <a:r>
              <a:rPr lang="en-US" sz="3600" b="1" u="sng" dirty="0">
                <a:solidFill>
                  <a:srgbClr val="FF0000"/>
                </a:solidFill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</a:rPr>
              <a:t>thành</a:t>
            </a:r>
            <a:r>
              <a:rPr lang="en-US" sz="3600" b="1" u="sng" dirty="0">
                <a:solidFill>
                  <a:srgbClr val="FF0000"/>
                </a:solidFill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</a:rPr>
              <a:t>phản</a:t>
            </a:r>
            <a:r>
              <a:rPr lang="en-US" sz="3600" b="1" u="sng" dirty="0">
                <a:solidFill>
                  <a:srgbClr val="FF0000"/>
                </a:solidFill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</a:rPr>
              <a:t>xạ</a:t>
            </a:r>
            <a:r>
              <a:rPr lang="en-US" sz="3600" b="1" u="sng" dirty="0">
                <a:solidFill>
                  <a:srgbClr val="FF0000"/>
                </a:solidFill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</a:rPr>
              <a:t>có</a:t>
            </a:r>
            <a:r>
              <a:rPr lang="en-US" sz="3600" b="1" u="sng" dirty="0">
                <a:solidFill>
                  <a:srgbClr val="FF0000"/>
                </a:solidFill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</a:rPr>
              <a:t>điều</a:t>
            </a:r>
            <a:r>
              <a:rPr lang="en-US" sz="3600" b="1" u="sng" dirty="0">
                <a:solidFill>
                  <a:srgbClr val="FF0000"/>
                </a:solidFill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</a:rPr>
              <a:t>kiện</a:t>
            </a:r>
            <a:endParaRPr lang="en-US" sz="3600" b="1" u="sng" dirty="0">
              <a:solidFill>
                <a:srgbClr val="FF0000"/>
              </a:solidFill>
            </a:endParaRPr>
          </a:p>
        </p:txBody>
      </p:sp>
      <p:sp>
        <p:nvSpPr>
          <p:cNvPr id="128013" name="Text Box 13"/>
          <p:cNvSpPr txBox="1">
            <a:spLocks noChangeArrowheads="1"/>
          </p:cNvSpPr>
          <p:nvPr/>
        </p:nvSpPr>
        <p:spPr bwMode="auto">
          <a:xfrm>
            <a:off x="323850" y="3573463"/>
            <a:ext cx="75612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0033CC"/>
                </a:solidFill>
              </a:rPr>
              <a:t>1. </a:t>
            </a:r>
            <a:r>
              <a:rPr lang="en-US" sz="3200" b="1" dirty="0" err="1">
                <a:solidFill>
                  <a:srgbClr val="0033CC"/>
                </a:solidFill>
              </a:rPr>
              <a:t>Hình</a:t>
            </a:r>
            <a:r>
              <a:rPr lang="en-US" sz="3200" b="1" dirty="0">
                <a:solidFill>
                  <a:srgbClr val="0033CC"/>
                </a:solidFill>
              </a:rPr>
              <a:t> </a:t>
            </a:r>
            <a:r>
              <a:rPr lang="en-US" sz="3200" b="1" dirty="0" err="1">
                <a:solidFill>
                  <a:srgbClr val="0033CC"/>
                </a:solidFill>
              </a:rPr>
              <a:t>thành</a:t>
            </a:r>
            <a:r>
              <a:rPr lang="en-US" sz="3200" b="1" dirty="0">
                <a:solidFill>
                  <a:srgbClr val="0033CC"/>
                </a:solidFill>
              </a:rPr>
              <a:t> </a:t>
            </a:r>
            <a:r>
              <a:rPr lang="en-US" sz="3200" b="1" dirty="0" err="1">
                <a:solidFill>
                  <a:srgbClr val="0033CC"/>
                </a:solidFill>
              </a:rPr>
              <a:t>phản</a:t>
            </a:r>
            <a:r>
              <a:rPr lang="en-US" sz="3200" b="1" dirty="0">
                <a:solidFill>
                  <a:srgbClr val="0033CC"/>
                </a:solidFill>
              </a:rPr>
              <a:t> </a:t>
            </a:r>
            <a:r>
              <a:rPr lang="en-US" sz="3200" b="1" dirty="0" err="1">
                <a:solidFill>
                  <a:srgbClr val="0033CC"/>
                </a:solidFill>
              </a:rPr>
              <a:t>xạ</a:t>
            </a:r>
            <a:r>
              <a:rPr lang="en-US" sz="3200" b="1" dirty="0">
                <a:solidFill>
                  <a:srgbClr val="0033CC"/>
                </a:solidFill>
              </a:rPr>
              <a:t> </a:t>
            </a:r>
            <a:r>
              <a:rPr lang="en-US" sz="3200" b="1" dirty="0" err="1">
                <a:solidFill>
                  <a:srgbClr val="0033CC"/>
                </a:solidFill>
              </a:rPr>
              <a:t>có</a:t>
            </a:r>
            <a:r>
              <a:rPr lang="en-US" sz="3200" b="1" dirty="0">
                <a:solidFill>
                  <a:srgbClr val="0033CC"/>
                </a:solidFill>
              </a:rPr>
              <a:t> </a:t>
            </a:r>
            <a:r>
              <a:rPr lang="en-US" sz="3200" b="1" dirty="0" err="1">
                <a:solidFill>
                  <a:srgbClr val="0033CC"/>
                </a:solidFill>
              </a:rPr>
              <a:t>điều</a:t>
            </a:r>
            <a:r>
              <a:rPr lang="en-US" sz="3200" b="1" dirty="0">
                <a:solidFill>
                  <a:srgbClr val="0033CC"/>
                </a:solidFill>
              </a:rPr>
              <a:t> </a:t>
            </a:r>
            <a:r>
              <a:rPr lang="en-US" sz="3200" b="1" dirty="0" err="1">
                <a:solidFill>
                  <a:srgbClr val="0033CC"/>
                </a:solidFill>
              </a:rPr>
              <a:t>kiện</a:t>
            </a:r>
            <a:endParaRPr lang="en-US" sz="3200" b="1" dirty="0">
              <a:solidFill>
                <a:srgbClr val="0033CC"/>
              </a:solidFill>
            </a:endParaRPr>
          </a:p>
        </p:txBody>
      </p:sp>
      <p:sp>
        <p:nvSpPr>
          <p:cNvPr id="128014" name="Text Box 14"/>
          <p:cNvSpPr txBox="1">
            <a:spLocks noChangeArrowheads="1"/>
          </p:cNvSpPr>
          <p:nvPr/>
        </p:nvSpPr>
        <p:spPr bwMode="auto">
          <a:xfrm>
            <a:off x="395288" y="4221163"/>
            <a:ext cx="40322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 u="sng" dirty="0">
                <a:solidFill>
                  <a:srgbClr val="800080"/>
                </a:solidFill>
              </a:rPr>
              <a:t>a) </a:t>
            </a:r>
            <a:r>
              <a:rPr lang="en-US" sz="3200" b="1" u="sng" dirty="0" err="1">
                <a:solidFill>
                  <a:srgbClr val="800080"/>
                </a:solidFill>
              </a:rPr>
              <a:t>Thí</a:t>
            </a:r>
            <a:r>
              <a:rPr lang="en-US" sz="3200" b="1" u="sng" dirty="0">
                <a:solidFill>
                  <a:srgbClr val="800080"/>
                </a:solidFill>
              </a:rPr>
              <a:t> </a:t>
            </a:r>
            <a:r>
              <a:rPr lang="en-US" sz="3200" b="1" u="sng" dirty="0" err="1">
                <a:solidFill>
                  <a:srgbClr val="800080"/>
                </a:solidFill>
              </a:rPr>
              <a:t>nghiệm</a:t>
            </a:r>
            <a:r>
              <a:rPr lang="en-US" sz="3200" b="1" u="sng" dirty="0">
                <a:solidFill>
                  <a:srgbClr val="800080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646505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8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28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28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28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28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10" grpId="0" animBg="1"/>
      <p:bldP spid="128011" grpId="0"/>
      <p:bldP spid="128012" grpId="0"/>
      <p:bldP spid="128013" grpId="0"/>
      <p:bldP spid="1280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51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15988"/>
            <a:ext cx="5181600" cy="418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Oval 3"/>
          <p:cNvSpPr>
            <a:spLocks noChangeArrowheads="1"/>
          </p:cNvSpPr>
          <p:nvPr/>
        </p:nvSpPr>
        <p:spPr bwMode="auto">
          <a:xfrm>
            <a:off x="990600" y="1336675"/>
            <a:ext cx="457200" cy="533400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</a:endParaRPr>
          </a:p>
        </p:txBody>
      </p:sp>
      <p:grpSp>
        <p:nvGrpSpPr>
          <p:cNvPr id="148484" name="Group 4"/>
          <p:cNvGrpSpPr>
            <a:grpSpLocks/>
          </p:cNvGrpSpPr>
          <p:nvPr/>
        </p:nvGrpSpPr>
        <p:grpSpPr bwMode="auto">
          <a:xfrm>
            <a:off x="2743200" y="1905000"/>
            <a:ext cx="1371600" cy="533400"/>
            <a:chOff x="2291" y="781"/>
            <a:chExt cx="864" cy="336"/>
          </a:xfrm>
        </p:grpSpPr>
        <p:sp>
          <p:nvSpPr>
            <p:cNvPr id="10253" name="Freeform 5"/>
            <p:cNvSpPr>
              <a:spLocks/>
            </p:cNvSpPr>
            <p:nvPr/>
          </p:nvSpPr>
          <p:spPr bwMode="auto">
            <a:xfrm>
              <a:off x="2291" y="781"/>
              <a:ext cx="864" cy="336"/>
            </a:xfrm>
            <a:custGeom>
              <a:avLst/>
              <a:gdLst>
                <a:gd name="T0" fmla="*/ 0 w 1200"/>
                <a:gd name="T1" fmla="*/ 336 h 432"/>
                <a:gd name="T2" fmla="*/ 449 w 1200"/>
                <a:gd name="T3" fmla="*/ 224 h 432"/>
                <a:gd name="T4" fmla="*/ 864 w 1200"/>
                <a:gd name="T5" fmla="*/ 0 h 43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00" h="432">
                  <a:moveTo>
                    <a:pt x="0" y="432"/>
                  </a:moveTo>
                  <a:cubicBezTo>
                    <a:pt x="212" y="396"/>
                    <a:pt x="424" y="360"/>
                    <a:pt x="624" y="288"/>
                  </a:cubicBezTo>
                  <a:cubicBezTo>
                    <a:pt x="824" y="216"/>
                    <a:pt x="1012" y="108"/>
                    <a:pt x="1200" y="0"/>
                  </a:cubicBez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>
                <a:solidFill>
                  <a:srgbClr val="000000"/>
                </a:solidFill>
              </a:endParaRPr>
            </a:p>
          </p:txBody>
        </p:sp>
        <p:sp>
          <p:nvSpPr>
            <p:cNvPr id="10254" name="Freeform 6"/>
            <p:cNvSpPr>
              <a:spLocks/>
            </p:cNvSpPr>
            <p:nvPr/>
          </p:nvSpPr>
          <p:spPr bwMode="auto">
            <a:xfrm>
              <a:off x="2609" y="937"/>
              <a:ext cx="276" cy="96"/>
            </a:xfrm>
            <a:custGeom>
              <a:avLst/>
              <a:gdLst>
                <a:gd name="T0" fmla="*/ 0 w 1200"/>
                <a:gd name="T1" fmla="*/ 96 h 432"/>
                <a:gd name="T2" fmla="*/ 144 w 1200"/>
                <a:gd name="T3" fmla="*/ 64 h 432"/>
                <a:gd name="T4" fmla="*/ 276 w 1200"/>
                <a:gd name="T5" fmla="*/ 0 h 43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00" h="432">
                  <a:moveTo>
                    <a:pt x="0" y="432"/>
                  </a:moveTo>
                  <a:cubicBezTo>
                    <a:pt x="212" y="396"/>
                    <a:pt x="424" y="360"/>
                    <a:pt x="624" y="288"/>
                  </a:cubicBezTo>
                  <a:cubicBezTo>
                    <a:pt x="824" y="216"/>
                    <a:pt x="1012" y="108"/>
                    <a:pt x="1200" y="0"/>
                  </a:cubicBez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dash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>
                <a:solidFill>
                  <a:srgbClr val="000000"/>
                </a:solidFill>
              </a:endParaRPr>
            </a:p>
          </p:txBody>
        </p:sp>
      </p:grpSp>
      <p:sp>
        <p:nvSpPr>
          <p:cNvPr id="10245" name="Line 7"/>
          <p:cNvSpPr>
            <a:spLocks noChangeShapeType="1"/>
          </p:cNvSpPr>
          <p:nvPr/>
        </p:nvSpPr>
        <p:spPr bwMode="auto">
          <a:xfrm>
            <a:off x="685800" y="1524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</a:endParaRPr>
          </a:p>
        </p:txBody>
      </p:sp>
      <p:pic>
        <p:nvPicPr>
          <p:cNvPr id="148488" name="Picture 8" descr="v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90600"/>
            <a:ext cx="14478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8489" name="AutoShape 9"/>
          <p:cNvSpPr>
            <a:spLocks/>
          </p:cNvSpPr>
          <p:nvPr/>
        </p:nvSpPr>
        <p:spPr bwMode="auto">
          <a:xfrm>
            <a:off x="6096000" y="914400"/>
            <a:ext cx="2133600" cy="990600"/>
          </a:xfrm>
          <a:prstGeom prst="borderCallout2">
            <a:avLst>
              <a:gd name="adj1" fmla="val 11537"/>
              <a:gd name="adj2" fmla="val -3569"/>
              <a:gd name="adj3" fmla="val 11537"/>
              <a:gd name="adj4" fmla="val -45833"/>
              <a:gd name="adj5" fmla="val 89583"/>
              <a:gd name="adj6" fmla="val -88468"/>
            </a:avLst>
          </a:prstGeom>
          <a:noFill/>
          <a:ln w="9525">
            <a:solidFill>
              <a:srgbClr val="FF33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thùy</a:t>
            </a:r>
            <a:r>
              <a:rPr lang="en-US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chẩm</a:t>
            </a:r>
            <a:r>
              <a:rPr lang="en-US" sz="2400" dirty="0" smtClean="0">
                <a:solidFill>
                  <a:srgbClr val="000000"/>
                </a:solidFill>
                <a:latin typeface=".VnArial" pitchFamily="34" charset="0"/>
              </a:rPr>
              <a:t> </a:t>
            </a:r>
            <a:endParaRPr lang="en-US" sz="2400" dirty="0">
              <a:solidFill>
                <a:srgbClr val="000000"/>
              </a:solidFill>
              <a:latin typeface=".VnArial" pitchFamily="34" charset="0"/>
            </a:endParaRPr>
          </a:p>
        </p:txBody>
      </p:sp>
      <p:sp>
        <p:nvSpPr>
          <p:cNvPr id="10248" name="Text Box 10"/>
          <p:cNvSpPr txBox="1">
            <a:spLocks noChangeArrowheads="1"/>
          </p:cNvSpPr>
          <p:nvPr/>
        </p:nvSpPr>
        <p:spPr bwMode="auto">
          <a:xfrm>
            <a:off x="533400" y="5562600"/>
            <a:ext cx="5410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8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xạ</a:t>
            </a:r>
            <a:r>
              <a:rPr lang="en-US" sz="2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9" name="Text Box 11"/>
          <p:cNvSpPr txBox="1">
            <a:spLocks noChangeArrowheads="1"/>
          </p:cNvSpPr>
          <p:nvPr/>
        </p:nvSpPr>
        <p:spPr bwMode="auto">
          <a:xfrm>
            <a:off x="152400" y="152400"/>
            <a:ext cx="868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FFFF00"/>
                </a:solidFill>
                <a:latin typeface=".VnTime" pitchFamily="34" charset="0"/>
              </a:rPr>
              <a:t>ThÝ nghiÖm cña Papl«p</a:t>
            </a:r>
          </a:p>
        </p:txBody>
      </p:sp>
      <p:sp>
        <p:nvSpPr>
          <p:cNvPr id="148492" name="Line 12"/>
          <p:cNvSpPr>
            <a:spLocks noChangeShapeType="1"/>
          </p:cNvSpPr>
          <p:nvPr/>
        </p:nvSpPr>
        <p:spPr bwMode="auto">
          <a:xfrm>
            <a:off x="1371600" y="1752600"/>
            <a:ext cx="1066800" cy="609600"/>
          </a:xfrm>
          <a:prstGeom prst="line">
            <a:avLst/>
          </a:prstGeom>
          <a:noFill/>
          <a:ln w="28575">
            <a:solidFill>
              <a:srgbClr val="FF99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</a:endParaRPr>
          </a:p>
        </p:txBody>
      </p:sp>
      <p:sp>
        <p:nvSpPr>
          <p:cNvPr id="148493" name="Text Box 13"/>
          <p:cNvSpPr txBox="1">
            <a:spLocks noChangeArrowheads="1"/>
          </p:cNvSpPr>
          <p:nvPr/>
        </p:nvSpPr>
        <p:spPr bwMode="auto">
          <a:xfrm>
            <a:off x="6096000" y="2286000"/>
            <a:ext cx="2667000" cy="3108543"/>
          </a:xfrm>
          <a:prstGeom prst="rect">
            <a:avLst/>
          </a:prstGeom>
          <a:noFill/>
          <a:ln w="9525">
            <a:solidFill>
              <a:srgbClr val="FF33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bật</a:t>
            </a:r>
            <a:r>
              <a:rPr lang="en-US" sz="2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tín</a:t>
            </a:r>
            <a:r>
              <a:rPr lang="en-US" sz="2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8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2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thùy</a:t>
            </a:r>
            <a:r>
              <a:rPr lang="en-US" sz="2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chẩm</a:t>
            </a:r>
            <a:r>
              <a:rPr lang="en-US" sz="2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chó</a:t>
            </a:r>
            <a:r>
              <a:rPr lang="en-US" sz="2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8494" name="Oval 14"/>
          <p:cNvSpPr>
            <a:spLocks noChangeArrowheads="1"/>
          </p:cNvSpPr>
          <p:nvPr/>
        </p:nvSpPr>
        <p:spPr bwMode="auto">
          <a:xfrm>
            <a:off x="4038600" y="1828800"/>
            <a:ext cx="152400" cy="152400"/>
          </a:xfrm>
          <a:prstGeom prst="ellipse">
            <a:avLst/>
          </a:prstGeom>
          <a:solidFill>
            <a:srgbClr val="FF33CC"/>
          </a:solidFill>
          <a:ln w="9525">
            <a:solidFill>
              <a:srgbClr val="FF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40652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484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8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48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4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3000"/>
                                        <p:tgtEl>
                                          <p:spTgt spid="148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6" presetID="3" presetClass="entr" presetSubtype="1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48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1484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1484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1484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1484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1484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1484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9" grpId="0" animBg="1"/>
      <p:bldP spid="148492" grpId="0" animBg="1"/>
      <p:bldP spid="148493" grpId="0" animBg="1"/>
      <p:bldP spid="148494" grpId="0" animBg="1"/>
    </p:bldLst>
  </p:timing>
</p:sld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1096</Words>
  <Application>Microsoft Office PowerPoint</Application>
  <PresentationFormat>On-screen Show (4:3)</PresentationFormat>
  <Paragraphs>148</Paragraphs>
  <Slides>21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11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3" baseType="lpstr">
      <vt:lpstr>1_Default Design</vt:lpstr>
      <vt:lpstr>Default Design</vt:lpstr>
      <vt:lpstr>2_Default Design</vt:lpstr>
      <vt:lpstr>4_Default Design</vt:lpstr>
      <vt:lpstr>3_Default Design</vt:lpstr>
      <vt:lpstr>5_Default Design</vt:lpstr>
      <vt:lpstr>Apothecary</vt:lpstr>
      <vt:lpstr>6_Default Design</vt:lpstr>
      <vt:lpstr>7_Default Design</vt:lpstr>
      <vt:lpstr>8_Default Design</vt:lpstr>
      <vt:lpstr>9_Default Design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User</cp:lastModifiedBy>
  <cp:revision>48</cp:revision>
  <dcterms:created xsi:type="dcterms:W3CDTF">2014-02-16T03:58:58Z</dcterms:created>
  <dcterms:modified xsi:type="dcterms:W3CDTF">2017-03-09T08:46:44Z</dcterms:modified>
</cp:coreProperties>
</file>