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9" r:id="rId2"/>
    <p:sldId id="256" r:id="rId3"/>
    <p:sldId id="257" r:id="rId4"/>
    <p:sldId id="258" r:id="rId5"/>
    <p:sldId id="260" r:id="rId6"/>
    <p:sldId id="261" r:id="rId7"/>
    <p:sldId id="262" r:id="rId8"/>
    <p:sldId id="263" r:id="rId9"/>
    <p:sldId id="264" r:id="rId1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0" autoAdjust="0"/>
    <p:restoredTop sz="94660"/>
  </p:normalViewPr>
  <p:slideViewPr>
    <p:cSldViewPr>
      <p:cViewPr varScale="1">
        <p:scale>
          <a:sx n="87" d="100"/>
          <a:sy n="87" d="100"/>
        </p:scale>
        <p:origin x="-117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8B80500-50F6-4F02-A0D0-4E8705C9DD15}" type="datetimeFigureOut">
              <a:rPr lang="vi-VN" smtClean="0"/>
              <a:t>24/10/2017</a:t>
            </a:fld>
            <a:endParaRPr lang="vi-V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vi-V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44C5F4F-5076-4750-B9DA-B924EBE0BB90}" type="slidenum">
              <a:rPr lang="vi-VN" smtClean="0"/>
              <a:t>‹#›</a:t>
            </a:fld>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B80500-50F6-4F02-A0D0-4E8705C9DD15}" type="datetimeFigureOut">
              <a:rPr lang="vi-VN" smtClean="0"/>
              <a:t>24/10/2017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C5F4F-5076-4750-B9DA-B924EBE0BB90}"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B80500-50F6-4F02-A0D0-4E8705C9DD15}" type="datetimeFigureOut">
              <a:rPr lang="vi-VN" smtClean="0"/>
              <a:t>24/10/2017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C5F4F-5076-4750-B9DA-B924EBE0BB90}"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8B80500-50F6-4F02-A0D0-4E8705C9DD15}" type="datetimeFigureOut">
              <a:rPr lang="vi-VN" smtClean="0"/>
              <a:t>24/10/2017</a:t>
            </a:fld>
            <a:endParaRPr lang="vi-VN"/>
          </a:p>
        </p:txBody>
      </p:sp>
      <p:sp>
        <p:nvSpPr>
          <p:cNvPr id="9" name="Slide Number Placeholder 8"/>
          <p:cNvSpPr>
            <a:spLocks noGrp="1"/>
          </p:cNvSpPr>
          <p:nvPr>
            <p:ph type="sldNum" sz="quarter" idx="15"/>
          </p:nvPr>
        </p:nvSpPr>
        <p:spPr/>
        <p:txBody>
          <a:bodyPr rtlCol="0"/>
          <a:lstStyle/>
          <a:p>
            <a:fld id="{F44C5F4F-5076-4750-B9DA-B924EBE0BB90}" type="slidenum">
              <a:rPr lang="vi-VN" smtClean="0"/>
              <a:t>‹#›</a:t>
            </a:fld>
            <a:endParaRPr lang="vi-VN"/>
          </a:p>
        </p:txBody>
      </p:sp>
      <p:sp>
        <p:nvSpPr>
          <p:cNvPr id="10" name="Footer Placeholder 9"/>
          <p:cNvSpPr>
            <a:spLocks noGrp="1"/>
          </p:cNvSpPr>
          <p:nvPr>
            <p:ph type="ftr" sz="quarter" idx="16"/>
          </p:nvPr>
        </p:nvSpPr>
        <p:spPr/>
        <p:txBody>
          <a:bodyPr rtlCol="0"/>
          <a:lstStyle/>
          <a:p>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8B80500-50F6-4F02-A0D0-4E8705C9DD15}" type="datetimeFigureOut">
              <a:rPr lang="vi-VN" smtClean="0"/>
              <a:t>24/10/2017</a:t>
            </a:fld>
            <a:endParaRPr lang="vi-V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vi-V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44C5F4F-5076-4750-B9DA-B924EBE0BB90}" type="slidenum">
              <a:rPr lang="vi-VN" smtClean="0"/>
              <a:t>‹#›</a:t>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8B80500-50F6-4F02-A0D0-4E8705C9DD15}" type="datetimeFigureOut">
              <a:rPr lang="vi-VN" smtClean="0"/>
              <a:t>24/10/2017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4C5F4F-5076-4750-B9DA-B924EBE0BB90}" type="slidenum">
              <a:rPr lang="vi-VN" smtClean="0"/>
              <a:t>‹#›</a:t>
            </a:fld>
            <a:endParaRPr lang="vi-V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8B80500-50F6-4F02-A0D0-4E8705C9DD15}" type="datetimeFigureOut">
              <a:rPr lang="vi-VN" smtClean="0"/>
              <a:t>24/10/2017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44C5F4F-5076-4750-B9DA-B924EBE0BB90}" type="slidenum">
              <a:rPr lang="vi-VN" smtClean="0"/>
              <a:t>‹#›</a:t>
            </a:fld>
            <a:endParaRPr lang="vi-V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8B80500-50F6-4F02-A0D0-4E8705C9DD15}" type="datetimeFigureOut">
              <a:rPr lang="vi-VN" smtClean="0"/>
              <a:t>24/10/2017</a:t>
            </a:fld>
            <a:endParaRPr lang="vi-VN"/>
          </a:p>
        </p:txBody>
      </p:sp>
      <p:sp>
        <p:nvSpPr>
          <p:cNvPr id="7" name="Slide Number Placeholder 6"/>
          <p:cNvSpPr>
            <a:spLocks noGrp="1"/>
          </p:cNvSpPr>
          <p:nvPr>
            <p:ph type="sldNum" sz="quarter" idx="11"/>
          </p:nvPr>
        </p:nvSpPr>
        <p:spPr/>
        <p:txBody>
          <a:bodyPr rtlCol="0"/>
          <a:lstStyle/>
          <a:p>
            <a:fld id="{F44C5F4F-5076-4750-B9DA-B924EBE0BB90}" type="slidenum">
              <a:rPr lang="vi-VN" smtClean="0"/>
              <a:t>‹#›</a:t>
            </a:fld>
            <a:endParaRPr lang="vi-VN"/>
          </a:p>
        </p:txBody>
      </p:sp>
      <p:sp>
        <p:nvSpPr>
          <p:cNvPr id="8" name="Footer Placeholder 7"/>
          <p:cNvSpPr>
            <a:spLocks noGrp="1"/>
          </p:cNvSpPr>
          <p:nvPr>
            <p:ph type="ftr" sz="quarter" idx="12"/>
          </p:nvPr>
        </p:nvSpPr>
        <p:spPr/>
        <p:txBody>
          <a:bodyPr rtlCol="0"/>
          <a:lstStyle/>
          <a:p>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80500-50F6-4F02-A0D0-4E8705C9DD15}" type="datetimeFigureOut">
              <a:rPr lang="vi-VN" smtClean="0"/>
              <a:t>24/10/2017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44C5F4F-5076-4750-B9DA-B924EBE0BB90}"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B80500-50F6-4F02-A0D0-4E8705C9DD15}" type="datetimeFigureOut">
              <a:rPr lang="vi-VN" smtClean="0"/>
              <a:t>24/10/2017</a:t>
            </a:fld>
            <a:endParaRPr lang="vi-VN"/>
          </a:p>
        </p:txBody>
      </p:sp>
      <p:sp>
        <p:nvSpPr>
          <p:cNvPr id="22" name="Slide Number Placeholder 21"/>
          <p:cNvSpPr>
            <a:spLocks noGrp="1"/>
          </p:cNvSpPr>
          <p:nvPr>
            <p:ph type="sldNum" sz="quarter" idx="15"/>
          </p:nvPr>
        </p:nvSpPr>
        <p:spPr/>
        <p:txBody>
          <a:bodyPr rtlCol="0"/>
          <a:lstStyle/>
          <a:p>
            <a:fld id="{F44C5F4F-5076-4750-B9DA-B924EBE0BB90}" type="slidenum">
              <a:rPr lang="vi-VN" smtClean="0"/>
              <a:t>‹#›</a:t>
            </a:fld>
            <a:endParaRPr lang="vi-VN"/>
          </a:p>
        </p:txBody>
      </p:sp>
      <p:sp>
        <p:nvSpPr>
          <p:cNvPr id="23" name="Footer Placeholder 22"/>
          <p:cNvSpPr>
            <a:spLocks noGrp="1"/>
          </p:cNvSpPr>
          <p:nvPr>
            <p:ph type="ftr" sz="quarter" idx="16"/>
          </p:nvPr>
        </p:nvSpPr>
        <p:spPr/>
        <p:txBody>
          <a:bodyPr rtlCol="0"/>
          <a:lstStyle/>
          <a:p>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8B80500-50F6-4F02-A0D0-4E8705C9DD15}" type="datetimeFigureOut">
              <a:rPr lang="vi-VN" smtClean="0"/>
              <a:t>24/10/2017</a:t>
            </a:fld>
            <a:endParaRPr lang="vi-VN"/>
          </a:p>
        </p:txBody>
      </p:sp>
      <p:sp>
        <p:nvSpPr>
          <p:cNvPr id="18" name="Slide Number Placeholder 17"/>
          <p:cNvSpPr>
            <a:spLocks noGrp="1"/>
          </p:cNvSpPr>
          <p:nvPr>
            <p:ph type="sldNum" sz="quarter" idx="11"/>
          </p:nvPr>
        </p:nvSpPr>
        <p:spPr/>
        <p:txBody>
          <a:bodyPr rtlCol="0"/>
          <a:lstStyle/>
          <a:p>
            <a:fld id="{F44C5F4F-5076-4750-B9DA-B924EBE0BB90}" type="slidenum">
              <a:rPr lang="vi-VN" smtClean="0"/>
              <a:t>‹#›</a:t>
            </a:fld>
            <a:endParaRPr lang="vi-VN"/>
          </a:p>
        </p:txBody>
      </p:sp>
      <p:sp>
        <p:nvSpPr>
          <p:cNvPr id="21" name="Footer Placeholder 20"/>
          <p:cNvSpPr>
            <a:spLocks noGrp="1"/>
          </p:cNvSpPr>
          <p:nvPr>
            <p:ph type="ftr" sz="quarter" idx="12"/>
          </p:nvPr>
        </p:nvSpPr>
        <p:spPr/>
        <p:txBody>
          <a:bodyPr rtlCol="0"/>
          <a:lstStyle/>
          <a:p>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8B80500-50F6-4F02-A0D0-4E8705C9DD15}" type="datetimeFigureOut">
              <a:rPr lang="vi-VN" smtClean="0"/>
              <a:t>24/10/2017</a:t>
            </a:fld>
            <a:endParaRPr lang="vi-V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vi-V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4C5F4F-5076-4750-B9DA-B924EBE0BB90}"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88489"/>
            <a:ext cx="6208751" cy="523220"/>
          </a:xfrm>
          <a:prstGeom prst="rect">
            <a:avLst/>
          </a:prstGeom>
        </p:spPr>
        <p:txBody>
          <a:bodyPr wrap="none">
            <a:spAutoFit/>
          </a:bodyPr>
          <a:lstStyle/>
          <a:p>
            <a:pPr algn="ctr"/>
            <a:r>
              <a:rPr lang="vi-VN" sz="2800" dirty="0">
                <a:solidFill>
                  <a:srgbClr val="00B050"/>
                </a:solidFill>
              </a:rPr>
              <a:t> </a:t>
            </a:r>
            <a:r>
              <a:rPr lang="en-US" sz="2800" b="1" dirty="0" err="1">
                <a:ln w="10541" cmpd="sng">
                  <a:solidFill>
                    <a:schemeClr val="accent1">
                      <a:shade val="88000"/>
                      <a:satMod val="110000"/>
                    </a:schemeClr>
                  </a:solidFill>
                  <a:prstDash val="solid"/>
                </a:ln>
                <a:solidFill>
                  <a:srgbClr val="00B050"/>
                </a:solidFill>
              </a:rPr>
              <a:t>Dự</a:t>
            </a:r>
            <a:r>
              <a:rPr lang="en-US" sz="2800" b="1" dirty="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án</a:t>
            </a:r>
            <a:r>
              <a:rPr lang="en-US" sz="2800" b="1" dirty="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về</a:t>
            </a:r>
            <a:r>
              <a:rPr lang="en-US" sz="2800" b="1" dirty="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việc</a:t>
            </a:r>
            <a:r>
              <a:rPr lang="en-US" sz="2800" b="1" dirty="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hút</a:t>
            </a:r>
            <a:r>
              <a:rPr lang="en-US" sz="2800" b="1" dirty="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t</a:t>
            </a:r>
            <a:r>
              <a:rPr lang="en-US" sz="2800" b="1" dirty="0" err="1" smtClean="0">
                <a:ln w="10541" cmpd="sng">
                  <a:solidFill>
                    <a:schemeClr val="accent1">
                      <a:shade val="88000"/>
                      <a:satMod val="110000"/>
                    </a:schemeClr>
                  </a:solidFill>
                  <a:prstDash val="solid"/>
                </a:ln>
                <a:solidFill>
                  <a:srgbClr val="00B050"/>
                </a:solidFill>
              </a:rPr>
              <a:t>huốc</a:t>
            </a:r>
            <a:r>
              <a:rPr lang="en-US" sz="2800" b="1" dirty="0" smtClean="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lá</a:t>
            </a:r>
            <a:r>
              <a:rPr lang="en-US" sz="2800" b="1" dirty="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của</a:t>
            </a:r>
            <a:r>
              <a:rPr lang="en-US" sz="2800" b="1" dirty="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tổ</a:t>
            </a:r>
            <a:r>
              <a:rPr lang="en-US" sz="2800" b="1" dirty="0">
                <a:ln w="10541" cmpd="sng">
                  <a:solidFill>
                    <a:schemeClr val="accent1">
                      <a:shade val="88000"/>
                      <a:satMod val="110000"/>
                    </a:schemeClr>
                  </a:solidFill>
                  <a:prstDash val="solid"/>
                </a:ln>
                <a:solidFill>
                  <a:srgbClr val="00B050"/>
                </a:solidFill>
              </a:rPr>
              <a:t> 4</a:t>
            </a:r>
            <a:endParaRPr lang="vi-VN" sz="2800" b="1" dirty="0">
              <a:ln w="10541" cmpd="sng">
                <a:solidFill>
                  <a:schemeClr val="accent1">
                    <a:shade val="88000"/>
                    <a:satMod val="110000"/>
                  </a:schemeClr>
                </a:solidFill>
                <a:prstDash val="solid"/>
              </a:ln>
              <a:solidFill>
                <a:srgbClr val="00B050"/>
              </a:solidFill>
            </a:endParaRPr>
          </a:p>
        </p:txBody>
      </p:sp>
      <p:sp>
        <p:nvSpPr>
          <p:cNvPr id="2" name="TextBox 1"/>
          <p:cNvSpPr txBox="1"/>
          <p:nvPr/>
        </p:nvSpPr>
        <p:spPr>
          <a:xfrm>
            <a:off x="611560" y="6021288"/>
            <a:ext cx="828092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Kính</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các</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thầy</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cô</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và</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các</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bạn</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vi-V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Digital World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3197" y="721648"/>
            <a:ext cx="8064896" cy="53162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5843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752789"/>
            <a:ext cx="3700052" cy="523220"/>
          </a:xfrm>
          <a:prstGeom prst="rect">
            <a:avLst/>
          </a:prstGeom>
          <a:ln>
            <a:solidFill>
              <a:schemeClr val="bg1"/>
            </a:solidFill>
          </a:ln>
        </p:spPr>
        <p:txBody>
          <a:bodyPr wrap="none">
            <a:spAutoFit/>
          </a:bodyPr>
          <a:lstStyle/>
          <a:p>
            <a:r>
              <a:rPr lang="en-US" sz="2800" b="1" dirty="0" smtClean="0">
                <a:solidFill>
                  <a:srgbClr val="FF0000"/>
                </a:solidFill>
              </a:rPr>
              <a:t>1. </a:t>
            </a:r>
            <a:r>
              <a:rPr lang="en-US" sz="2800" b="1" dirty="0" err="1" smtClean="0">
                <a:solidFill>
                  <a:srgbClr val="FF0000"/>
                </a:solidFill>
              </a:rPr>
              <a:t>Cấu</a:t>
            </a:r>
            <a:r>
              <a:rPr lang="en-US" sz="2800" b="1" dirty="0" smtClean="0">
                <a:solidFill>
                  <a:srgbClr val="FF0000"/>
                </a:solidFill>
              </a:rPr>
              <a:t> </a:t>
            </a:r>
            <a:r>
              <a:rPr lang="en-US" sz="2800" b="1" dirty="0" err="1">
                <a:solidFill>
                  <a:srgbClr val="FF0000"/>
                </a:solidFill>
              </a:rPr>
              <a:t>tạo</a:t>
            </a:r>
            <a:r>
              <a:rPr lang="en-US" sz="2800" b="1" dirty="0">
                <a:solidFill>
                  <a:srgbClr val="FF0000"/>
                </a:solidFill>
              </a:rPr>
              <a:t> </a:t>
            </a:r>
            <a:r>
              <a:rPr lang="en-US" sz="2800" b="1" dirty="0" err="1">
                <a:solidFill>
                  <a:srgbClr val="FF0000"/>
                </a:solidFill>
              </a:rPr>
              <a:t>hệ</a:t>
            </a:r>
            <a:r>
              <a:rPr lang="en-US" sz="2800" b="1" dirty="0">
                <a:solidFill>
                  <a:srgbClr val="FF0000"/>
                </a:solidFill>
              </a:rPr>
              <a:t> </a:t>
            </a:r>
            <a:r>
              <a:rPr lang="en-US" sz="2800" b="1" dirty="0" err="1">
                <a:solidFill>
                  <a:srgbClr val="FF0000"/>
                </a:solidFill>
              </a:rPr>
              <a:t>hô</a:t>
            </a:r>
            <a:r>
              <a:rPr lang="en-US" sz="2800" b="1" dirty="0">
                <a:solidFill>
                  <a:srgbClr val="FF0000"/>
                </a:solidFill>
              </a:rPr>
              <a:t> </a:t>
            </a:r>
            <a:r>
              <a:rPr lang="en-US" sz="2800" b="1" dirty="0" err="1">
                <a:solidFill>
                  <a:srgbClr val="FF0000"/>
                </a:solidFill>
              </a:rPr>
              <a:t>hấp</a:t>
            </a:r>
            <a:endParaRPr lang="vi-VN" sz="2800" b="1" dirty="0">
              <a:solidFill>
                <a:srgbClr val="FF0000"/>
              </a:solidFill>
            </a:endParaRPr>
          </a:p>
        </p:txBody>
      </p:sp>
      <p:sp>
        <p:nvSpPr>
          <p:cNvPr id="18" name="TextBox 17"/>
          <p:cNvSpPr txBox="1"/>
          <p:nvPr/>
        </p:nvSpPr>
        <p:spPr>
          <a:xfrm>
            <a:off x="6012160" y="752789"/>
            <a:ext cx="184731" cy="369332"/>
          </a:xfrm>
          <a:prstGeom prst="rect">
            <a:avLst/>
          </a:prstGeom>
          <a:noFill/>
        </p:spPr>
        <p:txBody>
          <a:bodyPr wrap="none" rtlCol="0">
            <a:spAutoFit/>
          </a:bodyPr>
          <a:lstStyle/>
          <a:p>
            <a:endParaRPr lang="vi-VN" dirty="0"/>
          </a:p>
        </p:txBody>
      </p:sp>
      <p:sp>
        <p:nvSpPr>
          <p:cNvPr id="2" name="Rectangle 1"/>
          <p:cNvSpPr/>
          <p:nvPr/>
        </p:nvSpPr>
        <p:spPr>
          <a:xfrm>
            <a:off x="323528" y="1412776"/>
            <a:ext cx="4572000" cy="489364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vi-VN" sz="2600" dirty="0"/>
              <a:t>Trong không khí, Oxy rất cần thiết cho đời sống của mọi sinh vật. Cơ thể của chúng hô hấp có nghĩa là hấp thụ Oxy và thải ra khí CO</a:t>
            </a:r>
            <a:r>
              <a:rPr lang="vi-VN" sz="2600" baseline="-25000" dirty="0"/>
              <a:t>2</a:t>
            </a:r>
            <a:r>
              <a:rPr lang="vi-VN" sz="2600" dirty="0"/>
              <a:t>.  Trong cơ thể, Oxy cần thiết cho mỗi tế bào. Nhiệm vụ của hoạt động hô hấp là dẫn không khí cho tiếp xúc trực tiếp với máu - tác nhân vận chuyển Oxy tới tất cả các bộ phận của cơ thể. Điều này thực hiện được nhờ cơ quan hô hấp.</a:t>
            </a:r>
          </a:p>
        </p:txBody>
      </p:sp>
      <p:pic>
        <p:nvPicPr>
          <p:cNvPr id="30" name="Picture 29" descr="anh33"/>
          <p:cNvPicPr/>
          <p:nvPr/>
        </p:nvPicPr>
        <p:blipFill>
          <a:blip r:embed="rId3">
            <a:extLst>
              <a:ext uri="{28A0092B-C50C-407E-A947-70E740481C1C}">
                <a14:useLocalDpi xmlns:a14="http://schemas.microsoft.com/office/drawing/2010/main" val="0"/>
              </a:ext>
            </a:extLst>
          </a:blip>
          <a:srcRect/>
          <a:stretch>
            <a:fillRect/>
          </a:stretch>
        </p:blipFill>
        <p:spPr bwMode="auto">
          <a:xfrm>
            <a:off x="5241884" y="1276008"/>
            <a:ext cx="3568700" cy="515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Arrow Connector 68"/>
          <p:cNvCxnSpPr/>
          <p:nvPr/>
        </p:nvCxnSpPr>
        <p:spPr>
          <a:xfrm>
            <a:off x="5724128" y="2060848"/>
            <a:ext cx="472763"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0" name="TextBox 69"/>
          <p:cNvSpPr txBox="1"/>
          <p:nvPr/>
        </p:nvSpPr>
        <p:spPr>
          <a:xfrm>
            <a:off x="5106847" y="1753071"/>
            <a:ext cx="1301363" cy="307777"/>
          </a:xfrm>
          <a:prstGeom prst="rect">
            <a:avLst/>
          </a:prstGeom>
          <a:noFill/>
        </p:spPr>
        <p:txBody>
          <a:bodyPr wrap="square" rtlCol="0">
            <a:spAutoFit/>
          </a:bodyPr>
          <a:lstStyle/>
          <a:p>
            <a:r>
              <a:rPr lang="vi-VN" sz="1400" dirty="0" smtClean="0">
                <a:solidFill>
                  <a:schemeClr val="accent1"/>
                </a:solidFill>
              </a:rPr>
              <a:t>Khoang mũi</a:t>
            </a:r>
            <a:endParaRPr lang="vi-VN" sz="1400" dirty="0">
              <a:solidFill>
                <a:schemeClr val="accent1"/>
              </a:solidFill>
            </a:endParaRPr>
          </a:p>
        </p:txBody>
      </p:sp>
      <p:cxnSp>
        <p:nvCxnSpPr>
          <p:cNvPr id="74" name="Straight Arrow Connector 73"/>
          <p:cNvCxnSpPr/>
          <p:nvPr/>
        </p:nvCxnSpPr>
        <p:spPr>
          <a:xfrm>
            <a:off x="5580112" y="2348880"/>
            <a:ext cx="432048" cy="720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4965440" y="2140832"/>
            <a:ext cx="792088" cy="307777"/>
          </a:xfrm>
          <a:prstGeom prst="rect">
            <a:avLst/>
          </a:prstGeom>
          <a:noFill/>
        </p:spPr>
        <p:txBody>
          <a:bodyPr wrap="square" rtlCol="0">
            <a:spAutoFit/>
          </a:bodyPr>
          <a:lstStyle/>
          <a:p>
            <a:r>
              <a:rPr lang="vi-VN" sz="1400" dirty="0" smtClean="0"/>
              <a:t>Lỗ mũi</a:t>
            </a:r>
            <a:endParaRPr lang="vi-VN" sz="1400" dirty="0"/>
          </a:p>
        </p:txBody>
      </p:sp>
      <p:cxnSp>
        <p:nvCxnSpPr>
          <p:cNvPr id="78" name="Straight Arrow Connector 77"/>
          <p:cNvCxnSpPr/>
          <p:nvPr/>
        </p:nvCxnSpPr>
        <p:spPr>
          <a:xfrm flipH="1" flipV="1">
            <a:off x="6677134" y="2459191"/>
            <a:ext cx="1279241" cy="1223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7956376" y="2420888"/>
            <a:ext cx="936104" cy="307777"/>
          </a:xfrm>
          <a:prstGeom prst="rect">
            <a:avLst/>
          </a:prstGeom>
          <a:noFill/>
        </p:spPr>
        <p:txBody>
          <a:bodyPr wrap="square" rtlCol="0">
            <a:spAutoFit/>
          </a:bodyPr>
          <a:lstStyle/>
          <a:p>
            <a:r>
              <a:rPr lang="vi-VN" sz="1400" dirty="0" smtClean="0">
                <a:solidFill>
                  <a:schemeClr val="accent1"/>
                </a:solidFill>
              </a:rPr>
              <a:t>Họng</a:t>
            </a:r>
            <a:endParaRPr lang="vi-VN" sz="1400" dirty="0">
              <a:solidFill>
                <a:schemeClr val="accent1"/>
              </a:solidFill>
            </a:endParaRPr>
          </a:p>
        </p:txBody>
      </p:sp>
      <p:cxnSp>
        <p:nvCxnSpPr>
          <p:cNvPr id="85" name="Straight Arrow Connector 84"/>
          <p:cNvCxnSpPr/>
          <p:nvPr/>
        </p:nvCxnSpPr>
        <p:spPr>
          <a:xfrm flipH="1">
            <a:off x="6588224" y="3068960"/>
            <a:ext cx="1080120"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7678149" y="2840764"/>
            <a:ext cx="1512168" cy="307777"/>
          </a:xfrm>
          <a:prstGeom prst="rect">
            <a:avLst/>
          </a:prstGeom>
          <a:noFill/>
        </p:spPr>
        <p:txBody>
          <a:bodyPr wrap="square" rtlCol="0">
            <a:spAutoFit/>
          </a:bodyPr>
          <a:lstStyle/>
          <a:p>
            <a:r>
              <a:rPr lang="vi-VN" sz="1400" dirty="0" smtClean="0"/>
              <a:t>Nắp thanh quản</a:t>
            </a:r>
            <a:endParaRPr lang="vi-VN" sz="1400" dirty="0"/>
          </a:p>
        </p:txBody>
      </p:sp>
      <p:cxnSp>
        <p:nvCxnSpPr>
          <p:cNvPr id="90" name="Straight Arrow Connector 89"/>
          <p:cNvCxnSpPr/>
          <p:nvPr/>
        </p:nvCxnSpPr>
        <p:spPr>
          <a:xfrm>
            <a:off x="5796136" y="3356992"/>
            <a:ext cx="88099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2" name="TextBox 91"/>
          <p:cNvSpPr txBox="1"/>
          <p:nvPr/>
        </p:nvSpPr>
        <p:spPr>
          <a:xfrm>
            <a:off x="4912126" y="3140968"/>
            <a:ext cx="1139085" cy="307777"/>
          </a:xfrm>
          <a:prstGeom prst="rect">
            <a:avLst/>
          </a:prstGeom>
          <a:noFill/>
        </p:spPr>
        <p:txBody>
          <a:bodyPr wrap="square" rtlCol="0">
            <a:spAutoFit/>
          </a:bodyPr>
          <a:lstStyle/>
          <a:p>
            <a:r>
              <a:rPr lang="vi-VN" sz="1400" dirty="0" smtClean="0">
                <a:solidFill>
                  <a:schemeClr val="accent1"/>
                </a:solidFill>
              </a:rPr>
              <a:t>Thanh quản</a:t>
            </a:r>
            <a:endParaRPr lang="vi-VN" sz="1400" dirty="0">
              <a:solidFill>
                <a:schemeClr val="accent1"/>
              </a:solidFill>
            </a:endParaRPr>
          </a:p>
        </p:txBody>
      </p:sp>
      <p:cxnSp>
        <p:nvCxnSpPr>
          <p:cNvPr id="105" name="Straight Arrow Connector 104"/>
          <p:cNvCxnSpPr/>
          <p:nvPr/>
        </p:nvCxnSpPr>
        <p:spPr>
          <a:xfrm>
            <a:off x="5580112" y="3855060"/>
            <a:ext cx="12961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6" name="TextBox 105"/>
          <p:cNvSpPr txBox="1"/>
          <p:nvPr/>
        </p:nvSpPr>
        <p:spPr>
          <a:xfrm>
            <a:off x="4827804" y="3701171"/>
            <a:ext cx="884010" cy="307777"/>
          </a:xfrm>
          <a:prstGeom prst="rect">
            <a:avLst/>
          </a:prstGeom>
          <a:noFill/>
        </p:spPr>
        <p:txBody>
          <a:bodyPr wrap="square" rtlCol="0">
            <a:spAutoFit/>
          </a:bodyPr>
          <a:lstStyle/>
          <a:p>
            <a:r>
              <a:rPr lang="vi-VN" sz="1400" dirty="0" smtClean="0">
                <a:solidFill>
                  <a:schemeClr val="accent1"/>
                </a:solidFill>
              </a:rPr>
              <a:t>Khí quản</a:t>
            </a:r>
            <a:endParaRPr lang="vi-VN" sz="1400" dirty="0">
              <a:solidFill>
                <a:schemeClr val="accent1"/>
              </a:solidFill>
            </a:endParaRPr>
          </a:p>
        </p:txBody>
      </p:sp>
      <p:cxnSp>
        <p:nvCxnSpPr>
          <p:cNvPr id="110" name="Straight Arrow Connector 109"/>
          <p:cNvCxnSpPr/>
          <p:nvPr/>
        </p:nvCxnSpPr>
        <p:spPr>
          <a:xfrm>
            <a:off x="5580112" y="4149080"/>
            <a:ext cx="82809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1" name="TextBox 110"/>
          <p:cNvSpPr txBox="1"/>
          <p:nvPr/>
        </p:nvSpPr>
        <p:spPr>
          <a:xfrm>
            <a:off x="4912126" y="3978267"/>
            <a:ext cx="884010" cy="523220"/>
          </a:xfrm>
          <a:prstGeom prst="rect">
            <a:avLst/>
          </a:prstGeom>
          <a:noFill/>
        </p:spPr>
        <p:txBody>
          <a:bodyPr wrap="square" rtlCol="0">
            <a:spAutoFit/>
          </a:bodyPr>
          <a:lstStyle/>
          <a:p>
            <a:r>
              <a:rPr lang="vi-VN" sz="1400" dirty="0" smtClean="0">
                <a:solidFill>
                  <a:schemeClr val="accent1"/>
                </a:solidFill>
              </a:rPr>
              <a:t>Lá phổi phải</a:t>
            </a:r>
            <a:endParaRPr lang="vi-VN" sz="1400" dirty="0">
              <a:solidFill>
                <a:schemeClr val="accent1"/>
              </a:solidFill>
            </a:endParaRPr>
          </a:p>
        </p:txBody>
      </p:sp>
      <p:cxnSp>
        <p:nvCxnSpPr>
          <p:cNvPr id="113" name="Straight Arrow Connector 112"/>
          <p:cNvCxnSpPr/>
          <p:nvPr/>
        </p:nvCxnSpPr>
        <p:spPr>
          <a:xfrm>
            <a:off x="5711814" y="4581128"/>
            <a:ext cx="24869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4" name="TextBox 113"/>
          <p:cNvSpPr txBox="1"/>
          <p:nvPr/>
        </p:nvSpPr>
        <p:spPr>
          <a:xfrm>
            <a:off x="4965440" y="4401953"/>
            <a:ext cx="830696" cy="307777"/>
          </a:xfrm>
          <a:prstGeom prst="rect">
            <a:avLst/>
          </a:prstGeom>
          <a:noFill/>
        </p:spPr>
        <p:txBody>
          <a:bodyPr wrap="square" rtlCol="0">
            <a:spAutoFit/>
          </a:bodyPr>
          <a:lstStyle/>
          <a:p>
            <a:r>
              <a:rPr lang="vi-VN" sz="1400" dirty="0" smtClean="0"/>
              <a:t>Lá thành</a:t>
            </a:r>
            <a:endParaRPr lang="vi-VN" sz="1400" dirty="0"/>
          </a:p>
        </p:txBody>
      </p:sp>
      <p:cxnSp>
        <p:nvCxnSpPr>
          <p:cNvPr id="116" name="Straight Arrow Connector 115"/>
          <p:cNvCxnSpPr/>
          <p:nvPr/>
        </p:nvCxnSpPr>
        <p:spPr>
          <a:xfrm>
            <a:off x="5711814" y="5085184"/>
            <a:ext cx="248695" cy="720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7" name="TextBox 116"/>
          <p:cNvSpPr txBox="1"/>
          <p:nvPr/>
        </p:nvSpPr>
        <p:spPr>
          <a:xfrm>
            <a:off x="5126196" y="4885485"/>
            <a:ext cx="759662" cy="307777"/>
          </a:xfrm>
          <a:prstGeom prst="rect">
            <a:avLst/>
          </a:prstGeom>
          <a:noFill/>
        </p:spPr>
        <p:txBody>
          <a:bodyPr wrap="square" rtlCol="0">
            <a:spAutoFit/>
          </a:bodyPr>
          <a:lstStyle/>
          <a:p>
            <a:r>
              <a:rPr lang="vi-VN" sz="1400" dirty="0" smtClean="0"/>
              <a:t>Lá tạng</a:t>
            </a:r>
            <a:endParaRPr lang="vi-VN" sz="1400" dirty="0"/>
          </a:p>
        </p:txBody>
      </p:sp>
      <p:cxnSp>
        <p:nvCxnSpPr>
          <p:cNvPr id="119" name="Straight Arrow Connector 118"/>
          <p:cNvCxnSpPr/>
          <p:nvPr/>
        </p:nvCxnSpPr>
        <p:spPr>
          <a:xfrm flipH="1">
            <a:off x="7128284" y="3912127"/>
            <a:ext cx="1107673" cy="1186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1" name="TextBox 120"/>
          <p:cNvSpPr txBox="1"/>
          <p:nvPr/>
        </p:nvSpPr>
        <p:spPr>
          <a:xfrm>
            <a:off x="8141107" y="3758238"/>
            <a:ext cx="1002893" cy="307777"/>
          </a:xfrm>
          <a:prstGeom prst="rect">
            <a:avLst/>
          </a:prstGeom>
          <a:noFill/>
        </p:spPr>
        <p:txBody>
          <a:bodyPr wrap="square" rtlCol="0">
            <a:spAutoFit/>
          </a:bodyPr>
          <a:lstStyle/>
          <a:p>
            <a:r>
              <a:rPr lang="vi-VN" sz="1400" dirty="0" smtClean="0">
                <a:solidFill>
                  <a:schemeClr val="accent1"/>
                </a:solidFill>
              </a:rPr>
              <a:t>lá phổi trái</a:t>
            </a:r>
            <a:endParaRPr lang="vi-VN" sz="1400" dirty="0">
              <a:solidFill>
                <a:schemeClr val="accent1"/>
              </a:solidFill>
            </a:endParaRPr>
          </a:p>
        </p:txBody>
      </p:sp>
      <p:cxnSp>
        <p:nvCxnSpPr>
          <p:cNvPr id="123" name="Straight Arrow Connector 122"/>
          <p:cNvCxnSpPr/>
          <p:nvPr/>
        </p:nvCxnSpPr>
        <p:spPr>
          <a:xfrm flipH="1">
            <a:off x="7128284" y="4501487"/>
            <a:ext cx="1188132" cy="66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4" name="TextBox 123"/>
          <p:cNvSpPr txBox="1"/>
          <p:nvPr/>
        </p:nvSpPr>
        <p:spPr>
          <a:xfrm>
            <a:off x="8235957" y="4347599"/>
            <a:ext cx="1160579" cy="307777"/>
          </a:xfrm>
          <a:prstGeom prst="rect">
            <a:avLst/>
          </a:prstGeom>
          <a:noFill/>
        </p:spPr>
        <p:txBody>
          <a:bodyPr wrap="square" rtlCol="0">
            <a:spAutoFit/>
          </a:bodyPr>
          <a:lstStyle/>
          <a:p>
            <a:r>
              <a:rPr lang="vi-VN" sz="1400" dirty="0" smtClean="0">
                <a:solidFill>
                  <a:schemeClr val="accent1"/>
                </a:solidFill>
              </a:rPr>
              <a:t>Phế quản</a:t>
            </a:r>
            <a:endParaRPr lang="vi-VN" sz="1400" dirty="0">
              <a:solidFill>
                <a:schemeClr val="accent1"/>
              </a:solidFill>
            </a:endParaRPr>
          </a:p>
        </p:txBody>
      </p:sp>
      <p:cxnSp>
        <p:nvCxnSpPr>
          <p:cNvPr id="126" name="Straight Arrow Connector 125"/>
          <p:cNvCxnSpPr/>
          <p:nvPr/>
        </p:nvCxnSpPr>
        <p:spPr>
          <a:xfrm flipH="1">
            <a:off x="7316755" y="5039373"/>
            <a:ext cx="91920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7" name="TextBox 126"/>
          <p:cNvSpPr txBox="1"/>
          <p:nvPr/>
        </p:nvSpPr>
        <p:spPr>
          <a:xfrm>
            <a:off x="8235957" y="4823574"/>
            <a:ext cx="908043" cy="523220"/>
          </a:xfrm>
          <a:prstGeom prst="rect">
            <a:avLst/>
          </a:prstGeom>
          <a:noFill/>
        </p:spPr>
        <p:txBody>
          <a:bodyPr wrap="square" rtlCol="0">
            <a:spAutoFit/>
          </a:bodyPr>
          <a:lstStyle/>
          <a:p>
            <a:r>
              <a:rPr lang="vi-VN" sz="1400" dirty="0" smtClean="0">
                <a:solidFill>
                  <a:schemeClr val="accent1"/>
                </a:solidFill>
              </a:rPr>
              <a:t>Phế quản nhỏ</a:t>
            </a:r>
            <a:endParaRPr lang="vi-VN" sz="1400" dirty="0">
              <a:solidFill>
                <a:schemeClr val="accent1"/>
              </a:solidFill>
            </a:endParaRPr>
          </a:p>
        </p:txBody>
      </p:sp>
    </p:spTree>
    <p:custDataLst>
      <p:tags r:id="rId1"/>
    </p:custDataLst>
    <p:extLst>
      <p:ext uri="{BB962C8B-B14F-4D97-AF65-F5344CB8AC3E}">
        <p14:creationId xmlns:p14="http://schemas.microsoft.com/office/powerpoint/2010/main" val="544995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additive="base">
                                        <p:cTn id="33" dur="500" fill="hold"/>
                                        <p:tgtEl>
                                          <p:spTgt spid="69"/>
                                        </p:tgtEl>
                                        <p:attrNameLst>
                                          <p:attrName>ppt_x</p:attrName>
                                        </p:attrNameLst>
                                      </p:cBhvr>
                                      <p:tavLst>
                                        <p:tav tm="0">
                                          <p:val>
                                            <p:strVal val="#ppt_x"/>
                                          </p:val>
                                        </p:tav>
                                        <p:tav tm="100000">
                                          <p:val>
                                            <p:strVal val="#ppt_x"/>
                                          </p:val>
                                        </p:tav>
                                      </p:tavLst>
                                    </p:anim>
                                    <p:anim calcmode="lin" valueType="num">
                                      <p:cBhvr additive="base">
                                        <p:cTn id="3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500" fill="hold"/>
                                        <p:tgtEl>
                                          <p:spTgt spid="78"/>
                                        </p:tgtEl>
                                        <p:attrNameLst>
                                          <p:attrName>ppt_x</p:attrName>
                                        </p:attrNameLst>
                                      </p:cBhvr>
                                      <p:tavLst>
                                        <p:tav tm="0">
                                          <p:val>
                                            <p:strVal val="#ppt_x"/>
                                          </p:val>
                                        </p:tav>
                                        <p:tav tm="100000">
                                          <p:val>
                                            <p:strVal val="#ppt_x"/>
                                          </p:val>
                                        </p:tav>
                                      </p:tavLst>
                                    </p:anim>
                                    <p:anim calcmode="lin" valueType="num">
                                      <p:cBhvr additive="base">
                                        <p:cTn id="5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additive="base">
                                        <p:cTn id="63" dur="500" fill="hold"/>
                                        <p:tgtEl>
                                          <p:spTgt spid="85"/>
                                        </p:tgtEl>
                                        <p:attrNameLst>
                                          <p:attrName>ppt_x</p:attrName>
                                        </p:attrNameLst>
                                      </p:cBhvr>
                                      <p:tavLst>
                                        <p:tav tm="0">
                                          <p:val>
                                            <p:strVal val="#ppt_x"/>
                                          </p:val>
                                        </p:tav>
                                        <p:tav tm="100000">
                                          <p:val>
                                            <p:strVal val="#ppt_x"/>
                                          </p:val>
                                        </p:tav>
                                      </p:tavLst>
                                    </p:anim>
                                    <p:anim calcmode="lin" valueType="num">
                                      <p:cBhvr additive="base">
                                        <p:cTn id="6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90"/>
                                        </p:tgtEl>
                                        <p:attrNameLst>
                                          <p:attrName>style.visibility</p:attrName>
                                        </p:attrNameLst>
                                      </p:cBhvr>
                                      <p:to>
                                        <p:strVal val="visible"/>
                                      </p:to>
                                    </p:set>
                                    <p:anim calcmode="lin" valueType="num">
                                      <p:cBhvr additive="base">
                                        <p:cTn id="74" dur="500" fill="hold"/>
                                        <p:tgtEl>
                                          <p:spTgt spid="90"/>
                                        </p:tgtEl>
                                        <p:attrNameLst>
                                          <p:attrName>ppt_x</p:attrName>
                                        </p:attrNameLst>
                                      </p:cBhvr>
                                      <p:tavLst>
                                        <p:tav tm="0">
                                          <p:val>
                                            <p:strVal val="#ppt_x"/>
                                          </p:val>
                                        </p:tav>
                                        <p:tav tm="100000">
                                          <p:val>
                                            <p:strVal val="#ppt_x"/>
                                          </p:val>
                                        </p:tav>
                                      </p:tavLst>
                                    </p:anim>
                                    <p:anim calcmode="lin" valueType="num">
                                      <p:cBhvr additive="base">
                                        <p:cTn id="75"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fade">
                                      <p:cBhvr>
                                        <p:cTn id="80" dur="500"/>
                                        <p:tgtEl>
                                          <p:spTgt spid="92"/>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5"/>
                                        </p:tgtEl>
                                        <p:attrNameLst>
                                          <p:attrName>style.visibility</p:attrName>
                                        </p:attrNameLst>
                                      </p:cBhvr>
                                      <p:to>
                                        <p:strVal val="visible"/>
                                      </p:to>
                                    </p:set>
                                    <p:anim calcmode="lin" valueType="num">
                                      <p:cBhvr additive="base">
                                        <p:cTn id="85" dur="500" fill="hold"/>
                                        <p:tgtEl>
                                          <p:spTgt spid="105"/>
                                        </p:tgtEl>
                                        <p:attrNameLst>
                                          <p:attrName>ppt_x</p:attrName>
                                        </p:attrNameLst>
                                      </p:cBhvr>
                                      <p:tavLst>
                                        <p:tav tm="0">
                                          <p:val>
                                            <p:strVal val="#ppt_x"/>
                                          </p:val>
                                        </p:tav>
                                        <p:tav tm="100000">
                                          <p:val>
                                            <p:strVal val="#ppt_x"/>
                                          </p:val>
                                        </p:tav>
                                      </p:tavLst>
                                    </p:anim>
                                    <p:anim calcmode="lin" valueType="num">
                                      <p:cBhvr additive="base">
                                        <p:cTn id="86"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6"/>
                                        </p:tgtEl>
                                        <p:attrNameLst>
                                          <p:attrName>style.visibility</p:attrName>
                                        </p:attrNameLst>
                                      </p:cBhvr>
                                      <p:to>
                                        <p:strVal val="visible"/>
                                      </p:to>
                                    </p:set>
                                    <p:animEffect transition="in" filter="fade">
                                      <p:cBhvr>
                                        <p:cTn id="91" dur="500"/>
                                        <p:tgtEl>
                                          <p:spTgt spid="106"/>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19"/>
                                        </p:tgtEl>
                                        <p:attrNameLst>
                                          <p:attrName>style.visibility</p:attrName>
                                        </p:attrNameLst>
                                      </p:cBhvr>
                                      <p:to>
                                        <p:strVal val="visible"/>
                                      </p:to>
                                    </p:set>
                                    <p:anim calcmode="lin" valueType="num">
                                      <p:cBhvr additive="base">
                                        <p:cTn id="96" dur="500" fill="hold"/>
                                        <p:tgtEl>
                                          <p:spTgt spid="119"/>
                                        </p:tgtEl>
                                        <p:attrNameLst>
                                          <p:attrName>ppt_x</p:attrName>
                                        </p:attrNameLst>
                                      </p:cBhvr>
                                      <p:tavLst>
                                        <p:tav tm="0">
                                          <p:val>
                                            <p:strVal val="#ppt_x"/>
                                          </p:val>
                                        </p:tav>
                                        <p:tav tm="100000">
                                          <p:val>
                                            <p:strVal val="#ppt_x"/>
                                          </p:val>
                                        </p:tav>
                                      </p:tavLst>
                                    </p:anim>
                                    <p:anim calcmode="lin" valueType="num">
                                      <p:cBhvr additive="base">
                                        <p:cTn id="97"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1"/>
                                        </p:tgtEl>
                                        <p:attrNameLst>
                                          <p:attrName>style.visibility</p:attrName>
                                        </p:attrNameLst>
                                      </p:cBhvr>
                                      <p:to>
                                        <p:strVal val="visible"/>
                                      </p:to>
                                    </p:set>
                                    <p:animEffect transition="in" filter="fade">
                                      <p:cBhvr>
                                        <p:cTn id="102" dur="500"/>
                                        <p:tgtEl>
                                          <p:spTgt spid="121"/>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10"/>
                                        </p:tgtEl>
                                        <p:attrNameLst>
                                          <p:attrName>style.visibility</p:attrName>
                                        </p:attrNameLst>
                                      </p:cBhvr>
                                      <p:to>
                                        <p:strVal val="visible"/>
                                      </p:to>
                                    </p:set>
                                    <p:anim calcmode="lin" valueType="num">
                                      <p:cBhvr additive="base">
                                        <p:cTn id="107" dur="500" fill="hold"/>
                                        <p:tgtEl>
                                          <p:spTgt spid="110"/>
                                        </p:tgtEl>
                                        <p:attrNameLst>
                                          <p:attrName>ppt_x</p:attrName>
                                        </p:attrNameLst>
                                      </p:cBhvr>
                                      <p:tavLst>
                                        <p:tav tm="0">
                                          <p:val>
                                            <p:strVal val="#ppt_x"/>
                                          </p:val>
                                        </p:tav>
                                        <p:tav tm="100000">
                                          <p:val>
                                            <p:strVal val="#ppt_x"/>
                                          </p:val>
                                        </p:tav>
                                      </p:tavLst>
                                    </p:anim>
                                    <p:anim calcmode="lin" valueType="num">
                                      <p:cBhvr additive="base">
                                        <p:cTn id="10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1"/>
                                        </p:tgtEl>
                                        <p:attrNameLst>
                                          <p:attrName>style.visibility</p:attrName>
                                        </p:attrNameLst>
                                      </p:cBhvr>
                                      <p:to>
                                        <p:strVal val="visible"/>
                                      </p:to>
                                    </p:set>
                                    <p:animEffect transition="in" filter="fade">
                                      <p:cBhvr>
                                        <p:cTn id="113" dur="500"/>
                                        <p:tgtEl>
                                          <p:spTgt spid="111"/>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13"/>
                                        </p:tgtEl>
                                        <p:attrNameLst>
                                          <p:attrName>style.visibility</p:attrName>
                                        </p:attrNameLst>
                                      </p:cBhvr>
                                      <p:to>
                                        <p:strVal val="visible"/>
                                      </p:to>
                                    </p:set>
                                    <p:anim calcmode="lin" valueType="num">
                                      <p:cBhvr additive="base">
                                        <p:cTn id="118" dur="500" fill="hold"/>
                                        <p:tgtEl>
                                          <p:spTgt spid="113"/>
                                        </p:tgtEl>
                                        <p:attrNameLst>
                                          <p:attrName>ppt_x</p:attrName>
                                        </p:attrNameLst>
                                      </p:cBhvr>
                                      <p:tavLst>
                                        <p:tav tm="0">
                                          <p:val>
                                            <p:strVal val="#ppt_x"/>
                                          </p:val>
                                        </p:tav>
                                        <p:tav tm="100000">
                                          <p:val>
                                            <p:strVal val="#ppt_x"/>
                                          </p:val>
                                        </p:tav>
                                      </p:tavLst>
                                    </p:anim>
                                    <p:anim calcmode="lin" valueType="num">
                                      <p:cBhvr additive="base">
                                        <p:cTn id="119"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14"/>
                                        </p:tgtEl>
                                        <p:attrNameLst>
                                          <p:attrName>style.visibility</p:attrName>
                                        </p:attrNameLst>
                                      </p:cBhvr>
                                      <p:to>
                                        <p:strVal val="visible"/>
                                      </p:to>
                                    </p:set>
                                    <p:animEffect transition="in" filter="fade">
                                      <p:cBhvr>
                                        <p:cTn id="124" dur="500"/>
                                        <p:tgtEl>
                                          <p:spTgt spid="11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17"/>
                                        </p:tgtEl>
                                        <p:attrNameLst>
                                          <p:attrName>style.visibility</p:attrName>
                                        </p:attrNameLst>
                                      </p:cBhvr>
                                      <p:to>
                                        <p:strVal val="visible"/>
                                      </p:to>
                                    </p:set>
                                    <p:animEffect transition="in" filter="fade">
                                      <p:cBhvr>
                                        <p:cTn id="129" dur="500"/>
                                        <p:tgtEl>
                                          <p:spTgt spid="117"/>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16"/>
                                        </p:tgtEl>
                                        <p:attrNameLst>
                                          <p:attrName>style.visibility</p:attrName>
                                        </p:attrNameLst>
                                      </p:cBhvr>
                                      <p:to>
                                        <p:strVal val="visible"/>
                                      </p:to>
                                    </p:set>
                                    <p:anim calcmode="lin" valueType="num">
                                      <p:cBhvr additive="base">
                                        <p:cTn id="134" dur="500" fill="hold"/>
                                        <p:tgtEl>
                                          <p:spTgt spid="116"/>
                                        </p:tgtEl>
                                        <p:attrNameLst>
                                          <p:attrName>ppt_x</p:attrName>
                                        </p:attrNameLst>
                                      </p:cBhvr>
                                      <p:tavLst>
                                        <p:tav tm="0">
                                          <p:val>
                                            <p:strVal val="#ppt_x"/>
                                          </p:val>
                                        </p:tav>
                                        <p:tav tm="100000">
                                          <p:val>
                                            <p:strVal val="#ppt_x"/>
                                          </p:val>
                                        </p:tav>
                                      </p:tavLst>
                                    </p:anim>
                                    <p:anim calcmode="lin" valueType="num">
                                      <p:cBhvr additive="base">
                                        <p:cTn id="135"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123"/>
                                        </p:tgtEl>
                                        <p:attrNameLst>
                                          <p:attrName>style.visibility</p:attrName>
                                        </p:attrNameLst>
                                      </p:cBhvr>
                                      <p:to>
                                        <p:strVal val="visible"/>
                                      </p:to>
                                    </p:set>
                                    <p:anim calcmode="lin" valueType="num">
                                      <p:cBhvr additive="base">
                                        <p:cTn id="140" dur="500" fill="hold"/>
                                        <p:tgtEl>
                                          <p:spTgt spid="123"/>
                                        </p:tgtEl>
                                        <p:attrNameLst>
                                          <p:attrName>ppt_x</p:attrName>
                                        </p:attrNameLst>
                                      </p:cBhvr>
                                      <p:tavLst>
                                        <p:tav tm="0">
                                          <p:val>
                                            <p:strVal val="#ppt_x"/>
                                          </p:val>
                                        </p:tav>
                                        <p:tav tm="100000">
                                          <p:val>
                                            <p:strVal val="#ppt_x"/>
                                          </p:val>
                                        </p:tav>
                                      </p:tavLst>
                                    </p:anim>
                                    <p:anim calcmode="lin" valueType="num">
                                      <p:cBhvr additive="base">
                                        <p:cTn id="141"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500" fill="hold"/>
                                        <p:tgtEl>
                                          <p:spTgt spid="126"/>
                                        </p:tgtEl>
                                        <p:attrNameLst>
                                          <p:attrName>ppt_x</p:attrName>
                                        </p:attrNameLst>
                                      </p:cBhvr>
                                      <p:tavLst>
                                        <p:tav tm="0">
                                          <p:val>
                                            <p:strVal val="#ppt_x"/>
                                          </p:val>
                                        </p:tav>
                                        <p:tav tm="100000">
                                          <p:val>
                                            <p:strVal val="#ppt_x"/>
                                          </p:val>
                                        </p:tav>
                                      </p:tavLst>
                                    </p:anim>
                                    <p:anim calcmode="lin" valueType="num">
                                      <p:cBhvr additive="base">
                                        <p:cTn id="147"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27"/>
                                        </p:tgtEl>
                                        <p:attrNameLst>
                                          <p:attrName>style.visibility</p:attrName>
                                        </p:attrNameLst>
                                      </p:cBhvr>
                                      <p:to>
                                        <p:strVal val="visible"/>
                                      </p:to>
                                    </p:set>
                                    <p:animEffect transition="in" filter="fade">
                                      <p:cBhvr>
                                        <p:cTn id="152" dur="500"/>
                                        <p:tgtEl>
                                          <p:spTgt spid="12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24"/>
                                        </p:tgtEl>
                                        <p:attrNameLst>
                                          <p:attrName>style.visibility</p:attrName>
                                        </p:attrNameLst>
                                      </p:cBhvr>
                                      <p:to>
                                        <p:strVal val="visible"/>
                                      </p:to>
                                    </p:set>
                                    <p:animEffect transition="in" filter="fade">
                                      <p:cBhvr>
                                        <p:cTn id="15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2" grpId="0" animBg="1"/>
      <p:bldP spid="70" grpId="0"/>
      <p:bldP spid="75" grpId="0"/>
      <p:bldP spid="80" grpId="0"/>
      <p:bldP spid="86" grpId="0"/>
      <p:bldP spid="92" grpId="0"/>
      <p:bldP spid="106" grpId="0"/>
      <p:bldP spid="111" grpId="0"/>
      <p:bldP spid="114" grpId="0"/>
      <p:bldP spid="117" grpId="0"/>
      <p:bldP spid="121" grpId="0"/>
      <p:bldP spid="124" grpId="0"/>
      <p:bldP spid="1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065" y="332656"/>
            <a:ext cx="5479385" cy="523220"/>
          </a:xfrm>
          <a:prstGeom prst="rect">
            <a:avLst/>
          </a:prstGeom>
        </p:spPr>
        <p:txBody>
          <a:bodyPr wrap="none">
            <a:spAutoFit/>
          </a:bodyPr>
          <a:lstStyle/>
          <a:p>
            <a:r>
              <a:rPr lang="en-US" sz="2800" b="1" dirty="0" smtClean="0">
                <a:solidFill>
                  <a:srgbClr val="FF0000"/>
                </a:solidFill>
              </a:rPr>
              <a:t>2. </a:t>
            </a:r>
            <a:r>
              <a:rPr lang="en-US" sz="2800" b="1" dirty="0" err="1" smtClean="0">
                <a:solidFill>
                  <a:srgbClr val="FF0000"/>
                </a:solidFill>
              </a:rPr>
              <a:t>Tác</a:t>
            </a:r>
            <a:r>
              <a:rPr lang="en-US" sz="2800" b="1" dirty="0" smtClean="0">
                <a:solidFill>
                  <a:srgbClr val="FF0000"/>
                </a:solidFill>
              </a:rPr>
              <a:t> </a:t>
            </a:r>
            <a:r>
              <a:rPr lang="en-US" sz="2800" b="1" dirty="0" err="1">
                <a:solidFill>
                  <a:srgbClr val="FF0000"/>
                </a:solidFill>
              </a:rPr>
              <a:t>hại</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việc</a:t>
            </a:r>
            <a:r>
              <a:rPr lang="en-US" sz="2800" b="1" dirty="0">
                <a:solidFill>
                  <a:srgbClr val="FF0000"/>
                </a:solidFill>
              </a:rPr>
              <a:t> </a:t>
            </a:r>
            <a:r>
              <a:rPr lang="en-US" sz="2800" b="1" dirty="0" err="1">
                <a:solidFill>
                  <a:srgbClr val="FF0000"/>
                </a:solidFill>
              </a:rPr>
              <a:t>hút</a:t>
            </a:r>
            <a:r>
              <a:rPr lang="en-US" sz="2800" b="1" dirty="0">
                <a:solidFill>
                  <a:srgbClr val="FF0000"/>
                </a:solidFill>
              </a:rPr>
              <a:t> </a:t>
            </a:r>
            <a:r>
              <a:rPr lang="en-US" sz="2800" b="1" dirty="0" err="1">
                <a:solidFill>
                  <a:srgbClr val="FF0000"/>
                </a:solidFill>
              </a:rPr>
              <a:t>thuốc</a:t>
            </a:r>
            <a:r>
              <a:rPr lang="en-US" sz="2800" b="1" dirty="0">
                <a:solidFill>
                  <a:srgbClr val="FF0000"/>
                </a:solidFill>
              </a:rPr>
              <a:t> </a:t>
            </a:r>
            <a:r>
              <a:rPr lang="en-US" sz="2800" b="1" dirty="0" err="1">
                <a:solidFill>
                  <a:srgbClr val="FF0000"/>
                </a:solidFill>
              </a:rPr>
              <a:t>lá</a:t>
            </a:r>
            <a:endParaRPr lang="vi-VN" sz="2800" b="1" dirty="0">
              <a:solidFill>
                <a:srgbClr val="FF0000"/>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05780" y="1001822"/>
            <a:ext cx="8370676" cy="4968553"/>
          </a:xfrm>
          <a:prstGeom prst="rect">
            <a:avLst/>
          </a:prstGeom>
        </p:spPr>
      </p:pic>
      <p:sp>
        <p:nvSpPr>
          <p:cNvPr id="3" name="Rectangle 2"/>
          <p:cNvSpPr/>
          <p:nvPr/>
        </p:nvSpPr>
        <p:spPr>
          <a:xfrm>
            <a:off x="239128" y="1011065"/>
            <a:ext cx="8568952" cy="449353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vi-VN" sz="2600" dirty="0"/>
              <a:t>Khi hút thuốc lá, hoặc sống chung với người hút thuốc, khói thuốc hít qua phổi ngấm vào máu, tích luỹ lâu ngày trở thành điều kiện và nguyên nhân gây nên các bệnh tim mạch, viêm nhiễm đường hô hấp gây tổn thương trong lòng mạch máu. Vì vậy người hút thuốc lá dễ bị các bệnh như: rụng tóc, đục thủy tinh thể, da nhăn, giảm thính lực, sâu răng, ung thư da, bệnh phổi tắc nghẽn mạn tính, loãng xương, bệnh tim mạch, vàng móng tay, ung thư cổ tử cung, tinh trùng biến dạng, bệnh vảy nến, viêm tắc mạch máu, ung thư phổi và các cơ quan khác như: mũi, miệng, lưỡi, tuyến nước bọt, họng, thanh quản, thực quản, thận, tụy v.v.</a:t>
            </a:r>
          </a:p>
        </p:txBody>
      </p:sp>
    </p:spTree>
    <p:custDataLst>
      <p:tags r:id="rId1"/>
    </p:custDataLst>
    <p:extLst>
      <p:ext uri="{BB962C8B-B14F-4D97-AF65-F5344CB8AC3E}">
        <p14:creationId xmlns:p14="http://schemas.microsoft.com/office/powerpoint/2010/main" val="7271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404664"/>
            <a:ext cx="8280920" cy="830997"/>
          </a:xfrm>
          <a:prstGeom prst="rect">
            <a:avLst/>
          </a:prstGeom>
        </p:spPr>
        <p:txBody>
          <a:bodyPr wrap="square">
            <a:spAutoFit/>
          </a:bodyPr>
          <a:lstStyle/>
          <a:p>
            <a:r>
              <a:rPr lang="vi-VN" sz="2400" dirty="0" smtClean="0">
                <a:solidFill>
                  <a:schemeClr val="accent1"/>
                </a:solidFill>
              </a:rPr>
              <a:t> </a:t>
            </a:r>
            <a:r>
              <a:rPr lang="vi-VN" sz="2400" dirty="0">
                <a:solidFill>
                  <a:schemeClr val="accent1"/>
                </a:solidFill>
              </a:rPr>
              <a:t>a) Đối với phụ nữ</a:t>
            </a:r>
          </a:p>
          <a:p>
            <a:endParaRPr lang="vi-VN" sz="2400" dirty="0"/>
          </a:p>
        </p:txBody>
      </p:sp>
      <p:sp>
        <p:nvSpPr>
          <p:cNvPr id="9" name="Rectangle 8"/>
          <p:cNvSpPr/>
          <p:nvPr/>
        </p:nvSpPr>
        <p:spPr>
          <a:xfrm>
            <a:off x="388301" y="870752"/>
            <a:ext cx="8208912" cy="1292662"/>
          </a:xfrm>
          <a:prstGeom prst="rect">
            <a:avLst/>
          </a:prstGeom>
        </p:spPr>
        <p:txBody>
          <a:bodyPr wrap="square">
            <a:spAutoFit/>
          </a:bodyPr>
          <a:lstStyle/>
          <a:p>
            <a:r>
              <a:rPr lang="vi-VN" sz="2600" dirty="0" smtClean="0"/>
              <a:t> Tăng </a:t>
            </a:r>
            <a:r>
              <a:rPr lang="vi-VN" sz="2600" dirty="0"/>
              <a:t>nguy cơ ung thư tử cung, rối loạn kinh nguyệt, ung thư vú, làm hỏng các trứng trong buồng trứng, tăng nguy cơ mãn kinh sớm, giảm khả năng thụ thai.</a:t>
            </a:r>
          </a:p>
        </p:txBody>
      </p:sp>
      <p:sp>
        <p:nvSpPr>
          <p:cNvPr id="10" name="Rectangle 9"/>
          <p:cNvSpPr/>
          <p:nvPr/>
        </p:nvSpPr>
        <p:spPr>
          <a:xfrm>
            <a:off x="361728" y="2216086"/>
            <a:ext cx="2797561" cy="461665"/>
          </a:xfrm>
          <a:prstGeom prst="rect">
            <a:avLst/>
          </a:prstGeom>
        </p:spPr>
        <p:txBody>
          <a:bodyPr wrap="none">
            <a:spAutoFit/>
          </a:bodyPr>
          <a:lstStyle/>
          <a:p>
            <a:r>
              <a:rPr lang="en-US" sz="2400" dirty="0">
                <a:solidFill>
                  <a:schemeClr val="accent1"/>
                </a:solidFill>
              </a:rPr>
              <a:t>b) </a:t>
            </a:r>
            <a:r>
              <a:rPr lang="en-US" sz="2400" dirty="0" err="1">
                <a:solidFill>
                  <a:schemeClr val="accent1"/>
                </a:solidFill>
              </a:rPr>
              <a:t>Đối</a:t>
            </a:r>
            <a:r>
              <a:rPr lang="en-US" sz="2400" dirty="0">
                <a:solidFill>
                  <a:schemeClr val="accent1"/>
                </a:solidFill>
              </a:rPr>
              <a:t> </a:t>
            </a:r>
            <a:r>
              <a:rPr lang="en-US" sz="2400" dirty="0" err="1">
                <a:solidFill>
                  <a:schemeClr val="accent1"/>
                </a:solidFill>
              </a:rPr>
              <a:t>với</a:t>
            </a:r>
            <a:r>
              <a:rPr lang="en-US" sz="2400" dirty="0">
                <a:solidFill>
                  <a:schemeClr val="accent1"/>
                </a:solidFill>
              </a:rPr>
              <a:t> </a:t>
            </a:r>
            <a:r>
              <a:rPr lang="en-US" sz="2400" dirty="0" err="1">
                <a:solidFill>
                  <a:schemeClr val="accent1"/>
                </a:solidFill>
              </a:rPr>
              <a:t>nam</a:t>
            </a:r>
            <a:r>
              <a:rPr lang="en-US" sz="2400" dirty="0">
                <a:solidFill>
                  <a:schemeClr val="accent1"/>
                </a:solidFill>
              </a:rPr>
              <a:t> </a:t>
            </a:r>
            <a:r>
              <a:rPr lang="en-US" sz="2400" dirty="0" err="1">
                <a:solidFill>
                  <a:schemeClr val="accent1"/>
                </a:solidFill>
              </a:rPr>
              <a:t>giới</a:t>
            </a:r>
            <a:endParaRPr lang="vi-VN" sz="2400" dirty="0">
              <a:solidFill>
                <a:schemeClr val="accent1"/>
              </a:solidFill>
            </a:endParaRPr>
          </a:p>
        </p:txBody>
      </p:sp>
      <p:sp>
        <p:nvSpPr>
          <p:cNvPr id="11" name="Rectangle 10"/>
          <p:cNvSpPr/>
          <p:nvPr/>
        </p:nvSpPr>
        <p:spPr>
          <a:xfrm>
            <a:off x="518586" y="2677751"/>
            <a:ext cx="7776864" cy="2092881"/>
          </a:xfrm>
          <a:prstGeom prst="rect">
            <a:avLst/>
          </a:prstGeom>
        </p:spPr>
        <p:txBody>
          <a:bodyPr wrap="square">
            <a:spAutoFit/>
          </a:bodyPr>
          <a:lstStyle/>
          <a:p>
            <a:r>
              <a:rPr lang="vi-VN" sz="2600" dirty="0" smtClean="0"/>
              <a:t> Làm </a:t>
            </a:r>
            <a:r>
              <a:rPr lang="vi-VN" sz="2600" dirty="0"/>
              <a:t>giảm số lượng và chất lượng tinh trùng, dễ dẫn đến vô sinh, hút thuốc gây viêm hệ thống sinh dục làm tinh trùng khó xâm nhập vào trứng, liệt dương do mạch máu càng cao, xơ vữa động mạch, co thắt động mạch, gây ung thư bàng </a:t>
            </a:r>
            <a:r>
              <a:rPr lang="vi-VN" sz="2600" dirty="0" smtClean="0"/>
              <a:t>quang.</a:t>
            </a:r>
            <a:r>
              <a:rPr lang="en-US" sz="2600" dirty="0"/>
              <a:t> </a:t>
            </a:r>
            <a:endParaRPr lang="vi-VN" sz="2600" dirty="0"/>
          </a:p>
        </p:txBody>
      </p:sp>
      <p:sp>
        <p:nvSpPr>
          <p:cNvPr id="12" name="Rectangle 11"/>
          <p:cNvSpPr/>
          <p:nvPr/>
        </p:nvSpPr>
        <p:spPr>
          <a:xfrm>
            <a:off x="518586" y="4770632"/>
            <a:ext cx="2456122" cy="461665"/>
          </a:xfrm>
          <a:prstGeom prst="rect">
            <a:avLst/>
          </a:prstGeom>
        </p:spPr>
        <p:txBody>
          <a:bodyPr wrap="none">
            <a:spAutoFit/>
          </a:bodyPr>
          <a:lstStyle/>
          <a:p>
            <a:r>
              <a:rPr lang="en-US" sz="2400" dirty="0">
                <a:solidFill>
                  <a:schemeClr val="accent1"/>
                </a:solidFill>
              </a:rPr>
              <a:t>c) </a:t>
            </a:r>
            <a:r>
              <a:rPr lang="en-US" sz="2400" dirty="0" err="1">
                <a:solidFill>
                  <a:schemeClr val="accent1"/>
                </a:solidFill>
              </a:rPr>
              <a:t>Đối</a:t>
            </a:r>
            <a:r>
              <a:rPr lang="en-US" sz="2400" dirty="0">
                <a:solidFill>
                  <a:schemeClr val="accent1"/>
                </a:solidFill>
              </a:rPr>
              <a:t> </a:t>
            </a:r>
            <a:r>
              <a:rPr lang="en-US" sz="2400" dirty="0" err="1">
                <a:solidFill>
                  <a:schemeClr val="accent1"/>
                </a:solidFill>
              </a:rPr>
              <a:t>với</a:t>
            </a:r>
            <a:r>
              <a:rPr lang="en-US" sz="2400" dirty="0">
                <a:solidFill>
                  <a:schemeClr val="accent1"/>
                </a:solidFill>
              </a:rPr>
              <a:t> </a:t>
            </a:r>
            <a:r>
              <a:rPr lang="en-US" sz="2400" dirty="0" err="1">
                <a:solidFill>
                  <a:schemeClr val="accent1"/>
                </a:solidFill>
              </a:rPr>
              <a:t>trẻ</a:t>
            </a:r>
            <a:r>
              <a:rPr lang="en-US" sz="2400" dirty="0">
                <a:solidFill>
                  <a:schemeClr val="accent1"/>
                </a:solidFill>
              </a:rPr>
              <a:t> </a:t>
            </a:r>
            <a:r>
              <a:rPr lang="en-US" sz="2400" dirty="0" err="1">
                <a:solidFill>
                  <a:schemeClr val="accent1"/>
                </a:solidFill>
              </a:rPr>
              <a:t>em</a:t>
            </a:r>
            <a:endParaRPr lang="vi-VN" sz="2400" dirty="0">
              <a:solidFill>
                <a:schemeClr val="accent1"/>
              </a:solidFill>
            </a:endParaRPr>
          </a:p>
        </p:txBody>
      </p:sp>
      <p:sp>
        <p:nvSpPr>
          <p:cNvPr id="13" name="Rectangle 12"/>
          <p:cNvSpPr/>
          <p:nvPr/>
        </p:nvSpPr>
        <p:spPr>
          <a:xfrm>
            <a:off x="422851" y="5232297"/>
            <a:ext cx="8278385" cy="1292662"/>
          </a:xfrm>
          <a:prstGeom prst="rect">
            <a:avLst/>
          </a:prstGeom>
        </p:spPr>
        <p:txBody>
          <a:bodyPr wrap="square">
            <a:spAutoFit/>
          </a:bodyPr>
          <a:lstStyle/>
          <a:p>
            <a:r>
              <a:rPr lang="vi-VN" sz="2400" dirty="0" smtClean="0"/>
              <a:t> </a:t>
            </a:r>
            <a:r>
              <a:rPr lang="vi-VN" sz="2600" dirty="0" smtClean="0"/>
              <a:t>Dễ </a:t>
            </a:r>
            <a:r>
              <a:rPr lang="vi-VN" sz="2600" dirty="0"/>
              <a:t>bị còi xương, trí tuệ chậm phát triển, suy dinh dưỡng, viêm phế quản và viêm phổi, bệnh hen xuyễn, viêm tai mãn tính và tiết dịch tai giữa.</a:t>
            </a:r>
          </a:p>
        </p:txBody>
      </p:sp>
    </p:spTree>
    <p:extLst>
      <p:ext uri="{BB962C8B-B14F-4D97-AF65-F5344CB8AC3E}">
        <p14:creationId xmlns:p14="http://schemas.microsoft.com/office/powerpoint/2010/main" val="335299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duoc365.com/wp-content/uploads/hit-khoi-thuoc-la-co-bi-anh-huong-gi-khong-yduoc365.com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2276"/>
            <a:ext cx="4272409" cy="3426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amthaoduoc.com/wp-content/uploads/2013/08/anh-huong-cua-khoi-thuoc-la-toi-thai-nhi-2-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3979"/>
            <a:ext cx="3593644" cy="35138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tv1.vcmedia.vn/zoom/650_365/Uploaded/nguyenngan/2013_06_05/_67959652_cig_p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935" y="3845768"/>
            <a:ext cx="6191250"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8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barn(inVertical)">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6197530" cy="523220"/>
          </a:xfrm>
          <a:prstGeom prst="rect">
            <a:avLst/>
          </a:prstGeom>
        </p:spPr>
        <p:txBody>
          <a:bodyPr wrap="none">
            <a:spAutoFit/>
          </a:bodyPr>
          <a:lstStyle/>
          <a:p>
            <a:r>
              <a:rPr lang="en-US" sz="2800" b="1" dirty="0">
                <a:solidFill>
                  <a:srgbClr val="FF0000"/>
                </a:solidFill>
              </a:rPr>
              <a:t>3) </a:t>
            </a:r>
            <a:r>
              <a:rPr lang="en-US" sz="2800" b="1" dirty="0" err="1">
                <a:solidFill>
                  <a:srgbClr val="FF0000"/>
                </a:solidFill>
              </a:rPr>
              <a:t>Thực</a:t>
            </a:r>
            <a:r>
              <a:rPr lang="en-US" sz="2800" b="1" dirty="0">
                <a:solidFill>
                  <a:srgbClr val="FF0000"/>
                </a:solidFill>
              </a:rPr>
              <a:t> </a:t>
            </a:r>
            <a:r>
              <a:rPr lang="en-US" sz="2800" b="1" dirty="0" err="1">
                <a:solidFill>
                  <a:srgbClr val="FF0000"/>
                </a:solidFill>
              </a:rPr>
              <a:t>trạng</a:t>
            </a:r>
            <a:r>
              <a:rPr lang="en-US" sz="2800" b="1" dirty="0">
                <a:solidFill>
                  <a:srgbClr val="FF0000"/>
                </a:solidFill>
              </a:rPr>
              <a:t> </a:t>
            </a:r>
            <a:r>
              <a:rPr lang="en-US" sz="2800" b="1" dirty="0" err="1">
                <a:solidFill>
                  <a:srgbClr val="FF0000"/>
                </a:solidFill>
              </a:rPr>
              <a:t>hút</a:t>
            </a:r>
            <a:r>
              <a:rPr lang="en-US" sz="2800" b="1" dirty="0">
                <a:solidFill>
                  <a:srgbClr val="FF0000"/>
                </a:solidFill>
              </a:rPr>
              <a:t> </a:t>
            </a:r>
            <a:r>
              <a:rPr lang="en-US" sz="2800" b="1" dirty="0" err="1">
                <a:solidFill>
                  <a:srgbClr val="FF0000"/>
                </a:solidFill>
              </a:rPr>
              <a:t>thuốc</a:t>
            </a:r>
            <a:r>
              <a:rPr lang="en-US" sz="2800" b="1" dirty="0">
                <a:solidFill>
                  <a:srgbClr val="FF0000"/>
                </a:solidFill>
              </a:rPr>
              <a:t> </a:t>
            </a:r>
            <a:r>
              <a:rPr lang="en-US" sz="2800" b="1" dirty="0" err="1">
                <a:solidFill>
                  <a:srgbClr val="FF0000"/>
                </a:solidFill>
              </a:rPr>
              <a:t>lá</a:t>
            </a:r>
            <a:r>
              <a:rPr lang="en-US" sz="2800" b="1" dirty="0">
                <a:solidFill>
                  <a:srgbClr val="FF0000"/>
                </a:solidFill>
              </a:rPr>
              <a:t> </a:t>
            </a:r>
            <a:r>
              <a:rPr lang="en-US" sz="2800" b="1" dirty="0" err="1">
                <a:solidFill>
                  <a:srgbClr val="FF0000"/>
                </a:solidFill>
              </a:rPr>
              <a:t>hiện</a:t>
            </a:r>
            <a:r>
              <a:rPr lang="en-US" sz="2800" b="1" dirty="0">
                <a:solidFill>
                  <a:srgbClr val="FF0000"/>
                </a:solidFill>
              </a:rPr>
              <a:t> nay</a:t>
            </a:r>
            <a:endParaRPr lang="vi-VN" sz="2800" b="1" dirty="0">
              <a:solidFill>
                <a:srgbClr val="FF0000"/>
              </a:solidFill>
            </a:endParaRPr>
          </a:p>
        </p:txBody>
      </p:sp>
      <p:sp>
        <p:nvSpPr>
          <p:cNvPr id="3" name="Rectangle 2"/>
          <p:cNvSpPr/>
          <p:nvPr/>
        </p:nvSpPr>
        <p:spPr>
          <a:xfrm>
            <a:off x="171061" y="1124744"/>
            <a:ext cx="8568952" cy="4647426"/>
          </a:xfrm>
          <a:prstGeom prst="rect">
            <a:avLst/>
          </a:prstGeom>
        </p:spPr>
        <p:txBody>
          <a:bodyPr wrap="square">
            <a:spAutoFit/>
          </a:bodyPr>
          <a:lstStyle/>
          <a:p>
            <a:r>
              <a:rPr lang="vi-VN" sz="2600" dirty="0"/>
              <a:t>Trong thời gian qua, trên các kênh thông tin đại chúng đã tuyên truyền nhiều về tác hại của hút thuốc lá.</a:t>
            </a:r>
            <a:r>
              <a:rPr lang="vi-VN" dirty="0"/>
              <a:t> </a:t>
            </a:r>
            <a:r>
              <a:rPr lang="vi-VN" sz="2600" dirty="0"/>
              <a:t>Tuy nhiên, vẫn còn nhiều người chưa hiểu hết tác hại của nó đối với sức khoẻ con người. Thực trạng này đang diễn ra phổ biến không chỉ ở người lớn mà cả trong giới trẻ</a:t>
            </a:r>
            <a:r>
              <a:rPr lang="vi-VN" sz="2600" dirty="0" smtClean="0"/>
              <a:t>.</a:t>
            </a:r>
            <a:r>
              <a:rPr lang="vi-VN" sz="2800" b="1" dirty="0"/>
              <a:t> </a:t>
            </a:r>
            <a:r>
              <a:rPr lang="vi-VN" sz="2600" dirty="0"/>
              <a:t>Theo ước tính, cả nước có khoảng 17 triệu người hút thuốc và có tới hơn 60 triệu người còn lại phải tiếp xúc với khói thuốc thụ động</a:t>
            </a:r>
            <a:r>
              <a:rPr lang="vi-VN" sz="2600" dirty="0" smtClean="0"/>
              <a:t>.</a:t>
            </a:r>
            <a:r>
              <a:rPr lang="vi-VN" sz="2800" dirty="0"/>
              <a:t> Việt Nam là một trong những nước có tỷ lệ hút thuốc lá cao trên thế giới (56,1% ở nam giới và 1,8% ở nữ giới), 2/3 số phụ nữ và 1/2 số trẻ em bị ảnh hưởng thụ động của khói thuốc lá.</a:t>
            </a:r>
          </a:p>
          <a:p>
            <a:endParaRPr lang="vi-VN" sz="2600" dirty="0"/>
          </a:p>
        </p:txBody>
      </p:sp>
    </p:spTree>
    <p:extLst>
      <p:ext uri="{BB962C8B-B14F-4D97-AF65-F5344CB8AC3E}">
        <p14:creationId xmlns:p14="http://schemas.microsoft.com/office/powerpoint/2010/main" val="97044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5849615" cy="523220"/>
          </a:xfrm>
          <a:prstGeom prst="rect">
            <a:avLst/>
          </a:prstGeom>
        </p:spPr>
        <p:txBody>
          <a:bodyPr wrap="none">
            <a:spAutoFit/>
          </a:bodyPr>
          <a:lstStyle/>
          <a:p>
            <a:r>
              <a:rPr lang="en-US" sz="2800" b="1" dirty="0">
                <a:solidFill>
                  <a:srgbClr val="FF0000"/>
                </a:solidFill>
              </a:rPr>
              <a:t>4) </a:t>
            </a:r>
            <a:r>
              <a:rPr lang="en-US" sz="2800" b="1" dirty="0" err="1">
                <a:solidFill>
                  <a:srgbClr val="FF0000"/>
                </a:solidFill>
              </a:rPr>
              <a:t>V</a:t>
            </a:r>
            <a:r>
              <a:rPr lang="en-US" sz="2800" b="1" dirty="0" err="1" smtClean="0">
                <a:solidFill>
                  <a:srgbClr val="FF0000"/>
                </a:solidFill>
              </a:rPr>
              <a:t>iệc</a:t>
            </a:r>
            <a:r>
              <a:rPr lang="en-US" sz="2800" b="1" dirty="0" smtClean="0">
                <a:solidFill>
                  <a:srgbClr val="FF0000"/>
                </a:solidFill>
              </a:rPr>
              <a:t> </a:t>
            </a:r>
            <a:r>
              <a:rPr lang="en-US" sz="2800" b="1" dirty="0" err="1">
                <a:solidFill>
                  <a:srgbClr val="FF0000"/>
                </a:solidFill>
              </a:rPr>
              <a:t>phòng</a:t>
            </a:r>
            <a:r>
              <a:rPr lang="en-US" sz="2800" b="1" dirty="0">
                <a:solidFill>
                  <a:srgbClr val="FF0000"/>
                </a:solidFill>
              </a:rPr>
              <a:t> </a:t>
            </a:r>
            <a:r>
              <a:rPr lang="en-US" sz="2800" b="1" dirty="0" err="1">
                <a:solidFill>
                  <a:srgbClr val="FF0000"/>
                </a:solidFill>
              </a:rPr>
              <a:t>chống</a:t>
            </a:r>
            <a:r>
              <a:rPr lang="en-US" sz="2800" b="1" dirty="0">
                <a:solidFill>
                  <a:srgbClr val="FF0000"/>
                </a:solidFill>
              </a:rPr>
              <a:t> </a:t>
            </a:r>
            <a:r>
              <a:rPr lang="en-US" sz="2800" b="1" dirty="0" err="1">
                <a:solidFill>
                  <a:srgbClr val="FF0000"/>
                </a:solidFill>
              </a:rPr>
              <a:t>hút</a:t>
            </a:r>
            <a:r>
              <a:rPr lang="en-US" sz="2800" b="1" dirty="0">
                <a:solidFill>
                  <a:srgbClr val="FF0000"/>
                </a:solidFill>
              </a:rPr>
              <a:t> </a:t>
            </a:r>
            <a:r>
              <a:rPr lang="en-US" sz="2800" b="1" dirty="0" err="1">
                <a:solidFill>
                  <a:srgbClr val="FF0000"/>
                </a:solidFill>
              </a:rPr>
              <a:t>thuốc</a:t>
            </a:r>
            <a:r>
              <a:rPr lang="en-US" sz="2800" b="1" dirty="0">
                <a:solidFill>
                  <a:srgbClr val="FF0000"/>
                </a:solidFill>
              </a:rPr>
              <a:t> </a:t>
            </a:r>
            <a:r>
              <a:rPr lang="en-US" sz="2800" b="1" dirty="0" err="1">
                <a:solidFill>
                  <a:srgbClr val="FF0000"/>
                </a:solidFill>
              </a:rPr>
              <a:t>lá</a:t>
            </a:r>
            <a:endParaRPr lang="vi-VN" sz="2800" b="1" dirty="0">
              <a:solidFill>
                <a:srgbClr val="FF0000"/>
              </a:solidFill>
            </a:endParaRPr>
          </a:p>
        </p:txBody>
      </p:sp>
      <p:sp>
        <p:nvSpPr>
          <p:cNvPr id="3" name="Rectangle 2"/>
          <p:cNvSpPr/>
          <p:nvPr/>
        </p:nvSpPr>
        <p:spPr>
          <a:xfrm>
            <a:off x="251520" y="1071900"/>
            <a:ext cx="8280920" cy="2492990"/>
          </a:xfrm>
          <a:prstGeom prst="rect">
            <a:avLst/>
          </a:prstGeom>
        </p:spPr>
        <p:txBody>
          <a:bodyPr wrap="square">
            <a:spAutoFit/>
          </a:bodyPr>
          <a:lstStyle/>
          <a:p>
            <a:r>
              <a:rPr lang="vi-VN" sz="2600" dirty="0" smtClean="0"/>
              <a:t> Tổ </a:t>
            </a:r>
            <a:r>
              <a:rPr lang="vi-VN" sz="2600" dirty="0"/>
              <a:t>chức Y tế Thế giới đã chọn ngày 31/5 hàng năm làm ngày Thế giới không thuốc lá, ban hành Hiệp ước khung phòng chống tác hại thuốc lá và đã được nhiều nước tham gia, đưa ra những quy định, hình thức nhặm giảm thấp số người hút thuốc lá để bảo vệ sức khỏe cộng đồng và môi trường.</a:t>
            </a:r>
          </a:p>
        </p:txBody>
      </p:sp>
      <p:sp>
        <p:nvSpPr>
          <p:cNvPr id="5" name="Rectangle 4"/>
          <p:cNvSpPr/>
          <p:nvPr/>
        </p:nvSpPr>
        <p:spPr>
          <a:xfrm>
            <a:off x="362270" y="3388930"/>
            <a:ext cx="8136904" cy="800219"/>
          </a:xfrm>
          <a:prstGeom prst="rect">
            <a:avLst/>
          </a:prstGeom>
        </p:spPr>
        <p:txBody>
          <a:bodyPr wrap="square">
            <a:spAutoFit/>
          </a:bodyPr>
          <a:lstStyle/>
          <a:p>
            <a:r>
              <a:rPr lang="vi-VN" dirty="0" smtClean="0"/>
              <a:t>* </a:t>
            </a:r>
            <a:r>
              <a:rPr lang="vi-VN" sz="2800" dirty="0" smtClean="0"/>
              <a:t>Đối với học sinh:</a:t>
            </a:r>
            <a:r>
              <a:rPr lang="vi-VN" dirty="0"/>
              <a:t/>
            </a:r>
            <a:br>
              <a:rPr lang="vi-VN" dirty="0"/>
            </a:br>
            <a:endParaRPr lang="vi-VN" dirty="0"/>
          </a:p>
        </p:txBody>
      </p:sp>
      <p:sp>
        <p:nvSpPr>
          <p:cNvPr id="6" name="Rectangle 5"/>
          <p:cNvSpPr/>
          <p:nvPr/>
        </p:nvSpPr>
        <p:spPr>
          <a:xfrm>
            <a:off x="309245" y="464185"/>
            <a:ext cx="252095" cy="266700"/>
          </a:xfrm>
          <a:prstGeom prst="rect">
            <a:avLst/>
          </a:prstGeom>
        </p:spPr>
        <p:txBody>
          <a:bodyPr wrap="none">
            <a:spAutoFit/>
          </a:bodyPr>
          <a:lstStyle/>
          <a:p>
            <a:pPr>
              <a:spcAft>
                <a:spcPts val="0"/>
              </a:spcAft>
            </a:pPr>
            <a:r>
              <a:rPr lang="vi-VN" sz="1200">
                <a:effectLst/>
                <a:latin typeface="Times New Roman"/>
                <a:ea typeface="Times New Roman"/>
              </a:rPr>
              <a:t> </a:t>
            </a:r>
          </a:p>
        </p:txBody>
      </p:sp>
      <p:sp>
        <p:nvSpPr>
          <p:cNvPr id="7" name="Rectangle 6"/>
          <p:cNvSpPr/>
          <p:nvPr/>
        </p:nvSpPr>
        <p:spPr>
          <a:xfrm>
            <a:off x="309245" y="2075180"/>
            <a:ext cx="252095" cy="266700"/>
          </a:xfrm>
          <a:prstGeom prst="rect">
            <a:avLst/>
          </a:prstGeom>
        </p:spPr>
        <p:txBody>
          <a:bodyPr wrap="none">
            <a:spAutoFit/>
          </a:bodyPr>
          <a:lstStyle/>
          <a:p>
            <a:pPr>
              <a:spcAft>
                <a:spcPts val="0"/>
              </a:spcAft>
            </a:pPr>
            <a:r>
              <a:rPr lang="vi-VN" sz="1200">
                <a:effectLst/>
                <a:latin typeface="Times New Roman"/>
                <a:ea typeface="Times New Roman"/>
              </a:rPr>
              <a:t> </a:t>
            </a:r>
          </a:p>
        </p:txBody>
      </p:sp>
      <p:sp>
        <p:nvSpPr>
          <p:cNvPr id="8" name="Rectangle 7"/>
          <p:cNvSpPr/>
          <p:nvPr/>
        </p:nvSpPr>
        <p:spPr>
          <a:xfrm>
            <a:off x="165100" y="2518410"/>
            <a:ext cx="7848600" cy="441960"/>
          </a:xfrm>
          <a:prstGeom prst="rect">
            <a:avLst/>
          </a:prstGeom>
        </p:spPr>
        <p:txBody>
          <a:bodyPr wrap="square">
            <a:spAutoFit/>
          </a:bodyPr>
          <a:lstStyle/>
          <a:p>
            <a:pPr>
              <a:spcAft>
                <a:spcPts val="0"/>
              </a:spcAft>
            </a:pPr>
            <a:r>
              <a:rPr lang="vi-VN" sz="2400" kern="1200">
                <a:solidFill>
                  <a:srgbClr val="000000"/>
                </a:solidFill>
                <a:effectLst/>
                <a:latin typeface="Arial"/>
                <a:ea typeface="Times New Roman"/>
                <a:cs typeface="Times New Roman"/>
              </a:rPr>
              <a:t> .</a:t>
            </a:r>
            <a:endParaRPr lang="vi-VN" sz="1200">
              <a:effectLst/>
              <a:latin typeface="Times New Roman"/>
              <a:ea typeface="Times New Roman"/>
            </a:endParaRPr>
          </a:p>
        </p:txBody>
      </p:sp>
      <p:sp>
        <p:nvSpPr>
          <p:cNvPr id="9" name="Rectangle 8"/>
          <p:cNvSpPr/>
          <p:nvPr/>
        </p:nvSpPr>
        <p:spPr>
          <a:xfrm>
            <a:off x="309245" y="4093210"/>
            <a:ext cx="252095" cy="266700"/>
          </a:xfrm>
          <a:prstGeom prst="rect">
            <a:avLst/>
          </a:prstGeom>
        </p:spPr>
        <p:txBody>
          <a:bodyPr wrap="none">
            <a:spAutoFit/>
          </a:bodyPr>
          <a:lstStyle/>
          <a:p>
            <a:pPr>
              <a:spcAft>
                <a:spcPts val="0"/>
              </a:spcAft>
            </a:pPr>
            <a:r>
              <a:rPr lang="vi-VN" sz="1200">
                <a:effectLst/>
                <a:latin typeface="Times New Roman"/>
                <a:ea typeface="Times New Roman"/>
              </a:rPr>
              <a:t> </a:t>
            </a:r>
          </a:p>
        </p:txBody>
      </p:sp>
      <p:sp>
        <p:nvSpPr>
          <p:cNvPr id="10" name="Rectangle 9"/>
          <p:cNvSpPr/>
          <p:nvPr/>
        </p:nvSpPr>
        <p:spPr>
          <a:xfrm>
            <a:off x="152400" y="4771390"/>
            <a:ext cx="7973060" cy="272415"/>
          </a:xfrm>
          <a:prstGeom prst="rect">
            <a:avLst/>
          </a:prstGeom>
        </p:spPr>
        <p:txBody>
          <a:bodyPr wrap="square">
            <a:spAutoFit/>
          </a:bodyPr>
          <a:lstStyle/>
          <a:p>
            <a:pPr>
              <a:spcAft>
                <a:spcPts val="0"/>
              </a:spcAft>
            </a:pPr>
            <a:r>
              <a:rPr lang="en-US" sz="1200">
                <a:effectLst/>
                <a:latin typeface="Times New Roman"/>
                <a:ea typeface="Times New Roman"/>
              </a:rPr>
              <a:t> </a:t>
            </a:r>
            <a:endParaRPr lang="vi-VN" sz="1200">
              <a:effectLst/>
              <a:latin typeface="Times New Roman"/>
              <a:ea typeface="Times New Roman"/>
            </a:endParaRPr>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7"/>
          <p:cNvSpPr>
            <a:spLocks noChangeArrowheads="1"/>
          </p:cNvSpPr>
          <p:nvPr/>
        </p:nvSpPr>
        <p:spPr bwMode="auto">
          <a:xfrm rot="10800000" flipV="1">
            <a:off x="251519" y="3552314"/>
            <a:ext cx="796074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vi-VN" sz="2600" dirty="0" smtClean="0">
                <a:latin typeface="+mj-lt"/>
                <a:cs typeface="Arial" pitchFamily="34" charset="0"/>
              </a:rPr>
              <a:t>  H</a:t>
            </a:r>
            <a:r>
              <a:rPr kumimoji="0" lang="vi-VN" sz="2600" b="0" i="0" u="none" strike="noStrike" cap="none" normalizeH="0" baseline="0" dirty="0" smtClean="0">
                <a:ln>
                  <a:noFill/>
                </a:ln>
                <a:solidFill>
                  <a:schemeClr val="tx1"/>
                </a:solidFill>
                <a:effectLst/>
                <a:latin typeface="+mj-lt"/>
                <a:cs typeface="Arial" pitchFamily="34" charset="0"/>
              </a:rPr>
              <a:t>ọc sinh chúng ta có thể phòng chống hút thuốc lá bằng cách tuyên truyền tác hại của việc hút thuốc lá, nâng cao ý thức của mọi người.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084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i.baomoi.xdn.vn/w460x/15/12/05/276/18149160/1_111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0"/>
            <a:ext cx="4381500" cy="32861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baodansinh.vn/Images/2017/07/17/tranhuyenbtv/thuoc_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18" y="3307019"/>
            <a:ext cx="476250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68199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heel(1)">
                                      <p:cBhvr>
                                        <p:cTn id="15"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762000" y="1435100"/>
            <a:ext cx="7553325" cy="3898900"/>
          </a:xfrm>
          <a:prstGeom prst="rect">
            <a:avLst/>
          </a:prstGeom>
        </p:spPr>
        <p:txBody>
          <a:bodyPr wrap="none" fromWordArt="1">
            <a:prstTxWarp prst="textDeflate">
              <a:avLst>
                <a:gd name="adj" fmla="val 26227"/>
              </a:avLst>
            </a:prstTxWarp>
          </a:bodyPr>
          <a:lstStyle/>
          <a:p>
            <a:r>
              <a:rPr lang="vi-VN" sz="3600" kern="10" dirty="0">
                <a:ln w="25400">
                  <a:solidFill>
                    <a:srgbClr val="0000FF"/>
                  </a:solidFill>
                  <a:round/>
                  <a:headEnd/>
                  <a:tailEnd/>
                </a:ln>
                <a:solidFill>
                  <a:srgbClr val="FF00FF"/>
                </a:solidFill>
                <a:latin typeface="Times New Roman"/>
                <a:cs typeface="Times New Roman"/>
              </a:rPr>
              <a:t>Chúc quý thầy cô sức khoẻ.</a:t>
            </a:r>
          </a:p>
          <a:p>
            <a:r>
              <a:rPr lang="vi-VN" sz="3600" kern="10" dirty="0">
                <a:ln w="25400">
                  <a:solidFill>
                    <a:srgbClr val="0000FF"/>
                  </a:solidFill>
                  <a:round/>
                  <a:headEnd/>
                  <a:tailEnd/>
                </a:ln>
                <a:solidFill>
                  <a:srgbClr val="FF00FF"/>
                </a:solidFill>
                <a:latin typeface="Times New Roman"/>
                <a:cs typeface="Times New Roman"/>
              </a:rPr>
              <a:t>Chúc các </a:t>
            </a:r>
            <a:r>
              <a:rPr lang="vi-VN" sz="3600" kern="10" dirty="0" smtClean="0">
                <a:ln w="25400">
                  <a:solidFill>
                    <a:srgbClr val="0000FF"/>
                  </a:solidFill>
                  <a:round/>
                  <a:headEnd/>
                  <a:tailEnd/>
                </a:ln>
                <a:solidFill>
                  <a:srgbClr val="FF00FF"/>
                </a:solidFill>
                <a:latin typeface="Times New Roman"/>
                <a:cs typeface="Times New Roman"/>
              </a:rPr>
              <a:t>bạn </a:t>
            </a:r>
            <a:r>
              <a:rPr lang="vi-VN" sz="3600" kern="10" dirty="0">
                <a:ln w="25400">
                  <a:solidFill>
                    <a:srgbClr val="0000FF"/>
                  </a:solidFill>
                  <a:round/>
                  <a:headEnd/>
                  <a:tailEnd/>
                </a:ln>
                <a:solidFill>
                  <a:srgbClr val="FF00FF"/>
                </a:solidFill>
                <a:latin typeface="Times New Roman"/>
                <a:cs typeface="Times New Roman"/>
              </a:rPr>
              <a:t>luôn học tốt.</a:t>
            </a:r>
          </a:p>
        </p:txBody>
      </p:sp>
    </p:spTree>
    <p:extLst>
      <p:ext uri="{BB962C8B-B14F-4D97-AF65-F5344CB8AC3E}">
        <p14:creationId xmlns:p14="http://schemas.microsoft.com/office/powerpoint/2010/main" val="408990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p:cTn id="6" dur="1000" fill="hold"/>
                                        <p:tgtEl>
                                          <p:spTgt spid="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9|1.5|1|1.2|0.8|0.9|0.8|1.2|1.3|0.7|0.8|1"/>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319</TotalTime>
  <Words>377</Words>
  <Application>Microsoft Office PowerPoint</Application>
  <PresentationFormat>On-screen Show (4:3)</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dc:creator>
  <cp:lastModifiedBy>Tina</cp:lastModifiedBy>
  <cp:revision>23</cp:revision>
  <dcterms:created xsi:type="dcterms:W3CDTF">2017-10-17T12:19:15Z</dcterms:created>
  <dcterms:modified xsi:type="dcterms:W3CDTF">2017-10-24T04:42:50Z</dcterms:modified>
</cp:coreProperties>
</file>