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8" r:id="rId17"/>
    <p:sldId id="289" r:id="rId18"/>
    <p:sldId id="290" r:id="rId19"/>
    <p:sldId id="275" r:id="rId20"/>
    <p:sldId id="291" r:id="rId21"/>
    <p:sldId id="292" r:id="rId22"/>
    <p:sldId id="276" r:id="rId23"/>
    <p:sldId id="277" r:id="rId24"/>
    <p:sldId id="278" r:id="rId25"/>
    <p:sldId id="279" r:id="rId26"/>
    <p:sldId id="280" r:id="rId27"/>
    <p:sldId id="282" r:id="rId28"/>
    <p:sldId id="281" r:id="rId29"/>
    <p:sldId id="283" r:id="rId30"/>
    <p:sldId id="293" r:id="rId31"/>
    <p:sldId id="284" r:id="rId32"/>
    <p:sldId id="285" r:id="rId33"/>
    <p:sldId id="286" r:id="rId34"/>
    <p:sldId id="287" r:id="rId35"/>
    <p:sldId id="25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FFC02-A890-4C4B-8F79-112E4F0F21AA}" type="datetimeFigureOut">
              <a:rPr lang="en-US" smtClean="0"/>
              <a:t>10/23/2016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58DF1-792F-4F22-A16A-EDD48582AE66}" type="slidenum">
              <a:rPr lang="en-US" smtClean="0"/>
              <a:t>‹#›</a:t>
            </a:fld>
            <a:endParaRPr lang="en-US"/>
          </a:p>
        </p:txBody>
      </p:sp>
    </p:spTree>
    <p:extLst>
      <p:ext uri="{BB962C8B-B14F-4D97-AF65-F5344CB8AC3E}">
        <p14:creationId xmlns:p14="http://schemas.microsoft.com/office/powerpoint/2010/main" val="365651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2CDF-FCA5-465D-843B-E1F8CDC1EF55}" type="slidenum">
              <a:rPr lang="en-US" altLang="en-US"/>
              <a:pPr/>
              <a:t>4</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Rèn luyện cho HS kỹ năng quan sát, nhận biết và hiểu bài</a:t>
            </a:r>
          </a:p>
        </p:txBody>
      </p:sp>
    </p:spTree>
    <p:extLst>
      <p:ext uri="{BB962C8B-B14F-4D97-AF65-F5344CB8AC3E}">
        <p14:creationId xmlns:p14="http://schemas.microsoft.com/office/powerpoint/2010/main" val="19080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6A34C-1FC2-49D1-9AA9-BAD9823C357C}" type="slidenum">
              <a:rPr lang="en-US" altLang="en-US"/>
              <a:pPr/>
              <a:t>24</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Kỹ năng nhận biết, hiểu</a:t>
            </a:r>
          </a:p>
        </p:txBody>
      </p:sp>
    </p:spTree>
    <p:extLst>
      <p:ext uri="{BB962C8B-B14F-4D97-AF65-F5344CB8AC3E}">
        <p14:creationId xmlns:p14="http://schemas.microsoft.com/office/powerpoint/2010/main" val="143086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B1A0E5FD-9475-462D-8255-9F8FC4DA832A}" type="slidenum">
              <a:rPr lang="en-US" altLang="en-US"/>
              <a:pPr/>
              <a:t>‹#›</a:t>
            </a:fld>
            <a:endParaRPr lang="en-US" altLang="en-US"/>
          </a:p>
        </p:txBody>
      </p:sp>
    </p:spTree>
    <p:extLst>
      <p:ext uri="{BB962C8B-B14F-4D97-AF65-F5344CB8AC3E}">
        <p14:creationId xmlns:p14="http://schemas.microsoft.com/office/powerpoint/2010/main" val="329951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5516563"/>
            <a:ext cx="9144000" cy="1341437"/>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uk-UA" altLang="en-US">
              <a:latin typeface=".VnTime" pitchFamily="34" charset="0"/>
            </a:endParaRPr>
          </a:p>
        </p:txBody>
      </p:sp>
      <p:pic>
        <p:nvPicPr>
          <p:cNvPr id="70659" name="Picture 3" descr="FIREWRK5"/>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36513" y="5149850"/>
            <a:ext cx="3073400" cy="1754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0" name="Picture 4"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66725"/>
            <a:ext cx="2286000" cy="1209675"/>
          </a:xfrm>
          <a:prstGeom prst="rect">
            <a:avLst/>
          </a:prstGeom>
          <a:noFill/>
          <a:extLst>
            <a:ext uri="{909E8E84-426E-40DD-AFC4-6F175D3DCCD1}">
              <a14:hiddenFill xmlns:a14="http://schemas.microsoft.com/office/drawing/2010/main">
                <a:solidFill>
                  <a:srgbClr val="FFFFFF"/>
                </a:solidFill>
              </a14:hiddenFill>
            </a:ext>
          </a:extLst>
        </p:spPr>
      </p:pic>
      <p:sp>
        <p:nvSpPr>
          <p:cNvPr id="70661" name="Rectangle 5"/>
          <p:cNvSpPr>
            <a:spLocks noChangeArrowheads="1"/>
          </p:cNvSpPr>
          <p:nvPr/>
        </p:nvSpPr>
        <p:spPr bwMode="auto">
          <a:xfrm rot="10800000">
            <a:off x="0" y="0"/>
            <a:ext cx="9144000" cy="1341438"/>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uk-UA" altLang="en-US">
              <a:latin typeface=".VnTime" pitchFamily="34" charset="0"/>
            </a:endParaRPr>
          </a:p>
        </p:txBody>
      </p:sp>
      <p:pic>
        <p:nvPicPr>
          <p:cNvPr id="70663" name="Picture 7"/>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6934200" y="4779963"/>
            <a:ext cx="2209800" cy="2078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0664" name="Group 8"/>
          <p:cNvGrpSpPr>
            <a:grpSpLocks/>
          </p:cNvGrpSpPr>
          <p:nvPr/>
        </p:nvGrpSpPr>
        <p:grpSpPr bwMode="auto">
          <a:xfrm>
            <a:off x="0" y="0"/>
            <a:ext cx="9144000" cy="6878638"/>
            <a:chOff x="0" y="0"/>
            <a:chExt cx="5760" cy="4333"/>
          </a:xfrm>
        </p:grpSpPr>
        <p:pic>
          <p:nvPicPr>
            <p:cNvPr id="70665" name="Picture 9"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extLst>
              <a:ext uri="{909E8E84-426E-40DD-AFC4-6F175D3DCCD1}">
                <a14:hiddenFill xmlns:a14="http://schemas.microsoft.com/office/drawing/2010/main">
                  <a:solidFill>
                    <a:srgbClr val="FFFFFF"/>
                  </a:solidFill>
                </a14:hiddenFill>
              </a:ext>
            </a:extLst>
          </p:spPr>
        </p:pic>
        <p:pic>
          <p:nvPicPr>
            <p:cNvPr id="70666" name="Picture 10"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extLst>
              <a:ext uri="{909E8E84-426E-40DD-AFC4-6F175D3DCCD1}">
                <a14:hiddenFill xmlns:a14="http://schemas.microsoft.com/office/drawing/2010/main">
                  <a:solidFill>
                    <a:srgbClr val="FFFFFF"/>
                  </a:solidFill>
                </a14:hiddenFill>
              </a:ext>
            </a:extLst>
          </p:spPr>
        </p:pic>
        <p:pic>
          <p:nvPicPr>
            <p:cNvPr id="70668" name="Picture 12"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extLst>
              <a:ext uri="{909E8E84-426E-40DD-AFC4-6F175D3DCCD1}">
                <a14:hiddenFill xmlns:a14="http://schemas.microsoft.com/office/drawing/2010/main">
                  <a:solidFill>
                    <a:srgbClr val="FFFFFF"/>
                  </a:solidFill>
                </a14:hiddenFill>
              </a:ext>
            </a:extLst>
          </p:spPr>
        </p:pic>
      </p:grpSp>
      <p:sp>
        <p:nvSpPr>
          <p:cNvPr id="70669" name="Rectangle 13"/>
          <p:cNvSpPr>
            <a:spLocks noChangeArrowheads="1"/>
          </p:cNvSpPr>
          <p:nvPr/>
        </p:nvSpPr>
        <p:spPr bwMode="auto">
          <a:xfrm>
            <a:off x="457200" y="1447800"/>
            <a:ext cx="2362200" cy="3733800"/>
          </a:xfrm>
          <a:prstGeom prst="rect">
            <a:avLst/>
          </a:prstGeom>
          <a:gradFill rotWithShape="1">
            <a:gsLst>
              <a:gs pos="0">
                <a:srgbClr val="66FFFF"/>
              </a:gs>
              <a:gs pos="100000">
                <a:srgbClr val="00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rgbClr val="FF0000"/>
                </a:solidFill>
                <a:latin typeface="Times New Roman" pitchFamily="18" charset="0"/>
              </a:rPr>
              <a:t>CHƯƠNG</a:t>
            </a:r>
          </a:p>
          <a:p>
            <a:pPr algn="ctr"/>
            <a:r>
              <a:rPr lang="en-US" altLang="en-US" sz="17200">
                <a:solidFill>
                  <a:srgbClr val="FF0000"/>
                </a:solidFill>
                <a:latin typeface="Times New Roman" pitchFamily="18" charset="0"/>
              </a:rPr>
              <a:t>4</a:t>
            </a:r>
          </a:p>
        </p:txBody>
      </p:sp>
      <p:sp>
        <p:nvSpPr>
          <p:cNvPr id="70670" name="Text Box 14"/>
          <p:cNvSpPr txBox="1">
            <a:spLocks noChangeArrowheads="1"/>
          </p:cNvSpPr>
          <p:nvPr/>
        </p:nvSpPr>
        <p:spPr bwMode="auto">
          <a:xfrm>
            <a:off x="2743200" y="1524000"/>
            <a:ext cx="624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FF"/>
                </a:solidFill>
                <a:latin typeface="Times New Roman" pitchFamily="18" charset="0"/>
              </a:rPr>
              <a:t>NGÀNH THÂN MỀM____</a:t>
            </a:r>
          </a:p>
        </p:txBody>
      </p:sp>
      <p:sp>
        <p:nvSpPr>
          <p:cNvPr id="70671" name="Text Box 15"/>
          <p:cNvSpPr txBox="1">
            <a:spLocks noChangeArrowheads="1"/>
          </p:cNvSpPr>
          <p:nvPr/>
        </p:nvSpPr>
        <p:spPr bwMode="auto">
          <a:xfrm>
            <a:off x="2819400" y="2590800"/>
            <a:ext cx="6019800" cy="2147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u="sng">
                <a:solidFill>
                  <a:srgbClr val="800000"/>
                </a:solidFill>
                <a:latin typeface="VNI-Times" pitchFamily="2" charset="0"/>
              </a:rPr>
              <a:t>Baøi 18</a:t>
            </a:r>
            <a:r>
              <a:rPr lang="en-US" altLang="en-US" sz="5400" b="1">
                <a:solidFill>
                  <a:srgbClr val="800000"/>
                </a:solidFill>
                <a:latin typeface="VNI-Times" pitchFamily="2" charset="0"/>
              </a:rPr>
              <a:t>:  </a:t>
            </a:r>
          </a:p>
          <a:p>
            <a:pPr algn="ctr">
              <a:spcBef>
                <a:spcPct val="50000"/>
              </a:spcBef>
            </a:pPr>
            <a:r>
              <a:rPr lang="en-US" altLang="en-US" sz="5400" b="1">
                <a:solidFill>
                  <a:srgbClr val="800000"/>
                </a:solidFill>
                <a:latin typeface="VNI-Times" pitchFamily="2" charset="0"/>
              </a:rPr>
              <a:t>TRAI SOÂNG</a:t>
            </a:r>
          </a:p>
        </p:txBody>
      </p:sp>
    </p:spTree>
    <p:extLst>
      <p:ext uri="{BB962C8B-B14F-4D97-AF65-F5344CB8AC3E}">
        <p14:creationId xmlns:p14="http://schemas.microsoft.com/office/powerpoint/2010/main" val="1473390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5000" fill="hold"/>
                                        <p:tgtEl>
                                          <p:spTgt spid="70670"/>
                                        </p:tgtEl>
                                        <p:attrNameLst>
                                          <p:attrName>style.color</p:attrName>
                                        </p:attrNameLst>
                                      </p:cBhvr>
                                      <p:to>
                                        <a:srgbClr val="9900CC"/>
                                      </p:to>
                                    </p:animClr>
                                  </p:childTnLst>
                                </p:cTn>
                              </p:par>
                              <p:par>
                                <p:cTn id="7" presetID="3" presetClass="emph" presetSubtype="2" fill="hold" grpId="1" nodeType="withEffect">
                                  <p:stCondLst>
                                    <p:cond delay="0"/>
                                  </p:stCondLst>
                                  <p:childTnLst>
                                    <p:animClr clrSpc="rgb" dir="cw">
                                      <p:cBhvr override="childStyle">
                                        <p:cTn id="8" dur="5000" fill="hold"/>
                                        <p:tgtEl>
                                          <p:spTgt spid="70670"/>
                                        </p:tgtEl>
                                        <p:attrNameLst>
                                          <p:attrName>style.color</p:attrName>
                                        </p:attrNameLst>
                                      </p:cBhvr>
                                      <p:to>
                                        <a:srgbClr val="A50021"/>
                                      </p:to>
                                    </p:animClr>
                                  </p:childTnLst>
                                </p:cTn>
                              </p:par>
                              <p:par>
                                <p:cTn id="9" presetID="3" presetClass="emph" presetSubtype="2" fill="hold" grpId="2" nodeType="withEffect">
                                  <p:stCondLst>
                                    <p:cond delay="0"/>
                                  </p:stCondLst>
                                  <p:childTnLst>
                                    <p:animClr clrSpc="rgb" dir="cw">
                                      <p:cBhvr override="childStyle">
                                        <p:cTn id="10" dur="5000" fill="hold"/>
                                        <p:tgtEl>
                                          <p:spTgt spid="70670"/>
                                        </p:tgtEl>
                                        <p:attrNameLst>
                                          <p:attrName>style.color</p:attrName>
                                        </p:attrNameLst>
                                      </p:cBhvr>
                                      <p:to>
                                        <a:srgbClr val="0000FF"/>
                                      </p:to>
                                    </p:animClr>
                                  </p:childTnLst>
                                </p:cTn>
                              </p:par>
                              <p:par>
                                <p:cTn id="11" presetID="3" presetClass="emph" presetSubtype="2" fill="hold" grpId="3" nodeType="withEffect">
                                  <p:stCondLst>
                                    <p:cond delay="0"/>
                                  </p:stCondLst>
                                  <p:childTnLst>
                                    <p:animClr clrSpc="rgb" dir="cw">
                                      <p:cBhvr override="childStyle">
                                        <p:cTn id="12" dur="5000" fill="hold"/>
                                        <p:tgtEl>
                                          <p:spTgt spid="70670"/>
                                        </p:tgtEl>
                                        <p:attrNameLst>
                                          <p:attrName>style.color</p:attrName>
                                        </p:attrNameLst>
                                      </p:cBhvr>
                                      <p:to>
                                        <a:srgbClr val="A50021"/>
                                      </p:to>
                                    </p:animClr>
                                  </p:childTnLst>
                                </p:cTn>
                              </p:par>
                              <p:par>
                                <p:cTn id="13" presetID="3" presetClass="emph" presetSubtype="2" fill="hold" grpId="4" nodeType="withEffect">
                                  <p:stCondLst>
                                    <p:cond delay="0"/>
                                  </p:stCondLst>
                                  <p:childTnLst>
                                    <p:animClr clrSpc="rgb" dir="cw">
                                      <p:cBhvr override="childStyle">
                                        <p:cTn id="14" dur="5000" fill="hold"/>
                                        <p:tgtEl>
                                          <p:spTgt spid="70670"/>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p:bldP spid="70670" grpId="1"/>
      <p:bldP spid="70670" grpId="2"/>
      <p:bldP spid="70670" grpId="3"/>
      <p:bldP spid="70670"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533400" y="4648200"/>
            <a:ext cx="8001000" cy="1447800"/>
          </a:xfrm>
          <a:prstGeom prst="roundRect">
            <a:avLst>
              <a:gd name="adj" fmla="val 16667"/>
            </a:avLst>
          </a:prstGeom>
          <a:gradFill rotWithShape="1">
            <a:gsLst>
              <a:gs pos="0">
                <a:srgbClr val="66FFFF"/>
              </a:gs>
              <a:gs pos="50000">
                <a:schemeClr val="bg1"/>
              </a:gs>
              <a:gs pos="100000">
                <a:srgbClr val="66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993300"/>
                </a:solidFill>
                <a:latin typeface="VNI-Times" pitchFamily="2" charset="0"/>
              </a:rPr>
              <a:t>Voû trai coù </a:t>
            </a:r>
            <a:r>
              <a:rPr lang="en-US" altLang="en-US" sz="4800" b="1">
                <a:solidFill>
                  <a:srgbClr val="0000FF"/>
                </a:solidFill>
                <a:latin typeface="VNI-Times" pitchFamily="2" charset="0"/>
              </a:rPr>
              <a:t>lôùp söøng</a:t>
            </a:r>
            <a:r>
              <a:rPr lang="en-US" altLang="en-US" sz="4800" b="1">
                <a:solidFill>
                  <a:srgbClr val="993300"/>
                </a:solidFill>
                <a:latin typeface="VNI-Times" pitchFamily="2" charset="0"/>
              </a:rPr>
              <a:t> boïc ngoaøi</a:t>
            </a:r>
          </a:p>
        </p:txBody>
      </p:sp>
      <p:sp>
        <p:nvSpPr>
          <p:cNvPr id="102403" name="AutoShape 3"/>
          <p:cNvSpPr>
            <a:spLocks noChangeArrowheads="1"/>
          </p:cNvSpPr>
          <p:nvPr/>
        </p:nvSpPr>
        <p:spPr bwMode="auto">
          <a:xfrm>
            <a:off x="609600" y="990600"/>
            <a:ext cx="7772400" cy="2667000"/>
          </a:xfrm>
          <a:prstGeom prst="wedgeRoundRectCallout">
            <a:avLst>
              <a:gd name="adj1" fmla="val -6884"/>
              <a:gd name="adj2" fmla="val 66606"/>
              <a:gd name="adj3" fmla="val 16667"/>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5400" b="1">
                <a:solidFill>
                  <a:srgbClr val="0000CC"/>
                </a:solidFill>
                <a:latin typeface="VNI-Times" pitchFamily="2" charset="0"/>
              </a:rPr>
              <a:t>Taïi sao khi maøi maët</a:t>
            </a:r>
          </a:p>
          <a:p>
            <a:pPr algn="ctr"/>
            <a:r>
              <a:rPr lang="en-US" altLang="en-US" sz="5400" b="1">
                <a:solidFill>
                  <a:srgbClr val="0000CC"/>
                </a:solidFill>
                <a:latin typeface="VNI-Times" pitchFamily="2" charset="0"/>
              </a:rPr>
              <a:t>ngoaøi cuûa voû trai </a:t>
            </a:r>
          </a:p>
          <a:p>
            <a:pPr algn="ctr"/>
            <a:r>
              <a:rPr lang="en-US" altLang="en-US" sz="5400" b="1">
                <a:solidFill>
                  <a:srgbClr val="0000CC"/>
                </a:solidFill>
                <a:latin typeface="VNI-Times" pitchFamily="2" charset="0"/>
              </a:rPr>
              <a:t>laïi coù muøi kheùt?</a:t>
            </a:r>
          </a:p>
        </p:txBody>
      </p:sp>
    </p:spTree>
    <p:extLst>
      <p:ext uri="{BB962C8B-B14F-4D97-AF65-F5344CB8AC3E}">
        <p14:creationId xmlns:p14="http://schemas.microsoft.com/office/powerpoint/2010/main" val="2948504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slide(fromBottom)">
                                      <p:cBhvr>
                                        <p:cTn id="7" dur="500"/>
                                        <p:tgtEl>
                                          <p:spTgt spid="102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 calcmode="lin" valueType="num">
                                      <p:cBhvr additive="base">
                                        <p:cTn id="12" dur="500" fill="hold"/>
                                        <p:tgtEl>
                                          <p:spTgt spid="102402"/>
                                        </p:tgtEl>
                                        <p:attrNameLst>
                                          <p:attrName>ppt_x</p:attrName>
                                        </p:attrNameLst>
                                      </p:cBhvr>
                                      <p:tavLst>
                                        <p:tav tm="0">
                                          <p:val>
                                            <p:strVal val="#ppt_x"/>
                                          </p:val>
                                        </p:tav>
                                        <p:tav tm="100000">
                                          <p:val>
                                            <p:strVal val="#ppt_x"/>
                                          </p:val>
                                        </p:tav>
                                      </p:tavLst>
                                    </p:anim>
                                    <p:anim calcmode="lin" valueType="num">
                                      <p:cBhvr additive="base">
                                        <p:cTn id="13" dur="500" fill="hold"/>
                                        <p:tgtEl>
                                          <p:spTgt spid="102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0"/>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solidFill>
                  <a:srgbClr val="FF0000"/>
                </a:solidFill>
                <a:latin typeface="VNI-Times" pitchFamily="2" charset="0"/>
              </a:rPr>
              <a:t>2. Cô theå trai:</a:t>
            </a:r>
            <a:endParaRPr lang="en-US" altLang="en-US" sz="5400" b="1" u="sng">
              <a:solidFill>
                <a:srgbClr val="FF0000"/>
              </a:solidFill>
              <a:latin typeface="VNI-Times" pitchFamily="2" charset="0"/>
            </a:endParaRPr>
          </a:p>
        </p:txBody>
      </p:sp>
      <p:pic>
        <p:nvPicPr>
          <p:cNvPr id="78851" name="Picture 3" descr="Picture 043"/>
          <p:cNvPicPr>
            <a:picLocks noChangeAspect="1" noChangeArrowheads="1"/>
          </p:cNvPicPr>
          <p:nvPr/>
        </p:nvPicPr>
        <p:blipFill>
          <a:blip r:embed="rId2">
            <a:extLst>
              <a:ext uri="{28A0092B-C50C-407E-A947-70E740481C1C}">
                <a14:useLocalDpi xmlns:a14="http://schemas.microsoft.com/office/drawing/2010/main" val="0"/>
              </a:ext>
            </a:extLst>
          </a:blip>
          <a:srcRect l="52940" t="6241" r="14706" b="61516"/>
          <a:stretch>
            <a:fillRect/>
          </a:stretch>
        </p:blipFill>
        <p:spPr bwMode="auto">
          <a:xfrm>
            <a:off x="4572000" y="1295400"/>
            <a:ext cx="4572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78852" name="AutoShape 4"/>
          <p:cNvSpPr>
            <a:spLocks noChangeArrowheads="1"/>
          </p:cNvSpPr>
          <p:nvPr/>
        </p:nvSpPr>
        <p:spPr bwMode="auto">
          <a:xfrm>
            <a:off x="0" y="990600"/>
            <a:ext cx="4724400" cy="4267200"/>
          </a:xfrm>
          <a:prstGeom prst="cloudCallout">
            <a:avLst>
              <a:gd name="adj1" fmla="val 75838"/>
              <a:gd name="adj2" fmla="val 20463"/>
            </a:avLst>
          </a:prstGeom>
          <a:gradFill rotWithShape="1">
            <a:gsLst>
              <a:gs pos="0">
                <a:srgbClr val="CCFF66"/>
              </a:gs>
              <a:gs pos="50000">
                <a:srgbClr val="99FFCC"/>
              </a:gs>
              <a:gs pos="100000">
                <a:srgbClr val="CC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en-US" sz="4400" b="1">
                <a:solidFill>
                  <a:srgbClr val="0000FF"/>
                </a:solidFill>
              </a:rPr>
              <a:t>Cơ thể trai có cấu tạo như thế nào?</a:t>
            </a:r>
          </a:p>
          <a:p>
            <a:pPr algn="ctr"/>
            <a:endParaRPr lang="en-US" altLang="en-US" sz="15600" b="1">
              <a:solidFill>
                <a:srgbClr val="0000FF"/>
              </a:solidFill>
              <a:latin typeface="Times New Roman" pitchFamily="18" charset="0"/>
            </a:endParaRPr>
          </a:p>
        </p:txBody>
      </p:sp>
    </p:spTree>
    <p:extLst>
      <p:ext uri="{BB962C8B-B14F-4D97-AF65-F5344CB8AC3E}">
        <p14:creationId xmlns:p14="http://schemas.microsoft.com/office/powerpoint/2010/main" val="432786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500" fill="hold"/>
                                        <p:tgtEl>
                                          <p:spTgt spid="78852"/>
                                        </p:tgtEl>
                                        <p:attrNameLst>
                                          <p:attrName>ppt_w</p:attrName>
                                        </p:attrNameLst>
                                      </p:cBhvr>
                                      <p:tavLst>
                                        <p:tav tm="0">
                                          <p:val>
                                            <p:fltVal val="0"/>
                                          </p:val>
                                        </p:tav>
                                        <p:tav tm="100000">
                                          <p:val>
                                            <p:strVal val="#ppt_w"/>
                                          </p:val>
                                        </p:tav>
                                      </p:tavLst>
                                    </p:anim>
                                    <p:anim calcmode="lin" valueType="num">
                                      <p:cBhvr>
                                        <p:cTn id="8" dur="500" fill="hold"/>
                                        <p:tgtEl>
                                          <p:spTgt spid="788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78852"/>
                                        </p:tgtEl>
                                      </p:cBhvr>
                                    </p:animEffect>
                                    <p:set>
                                      <p:cBhvr>
                                        <p:cTn id="13" dur="1" fill="hold">
                                          <p:stCondLst>
                                            <p:cond delay="499"/>
                                          </p:stCondLst>
                                        </p:cTn>
                                        <p:tgtEl>
                                          <p:spTgt spid="788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527050"/>
            <a:ext cx="48768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600" b="1" dirty="0">
                <a:solidFill>
                  <a:srgbClr val="FF0000"/>
                </a:solidFill>
                <a:effectLst>
                  <a:outerShdw blurRad="38100" dist="38100" dir="2700000" algn="tl">
                    <a:srgbClr val="C0C0C0"/>
                  </a:outerShdw>
                </a:effectLst>
                <a:latin typeface=".VnTime" pitchFamily="34" charset="0"/>
              </a:rPr>
              <a:t> </a:t>
            </a:r>
            <a:r>
              <a:rPr lang="en-US" altLang="en-US" sz="3600" b="1" dirty="0" err="1">
                <a:solidFill>
                  <a:srgbClr val="FF0000"/>
                </a:solidFill>
                <a:effectLst>
                  <a:outerShdw blurRad="38100" dist="38100" dir="2700000" algn="tl">
                    <a:srgbClr val="C0C0C0"/>
                  </a:outerShdw>
                </a:effectLst>
                <a:latin typeface=".VnTime" pitchFamily="34" charset="0"/>
              </a:rPr>
              <a:t>Ngoµi</a:t>
            </a:r>
            <a:r>
              <a:rPr lang="en-US" altLang="en-US" sz="3600" b="1" dirty="0">
                <a:solidFill>
                  <a:srgbClr val="FF0000"/>
                </a:solidFill>
                <a:effectLst>
                  <a:outerShdw blurRad="38100" dist="38100" dir="2700000" algn="tl">
                    <a:srgbClr val="C0C0C0"/>
                  </a:outerShdw>
                </a:effectLst>
                <a:latin typeface=".VnTime" pitchFamily="34" charset="0"/>
              </a:rPr>
              <a:t>:</a:t>
            </a:r>
            <a:r>
              <a:rPr lang="en-US" altLang="en-US" sz="3600" b="1" dirty="0">
                <a:solidFill>
                  <a:srgbClr val="0000FF"/>
                </a:solidFill>
                <a:effectLst>
                  <a:outerShdw blurRad="38100" dist="38100" dir="2700000" algn="tl">
                    <a:srgbClr val="C0C0C0"/>
                  </a:outerShdw>
                </a:effectLst>
                <a:latin typeface=".VnTime" pitchFamily="34" charset="0"/>
              </a:rPr>
              <a:t>  </a:t>
            </a:r>
          </a:p>
          <a:p>
            <a:r>
              <a:rPr lang="en-US" altLang="en-US" sz="3600" b="1" dirty="0">
                <a:solidFill>
                  <a:srgbClr val="0000FF"/>
                </a:solidFill>
                <a:effectLst>
                  <a:outerShdw blurRad="38100" dist="38100" dir="2700000" algn="tl">
                    <a:srgbClr val="C0C0C0"/>
                  </a:outerShdw>
                </a:effectLst>
                <a:latin typeface=".VnTime" pitchFamily="34" charset="0"/>
              </a:rPr>
              <a:t>   + ¸o </a:t>
            </a:r>
            <a:r>
              <a:rPr lang="en-US" altLang="en-US" sz="3600" b="1" dirty="0" err="1">
                <a:solidFill>
                  <a:srgbClr val="0000FF"/>
                </a:solidFill>
                <a:effectLst>
                  <a:outerShdw blurRad="38100" dist="38100" dir="2700000" algn="tl">
                    <a:srgbClr val="C0C0C0"/>
                  </a:outerShdw>
                </a:effectLst>
                <a:latin typeface=".VnTime" pitchFamily="34" charset="0"/>
              </a:rPr>
              <a:t>trai</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líp</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ngoµi</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tiÕt</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vá</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v«i</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a:t>
            </a:r>
          </a:p>
          <a:p>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líp</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trong</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 </a:t>
            </a:r>
            <a:r>
              <a:rPr lang="en-US" altLang="en-US" sz="3600" b="1" dirty="0" err="1">
                <a:solidFill>
                  <a:srgbClr val="0000FF"/>
                </a:solidFill>
                <a:effectLst>
                  <a:outerShdw blurRad="38100" dist="38100" dir="2700000" algn="tl">
                    <a:srgbClr val="C0C0C0"/>
                  </a:outerShdw>
                </a:effectLst>
                <a:latin typeface=".VnTime" pitchFamily="34" charset="0"/>
                <a:sym typeface="Wingdings" pitchFamily="2" charset="2"/>
              </a:rPr>
              <a:t>khoang</a:t>
            </a:r>
            <a:r>
              <a:rPr lang="en-US" altLang="en-US" sz="3600" b="1" dirty="0">
                <a:solidFill>
                  <a:srgbClr val="0000FF"/>
                </a:solidFill>
                <a:effectLst>
                  <a:outerShdw blurRad="38100" dist="38100" dir="2700000" algn="tl">
                    <a:srgbClr val="C0C0C0"/>
                  </a:outerShdw>
                </a:effectLst>
                <a:latin typeface=".VnTime" pitchFamily="34" charset="0"/>
                <a:sym typeface="Wingdings" pitchFamily="2" charset="2"/>
              </a:rPr>
              <a:t> ¸o.</a:t>
            </a:r>
            <a:r>
              <a:rPr lang="en-US" altLang="en-US" sz="3600" b="1" dirty="0">
                <a:solidFill>
                  <a:srgbClr val="0000FF"/>
                </a:solidFill>
                <a:effectLst>
                  <a:outerShdw blurRad="38100" dist="38100" dir="2700000" algn="tl">
                    <a:srgbClr val="C0C0C0"/>
                  </a:outerShdw>
                </a:effectLst>
                <a:latin typeface=".VnTime" pitchFamily="34" charset="0"/>
              </a:rPr>
              <a:t> </a:t>
            </a:r>
          </a:p>
          <a:p>
            <a:r>
              <a:rPr lang="en-US" altLang="en-US" sz="3600" b="1" dirty="0">
                <a:solidFill>
                  <a:srgbClr val="0000FF"/>
                </a:solidFill>
                <a:effectLst>
                  <a:outerShdw blurRad="38100" dist="38100" dir="2700000" algn="tl">
                    <a:srgbClr val="C0C0C0"/>
                  </a:outerShdw>
                </a:effectLst>
                <a:latin typeface=".VnTime" pitchFamily="34" charset="0"/>
              </a:rPr>
              <a:t>   + </a:t>
            </a:r>
            <a:r>
              <a:rPr lang="en-US" altLang="en-US" sz="3600" b="1" dirty="0" err="1">
                <a:solidFill>
                  <a:srgbClr val="0000FF"/>
                </a:solidFill>
                <a:effectLst>
                  <a:outerShdw blurRad="38100" dist="38100" dir="2700000" algn="tl">
                    <a:srgbClr val="C0C0C0"/>
                  </a:outerShdw>
                </a:effectLst>
                <a:latin typeface=".VnTime" pitchFamily="34" charset="0"/>
              </a:rPr>
              <a:t>Cã</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èng</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hót</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èng</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tho¸t</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smtClean="0">
                <a:solidFill>
                  <a:srgbClr val="0000FF"/>
                </a:solidFill>
                <a:effectLst>
                  <a:outerShdw blurRad="38100" dist="38100" dir="2700000" algn="tl">
                    <a:srgbClr val="C0C0C0"/>
                  </a:outerShdw>
                </a:effectLst>
                <a:latin typeface=".VnTime" pitchFamily="34" charset="0"/>
              </a:rPr>
              <a:t>nư­íc</a:t>
            </a:r>
            <a:r>
              <a:rPr lang="en-US" altLang="en-US" sz="3600" dirty="0" smtClean="0">
                <a:solidFill>
                  <a:srgbClr val="0000FF"/>
                </a:solidFill>
                <a:effectLst>
                  <a:outerShdw blurRad="38100" dist="38100" dir="2700000" algn="tl">
                    <a:srgbClr val="C0C0C0"/>
                  </a:outerShdw>
                </a:effectLst>
              </a:rPr>
              <a:t> </a:t>
            </a:r>
            <a:endParaRPr lang="en-US" altLang="en-US" sz="3600" dirty="0">
              <a:solidFill>
                <a:srgbClr val="0000FF"/>
              </a:solidFill>
              <a:effectLst>
                <a:outerShdw blurRad="38100" dist="38100" dir="2700000" algn="tl">
                  <a:srgbClr val="C0C0C0"/>
                </a:outerShdw>
              </a:effectLst>
            </a:endParaRPr>
          </a:p>
          <a:p>
            <a:r>
              <a:rPr lang="en-US" altLang="en-US" sz="3600" b="1" dirty="0">
                <a:solidFill>
                  <a:srgbClr val="FF0000"/>
                </a:solidFill>
                <a:effectLst>
                  <a:outerShdw blurRad="38100" dist="38100" dir="2700000" algn="tl">
                    <a:srgbClr val="C0C0C0"/>
                  </a:outerShdw>
                </a:effectLst>
                <a:latin typeface=".VnTime" pitchFamily="34" charset="0"/>
              </a:rPr>
              <a:t>-</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FF0000"/>
                </a:solidFill>
                <a:effectLst>
                  <a:outerShdw blurRad="38100" dist="38100" dir="2700000" algn="tl">
                    <a:srgbClr val="C0C0C0"/>
                  </a:outerShdw>
                </a:effectLst>
                <a:latin typeface=".VnTime" pitchFamily="34" charset="0"/>
              </a:rPr>
              <a:t>Gi÷a</a:t>
            </a:r>
            <a:r>
              <a:rPr lang="en-US" altLang="en-US" sz="3600" b="1" dirty="0">
                <a:solidFill>
                  <a:srgbClr val="FF0000"/>
                </a:solidFill>
                <a:effectLst>
                  <a:outerShdw blurRad="38100" dist="38100" dir="2700000" algn="tl">
                    <a:srgbClr val="C0C0C0"/>
                  </a:outerShdw>
                </a:effectLst>
                <a:latin typeface=".VnTime" pitchFamily="34" charset="0"/>
              </a:rPr>
              <a:t>:</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TÊm</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mang</a:t>
            </a:r>
            <a:r>
              <a:rPr lang="en-US" altLang="en-US" sz="3600" b="1" dirty="0">
                <a:solidFill>
                  <a:srgbClr val="0000FF"/>
                </a:solidFill>
                <a:effectLst>
                  <a:outerShdw blurRad="38100" dist="38100" dir="2700000" algn="tl">
                    <a:srgbClr val="C0C0C0"/>
                  </a:outerShdw>
                </a:effectLst>
                <a:latin typeface=".VnTime" pitchFamily="34" charset="0"/>
              </a:rPr>
              <a:t>.</a:t>
            </a:r>
            <a:r>
              <a:rPr lang="en-US" altLang="en-US" sz="3600" dirty="0">
                <a:solidFill>
                  <a:srgbClr val="0000FF"/>
                </a:solidFill>
                <a:effectLst>
                  <a:outerShdw blurRad="38100" dist="38100" dir="2700000" algn="tl">
                    <a:srgbClr val="C0C0C0"/>
                  </a:outerShdw>
                </a:effectLst>
              </a:rPr>
              <a:t> </a:t>
            </a:r>
          </a:p>
          <a:p>
            <a:pPr>
              <a:buFontTx/>
              <a:buChar char="-"/>
            </a:pPr>
            <a:r>
              <a:rPr lang="en-US" altLang="en-US" sz="3600" b="1" dirty="0" err="1">
                <a:solidFill>
                  <a:srgbClr val="FF0000"/>
                </a:solidFill>
                <a:effectLst>
                  <a:outerShdw blurRad="38100" dist="38100" dir="2700000" algn="tl">
                    <a:srgbClr val="C0C0C0"/>
                  </a:outerShdw>
                </a:effectLst>
                <a:latin typeface=".VnTime" pitchFamily="34" charset="0"/>
              </a:rPr>
              <a:t>Trong</a:t>
            </a:r>
            <a:r>
              <a:rPr lang="en-US" altLang="en-US" sz="3600" b="1" dirty="0">
                <a:solidFill>
                  <a:srgbClr val="FF0000"/>
                </a:solidFill>
                <a:effectLst>
                  <a:outerShdw blurRad="38100" dist="38100" dir="2700000" algn="tl">
                    <a:srgbClr val="C0C0C0"/>
                  </a:outerShdw>
                </a:effectLst>
                <a:latin typeface=".VnTime" pitchFamily="34" charset="0"/>
              </a:rPr>
              <a:t>:</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th©n</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trai</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ch©n</a:t>
            </a:r>
            <a:r>
              <a:rPr lang="en-US" altLang="en-US" sz="3600" b="1" dirty="0">
                <a:solidFill>
                  <a:srgbClr val="0000FF"/>
                </a:solidFill>
                <a:effectLst>
                  <a:outerShdw blurRad="38100" dist="38100" dir="2700000" algn="tl">
                    <a:srgbClr val="C0C0C0"/>
                  </a:outerShdw>
                </a:effectLst>
                <a:latin typeface=".VnTime" pitchFamily="34" charset="0"/>
              </a:rPr>
              <a:t>.</a:t>
            </a:r>
          </a:p>
          <a:p>
            <a:pPr>
              <a:buFontTx/>
              <a:buChar char="-"/>
            </a:pPr>
            <a:r>
              <a:rPr lang="en-US" altLang="en-US" sz="3600" b="1" dirty="0" err="1">
                <a:solidFill>
                  <a:srgbClr val="0000FF"/>
                </a:solidFill>
                <a:effectLst>
                  <a:outerShdw blurRad="38100" dist="38100" dir="2700000" algn="tl">
                    <a:srgbClr val="C0C0C0"/>
                  </a:outerShdw>
                </a:effectLst>
                <a:latin typeface=".VnTime" pitchFamily="34" charset="0"/>
              </a:rPr>
              <a:t>PhÇn</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Çu</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cña</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trai</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tiªu</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gi¶m</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chØ</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cßn</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lç</a:t>
            </a:r>
            <a:r>
              <a:rPr lang="en-US" altLang="en-US" sz="3600" b="1" dirty="0">
                <a:solidFill>
                  <a:srgbClr val="0000FF"/>
                </a:solidFill>
                <a:effectLst>
                  <a:outerShdw blurRad="38100" dist="38100" dir="2700000" algn="tl">
                    <a:srgbClr val="C0C0C0"/>
                  </a:outerShdw>
                </a:effectLst>
                <a:latin typeface=".VnTime" pitchFamily="34" charset="0"/>
              </a:rPr>
              <a:t> </a:t>
            </a:r>
            <a:r>
              <a:rPr lang="en-US" altLang="en-US" sz="3600" b="1" dirty="0" err="1">
                <a:solidFill>
                  <a:srgbClr val="0000FF"/>
                </a:solidFill>
                <a:effectLst>
                  <a:outerShdw blurRad="38100" dist="38100" dir="2700000" algn="tl">
                    <a:srgbClr val="C0C0C0"/>
                  </a:outerShdw>
                </a:effectLst>
                <a:latin typeface=".VnTime" pitchFamily="34" charset="0"/>
              </a:rPr>
              <a:t>miÖng</a:t>
            </a:r>
            <a:endParaRPr lang="en-US" altLang="en-US" sz="3600" b="1" dirty="0">
              <a:solidFill>
                <a:srgbClr val="0000FF"/>
              </a:solidFill>
              <a:effectLst>
                <a:outerShdw blurRad="38100" dist="38100" dir="2700000" algn="tl">
                  <a:srgbClr val="C0C0C0"/>
                </a:outerShdw>
              </a:effectLst>
              <a:latin typeface=".VnTime" pitchFamily="34" charset="0"/>
            </a:endParaRPr>
          </a:p>
        </p:txBody>
      </p:sp>
      <p:sp>
        <p:nvSpPr>
          <p:cNvPr id="79875" name="Text Box 3"/>
          <p:cNvSpPr txBox="1">
            <a:spLocks noChangeArrowheads="1"/>
          </p:cNvSpPr>
          <p:nvPr/>
        </p:nvSpPr>
        <p:spPr bwMode="auto">
          <a:xfrm>
            <a:off x="2362200" y="0"/>
            <a:ext cx="5486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u="sng">
                <a:solidFill>
                  <a:srgbClr val="FF0000"/>
                </a:solidFill>
                <a:latin typeface="VNI-Times" pitchFamily="2" charset="0"/>
              </a:rPr>
              <a:t>2. Cô theå trai:</a:t>
            </a:r>
          </a:p>
        </p:txBody>
      </p:sp>
      <p:pic>
        <p:nvPicPr>
          <p:cNvPr id="79876" name="Picture 4" descr="Picture 043"/>
          <p:cNvPicPr>
            <a:picLocks noChangeAspect="1" noChangeArrowheads="1"/>
          </p:cNvPicPr>
          <p:nvPr/>
        </p:nvPicPr>
        <p:blipFill>
          <a:blip r:embed="rId2">
            <a:extLst>
              <a:ext uri="{28A0092B-C50C-407E-A947-70E740481C1C}">
                <a14:useLocalDpi xmlns:a14="http://schemas.microsoft.com/office/drawing/2010/main" val="0"/>
              </a:ext>
            </a:extLst>
          </a:blip>
          <a:srcRect l="52940" t="6241" r="14706" b="61516"/>
          <a:stretch>
            <a:fillRect/>
          </a:stretch>
        </p:blipFill>
        <p:spPr bwMode="auto">
          <a:xfrm>
            <a:off x="5334000" y="914400"/>
            <a:ext cx="3810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9877" name="Rectangle 5"/>
          <p:cNvSpPr>
            <a:spLocks noChangeArrowheads="1"/>
          </p:cNvSpPr>
          <p:nvPr/>
        </p:nvSpPr>
        <p:spPr bwMode="auto">
          <a:xfrm>
            <a:off x="0" y="-381000"/>
            <a:ext cx="1066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6600" b="1">
                <a:latin typeface=".VnTime" pitchFamily="34" charset="0"/>
                <a:sym typeface="Wingdings" pitchFamily="2" charset="2"/>
              </a:rPr>
              <a:t></a:t>
            </a:r>
          </a:p>
        </p:txBody>
      </p:sp>
    </p:spTree>
    <p:extLst>
      <p:ext uri="{BB962C8B-B14F-4D97-AF65-F5344CB8AC3E}">
        <p14:creationId xmlns:p14="http://schemas.microsoft.com/office/powerpoint/2010/main" val="3342346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4"/>
                                        </p:tgtEl>
                                        <p:attrNameLst>
                                          <p:attrName>style.visibility</p:attrName>
                                        </p:attrNameLst>
                                      </p:cBhvr>
                                      <p:to>
                                        <p:strVal val="visible"/>
                                      </p:to>
                                    </p:set>
                                    <p:anim calcmode="discrete" valueType="clr">
                                      <p:cBhvr override="childStyle">
                                        <p:cTn id="7" dur="80"/>
                                        <p:tgtEl>
                                          <p:spTgt spid="798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4"/>
                                        </p:tgtEl>
                                        <p:attrNameLst>
                                          <p:attrName>fillcolor</p:attrName>
                                        </p:attrNameLst>
                                      </p:cBhvr>
                                      <p:tavLst>
                                        <p:tav tm="0">
                                          <p:val>
                                            <p:clrVal>
                                              <a:schemeClr val="accent2"/>
                                            </p:clrVal>
                                          </p:val>
                                        </p:tav>
                                        <p:tav tm="50000">
                                          <p:val>
                                            <p:clrVal>
                                              <a:schemeClr val="hlink"/>
                                            </p:clrVal>
                                          </p:val>
                                        </p:tav>
                                      </p:tavLst>
                                    </p:anim>
                                    <p:set>
                                      <p:cBhvr>
                                        <p:cTn id="9" dur="80"/>
                                        <p:tgtEl>
                                          <p:spTgt spid="798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9877"/>
                                        </p:tgtEl>
                                        <p:attrNameLst>
                                          <p:attrName>style.visibility</p:attrName>
                                        </p:attrNameLst>
                                      </p:cBhvr>
                                      <p:to>
                                        <p:strVal val="visible"/>
                                      </p:to>
                                    </p:set>
                                    <p:anim calcmode="lin" valueType="num">
                                      <p:cBhvr additive="base">
                                        <p:cTn id="14" dur="500" fill="hold"/>
                                        <p:tgtEl>
                                          <p:spTgt spid="79877"/>
                                        </p:tgtEl>
                                        <p:attrNameLst>
                                          <p:attrName>ppt_x</p:attrName>
                                        </p:attrNameLst>
                                      </p:cBhvr>
                                      <p:tavLst>
                                        <p:tav tm="0">
                                          <p:val>
                                            <p:strVal val="#ppt_x"/>
                                          </p:val>
                                        </p:tav>
                                        <p:tav tm="100000">
                                          <p:val>
                                            <p:strVal val="#ppt_x"/>
                                          </p:val>
                                        </p:tav>
                                      </p:tavLst>
                                    </p:anim>
                                    <p:anim calcmode="lin" valueType="num">
                                      <p:cBhvr additive="base">
                                        <p:cTn id="15"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lowr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22118">
            <a:off x="228600" y="6218238"/>
            <a:ext cx="576263" cy="382587"/>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4648200" y="4724400"/>
            <a:ext cx="2971800" cy="617538"/>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3200" b="1">
                <a:solidFill>
                  <a:srgbClr val="FF0000"/>
                </a:solidFill>
                <a:latin typeface="VNI-Times" pitchFamily="2" charset="0"/>
              </a:rPr>
              <a:t>Cô kheùp voû</a:t>
            </a:r>
          </a:p>
        </p:txBody>
      </p:sp>
      <p:pic>
        <p:nvPicPr>
          <p:cNvPr id="80900" name="Picture 2" descr="G:\h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35625" t="33749" r="45502" b="28751"/>
          <a:stretch>
            <a:fillRect/>
          </a:stretch>
        </p:blipFill>
        <p:spPr bwMode="auto">
          <a:xfrm>
            <a:off x="3667125" y="2293938"/>
            <a:ext cx="19050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5029200" y="990600"/>
            <a:ext cx="1624013" cy="617538"/>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3200" b="1">
                <a:solidFill>
                  <a:srgbClr val="FFFFFF"/>
                </a:solidFill>
                <a:latin typeface=".VnTime" pitchFamily="34" charset="0"/>
              </a:rPr>
              <a:t>B¶n lÒ</a:t>
            </a:r>
          </a:p>
        </p:txBody>
      </p:sp>
      <p:sp>
        <p:nvSpPr>
          <p:cNvPr id="76" name="Oval 75"/>
          <p:cNvSpPr/>
          <p:nvPr/>
        </p:nvSpPr>
        <p:spPr>
          <a:xfrm>
            <a:off x="4518025" y="2351088"/>
            <a:ext cx="269875" cy="225425"/>
          </a:xfrm>
          <a:prstGeom prst="ellipse">
            <a:avLst/>
          </a:prstGeom>
          <a:solidFill>
            <a:srgbClr val="F3131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03" name="TextBox 81"/>
          <p:cNvSpPr txBox="1">
            <a:spLocks noChangeArrowheads="1"/>
          </p:cNvSpPr>
          <p:nvPr/>
        </p:nvSpPr>
        <p:spPr bwMode="auto">
          <a:xfrm>
            <a:off x="3352800" y="57150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3600">
                <a:latin typeface=".VnTimeH" pitchFamily="34" charset="0"/>
              </a:rPr>
              <a:t>®</a:t>
            </a:r>
            <a:r>
              <a:rPr lang="en-US" altLang="en-US" sz="3600">
                <a:latin typeface=".VnTime" pitchFamily="34" charset="0"/>
              </a:rPr>
              <a:t>éng t¸c ®ãng</a:t>
            </a:r>
          </a:p>
        </p:txBody>
      </p:sp>
      <p:pic>
        <p:nvPicPr>
          <p:cNvPr id="80904" name="Picture 2" descr="G:\h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6718" t="33749" r="22188" b="28751"/>
          <a:stretch>
            <a:fillRect/>
          </a:stretch>
        </p:blipFill>
        <p:spPr bwMode="auto">
          <a:xfrm>
            <a:off x="6286500" y="2209800"/>
            <a:ext cx="21732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76"/>
          <p:cNvSpPr/>
          <p:nvPr/>
        </p:nvSpPr>
        <p:spPr>
          <a:xfrm>
            <a:off x="7200900" y="2297113"/>
            <a:ext cx="274638" cy="207962"/>
          </a:xfrm>
          <a:prstGeom prst="ellipse">
            <a:avLst/>
          </a:prstGeom>
          <a:solidFill>
            <a:srgbClr val="F3131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06" name="TextBox 82"/>
          <p:cNvSpPr txBox="1">
            <a:spLocks noChangeArrowheads="1"/>
          </p:cNvSpPr>
          <p:nvPr/>
        </p:nvSpPr>
        <p:spPr bwMode="auto">
          <a:xfrm>
            <a:off x="6400800" y="57150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3600">
                <a:latin typeface=".VnTimeH" pitchFamily="34" charset="0"/>
              </a:rPr>
              <a:t>®</a:t>
            </a:r>
            <a:r>
              <a:rPr lang="en-US" altLang="en-US" sz="3600">
                <a:latin typeface=".VnTime" pitchFamily="34" charset="0"/>
              </a:rPr>
              <a:t>éng t¸c më</a:t>
            </a:r>
          </a:p>
        </p:txBody>
      </p:sp>
      <p:sp>
        <p:nvSpPr>
          <p:cNvPr id="80907" name="Line 11"/>
          <p:cNvSpPr>
            <a:spLocks noChangeShapeType="1"/>
          </p:cNvSpPr>
          <p:nvPr/>
        </p:nvSpPr>
        <p:spPr bwMode="auto">
          <a:xfrm flipV="1">
            <a:off x="6324600" y="3048000"/>
            <a:ext cx="990600" cy="167640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flipH="1" flipV="1">
            <a:off x="4648200" y="3276600"/>
            <a:ext cx="1676400" cy="144780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6019800" y="1600200"/>
            <a:ext cx="1371600" cy="76200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4648200" y="1600200"/>
            <a:ext cx="1371600" cy="83820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Text Box 15"/>
          <p:cNvSpPr txBox="1">
            <a:spLocks noChangeArrowheads="1"/>
          </p:cNvSpPr>
          <p:nvPr/>
        </p:nvSpPr>
        <p:spPr bwMode="auto">
          <a:xfrm>
            <a:off x="2209800" y="0"/>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solidFill>
                  <a:srgbClr val="FF0000"/>
                </a:solidFill>
                <a:latin typeface="VNI-Times" pitchFamily="2" charset="0"/>
              </a:rPr>
              <a:t>2. Cô theå trai:</a:t>
            </a:r>
            <a:endParaRPr lang="en-US" altLang="en-US" sz="5400" b="1" u="sng">
              <a:solidFill>
                <a:srgbClr val="FF0000"/>
              </a:solidFill>
              <a:latin typeface="VNI-Times" pitchFamily="2" charset="0"/>
            </a:endParaRPr>
          </a:p>
        </p:txBody>
      </p:sp>
      <p:sp>
        <p:nvSpPr>
          <p:cNvPr id="80912" name="AutoShape 16"/>
          <p:cNvSpPr>
            <a:spLocks noChangeArrowheads="1"/>
          </p:cNvSpPr>
          <p:nvPr/>
        </p:nvSpPr>
        <p:spPr bwMode="auto">
          <a:xfrm>
            <a:off x="0" y="990600"/>
            <a:ext cx="3810000" cy="5486400"/>
          </a:xfrm>
          <a:prstGeom prst="cloudCallout">
            <a:avLst>
              <a:gd name="adj1" fmla="val 141250"/>
              <a:gd name="adj2" fmla="val 14065"/>
            </a:avLst>
          </a:prstGeom>
          <a:gradFill rotWithShape="1">
            <a:gsLst>
              <a:gs pos="0">
                <a:srgbClr val="CCFF66"/>
              </a:gs>
              <a:gs pos="50000">
                <a:srgbClr val="99FFCC"/>
              </a:gs>
              <a:gs pos="100000">
                <a:srgbClr val="CC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en-US" sz="4400" b="1">
                <a:solidFill>
                  <a:srgbClr val="0000FF"/>
                </a:solidFill>
                <a:latin typeface="Times New Roman" pitchFamily="18" charset="0"/>
              </a:rPr>
              <a:t>Muốn mở vỏ trai để quan sát thì phải làm thế nào?</a:t>
            </a:r>
          </a:p>
        </p:txBody>
      </p:sp>
    </p:spTree>
    <p:extLst>
      <p:ext uri="{BB962C8B-B14F-4D97-AF65-F5344CB8AC3E}">
        <p14:creationId xmlns:p14="http://schemas.microsoft.com/office/powerpoint/2010/main" val="2705772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12">
                                            <p:bg/>
                                          </p:spTgt>
                                        </p:tgtEl>
                                        <p:attrNameLst>
                                          <p:attrName>style.visibility</p:attrName>
                                        </p:attrNameLst>
                                      </p:cBhvr>
                                      <p:to>
                                        <p:strVal val="visible"/>
                                      </p:to>
                                    </p:set>
                                    <p:anim calcmode="lin" valueType="num">
                                      <p:cBhvr>
                                        <p:cTn id="7" dur="500" fill="hold"/>
                                        <p:tgtEl>
                                          <p:spTgt spid="80912">
                                            <p:bg/>
                                          </p:spTgt>
                                        </p:tgtEl>
                                        <p:attrNameLst>
                                          <p:attrName>ppt_w</p:attrName>
                                        </p:attrNameLst>
                                      </p:cBhvr>
                                      <p:tavLst>
                                        <p:tav tm="0">
                                          <p:val>
                                            <p:fltVal val="0"/>
                                          </p:val>
                                        </p:tav>
                                        <p:tav tm="100000">
                                          <p:val>
                                            <p:strVal val="#ppt_w"/>
                                          </p:val>
                                        </p:tav>
                                      </p:tavLst>
                                    </p:anim>
                                    <p:anim calcmode="lin" valueType="num">
                                      <p:cBhvr>
                                        <p:cTn id="8" dur="500" fill="hold"/>
                                        <p:tgtEl>
                                          <p:spTgt spid="80912">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0912">
                                            <p:txEl>
                                              <p:pRg st="0" end="0"/>
                                            </p:txEl>
                                          </p:spTgt>
                                        </p:tgtEl>
                                        <p:attrNameLst>
                                          <p:attrName>style.visibility</p:attrName>
                                        </p:attrNameLst>
                                      </p:cBhvr>
                                      <p:to>
                                        <p:strVal val="visible"/>
                                      </p:to>
                                    </p:set>
                                    <p:anim calcmode="lin" valueType="num">
                                      <p:cBhvr>
                                        <p:cTn id="11" dur="500" fill="hold"/>
                                        <p:tgtEl>
                                          <p:spTgt spid="8091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091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2"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lowr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22118">
            <a:off x="228600" y="6218238"/>
            <a:ext cx="576263" cy="382587"/>
          </a:xfrm>
          <a:prstGeom prst="rect">
            <a:avLst/>
          </a:prstGeom>
          <a:noFill/>
          <a:extLst>
            <a:ext uri="{909E8E84-426E-40DD-AFC4-6F175D3DCCD1}">
              <a14:hiddenFill xmlns:a14="http://schemas.microsoft.com/office/drawing/2010/main">
                <a:solidFill>
                  <a:srgbClr val="FFFFFF"/>
                </a:solidFill>
              </a14:hiddenFill>
            </a:ext>
          </a:extLst>
        </p:spPr>
      </p:pic>
      <p:grpSp>
        <p:nvGrpSpPr>
          <p:cNvPr id="81923" name="Group 3"/>
          <p:cNvGrpSpPr>
            <a:grpSpLocks/>
          </p:cNvGrpSpPr>
          <p:nvPr/>
        </p:nvGrpSpPr>
        <p:grpSpPr bwMode="auto">
          <a:xfrm>
            <a:off x="4114800" y="990600"/>
            <a:ext cx="5257800" cy="5303838"/>
            <a:chOff x="2112" y="624"/>
            <a:chExt cx="3648" cy="3341"/>
          </a:xfrm>
        </p:grpSpPr>
        <p:sp>
          <p:nvSpPr>
            <p:cNvPr id="65" name="TextBox 64"/>
            <p:cNvSpPr txBox="1"/>
            <p:nvPr/>
          </p:nvSpPr>
          <p:spPr>
            <a:xfrm>
              <a:off x="2928" y="2976"/>
              <a:ext cx="1871" cy="389"/>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3200" b="1">
                  <a:solidFill>
                    <a:srgbClr val="FF0000"/>
                  </a:solidFill>
                  <a:latin typeface="VNI-Times" pitchFamily="2" charset="0"/>
                </a:rPr>
                <a:t>Cô kheùp voû</a:t>
              </a:r>
            </a:p>
          </p:txBody>
        </p:sp>
        <p:pic>
          <p:nvPicPr>
            <p:cNvPr id="81925" name="Picture 2" descr="G:\h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35625" t="33749" r="45502" b="28751"/>
            <a:stretch>
              <a:fillRect/>
            </a:stretch>
          </p:blipFill>
          <p:spPr bwMode="auto">
            <a:xfrm>
              <a:off x="2310" y="1445"/>
              <a:ext cx="1200" cy="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3168" y="624"/>
              <a:ext cx="1023" cy="389"/>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3200" b="1">
                  <a:solidFill>
                    <a:srgbClr val="FFFFFF"/>
                  </a:solidFill>
                  <a:latin typeface=".VnTime" pitchFamily="34" charset="0"/>
                </a:rPr>
                <a:t>B¶n lÒ</a:t>
              </a:r>
            </a:p>
          </p:txBody>
        </p:sp>
        <p:sp>
          <p:nvSpPr>
            <p:cNvPr id="76" name="Oval 75"/>
            <p:cNvSpPr/>
            <p:nvPr/>
          </p:nvSpPr>
          <p:spPr>
            <a:xfrm>
              <a:off x="2846" y="1481"/>
              <a:ext cx="171" cy="142"/>
            </a:xfrm>
            <a:prstGeom prst="ellipse">
              <a:avLst/>
            </a:prstGeom>
            <a:solidFill>
              <a:srgbClr val="F3131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8" name="TextBox 81"/>
            <p:cNvSpPr txBox="1">
              <a:spLocks noChangeArrowheads="1"/>
            </p:cNvSpPr>
            <p:nvPr/>
          </p:nvSpPr>
          <p:spPr bwMode="auto">
            <a:xfrm>
              <a:off x="2112" y="3600"/>
              <a:ext cx="182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3200" b="1">
                  <a:latin typeface=".VnTimeH" pitchFamily="34" charset="0"/>
                </a:rPr>
                <a:t>®</a:t>
              </a:r>
              <a:r>
                <a:rPr lang="en-US" altLang="en-US" sz="3200" b="1">
                  <a:latin typeface=".VnTime" pitchFamily="34" charset="0"/>
                </a:rPr>
                <a:t>éng t¸c ®ãng</a:t>
              </a:r>
            </a:p>
          </p:txBody>
        </p:sp>
        <p:pic>
          <p:nvPicPr>
            <p:cNvPr id="81929" name="Picture 2" descr="G:\h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6718" t="33749" r="22188" b="28751"/>
            <a:stretch>
              <a:fillRect/>
            </a:stretch>
          </p:blipFill>
          <p:spPr bwMode="auto">
            <a:xfrm>
              <a:off x="3960" y="1392"/>
              <a:ext cx="1369"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76"/>
            <p:cNvSpPr/>
            <p:nvPr/>
          </p:nvSpPr>
          <p:spPr>
            <a:xfrm>
              <a:off x="4536" y="1447"/>
              <a:ext cx="173" cy="131"/>
            </a:xfrm>
            <a:prstGeom prst="ellipse">
              <a:avLst/>
            </a:prstGeom>
            <a:solidFill>
              <a:srgbClr val="F3131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31" name="TextBox 82"/>
            <p:cNvSpPr txBox="1">
              <a:spLocks noChangeArrowheads="1"/>
            </p:cNvSpPr>
            <p:nvPr/>
          </p:nvSpPr>
          <p:spPr bwMode="auto">
            <a:xfrm>
              <a:off x="4032" y="3600"/>
              <a:ext cx="17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3200" b="1">
                  <a:latin typeface=".VnTimeH" pitchFamily="34" charset="0"/>
                </a:rPr>
                <a:t>®</a:t>
              </a:r>
              <a:r>
                <a:rPr lang="en-US" altLang="en-US" sz="3200" b="1">
                  <a:latin typeface=".VnTime" pitchFamily="34" charset="0"/>
                </a:rPr>
                <a:t>éng t¸c më</a:t>
              </a:r>
            </a:p>
          </p:txBody>
        </p:sp>
        <p:sp>
          <p:nvSpPr>
            <p:cNvPr id="81932" name="Line 12"/>
            <p:cNvSpPr>
              <a:spLocks noChangeShapeType="1"/>
            </p:cNvSpPr>
            <p:nvPr/>
          </p:nvSpPr>
          <p:spPr bwMode="auto">
            <a:xfrm flipV="1">
              <a:off x="3984" y="1920"/>
              <a:ext cx="624" cy="1056"/>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3" name="Line 13"/>
            <p:cNvSpPr>
              <a:spLocks noChangeShapeType="1"/>
            </p:cNvSpPr>
            <p:nvPr/>
          </p:nvSpPr>
          <p:spPr bwMode="auto">
            <a:xfrm flipH="1" flipV="1">
              <a:off x="2928" y="2064"/>
              <a:ext cx="1056" cy="912"/>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4"/>
            <p:cNvSpPr>
              <a:spLocks noChangeShapeType="1"/>
            </p:cNvSpPr>
            <p:nvPr/>
          </p:nvSpPr>
          <p:spPr bwMode="auto">
            <a:xfrm>
              <a:off x="3792" y="1008"/>
              <a:ext cx="864" cy="48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5"/>
            <p:cNvSpPr>
              <a:spLocks noChangeShapeType="1"/>
            </p:cNvSpPr>
            <p:nvPr/>
          </p:nvSpPr>
          <p:spPr bwMode="auto">
            <a:xfrm flipH="1">
              <a:off x="2928" y="1008"/>
              <a:ext cx="864" cy="528"/>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36" name="Text Box 16"/>
          <p:cNvSpPr txBox="1">
            <a:spLocks noChangeArrowheads="1"/>
          </p:cNvSpPr>
          <p:nvPr/>
        </p:nvSpPr>
        <p:spPr bwMode="auto">
          <a:xfrm>
            <a:off x="55563" y="1631950"/>
            <a:ext cx="42672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200" b="1">
                <a:solidFill>
                  <a:srgbClr val="990033"/>
                </a:solidFill>
                <a:latin typeface="VNI-Times" pitchFamily="2" charset="0"/>
              </a:rPr>
              <a:t>Luoàn löôõi dao vaøo khe voû ñeå caét cô kheùp voû tröôùc vaø cô kheùp voû sau</a:t>
            </a:r>
          </a:p>
        </p:txBody>
      </p:sp>
      <p:sp>
        <p:nvSpPr>
          <p:cNvPr id="81937" name="Text Box 17"/>
          <p:cNvSpPr txBox="1">
            <a:spLocks noChangeArrowheads="1"/>
          </p:cNvSpPr>
          <p:nvPr/>
        </p:nvSpPr>
        <p:spPr bwMode="auto">
          <a:xfrm>
            <a:off x="2209800" y="-76200"/>
            <a:ext cx="548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6000" b="1">
                <a:solidFill>
                  <a:srgbClr val="FF0000"/>
                </a:solidFill>
                <a:latin typeface="VNI-Times" pitchFamily="2" charset="0"/>
              </a:rPr>
              <a:t>2. Cô theå trai:</a:t>
            </a:r>
          </a:p>
        </p:txBody>
      </p:sp>
    </p:spTree>
    <p:extLst>
      <p:ext uri="{BB962C8B-B14F-4D97-AF65-F5344CB8AC3E}">
        <p14:creationId xmlns:p14="http://schemas.microsoft.com/office/powerpoint/2010/main" val="19328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6"/>
                                        </p:tgtEl>
                                        <p:attrNameLst>
                                          <p:attrName>style.visibility</p:attrName>
                                        </p:attrNameLst>
                                      </p:cBhvr>
                                      <p:to>
                                        <p:strVal val="visible"/>
                                      </p:to>
                                    </p:set>
                                    <p:animEffect transition="in" filter="blinds(horizontal)">
                                      <p:cBhvr>
                                        <p:cTn id="7" dur="500"/>
                                        <p:tgtEl>
                                          <p:spTgt spid="81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0" y="2895600"/>
            <a:ext cx="51816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solidFill>
                  <a:srgbClr val="CC0000"/>
                </a:solidFill>
                <a:latin typeface="Times New Roman" pitchFamily="18" charset="0"/>
              </a:rPr>
              <a:t>Trai chết  cơ khép vỏ chết, dây chằn bản lề trai có tính đàn hồi cao vỏ tự mở ra.</a:t>
            </a:r>
          </a:p>
        </p:txBody>
      </p:sp>
      <p:sp>
        <p:nvSpPr>
          <p:cNvPr id="105477" name="Text Box 5"/>
          <p:cNvSpPr txBox="1">
            <a:spLocks noChangeArrowheads="1"/>
          </p:cNvSpPr>
          <p:nvPr/>
        </p:nvSpPr>
        <p:spPr bwMode="auto">
          <a:xfrm>
            <a:off x="457200" y="228600"/>
            <a:ext cx="41148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latin typeface="Times New Roman" pitchFamily="18" charset="0"/>
              </a:rPr>
              <a:t>Trai chết thì mở vỏ, tại sao?</a:t>
            </a:r>
          </a:p>
        </p:txBody>
      </p:sp>
      <p:grpSp>
        <p:nvGrpSpPr>
          <p:cNvPr id="2" name="Group 24"/>
          <p:cNvGrpSpPr>
            <a:grpSpLocks/>
          </p:cNvGrpSpPr>
          <p:nvPr/>
        </p:nvGrpSpPr>
        <p:grpSpPr bwMode="auto">
          <a:xfrm>
            <a:off x="5334000" y="685800"/>
            <a:ext cx="3581400" cy="4267200"/>
            <a:chOff x="978" y="1296"/>
            <a:chExt cx="2369" cy="1776"/>
          </a:xfrm>
        </p:grpSpPr>
        <p:pic>
          <p:nvPicPr>
            <p:cNvPr id="105479" name="Picture 25" descr="ffgfg"/>
            <p:cNvPicPr>
              <a:picLocks noChangeAspect="1" noChangeArrowheads="1"/>
            </p:cNvPicPr>
            <p:nvPr/>
          </p:nvPicPr>
          <p:blipFill>
            <a:blip r:embed="rId2">
              <a:lum bright="-4000" contrast="20000"/>
              <a:extLst>
                <a:ext uri="{28A0092B-C50C-407E-A947-70E740481C1C}">
                  <a14:useLocalDpi xmlns:a14="http://schemas.microsoft.com/office/drawing/2010/main" val="0"/>
                </a:ext>
              </a:extLst>
            </a:blip>
            <a:srcRect/>
            <a:stretch>
              <a:fillRect/>
            </a:stretch>
          </p:blipFill>
          <p:spPr bwMode="auto">
            <a:xfrm>
              <a:off x="1008" y="1296"/>
              <a:ext cx="2339"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WordArt 26"/>
            <p:cNvSpPr>
              <a:spLocks noChangeArrowheads="1" noChangeShapeType="1" noTextEdit="1"/>
            </p:cNvSpPr>
            <p:nvPr/>
          </p:nvSpPr>
          <p:spPr bwMode="auto">
            <a:xfrm>
              <a:off x="1017" y="1824"/>
              <a:ext cx="88"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1</a:t>
              </a:r>
            </a:p>
          </p:txBody>
        </p:sp>
        <p:sp>
          <p:nvSpPr>
            <p:cNvPr id="105481" name="WordArt 27"/>
            <p:cNvSpPr>
              <a:spLocks noChangeArrowheads="1" noChangeShapeType="1" noTextEdit="1"/>
            </p:cNvSpPr>
            <p:nvPr/>
          </p:nvSpPr>
          <p:spPr bwMode="auto">
            <a:xfrm>
              <a:off x="2640" y="1296"/>
              <a:ext cx="87"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2</a:t>
              </a:r>
            </a:p>
          </p:txBody>
        </p:sp>
        <p:sp>
          <p:nvSpPr>
            <p:cNvPr id="105482" name="WordArt 28"/>
            <p:cNvSpPr>
              <a:spLocks noChangeArrowheads="1" noChangeShapeType="1" noTextEdit="1"/>
            </p:cNvSpPr>
            <p:nvPr/>
          </p:nvSpPr>
          <p:spPr bwMode="auto">
            <a:xfrm>
              <a:off x="2195" y="2919"/>
              <a:ext cx="88"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3</a:t>
              </a:r>
            </a:p>
          </p:txBody>
        </p:sp>
        <p:sp>
          <p:nvSpPr>
            <p:cNvPr id="105483" name="WordArt 29"/>
            <p:cNvSpPr>
              <a:spLocks noChangeArrowheads="1" noChangeShapeType="1" noTextEdit="1"/>
            </p:cNvSpPr>
            <p:nvPr/>
          </p:nvSpPr>
          <p:spPr bwMode="auto">
            <a:xfrm>
              <a:off x="1497" y="2880"/>
              <a:ext cx="87"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4</a:t>
              </a:r>
            </a:p>
          </p:txBody>
        </p:sp>
        <p:sp>
          <p:nvSpPr>
            <p:cNvPr id="105484" name="WordArt 30"/>
            <p:cNvSpPr>
              <a:spLocks noChangeArrowheads="1" noChangeShapeType="1" noTextEdit="1"/>
            </p:cNvSpPr>
            <p:nvPr/>
          </p:nvSpPr>
          <p:spPr bwMode="auto">
            <a:xfrm>
              <a:off x="3221" y="2160"/>
              <a:ext cx="87"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5</a:t>
              </a:r>
            </a:p>
          </p:txBody>
        </p:sp>
        <p:sp>
          <p:nvSpPr>
            <p:cNvPr id="105485" name="WordArt 31"/>
            <p:cNvSpPr>
              <a:spLocks noChangeArrowheads="1" noChangeShapeType="1" noTextEdit="1"/>
            </p:cNvSpPr>
            <p:nvPr/>
          </p:nvSpPr>
          <p:spPr bwMode="auto">
            <a:xfrm>
              <a:off x="2640" y="2937"/>
              <a:ext cx="87"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6</a:t>
              </a:r>
            </a:p>
          </p:txBody>
        </p:sp>
        <p:sp>
          <p:nvSpPr>
            <p:cNvPr id="105486" name="WordArt 32"/>
            <p:cNvSpPr>
              <a:spLocks noChangeArrowheads="1" noChangeShapeType="1" noTextEdit="1"/>
            </p:cNvSpPr>
            <p:nvPr/>
          </p:nvSpPr>
          <p:spPr bwMode="auto">
            <a:xfrm>
              <a:off x="3251" y="2435"/>
              <a:ext cx="87"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7</a:t>
              </a:r>
            </a:p>
          </p:txBody>
        </p:sp>
        <p:sp>
          <p:nvSpPr>
            <p:cNvPr id="105487" name="WordArt 33"/>
            <p:cNvSpPr>
              <a:spLocks noChangeArrowheads="1" noChangeShapeType="1" noTextEdit="1"/>
            </p:cNvSpPr>
            <p:nvPr/>
          </p:nvSpPr>
          <p:spPr bwMode="auto">
            <a:xfrm>
              <a:off x="1030" y="2064"/>
              <a:ext cx="87" cy="1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8</a:t>
              </a:r>
            </a:p>
          </p:txBody>
        </p:sp>
        <p:sp>
          <p:nvSpPr>
            <p:cNvPr id="105488" name="WordArt 34"/>
            <p:cNvSpPr>
              <a:spLocks noChangeArrowheads="1" noChangeShapeType="1" noTextEdit="1"/>
            </p:cNvSpPr>
            <p:nvPr/>
          </p:nvSpPr>
          <p:spPr bwMode="auto">
            <a:xfrm>
              <a:off x="1715" y="1296"/>
              <a:ext cx="88" cy="1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9</a:t>
              </a:r>
            </a:p>
          </p:txBody>
        </p:sp>
        <p:sp>
          <p:nvSpPr>
            <p:cNvPr id="105489" name="WordArt 35"/>
            <p:cNvSpPr>
              <a:spLocks noChangeArrowheads="1" noChangeShapeType="1" noTextEdit="1"/>
            </p:cNvSpPr>
            <p:nvPr/>
          </p:nvSpPr>
          <p:spPr bwMode="auto">
            <a:xfrm>
              <a:off x="978" y="2278"/>
              <a:ext cx="162" cy="1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10</a:t>
              </a:r>
            </a:p>
          </p:txBody>
        </p:sp>
        <p:sp>
          <p:nvSpPr>
            <p:cNvPr id="105490" name="WordArt 36"/>
            <p:cNvSpPr>
              <a:spLocks noChangeArrowheads="1" noChangeShapeType="1" noTextEdit="1"/>
            </p:cNvSpPr>
            <p:nvPr/>
          </p:nvSpPr>
          <p:spPr bwMode="auto">
            <a:xfrm>
              <a:off x="2147" y="1331"/>
              <a:ext cx="164" cy="1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35921" dir="2700000" algn="ctr" rotWithShape="0">
                      <a:srgbClr val="C0C0C0">
                        <a:alpha val="79999"/>
                      </a:srgbClr>
                    </a:outerShdw>
                  </a:effectLst>
                  <a:latin typeface="Impact"/>
                </a:rPr>
                <a:t>11</a:t>
              </a:r>
            </a:p>
          </p:txBody>
        </p:sp>
      </p:grpSp>
    </p:spTree>
    <p:extLst>
      <p:ext uri="{BB962C8B-B14F-4D97-AF65-F5344CB8AC3E}">
        <p14:creationId xmlns:p14="http://schemas.microsoft.com/office/powerpoint/2010/main" val="252101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diamond(in)">
                                      <p:cBhvr>
                                        <p:cTn id="12" dur="2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ChangeArrowheads="1"/>
          </p:cNvSpPr>
          <p:nvPr/>
        </p:nvSpPr>
        <p:spPr bwMode="auto">
          <a:xfrm>
            <a:off x="457200" y="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r>
              <a:rPr lang="en-US" altLang="en-US">
                <a:solidFill>
                  <a:srgbClr val="FF0066"/>
                </a:solidFill>
              </a:rPr>
              <a:t>Giải thích cơ chế giúp trai di chuyển được trong bùn theo chiều mũi tên ?</a:t>
            </a:r>
          </a:p>
        </p:txBody>
      </p:sp>
      <p:pic>
        <p:nvPicPr>
          <p:cNvPr id="5" name="Picture 8" descr="fgfgfgfgfg"/>
          <p:cNvPicPr>
            <a:picLocks noChangeAspect="1" noChangeArrowheads="1"/>
          </p:cNvPicPr>
          <p:nvPr/>
        </p:nvPicPr>
        <p:blipFill>
          <a:blip r:embed="rId2">
            <a:extLst>
              <a:ext uri="{28A0092B-C50C-407E-A947-70E740481C1C}">
                <a14:useLocalDpi xmlns:a14="http://schemas.microsoft.com/office/drawing/2010/main" val="0"/>
              </a:ext>
            </a:extLst>
          </a:blip>
          <a:srcRect l="8386"/>
          <a:stretch>
            <a:fillRect/>
          </a:stretch>
        </p:blipFill>
        <p:spPr bwMode="auto">
          <a:xfrm>
            <a:off x="1752600" y="1890713"/>
            <a:ext cx="63055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Text Box 13"/>
          <p:cNvSpPr txBox="1">
            <a:spLocks noChangeArrowheads="1"/>
          </p:cNvSpPr>
          <p:nvPr/>
        </p:nvSpPr>
        <p:spPr bwMode="auto">
          <a:xfrm>
            <a:off x="7391400" y="2819400"/>
            <a:ext cx="914400" cy="1016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000" b="1">
                <a:solidFill>
                  <a:srgbClr val="C00000"/>
                </a:solidFill>
                <a:cs typeface="Times New Roman" pitchFamily="18" charset="0"/>
              </a:rPr>
              <a:t>Ống hút nước</a:t>
            </a:r>
          </a:p>
        </p:txBody>
      </p:sp>
      <p:sp>
        <p:nvSpPr>
          <p:cNvPr id="49166" name="Text Box 14"/>
          <p:cNvSpPr txBox="1">
            <a:spLocks noChangeArrowheads="1"/>
          </p:cNvSpPr>
          <p:nvPr/>
        </p:nvSpPr>
        <p:spPr bwMode="auto">
          <a:xfrm>
            <a:off x="6553200" y="1752600"/>
            <a:ext cx="197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000">
                <a:solidFill>
                  <a:srgbClr val="C00000"/>
                </a:solidFill>
                <a:latin typeface="Arial" charset="0"/>
              </a:rPr>
              <a:t>Ống thoát nước</a:t>
            </a:r>
          </a:p>
        </p:txBody>
      </p:sp>
      <p:sp>
        <p:nvSpPr>
          <p:cNvPr id="49167" name="Text Box 15"/>
          <p:cNvSpPr txBox="1">
            <a:spLocks noChangeArrowheads="1"/>
          </p:cNvSpPr>
          <p:nvPr/>
        </p:nvSpPr>
        <p:spPr bwMode="auto">
          <a:xfrm>
            <a:off x="1143000" y="3276600"/>
            <a:ext cx="232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400">
                <a:solidFill>
                  <a:srgbClr val="C00000"/>
                </a:solidFill>
                <a:cs typeface="Times New Roman" pitchFamily="18" charset="0"/>
              </a:rPr>
              <a:t>Hướng di chuyển</a:t>
            </a:r>
          </a:p>
        </p:txBody>
      </p:sp>
      <p:pic>
        <p:nvPicPr>
          <p:cNvPr id="12304" name="Picture 16" descr="red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23172" flipV="1">
            <a:off x="7024688" y="2640013"/>
            <a:ext cx="6286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red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90667">
            <a:off x="6510338" y="2266950"/>
            <a:ext cx="62388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038600"/>
            <a:ext cx="733425" cy="304800"/>
          </a:xfrm>
          <a:prstGeom prst="rect">
            <a:avLst/>
          </a:prstGeom>
          <a:solidFill>
            <a:schemeClr val="tx1"/>
          </a:solidFill>
          <a:ln w="3175">
            <a:solidFill>
              <a:schemeClr val="tx1"/>
            </a:solidFill>
            <a:miter lim="800000"/>
            <a:headEnd/>
            <a:tailEnd/>
          </a:ln>
        </p:spPr>
      </p:pic>
      <p:pic>
        <p:nvPicPr>
          <p:cNvPr id="13" name="Picture 13" desc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01273">
            <a:off x="2303463" y="5448300"/>
            <a:ext cx="8096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2" name="Rectangle 20"/>
          <p:cNvSpPr>
            <a:spLocks noChangeArrowheads="1"/>
          </p:cNvSpPr>
          <p:nvPr/>
        </p:nvSpPr>
        <p:spPr bwMode="auto">
          <a:xfrm>
            <a:off x="228600" y="3810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r>
              <a:rPr lang="en-US" altLang="en-US">
                <a:solidFill>
                  <a:srgbClr val="2616F4"/>
                </a:solidFill>
              </a:rPr>
              <a:t>- Chân trai thò ra, thụt vào kết hợp với đóng mở vỏ → trai di chuyển về phía trước</a:t>
            </a:r>
          </a:p>
        </p:txBody>
      </p:sp>
    </p:spTree>
    <p:extLst>
      <p:ext uri="{BB962C8B-B14F-4D97-AF65-F5344CB8AC3E}">
        <p14:creationId xmlns:p14="http://schemas.microsoft.com/office/powerpoint/2010/main" val="380416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167"/>
                                        </p:tgtEl>
                                        <p:attrNameLst>
                                          <p:attrName>style.visibility</p:attrName>
                                        </p:attrNameLst>
                                      </p:cBhvr>
                                      <p:to>
                                        <p:strVal val="visible"/>
                                      </p:to>
                                    </p:set>
                                    <p:animEffect transition="in" filter="box(in)">
                                      <p:cBhvr>
                                        <p:cTn id="10" dur="500"/>
                                        <p:tgtEl>
                                          <p:spTgt spid="4916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9166"/>
                                        </p:tgtEl>
                                        <p:attrNameLst>
                                          <p:attrName>style.visibility</p:attrName>
                                        </p:attrNameLst>
                                      </p:cBhvr>
                                      <p:to>
                                        <p:strVal val="visible"/>
                                      </p:to>
                                    </p:set>
                                    <p:animEffect transition="in" filter="box(in)">
                                      <p:cBhvr>
                                        <p:cTn id="13" dur="500"/>
                                        <p:tgtEl>
                                          <p:spTgt spid="4916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9165"/>
                                        </p:tgtEl>
                                        <p:attrNameLst>
                                          <p:attrName>style.visibility</p:attrName>
                                        </p:attrNameLst>
                                      </p:cBhvr>
                                      <p:to>
                                        <p:strVal val="visible"/>
                                      </p:to>
                                    </p:set>
                                    <p:animEffect transition="in" filter="box(in)">
                                      <p:cBhvr>
                                        <p:cTn id="16" dur="500"/>
                                        <p:tgtEl>
                                          <p:spTgt spid="49165"/>
                                        </p:tgtEl>
                                      </p:cBhvr>
                                    </p:animEffect>
                                  </p:childTnLst>
                                </p:cTn>
                              </p:par>
                              <p:par>
                                <p:cTn id="17" presetID="4" presetClass="entr" presetSubtype="16" fill="hold" nodeType="withEffect">
                                  <p:stCondLst>
                                    <p:cond delay="0"/>
                                  </p:stCondLst>
                                  <p:childTnLst>
                                    <p:set>
                                      <p:cBhvr>
                                        <p:cTn id="18" dur="1" fill="hold">
                                          <p:stCondLst>
                                            <p:cond delay="0"/>
                                          </p:stCondLst>
                                        </p:cTn>
                                        <p:tgtEl>
                                          <p:spTgt spid="12304"/>
                                        </p:tgtEl>
                                        <p:attrNameLst>
                                          <p:attrName>style.visibility</p:attrName>
                                        </p:attrNameLst>
                                      </p:cBhvr>
                                      <p:to>
                                        <p:strVal val="visible"/>
                                      </p:to>
                                    </p:set>
                                    <p:animEffect transition="in" filter="box(in)">
                                      <p:cBhvr>
                                        <p:cTn id="19" dur="500"/>
                                        <p:tgtEl>
                                          <p:spTgt spid="12304"/>
                                        </p:tgtEl>
                                      </p:cBhvr>
                                    </p:animEffect>
                                  </p:childTnLst>
                                </p:cTn>
                              </p:par>
                              <p:par>
                                <p:cTn id="20" presetID="4" presetClass="entr" presetSubtype="16" fill="hold" nodeType="withEffect">
                                  <p:stCondLst>
                                    <p:cond delay="0"/>
                                  </p:stCondLst>
                                  <p:childTnLst>
                                    <p:set>
                                      <p:cBhvr>
                                        <p:cTn id="21" dur="1" fill="hold">
                                          <p:stCondLst>
                                            <p:cond delay="0"/>
                                          </p:stCondLst>
                                        </p:cTn>
                                        <p:tgtEl>
                                          <p:spTgt spid="12306"/>
                                        </p:tgtEl>
                                        <p:attrNameLst>
                                          <p:attrName>style.visibility</p:attrName>
                                        </p:attrNameLst>
                                      </p:cBhvr>
                                      <p:to>
                                        <p:strVal val="visible"/>
                                      </p:to>
                                    </p:set>
                                    <p:animEffect transition="in" filter="box(in)">
                                      <p:cBhvr>
                                        <p:cTn id="22" dur="500"/>
                                        <p:tgtEl>
                                          <p:spTgt spid="12306"/>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3"/>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strVal val="#ppt_w+.3"/>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Effect transition="in" filter="fade">
                                      <p:cBhvr>
                                        <p:cTn id="32" dur="10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iterate type="lt">
                                    <p:tmPct val="0"/>
                                  </p:iterate>
                                  <p:childTnLst>
                                    <p:set>
                                      <p:cBhvr>
                                        <p:cTn id="36" dur="1" fill="hold">
                                          <p:stCondLst>
                                            <p:cond delay="0"/>
                                          </p:stCondLst>
                                        </p:cTn>
                                        <p:tgtEl>
                                          <p:spTgt spid="49159"/>
                                        </p:tgtEl>
                                        <p:attrNameLst>
                                          <p:attrName>style.visibility</p:attrName>
                                        </p:attrNameLst>
                                      </p:cBhvr>
                                      <p:to>
                                        <p:strVal val="visible"/>
                                      </p:to>
                                    </p:set>
                                    <p:animEffect transition="in" filter="blinds(horizontal)">
                                      <p:cBhvr>
                                        <p:cTn id="37" dur="500"/>
                                        <p:tgtEl>
                                          <p:spTgt spid="491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xit" presetSubtype="0" fill="hold" grpId="1" nodeType="clickEffect">
                                  <p:stCondLst>
                                    <p:cond delay="0"/>
                                  </p:stCondLst>
                                  <p:iterate type="lt">
                                    <p:tmPct val="10000"/>
                                  </p:iterate>
                                  <p:childTnLst>
                                    <p:animEffect transition="out" filter="fade">
                                      <p:cBhvr>
                                        <p:cTn id="41" dur="1000"/>
                                        <p:tgtEl>
                                          <p:spTgt spid="49159"/>
                                        </p:tgtEl>
                                      </p:cBhvr>
                                    </p:animEffect>
                                    <p:anim calcmode="lin" valueType="num">
                                      <p:cBhvr>
                                        <p:cTn id="42" dur="1000"/>
                                        <p:tgtEl>
                                          <p:spTgt spid="49159"/>
                                        </p:tgtEl>
                                        <p:attrNameLst>
                                          <p:attrName>ppt_x</p:attrName>
                                        </p:attrNameLst>
                                      </p:cBhvr>
                                      <p:tavLst>
                                        <p:tav tm="0">
                                          <p:val>
                                            <p:strVal val="ppt_x"/>
                                          </p:val>
                                        </p:tav>
                                        <p:tav tm="100000">
                                          <p:val>
                                            <p:strVal val="ppt_x-.1"/>
                                          </p:val>
                                        </p:tav>
                                      </p:tavLst>
                                    </p:anim>
                                    <p:anim calcmode="lin" valueType="num">
                                      <p:cBhvr>
                                        <p:cTn id="43" dur="1000"/>
                                        <p:tgtEl>
                                          <p:spTgt spid="49159"/>
                                        </p:tgtEl>
                                        <p:attrNameLst>
                                          <p:attrName>ppt_y</p:attrName>
                                        </p:attrNameLst>
                                      </p:cBhvr>
                                      <p:tavLst>
                                        <p:tav tm="0">
                                          <p:val>
                                            <p:strVal val="ppt_y"/>
                                          </p:val>
                                        </p:tav>
                                        <p:tav tm="100000">
                                          <p:val>
                                            <p:strVal val="ppt_y"/>
                                          </p:val>
                                        </p:tav>
                                      </p:tavLst>
                                    </p:anim>
                                    <p:set>
                                      <p:cBhvr>
                                        <p:cTn id="44" dur="1" fill="hold">
                                          <p:stCondLst>
                                            <p:cond delay="999"/>
                                          </p:stCondLst>
                                        </p:cTn>
                                        <p:tgtEl>
                                          <p:spTgt spid="4915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49172"/>
                                        </p:tgtEl>
                                        <p:attrNameLst>
                                          <p:attrName>style.visibility</p:attrName>
                                        </p:attrNameLst>
                                      </p:cBhvr>
                                      <p:to>
                                        <p:strVal val="visible"/>
                                      </p:to>
                                    </p:set>
                                    <p:animEffect transition="in" filter="fade">
                                      <p:cBhvr>
                                        <p:cTn id="49" dur="500"/>
                                        <p:tgtEl>
                                          <p:spTgt spid="49172"/>
                                        </p:tgtEl>
                                      </p:cBhvr>
                                    </p:animEffect>
                                    <p:anim calcmode="lin" valueType="num">
                                      <p:cBhvr>
                                        <p:cTn id="50" dur="500" fill="hold"/>
                                        <p:tgtEl>
                                          <p:spTgt spid="49172"/>
                                        </p:tgtEl>
                                        <p:attrNameLst>
                                          <p:attrName>ppt_x</p:attrName>
                                        </p:attrNameLst>
                                      </p:cBhvr>
                                      <p:tavLst>
                                        <p:tav tm="0">
                                          <p:val>
                                            <p:strVal val="#ppt_x-.1"/>
                                          </p:val>
                                        </p:tav>
                                        <p:tav tm="100000">
                                          <p:val>
                                            <p:strVal val="#ppt_x"/>
                                          </p:val>
                                        </p:tav>
                                      </p:tavLst>
                                    </p:anim>
                                    <p:anim calcmode="lin" valueType="num">
                                      <p:cBhvr>
                                        <p:cTn id="51"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59" grpId="1"/>
      <p:bldP spid="49165" grpId="0" animBg="1"/>
      <p:bldP spid="49166" grpId="0"/>
      <p:bldP spid="49167" grpId="0"/>
      <p:bldP spid="491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8" descr="bival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8674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5" name="Text Box 25"/>
          <p:cNvSpPr txBox="1">
            <a:spLocks noChangeArrowheads="1"/>
          </p:cNvSpPr>
          <p:nvPr/>
        </p:nvSpPr>
        <p:spPr bwMode="auto">
          <a:xfrm>
            <a:off x="762000" y="48768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altLang="en-US">
                <a:solidFill>
                  <a:srgbClr val="002060"/>
                </a:solidFill>
              </a:rPr>
              <a:t> Trai di chuyển  chậm chạp trong bùn với tốc độ 20-30cm/giờ</a:t>
            </a:r>
          </a:p>
        </p:txBody>
      </p:sp>
    </p:spTree>
    <p:extLst>
      <p:ext uri="{BB962C8B-B14F-4D97-AF65-F5344CB8AC3E}">
        <p14:creationId xmlns:p14="http://schemas.microsoft.com/office/powerpoint/2010/main" val="222329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6825">
                                            <p:txEl>
                                              <p:pRg st="0" end="0"/>
                                            </p:txEl>
                                          </p:spTgt>
                                        </p:tgtEl>
                                        <p:attrNameLst>
                                          <p:attrName>style.visibility</p:attrName>
                                        </p:attrNameLst>
                                      </p:cBhvr>
                                      <p:to>
                                        <p:strVal val="visible"/>
                                      </p:to>
                                    </p:set>
                                    <p:animEffect transition="in" filter="fade">
                                      <p:cBhvr>
                                        <p:cTn id="7" dur="500"/>
                                        <p:tgtEl>
                                          <p:spTgt spid="76825">
                                            <p:txEl>
                                              <p:pRg st="0" end="0"/>
                                            </p:txEl>
                                          </p:spTgt>
                                        </p:tgtEl>
                                      </p:cBhvr>
                                    </p:animEffect>
                                    <p:anim calcmode="lin" valueType="num">
                                      <p:cBhvr>
                                        <p:cTn id="8" dur="500" fill="hold"/>
                                        <p:tgtEl>
                                          <p:spTgt spid="7682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768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au tao trong cop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608" t="13043" r="10870" b="17392"/>
          <a:stretch>
            <a:fillRect/>
          </a:stretch>
        </p:blipFill>
        <p:spPr bwMode="auto">
          <a:xfrm>
            <a:off x="0" y="2362200"/>
            <a:ext cx="655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6"/>
          <p:cNvSpPr>
            <a:spLocks noChangeShapeType="1"/>
          </p:cNvSpPr>
          <p:nvPr/>
        </p:nvSpPr>
        <p:spPr bwMode="auto">
          <a:xfrm flipH="1">
            <a:off x="6705600" y="5410200"/>
            <a:ext cx="5334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7"/>
          <p:cNvSpPr txBox="1">
            <a:spLocks noChangeArrowheads="1"/>
          </p:cNvSpPr>
          <p:nvPr/>
        </p:nvSpPr>
        <p:spPr bwMode="auto">
          <a:xfrm>
            <a:off x="4267200" y="4800600"/>
            <a:ext cx="914400" cy="528638"/>
          </a:xfrm>
          <a:prstGeom prst="rect">
            <a:avLst/>
          </a:prstGeom>
          <a:solidFill>
            <a:srgbClr val="FF9900"/>
          </a:solidFill>
          <a:ln w="9525">
            <a:solidFill>
              <a:schemeClr val="tx1"/>
            </a:solidFill>
            <a:miter lim="800000"/>
            <a:headEnd/>
            <a:tailEnd/>
          </a:ln>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en-US" altLang="en-US" sz="2800">
                <a:solidFill>
                  <a:srgbClr val="3333CC"/>
                </a:solidFill>
                <a:latin typeface="Arial" charset="0"/>
              </a:rPr>
              <a:t>Oxi</a:t>
            </a:r>
          </a:p>
        </p:txBody>
      </p:sp>
      <p:sp>
        <p:nvSpPr>
          <p:cNvPr id="5" name="Line 8"/>
          <p:cNvSpPr>
            <a:spLocks noChangeShapeType="1"/>
          </p:cNvSpPr>
          <p:nvPr/>
        </p:nvSpPr>
        <p:spPr bwMode="auto">
          <a:xfrm flipH="1">
            <a:off x="5105400" y="5486400"/>
            <a:ext cx="5334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p:nvSpPr>
        <p:spPr bwMode="auto">
          <a:xfrm flipH="1">
            <a:off x="1295400" y="4876800"/>
            <a:ext cx="533400" cy="0"/>
          </a:xfrm>
          <a:prstGeom prst="line">
            <a:avLst/>
          </a:prstGeom>
          <a:noFill/>
          <a:ln w="38100">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 name="Line 11"/>
          <p:cNvSpPr>
            <a:spLocks noChangeShapeType="1"/>
          </p:cNvSpPr>
          <p:nvPr/>
        </p:nvSpPr>
        <p:spPr bwMode="auto">
          <a:xfrm>
            <a:off x="1295400" y="4876800"/>
            <a:ext cx="4572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5"/>
          <p:cNvSpPr txBox="1">
            <a:spLocks noChangeArrowheads="1"/>
          </p:cNvSpPr>
          <p:nvPr/>
        </p:nvSpPr>
        <p:spPr bwMode="auto">
          <a:xfrm>
            <a:off x="7086600" y="4876800"/>
            <a:ext cx="1752600" cy="788988"/>
          </a:xfrm>
          <a:prstGeom prst="rect">
            <a:avLst/>
          </a:prstGeom>
          <a:solidFill>
            <a:srgbClr val="FF9900"/>
          </a:solidFill>
          <a:ln w="9525">
            <a:solidFill>
              <a:schemeClr val="tx1"/>
            </a:solidFill>
            <a:miter lim="800000"/>
            <a:headEnd/>
            <a:tailEnd/>
          </a:ln>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en-US" altLang="en-US" sz="1800" b="1">
                <a:latin typeface="Arial" charset="0"/>
              </a:rPr>
              <a:t>Nước</a:t>
            </a:r>
          </a:p>
          <a:p>
            <a:pPr algn="ctr" eaLnBrk="1" hangingPunct="1">
              <a:spcBef>
                <a:spcPct val="50000"/>
              </a:spcBef>
            </a:pPr>
            <a:r>
              <a:rPr lang="en-US" altLang="en-US" sz="1800" b="1">
                <a:latin typeface="Arial" charset="0"/>
              </a:rPr>
              <a:t>(Thức ăn, oxi)</a:t>
            </a:r>
          </a:p>
        </p:txBody>
      </p:sp>
      <p:sp>
        <p:nvSpPr>
          <p:cNvPr id="9" name="Text Box 13"/>
          <p:cNvSpPr txBox="1">
            <a:spLocks noChangeArrowheads="1"/>
          </p:cNvSpPr>
          <p:nvPr/>
        </p:nvSpPr>
        <p:spPr bwMode="auto">
          <a:xfrm>
            <a:off x="5029200" y="5715000"/>
            <a:ext cx="914400" cy="650875"/>
          </a:xfrm>
          <a:prstGeom prst="rect">
            <a:avLst/>
          </a:prstGeom>
          <a:solidFill>
            <a:srgbClr val="FF9900"/>
          </a:solidFill>
          <a:ln w="9525">
            <a:solidFill>
              <a:schemeClr val="tx1"/>
            </a:solidFill>
            <a:miter lim="800000"/>
            <a:headEnd/>
            <a:tailEnd/>
          </a:ln>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en-US" altLang="en-US" sz="1800" b="1">
                <a:latin typeface="Arial" charset="0"/>
              </a:rPr>
              <a:t>Thức ăn</a:t>
            </a:r>
          </a:p>
        </p:txBody>
      </p:sp>
      <p:sp>
        <p:nvSpPr>
          <p:cNvPr id="10" name="Text Box 9"/>
          <p:cNvSpPr txBox="1">
            <a:spLocks noChangeArrowheads="1"/>
          </p:cNvSpPr>
          <p:nvPr/>
        </p:nvSpPr>
        <p:spPr bwMode="auto">
          <a:xfrm>
            <a:off x="228600" y="4267200"/>
            <a:ext cx="914400" cy="650875"/>
          </a:xfrm>
          <a:prstGeom prst="rect">
            <a:avLst/>
          </a:prstGeom>
          <a:solidFill>
            <a:srgbClr val="FF9900"/>
          </a:solidFill>
          <a:ln w="9525">
            <a:solidFill>
              <a:schemeClr val="tx1"/>
            </a:solidFill>
            <a:miter lim="800000"/>
            <a:headEnd/>
            <a:tailEnd/>
          </a:ln>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en-US" altLang="en-US" sz="1800" b="1">
                <a:latin typeface="Arial" charset="0"/>
              </a:rPr>
              <a:t>Chất thải</a:t>
            </a:r>
          </a:p>
        </p:txBody>
      </p:sp>
      <p:sp>
        <p:nvSpPr>
          <p:cNvPr id="14347" name="Line 16"/>
          <p:cNvSpPr>
            <a:spLocks noChangeShapeType="1"/>
          </p:cNvSpPr>
          <p:nvPr/>
        </p:nvSpPr>
        <p:spPr bwMode="auto">
          <a:xfrm>
            <a:off x="6629400" y="54102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Text Box 17"/>
          <p:cNvSpPr txBox="1">
            <a:spLocks noChangeArrowheads="1"/>
          </p:cNvSpPr>
          <p:nvPr/>
        </p:nvSpPr>
        <p:spPr bwMode="auto">
          <a:xfrm>
            <a:off x="6629400" y="5565775"/>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400">
                <a:solidFill>
                  <a:srgbClr val="391DE3"/>
                </a:solidFill>
                <a:latin typeface="Arial" charset="0"/>
              </a:rPr>
              <a:t>Ống hút</a:t>
            </a:r>
          </a:p>
        </p:txBody>
      </p:sp>
      <p:sp>
        <p:nvSpPr>
          <p:cNvPr id="14349" name="Line 18"/>
          <p:cNvSpPr>
            <a:spLocks noChangeShapeType="1"/>
          </p:cNvSpPr>
          <p:nvPr/>
        </p:nvSpPr>
        <p:spPr bwMode="auto">
          <a:xfrm flipV="1">
            <a:off x="6629400" y="48768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Text Box 19"/>
          <p:cNvSpPr txBox="1">
            <a:spLocks noChangeArrowheads="1"/>
          </p:cNvSpPr>
          <p:nvPr/>
        </p:nvSpPr>
        <p:spPr bwMode="auto">
          <a:xfrm>
            <a:off x="6689725" y="438308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400">
                <a:solidFill>
                  <a:srgbClr val="391DE3"/>
                </a:solidFill>
                <a:latin typeface="Arial" charset="0"/>
              </a:rPr>
              <a:t>Ống thoát</a:t>
            </a:r>
          </a:p>
        </p:txBody>
      </p:sp>
      <p:sp>
        <p:nvSpPr>
          <p:cNvPr id="14351" name="Line 20"/>
          <p:cNvSpPr>
            <a:spLocks noChangeShapeType="1"/>
          </p:cNvSpPr>
          <p:nvPr/>
        </p:nvSpPr>
        <p:spPr bwMode="auto">
          <a:xfrm flipH="1">
            <a:off x="4648200" y="5638800"/>
            <a:ext cx="381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Text Box 21"/>
          <p:cNvSpPr txBox="1">
            <a:spLocks noChangeArrowheads="1"/>
          </p:cNvSpPr>
          <p:nvPr/>
        </p:nvSpPr>
        <p:spPr bwMode="auto">
          <a:xfrm>
            <a:off x="4327525" y="6364288"/>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400">
                <a:solidFill>
                  <a:srgbClr val="391DE3"/>
                </a:solidFill>
                <a:latin typeface="Arial" charset="0"/>
              </a:rPr>
              <a:t>Mang</a:t>
            </a:r>
          </a:p>
        </p:txBody>
      </p:sp>
      <p:sp>
        <p:nvSpPr>
          <p:cNvPr id="14353" name="Line 22"/>
          <p:cNvSpPr>
            <a:spLocks noChangeShapeType="1"/>
          </p:cNvSpPr>
          <p:nvPr/>
        </p:nvSpPr>
        <p:spPr bwMode="auto">
          <a:xfrm flipV="1">
            <a:off x="685800" y="5105400"/>
            <a:ext cx="1066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Text Box 23"/>
          <p:cNvSpPr txBox="1">
            <a:spLocks noChangeArrowheads="1"/>
          </p:cNvSpPr>
          <p:nvPr/>
        </p:nvSpPr>
        <p:spPr bwMode="auto">
          <a:xfrm>
            <a:off x="0" y="5260975"/>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400">
                <a:solidFill>
                  <a:srgbClr val="391DE3"/>
                </a:solidFill>
                <a:latin typeface="Arial" charset="0"/>
              </a:rPr>
              <a:t>Lỗ miệng</a:t>
            </a:r>
          </a:p>
        </p:txBody>
      </p:sp>
      <p:sp>
        <p:nvSpPr>
          <p:cNvPr id="77849" name="Text Box 25"/>
          <p:cNvSpPr txBox="1">
            <a:spLocks noChangeArrowheads="1"/>
          </p:cNvSpPr>
          <p:nvPr/>
        </p:nvSpPr>
        <p:spPr bwMode="auto">
          <a:xfrm>
            <a:off x="4191000" y="4267200"/>
            <a:ext cx="1222375" cy="376238"/>
          </a:xfrm>
          <a:prstGeom prst="rect">
            <a:avLst/>
          </a:prstGeom>
          <a:solidFill>
            <a:srgbClr val="FF9900"/>
          </a:solidFill>
          <a:ln w="9525">
            <a:solidFill>
              <a:schemeClr val="tx1"/>
            </a:solidFill>
            <a:miter lim="800000"/>
            <a:headEnd/>
            <a:tailEnd/>
          </a:ln>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1800" b="1">
                <a:latin typeface="Arial" charset="0"/>
              </a:rPr>
              <a:t>Cacbonic</a:t>
            </a:r>
          </a:p>
        </p:txBody>
      </p:sp>
      <p:sp>
        <p:nvSpPr>
          <p:cNvPr id="77850" name="Line 26"/>
          <p:cNvSpPr>
            <a:spLocks noChangeShapeType="1"/>
          </p:cNvSpPr>
          <p:nvPr/>
        </p:nvSpPr>
        <p:spPr bwMode="auto">
          <a:xfrm>
            <a:off x="5029200" y="4724400"/>
            <a:ext cx="457200" cy="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7" name="Text Box 30"/>
          <p:cNvSpPr txBox="1">
            <a:spLocks noChangeArrowheads="1"/>
          </p:cNvSpPr>
          <p:nvPr/>
        </p:nvSpPr>
        <p:spPr bwMode="auto">
          <a:xfrm>
            <a:off x="0" y="3505200"/>
            <a:ext cx="132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2400">
                <a:solidFill>
                  <a:srgbClr val="391DE3"/>
                </a:solidFill>
                <a:latin typeface="Arial" charset="0"/>
              </a:rPr>
              <a:t>Tấm miệng</a:t>
            </a:r>
          </a:p>
        </p:txBody>
      </p:sp>
      <p:sp>
        <p:nvSpPr>
          <p:cNvPr id="14358" name="Line 31"/>
          <p:cNvSpPr>
            <a:spLocks noChangeShapeType="1"/>
          </p:cNvSpPr>
          <p:nvPr/>
        </p:nvSpPr>
        <p:spPr bwMode="auto">
          <a:xfrm>
            <a:off x="685800" y="4038600"/>
            <a:ext cx="1295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Rectangle 34"/>
          <p:cNvSpPr>
            <a:spLocks noChangeArrowheads="1"/>
          </p:cNvSpPr>
          <p:nvPr/>
        </p:nvSpPr>
        <p:spPr bwMode="auto">
          <a:xfrm flipV="1">
            <a:off x="4495800" y="7239000"/>
            <a:ext cx="3124200" cy="1066800"/>
          </a:xfrm>
          <a:prstGeom prst="rect">
            <a:avLst/>
          </a:prstGeom>
          <a:solidFill>
            <a:srgbClr val="FFFF66"/>
          </a:solidFill>
          <a:ln w="9525">
            <a:solidFill>
              <a:schemeClr val="tx1"/>
            </a:solidFill>
            <a:miter lim="800000"/>
            <a:headEnd/>
            <a:tailEnd/>
          </a:ln>
        </p:spPr>
        <p:txBody>
          <a:bodyPr rot="10800000"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endParaRPr lang="vi-VN" altLang="en-US" sz="1800">
              <a:latin typeface="Arial" charset="0"/>
            </a:endParaRPr>
          </a:p>
        </p:txBody>
      </p:sp>
      <p:sp>
        <p:nvSpPr>
          <p:cNvPr id="14360" name="Line 35"/>
          <p:cNvSpPr>
            <a:spLocks noChangeShapeType="1"/>
          </p:cNvSpPr>
          <p:nvPr/>
        </p:nvSpPr>
        <p:spPr bwMode="auto">
          <a:xfrm>
            <a:off x="1295400" y="6858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1" name="Line 37"/>
          <p:cNvSpPr>
            <a:spLocks noChangeShapeType="1"/>
          </p:cNvSpPr>
          <p:nvPr/>
        </p:nvSpPr>
        <p:spPr bwMode="auto">
          <a:xfrm>
            <a:off x="2057400" y="7620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Text Box 38"/>
          <p:cNvSpPr txBox="1">
            <a:spLocks noChangeArrowheads="1"/>
          </p:cNvSpPr>
          <p:nvPr/>
        </p:nvSpPr>
        <p:spPr bwMode="auto">
          <a:xfrm>
            <a:off x="2994025" y="7535863"/>
            <a:ext cx="1841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1800">
                <a:latin typeface="Arial" charset="0"/>
              </a:rPr>
              <a:t>fhgyy</a:t>
            </a:r>
          </a:p>
        </p:txBody>
      </p:sp>
      <p:sp>
        <p:nvSpPr>
          <p:cNvPr id="77865" name="Rectangle 41"/>
          <p:cNvSpPr>
            <a:spLocks noChangeArrowheads="1"/>
          </p:cNvSpPr>
          <p:nvPr/>
        </p:nvSpPr>
        <p:spPr bwMode="auto">
          <a:xfrm>
            <a:off x="1371600" y="0"/>
            <a:ext cx="777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r>
              <a:rPr lang="en-US" altLang="en-US" sz="3000">
                <a:solidFill>
                  <a:srgbClr val="F60A5E"/>
                </a:solidFill>
              </a:rPr>
              <a:t> - Dòng nước theo ống hút vào khoang áo mang theo</a:t>
            </a:r>
          </a:p>
        </p:txBody>
      </p:sp>
      <p:sp>
        <p:nvSpPr>
          <p:cNvPr id="77866" name="Rectangle 42"/>
          <p:cNvSpPr>
            <a:spLocks noChangeArrowheads="1"/>
          </p:cNvSpPr>
          <p:nvPr/>
        </p:nvSpPr>
        <p:spPr bwMode="auto">
          <a:xfrm>
            <a:off x="2209800" y="441325"/>
            <a:ext cx="61452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3000">
                <a:solidFill>
                  <a:srgbClr val="F60A5E"/>
                </a:solidFill>
              </a:rPr>
              <a:t>những chất gì vào miệng và mang trai?</a:t>
            </a:r>
          </a:p>
        </p:txBody>
      </p:sp>
      <p:sp>
        <p:nvSpPr>
          <p:cNvPr id="77867" name="Rectangle 43"/>
          <p:cNvSpPr>
            <a:spLocks noChangeArrowheads="1"/>
          </p:cNvSpPr>
          <p:nvPr/>
        </p:nvSpPr>
        <p:spPr bwMode="auto">
          <a:xfrm>
            <a:off x="1017588" y="1349375"/>
            <a:ext cx="7639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3000">
                <a:solidFill>
                  <a:srgbClr val="FF0066"/>
                </a:solidFill>
              </a:rPr>
              <a:t>- Em có nhận xét gì về kiểu dinh dưỡng của trai?</a:t>
            </a:r>
          </a:p>
        </p:txBody>
      </p:sp>
      <p:sp>
        <p:nvSpPr>
          <p:cNvPr id="77868" name="Text Box 44"/>
          <p:cNvSpPr txBox="1">
            <a:spLocks noChangeArrowheads="1"/>
          </p:cNvSpPr>
          <p:nvPr/>
        </p:nvSpPr>
        <p:spPr bwMode="auto">
          <a:xfrm>
            <a:off x="0" y="-57150"/>
            <a:ext cx="1573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u="sng">
                <a:solidFill>
                  <a:srgbClr val="FF0066"/>
                </a:solidFill>
              </a:rPr>
              <a:t>Câu hỏi</a:t>
            </a:r>
            <a:r>
              <a:rPr lang="en-US" altLang="en-US"/>
              <a:t>:</a:t>
            </a:r>
          </a:p>
        </p:txBody>
      </p:sp>
      <p:sp>
        <p:nvSpPr>
          <p:cNvPr id="77869" name="Rectangle 45"/>
          <p:cNvSpPr>
            <a:spLocks noChangeArrowheads="1"/>
          </p:cNvSpPr>
          <p:nvPr/>
        </p:nvSpPr>
        <p:spPr bwMode="auto">
          <a:xfrm>
            <a:off x="990600" y="898525"/>
            <a:ext cx="7226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altLang="en-US" sz="3000">
                <a:solidFill>
                  <a:srgbClr val="F60A5E"/>
                </a:solidFill>
              </a:rPr>
              <a:t>- Quá trình lọc thức ăn của trai diễn ra ở đâu?</a:t>
            </a:r>
            <a:r>
              <a:rPr lang="en-US" altLang="en-US" sz="3000"/>
              <a:t> </a:t>
            </a:r>
          </a:p>
        </p:txBody>
      </p:sp>
    </p:spTree>
    <p:extLst>
      <p:ext uri="{BB962C8B-B14F-4D97-AF65-F5344CB8AC3E}">
        <p14:creationId xmlns:p14="http://schemas.microsoft.com/office/powerpoint/2010/main" val="384652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68"/>
                                        </p:tgtEl>
                                        <p:attrNameLst>
                                          <p:attrName>style.visibility</p:attrName>
                                        </p:attrNameLst>
                                      </p:cBhvr>
                                      <p:to>
                                        <p:strVal val="visible"/>
                                      </p:to>
                                    </p:set>
                                    <p:animEffect transition="in" filter="blinds(horizontal)">
                                      <p:cBhvr>
                                        <p:cTn id="7" dur="500"/>
                                        <p:tgtEl>
                                          <p:spTgt spid="77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65"/>
                                        </p:tgtEl>
                                        <p:attrNameLst>
                                          <p:attrName>style.visibility</p:attrName>
                                        </p:attrNameLst>
                                      </p:cBhvr>
                                      <p:to>
                                        <p:strVal val="visible"/>
                                      </p:to>
                                    </p:set>
                                    <p:animEffect transition="in" filter="blinds(horizontal)">
                                      <p:cBhvr>
                                        <p:cTn id="12" dur="500"/>
                                        <p:tgtEl>
                                          <p:spTgt spid="7786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7866"/>
                                        </p:tgtEl>
                                        <p:attrNameLst>
                                          <p:attrName>style.visibility</p:attrName>
                                        </p:attrNameLst>
                                      </p:cBhvr>
                                      <p:to>
                                        <p:strVal val="visible"/>
                                      </p:to>
                                    </p:set>
                                    <p:animEffect transition="in" filter="blinds(horizontal)">
                                      <p:cBhvr>
                                        <p:cTn id="15" dur="500"/>
                                        <p:tgtEl>
                                          <p:spTgt spid="7786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7869"/>
                                        </p:tgtEl>
                                        <p:attrNameLst>
                                          <p:attrName>style.visibility</p:attrName>
                                        </p:attrNameLst>
                                      </p:cBhvr>
                                      <p:to>
                                        <p:strVal val="visible"/>
                                      </p:to>
                                    </p:set>
                                    <p:animEffect transition="in" filter="blinds(horizontal)">
                                      <p:cBhvr>
                                        <p:cTn id="18" dur="500"/>
                                        <p:tgtEl>
                                          <p:spTgt spid="7786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7867"/>
                                        </p:tgtEl>
                                        <p:attrNameLst>
                                          <p:attrName>style.visibility</p:attrName>
                                        </p:attrNameLst>
                                      </p:cBhvr>
                                      <p:to>
                                        <p:strVal val="visible"/>
                                      </p:to>
                                    </p:set>
                                    <p:animEffect transition="in" filter="blinds(horizontal)">
                                      <p:cBhvr>
                                        <p:cTn id="21" dur="500"/>
                                        <p:tgtEl>
                                          <p:spTgt spid="778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7" fill="hold" nodeType="afterGroup">
                            <p:stCondLst>
                              <p:cond delay="500"/>
                            </p:stCondLst>
                            <p:childTnLst>
                              <p:par>
                                <p:cTn id="28" presetID="1" presetClass="entr" presetSubtype="0" fill="hold" grpId="0" nodeType="afterEffect">
                                  <p:stCondLst>
                                    <p:cond delay="0"/>
                                  </p:stCondLst>
                                  <p:endCondLst>
                                    <p:cond evt="onNext" delay="0">
                                      <p:tgtEl>
                                        <p:sldTgt/>
                                      </p:tgtEl>
                                    </p:cond>
                                  </p:endCondLst>
                                  <p:childTnLst>
                                    <p:set>
                                      <p:cBhvr>
                                        <p:cTn id="29" dur="1" fill="hold">
                                          <p:stCondLst>
                                            <p:cond delay="0"/>
                                          </p:stCondLst>
                                        </p:cTn>
                                        <p:tgtEl>
                                          <p:spTgt spid="3"/>
                                        </p:tgtEl>
                                        <p:attrNameLst>
                                          <p:attrName>style.visibility</p:attrName>
                                        </p:attrNameLst>
                                      </p:cBhvr>
                                      <p:to>
                                        <p:strVal val="visible"/>
                                      </p:to>
                                    </p:set>
                                  </p:childTnLst>
                                </p:cTn>
                              </p:par>
                            </p:childTnLst>
                          </p:cTn>
                        </p:par>
                        <p:par>
                          <p:cTn id="30" fill="hold" nodeType="afterGroup">
                            <p:stCondLst>
                              <p:cond delay="500"/>
                            </p:stCondLst>
                            <p:childTnLst>
                              <p:par>
                                <p:cTn id="31" presetID="0" presetClass="path" presetSubtype="0" accel="50000" decel="50000" fill="hold" grpId="1" nodeType="afterEffect">
                                  <p:stCondLst>
                                    <p:cond delay="0"/>
                                  </p:stCondLst>
                                  <p:childTnLst>
                                    <p:animMotion origin="layout" path="M -1.94444E-6 -2.28492E-6 C -0.02344 -0.00439 -0.0467 -0.00879 -0.06805 -0.00786 C -0.08941 -0.00694 -0.10243 -2.28492E-6 -0.12812 0.00532 C -0.15382 0.01064 -0.20503 0.02105 -0.22205 0.02405 " pathEditMode="relative" rAng="0" ptsTypes="aaaA">
                                      <p:cBhvr>
                                        <p:cTn id="32" dur="3000" fill="hold"/>
                                        <p:tgtEl>
                                          <p:spTgt spid="3"/>
                                        </p:tgtEl>
                                        <p:attrNameLst>
                                          <p:attrName>ppt_x</p:attrName>
                                          <p:attrName>ppt_y</p:attrName>
                                        </p:attrNameLst>
                                      </p:cBhvr>
                                      <p:rCtr x="-11111" y="763"/>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par>
                          <p:cTn id="33" fill="hold" nodeType="afterGroup">
                            <p:stCondLst>
                              <p:cond delay="3500"/>
                            </p:stCondLst>
                            <p:childTnLst>
                              <p:par>
                                <p:cTn id="34" presetID="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par>
                          <p:cTn id="36" fill="hold" nodeType="afterGroup">
                            <p:stCondLst>
                              <p:cond delay="3500"/>
                            </p:stCondLst>
                            <p:childTnLst>
                              <p:par>
                                <p:cTn id="37" presetID="0" presetClass="path" presetSubtype="0" accel="50000" decel="50000" fill="hold" nodeType="afterEffect">
                                  <p:stCondLst>
                                    <p:cond delay="0"/>
                                  </p:stCondLst>
                                  <p:childTnLst>
                                    <p:animMotion origin="layout" path="M -0.01232 -0.08218 L -0.00833 -0.2044 " pathEditMode="relative" rAng="0" ptsTypes="AA">
                                      <p:cBhvr>
                                        <p:cTn id="38" dur="3000" fill="hold"/>
                                        <p:tgtEl>
                                          <p:spTgt spid="4"/>
                                        </p:tgtEl>
                                        <p:attrNameLst>
                                          <p:attrName>ppt_x</p:attrName>
                                          <p:attrName>ppt_y</p:attrName>
                                        </p:attrNameLst>
                                      </p:cBhvr>
                                      <p:rCtr x="191" y="-6111"/>
                                    </p:animMotion>
                                  </p:childTnLst>
                                </p:cTn>
                              </p:par>
                            </p:childTnLst>
                          </p:cTn>
                        </p:par>
                        <p:par>
                          <p:cTn id="39" fill="hold" nodeType="afterGroup">
                            <p:stCondLst>
                              <p:cond delay="6500"/>
                            </p:stCondLst>
                            <p:childTnLst>
                              <p:par>
                                <p:cTn id="40" presetID="1"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par>
                          <p:cTn id="42" fill="hold" nodeType="afterGroup">
                            <p:stCondLst>
                              <p:cond delay="6500"/>
                            </p:stCondLst>
                            <p:childTnLst>
                              <p:par>
                                <p:cTn id="43" presetID="5" presetClass="entr" presetSubtype="1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par>
                          <p:cTn id="46" fill="hold" nodeType="afterGroup">
                            <p:stCondLst>
                              <p:cond delay="7000"/>
                            </p:stCondLst>
                            <p:childTnLst>
                              <p:par>
                                <p:cTn id="47" presetID="0" presetClass="path" presetSubtype="0" accel="50000" decel="50000" fill="hold" grpId="1" nodeType="afterEffect">
                                  <p:stCondLst>
                                    <p:cond delay="0"/>
                                  </p:stCondLst>
                                  <p:childTnLst>
                                    <p:animMotion origin="layout" path="M 0 -0.01341 C -0.03437 -0.00532 -0.06875 0.00301 -0.09618 0.00995 C -0.12378 0.01712 -0.13559 0.02846 -0.16476 0.02915 C -0.19392 0.02985 -0.23854 0.02406 -0.2717 0.01365 C -0.30486 0.00324 -0.34549 -0.02081 -0.36354 -0.03261 C -0.38177 -0.04418 -0.39583 -0.05158 -0.38073 -0.05551 " pathEditMode="relative" rAng="0" ptsTypes="aaaaaA">
                                      <p:cBhvr>
                                        <p:cTn id="48" dur="2000" fill="hold"/>
                                        <p:tgtEl>
                                          <p:spTgt spid="5"/>
                                        </p:tgtEl>
                                        <p:attrNameLst>
                                          <p:attrName>ppt_x</p:attrName>
                                          <p:attrName>ppt_y</p:attrName>
                                        </p:attrNameLst>
                                      </p:cBhvr>
                                      <p:rCtr x="-19792" y="46"/>
                                    </p:animMotion>
                                  </p:childTnLst>
                                  <p:subTnLst>
                                    <p:set>
                                      <p:cBhvr override="childStyle">
                                        <p:cTn dur="1" fill="hold" display="0" masterRel="nextClick" afterEffect="1"/>
                                        <p:tgtEl>
                                          <p:spTgt spid="5"/>
                                        </p:tgtEl>
                                        <p:attrNameLst>
                                          <p:attrName>style.visibility</p:attrName>
                                        </p:attrNameLst>
                                      </p:cBhvr>
                                      <p:to>
                                        <p:strVal val="hidden"/>
                                      </p:to>
                                    </p:set>
                                  </p:subTnLst>
                                </p:cTn>
                              </p:par>
                              <p:par>
                                <p:cTn id="49" presetID="0" presetClass="path" presetSubtype="0" accel="50000" decel="50000" fill="hold" nodeType="withEffect">
                                  <p:stCondLst>
                                    <p:cond delay="0"/>
                                  </p:stCondLst>
                                  <p:childTnLst>
                                    <p:animMotion origin="layout" path="M 0.06736 -0.03631 C -0.10955 -0.03885 -0.28577 -0.04094 -0.37188 -0.06314 C -0.45764 -0.08534 -0.43629 -0.15217 -0.44931 -0.16975 " pathEditMode="relative" rAng="0" ptsTypes="aaA">
                                      <p:cBhvr>
                                        <p:cTn id="50" dur="3000" fill="hold"/>
                                        <p:tgtEl>
                                          <p:spTgt spid="9"/>
                                        </p:tgtEl>
                                        <p:attrNameLst>
                                          <p:attrName>ppt_x</p:attrName>
                                          <p:attrName>ppt_y</p:attrName>
                                        </p:attrNameLst>
                                      </p:cBhvr>
                                      <p:rCtr x="-26250" y="-6684"/>
                                    </p:animMotion>
                                  </p:childTnLst>
                                </p:cTn>
                              </p:par>
                            </p:childTnLst>
                          </p:cTn>
                        </p:par>
                        <p:par>
                          <p:cTn id="51" fill="hold" nodeType="afterGroup">
                            <p:stCondLst>
                              <p:cond delay="10000"/>
                            </p:stCondLst>
                            <p:childTnLst>
                              <p:par>
                                <p:cTn id="52" presetID="5" presetClass="entr" presetSubtype="1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heckerboard(across)">
                                      <p:cBhvr>
                                        <p:cTn id="54" dur="500"/>
                                        <p:tgtEl>
                                          <p:spTgt spid="10"/>
                                        </p:tgtEl>
                                      </p:cBhvr>
                                    </p:animEffect>
                                  </p:childTnLst>
                                </p:cTn>
                              </p:par>
                            </p:childTnLst>
                          </p:cTn>
                        </p:par>
                        <p:par>
                          <p:cTn id="55" fill="hold" nodeType="afterGroup">
                            <p:stCondLst>
                              <p:cond delay="10500"/>
                            </p:stCondLst>
                            <p:childTnLst>
                              <p:par>
                                <p:cTn id="56" presetID="12" presetClass="entr" presetSubtype="8" repeatCount="4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slide(fromLeft)">
                                      <p:cBhvr>
                                        <p:cTn id="5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59" fill="hold" nodeType="afterGroup">
                            <p:stCondLst>
                              <p:cond delay="12500"/>
                            </p:stCondLst>
                            <p:childTnLst>
                              <p:par>
                                <p:cTn id="60" presetID="1" presetClass="entr" presetSubtype="0" fill="hold" grpId="0" nodeType="afterEffect">
                                  <p:stCondLst>
                                    <p:cond delay="0"/>
                                  </p:stCondLst>
                                  <p:endCondLst>
                                    <p:cond evt="onNext" delay="0">
                                      <p:tgtEl>
                                        <p:sldTgt/>
                                      </p:tgtEl>
                                    </p:cond>
                                  </p:endCondLst>
                                  <p:childTnLst>
                                    <p:set>
                                      <p:cBhvr>
                                        <p:cTn id="61" dur="1" fill="hold">
                                          <p:stCondLst>
                                            <p:cond delay="0"/>
                                          </p:stCondLst>
                                        </p:cTn>
                                        <p:tgtEl>
                                          <p:spTgt spid="6"/>
                                        </p:tgtEl>
                                        <p:attrNameLst>
                                          <p:attrName>style.visibility</p:attrName>
                                        </p:attrNameLst>
                                      </p:cBhvr>
                                      <p:to>
                                        <p:strVal val="visible"/>
                                      </p:to>
                                    </p:set>
                                  </p:childTnLst>
                                </p:cTn>
                              </p:par>
                            </p:childTnLst>
                          </p:cTn>
                        </p:par>
                        <p:par>
                          <p:cTn id="62" fill="hold" nodeType="afterGroup">
                            <p:stCondLst>
                              <p:cond delay="12500"/>
                            </p:stCondLst>
                            <p:childTnLst>
                              <p:par>
                                <p:cTn id="63" presetID="0" presetClass="path" presetSubtype="0" accel="50000" decel="50000" fill="hold" grpId="1" nodeType="afterEffect">
                                  <p:stCondLst>
                                    <p:cond delay="0"/>
                                  </p:stCondLst>
                                  <p:childTnLst>
                                    <p:animMotion origin="layout" path="M -0.02014 0.01087 C -0.00503 0.00116 0.0033 -0.02937 0.01702 -0.05088 C 0.01892 -0.05365 0.02136 -0.05365 0.02361 -0.05643 C 0.03368 -0.06845 0.04063 -0.08464 0.05087 -0.09227 C 0.06302 -0.11263 0.05521 -0.10245 0.07535 -0.11424 C 0.07969 -0.11656 0.0882 -0.1228 0.08837 -0.12211 C 0.10139 -0.12026 0.11476 -0.11933 0.12761 -0.11448 C 0.13594 -0.11054 0.1434 -0.09574 0.15122 -0.09366 C 0.16771 -0.0888 0.18438 -0.08695 0.20087 -0.0821 C 0.24566 -0.08002 0.2757 -0.07053 0.31597 -0.08719 C 0.3632 -0.07701 0.41007 -0.07678 0.45278 -0.03053 C 0.46198 -0.01017 0.48125 0.04672 0.4941 0.04996 C 0.51945 0.05389 0.54514 0.05574 0.57083 0.05851 " pathEditMode="relative" rAng="290222" ptsTypes="ffffffffffffA">
                                      <p:cBhvr>
                                        <p:cTn id="64" dur="2000" fill="hold"/>
                                        <p:tgtEl>
                                          <p:spTgt spid="6"/>
                                        </p:tgtEl>
                                        <p:attrNameLst>
                                          <p:attrName>ppt_x</p:attrName>
                                          <p:attrName>ppt_y</p:attrName>
                                        </p:attrNameLst>
                                      </p:cBhvr>
                                      <p:rCtr x="29948" y="-3932"/>
                                    </p:animMotion>
                                  </p:childTnLst>
                                </p:cTn>
                              </p:par>
                              <p:par>
                                <p:cTn id="65" presetID="0" presetClass="path" presetSubtype="0" accel="50000" decel="50000" fill="hold" grpId="0" nodeType="withEffect">
                                  <p:stCondLst>
                                    <p:cond delay="0"/>
                                  </p:stCondLst>
                                  <p:childTnLst>
                                    <p:animMotion origin="layout" path="M 2.77778E-6 4.7086E-6 C 0.05121 -0.03308 0.10208 -0.06592 0.18975 -0.0606 C 0.27795 -0.05551 0.4559 0.00439 0.52882 0.02983 C 0.60225 0.05527 0.61267 0.08117 0.62916 0.09135 " pathEditMode="relative" rAng="272914" ptsTypes="aaaA">
                                      <p:cBhvr>
                                        <p:cTn id="66" dur="3000" fill="hold"/>
                                        <p:tgtEl>
                                          <p:spTgt spid="10"/>
                                        </p:tgtEl>
                                        <p:attrNameLst>
                                          <p:attrName>ppt_x</p:attrName>
                                          <p:attrName>ppt_y</p:attrName>
                                        </p:attrNameLst>
                                      </p:cBhvr>
                                      <p:rCtr x="31701" y="347"/>
                                    </p:animMotion>
                                  </p:childTnLst>
                                </p:cTn>
                              </p:par>
                            </p:childTnLst>
                          </p:cTn>
                        </p:par>
                        <p:par>
                          <p:cTn id="67" fill="hold" nodeType="afterGroup">
                            <p:stCondLst>
                              <p:cond delay="15500"/>
                            </p:stCondLst>
                            <p:childTnLst>
                              <p:par>
                                <p:cTn id="68" presetID="4" presetClass="entr" presetSubtype="16" fill="hold" grpId="0" nodeType="afterEffect">
                                  <p:stCondLst>
                                    <p:cond delay="0"/>
                                  </p:stCondLst>
                                  <p:childTnLst>
                                    <p:set>
                                      <p:cBhvr>
                                        <p:cTn id="69" dur="1" fill="hold">
                                          <p:stCondLst>
                                            <p:cond delay="0"/>
                                          </p:stCondLst>
                                        </p:cTn>
                                        <p:tgtEl>
                                          <p:spTgt spid="77850"/>
                                        </p:tgtEl>
                                        <p:attrNameLst>
                                          <p:attrName>style.visibility</p:attrName>
                                        </p:attrNameLst>
                                      </p:cBhvr>
                                      <p:to>
                                        <p:strVal val="visible"/>
                                      </p:to>
                                    </p:set>
                                    <p:animEffect transition="in" filter="box(in)">
                                      <p:cBhvr>
                                        <p:cTn id="70" dur="500"/>
                                        <p:tgtEl>
                                          <p:spTgt spid="77850"/>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77849"/>
                                        </p:tgtEl>
                                        <p:attrNameLst>
                                          <p:attrName>style.visibility</p:attrName>
                                        </p:attrNameLst>
                                      </p:cBhvr>
                                      <p:to>
                                        <p:strVal val="visible"/>
                                      </p:to>
                                    </p:set>
                                    <p:animEffect transition="in" filter="box(in)">
                                      <p:cBhvr>
                                        <p:cTn id="73" dur="500"/>
                                        <p:tgtEl>
                                          <p:spTgt spid="77849"/>
                                        </p:tgtEl>
                                      </p:cBhvr>
                                    </p:animEffect>
                                  </p:childTnLst>
                                </p:cTn>
                              </p:par>
                            </p:childTnLst>
                          </p:cTn>
                        </p:par>
                        <p:par>
                          <p:cTn id="74" fill="hold" nodeType="afterGroup">
                            <p:stCondLst>
                              <p:cond delay="16000"/>
                            </p:stCondLst>
                            <p:childTnLst>
                              <p:par>
                                <p:cTn id="75" presetID="0" presetClass="path" presetSubtype="0" accel="50000" decel="50000" fill="hold" grpId="1" nodeType="afterEffect">
                                  <p:stCondLst>
                                    <p:cond delay="0"/>
                                  </p:stCondLst>
                                  <p:childTnLst>
                                    <p:animMotion origin="layout" path="M 0.01666 -0.01042 C 0.05139 0.0206 0.08628 0.05162 0.121 0.06388 C 0.15573 0.07615 0.19045 0.0699 0.22517 0.06388 " pathEditMode="relative" ptsTypes="aaA">
                                      <p:cBhvr>
                                        <p:cTn id="76" dur="1000" fill="hold"/>
                                        <p:tgtEl>
                                          <p:spTgt spid="77850"/>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C 0.03195 0.02824 0.06389 0.05648 0.10156 0.06667 C 0.13924 0.07685 0.18247 0.06898 0.22587 0.06111 " pathEditMode="relative" ptsTypes="aaA">
                                      <p:cBhvr>
                                        <p:cTn id="78" dur="2000" fill="hold"/>
                                        <p:tgtEl>
                                          <p:spTgt spid="778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10" grpId="0" animBg="1"/>
      <p:bldP spid="77849" grpId="0" animBg="1"/>
      <p:bldP spid="77849" grpId="1" animBg="1"/>
      <p:bldP spid="77850" grpId="0" animBg="1"/>
      <p:bldP spid="77850" grpId="1" animBg="1"/>
      <p:bldP spid="77865" grpId="0"/>
      <p:bldP spid="77866" grpId="0"/>
      <p:bldP spid="77867" grpId="0"/>
      <p:bldP spid="77868" grpId="0"/>
      <p:bldP spid="778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52600" y="0"/>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0000"/>
                </a:solidFill>
                <a:latin typeface="VNI-Times" pitchFamily="2" charset="0"/>
              </a:rPr>
              <a:t>III- Dinh döôõng</a:t>
            </a:r>
            <a:endParaRPr lang="en-US" altLang="en-US" sz="5400" b="1" u="sng">
              <a:solidFill>
                <a:srgbClr val="FF0000"/>
              </a:solidFill>
              <a:latin typeface="VNI-Times" pitchFamily="2" charset="0"/>
            </a:endParaRPr>
          </a:p>
        </p:txBody>
      </p:sp>
      <p:sp>
        <p:nvSpPr>
          <p:cNvPr id="88067" name="Text Box 3"/>
          <p:cNvSpPr txBox="1">
            <a:spLocks noChangeArrowheads="1"/>
          </p:cNvSpPr>
          <p:nvPr/>
        </p:nvSpPr>
        <p:spPr bwMode="auto">
          <a:xfrm>
            <a:off x="304800" y="917575"/>
            <a:ext cx="85344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Trai</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lÊy</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måi</a:t>
            </a:r>
            <a:r>
              <a:rPr lang="en-US" altLang="en-US" sz="5400" b="1" dirty="0">
                <a:solidFill>
                  <a:srgbClr val="0000CC"/>
                </a:solidFill>
                <a:latin typeface=".VnTime" pitchFamily="34" charset="0"/>
              </a:rPr>
              <a:t> ¨n (</a:t>
            </a:r>
            <a:r>
              <a:rPr lang="en-US" altLang="en-US" sz="5400" b="1" dirty="0" err="1" smtClean="0">
                <a:solidFill>
                  <a:srgbClr val="0000CC"/>
                </a:solidFill>
                <a:latin typeface=".VnTime" pitchFamily="34" charset="0"/>
              </a:rPr>
              <a:t>th­ưêng</a:t>
            </a:r>
            <a:r>
              <a:rPr lang="en-US" altLang="en-US" sz="5400" b="1" dirty="0" smtClean="0">
                <a:solidFill>
                  <a:srgbClr val="0000CC"/>
                </a:solidFill>
                <a:latin typeface=".VnTime" pitchFamily="34" charset="0"/>
              </a:rPr>
              <a:t> </a:t>
            </a:r>
            <a:r>
              <a:rPr lang="en-US" altLang="en-US" sz="5400" b="1" dirty="0">
                <a:solidFill>
                  <a:srgbClr val="0000CC"/>
                </a:solidFill>
                <a:latin typeface=".VnTime" pitchFamily="34" charset="0"/>
              </a:rPr>
              <a:t>lµ </a:t>
            </a:r>
            <a:r>
              <a:rPr lang="en-US" altLang="en-US" sz="5400" b="1" dirty="0" err="1">
                <a:solidFill>
                  <a:srgbClr val="0000CC"/>
                </a:solidFill>
                <a:latin typeface=".VnTime" pitchFamily="34" charset="0"/>
              </a:rPr>
              <a:t>vôn</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h÷u</a:t>
            </a:r>
            <a:r>
              <a:rPr lang="en-US" altLang="en-US" sz="5400" b="1" dirty="0">
                <a:solidFill>
                  <a:srgbClr val="0000CC"/>
                </a:solidFill>
                <a:latin typeface=".VnTime" pitchFamily="34" charset="0"/>
              </a:rPr>
              <a:t> c¬, ®</a:t>
            </a:r>
            <a:r>
              <a:rPr lang="en-US" altLang="en-US" sz="5400" b="1" dirty="0" err="1">
                <a:solidFill>
                  <a:srgbClr val="0000CC"/>
                </a:solidFill>
                <a:latin typeface=".VnTime" pitchFamily="34" charset="0"/>
              </a:rPr>
              <a:t>éng</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vËt</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nguyªn</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sinh</a:t>
            </a:r>
            <a:r>
              <a:rPr lang="en-US" altLang="en-US" sz="5400" b="1" dirty="0">
                <a:solidFill>
                  <a:srgbClr val="0000CC"/>
                </a:solidFill>
                <a:latin typeface=".VnTime" pitchFamily="34" charset="0"/>
              </a:rPr>
              <a:t>) vµ «xi </a:t>
            </a:r>
            <a:r>
              <a:rPr lang="en-US" altLang="en-US" sz="5400" b="1" dirty="0" err="1">
                <a:solidFill>
                  <a:srgbClr val="0000CC"/>
                </a:solidFill>
                <a:latin typeface=".VnTime" pitchFamily="34" charset="0"/>
              </a:rPr>
              <a:t>chØ</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nhê</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vµo</a:t>
            </a:r>
            <a:r>
              <a:rPr lang="en-US" altLang="en-US" sz="5400" b="1" dirty="0">
                <a:solidFill>
                  <a:srgbClr val="0000CC"/>
                </a:solidFill>
                <a:latin typeface=".VnTime" pitchFamily="34" charset="0"/>
              </a:rPr>
              <a:t> c¬ </a:t>
            </a:r>
            <a:r>
              <a:rPr lang="en-US" altLang="en-US" sz="5400" b="1" dirty="0" err="1">
                <a:solidFill>
                  <a:srgbClr val="0000CC"/>
                </a:solidFill>
                <a:latin typeface=".VnTime" pitchFamily="34" charset="0"/>
              </a:rPr>
              <a:t>chÕ</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läc</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tõ</a:t>
            </a:r>
            <a:r>
              <a:rPr lang="en-US" altLang="en-US" sz="5400" b="1" dirty="0">
                <a:solidFill>
                  <a:srgbClr val="0000CC"/>
                </a:solidFill>
                <a:latin typeface=".VnTime" pitchFamily="34" charset="0"/>
              </a:rPr>
              <a:t> </a:t>
            </a:r>
            <a:r>
              <a:rPr lang="en-US" altLang="en-US" sz="5400" b="1" dirty="0" err="1" smtClean="0">
                <a:solidFill>
                  <a:srgbClr val="0000CC"/>
                </a:solidFill>
                <a:latin typeface=".VnTime" pitchFamily="34" charset="0"/>
              </a:rPr>
              <a:t>n­ưíc</a:t>
            </a:r>
            <a:r>
              <a:rPr lang="en-US" altLang="en-US" sz="5400" b="1" dirty="0" smtClean="0">
                <a:solidFill>
                  <a:srgbClr val="0000CC"/>
                </a:solidFill>
                <a:latin typeface=".VnTime" pitchFamily="34" charset="0"/>
              </a:rPr>
              <a:t> </a:t>
            </a:r>
            <a:r>
              <a:rPr lang="en-US" altLang="en-US" sz="5400" b="1" dirty="0" err="1">
                <a:solidFill>
                  <a:srgbClr val="0000CC"/>
                </a:solidFill>
                <a:latin typeface=".VnTime" pitchFamily="34" charset="0"/>
              </a:rPr>
              <a:t>hót</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vµo</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vËy</a:t>
            </a:r>
            <a:r>
              <a:rPr lang="en-US" altLang="en-US" sz="5400" b="1" dirty="0">
                <a:solidFill>
                  <a:srgbClr val="0000CC"/>
                </a:solidFill>
                <a:latin typeface=".VnTime" pitchFamily="34" charset="0"/>
              </a:rPr>
              <a:t> ®ã lµ </a:t>
            </a:r>
            <a:r>
              <a:rPr lang="en-US" altLang="en-US" sz="5400" b="1" dirty="0" err="1">
                <a:solidFill>
                  <a:srgbClr val="0000CC"/>
                </a:solidFill>
                <a:latin typeface=".VnTime" pitchFamily="34" charset="0"/>
              </a:rPr>
              <a:t>kiÓu</a:t>
            </a:r>
            <a:r>
              <a:rPr lang="en-US" altLang="en-US" sz="5400" b="1" dirty="0">
                <a:solidFill>
                  <a:srgbClr val="0000CC"/>
                </a:solidFill>
                <a:latin typeface=".VnTime" pitchFamily="34" charset="0"/>
              </a:rPr>
              <a:t> </a:t>
            </a:r>
            <a:r>
              <a:rPr lang="en-US" altLang="en-US" sz="5400" b="1" dirty="0" err="1">
                <a:solidFill>
                  <a:srgbClr val="0000CC"/>
                </a:solidFill>
                <a:latin typeface=".VnTime" pitchFamily="34" charset="0"/>
              </a:rPr>
              <a:t>dinh</a:t>
            </a:r>
            <a:r>
              <a:rPr lang="en-US" altLang="en-US" sz="5400" b="1" dirty="0">
                <a:solidFill>
                  <a:srgbClr val="0000CC"/>
                </a:solidFill>
                <a:latin typeface=".VnTime" pitchFamily="34" charset="0"/>
              </a:rPr>
              <a:t> </a:t>
            </a:r>
            <a:r>
              <a:rPr lang="en-US" altLang="en-US" sz="5400" b="1" dirty="0" err="1" smtClean="0">
                <a:solidFill>
                  <a:srgbClr val="0000CC"/>
                </a:solidFill>
                <a:latin typeface=".VnTime" pitchFamily="34" charset="0"/>
              </a:rPr>
              <a:t>dưìng</a:t>
            </a:r>
            <a:r>
              <a:rPr lang="en-US" altLang="en-US" sz="5400" b="1" dirty="0" smtClean="0">
                <a:solidFill>
                  <a:srgbClr val="0000CC"/>
                </a:solidFill>
                <a:latin typeface=".VnTime" pitchFamily="34" charset="0"/>
              </a:rPr>
              <a:t> </a:t>
            </a:r>
            <a:r>
              <a:rPr lang="en-US" altLang="en-US" sz="5400" b="1" dirty="0">
                <a:solidFill>
                  <a:srgbClr val="0000CC"/>
                </a:solidFill>
                <a:latin typeface=".VnTime" pitchFamily="34" charset="0"/>
              </a:rPr>
              <a:t>g×?</a:t>
            </a:r>
          </a:p>
        </p:txBody>
      </p:sp>
      <p:sp>
        <p:nvSpPr>
          <p:cNvPr id="88068" name="Line 4"/>
          <p:cNvSpPr>
            <a:spLocks noChangeShapeType="1"/>
          </p:cNvSpPr>
          <p:nvPr/>
        </p:nvSpPr>
        <p:spPr bwMode="auto">
          <a:xfrm>
            <a:off x="1447800" y="6096000"/>
            <a:ext cx="1905000" cy="0"/>
          </a:xfrm>
          <a:prstGeom prst="line">
            <a:avLst/>
          </a:prstGeom>
          <a:noFill/>
          <a:ln w="1016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69" name="Text Box 5"/>
          <p:cNvSpPr txBox="1">
            <a:spLocks noChangeArrowheads="1"/>
          </p:cNvSpPr>
          <p:nvPr/>
        </p:nvSpPr>
        <p:spPr bwMode="auto">
          <a:xfrm>
            <a:off x="3657600" y="5638800"/>
            <a:ext cx="426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solidFill>
                  <a:srgbClr val="FF0000"/>
                </a:solidFill>
                <a:latin typeface="VNI-Times" pitchFamily="2" charset="0"/>
              </a:rPr>
              <a:t>Thuï ñoäng</a:t>
            </a:r>
          </a:p>
        </p:txBody>
      </p:sp>
    </p:spTree>
    <p:extLst>
      <p:ext uri="{BB962C8B-B14F-4D97-AF65-F5344CB8AC3E}">
        <p14:creationId xmlns:p14="http://schemas.microsoft.com/office/powerpoint/2010/main" val="634299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8067"/>
                                        </p:tgtEl>
                                        <p:attrNameLst>
                                          <p:attrName>style.visibility</p:attrName>
                                        </p:attrNameLst>
                                      </p:cBhvr>
                                      <p:to>
                                        <p:strVal val="visible"/>
                                      </p:to>
                                    </p:set>
                                    <p:anim calcmode="discrete" valueType="clr">
                                      <p:cBhvr override="childStyle">
                                        <p:cTn id="7" dur="80"/>
                                        <p:tgtEl>
                                          <p:spTgt spid="88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67"/>
                                        </p:tgtEl>
                                        <p:attrNameLst>
                                          <p:attrName>fillcolor</p:attrName>
                                        </p:attrNameLst>
                                      </p:cBhvr>
                                      <p:tavLst>
                                        <p:tav tm="0">
                                          <p:val>
                                            <p:clrVal>
                                              <a:schemeClr val="accent2"/>
                                            </p:clrVal>
                                          </p:val>
                                        </p:tav>
                                        <p:tav tm="50000">
                                          <p:val>
                                            <p:clrVal>
                                              <a:schemeClr val="hlink"/>
                                            </p:clrVal>
                                          </p:val>
                                        </p:tav>
                                      </p:tavLst>
                                    </p:anim>
                                    <p:set>
                                      <p:cBhvr>
                                        <p:cTn id="9" dur="80"/>
                                        <p:tgtEl>
                                          <p:spTgt spid="880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88069"/>
                                        </p:tgtEl>
                                        <p:attrNameLst>
                                          <p:attrName>style.visibility</p:attrName>
                                        </p:attrNameLst>
                                      </p:cBhvr>
                                      <p:to>
                                        <p:strVal val="visible"/>
                                      </p:to>
                                    </p:set>
                                    <p:animEffect transition="in" filter="slide(fromBottom)">
                                      <p:cBhvr>
                                        <p:cTn id="14" dur="500"/>
                                        <p:tgtEl>
                                          <p:spTgt spid="8806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slide(fromBottom)">
                                      <p:cBhvr>
                                        <p:cTn id="17"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animBg="1"/>
      <p:bldP spid="880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81000" y="3200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1683" name="Text Box 3"/>
          <p:cNvSpPr txBox="1">
            <a:spLocks noChangeArrowheads="1"/>
          </p:cNvSpPr>
          <p:nvPr/>
        </p:nvSpPr>
        <p:spPr bwMode="auto">
          <a:xfrm>
            <a:off x="228600" y="1524000"/>
            <a:ext cx="7239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u="sng">
                <a:solidFill>
                  <a:srgbClr val="FF3300"/>
                </a:solidFill>
                <a:latin typeface="Times New Roman" pitchFamily="18" charset="0"/>
              </a:rPr>
              <a:t>I/Hình dạng và cấu tạo</a:t>
            </a:r>
            <a:r>
              <a:rPr lang="en-US" altLang="en-US" sz="4800" b="1">
                <a:solidFill>
                  <a:srgbClr val="FF3300"/>
                </a:solidFill>
                <a:latin typeface="Times New Roman" pitchFamily="18" charset="0"/>
              </a:rPr>
              <a:t> :</a:t>
            </a:r>
          </a:p>
        </p:txBody>
      </p:sp>
      <p:sp>
        <p:nvSpPr>
          <p:cNvPr id="71684" name="Text Box 4"/>
          <p:cNvSpPr txBox="1">
            <a:spLocks noChangeArrowheads="1"/>
          </p:cNvSpPr>
          <p:nvPr/>
        </p:nvSpPr>
        <p:spPr bwMode="auto">
          <a:xfrm>
            <a:off x="228600" y="2438400"/>
            <a:ext cx="4953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u="sng">
                <a:solidFill>
                  <a:srgbClr val="800000"/>
                </a:solidFill>
                <a:latin typeface="Times New Roman" pitchFamily="18" charset="0"/>
              </a:rPr>
              <a:t>1/ Vỏ trai</a:t>
            </a:r>
            <a:r>
              <a:rPr lang="en-US" altLang="en-US" sz="4800" b="1">
                <a:solidFill>
                  <a:srgbClr val="800000"/>
                </a:solidFill>
                <a:latin typeface="Times New Roman" pitchFamily="18" charset="0"/>
              </a:rPr>
              <a:t> :</a:t>
            </a:r>
          </a:p>
        </p:txBody>
      </p:sp>
      <p:sp>
        <p:nvSpPr>
          <p:cNvPr id="71685" name="Text Box 5"/>
          <p:cNvSpPr txBox="1">
            <a:spLocks noChangeArrowheads="1"/>
          </p:cNvSpPr>
          <p:nvPr/>
        </p:nvSpPr>
        <p:spPr bwMode="auto">
          <a:xfrm>
            <a:off x="457200" y="304800"/>
            <a:ext cx="769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u="sng">
                <a:latin typeface="VNI-Times" pitchFamily="2" charset="0"/>
              </a:rPr>
              <a:t>Baøi 18</a:t>
            </a:r>
            <a:r>
              <a:rPr lang="en-US" altLang="en-US" sz="5400" b="1">
                <a:latin typeface="VNI-Times" pitchFamily="2" charset="0"/>
              </a:rPr>
              <a:t>:  TRAI SOÂNG</a:t>
            </a:r>
          </a:p>
        </p:txBody>
      </p:sp>
      <p:pic>
        <p:nvPicPr>
          <p:cNvPr id="71686" name="Picture 2" descr="G:\h2.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6563" t="30000" r="35001" b="38750"/>
          <a:stretch>
            <a:fillRect/>
          </a:stretch>
        </p:blipFill>
        <p:spPr bwMode="auto">
          <a:xfrm>
            <a:off x="4876800" y="2438400"/>
            <a:ext cx="3422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01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slide(fromBottom)">
                                      <p:cBhvr>
                                        <p:cTn id="7" dur="500"/>
                                        <p:tgtEl>
                                          <p:spTgt spid="71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 calcmode="lin" valueType="num">
                                      <p:cBhvr additive="base">
                                        <p:cTn id="12" dur="500" fill="hold"/>
                                        <p:tgtEl>
                                          <p:spTgt spid="71684"/>
                                        </p:tgtEl>
                                        <p:attrNameLst>
                                          <p:attrName>ppt_x</p:attrName>
                                        </p:attrNameLst>
                                      </p:cBhvr>
                                      <p:tavLst>
                                        <p:tav tm="0">
                                          <p:val>
                                            <p:strVal val="#ppt_x"/>
                                          </p:val>
                                        </p:tav>
                                        <p:tav tm="100000">
                                          <p:val>
                                            <p:strVal val="#ppt_x"/>
                                          </p:val>
                                        </p:tav>
                                      </p:tavLst>
                                    </p:anim>
                                    <p:anim calcmode="lin" valueType="num">
                                      <p:cBhvr additive="base">
                                        <p:cTn id="13"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altLang="en-US" sz="4000" smtClean="0">
                <a:latin typeface="Times New Roman" pitchFamily="18" charset="0"/>
                <a:cs typeface="Times New Roman" pitchFamily="18" charset="0"/>
              </a:rPr>
              <a:t>Cách dinh dưỡng của trai có ý nghĩa gì với môi trường nước?</a:t>
            </a:r>
          </a:p>
        </p:txBody>
      </p:sp>
      <p:sp>
        <p:nvSpPr>
          <p:cNvPr id="115715" name="Rectangle 3"/>
          <p:cNvSpPr>
            <a:spLocks noGrp="1" noChangeArrowheads="1"/>
          </p:cNvSpPr>
          <p:nvPr>
            <p:ph type="body" idx="1"/>
          </p:nvPr>
        </p:nvSpPr>
        <p:spPr>
          <a:xfrm>
            <a:off x="533400" y="1981200"/>
            <a:ext cx="8229600" cy="3200400"/>
          </a:xfrm>
        </p:spPr>
        <p:txBody>
          <a:bodyPr/>
          <a:lstStyle/>
          <a:p>
            <a:pPr eaLnBrk="1" hangingPunct="1">
              <a:buFontTx/>
              <a:buChar char="-"/>
            </a:pPr>
            <a:r>
              <a:rPr lang="en-US" altLang="en-US" smtClean="0">
                <a:latin typeface="Times New Roman" pitchFamily="18" charset="0"/>
                <a:cs typeface="Times New Roman" pitchFamily="18" charset="0"/>
              </a:rPr>
              <a:t>Làm sạch môi trường nước</a:t>
            </a:r>
          </a:p>
          <a:p>
            <a:pPr eaLnBrk="1" hangingPunct="1">
              <a:buFontTx/>
              <a:buChar char="-"/>
            </a:pPr>
            <a:r>
              <a:rPr lang="en-US" altLang="en-US" smtClean="0">
                <a:latin typeface="Times New Roman" pitchFamily="18" charset="0"/>
                <a:cs typeface="Times New Roman" pitchFamily="18" charset="0"/>
              </a:rPr>
              <a:t>Góp phần đáng kể trong việc làm sạch nhuồn nước bằng cơ chế sinh học không gây ảnh hưởng xấu tới môi trường, không tốn kém. Vì vậy một số gia đình đã thả trai vào bể để lọc nước.</a:t>
            </a:r>
          </a:p>
        </p:txBody>
      </p:sp>
    </p:spTree>
    <p:extLst>
      <p:ext uri="{BB962C8B-B14F-4D97-AF65-F5344CB8AC3E}">
        <p14:creationId xmlns:p14="http://schemas.microsoft.com/office/powerpoint/2010/main" val="9000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5714"/>
                                        </p:tgtEl>
                                        <p:attrNameLst>
                                          <p:attrName>style.visibility</p:attrName>
                                        </p:attrNameLst>
                                      </p:cBhvr>
                                      <p:to>
                                        <p:strVal val="visible"/>
                                      </p:to>
                                    </p:set>
                                    <p:animEffect transition="in" filter="fade">
                                      <p:cBhvr>
                                        <p:cTn id="7" dur="500"/>
                                        <p:tgtEl>
                                          <p:spTgt spid="115714"/>
                                        </p:tgtEl>
                                      </p:cBhvr>
                                    </p:animEffect>
                                    <p:anim calcmode="lin" valueType="num">
                                      <p:cBhvr>
                                        <p:cTn id="8" dur="500" fill="hold"/>
                                        <p:tgtEl>
                                          <p:spTgt spid="115714"/>
                                        </p:tgtEl>
                                        <p:attrNameLst>
                                          <p:attrName>ppt_x</p:attrName>
                                        </p:attrNameLst>
                                      </p:cBhvr>
                                      <p:tavLst>
                                        <p:tav tm="0">
                                          <p:val>
                                            <p:strVal val="#ppt_x-.1"/>
                                          </p:val>
                                        </p:tav>
                                        <p:tav tm="100000">
                                          <p:val>
                                            <p:strVal val="#ppt_x"/>
                                          </p:val>
                                        </p:tav>
                                      </p:tavLst>
                                    </p:anim>
                                    <p:anim calcmode="lin" valueType="num">
                                      <p:cBhvr>
                                        <p:cTn id="9"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5715">
                                            <p:txEl>
                                              <p:pRg st="0" end="0"/>
                                            </p:txEl>
                                          </p:spTgt>
                                        </p:tgtEl>
                                        <p:attrNameLst>
                                          <p:attrName>style.visibility</p:attrName>
                                        </p:attrNameLst>
                                      </p:cBhvr>
                                      <p:to>
                                        <p:strVal val="visible"/>
                                      </p:to>
                                    </p:set>
                                    <p:animEffect transition="in" filter="fade">
                                      <p:cBhvr>
                                        <p:cTn id="14" dur="500"/>
                                        <p:tgtEl>
                                          <p:spTgt spid="115715">
                                            <p:txEl>
                                              <p:pRg st="0" end="0"/>
                                            </p:txEl>
                                          </p:spTgt>
                                        </p:tgtEl>
                                      </p:cBhvr>
                                    </p:animEffect>
                                    <p:anim calcmode="lin" valueType="num">
                                      <p:cBhvr>
                                        <p:cTn id="15" dur="500" fill="hold"/>
                                        <p:tgtEl>
                                          <p:spTgt spid="115715">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45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115715">
                                            <p:txEl>
                                              <p:pRg st="1" end="1"/>
                                            </p:txEl>
                                          </p:spTgt>
                                        </p:tgtEl>
                                        <p:attrNameLst>
                                          <p:attrName>style.visibility</p:attrName>
                                        </p:attrNameLst>
                                      </p:cBhvr>
                                      <p:to>
                                        <p:strVal val="visible"/>
                                      </p:to>
                                    </p:set>
                                    <p:animEffect transition="in" filter="fade">
                                      <p:cBhvr>
                                        <p:cTn id="20" dur="500"/>
                                        <p:tgtEl>
                                          <p:spTgt spid="115715">
                                            <p:txEl>
                                              <p:pRg st="1" end="1"/>
                                            </p:txEl>
                                          </p:spTgt>
                                        </p:tgtEl>
                                      </p:cBhvr>
                                    </p:animEffect>
                                    <p:anim calcmode="lin" valueType="num">
                                      <p:cBhvr>
                                        <p:cTn id="21" dur="500" fill="hold"/>
                                        <p:tgtEl>
                                          <p:spTgt spid="115715">
                                            <p:txEl>
                                              <p:pRg st="1" end="1"/>
                                            </p:txEl>
                                          </p:spTgt>
                                        </p:tgtEl>
                                        <p:attrNameLst>
                                          <p:attrName>ppt_x</p:attrName>
                                        </p:attrNameLst>
                                      </p:cBhvr>
                                      <p:tavLst>
                                        <p:tav tm="0">
                                          <p:val>
                                            <p:strVal val="#ppt_x-.1"/>
                                          </p:val>
                                        </p:tav>
                                        <p:tav tm="100000">
                                          <p:val>
                                            <p:strVal val="#ppt_x"/>
                                          </p:val>
                                        </p:tav>
                                      </p:tavLst>
                                    </p:anim>
                                    <p:anim calcmode="lin" valueType="num">
                                      <p:cBhvr>
                                        <p:cTn id="22"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pPr algn="l" eaLnBrk="1" hangingPunct="1"/>
            <a:r>
              <a:rPr lang="en-US" altLang="en-US" sz="4000" smtClean="0">
                <a:latin typeface="Times New Roman" pitchFamily="18" charset="0"/>
                <a:cs typeface="Times New Roman" pitchFamily="18" charset="0"/>
              </a:rPr>
              <a:t>Chúng ta có nên ăn trai, sò ở những nơi nguồn nước bị ô nhiễm không?</a:t>
            </a:r>
          </a:p>
        </p:txBody>
      </p:sp>
      <p:sp>
        <p:nvSpPr>
          <p:cNvPr id="116739" name="Rectangle 3"/>
          <p:cNvSpPr>
            <a:spLocks noGrp="1" noChangeArrowheads="1"/>
          </p:cNvSpPr>
          <p:nvPr>
            <p:ph type="body" idx="1"/>
          </p:nvPr>
        </p:nvSpPr>
        <p:spPr>
          <a:xfrm>
            <a:off x="457200" y="2332038"/>
            <a:ext cx="8229600" cy="4525962"/>
          </a:xfrm>
        </p:spPr>
        <p:txBody>
          <a:bodyPr/>
          <a:lstStyle/>
          <a:p>
            <a:pPr indent="49213" eaLnBrk="1" hangingPunct="1">
              <a:buFontTx/>
              <a:buNone/>
            </a:pPr>
            <a:r>
              <a:rPr lang="en-US" altLang="en-US" sz="4000" smtClean="0">
                <a:latin typeface="Times New Roman" pitchFamily="18" charset="0"/>
                <a:cs typeface="Times New Roman" pitchFamily="18" charset="0"/>
              </a:rPr>
              <a:t>Chúng ta không nên ăn trai sò ở những nơi có nguồn nước bị ô nhiễm. Vì khi lọc nước nhiều chất độc còn tồn đọng ở cơ thể trai, người ăn phải sẽ bị ngộ độc.</a:t>
            </a:r>
          </a:p>
        </p:txBody>
      </p:sp>
    </p:spTree>
    <p:extLst>
      <p:ext uri="{BB962C8B-B14F-4D97-AF65-F5344CB8AC3E}">
        <p14:creationId xmlns:p14="http://schemas.microsoft.com/office/powerpoint/2010/main" val="29920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6738"/>
                                        </p:tgtEl>
                                        <p:attrNameLst>
                                          <p:attrName>style.visibility</p:attrName>
                                        </p:attrNameLst>
                                      </p:cBhvr>
                                      <p:to>
                                        <p:strVal val="visible"/>
                                      </p:to>
                                    </p:set>
                                    <p:animEffect transition="in" filter="fade">
                                      <p:cBhvr>
                                        <p:cTn id="7" dur="500"/>
                                        <p:tgtEl>
                                          <p:spTgt spid="116738"/>
                                        </p:tgtEl>
                                      </p:cBhvr>
                                    </p:animEffect>
                                    <p:anim calcmode="lin" valueType="num">
                                      <p:cBhvr>
                                        <p:cTn id="8" dur="500" fill="hold"/>
                                        <p:tgtEl>
                                          <p:spTgt spid="116738"/>
                                        </p:tgtEl>
                                        <p:attrNameLst>
                                          <p:attrName>ppt_x</p:attrName>
                                        </p:attrNameLst>
                                      </p:cBhvr>
                                      <p:tavLst>
                                        <p:tav tm="0">
                                          <p:val>
                                            <p:strVal val="#ppt_x-.1"/>
                                          </p:val>
                                        </p:tav>
                                        <p:tav tm="100000">
                                          <p:val>
                                            <p:strVal val="#ppt_x"/>
                                          </p:val>
                                        </p:tav>
                                      </p:tavLst>
                                    </p:anim>
                                    <p:anim calcmode="lin" valueType="num">
                                      <p:cBhvr>
                                        <p:cTn id="9" dur="500" fill="hold"/>
                                        <p:tgtEl>
                                          <p:spTgt spid="116738"/>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6739">
                                            <p:txEl>
                                              <p:pRg st="0" end="0"/>
                                            </p:txEl>
                                          </p:spTgt>
                                        </p:tgtEl>
                                        <p:attrNameLst>
                                          <p:attrName>style.visibility</p:attrName>
                                        </p:attrNameLst>
                                      </p:cBhvr>
                                      <p:to>
                                        <p:strVal val="visible"/>
                                      </p:to>
                                    </p:set>
                                    <p:animEffect transition="in" filter="fade">
                                      <p:cBhvr>
                                        <p:cTn id="14" dur="500"/>
                                        <p:tgtEl>
                                          <p:spTgt spid="116739">
                                            <p:txEl>
                                              <p:pRg st="0" end="0"/>
                                            </p:txEl>
                                          </p:spTgt>
                                        </p:tgtEl>
                                      </p:cBhvr>
                                    </p:animEffect>
                                    <p:anim calcmode="lin" valueType="num">
                                      <p:cBhvr>
                                        <p:cTn id="15" dur="500" fill="hold"/>
                                        <p:tgtEl>
                                          <p:spTgt spid="116739">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752600" y="0"/>
            <a:ext cx="548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b="1">
                <a:solidFill>
                  <a:srgbClr val="FF0000"/>
                </a:solidFill>
                <a:latin typeface="VNI-Times" pitchFamily="2" charset="0"/>
              </a:rPr>
              <a:t>III- Dinh döôõng</a:t>
            </a:r>
            <a:endParaRPr lang="en-US" altLang="en-US" sz="6000" b="1" u="sng">
              <a:solidFill>
                <a:srgbClr val="FF0000"/>
              </a:solidFill>
              <a:latin typeface="VNI-Times" pitchFamily="2" charset="0"/>
            </a:endParaRPr>
          </a:p>
        </p:txBody>
      </p:sp>
      <p:sp>
        <p:nvSpPr>
          <p:cNvPr id="89091" name="Text Box 3"/>
          <p:cNvSpPr txBox="1">
            <a:spLocks noChangeArrowheads="1"/>
          </p:cNvSpPr>
          <p:nvPr/>
        </p:nvSpPr>
        <p:spPr bwMode="auto">
          <a:xfrm>
            <a:off x="304800" y="1219200"/>
            <a:ext cx="44196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1">
                <a:solidFill>
                  <a:srgbClr val="0000CC"/>
                </a:solidFill>
                <a:latin typeface="VNI-Times" pitchFamily="2" charset="0"/>
              </a:rPr>
              <a:t>Trai hoâ haáp qua boä phaän naøo?</a:t>
            </a:r>
          </a:p>
        </p:txBody>
      </p:sp>
      <p:sp>
        <p:nvSpPr>
          <p:cNvPr id="89092" name="Text Box 4"/>
          <p:cNvSpPr txBox="1">
            <a:spLocks noChangeArrowheads="1"/>
          </p:cNvSpPr>
          <p:nvPr/>
        </p:nvSpPr>
        <p:spPr bwMode="auto">
          <a:xfrm>
            <a:off x="6096000" y="2438400"/>
            <a:ext cx="304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0" b="1">
                <a:latin typeface=".VnTime" pitchFamily="34" charset="0"/>
              </a:rPr>
              <a:t>Mang</a:t>
            </a:r>
          </a:p>
        </p:txBody>
      </p:sp>
      <p:sp>
        <p:nvSpPr>
          <p:cNvPr id="89093" name="AutoShape 5"/>
          <p:cNvSpPr>
            <a:spLocks noChangeArrowheads="1"/>
          </p:cNvSpPr>
          <p:nvPr/>
        </p:nvSpPr>
        <p:spPr bwMode="auto">
          <a:xfrm>
            <a:off x="4738688" y="2971800"/>
            <a:ext cx="1219200" cy="533400"/>
          </a:xfrm>
          <a:prstGeom prst="rightArrow">
            <a:avLst>
              <a:gd name="adj1" fmla="val 50000"/>
              <a:gd name="adj2" fmla="val 5714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94618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fltVal val="0"/>
                                          </p:val>
                                        </p:tav>
                                        <p:tav tm="100000">
                                          <p:val>
                                            <p:strVal val="#ppt_h"/>
                                          </p:val>
                                        </p:tav>
                                      </p:tavLst>
                                    </p:anim>
                                    <p:animEffect transition="in" filter="fade">
                                      <p:cBhvr>
                                        <p:cTn id="9" dur="500"/>
                                        <p:tgtEl>
                                          <p:spTgt spid="890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9093"/>
                                        </p:tgtEl>
                                        <p:attrNameLst>
                                          <p:attrName>style.visibility</p:attrName>
                                        </p:attrNameLst>
                                      </p:cBhvr>
                                      <p:to>
                                        <p:strVal val="visible"/>
                                      </p:to>
                                    </p:set>
                                    <p:anim calcmode="lin" valueType="num">
                                      <p:cBhvr>
                                        <p:cTn id="14" dur="1000" fill="hold"/>
                                        <p:tgtEl>
                                          <p:spTgt spid="89093"/>
                                        </p:tgtEl>
                                        <p:attrNameLst>
                                          <p:attrName>ppt_x</p:attrName>
                                        </p:attrNameLst>
                                      </p:cBhvr>
                                      <p:tavLst>
                                        <p:tav tm="0">
                                          <p:val>
                                            <p:strVal val="#ppt_x-.2"/>
                                          </p:val>
                                        </p:tav>
                                        <p:tav tm="100000">
                                          <p:val>
                                            <p:strVal val="#ppt_x"/>
                                          </p:val>
                                        </p:tav>
                                      </p:tavLst>
                                    </p:anim>
                                    <p:anim calcmode="lin" valueType="num">
                                      <p:cBhvr>
                                        <p:cTn id="15" dur="1000" fill="hold"/>
                                        <p:tgtEl>
                                          <p:spTgt spid="8909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9093"/>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89092"/>
                                        </p:tgtEl>
                                        <p:attrNameLst>
                                          <p:attrName>style.visibility</p:attrName>
                                        </p:attrNameLst>
                                      </p:cBhvr>
                                      <p:to>
                                        <p:strVal val="visible"/>
                                      </p:to>
                                    </p:set>
                                    <p:anim calcmode="lin" valueType="num">
                                      <p:cBhvr>
                                        <p:cTn id="19" dur="1000" fill="hold"/>
                                        <p:tgtEl>
                                          <p:spTgt spid="89092"/>
                                        </p:tgtEl>
                                        <p:attrNameLst>
                                          <p:attrName>ppt_x</p:attrName>
                                        </p:attrNameLst>
                                      </p:cBhvr>
                                      <p:tavLst>
                                        <p:tav tm="0">
                                          <p:val>
                                            <p:strVal val="#ppt_x-.2"/>
                                          </p:val>
                                        </p:tav>
                                        <p:tav tm="100000">
                                          <p:val>
                                            <p:strVal val="#ppt_x"/>
                                          </p:val>
                                        </p:tav>
                                      </p:tavLst>
                                    </p:anim>
                                    <p:anim calcmode="lin" valueType="num">
                                      <p:cBhvr>
                                        <p:cTn id="20" dur="1000" fill="hold"/>
                                        <p:tgtEl>
                                          <p:spTgt spid="8909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2" grpId="0"/>
      <p:bldP spid="8909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81000" y="838200"/>
            <a:ext cx="8534400"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6000" b="1">
                <a:solidFill>
                  <a:srgbClr val="FF0000"/>
                </a:solidFill>
                <a:latin typeface=".VnTime" pitchFamily="34" charset="0"/>
              </a:rPr>
              <a:t> </a:t>
            </a:r>
            <a:r>
              <a:rPr lang="en-US" altLang="en-US" sz="6600" b="1">
                <a:solidFill>
                  <a:srgbClr val="FF0000"/>
                </a:solidFill>
                <a:latin typeface=".VnTime" pitchFamily="34" charset="0"/>
                <a:sym typeface="Wingdings" pitchFamily="2" charset="2"/>
              </a:rPr>
              <a:t></a:t>
            </a:r>
            <a:r>
              <a:rPr lang="en-US" altLang="en-US" sz="6000" b="1">
                <a:solidFill>
                  <a:srgbClr val="0000CC"/>
                </a:solidFill>
                <a:latin typeface=".VnTime" pitchFamily="34" charset="0"/>
              </a:rPr>
              <a:t>Thøc ¨n: vôn h÷u c¬, ®éng vËt nguyªn sinh.</a:t>
            </a:r>
          </a:p>
          <a:p>
            <a:pPr>
              <a:spcBef>
                <a:spcPct val="50000"/>
              </a:spcBef>
              <a:buFontTx/>
              <a:buChar char="-"/>
            </a:pPr>
            <a:r>
              <a:rPr lang="en-US" altLang="en-US" sz="6000" b="1">
                <a:solidFill>
                  <a:srgbClr val="0000CC"/>
                </a:solidFill>
                <a:latin typeface=".VnTime" pitchFamily="34" charset="0"/>
              </a:rPr>
              <a:t> Dinh d­ìng kiÓu thô ®éng.</a:t>
            </a:r>
          </a:p>
          <a:p>
            <a:pPr>
              <a:spcBef>
                <a:spcPct val="50000"/>
              </a:spcBef>
              <a:buFontTx/>
              <a:buChar char="-"/>
            </a:pPr>
            <a:r>
              <a:rPr lang="en-US" altLang="en-US" sz="6000" b="1">
                <a:solidFill>
                  <a:srgbClr val="0000CC"/>
                </a:solidFill>
                <a:latin typeface=".VnTime" pitchFamily="34" charset="0"/>
              </a:rPr>
              <a:t> H« hÊp qua mang.</a:t>
            </a:r>
          </a:p>
        </p:txBody>
      </p:sp>
      <p:sp>
        <p:nvSpPr>
          <p:cNvPr id="90115" name="Text Box 3"/>
          <p:cNvSpPr txBox="1">
            <a:spLocks noChangeArrowheads="1"/>
          </p:cNvSpPr>
          <p:nvPr/>
        </p:nvSpPr>
        <p:spPr bwMode="auto">
          <a:xfrm>
            <a:off x="1752600" y="0"/>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0000"/>
                </a:solidFill>
                <a:latin typeface="VNI-Times" pitchFamily="2" charset="0"/>
              </a:rPr>
              <a:t>III- Dinh döôõng</a:t>
            </a:r>
            <a:endParaRPr lang="en-US" altLang="en-US" sz="5400" b="1" u="sng">
              <a:solidFill>
                <a:srgbClr val="FF0000"/>
              </a:solidFill>
              <a:latin typeface="VNI-Times" pitchFamily="2" charset="0"/>
            </a:endParaRPr>
          </a:p>
        </p:txBody>
      </p:sp>
    </p:spTree>
    <p:extLst>
      <p:ext uri="{BB962C8B-B14F-4D97-AF65-F5344CB8AC3E}">
        <p14:creationId xmlns:p14="http://schemas.microsoft.com/office/powerpoint/2010/main" val="2260748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heel(3)">
                                      <p:cBhvr>
                                        <p:cTn id="7"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676400" y="76200"/>
            <a:ext cx="5105400" cy="1143000"/>
          </a:xfrm>
        </p:spPr>
        <p:txBody>
          <a:bodyPr/>
          <a:lstStyle/>
          <a:p>
            <a:pPr algn="l"/>
            <a:r>
              <a:rPr lang="en-US" altLang="en-US" sz="5400" b="1" u="sng">
                <a:solidFill>
                  <a:srgbClr val="FF0000"/>
                </a:solidFill>
              </a:rPr>
              <a:t>IV/Sinh sản</a:t>
            </a:r>
          </a:p>
        </p:txBody>
      </p:sp>
      <p:sp>
        <p:nvSpPr>
          <p:cNvPr id="91139" name="Text Box 3"/>
          <p:cNvSpPr txBox="1">
            <a:spLocks noChangeArrowheads="1"/>
          </p:cNvSpPr>
          <p:nvPr/>
        </p:nvSpPr>
        <p:spPr bwMode="auto">
          <a:xfrm>
            <a:off x="1676400" y="1143000"/>
            <a:ext cx="6324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Trai là động vật phân tính hay lưỡng tính?</a:t>
            </a:r>
          </a:p>
        </p:txBody>
      </p:sp>
      <p:sp>
        <p:nvSpPr>
          <p:cNvPr id="91140" name="Text Box 4"/>
          <p:cNvSpPr txBox="1">
            <a:spLocks noChangeArrowheads="1"/>
          </p:cNvSpPr>
          <p:nvPr/>
        </p:nvSpPr>
        <p:spPr bwMode="auto">
          <a:xfrm>
            <a:off x="609600" y="2819400"/>
            <a:ext cx="8534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t>Quá trình sinh sản và phát triển diễn ra như thế nào?</a:t>
            </a:r>
          </a:p>
        </p:txBody>
      </p:sp>
      <p:sp>
        <p:nvSpPr>
          <p:cNvPr id="91141" name="Rectangle 5"/>
          <p:cNvSpPr>
            <a:spLocks noChangeArrowheads="1"/>
          </p:cNvSpPr>
          <p:nvPr/>
        </p:nvSpPr>
        <p:spPr bwMode="auto">
          <a:xfrm>
            <a:off x="2667000" y="6400800"/>
            <a:ext cx="4191000" cy="457200"/>
          </a:xfrm>
          <a:prstGeom prst="rect">
            <a:avLst/>
          </a:prstGeom>
          <a:solidFill>
            <a:srgbClr val="FFFFFF"/>
          </a:solidFill>
          <a:ln>
            <a:noFill/>
          </a:ln>
          <a:effectLst/>
          <a:extLs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Text Box 6"/>
          <p:cNvSpPr txBox="1">
            <a:spLocks noChangeArrowheads="1"/>
          </p:cNvSpPr>
          <p:nvPr/>
        </p:nvSpPr>
        <p:spPr bwMode="auto">
          <a:xfrm>
            <a:off x="1219200" y="15240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solidFill>
                  <a:srgbClr val="0000FF"/>
                </a:solidFill>
              </a:rPr>
              <a:t>-Trai là động vật phân tính.</a:t>
            </a:r>
          </a:p>
        </p:txBody>
      </p:sp>
      <p:sp>
        <p:nvSpPr>
          <p:cNvPr id="91143" name="Text Box 7"/>
          <p:cNvSpPr txBox="1">
            <a:spLocks noChangeArrowheads="1"/>
          </p:cNvSpPr>
          <p:nvPr/>
        </p:nvSpPr>
        <p:spPr bwMode="auto">
          <a:xfrm>
            <a:off x="457200" y="42672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4800" b="1">
                <a:latin typeface="Times New Roman" pitchFamily="18" charset="0"/>
              </a:rPr>
              <a:t>-Trứng non được giữ trong tấm mang. Ấu trùng sống trong mang trai mẹ một thời gian rồi bám vào da và mang cá một vài tuần mới rơi xuống bùn phát triển thành trai trưởng thành.</a:t>
            </a:r>
          </a:p>
        </p:txBody>
      </p:sp>
    </p:spTree>
    <p:extLst>
      <p:ext uri="{BB962C8B-B14F-4D97-AF65-F5344CB8AC3E}">
        <p14:creationId xmlns:p14="http://schemas.microsoft.com/office/powerpoint/2010/main" val="222595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strips(downRight)">
                                      <p:cBhvr>
                                        <p:cTn id="7" dur="5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 calcmode="lin" valueType="num">
                                      <p:cBhvr>
                                        <p:cTn id="12" dur="500" fill="hold"/>
                                        <p:tgtEl>
                                          <p:spTgt spid="91139"/>
                                        </p:tgtEl>
                                        <p:attrNameLst>
                                          <p:attrName>ppt_w</p:attrName>
                                        </p:attrNameLst>
                                      </p:cBhvr>
                                      <p:tavLst>
                                        <p:tav tm="0">
                                          <p:val>
                                            <p:fltVal val="0"/>
                                          </p:val>
                                        </p:tav>
                                        <p:tav tm="100000">
                                          <p:val>
                                            <p:strVal val="#ppt_w"/>
                                          </p:val>
                                        </p:tav>
                                      </p:tavLst>
                                    </p:anim>
                                    <p:anim calcmode="lin" valueType="num">
                                      <p:cBhvr>
                                        <p:cTn id="13" dur="500" fill="hold"/>
                                        <p:tgtEl>
                                          <p:spTgt spid="91139"/>
                                        </p:tgtEl>
                                        <p:attrNameLst>
                                          <p:attrName>ppt_h</p:attrName>
                                        </p:attrNameLst>
                                      </p:cBhvr>
                                      <p:tavLst>
                                        <p:tav tm="0">
                                          <p:val>
                                            <p:fltVal val="0"/>
                                          </p:val>
                                        </p:tav>
                                        <p:tav tm="100000">
                                          <p:val>
                                            <p:strVal val="#ppt_h"/>
                                          </p:val>
                                        </p:tav>
                                      </p:tavLst>
                                    </p:anim>
                                    <p:animEffect transition="in" filter="fade">
                                      <p:cBhvr>
                                        <p:cTn id="14" dur="500"/>
                                        <p:tgtEl>
                                          <p:spTgt spid="911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91139"/>
                                        </p:tgtEl>
                                      </p:cBhvr>
                                    </p:animEffect>
                                    <p:set>
                                      <p:cBhvr>
                                        <p:cTn id="19" dur="1" fill="hold">
                                          <p:stCondLst>
                                            <p:cond delay="499"/>
                                          </p:stCondLst>
                                        </p:cTn>
                                        <p:tgtEl>
                                          <p:spTgt spid="9113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1142"/>
                                        </p:tgtEl>
                                        <p:attrNameLst>
                                          <p:attrName>style.visibility</p:attrName>
                                        </p:attrNameLst>
                                      </p:cBhvr>
                                      <p:to>
                                        <p:strVal val="visible"/>
                                      </p:to>
                                    </p:set>
                                    <p:animEffect transition="in" filter="checkerboard(across)">
                                      <p:cBhvr>
                                        <p:cTn id="24" dur="500"/>
                                        <p:tgtEl>
                                          <p:spTgt spid="911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1140"/>
                                        </p:tgtEl>
                                        <p:attrNameLst>
                                          <p:attrName>style.visibility</p:attrName>
                                        </p:attrNameLst>
                                      </p:cBhvr>
                                      <p:to>
                                        <p:strVal val="visible"/>
                                      </p:to>
                                    </p:set>
                                    <p:anim calcmode="lin" valueType="num">
                                      <p:cBhvr additive="base">
                                        <p:cTn id="29" dur="500" fill="hold"/>
                                        <p:tgtEl>
                                          <p:spTgt spid="91140"/>
                                        </p:tgtEl>
                                        <p:attrNameLst>
                                          <p:attrName>ppt_x</p:attrName>
                                        </p:attrNameLst>
                                      </p:cBhvr>
                                      <p:tavLst>
                                        <p:tav tm="0">
                                          <p:val>
                                            <p:strVal val="#ppt_x"/>
                                          </p:val>
                                        </p:tav>
                                        <p:tav tm="100000">
                                          <p:val>
                                            <p:strVal val="#ppt_x"/>
                                          </p:val>
                                        </p:tav>
                                      </p:tavLst>
                                    </p:anim>
                                    <p:anim calcmode="lin" valueType="num">
                                      <p:cBhvr additive="base">
                                        <p:cTn id="30"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91142"/>
                                        </p:tgtEl>
                                      </p:cBhvr>
                                    </p:animEffect>
                                    <p:set>
                                      <p:cBhvr>
                                        <p:cTn id="35" dur="1" fill="hold">
                                          <p:stCondLst>
                                            <p:cond delay="499"/>
                                          </p:stCondLst>
                                        </p:cTn>
                                        <p:tgtEl>
                                          <p:spTgt spid="91142"/>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91140"/>
                                        </p:tgtEl>
                                      </p:cBhvr>
                                    </p:animEffect>
                                    <p:set>
                                      <p:cBhvr>
                                        <p:cTn id="38" dur="1" fill="hold">
                                          <p:stCondLst>
                                            <p:cond delay="499"/>
                                          </p:stCondLst>
                                        </p:cTn>
                                        <p:tgtEl>
                                          <p:spTgt spid="91140"/>
                                        </p:tgtEl>
                                        <p:attrNameLst>
                                          <p:attrName>style.visibility</p:attrName>
                                        </p:attrNameLst>
                                      </p:cBhvr>
                                      <p:to>
                                        <p:strVal val="hidden"/>
                                      </p:to>
                                    </p:set>
                                  </p:childTnLst>
                                </p:cTn>
                              </p:par>
                            </p:childTnLst>
                          </p:cTn>
                        </p:par>
                        <p:par>
                          <p:cTn id="39" fill="hold" nodeType="afterGroup">
                            <p:stCondLst>
                              <p:cond delay="500"/>
                            </p:stCondLst>
                            <p:childTnLst>
                              <p:par>
                                <p:cTn id="40" presetID="55" presetClass="entr" presetSubtype="0" fill="hold" grpId="0" nodeType="afterEffect">
                                  <p:stCondLst>
                                    <p:cond delay="0"/>
                                  </p:stCondLst>
                                  <p:childTnLst>
                                    <p:set>
                                      <p:cBhvr>
                                        <p:cTn id="41" dur="1" fill="hold">
                                          <p:stCondLst>
                                            <p:cond delay="0"/>
                                          </p:stCondLst>
                                        </p:cTn>
                                        <p:tgtEl>
                                          <p:spTgt spid="91143"/>
                                        </p:tgtEl>
                                        <p:attrNameLst>
                                          <p:attrName>style.visibility</p:attrName>
                                        </p:attrNameLst>
                                      </p:cBhvr>
                                      <p:to>
                                        <p:strVal val="visible"/>
                                      </p:to>
                                    </p:set>
                                    <p:anim calcmode="lin" valueType="num">
                                      <p:cBhvr>
                                        <p:cTn id="42" dur="1000" fill="hold"/>
                                        <p:tgtEl>
                                          <p:spTgt spid="91143"/>
                                        </p:tgtEl>
                                        <p:attrNameLst>
                                          <p:attrName>ppt_w</p:attrName>
                                        </p:attrNameLst>
                                      </p:cBhvr>
                                      <p:tavLst>
                                        <p:tav tm="0">
                                          <p:val>
                                            <p:strVal val="#ppt_w*0.70"/>
                                          </p:val>
                                        </p:tav>
                                        <p:tav tm="100000">
                                          <p:val>
                                            <p:strVal val="#ppt_w"/>
                                          </p:val>
                                        </p:tav>
                                      </p:tavLst>
                                    </p:anim>
                                    <p:anim calcmode="lin" valueType="num">
                                      <p:cBhvr>
                                        <p:cTn id="43" dur="1000" fill="hold"/>
                                        <p:tgtEl>
                                          <p:spTgt spid="91143"/>
                                        </p:tgtEl>
                                        <p:attrNameLst>
                                          <p:attrName>ppt_h</p:attrName>
                                        </p:attrNameLst>
                                      </p:cBhvr>
                                      <p:tavLst>
                                        <p:tav tm="0">
                                          <p:val>
                                            <p:strVal val="#ppt_h"/>
                                          </p:val>
                                        </p:tav>
                                        <p:tav tm="100000">
                                          <p:val>
                                            <p:strVal val="#ppt_h"/>
                                          </p:val>
                                        </p:tav>
                                      </p:tavLst>
                                    </p:anim>
                                    <p:animEffect transition="in" filter="fade">
                                      <p:cBhvr>
                                        <p:cTn id="44" dur="10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p:bldP spid="91139" grpId="1"/>
      <p:bldP spid="91140" grpId="0"/>
      <p:bldP spid="91140" grpId="1"/>
      <p:bldP spid="91142" grpId="0"/>
      <p:bldP spid="91142" grpId="1"/>
      <p:bldP spid="911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457200" y="1066800"/>
            <a:ext cx="85344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3800" b="1">
                <a:latin typeface=".VnTime" pitchFamily="34" charset="0"/>
              </a:rPr>
              <a:t>Nghiªn cøu th«ng tin sgk t×m tõ thÝch hîp ®iÒn vµo  vÞ trÝ t­¬ng øng víi c¸c sè trong s¬ ®å sau?</a:t>
            </a:r>
          </a:p>
        </p:txBody>
      </p:sp>
      <p:grpSp>
        <p:nvGrpSpPr>
          <p:cNvPr id="2" name="Group 34"/>
          <p:cNvGrpSpPr>
            <a:grpSpLocks/>
          </p:cNvGrpSpPr>
          <p:nvPr/>
        </p:nvGrpSpPr>
        <p:grpSpPr bwMode="auto">
          <a:xfrm>
            <a:off x="0" y="2917825"/>
            <a:ext cx="9144000" cy="3940175"/>
            <a:chOff x="240" y="1728"/>
            <a:chExt cx="5280" cy="2250"/>
          </a:xfrm>
        </p:grpSpPr>
        <p:sp>
          <p:nvSpPr>
            <p:cNvPr id="109573" name="Line 14"/>
            <p:cNvSpPr>
              <a:spLocks noChangeShapeType="1"/>
            </p:cNvSpPr>
            <p:nvPr/>
          </p:nvSpPr>
          <p:spPr bwMode="auto">
            <a:xfrm>
              <a:off x="3120" y="2160"/>
              <a:ext cx="0" cy="62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4" name="Line 21"/>
            <p:cNvSpPr>
              <a:spLocks noChangeShapeType="1"/>
            </p:cNvSpPr>
            <p:nvPr/>
          </p:nvSpPr>
          <p:spPr bwMode="auto">
            <a:xfrm flipV="1">
              <a:off x="624" y="2688"/>
              <a:ext cx="0" cy="62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5" name="Line 22"/>
            <p:cNvSpPr>
              <a:spLocks noChangeShapeType="1"/>
            </p:cNvSpPr>
            <p:nvPr/>
          </p:nvSpPr>
          <p:spPr bwMode="auto">
            <a:xfrm flipH="1">
              <a:off x="1008" y="3648"/>
              <a:ext cx="96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6" name="Line 23"/>
            <p:cNvSpPr>
              <a:spLocks noChangeShapeType="1"/>
            </p:cNvSpPr>
            <p:nvPr/>
          </p:nvSpPr>
          <p:spPr bwMode="auto">
            <a:xfrm flipV="1">
              <a:off x="1152" y="2040"/>
              <a:ext cx="336" cy="31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7" name="Line 24"/>
            <p:cNvSpPr>
              <a:spLocks noChangeShapeType="1"/>
            </p:cNvSpPr>
            <p:nvPr/>
          </p:nvSpPr>
          <p:spPr bwMode="auto">
            <a:xfrm>
              <a:off x="1152" y="2448"/>
              <a:ext cx="336" cy="336"/>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8" name="Line 25"/>
            <p:cNvSpPr>
              <a:spLocks noChangeShapeType="1"/>
            </p:cNvSpPr>
            <p:nvPr/>
          </p:nvSpPr>
          <p:spPr bwMode="auto">
            <a:xfrm>
              <a:off x="2352" y="1942"/>
              <a:ext cx="336"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9" name="Line 26"/>
            <p:cNvSpPr>
              <a:spLocks noChangeShapeType="1"/>
            </p:cNvSpPr>
            <p:nvPr/>
          </p:nvSpPr>
          <p:spPr bwMode="auto">
            <a:xfrm>
              <a:off x="2019" y="2976"/>
              <a:ext cx="576"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0" name="Line 27"/>
            <p:cNvSpPr>
              <a:spLocks noChangeShapeType="1"/>
            </p:cNvSpPr>
            <p:nvPr/>
          </p:nvSpPr>
          <p:spPr bwMode="auto">
            <a:xfrm>
              <a:off x="3312" y="2976"/>
              <a:ext cx="432"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1" name="Line 28"/>
            <p:cNvSpPr>
              <a:spLocks noChangeShapeType="1"/>
            </p:cNvSpPr>
            <p:nvPr/>
          </p:nvSpPr>
          <p:spPr bwMode="auto">
            <a:xfrm>
              <a:off x="4530" y="3120"/>
              <a:ext cx="0" cy="38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2" name="Line 29"/>
            <p:cNvSpPr>
              <a:spLocks noChangeShapeType="1"/>
            </p:cNvSpPr>
            <p:nvPr/>
          </p:nvSpPr>
          <p:spPr bwMode="auto">
            <a:xfrm flipH="1">
              <a:off x="3504" y="3696"/>
              <a:ext cx="72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3" name="Text Box 7"/>
            <p:cNvSpPr txBox="1">
              <a:spLocks noChangeArrowheads="1"/>
            </p:cNvSpPr>
            <p:nvPr/>
          </p:nvSpPr>
          <p:spPr bwMode="auto">
            <a:xfrm>
              <a:off x="240" y="2208"/>
              <a:ext cx="1008" cy="266"/>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Trai s«ng</a:t>
              </a:r>
            </a:p>
          </p:txBody>
        </p:sp>
        <p:sp>
          <p:nvSpPr>
            <p:cNvPr id="109584" name="Text Box 8"/>
            <p:cNvSpPr txBox="1">
              <a:spLocks noChangeArrowheads="1"/>
            </p:cNvSpPr>
            <p:nvPr/>
          </p:nvSpPr>
          <p:spPr bwMode="auto">
            <a:xfrm>
              <a:off x="1488" y="1776"/>
              <a:ext cx="912" cy="266"/>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Trai ®ùc</a:t>
              </a:r>
            </a:p>
          </p:txBody>
        </p:sp>
        <p:sp>
          <p:nvSpPr>
            <p:cNvPr id="109585" name="Text Box 11"/>
            <p:cNvSpPr txBox="1">
              <a:spLocks noChangeArrowheads="1"/>
            </p:cNvSpPr>
            <p:nvPr/>
          </p:nvSpPr>
          <p:spPr bwMode="auto">
            <a:xfrm>
              <a:off x="2692" y="2832"/>
              <a:ext cx="812" cy="266"/>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Trøng</a:t>
              </a:r>
            </a:p>
          </p:txBody>
        </p:sp>
        <p:sp>
          <p:nvSpPr>
            <p:cNvPr id="109586" name="Text Box 15"/>
            <p:cNvSpPr txBox="1">
              <a:spLocks noChangeArrowheads="1"/>
            </p:cNvSpPr>
            <p:nvPr/>
          </p:nvSpPr>
          <p:spPr bwMode="auto">
            <a:xfrm>
              <a:off x="2612" y="2304"/>
              <a:ext cx="163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FF0000"/>
                  </a:solidFill>
                  <a:latin typeface=".VnTime" pitchFamily="34" charset="0"/>
                </a:rPr>
                <a:t>Theo  dßng n­íc</a:t>
              </a:r>
            </a:p>
          </p:txBody>
        </p:sp>
        <p:sp>
          <p:nvSpPr>
            <p:cNvPr id="109587" name="Text Box 16"/>
            <p:cNvSpPr txBox="1">
              <a:spLocks noChangeArrowheads="1"/>
            </p:cNvSpPr>
            <p:nvPr/>
          </p:nvSpPr>
          <p:spPr bwMode="auto">
            <a:xfrm>
              <a:off x="3792" y="2832"/>
              <a:ext cx="1728" cy="266"/>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Trøng ®· thô tinh</a:t>
              </a:r>
            </a:p>
          </p:txBody>
        </p:sp>
        <p:sp>
          <p:nvSpPr>
            <p:cNvPr id="109588" name="Text Box 18"/>
            <p:cNvSpPr txBox="1">
              <a:spLocks noChangeArrowheads="1"/>
            </p:cNvSpPr>
            <p:nvPr/>
          </p:nvSpPr>
          <p:spPr bwMode="auto">
            <a:xfrm>
              <a:off x="2016" y="3504"/>
              <a:ext cx="1450" cy="474"/>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altLang="en-US" sz="2600" b="1">
                  <a:solidFill>
                    <a:srgbClr val="0000FF"/>
                  </a:solidFill>
                  <a:latin typeface=".VnTime" pitchFamily="34" charset="0"/>
                </a:rPr>
                <a:t> B¸m vµo da vµ mang c¸</a:t>
              </a:r>
            </a:p>
          </p:txBody>
        </p:sp>
        <p:sp>
          <p:nvSpPr>
            <p:cNvPr id="109589" name="Text Box 30"/>
            <p:cNvSpPr txBox="1">
              <a:spLocks noChangeArrowheads="1"/>
            </p:cNvSpPr>
            <p:nvPr/>
          </p:nvSpPr>
          <p:spPr bwMode="auto">
            <a:xfrm>
              <a:off x="1488" y="2736"/>
              <a:ext cx="432" cy="371"/>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1</a:t>
              </a:r>
            </a:p>
          </p:txBody>
        </p:sp>
        <p:sp>
          <p:nvSpPr>
            <p:cNvPr id="109590" name="Text Box 31"/>
            <p:cNvSpPr txBox="1">
              <a:spLocks noChangeArrowheads="1"/>
            </p:cNvSpPr>
            <p:nvPr/>
          </p:nvSpPr>
          <p:spPr bwMode="auto">
            <a:xfrm>
              <a:off x="2736" y="1728"/>
              <a:ext cx="720" cy="336"/>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2</a:t>
              </a:r>
            </a:p>
          </p:txBody>
        </p:sp>
        <p:sp>
          <p:nvSpPr>
            <p:cNvPr id="109591" name="Text Box 32"/>
            <p:cNvSpPr txBox="1">
              <a:spLocks noChangeArrowheads="1"/>
            </p:cNvSpPr>
            <p:nvPr/>
          </p:nvSpPr>
          <p:spPr bwMode="auto">
            <a:xfrm>
              <a:off x="4272" y="3552"/>
              <a:ext cx="528" cy="335"/>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3</a:t>
              </a:r>
            </a:p>
          </p:txBody>
        </p:sp>
        <p:sp>
          <p:nvSpPr>
            <p:cNvPr id="109592" name="Text Box 33"/>
            <p:cNvSpPr txBox="1">
              <a:spLocks noChangeArrowheads="1"/>
            </p:cNvSpPr>
            <p:nvPr/>
          </p:nvSpPr>
          <p:spPr bwMode="auto">
            <a:xfrm>
              <a:off x="384" y="3408"/>
              <a:ext cx="528" cy="336"/>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4</a:t>
              </a:r>
            </a:p>
          </p:txBody>
        </p:sp>
      </p:grpSp>
      <p:sp>
        <p:nvSpPr>
          <p:cNvPr id="109599" name="Rectangle 31"/>
          <p:cNvSpPr>
            <a:spLocks noChangeArrowheads="1"/>
          </p:cNvSpPr>
          <p:nvPr/>
        </p:nvSpPr>
        <p:spPr bwMode="auto">
          <a:xfrm>
            <a:off x="228600" y="381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5400" b="1" u="sng">
                <a:solidFill>
                  <a:srgbClr val="FF0000"/>
                </a:solidFill>
              </a:rPr>
              <a:t>IV/Sinh sản</a:t>
            </a:r>
          </a:p>
        </p:txBody>
      </p:sp>
    </p:spTree>
    <p:extLst>
      <p:ext uri="{BB962C8B-B14F-4D97-AF65-F5344CB8AC3E}">
        <p14:creationId xmlns:p14="http://schemas.microsoft.com/office/powerpoint/2010/main" val="498470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4"/>
                                        </p:tgtEl>
                                        <p:attrNameLst>
                                          <p:attrName>style.visibility</p:attrName>
                                        </p:attrNameLst>
                                      </p:cBhvr>
                                      <p:to>
                                        <p:strVal val="visible"/>
                                      </p:to>
                                    </p:set>
                                    <p:anim calcmode="discrete" valueType="clr">
                                      <p:cBhvr override="childStyle">
                                        <p:cTn id="7" dur="80"/>
                                        <p:tgtEl>
                                          <p:spTgt spid="174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4"/>
                                        </p:tgtEl>
                                        <p:attrNameLst>
                                          <p:attrName>fillcolor</p:attrName>
                                        </p:attrNameLst>
                                      </p:cBhvr>
                                      <p:tavLst>
                                        <p:tav tm="0">
                                          <p:val>
                                            <p:clrVal>
                                              <a:schemeClr val="accent2"/>
                                            </p:clrVal>
                                          </p:val>
                                        </p:tav>
                                        <p:tav tm="50000">
                                          <p:val>
                                            <p:clrVal>
                                              <a:schemeClr val="hlink"/>
                                            </p:clrVal>
                                          </p:val>
                                        </p:tav>
                                      </p:tavLst>
                                    </p:anim>
                                    <p:set>
                                      <p:cBhvr>
                                        <p:cTn id="9" dur="80"/>
                                        <p:tgtEl>
                                          <p:spTgt spid="174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6" name="Group 5"/>
          <p:cNvGrpSpPr>
            <a:grpSpLocks/>
          </p:cNvGrpSpPr>
          <p:nvPr/>
        </p:nvGrpSpPr>
        <p:grpSpPr bwMode="auto">
          <a:xfrm>
            <a:off x="304800" y="2743200"/>
            <a:ext cx="8382000" cy="3717925"/>
            <a:chOff x="240" y="1728"/>
            <a:chExt cx="5280" cy="2339"/>
          </a:xfrm>
        </p:grpSpPr>
        <p:sp>
          <p:nvSpPr>
            <p:cNvPr id="110597" name="Line 6"/>
            <p:cNvSpPr>
              <a:spLocks noChangeShapeType="1"/>
            </p:cNvSpPr>
            <p:nvPr/>
          </p:nvSpPr>
          <p:spPr bwMode="auto">
            <a:xfrm>
              <a:off x="3120" y="2160"/>
              <a:ext cx="0" cy="62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598" name="Line 7"/>
            <p:cNvSpPr>
              <a:spLocks noChangeShapeType="1"/>
            </p:cNvSpPr>
            <p:nvPr/>
          </p:nvSpPr>
          <p:spPr bwMode="auto">
            <a:xfrm flipV="1">
              <a:off x="624" y="2688"/>
              <a:ext cx="0" cy="62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599" name="Line 8"/>
            <p:cNvSpPr>
              <a:spLocks noChangeShapeType="1"/>
            </p:cNvSpPr>
            <p:nvPr/>
          </p:nvSpPr>
          <p:spPr bwMode="auto">
            <a:xfrm flipH="1">
              <a:off x="1008" y="3648"/>
              <a:ext cx="96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0" name="Line 9"/>
            <p:cNvSpPr>
              <a:spLocks noChangeShapeType="1"/>
            </p:cNvSpPr>
            <p:nvPr/>
          </p:nvSpPr>
          <p:spPr bwMode="auto">
            <a:xfrm flipV="1">
              <a:off x="1152" y="2040"/>
              <a:ext cx="336" cy="31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1" name="Line 10"/>
            <p:cNvSpPr>
              <a:spLocks noChangeShapeType="1"/>
            </p:cNvSpPr>
            <p:nvPr/>
          </p:nvSpPr>
          <p:spPr bwMode="auto">
            <a:xfrm>
              <a:off x="1152" y="2448"/>
              <a:ext cx="336" cy="336"/>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2" name="Line 11"/>
            <p:cNvSpPr>
              <a:spLocks noChangeShapeType="1"/>
            </p:cNvSpPr>
            <p:nvPr/>
          </p:nvSpPr>
          <p:spPr bwMode="auto">
            <a:xfrm>
              <a:off x="2352" y="1942"/>
              <a:ext cx="336"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3" name="Line 12"/>
            <p:cNvSpPr>
              <a:spLocks noChangeShapeType="1"/>
            </p:cNvSpPr>
            <p:nvPr/>
          </p:nvSpPr>
          <p:spPr bwMode="auto">
            <a:xfrm>
              <a:off x="2019" y="2976"/>
              <a:ext cx="576"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4" name="Line 13"/>
            <p:cNvSpPr>
              <a:spLocks noChangeShapeType="1"/>
            </p:cNvSpPr>
            <p:nvPr/>
          </p:nvSpPr>
          <p:spPr bwMode="auto">
            <a:xfrm>
              <a:off x="3312" y="2976"/>
              <a:ext cx="432"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5" name="Line 14"/>
            <p:cNvSpPr>
              <a:spLocks noChangeShapeType="1"/>
            </p:cNvSpPr>
            <p:nvPr/>
          </p:nvSpPr>
          <p:spPr bwMode="auto">
            <a:xfrm>
              <a:off x="4530" y="3120"/>
              <a:ext cx="0" cy="38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6" name="Line 15"/>
            <p:cNvSpPr>
              <a:spLocks noChangeShapeType="1"/>
            </p:cNvSpPr>
            <p:nvPr/>
          </p:nvSpPr>
          <p:spPr bwMode="auto">
            <a:xfrm flipH="1">
              <a:off x="3504" y="3696"/>
              <a:ext cx="72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7" name="Text Box 16"/>
            <p:cNvSpPr txBox="1">
              <a:spLocks noChangeArrowheads="1"/>
            </p:cNvSpPr>
            <p:nvPr/>
          </p:nvSpPr>
          <p:spPr bwMode="auto">
            <a:xfrm>
              <a:off x="240" y="2208"/>
              <a:ext cx="1008" cy="314"/>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Trai s«ng</a:t>
              </a:r>
            </a:p>
          </p:txBody>
        </p:sp>
        <p:sp>
          <p:nvSpPr>
            <p:cNvPr id="110608" name="Text Box 17"/>
            <p:cNvSpPr txBox="1">
              <a:spLocks noChangeArrowheads="1"/>
            </p:cNvSpPr>
            <p:nvPr/>
          </p:nvSpPr>
          <p:spPr bwMode="auto">
            <a:xfrm>
              <a:off x="1488" y="1776"/>
              <a:ext cx="912" cy="314"/>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Trai ®ùc</a:t>
              </a:r>
            </a:p>
          </p:txBody>
        </p:sp>
        <p:sp>
          <p:nvSpPr>
            <p:cNvPr id="110609" name="Text Box 18"/>
            <p:cNvSpPr txBox="1">
              <a:spLocks noChangeArrowheads="1"/>
            </p:cNvSpPr>
            <p:nvPr/>
          </p:nvSpPr>
          <p:spPr bwMode="auto">
            <a:xfrm>
              <a:off x="2692" y="2832"/>
              <a:ext cx="812" cy="313"/>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Trøng</a:t>
              </a:r>
            </a:p>
          </p:txBody>
        </p:sp>
        <p:sp>
          <p:nvSpPr>
            <p:cNvPr id="110610" name="Text Box 19"/>
            <p:cNvSpPr txBox="1">
              <a:spLocks noChangeArrowheads="1"/>
            </p:cNvSpPr>
            <p:nvPr/>
          </p:nvSpPr>
          <p:spPr bwMode="auto">
            <a:xfrm>
              <a:off x="2612" y="2304"/>
              <a:ext cx="16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FF0000"/>
                  </a:solidFill>
                  <a:latin typeface=".VnTime" pitchFamily="34" charset="0"/>
                </a:rPr>
                <a:t>Theo  dßng n­íc</a:t>
              </a:r>
            </a:p>
          </p:txBody>
        </p:sp>
        <p:sp>
          <p:nvSpPr>
            <p:cNvPr id="110611" name="Text Box 20"/>
            <p:cNvSpPr txBox="1">
              <a:spLocks noChangeArrowheads="1"/>
            </p:cNvSpPr>
            <p:nvPr/>
          </p:nvSpPr>
          <p:spPr bwMode="auto">
            <a:xfrm>
              <a:off x="3792" y="2832"/>
              <a:ext cx="1728" cy="313"/>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spcBef>
                  <a:spcPct val="50000"/>
                </a:spcBef>
              </a:pPr>
              <a:r>
                <a:rPr lang="en-US" altLang="en-US" sz="2600" b="1">
                  <a:solidFill>
                    <a:srgbClr val="0000FF"/>
                  </a:solidFill>
                  <a:latin typeface=".VnTime" pitchFamily="34" charset="0"/>
                </a:rPr>
                <a:t>Trøng ®· thô tinh</a:t>
              </a:r>
            </a:p>
          </p:txBody>
        </p:sp>
        <p:sp>
          <p:nvSpPr>
            <p:cNvPr id="110612" name="Text Box 21"/>
            <p:cNvSpPr txBox="1">
              <a:spLocks noChangeArrowheads="1"/>
            </p:cNvSpPr>
            <p:nvPr/>
          </p:nvSpPr>
          <p:spPr bwMode="auto">
            <a:xfrm>
              <a:off x="2016" y="3504"/>
              <a:ext cx="1450" cy="563"/>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altLang="en-US" sz="2600" b="1">
                  <a:solidFill>
                    <a:srgbClr val="0000FF"/>
                  </a:solidFill>
                  <a:latin typeface=".VnTime" pitchFamily="34" charset="0"/>
                </a:rPr>
                <a:t> B¸m vµo da c¸</a:t>
              </a:r>
            </a:p>
          </p:txBody>
        </p:sp>
        <p:sp>
          <p:nvSpPr>
            <p:cNvPr id="110613" name="Text Box 22"/>
            <p:cNvSpPr txBox="1">
              <a:spLocks noChangeArrowheads="1"/>
            </p:cNvSpPr>
            <p:nvPr/>
          </p:nvSpPr>
          <p:spPr bwMode="auto">
            <a:xfrm>
              <a:off x="1488" y="2736"/>
              <a:ext cx="432" cy="399"/>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1</a:t>
              </a:r>
            </a:p>
          </p:txBody>
        </p:sp>
        <p:sp>
          <p:nvSpPr>
            <p:cNvPr id="110614" name="Text Box 23"/>
            <p:cNvSpPr txBox="1">
              <a:spLocks noChangeArrowheads="1"/>
            </p:cNvSpPr>
            <p:nvPr/>
          </p:nvSpPr>
          <p:spPr bwMode="auto">
            <a:xfrm>
              <a:off x="2736" y="1728"/>
              <a:ext cx="720" cy="399"/>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2</a:t>
              </a:r>
            </a:p>
          </p:txBody>
        </p:sp>
        <p:sp>
          <p:nvSpPr>
            <p:cNvPr id="110615" name="Text Box 24"/>
            <p:cNvSpPr txBox="1">
              <a:spLocks noChangeArrowheads="1"/>
            </p:cNvSpPr>
            <p:nvPr/>
          </p:nvSpPr>
          <p:spPr bwMode="auto">
            <a:xfrm>
              <a:off x="4272" y="3552"/>
              <a:ext cx="528" cy="399"/>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3</a:t>
              </a:r>
            </a:p>
          </p:txBody>
        </p:sp>
        <p:sp>
          <p:nvSpPr>
            <p:cNvPr id="110616" name="Text Box 25"/>
            <p:cNvSpPr txBox="1">
              <a:spLocks noChangeArrowheads="1"/>
            </p:cNvSpPr>
            <p:nvPr/>
          </p:nvSpPr>
          <p:spPr bwMode="auto">
            <a:xfrm>
              <a:off x="384" y="3408"/>
              <a:ext cx="528" cy="399"/>
            </a:xfrm>
            <a:prstGeom prst="rect">
              <a:avLst/>
            </a:prstGeom>
            <a:solidFill>
              <a:schemeClr val="bg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lIns="91368" tIns="45684" rIns="91368" bIns="45684">
              <a:spAutoFit/>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spcBef>
                  <a:spcPct val="50000"/>
                </a:spcBef>
              </a:pPr>
              <a:r>
                <a:rPr lang="en-US" altLang="en-US" sz="3500" b="1">
                  <a:solidFill>
                    <a:srgbClr val="0000FF"/>
                  </a:solidFill>
                  <a:latin typeface=".VnTime" pitchFamily="34" charset="0"/>
                </a:rPr>
                <a:t>4</a:t>
              </a:r>
            </a:p>
          </p:txBody>
        </p:sp>
      </p:grpSp>
      <p:sp>
        <p:nvSpPr>
          <p:cNvPr id="35866" name="Rectangle 26"/>
          <p:cNvSpPr>
            <a:spLocks noChangeArrowheads="1"/>
          </p:cNvSpPr>
          <p:nvPr/>
        </p:nvSpPr>
        <p:spPr bwMode="auto">
          <a:xfrm>
            <a:off x="4267200" y="2738438"/>
            <a:ext cx="2066925" cy="690562"/>
          </a:xfrm>
          <a:prstGeom prst="rect">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1368" tIns="45684" rIns="91368" bIns="45684" anchor="ctr">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r>
              <a:rPr lang="en-US" altLang="en-US" sz="2600" b="1">
                <a:latin typeface=".VnTime" pitchFamily="34" charset="0"/>
              </a:rPr>
              <a:t>Tinh trïng</a:t>
            </a:r>
          </a:p>
        </p:txBody>
      </p:sp>
      <p:sp>
        <p:nvSpPr>
          <p:cNvPr id="35867" name="Rectangle 27"/>
          <p:cNvSpPr>
            <a:spLocks noChangeArrowheads="1"/>
          </p:cNvSpPr>
          <p:nvPr/>
        </p:nvSpPr>
        <p:spPr bwMode="auto">
          <a:xfrm>
            <a:off x="2286000" y="4346575"/>
            <a:ext cx="1444625" cy="677863"/>
          </a:xfrm>
          <a:prstGeom prst="rect">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1368" tIns="45684" rIns="91368" bIns="45684" anchor="ctr">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r>
              <a:rPr lang="en-US" altLang="en-US" sz="2600" b="1">
                <a:latin typeface=".VnTime" pitchFamily="34" charset="0"/>
              </a:rPr>
              <a:t>Trai c¸i</a:t>
            </a:r>
          </a:p>
        </p:txBody>
      </p:sp>
      <p:sp>
        <p:nvSpPr>
          <p:cNvPr id="35868" name="Rectangle 28"/>
          <p:cNvSpPr>
            <a:spLocks noChangeArrowheads="1"/>
          </p:cNvSpPr>
          <p:nvPr/>
        </p:nvSpPr>
        <p:spPr bwMode="auto">
          <a:xfrm>
            <a:off x="6629400" y="5643563"/>
            <a:ext cx="1530350" cy="679450"/>
          </a:xfrm>
          <a:prstGeom prst="rect">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1368" tIns="45684" rIns="91368" bIns="45684" anchor="ctr">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r>
              <a:rPr lang="en-US" altLang="en-US" sz="2600" b="1">
                <a:latin typeface=".VnTimeH" pitchFamily="34" charset="0"/>
              </a:rPr>
              <a:t>Ê</a:t>
            </a:r>
            <a:r>
              <a:rPr lang="en-US" altLang="en-US" sz="2600" b="1">
                <a:latin typeface=".VnTime" pitchFamily="34" charset="0"/>
              </a:rPr>
              <a:t>u trïng</a:t>
            </a:r>
          </a:p>
        </p:txBody>
      </p:sp>
      <p:sp>
        <p:nvSpPr>
          <p:cNvPr id="35869" name="Rectangle 29"/>
          <p:cNvSpPr>
            <a:spLocks noChangeArrowheads="1"/>
          </p:cNvSpPr>
          <p:nvPr/>
        </p:nvSpPr>
        <p:spPr bwMode="auto">
          <a:xfrm>
            <a:off x="269875" y="5346700"/>
            <a:ext cx="1381125" cy="825500"/>
          </a:xfrm>
          <a:prstGeom prst="rect">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1368" tIns="45684" rIns="91368" bIns="45684" anchor="ctr">
            <a:flatTx/>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algn="ctr"/>
            <a:r>
              <a:rPr lang="en-US" altLang="en-US" sz="2600" b="1">
                <a:latin typeface=".VnTime" pitchFamily="34" charset="0"/>
              </a:rPr>
              <a:t>Trai con </a:t>
            </a:r>
          </a:p>
          <a:p>
            <a:pPr algn="ctr"/>
            <a:r>
              <a:rPr lang="en-US" altLang="en-US" sz="2600" b="1">
                <a:latin typeface=".VnTime" pitchFamily="34" charset="0"/>
              </a:rPr>
              <a:t>(ë bïn)</a:t>
            </a:r>
          </a:p>
        </p:txBody>
      </p:sp>
      <p:sp>
        <p:nvSpPr>
          <p:cNvPr id="110621" name="Rectangle 29"/>
          <p:cNvSpPr>
            <a:spLocks noChangeArrowheads="1"/>
          </p:cNvSpPr>
          <p:nvPr/>
        </p:nvSpPr>
        <p:spPr bwMode="auto">
          <a:xfrm>
            <a:off x="0" y="0"/>
            <a:ext cx="510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5400" b="1" u="sng">
                <a:solidFill>
                  <a:srgbClr val="FF0000"/>
                </a:solidFill>
              </a:rPr>
              <a:t>IV/Sinh sản</a:t>
            </a:r>
          </a:p>
        </p:txBody>
      </p:sp>
      <p:pic>
        <p:nvPicPr>
          <p:cNvPr id="1026" name="Picture 2" descr="E:\dao hung\gif\animal_4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742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67"/>
                                        </p:tgtEl>
                                        <p:attrNameLst>
                                          <p:attrName>style.visibility</p:attrName>
                                        </p:attrNameLst>
                                      </p:cBhvr>
                                      <p:to>
                                        <p:strVal val="visible"/>
                                      </p:to>
                                    </p:set>
                                    <p:animEffect transition="in" filter="box(in)">
                                      <p:cBhvr>
                                        <p:cTn id="7" dur="500"/>
                                        <p:tgtEl>
                                          <p:spTgt spid="35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66"/>
                                        </p:tgtEl>
                                        <p:attrNameLst>
                                          <p:attrName>style.visibility</p:attrName>
                                        </p:attrNameLst>
                                      </p:cBhvr>
                                      <p:to>
                                        <p:strVal val="visible"/>
                                      </p:to>
                                    </p:set>
                                    <p:animEffect transition="in" filter="box(in)">
                                      <p:cBhvr>
                                        <p:cTn id="12" dur="500"/>
                                        <p:tgtEl>
                                          <p:spTgt spid="35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68"/>
                                        </p:tgtEl>
                                        <p:attrNameLst>
                                          <p:attrName>style.visibility</p:attrName>
                                        </p:attrNameLst>
                                      </p:cBhvr>
                                      <p:to>
                                        <p:strVal val="visible"/>
                                      </p:to>
                                    </p:set>
                                    <p:animEffect transition="in" filter="box(in)">
                                      <p:cBhvr>
                                        <p:cTn id="17" dur="500"/>
                                        <p:tgtEl>
                                          <p:spTgt spid="35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69"/>
                                        </p:tgtEl>
                                        <p:attrNameLst>
                                          <p:attrName>style.visibility</p:attrName>
                                        </p:attrNameLst>
                                      </p:cBhvr>
                                      <p:to>
                                        <p:strVal val="visible"/>
                                      </p:to>
                                    </p:set>
                                    <p:animEffect transition="in" filter="box(in)">
                                      <p:cBhvr>
                                        <p:cTn id="22" dur="500"/>
                                        <p:tgtEl>
                                          <p:spTgt spid="35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6" grpId="0" animBg="1"/>
      <p:bldP spid="35867" grpId="0" animBg="1"/>
      <p:bldP spid="35868" grpId="0" animBg="1"/>
      <p:bldP spid="3586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304800"/>
            <a:ext cx="8763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altLang="en-US" sz="6000" b="1">
                <a:solidFill>
                  <a:srgbClr val="0000CC"/>
                </a:solidFill>
                <a:latin typeface="Times New Roman" pitchFamily="18" charset="0"/>
                <a:cs typeface="Arial" charset="0"/>
              </a:rPr>
              <a:t>Cho biết ý nghĩa giai đoạn ấu trùng bám vào mang và da cá?</a:t>
            </a:r>
            <a:endParaRPr lang="en-US" altLang="en-US" sz="6000" b="1">
              <a:solidFill>
                <a:srgbClr val="0000CC"/>
              </a:solidFill>
              <a:latin typeface="Times New Roman" pitchFamily="18" charset="0"/>
              <a:cs typeface="Arial" charset="0"/>
            </a:endParaRPr>
          </a:p>
        </p:txBody>
      </p:sp>
      <p:sp>
        <p:nvSpPr>
          <p:cNvPr id="94211" name="Text Box 3"/>
          <p:cNvSpPr txBox="1">
            <a:spLocks noChangeArrowheads="1"/>
          </p:cNvSpPr>
          <p:nvPr/>
        </p:nvSpPr>
        <p:spPr bwMode="auto">
          <a:xfrm>
            <a:off x="304800" y="3733800"/>
            <a:ext cx="883920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800" b="1">
                <a:solidFill>
                  <a:srgbClr val="FF0000"/>
                </a:solidFill>
                <a:cs typeface="Arial" charset="0"/>
              </a:rPr>
              <a:t>Ấu trùng sống trong mang và da cá được </a:t>
            </a:r>
            <a:r>
              <a:rPr lang="vi-VN" altLang="en-US" sz="5800" b="1">
                <a:solidFill>
                  <a:srgbClr val="FF0000"/>
                </a:solidFill>
                <a:cs typeface="Arial" charset="0"/>
              </a:rPr>
              <a:t>cung cấp oxi  và </a:t>
            </a:r>
            <a:r>
              <a:rPr lang="en-US" altLang="en-US" sz="5800" b="1">
                <a:solidFill>
                  <a:srgbClr val="FF0000"/>
                </a:solidFill>
                <a:cs typeface="Arial" charset="0"/>
              </a:rPr>
              <a:t>bảo vệ.</a:t>
            </a:r>
          </a:p>
        </p:txBody>
      </p:sp>
    </p:spTree>
    <p:extLst>
      <p:ext uri="{BB962C8B-B14F-4D97-AF65-F5344CB8AC3E}">
        <p14:creationId xmlns:p14="http://schemas.microsoft.com/office/powerpoint/2010/main" val="4272532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1000" fill="hold"/>
                                        <p:tgtEl>
                                          <p:spTgt spid="94210"/>
                                        </p:tgtEl>
                                        <p:attrNameLst>
                                          <p:attrName>ppt_x</p:attrName>
                                        </p:attrNameLst>
                                      </p:cBhvr>
                                      <p:tavLst>
                                        <p:tav tm="0">
                                          <p:val>
                                            <p:strVal val="#ppt_x-.2"/>
                                          </p:val>
                                        </p:tav>
                                        <p:tav tm="100000">
                                          <p:val>
                                            <p:strVal val="#ppt_x"/>
                                          </p:val>
                                        </p:tav>
                                      </p:tavLst>
                                    </p:anim>
                                    <p:anim calcmode="lin" valueType="num">
                                      <p:cBhvr>
                                        <p:cTn id="8" dur="1000" fill="hold"/>
                                        <p:tgtEl>
                                          <p:spTgt spid="94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94211"/>
                                        </p:tgtEl>
                                        <p:attrNameLst>
                                          <p:attrName>style.visibility</p:attrName>
                                        </p:attrNameLst>
                                      </p:cBhvr>
                                      <p:to>
                                        <p:strVal val="visible"/>
                                      </p:to>
                                    </p:set>
                                    <p:animEffect transition="in" filter="slide(fromBottom)">
                                      <p:cBhvr>
                                        <p:cTn id="14"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2316162"/>
          </a:xfrm>
        </p:spPr>
        <p:txBody>
          <a:bodyPr/>
          <a:lstStyle/>
          <a:p>
            <a:r>
              <a:rPr lang="en-US" altLang="en-US" sz="4800" b="1">
                <a:solidFill>
                  <a:srgbClr val="0000FF"/>
                </a:solidFill>
                <a:latin typeface="Times New Roman" pitchFamily="18" charset="0"/>
              </a:rPr>
              <a:t>Ý nghĩa của giai đoạn trứng phát triển thành ấu trùng trong mang của trai mẹ?</a:t>
            </a:r>
          </a:p>
        </p:txBody>
      </p:sp>
      <p:sp>
        <p:nvSpPr>
          <p:cNvPr id="93187" name="Rectangle 3"/>
          <p:cNvSpPr>
            <a:spLocks noGrp="1" noChangeArrowheads="1"/>
          </p:cNvSpPr>
          <p:nvPr>
            <p:ph type="body" idx="1"/>
          </p:nvPr>
        </p:nvSpPr>
        <p:spPr>
          <a:xfrm>
            <a:off x="228600" y="3352800"/>
            <a:ext cx="8915400" cy="1066800"/>
          </a:xfrm>
        </p:spPr>
        <p:txBody>
          <a:bodyPr/>
          <a:lstStyle/>
          <a:p>
            <a:pPr>
              <a:buFontTx/>
              <a:buNone/>
            </a:pPr>
            <a:r>
              <a:rPr lang="en-US" altLang="en-US" sz="4800" b="1">
                <a:solidFill>
                  <a:srgbClr val="CC0000"/>
                </a:solidFill>
                <a:latin typeface="Times New Roman" pitchFamily="18" charset="0"/>
              </a:rPr>
              <a:t>- Được bảo vệ, tăng lượng ôxi</a:t>
            </a:r>
          </a:p>
        </p:txBody>
      </p:sp>
    </p:spTree>
    <p:extLst>
      <p:ext uri="{BB962C8B-B14F-4D97-AF65-F5344CB8AC3E}">
        <p14:creationId xmlns:p14="http://schemas.microsoft.com/office/powerpoint/2010/main" val="3257131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amond(in)">
                                      <p:cBhvr>
                                        <p:cTn id="7" dur="20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additive="base">
                                        <p:cTn id="12"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Grp="1" noChangeArrowheads="1"/>
          </p:cNvSpPr>
          <p:nvPr>
            <p:ph type="body" idx="1"/>
          </p:nvPr>
        </p:nvSpPr>
        <p:spPr>
          <a:xfrm>
            <a:off x="228600" y="1066800"/>
            <a:ext cx="8686800" cy="4525963"/>
          </a:xfrm>
          <a:noFill/>
          <a:ln/>
        </p:spPr>
        <p:txBody>
          <a:bodyPr/>
          <a:lstStyle/>
          <a:p>
            <a:r>
              <a:rPr lang="en-US" altLang="en-US" sz="8000" b="1">
                <a:solidFill>
                  <a:srgbClr val="CC0000"/>
                </a:solidFill>
                <a:latin typeface="VNI-Times" pitchFamily="2" charset="0"/>
                <a:sym typeface="Wingdings" pitchFamily="2" charset="2"/>
              </a:rPr>
              <a:t></a:t>
            </a:r>
            <a:r>
              <a:rPr lang="en-US" altLang="en-US" sz="6600" b="1">
                <a:solidFill>
                  <a:srgbClr val="CC0000"/>
                </a:solidFill>
                <a:latin typeface="VNI-Times" pitchFamily="2" charset="0"/>
              </a:rPr>
              <a:t>Trai phaân tính </a:t>
            </a:r>
          </a:p>
          <a:p>
            <a:r>
              <a:rPr lang="en-US" altLang="en-US" sz="6600" b="1">
                <a:solidFill>
                  <a:srgbClr val="CC0000"/>
                </a:solidFill>
                <a:latin typeface="VNI-Times" pitchFamily="2" charset="0"/>
              </a:rPr>
              <a:t>Tröùng phaùt trieån qua giai ñoaïn aáu truøng</a:t>
            </a:r>
          </a:p>
        </p:txBody>
      </p:sp>
    </p:spTree>
    <p:extLst>
      <p:ext uri="{BB962C8B-B14F-4D97-AF65-F5344CB8AC3E}">
        <p14:creationId xmlns:p14="http://schemas.microsoft.com/office/powerpoint/2010/main" val="2333936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4">
                                            <p:txEl>
                                              <p:pRg st="0" end="0"/>
                                            </p:txEl>
                                          </p:spTgt>
                                        </p:tgtEl>
                                        <p:attrNameLst>
                                          <p:attrName>style.visibility</p:attrName>
                                        </p:attrNameLst>
                                      </p:cBhvr>
                                      <p:to>
                                        <p:strVal val="visible"/>
                                      </p:to>
                                    </p:set>
                                    <p:anim calcmode="discrete" valueType="clr">
                                      <p:cBhvr override="childStyle">
                                        <p:cTn id="7" dur="80"/>
                                        <p:tgtEl>
                                          <p:spTgt spid="952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523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5234">
                                            <p:txEl>
                                              <p:pRg st="1" end="1"/>
                                            </p:txEl>
                                          </p:spTgt>
                                        </p:tgtEl>
                                        <p:attrNameLst>
                                          <p:attrName>style.visibility</p:attrName>
                                        </p:attrNameLst>
                                      </p:cBhvr>
                                      <p:to>
                                        <p:strVal val="visible"/>
                                      </p:to>
                                    </p:set>
                                    <p:anim calcmode="discrete" valueType="clr">
                                      <p:cBhvr override="childStyle">
                                        <p:cTn id="14" dur="80"/>
                                        <p:tgtEl>
                                          <p:spTgt spid="952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523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523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610600" y="5805488"/>
            <a:ext cx="685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solidFill>
                  <a:srgbClr val="0000FF"/>
                </a:solidFill>
              </a:rPr>
              <a:t>1</a:t>
            </a:r>
          </a:p>
        </p:txBody>
      </p:sp>
      <p:sp>
        <p:nvSpPr>
          <p:cNvPr id="72707" name="Text Box 3"/>
          <p:cNvSpPr txBox="1">
            <a:spLocks noChangeArrowheads="1"/>
          </p:cNvSpPr>
          <p:nvPr/>
        </p:nvSpPr>
        <p:spPr bwMode="auto">
          <a:xfrm>
            <a:off x="6400800" y="21272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FF"/>
                </a:solidFill>
              </a:rPr>
              <a:t>3</a:t>
            </a:r>
          </a:p>
        </p:txBody>
      </p:sp>
      <p:grpSp>
        <p:nvGrpSpPr>
          <p:cNvPr id="72708" name="Group 4"/>
          <p:cNvGrpSpPr>
            <a:grpSpLocks/>
          </p:cNvGrpSpPr>
          <p:nvPr/>
        </p:nvGrpSpPr>
        <p:grpSpPr bwMode="auto">
          <a:xfrm>
            <a:off x="3644900" y="458788"/>
            <a:ext cx="5334000" cy="6234112"/>
            <a:chOff x="2064" y="48"/>
            <a:chExt cx="3360" cy="3927"/>
          </a:xfrm>
        </p:grpSpPr>
        <p:pic>
          <p:nvPicPr>
            <p:cNvPr id="72709" name="Picture 5" descr="Trai 2"/>
            <p:cNvPicPr>
              <a:picLocks noChangeAspect="1" noChangeArrowheads="1"/>
            </p:cNvPicPr>
            <p:nvPr/>
          </p:nvPicPr>
          <p:blipFill>
            <a:blip r:embed="rId2">
              <a:extLst>
                <a:ext uri="{28A0092B-C50C-407E-A947-70E740481C1C}">
                  <a14:useLocalDpi xmlns:a14="http://schemas.microsoft.com/office/drawing/2010/main" val="0"/>
                </a:ext>
              </a:extLst>
            </a:blip>
            <a:srcRect l="2499" t="19263" r="5000" b="24080"/>
            <a:stretch>
              <a:fillRect/>
            </a:stretch>
          </p:blipFill>
          <p:spPr bwMode="auto">
            <a:xfrm>
              <a:off x="2256" y="768"/>
              <a:ext cx="3168" cy="245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0" name="Line 6"/>
            <p:cNvSpPr>
              <a:spLocks noChangeShapeType="1"/>
            </p:cNvSpPr>
            <p:nvPr/>
          </p:nvSpPr>
          <p:spPr bwMode="auto">
            <a:xfrm>
              <a:off x="5376" y="1824"/>
              <a:ext cx="0" cy="168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1" name="Line 7"/>
            <p:cNvSpPr>
              <a:spLocks noChangeShapeType="1"/>
            </p:cNvSpPr>
            <p:nvPr/>
          </p:nvSpPr>
          <p:spPr bwMode="auto">
            <a:xfrm>
              <a:off x="2256" y="1968"/>
              <a:ext cx="0" cy="1488"/>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2" name="Line 8"/>
            <p:cNvSpPr>
              <a:spLocks noChangeShapeType="1"/>
            </p:cNvSpPr>
            <p:nvPr/>
          </p:nvSpPr>
          <p:spPr bwMode="auto">
            <a:xfrm flipV="1">
              <a:off x="4704" y="480"/>
              <a:ext cx="0" cy="576"/>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3" name="Line 9"/>
            <p:cNvSpPr>
              <a:spLocks noChangeShapeType="1"/>
            </p:cNvSpPr>
            <p:nvPr/>
          </p:nvSpPr>
          <p:spPr bwMode="auto">
            <a:xfrm flipV="1">
              <a:off x="3744" y="384"/>
              <a:ext cx="192" cy="48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Line 10"/>
            <p:cNvSpPr>
              <a:spLocks noChangeShapeType="1"/>
            </p:cNvSpPr>
            <p:nvPr/>
          </p:nvSpPr>
          <p:spPr bwMode="auto">
            <a:xfrm flipH="1" flipV="1">
              <a:off x="3888" y="384"/>
              <a:ext cx="336" cy="432"/>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11"/>
            <p:cNvSpPr>
              <a:spLocks noChangeShapeType="1"/>
            </p:cNvSpPr>
            <p:nvPr/>
          </p:nvSpPr>
          <p:spPr bwMode="auto">
            <a:xfrm flipH="1">
              <a:off x="3408" y="2208"/>
              <a:ext cx="480" cy="1248"/>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Line 12"/>
            <p:cNvSpPr>
              <a:spLocks noChangeShapeType="1"/>
            </p:cNvSpPr>
            <p:nvPr/>
          </p:nvSpPr>
          <p:spPr bwMode="auto">
            <a:xfrm>
              <a:off x="3168" y="2304"/>
              <a:ext cx="240" cy="1104"/>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Text Box 13"/>
            <p:cNvSpPr txBox="1">
              <a:spLocks noChangeArrowheads="1"/>
            </p:cNvSpPr>
            <p:nvPr/>
          </p:nvSpPr>
          <p:spPr bwMode="auto">
            <a:xfrm>
              <a:off x="4560" y="48"/>
              <a:ext cx="4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FF"/>
                  </a:solidFill>
                </a:rPr>
                <a:t>2</a:t>
              </a:r>
            </a:p>
          </p:txBody>
        </p:sp>
        <p:sp>
          <p:nvSpPr>
            <p:cNvPr id="72718" name="Text Box 14"/>
            <p:cNvSpPr txBox="1">
              <a:spLocks noChangeArrowheads="1"/>
            </p:cNvSpPr>
            <p:nvPr/>
          </p:nvSpPr>
          <p:spPr bwMode="auto">
            <a:xfrm>
              <a:off x="2064" y="3456"/>
              <a:ext cx="6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0000FF"/>
                  </a:solidFill>
                </a:rPr>
                <a:t>4</a:t>
              </a:r>
            </a:p>
          </p:txBody>
        </p:sp>
        <p:sp>
          <p:nvSpPr>
            <p:cNvPr id="72719" name="Text Box 15"/>
            <p:cNvSpPr txBox="1">
              <a:spLocks noChangeArrowheads="1"/>
            </p:cNvSpPr>
            <p:nvPr/>
          </p:nvSpPr>
          <p:spPr bwMode="auto">
            <a:xfrm>
              <a:off x="3312" y="3456"/>
              <a:ext cx="52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solidFill>
                    <a:srgbClr val="0000FF"/>
                  </a:solidFill>
                </a:rPr>
                <a:t>5</a:t>
              </a:r>
            </a:p>
          </p:txBody>
        </p:sp>
      </p:grpSp>
      <p:sp>
        <p:nvSpPr>
          <p:cNvPr id="72720" name="AutoShape 16"/>
          <p:cNvSpPr>
            <a:spLocks noChangeArrowheads="1"/>
          </p:cNvSpPr>
          <p:nvPr/>
        </p:nvSpPr>
        <p:spPr bwMode="auto">
          <a:xfrm>
            <a:off x="0" y="0"/>
            <a:ext cx="4191000" cy="4953000"/>
          </a:xfrm>
          <a:prstGeom prst="cloudCallout">
            <a:avLst>
              <a:gd name="adj1" fmla="val 102426"/>
              <a:gd name="adj2" fmla="val 12083"/>
            </a:avLst>
          </a:prstGeom>
          <a:gradFill rotWithShape="1">
            <a:gsLst>
              <a:gs pos="0">
                <a:srgbClr val="CCFF66"/>
              </a:gs>
              <a:gs pos="50000">
                <a:srgbClr val="99FFCC"/>
              </a:gs>
              <a:gs pos="100000">
                <a:srgbClr val="CC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4400" b="1">
                <a:solidFill>
                  <a:srgbClr val="993366"/>
                </a:solidFill>
                <a:latin typeface="Times New Roman" pitchFamily="18" charset="0"/>
              </a:rPr>
              <a:t>Hãy quan sát hình và chú thích vào hình vẽ?</a:t>
            </a:r>
          </a:p>
          <a:p>
            <a:pPr algn="ctr"/>
            <a:endParaRPr lang="en-US" altLang="en-US" sz="8800" b="1">
              <a:solidFill>
                <a:srgbClr val="993366"/>
              </a:solidFill>
              <a:latin typeface="Times New Roman" pitchFamily="18" charset="0"/>
            </a:endParaRPr>
          </a:p>
        </p:txBody>
      </p:sp>
    </p:spTree>
    <p:extLst>
      <p:ext uri="{BB962C8B-B14F-4D97-AF65-F5344CB8AC3E}">
        <p14:creationId xmlns:p14="http://schemas.microsoft.com/office/powerpoint/2010/main" val="3142251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checkerboard(across)">
                                      <p:cBhvr>
                                        <p:cTn id="7" dur="500"/>
                                        <p:tgtEl>
                                          <p:spTgt spid="7270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2707"/>
                                        </p:tgtEl>
                                        <p:attrNameLst>
                                          <p:attrName>style.visibility</p:attrName>
                                        </p:attrNameLst>
                                      </p:cBhvr>
                                      <p:to>
                                        <p:strVal val="visible"/>
                                      </p:to>
                                    </p:set>
                                    <p:animEffect transition="in" filter="checkerboard(across)">
                                      <p:cBhvr>
                                        <p:cTn id="10" dur="500"/>
                                        <p:tgtEl>
                                          <p:spTgt spid="72707"/>
                                        </p:tgtEl>
                                      </p:cBhvr>
                                    </p:animEffect>
                                  </p:childTnLst>
                                </p:cTn>
                              </p:par>
                              <p:par>
                                <p:cTn id="11" presetID="5" presetClass="entr" presetSubtype="10" fill="hold" nodeType="withEffect">
                                  <p:stCondLst>
                                    <p:cond delay="0"/>
                                  </p:stCondLst>
                                  <p:childTnLst>
                                    <p:set>
                                      <p:cBhvr>
                                        <p:cTn id="12" dur="1" fill="hold">
                                          <p:stCondLst>
                                            <p:cond delay="0"/>
                                          </p:stCondLst>
                                        </p:cTn>
                                        <p:tgtEl>
                                          <p:spTgt spid="72708"/>
                                        </p:tgtEl>
                                        <p:attrNameLst>
                                          <p:attrName>style.visibility</p:attrName>
                                        </p:attrNameLst>
                                      </p:cBhvr>
                                      <p:to>
                                        <p:strVal val="visible"/>
                                      </p:to>
                                    </p:set>
                                    <p:animEffect transition="in" filter="checkerboard(across)">
                                      <p:cBhvr>
                                        <p:cTn id="13" dur="500"/>
                                        <p:tgtEl>
                                          <p:spTgt spid="727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2720"/>
                                        </p:tgtEl>
                                        <p:attrNameLst>
                                          <p:attrName>style.visibility</p:attrName>
                                        </p:attrNameLst>
                                      </p:cBhvr>
                                      <p:to>
                                        <p:strVal val="visible"/>
                                      </p:to>
                                    </p:set>
                                    <p:anim calcmode="lin" valueType="num">
                                      <p:cBhvr>
                                        <p:cTn id="18" dur="500" fill="hold"/>
                                        <p:tgtEl>
                                          <p:spTgt spid="72720"/>
                                        </p:tgtEl>
                                        <p:attrNameLst>
                                          <p:attrName>ppt_w</p:attrName>
                                        </p:attrNameLst>
                                      </p:cBhvr>
                                      <p:tavLst>
                                        <p:tav tm="0">
                                          <p:val>
                                            <p:fltVal val="0"/>
                                          </p:val>
                                        </p:tav>
                                        <p:tav tm="100000">
                                          <p:val>
                                            <p:strVal val="#ppt_w"/>
                                          </p:val>
                                        </p:tav>
                                      </p:tavLst>
                                    </p:anim>
                                    <p:anim calcmode="lin" valueType="num">
                                      <p:cBhvr>
                                        <p:cTn id="19" dur="500" fill="hold"/>
                                        <p:tgtEl>
                                          <p:spTgt spid="727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p:bldP spid="727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gradFill rotWithShape="1">
            <a:gsLst>
              <a:gs pos="0">
                <a:schemeClr val="bg1"/>
              </a:gs>
              <a:gs pos="100000">
                <a:srgbClr val="FFFFCC"/>
              </a:gs>
            </a:gsLst>
            <a:lin ang="5400000" scaled="1"/>
          </a:gradFill>
          <a:ln w="38100">
            <a:solidFill>
              <a:schemeClr val="tx1"/>
            </a:solidFill>
            <a:miter lim="800000"/>
            <a:headEnd/>
            <a:tailEnd/>
          </a:ln>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endParaRPr lang="vi-VN" altLang="en-US" sz="1800">
              <a:latin typeface=".VnTime" pitchFamily="34" charset="0"/>
            </a:endParaRPr>
          </a:p>
        </p:txBody>
      </p:sp>
      <p:sp>
        <p:nvSpPr>
          <p:cNvPr id="114692" name="Text Box 4"/>
          <p:cNvSpPr txBox="1">
            <a:spLocks noChangeArrowheads="1"/>
          </p:cNvSpPr>
          <p:nvPr/>
        </p:nvSpPr>
        <p:spPr bwMode="auto">
          <a:xfrm>
            <a:off x="76200" y="533400"/>
            <a:ext cx="9067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r>
              <a:rPr lang="en-US" altLang="en-US" sz="2800" u="sng">
                <a:solidFill>
                  <a:srgbClr val="0000FF"/>
                </a:solidFill>
                <a:latin typeface=".VnTime" pitchFamily="34" charset="0"/>
              </a:rPr>
              <a:t>Bµi 2:</a:t>
            </a:r>
            <a:r>
              <a:rPr lang="en-US" altLang="en-US" sz="2800">
                <a:solidFill>
                  <a:srgbClr val="0000FF"/>
                </a:solidFill>
                <a:latin typeface=".VnTime" pitchFamily="34" charset="0"/>
              </a:rPr>
              <a:t> H·y khoanh trßn vµo c©u tr¶ lêi ®óng.</a:t>
            </a:r>
          </a:p>
          <a:p>
            <a:pPr algn="just" eaLnBrk="1" hangingPunct="1"/>
            <a:r>
              <a:rPr lang="en-US" altLang="en-US" sz="2800">
                <a:solidFill>
                  <a:srgbClr val="0000FF"/>
                </a:solidFill>
              </a:rPr>
              <a:t> Vỏ trai được cấu tạo ba lớp</a:t>
            </a:r>
          </a:p>
          <a:p>
            <a:pPr algn="just" eaLnBrk="1" hangingPunct="1"/>
            <a:r>
              <a:rPr lang="en-US" altLang="en-US" sz="2800">
                <a:solidFill>
                  <a:srgbClr val="0000FF"/>
                </a:solidFill>
              </a:rPr>
              <a:t>	a. Lớp sừng, lớp cuticun, lớp biểu bì.</a:t>
            </a:r>
          </a:p>
          <a:p>
            <a:pPr algn="just" eaLnBrk="1" hangingPunct="1"/>
            <a:r>
              <a:rPr lang="en-US" altLang="en-US" sz="2800">
                <a:solidFill>
                  <a:srgbClr val="0000FF"/>
                </a:solidFill>
              </a:rPr>
              <a:t>	b. Lớp sừng, lớp đá vôi, lớp xà cừ</a:t>
            </a:r>
          </a:p>
          <a:p>
            <a:pPr algn="just" eaLnBrk="1" hangingPunct="1"/>
            <a:r>
              <a:rPr lang="en-US" altLang="en-US" sz="2800">
                <a:solidFill>
                  <a:srgbClr val="0000FF"/>
                </a:solidFill>
              </a:rPr>
              <a:t>	c. Lớp sùng, lớp kitin, lớp đá vôi  </a:t>
            </a:r>
          </a:p>
        </p:txBody>
      </p:sp>
      <p:sp>
        <p:nvSpPr>
          <p:cNvPr id="114693" name="Text Box 5"/>
          <p:cNvSpPr txBox="1">
            <a:spLocks noChangeArrowheads="1"/>
          </p:cNvSpPr>
          <p:nvPr/>
        </p:nvSpPr>
        <p:spPr bwMode="auto">
          <a:xfrm>
            <a:off x="76200" y="2819400"/>
            <a:ext cx="906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r>
              <a:rPr lang="en-US" altLang="en-US" sz="2800" u="sng">
                <a:solidFill>
                  <a:srgbClr val="0000FF"/>
                </a:solidFill>
                <a:latin typeface=".VnTime" pitchFamily="34" charset="0"/>
              </a:rPr>
              <a:t>Bµi 3:</a:t>
            </a:r>
            <a:r>
              <a:rPr lang="en-US" altLang="en-US" sz="2800">
                <a:solidFill>
                  <a:srgbClr val="0000FF"/>
                </a:solidFill>
                <a:latin typeface=".VnTime" pitchFamily="34" charset="0"/>
              </a:rPr>
              <a:t>  </a:t>
            </a:r>
            <a:r>
              <a:rPr lang="en-US" altLang="en-US" sz="2800">
                <a:solidFill>
                  <a:srgbClr val="0000FF"/>
                </a:solidFill>
              </a:rPr>
              <a:t>Điền vào chỗ chấm</a:t>
            </a:r>
          </a:p>
          <a:p>
            <a:pPr algn="just" eaLnBrk="1" hangingPunct="1"/>
            <a:r>
              <a:rPr lang="en-US" altLang="en-US" sz="2800">
                <a:solidFill>
                  <a:srgbClr val="0000FF"/>
                </a:solidFill>
              </a:rPr>
              <a:t>Cơ thể trai gồm 3 phần: Phần ngoài là …     Ở gữa là …   </a:t>
            </a:r>
          </a:p>
          <a:p>
            <a:pPr algn="just" eaLnBrk="1" hangingPunct="1"/>
            <a:r>
              <a:rPr lang="en-US" altLang="en-US" sz="2800">
                <a:solidFill>
                  <a:srgbClr val="0000FF"/>
                </a:solidFill>
              </a:rPr>
              <a:t>Ở trong là …,         chân trai, lỗ miệng và tấm miệng</a:t>
            </a:r>
            <a:endParaRPr lang="en-US" altLang="en-US" sz="2800">
              <a:solidFill>
                <a:srgbClr val="0000FF"/>
              </a:solidFill>
              <a:latin typeface=".VnTime" pitchFamily="34" charset="0"/>
            </a:endParaRPr>
          </a:p>
        </p:txBody>
      </p:sp>
      <p:sp>
        <p:nvSpPr>
          <p:cNvPr id="114694" name="Oval 6"/>
          <p:cNvSpPr>
            <a:spLocks noChangeArrowheads="1"/>
          </p:cNvSpPr>
          <p:nvPr/>
        </p:nvSpPr>
        <p:spPr bwMode="auto">
          <a:xfrm>
            <a:off x="990600" y="1981200"/>
            <a:ext cx="3810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vi-VN" altLang="en-US"/>
          </a:p>
        </p:txBody>
      </p:sp>
      <p:sp>
        <p:nvSpPr>
          <p:cNvPr id="114697" name="Text Box 9"/>
          <p:cNvSpPr txBox="1">
            <a:spLocks noChangeArrowheads="1"/>
          </p:cNvSpPr>
          <p:nvPr/>
        </p:nvSpPr>
        <p:spPr bwMode="auto">
          <a:xfrm>
            <a:off x="381000" y="5410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altLang="en-US" sz="2400"/>
              <a:t>áo trai</a:t>
            </a:r>
          </a:p>
        </p:txBody>
      </p:sp>
      <p:sp>
        <p:nvSpPr>
          <p:cNvPr id="114698" name="Text Box 10"/>
          <p:cNvSpPr txBox="1">
            <a:spLocks noChangeArrowheads="1"/>
          </p:cNvSpPr>
          <p:nvPr/>
        </p:nvSpPr>
        <p:spPr bwMode="auto">
          <a:xfrm>
            <a:off x="2819400" y="51816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altLang="en-US" sz="2400"/>
              <a:t>2 tấm mang</a:t>
            </a:r>
          </a:p>
        </p:txBody>
      </p:sp>
      <p:sp>
        <p:nvSpPr>
          <p:cNvPr id="114699" name="Text Box 11"/>
          <p:cNvSpPr txBox="1">
            <a:spLocks noChangeArrowheads="1"/>
          </p:cNvSpPr>
          <p:nvPr/>
        </p:nvSpPr>
        <p:spPr bwMode="auto">
          <a:xfrm>
            <a:off x="4800600" y="60960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altLang="en-US" sz="2400"/>
              <a:t>Thân trai</a:t>
            </a:r>
          </a:p>
        </p:txBody>
      </p:sp>
    </p:spTree>
    <p:extLst>
      <p:ext uri="{BB962C8B-B14F-4D97-AF65-F5344CB8AC3E}">
        <p14:creationId xmlns:p14="http://schemas.microsoft.com/office/powerpoint/2010/main" val="60229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4692"/>
                                        </p:tgtEl>
                                        <p:attrNameLst>
                                          <p:attrName>style.visibility</p:attrName>
                                        </p:attrNameLst>
                                      </p:cBhvr>
                                      <p:to>
                                        <p:strVal val="visible"/>
                                      </p:to>
                                    </p:set>
                                    <p:anim calcmode="discrete" valueType="clr">
                                      <p:cBhvr override="childStyle">
                                        <p:cTn id="7" dur="80"/>
                                        <p:tgtEl>
                                          <p:spTgt spid="1146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4692"/>
                                        </p:tgtEl>
                                        <p:attrNameLst>
                                          <p:attrName>fillcolor</p:attrName>
                                        </p:attrNameLst>
                                      </p:cBhvr>
                                      <p:tavLst>
                                        <p:tav tm="0">
                                          <p:val>
                                            <p:clrVal>
                                              <a:schemeClr val="accent2"/>
                                            </p:clrVal>
                                          </p:val>
                                        </p:tav>
                                        <p:tav tm="50000">
                                          <p:val>
                                            <p:clrVal>
                                              <a:schemeClr val="hlink"/>
                                            </p:clrVal>
                                          </p:val>
                                        </p:tav>
                                      </p:tavLst>
                                    </p:anim>
                                    <p:set>
                                      <p:cBhvr>
                                        <p:cTn id="9" dur="80"/>
                                        <p:tgtEl>
                                          <p:spTgt spid="1146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4694"/>
                                        </p:tgtEl>
                                        <p:attrNameLst>
                                          <p:attrName>style.visibility</p:attrName>
                                        </p:attrNameLst>
                                      </p:cBhvr>
                                      <p:to>
                                        <p:strVal val="visible"/>
                                      </p:to>
                                    </p:set>
                                    <p:animEffect transition="in" filter="fade">
                                      <p:cBhvr>
                                        <p:cTn id="14" dur="2000"/>
                                        <p:tgtEl>
                                          <p:spTgt spid="11469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4693"/>
                                        </p:tgtEl>
                                        <p:attrNameLst>
                                          <p:attrName>style.visibility</p:attrName>
                                        </p:attrNameLst>
                                      </p:cBhvr>
                                      <p:to>
                                        <p:strVal val="visible"/>
                                      </p:to>
                                    </p:set>
                                    <p:anim calcmode="discrete" valueType="clr">
                                      <p:cBhvr override="childStyle">
                                        <p:cTn id="19" dur="80"/>
                                        <p:tgtEl>
                                          <p:spTgt spid="11469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4693"/>
                                        </p:tgtEl>
                                        <p:attrNameLst>
                                          <p:attrName>fillcolor</p:attrName>
                                        </p:attrNameLst>
                                      </p:cBhvr>
                                      <p:tavLst>
                                        <p:tav tm="0">
                                          <p:val>
                                            <p:clrVal>
                                              <a:schemeClr val="accent2"/>
                                            </p:clrVal>
                                          </p:val>
                                        </p:tav>
                                        <p:tav tm="50000">
                                          <p:val>
                                            <p:clrVal>
                                              <a:schemeClr val="hlink"/>
                                            </p:clrVal>
                                          </p:val>
                                        </p:tav>
                                      </p:tavLst>
                                    </p:anim>
                                    <p:set>
                                      <p:cBhvr>
                                        <p:cTn id="21" dur="80"/>
                                        <p:tgtEl>
                                          <p:spTgt spid="114693"/>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1" nodeType="clickEffect">
                                  <p:stCondLst>
                                    <p:cond delay="0"/>
                                  </p:stCondLst>
                                  <p:childTnLst>
                                    <p:set>
                                      <p:cBhvr>
                                        <p:cTn id="25" dur="1" fill="hold">
                                          <p:stCondLst>
                                            <p:cond delay="0"/>
                                          </p:stCondLst>
                                        </p:cTn>
                                        <p:tgtEl>
                                          <p:spTgt spid="114697"/>
                                        </p:tgtEl>
                                        <p:attrNameLst>
                                          <p:attrName>style.visibility</p:attrName>
                                        </p:attrNameLst>
                                      </p:cBhvr>
                                      <p:to>
                                        <p:strVal val="visible"/>
                                      </p:to>
                                    </p:set>
                                    <p:animEffect transition="in" filter="checkerboard(across)">
                                      <p:cBhvr>
                                        <p:cTn id="26" dur="500"/>
                                        <p:tgtEl>
                                          <p:spTgt spid="114697"/>
                                        </p:tgtEl>
                                      </p:cBhvr>
                                    </p:animEffect>
                                  </p:childTnLst>
                                </p:cTn>
                              </p:par>
                              <p:par>
                                <p:cTn id="27" presetID="56" presetClass="path" presetSubtype="0" accel="50000" decel="50000" fill="hold" grpId="0" nodeType="withEffect">
                                  <p:stCondLst>
                                    <p:cond delay="0"/>
                                  </p:stCondLst>
                                  <p:childTnLst>
                                    <p:animMotion origin="layout" path="M 0.05833 -0.06667 L 0.575 -0.31551 " pathEditMode="relative" rAng="0" ptsTypes="AA">
                                      <p:cBhvr>
                                        <p:cTn id="28" dur="2000" fill="hold"/>
                                        <p:tgtEl>
                                          <p:spTgt spid="114697"/>
                                        </p:tgtEl>
                                        <p:attrNameLst>
                                          <p:attrName>ppt_x</p:attrName>
                                          <p:attrName>ppt_y</p:attrName>
                                        </p:attrNameLst>
                                      </p:cBhvr>
                                      <p:rCtr x="25833" y="-12454"/>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4698"/>
                                        </p:tgtEl>
                                        <p:attrNameLst>
                                          <p:attrName>style.visibility</p:attrName>
                                        </p:attrNameLst>
                                      </p:cBhvr>
                                      <p:to>
                                        <p:strVal val="visible"/>
                                      </p:to>
                                    </p:set>
                                    <p:animEffect transition="in" filter="checkerboard(across)">
                                      <p:cBhvr>
                                        <p:cTn id="33" dur="500"/>
                                        <p:tgtEl>
                                          <p:spTgt spid="114698"/>
                                        </p:tgtEl>
                                      </p:cBhvr>
                                    </p:animEffect>
                                  </p:childTnLst>
                                </p:cTn>
                              </p:par>
                              <p:par>
                                <p:cTn id="34" presetID="56" presetClass="path" presetSubtype="0" accel="50000" decel="50000" fill="hold" grpId="1" nodeType="withEffect">
                                  <p:stCondLst>
                                    <p:cond delay="0"/>
                                  </p:stCondLst>
                                  <p:childTnLst>
                                    <p:animMotion origin="layout" path="M 0.07083 -0.08472 L 0.51666 -0.27801 " pathEditMode="relative" rAng="0" ptsTypes="AA">
                                      <p:cBhvr>
                                        <p:cTn id="35" dur="2000" fill="hold"/>
                                        <p:tgtEl>
                                          <p:spTgt spid="114698"/>
                                        </p:tgtEl>
                                        <p:attrNameLst>
                                          <p:attrName>ppt_x</p:attrName>
                                          <p:attrName>ppt_y</p:attrName>
                                        </p:attrNameLst>
                                      </p:cBhvr>
                                      <p:rCtr x="22292" y="-9676"/>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4699"/>
                                        </p:tgtEl>
                                        <p:attrNameLst>
                                          <p:attrName>style.visibility</p:attrName>
                                        </p:attrNameLst>
                                      </p:cBhvr>
                                      <p:to>
                                        <p:strVal val="visible"/>
                                      </p:to>
                                    </p:set>
                                    <p:animEffect transition="in" filter="diamond(in)">
                                      <p:cBhvr>
                                        <p:cTn id="40" dur="2000"/>
                                        <p:tgtEl>
                                          <p:spTgt spid="114699"/>
                                        </p:tgtEl>
                                      </p:cBhvr>
                                    </p:animEffect>
                                  </p:childTnLst>
                                </p:cTn>
                              </p:par>
                              <p:par>
                                <p:cTn id="41" presetID="56" presetClass="path" presetSubtype="0" accel="50000" decel="50000" fill="hold" grpId="1" nodeType="withEffect">
                                  <p:stCondLst>
                                    <p:cond delay="0"/>
                                  </p:stCondLst>
                                  <p:childTnLst>
                                    <p:animMotion origin="layout" path="M -0.03333 -0.05578 L -0.34167 -0.34467 " pathEditMode="relative" rAng="0" ptsTypes="AA">
                                      <p:cBhvr>
                                        <p:cTn id="42" dur="2000" fill="hold"/>
                                        <p:tgtEl>
                                          <p:spTgt spid="114699"/>
                                        </p:tgtEl>
                                        <p:attrNameLst>
                                          <p:attrName>ppt_x</p:attrName>
                                          <p:attrName>ppt_y</p:attrName>
                                        </p:attrNameLst>
                                      </p:cBhvr>
                                      <p:rCtr x="-15417"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P spid="114694" grpId="0" animBg="1"/>
      <p:bldP spid="114697" grpId="0"/>
      <p:bldP spid="114697" grpId="1"/>
      <p:bldP spid="114698" grpId="0"/>
      <p:bldP spid="114698" grpId="1"/>
      <p:bldP spid="114699" grpId="0"/>
      <p:bldP spid="11469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tangl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2286000"/>
          </a:xfrm>
          <a:prstGeom prst="rect">
            <a:avLst/>
          </a:prstGeom>
          <a:noFill/>
          <a:extLst>
            <a:ext uri="{909E8E84-426E-40DD-AFC4-6F175D3DCCD1}">
              <a14:hiddenFill xmlns:a14="http://schemas.microsoft.com/office/drawing/2010/main">
                <a:solidFill>
                  <a:srgbClr val="FF0000"/>
                </a:solidFill>
              </a14:hiddenFill>
            </a:ext>
          </a:extLst>
        </p:spPr>
      </p:pic>
      <p:pic>
        <p:nvPicPr>
          <p:cNvPr id="1026" name="Picture 2" descr="E:\dao hung\gif\animal_4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04800" y="2209800"/>
            <a:ext cx="8686800"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latin typeface="Times New Roman" pitchFamily="18" charset="0"/>
              </a:rPr>
              <a:t>- Học bài.</a:t>
            </a:r>
          </a:p>
          <a:p>
            <a:pPr>
              <a:spcBef>
                <a:spcPct val="50000"/>
              </a:spcBef>
            </a:pPr>
            <a:r>
              <a:rPr lang="en-US" altLang="en-US" sz="4400" b="1">
                <a:latin typeface="Times New Roman" pitchFamily="18" charset="0"/>
              </a:rPr>
              <a:t> - Đọc mục em có biết.</a:t>
            </a:r>
          </a:p>
          <a:p>
            <a:r>
              <a:rPr lang="en-US" altLang="en-US" sz="4400" b="1">
                <a:latin typeface="Times New Roman" pitchFamily="18" charset="0"/>
              </a:rPr>
              <a:t>- Sưu tầm tranh ảnhvật thật một số đại diện của ngành thân mềm.</a:t>
            </a:r>
          </a:p>
          <a:p>
            <a:r>
              <a:rPr lang="en-US" altLang="en-US" sz="4400" b="1">
                <a:latin typeface="Times New Roman" pitchFamily="18" charset="0"/>
              </a:rPr>
              <a:t>- Nghiên cứu bài 20: Thực hành quan sát thân mềm.</a:t>
            </a:r>
          </a:p>
        </p:txBody>
      </p:sp>
    </p:spTree>
    <p:extLst>
      <p:ext uri="{BB962C8B-B14F-4D97-AF65-F5344CB8AC3E}">
        <p14:creationId xmlns:p14="http://schemas.microsoft.com/office/powerpoint/2010/main" val="26844622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Trai ng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457200"/>
            <a:ext cx="3403600" cy="3886200"/>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658" name="Text Box 10"/>
          <p:cNvSpPr txBox="1">
            <a:spLocks noChangeArrowheads="1"/>
          </p:cNvSpPr>
          <p:nvPr/>
        </p:nvSpPr>
        <p:spPr bwMode="auto">
          <a:xfrm>
            <a:off x="152400" y="1143000"/>
            <a:ext cx="54102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en-US" sz="2800" b="1">
                <a:latin typeface="VNI-Times" pitchFamily="2" charset="0"/>
              </a:rPr>
              <a:t>Trai coù theå huùt loïc ñöôïc khoaûng 40 lít nöôùc trong 1 ngaøy </a:t>
            </a:r>
            <a:r>
              <a:rPr lang="en-US" altLang="en-US" sz="3200" b="1">
                <a:latin typeface="VNI-Times" pitchFamily="2" charset="0"/>
              </a:rPr>
              <a:t>ñeâm</a:t>
            </a:r>
            <a:r>
              <a:rPr lang="en-US" altLang="en-US" sz="2800" b="1">
                <a:latin typeface="VNI-Times" pitchFamily="2" charset="0"/>
              </a:rPr>
              <a:t>.</a:t>
            </a:r>
          </a:p>
          <a:p>
            <a:pPr>
              <a:spcBef>
                <a:spcPct val="50000"/>
              </a:spcBef>
            </a:pPr>
            <a:r>
              <a:rPr lang="en-US" altLang="en-US" sz="2800" b="1">
                <a:latin typeface="VNI-Times" pitchFamily="2" charset="0"/>
              </a:rPr>
              <a:t>- Xaø cöø do lôùp ngoaøi cuûa aùo trai tieát ra taïo thaønh. Neáu ñuùng choå voû ñang hình thaønh coù haït caùt rôi vaøo, daàn daàn caùc lôùp xaø cöø moûng taïo thaønh, seõ boïc quanh haït caùt ñeå taïo neân ngoïc trai. Trai soâng cuõng taïo ra ngoïc nhöng nhoû vaø khoâng ñeïp hôn trai caùnh nöôùc ngoït vaø trai ngoïc ôû bieån. Hai loaøi naøy ñang nuoâi caáy laáy ngoïc.</a:t>
            </a:r>
          </a:p>
        </p:txBody>
      </p:sp>
      <p:sp>
        <p:nvSpPr>
          <p:cNvPr id="6" name="WordArt 13"/>
          <p:cNvSpPr>
            <a:spLocks noChangeArrowheads="1" noChangeShapeType="1" noTextEdit="1"/>
          </p:cNvSpPr>
          <p:nvPr/>
        </p:nvSpPr>
        <p:spPr bwMode="auto">
          <a:xfrm rot="182889">
            <a:off x="771525" y="269875"/>
            <a:ext cx="4445000" cy="457200"/>
          </a:xfrm>
          <a:prstGeom prst="rect">
            <a:avLst/>
          </a:prstGeom>
        </p:spPr>
        <p:txBody>
          <a:bodyPr wrap="none" fromWordArt="1">
            <a:prstTxWarp prst="textInflateTop">
              <a:avLst>
                <a:gd name="adj" fmla="val 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160000" scaled="1"/>
                </a:gradFill>
                <a:latin typeface=".VnTimeH"/>
              </a:rPr>
              <a:t>Em cã biÕt</a:t>
            </a:r>
          </a:p>
        </p:txBody>
      </p:sp>
    </p:spTree>
    <p:extLst>
      <p:ext uri="{BB962C8B-B14F-4D97-AF65-F5344CB8AC3E}">
        <p14:creationId xmlns:p14="http://schemas.microsoft.com/office/powerpoint/2010/main" val="50591856"/>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00"/>
                                        <p:tgtEl>
                                          <p:spTgt spid="27653"/>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7658"/>
                                        </p:tgtEl>
                                        <p:attrNameLst>
                                          <p:attrName>style.visibility</p:attrName>
                                        </p:attrNameLst>
                                      </p:cBhvr>
                                      <p:to>
                                        <p:strVal val="visible"/>
                                      </p:to>
                                    </p:set>
                                    <p:anim calcmode="lin" valueType="num">
                                      <p:cBhvr>
                                        <p:cTn id="11" dur="500" fill="hold"/>
                                        <p:tgtEl>
                                          <p:spTgt spid="27658"/>
                                        </p:tgtEl>
                                        <p:attrNameLst>
                                          <p:attrName>ppt_w</p:attrName>
                                        </p:attrNameLst>
                                      </p:cBhvr>
                                      <p:tavLst>
                                        <p:tav tm="0">
                                          <p:val>
                                            <p:fltVal val="0"/>
                                          </p:val>
                                        </p:tav>
                                        <p:tav tm="100000">
                                          <p:val>
                                            <p:strVal val="#ppt_w"/>
                                          </p:val>
                                        </p:tav>
                                      </p:tavLst>
                                    </p:anim>
                                    <p:anim calcmode="lin" valueType="num">
                                      <p:cBhvr>
                                        <p:cTn id="12" dur="500" fill="hold"/>
                                        <p:tgtEl>
                                          <p:spTgt spid="2765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3" name="Picture 5" descr="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49580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99335" name="Picture 7" descr="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228600"/>
            <a:ext cx="4495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39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38" y="42863"/>
            <a:ext cx="4800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4191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036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443288"/>
            <a:ext cx="6096000" cy="34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85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4457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5029200"/>
            <a:ext cx="9144000" cy="182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3731" name="Picture 3" descr="Trai 2"/>
          <p:cNvPicPr>
            <a:picLocks noChangeAspect="1" noChangeArrowheads="1"/>
          </p:cNvPicPr>
          <p:nvPr/>
        </p:nvPicPr>
        <p:blipFill>
          <a:blip r:embed="rId3">
            <a:extLst>
              <a:ext uri="{28A0092B-C50C-407E-A947-70E740481C1C}">
                <a14:useLocalDpi xmlns:a14="http://schemas.microsoft.com/office/drawing/2010/main" val="0"/>
              </a:ext>
            </a:extLst>
          </a:blip>
          <a:srcRect l="2499" t="19263" r="5000" b="24080"/>
          <a:stretch>
            <a:fillRect/>
          </a:stretch>
        </p:blipFill>
        <p:spPr bwMode="auto">
          <a:xfrm>
            <a:off x="228600" y="1676400"/>
            <a:ext cx="8458200" cy="3810000"/>
          </a:xfrm>
          <a:prstGeom prst="rect">
            <a:avLst/>
          </a:prstGeom>
          <a:solidFill>
            <a:schemeClr val="bg1"/>
          </a:solidFill>
        </p:spPr>
      </p:pic>
      <p:sp>
        <p:nvSpPr>
          <p:cNvPr id="73732" name="Rectangle 4"/>
          <p:cNvSpPr>
            <a:spLocks noChangeArrowheads="1"/>
          </p:cNvSpPr>
          <p:nvPr/>
        </p:nvSpPr>
        <p:spPr bwMode="auto">
          <a:xfrm>
            <a:off x="0" y="5334000"/>
            <a:ext cx="9144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 name="Text Box 5"/>
          <p:cNvSpPr txBox="1">
            <a:spLocks noChangeArrowheads="1"/>
          </p:cNvSpPr>
          <p:nvPr/>
        </p:nvSpPr>
        <p:spPr bwMode="auto">
          <a:xfrm>
            <a:off x="7239000" y="5410200"/>
            <a:ext cx="1752600" cy="650875"/>
          </a:xfrm>
          <a:prstGeom prst="rect">
            <a:avLst/>
          </a:prstGeom>
          <a:solidFill>
            <a:srgbClr val="FFFFCC"/>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Đầu vỏ</a:t>
            </a:r>
          </a:p>
        </p:txBody>
      </p:sp>
      <p:sp>
        <p:nvSpPr>
          <p:cNvPr id="73734" name="Text Box 6"/>
          <p:cNvSpPr txBox="1">
            <a:spLocks noChangeArrowheads="1"/>
          </p:cNvSpPr>
          <p:nvPr/>
        </p:nvSpPr>
        <p:spPr bwMode="auto">
          <a:xfrm>
            <a:off x="76200" y="1371600"/>
            <a:ext cx="533400" cy="650875"/>
          </a:xfrm>
          <a:prstGeom prst="rect">
            <a:avLst/>
          </a:prstGeom>
          <a:solidFill>
            <a:srgbClr val="FFCCFF"/>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4</a:t>
            </a:r>
          </a:p>
        </p:txBody>
      </p:sp>
      <p:sp>
        <p:nvSpPr>
          <p:cNvPr id="73735" name="Text Box 7"/>
          <p:cNvSpPr txBox="1">
            <a:spLocks noChangeArrowheads="1"/>
          </p:cNvSpPr>
          <p:nvPr/>
        </p:nvSpPr>
        <p:spPr bwMode="auto">
          <a:xfrm>
            <a:off x="6477000" y="533400"/>
            <a:ext cx="533400" cy="650875"/>
          </a:xfrm>
          <a:prstGeom prst="rect">
            <a:avLst/>
          </a:prstGeom>
          <a:solidFill>
            <a:srgbClr val="FFCCFF"/>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2</a:t>
            </a:r>
          </a:p>
        </p:txBody>
      </p:sp>
      <p:sp>
        <p:nvSpPr>
          <p:cNvPr id="73736" name="Text Box 8"/>
          <p:cNvSpPr txBox="1">
            <a:spLocks noChangeArrowheads="1"/>
          </p:cNvSpPr>
          <p:nvPr/>
        </p:nvSpPr>
        <p:spPr bwMode="auto">
          <a:xfrm>
            <a:off x="5105400" y="533400"/>
            <a:ext cx="533400" cy="650875"/>
          </a:xfrm>
          <a:prstGeom prst="rect">
            <a:avLst/>
          </a:prstGeom>
          <a:solidFill>
            <a:srgbClr val="FFCCFF"/>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3</a:t>
            </a:r>
          </a:p>
        </p:txBody>
      </p:sp>
      <p:sp>
        <p:nvSpPr>
          <p:cNvPr id="73737" name="Text Box 9"/>
          <p:cNvSpPr txBox="1">
            <a:spLocks noChangeArrowheads="1"/>
          </p:cNvSpPr>
          <p:nvPr/>
        </p:nvSpPr>
        <p:spPr bwMode="auto">
          <a:xfrm>
            <a:off x="2514600" y="5410200"/>
            <a:ext cx="533400" cy="650875"/>
          </a:xfrm>
          <a:prstGeom prst="rect">
            <a:avLst/>
          </a:prstGeom>
          <a:solidFill>
            <a:srgbClr val="FFCCFF"/>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5</a:t>
            </a:r>
          </a:p>
        </p:txBody>
      </p:sp>
      <p:sp>
        <p:nvSpPr>
          <p:cNvPr id="73738" name="Text Box 10"/>
          <p:cNvSpPr txBox="1">
            <a:spLocks noChangeArrowheads="1"/>
          </p:cNvSpPr>
          <p:nvPr/>
        </p:nvSpPr>
        <p:spPr bwMode="auto">
          <a:xfrm>
            <a:off x="8229600" y="5410200"/>
            <a:ext cx="533400" cy="650875"/>
          </a:xfrm>
          <a:prstGeom prst="rect">
            <a:avLst/>
          </a:prstGeom>
          <a:solidFill>
            <a:srgbClr val="FFCCFF"/>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1</a:t>
            </a:r>
          </a:p>
        </p:txBody>
      </p:sp>
      <p:grpSp>
        <p:nvGrpSpPr>
          <p:cNvPr id="73739" name="Group 11"/>
          <p:cNvGrpSpPr>
            <a:grpSpLocks/>
          </p:cNvGrpSpPr>
          <p:nvPr/>
        </p:nvGrpSpPr>
        <p:grpSpPr bwMode="auto">
          <a:xfrm>
            <a:off x="304800" y="1219200"/>
            <a:ext cx="8305800" cy="4114800"/>
            <a:chOff x="192" y="768"/>
            <a:chExt cx="5232" cy="2592"/>
          </a:xfrm>
        </p:grpSpPr>
        <p:sp>
          <p:nvSpPr>
            <p:cNvPr id="73740" name="Line 12"/>
            <p:cNvSpPr>
              <a:spLocks noChangeShapeType="1"/>
            </p:cNvSpPr>
            <p:nvPr/>
          </p:nvSpPr>
          <p:spPr bwMode="auto">
            <a:xfrm flipV="1">
              <a:off x="192" y="1296"/>
              <a:ext cx="0" cy="672"/>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1" name="Line 13"/>
            <p:cNvSpPr>
              <a:spLocks noChangeShapeType="1"/>
            </p:cNvSpPr>
            <p:nvPr/>
          </p:nvSpPr>
          <p:spPr bwMode="auto">
            <a:xfrm>
              <a:off x="1632" y="2544"/>
              <a:ext cx="96" cy="816"/>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Line 14"/>
            <p:cNvSpPr>
              <a:spLocks noChangeShapeType="1"/>
            </p:cNvSpPr>
            <p:nvPr/>
          </p:nvSpPr>
          <p:spPr bwMode="auto">
            <a:xfrm flipH="1">
              <a:off x="5376" y="2208"/>
              <a:ext cx="48" cy="1152"/>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5"/>
            <p:cNvSpPr>
              <a:spLocks noChangeShapeType="1"/>
            </p:cNvSpPr>
            <p:nvPr/>
          </p:nvSpPr>
          <p:spPr bwMode="auto">
            <a:xfrm flipV="1">
              <a:off x="3168" y="768"/>
              <a:ext cx="192" cy="336"/>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Line 16"/>
            <p:cNvSpPr>
              <a:spLocks noChangeShapeType="1"/>
            </p:cNvSpPr>
            <p:nvPr/>
          </p:nvSpPr>
          <p:spPr bwMode="auto">
            <a:xfrm flipH="1" flipV="1">
              <a:off x="3408" y="768"/>
              <a:ext cx="288" cy="384"/>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Line 17"/>
            <p:cNvSpPr>
              <a:spLocks noChangeShapeType="1"/>
            </p:cNvSpPr>
            <p:nvPr/>
          </p:nvSpPr>
          <p:spPr bwMode="auto">
            <a:xfrm flipV="1">
              <a:off x="4224" y="816"/>
              <a:ext cx="0" cy="384"/>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6" name="Line 18"/>
            <p:cNvSpPr>
              <a:spLocks noChangeShapeType="1"/>
            </p:cNvSpPr>
            <p:nvPr/>
          </p:nvSpPr>
          <p:spPr bwMode="auto">
            <a:xfrm flipH="1">
              <a:off x="1776" y="2448"/>
              <a:ext cx="672" cy="912"/>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47" name="Text Box 19"/>
          <p:cNvSpPr txBox="1">
            <a:spLocks noChangeArrowheads="1"/>
          </p:cNvSpPr>
          <p:nvPr/>
        </p:nvSpPr>
        <p:spPr bwMode="auto">
          <a:xfrm>
            <a:off x="6172200" y="533400"/>
            <a:ext cx="2133600" cy="650875"/>
          </a:xfrm>
          <a:prstGeom prst="rect">
            <a:avLst/>
          </a:prstGeom>
          <a:solidFill>
            <a:srgbClr val="FFFFCC"/>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Đỉnh vỏ</a:t>
            </a:r>
          </a:p>
        </p:txBody>
      </p:sp>
      <p:sp>
        <p:nvSpPr>
          <p:cNvPr id="73748" name="Text Box 20"/>
          <p:cNvSpPr txBox="1">
            <a:spLocks noChangeArrowheads="1"/>
          </p:cNvSpPr>
          <p:nvPr/>
        </p:nvSpPr>
        <p:spPr bwMode="auto">
          <a:xfrm>
            <a:off x="3810000" y="533400"/>
            <a:ext cx="2286000" cy="650875"/>
          </a:xfrm>
          <a:prstGeom prst="rect">
            <a:avLst/>
          </a:prstGeom>
          <a:solidFill>
            <a:srgbClr val="FFFFCC"/>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Bản lề vỏ</a:t>
            </a:r>
          </a:p>
        </p:txBody>
      </p:sp>
      <p:sp>
        <p:nvSpPr>
          <p:cNvPr id="73749" name="Text Box 21"/>
          <p:cNvSpPr txBox="1">
            <a:spLocks noChangeArrowheads="1"/>
          </p:cNvSpPr>
          <p:nvPr/>
        </p:nvSpPr>
        <p:spPr bwMode="auto">
          <a:xfrm>
            <a:off x="0" y="1371600"/>
            <a:ext cx="1905000" cy="650875"/>
          </a:xfrm>
          <a:prstGeom prst="rect">
            <a:avLst/>
          </a:prstGeom>
          <a:solidFill>
            <a:srgbClr val="FFFFCC"/>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Đuôi vỏ</a:t>
            </a:r>
          </a:p>
        </p:txBody>
      </p:sp>
      <p:sp>
        <p:nvSpPr>
          <p:cNvPr id="73750" name="Text Box 22"/>
          <p:cNvSpPr txBox="1">
            <a:spLocks noChangeArrowheads="1"/>
          </p:cNvSpPr>
          <p:nvPr/>
        </p:nvSpPr>
        <p:spPr bwMode="auto">
          <a:xfrm>
            <a:off x="762000" y="5410200"/>
            <a:ext cx="4876800" cy="650875"/>
          </a:xfrm>
          <a:prstGeom prst="rect">
            <a:avLst/>
          </a:prstGeom>
          <a:solidFill>
            <a:srgbClr val="FFFFCC"/>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Vòng tăng trưởng vỏ</a:t>
            </a:r>
          </a:p>
        </p:txBody>
      </p:sp>
    </p:spTree>
    <p:extLst>
      <p:ext uri="{BB962C8B-B14F-4D97-AF65-F5344CB8AC3E}">
        <p14:creationId xmlns:p14="http://schemas.microsoft.com/office/powerpoint/2010/main" val="78811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3739"/>
                                        </p:tgtEl>
                                        <p:attrNameLst>
                                          <p:attrName>style.visibility</p:attrName>
                                        </p:attrNameLst>
                                      </p:cBhvr>
                                      <p:to>
                                        <p:strVal val="visible"/>
                                      </p:to>
                                    </p:set>
                                    <p:animEffect transition="in" filter="strips(downLeft)">
                                      <p:cBhvr>
                                        <p:cTn id="7" dur="500"/>
                                        <p:tgtEl>
                                          <p:spTgt spid="7373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3738"/>
                                        </p:tgtEl>
                                        <p:attrNameLst>
                                          <p:attrName>style.visibility</p:attrName>
                                        </p:attrNameLst>
                                      </p:cBhvr>
                                      <p:to>
                                        <p:strVal val="visible"/>
                                      </p:to>
                                    </p:set>
                                    <p:animEffect transition="in" filter="box(in)">
                                      <p:cBhvr>
                                        <p:cTn id="10" dur="500"/>
                                        <p:tgtEl>
                                          <p:spTgt spid="7373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box(in)">
                                      <p:cBhvr>
                                        <p:cTn id="13" dur="500"/>
                                        <p:tgtEl>
                                          <p:spTgt spid="7373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3736"/>
                                        </p:tgtEl>
                                        <p:attrNameLst>
                                          <p:attrName>style.visibility</p:attrName>
                                        </p:attrNameLst>
                                      </p:cBhvr>
                                      <p:to>
                                        <p:strVal val="visible"/>
                                      </p:to>
                                    </p:set>
                                    <p:animEffect transition="in" filter="box(in)">
                                      <p:cBhvr>
                                        <p:cTn id="16" dur="500"/>
                                        <p:tgtEl>
                                          <p:spTgt spid="7373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3734"/>
                                        </p:tgtEl>
                                        <p:attrNameLst>
                                          <p:attrName>style.visibility</p:attrName>
                                        </p:attrNameLst>
                                      </p:cBhvr>
                                      <p:to>
                                        <p:strVal val="visible"/>
                                      </p:to>
                                    </p:set>
                                    <p:animEffect transition="in" filter="box(in)">
                                      <p:cBhvr>
                                        <p:cTn id="19" dur="500"/>
                                        <p:tgtEl>
                                          <p:spTgt spid="7373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3737"/>
                                        </p:tgtEl>
                                        <p:attrNameLst>
                                          <p:attrName>style.visibility</p:attrName>
                                        </p:attrNameLst>
                                      </p:cBhvr>
                                      <p:to>
                                        <p:strVal val="visible"/>
                                      </p:to>
                                    </p:set>
                                    <p:animEffect transition="in" filter="box(in)">
                                      <p:cBhvr>
                                        <p:cTn id="22" dur="500"/>
                                        <p:tgtEl>
                                          <p:spTgt spid="737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73738"/>
                                        </p:tgtEl>
                                      </p:cBhvr>
                                    </p:animEffect>
                                    <p:set>
                                      <p:cBhvr>
                                        <p:cTn id="27" dur="1" fill="hold">
                                          <p:stCondLst>
                                            <p:cond delay="499"/>
                                          </p:stCondLst>
                                        </p:cTn>
                                        <p:tgtEl>
                                          <p:spTgt spid="73738"/>
                                        </p:tgtEl>
                                        <p:attrNameLst>
                                          <p:attrName>style.visibility</p:attrName>
                                        </p:attrNameLst>
                                      </p:cBhvr>
                                      <p:to>
                                        <p:strVal val="hidden"/>
                                      </p:to>
                                    </p:set>
                                  </p:childTnLst>
                                </p:cTn>
                              </p:par>
                            </p:childTnLst>
                          </p:cTn>
                        </p:par>
                        <p:par>
                          <p:cTn id="28" fill="hold" nodeType="afterGroup">
                            <p:stCondLst>
                              <p:cond delay="500"/>
                            </p:stCondLst>
                            <p:childTnLst>
                              <p:par>
                                <p:cTn id="29" presetID="5" presetClass="entr" presetSubtype="10" fill="hold" grpId="0" nodeType="afterEffect">
                                  <p:stCondLst>
                                    <p:cond delay="500"/>
                                  </p:stCondLst>
                                  <p:childTnLst>
                                    <p:set>
                                      <p:cBhvr>
                                        <p:cTn id="30" dur="1" fill="hold">
                                          <p:stCondLst>
                                            <p:cond delay="0"/>
                                          </p:stCondLst>
                                        </p:cTn>
                                        <p:tgtEl>
                                          <p:spTgt spid="73733"/>
                                        </p:tgtEl>
                                        <p:attrNameLst>
                                          <p:attrName>style.visibility</p:attrName>
                                        </p:attrNameLst>
                                      </p:cBhvr>
                                      <p:to>
                                        <p:strVal val="visible"/>
                                      </p:to>
                                    </p:set>
                                    <p:animEffect transition="in" filter="checkerboard(across)">
                                      <p:cBhvr>
                                        <p:cTn id="31" dur="500"/>
                                        <p:tgtEl>
                                          <p:spTgt spid="737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73735"/>
                                        </p:tgtEl>
                                      </p:cBhvr>
                                    </p:animEffect>
                                    <p:set>
                                      <p:cBhvr>
                                        <p:cTn id="36" dur="1" fill="hold">
                                          <p:stCondLst>
                                            <p:cond delay="499"/>
                                          </p:stCondLst>
                                        </p:cTn>
                                        <p:tgtEl>
                                          <p:spTgt spid="73735"/>
                                        </p:tgtEl>
                                        <p:attrNameLst>
                                          <p:attrName>style.visibility</p:attrName>
                                        </p:attrNameLst>
                                      </p:cBhvr>
                                      <p:to>
                                        <p:strVal val="hidden"/>
                                      </p:to>
                                    </p:set>
                                  </p:childTnLst>
                                </p:cTn>
                              </p:par>
                            </p:childTnLst>
                          </p:cTn>
                        </p:par>
                        <p:par>
                          <p:cTn id="37" fill="hold" nodeType="afterGroup">
                            <p:stCondLst>
                              <p:cond delay="500"/>
                            </p:stCondLst>
                            <p:childTnLst>
                              <p:par>
                                <p:cTn id="38" presetID="8" presetClass="entr" presetSubtype="16" fill="hold" grpId="0" nodeType="afterEffect">
                                  <p:stCondLst>
                                    <p:cond delay="500"/>
                                  </p:stCondLst>
                                  <p:childTnLst>
                                    <p:set>
                                      <p:cBhvr>
                                        <p:cTn id="39" dur="1" fill="hold">
                                          <p:stCondLst>
                                            <p:cond delay="0"/>
                                          </p:stCondLst>
                                        </p:cTn>
                                        <p:tgtEl>
                                          <p:spTgt spid="73747"/>
                                        </p:tgtEl>
                                        <p:attrNameLst>
                                          <p:attrName>style.visibility</p:attrName>
                                        </p:attrNameLst>
                                      </p:cBhvr>
                                      <p:to>
                                        <p:strVal val="visible"/>
                                      </p:to>
                                    </p:set>
                                    <p:animEffect transition="in" filter="diamond(in)">
                                      <p:cBhvr>
                                        <p:cTn id="40" dur="500"/>
                                        <p:tgtEl>
                                          <p:spTgt spid="7374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73736"/>
                                        </p:tgtEl>
                                      </p:cBhvr>
                                    </p:animEffect>
                                    <p:set>
                                      <p:cBhvr>
                                        <p:cTn id="45" dur="1" fill="hold">
                                          <p:stCondLst>
                                            <p:cond delay="499"/>
                                          </p:stCondLst>
                                        </p:cTn>
                                        <p:tgtEl>
                                          <p:spTgt spid="73736"/>
                                        </p:tgtEl>
                                        <p:attrNameLst>
                                          <p:attrName>style.visibility</p:attrName>
                                        </p:attrNameLst>
                                      </p:cBhvr>
                                      <p:to>
                                        <p:strVal val="hidden"/>
                                      </p:to>
                                    </p:set>
                                  </p:childTnLst>
                                </p:cTn>
                              </p:par>
                            </p:childTnLst>
                          </p:cTn>
                        </p:par>
                        <p:par>
                          <p:cTn id="46" fill="hold" nodeType="afterGroup">
                            <p:stCondLst>
                              <p:cond delay="500"/>
                            </p:stCondLst>
                            <p:childTnLst>
                              <p:par>
                                <p:cTn id="47" presetID="54" presetClass="entr" presetSubtype="0" accel="100000" fill="hold" grpId="0" nodeType="afterEffect">
                                  <p:stCondLst>
                                    <p:cond delay="500"/>
                                  </p:stCondLst>
                                  <p:childTnLst>
                                    <p:set>
                                      <p:cBhvr>
                                        <p:cTn id="48" dur="1" fill="hold">
                                          <p:stCondLst>
                                            <p:cond delay="0"/>
                                          </p:stCondLst>
                                        </p:cTn>
                                        <p:tgtEl>
                                          <p:spTgt spid="73748"/>
                                        </p:tgtEl>
                                        <p:attrNameLst>
                                          <p:attrName>style.visibility</p:attrName>
                                        </p:attrNameLst>
                                      </p:cBhvr>
                                      <p:to>
                                        <p:strVal val="visible"/>
                                      </p:to>
                                    </p:set>
                                    <p:anim calcmode="lin" valueType="num">
                                      <p:cBhvr>
                                        <p:cTn id="49" dur="500" fill="hold"/>
                                        <p:tgtEl>
                                          <p:spTgt spid="73748"/>
                                        </p:tgtEl>
                                        <p:attrNameLst>
                                          <p:attrName>ppt_w</p:attrName>
                                        </p:attrNameLst>
                                      </p:cBhvr>
                                      <p:tavLst>
                                        <p:tav tm="0">
                                          <p:val>
                                            <p:strVal val="#ppt_w*0.05"/>
                                          </p:val>
                                        </p:tav>
                                        <p:tav tm="100000">
                                          <p:val>
                                            <p:strVal val="#ppt_w"/>
                                          </p:val>
                                        </p:tav>
                                      </p:tavLst>
                                    </p:anim>
                                    <p:anim calcmode="lin" valueType="num">
                                      <p:cBhvr>
                                        <p:cTn id="50" dur="500" fill="hold"/>
                                        <p:tgtEl>
                                          <p:spTgt spid="73748"/>
                                        </p:tgtEl>
                                        <p:attrNameLst>
                                          <p:attrName>ppt_h</p:attrName>
                                        </p:attrNameLst>
                                      </p:cBhvr>
                                      <p:tavLst>
                                        <p:tav tm="0">
                                          <p:val>
                                            <p:strVal val="#ppt_h"/>
                                          </p:val>
                                        </p:tav>
                                        <p:tav tm="100000">
                                          <p:val>
                                            <p:strVal val="#ppt_h"/>
                                          </p:val>
                                        </p:tav>
                                      </p:tavLst>
                                    </p:anim>
                                    <p:anim calcmode="lin" valueType="num">
                                      <p:cBhvr>
                                        <p:cTn id="51" dur="500" fill="hold"/>
                                        <p:tgtEl>
                                          <p:spTgt spid="73748"/>
                                        </p:tgtEl>
                                        <p:attrNameLst>
                                          <p:attrName>ppt_x</p:attrName>
                                        </p:attrNameLst>
                                      </p:cBhvr>
                                      <p:tavLst>
                                        <p:tav tm="0">
                                          <p:val>
                                            <p:strVal val="#ppt_x-.2"/>
                                          </p:val>
                                        </p:tav>
                                        <p:tav tm="100000">
                                          <p:val>
                                            <p:strVal val="#ppt_x"/>
                                          </p:val>
                                        </p:tav>
                                      </p:tavLst>
                                    </p:anim>
                                    <p:anim calcmode="lin" valueType="num">
                                      <p:cBhvr>
                                        <p:cTn id="52" dur="500" fill="hold"/>
                                        <p:tgtEl>
                                          <p:spTgt spid="73748"/>
                                        </p:tgtEl>
                                        <p:attrNameLst>
                                          <p:attrName>ppt_y</p:attrName>
                                        </p:attrNameLst>
                                      </p:cBhvr>
                                      <p:tavLst>
                                        <p:tav tm="0">
                                          <p:val>
                                            <p:strVal val="#ppt_y"/>
                                          </p:val>
                                        </p:tav>
                                        <p:tav tm="100000">
                                          <p:val>
                                            <p:strVal val="#ppt_y"/>
                                          </p:val>
                                        </p:tav>
                                      </p:tavLst>
                                    </p:anim>
                                    <p:animEffect transition="in" filter="fade">
                                      <p:cBhvr>
                                        <p:cTn id="53" dur="500"/>
                                        <p:tgtEl>
                                          <p:spTgt spid="737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73734"/>
                                        </p:tgtEl>
                                      </p:cBhvr>
                                    </p:animEffect>
                                    <p:set>
                                      <p:cBhvr>
                                        <p:cTn id="58" dur="1" fill="hold">
                                          <p:stCondLst>
                                            <p:cond delay="499"/>
                                          </p:stCondLst>
                                        </p:cTn>
                                        <p:tgtEl>
                                          <p:spTgt spid="73734"/>
                                        </p:tgtEl>
                                        <p:attrNameLst>
                                          <p:attrName>style.visibility</p:attrName>
                                        </p:attrNameLst>
                                      </p:cBhvr>
                                      <p:to>
                                        <p:strVal val="hidden"/>
                                      </p:to>
                                    </p:set>
                                  </p:childTnLst>
                                </p:cTn>
                              </p:par>
                            </p:childTnLst>
                          </p:cTn>
                        </p:par>
                        <p:par>
                          <p:cTn id="59" fill="hold" nodeType="afterGroup">
                            <p:stCondLst>
                              <p:cond delay="500"/>
                            </p:stCondLst>
                            <p:childTnLst>
                              <p:par>
                                <p:cTn id="60" presetID="8" presetClass="entr" presetSubtype="16" fill="hold" grpId="0" nodeType="afterEffect">
                                  <p:stCondLst>
                                    <p:cond delay="500"/>
                                  </p:stCondLst>
                                  <p:childTnLst>
                                    <p:set>
                                      <p:cBhvr>
                                        <p:cTn id="61" dur="1" fill="hold">
                                          <p:stCondLst>
                                            <p:cond delay="0"/>
                                          </p:stCondLst>
                                        </p:cTn>
                                        <p:tgtEl>
                                          <p:spTgt spid="73749"/>
                                        </p:tgtEl>
                                        <p:attrNameLst>
                                          <p:attrName>style.visibility</p:attrName>
                                        </p:attrNameLst>
                                      </p:cBhvr>
                                      <p:to>
                                        <p:strVal val="visible"/>
                                      </p:to>
                                    </p:set>
                                    <p:animEffect transition="in" filter="diamond(in)">
                                      <p:cBhvr>
                                        <p:cTn id="62" dur="500"/>
                                        <p:tgtEl>
                                          <p:spTgt spid="737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xit" presetSubtype="16" fill="hold" grpId="1" nodeType="clickEffect">
                                  <p:stCondLst>
                                    <p:cond delay="0"/>
                                  </p:stCondLst>
                                  <p:childTnLst>
                                    <p:animEffect transition="out" filter="box(in)">
                                      <p:cBhvr>
                                        <p:cTn id="66" dur="500"/>
                                        <p:tgtEl>
                                          <p:spTgt spid="73737"/>
                                        </p:tgtEl>
                                      </p:cBhvr>
                                    </p:animEffect>
                                    <p:set>
                                      <p:cBhvr>
                                        <p:cTn id="67" dur="1" fill="hold">
                                          <p:stCondLst>
                                            <p:cond delay="499"/>
                                          </p:stCondLst>
                                        </p:cTn>
                                        <p:tgtEl>
                                          <p:spTgt spid="73737"/>
                                        </p:tgtEl>
                                        <p:attrNameLst>
                                          <p:attrName>style.visibility</p:attrName>
                                        </p:attrNameLst>
                                      </p:cBhvr>
                                      <p:to>
                                        <p:strVal val="hidden"/>
                                      </p:to>
                                    </p:set>
                                  </p:childTnLst>
                                </p:cTn>
                              </p:par>
                            </p:childTnLst>
                          </p:cTn>
                        </p:par>
                        <p:par>
                          <p:cTn id="68" fill="hold" nodeType="afterGroup">
                            <p:stCondLst>
                              <p:cond delay="500"/>
                            </p:stCondLst>
                            <p:childTnLst>
                              <p:par>
                                <p:cTn id="69" presetID="8" presetClass="entr" presetSubtype="16" fill="hold" grpId="0" nodeType="afterEffect">
                                  <p:stCondLst>
                                    <p:cond delay="500"/>
                                  </p:stCondLst>
                                  <p:childTnLst>
                                    <p:set>
                                      <p:cBhvr>
                                        <p:cTn id="70" dur="1" fill="hold">
                                          <p:stCondLst>
                                            <p:cond delay="0"/>
                                          </p:stCondLst>
                                        </p:cTn>
                                        <p:tgtEl>
                                          <p:spTgt spid="73750"/>
                                        </p:tgtEl>
                                        <p:attrNameLst>
                                          <p:attrName>style.visibility</p:attrName>
                                        </p:attrNameLst>
                                      </p:cBhvr>
                                      <p:to>
                                        <p:strVal val="visible"/>
                                      </p:to>
                                    </p:set>
                                    <p:animEffect transition="in" filter="diamond(in)">
                                      <p:cBhvr>
                                        <p:cTn id="71" dur="500"/>
                                        <p:tgtEl>
                                          <p:spTgt spid="73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animBg="1"/>
      <p:bldP spid="73734" grpId="1" animBg="1"/>
      <p:bldP spid="73735" grpId="0" animBg="1"/>
      <p:bldP spid="73735" grpId="1" animBg="1"/>
      <p:bldP spid="73736" grpId="0" animBg="1"/>
      <p:bldP spid="73736" grpId="1" animBg="1"/>
      <p:bldP spid="73737" grpId="0" animBg="1"/>
      <p:bldP spid="73737" grpId="1" animBg="1"/>
      <p:bldP spid="73738" grpId="0" animBg="1"/>
      <p:bldP spid="73738" grpId="1" animBg="1"/>
      <p:bldP spid="73747" grpId="0" animBg="1"/>
      <p:bldP spid="73748" grpId="0" animBg="1"/>
      <p:bldP spid="73749" grpId="0" animBg="1"/>
      <p:bldP spid="737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Trai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499" t="19263" r="5000" b="24080"/>
          <a:stretch>
            <a:fillRect/>
          </a:stretch>
        </p:blipFill>
        <p:spPr>
          <a:xfrm>
            <a:off x="6019800" y="1905000"/>
            <a:ext cx="2782888" cy="2435225"/>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79" name="AutoShape 3"/>
          <p:cNvSpPr>
            <a:spLocks noChangeArrowheads="1"/>
          </p:cNvSpPr>
          <p:nvPr/>
        </p:nvSpPr>
        <p:spPr bwMode="auto">
          <a:xfrm>
            <a:off x="-381000" y="2667000"/>
            <a:ext cx="5638800" cy="3886200"/>
          </a:xfrm>
          <a:prstGeom prst="cloudCallout">
            <a:avLst>
              <a:gd name="adj1" fmla="val 55435"/>
              <a:gd name="adj2" fmla="val -10579"/>
            </a:avLst>
          </a:prstGeom>
          <a:gradFill rotWithShape="1">
            <a:gsLst>
              <a:gs pos="0">
                <a:srgbClr val="FFFF00"/>
              </a:gs>
              <a:gs pos="50000">
                <a:srgbClr val="99FFCC"/>
              </a:gs>
              <a:gs pos="100000">
                <a:srgbClr val="FFFF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4800" b="1">
                <a:solidFill>
                  <a:srgbClr val="CC0099"/>
                </a:solidFill>
                <a:latin typeface="Times New Roman" pitchFamily="18" charset="0"/>
              </a:rPr>
              <a:t>Hãy mô tả vỏ trai có đặc điểm như thế nào?</a:t>
            </a:r>
          </a:p>
        </p:txBody>
      </p:sp>
      <p:sp>
        <p:nvSpPr>
          <p:cNvPr id="75780" name="Rectangle 4"/>
          <p:cNvSpPr>
            <a:spLocks noChangeArrowheads="1"/>
          </p:cNvSpPr>
          <p:nvPr/>
        </p:nvSpPr>
        <p:spPr bwMode="auto">
          <a:xfrm>
            <a:off x="0" y="304800"/>
            <a:ext cx="91440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latin typeface="Times New Roman" pitchFamily="18" charset="0"/>
                <a:sym typeface="Wingdings" pitchFamily="2" charset="2"/>
              </a:rPr>
              <a:t></a:t>
            </a:r>
            <a:r>
              <a:rPr lang="en-US" altLang="en-US" sz="4400" b="1">
                <a:latin typeface="Times New Roman" pitchFamily="18" charset="0"/>
              </a:rPr>
              <a:t>Vỏ trai có 2 mảnh vỏ gắn với nhau nhờ bản lề ở phía lưng.</a:t>
            </a:r>
          </a:p>
        </p:txBody>
      </p:sp>
    </p:spTree>
    <p:extLst>
      <p:ext uri="{BB962C8B-B14F-4D97-AF65-F5344CB8AC3E}">
        <p14:creationId xmlns:p14="http://schemas.microsoft.com/office/powerpoint/2010/main" val="3102220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amond(in)">
                                      <p:cBhvr>
                                        <p:cTn id="7" dur="5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checkerboard(across)">
                                      <p:cBhvr>
                                        <p:cTn id="12" dur="500"/>
                                        <p:tgtEl>
                                          <p:spTgt spid="757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xit" presetSubtype="0" fill="hold" grpId="1" nodeType="clickEffect">
                                  <p:stCondLst>
                                    <p:cond delay="0"/>
                                  </p:stCondLst>
                                  <p:childTnLst>
                                    <p:animEffect transition="out" filter="fade">
                                      <p:cBhvr>
                                        <p:cTn id="16" dur="1000"/>
                                        <p:tgtEl>
                                          <p:spTgt spid="75779"/>
                                        </p:tgtEl>
                                      </p:cBhvr>
                                    </p:animEffect>
                                    <p:anim calcmode="lin" valueType="num">
                                      <p:cBhvr>
                                        <p:cTn id="17" dur="1000"/>
                                        <p:tgtEl>
                                          <p:spTgt spid="75779"/>
                                        </p:tgtEl>
                                        <p:attrNameLst>
                                          <p:attrName>ppt_x</p:attrName>
                                        </p:attrNameLst>
                                      </p:cBhvr>
                                      <p:tavLst>
                                        <p:tav tm="0">
                                          <p:val>
                                            <p:strVal val="ppt_x"/>
                                          </p:val>
                                        </p:tav>
                                        <p:tav tm="100000">
                                          <p:val>
                                            <p:strVal val="ppt_x"/>
                                          </p:val>
                                        </p:tav>
                                      </p:tavLst>
                                    </p:anim>
                                    <p:anim calcmode="lin" valueType="num">
                                      <p:cBhvr>
                                        <p:cTn id="18" dur="100" decel="100000"/>
                                        <p:tgtEl>
                                          <p:spTgt spid="75779"/>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75779"/>
                                        </p:tgtEl>
                                        <p:attrNameLst>
                                          <p:attrName>ppt_y</p:attrName>
                                        </p:attrNameLst>
                                      </p:cBhvr>
                                      <p:tavLst>
                                        <p:tav tm="0">
                                          <p:val>
                                            <p:strVal val="ppt_y"/>
                                          </p:val>
                                        </p:tav>
                                        <p:tav tm="100000">
                                          <p:val>
                                            <p:strVal val="ppt_y+1"/>
                                          </p:val>
                                        </p:tav>
                                      </p:tavLst>
                                    </p:anim>
                                    <p:set>
                                      <p:cBhvr>
                                        <p:cTn id="20" dur="1" fill="hold">
                                          <p:stCondLst>
                                            <p:cond delay="999"/>
                                          </p:stCondLst>
                                        </p:cTn>
                                        <p:tgtEl>
                                          <p:spTgt spid="7577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5780"/>
                                        </p:tgtEl>
                                        <p:attrNameLst>
                                          <p:attrName>style.visibility</p:attrName>
                                        </p:attrNameLst>
                                      </p:cBhvr>
                                      <p:to>
                                        <p:strVal val="visible"/>
                                      </p:to>
                                    </p:set>
                                    <p:anim calcmode="discrete" valueType="clr">
                                      <p:cBhvr override="childStyle">
                                        <p:cTn id="25" dur="80"/>
                                        <p:tgtEl>
                                          <p:spTgt spid="7578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5780"/>
                                        </p:tgtEl>
                                        <p:attrNameLst>
                                          <p:attrName>fillcolor</p:attrName>
                                        </p:attrNameLst>
                                      </p:cBhvr>
                                      <p:tavLst>
                                        <p:tav tm="0">
                                          <p:val>
                                            <p:clrVal>
                                              <a:schemeClr val="accent2"/>
                                            </p:clrVal>
                                          </p:val>
                                        </p:tav>
                                        <p:tav tm="50000">
                                          <p:val>
                                            <p:clrVal>
                                              <a:schemeClr val="hlink"/>
                                            </p:clrVal>
                                          </p:val>
                                        </p:tav>
                                      </p:tavLst>
                                    </p:anim>
                                    <p:set>
                                      <p:cBhvr>
                                        <p:cTn id="27" dur="80"/>
                                        <p:tgtEl>
                                          <p:spTgt spid="757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79" grpId="1" animBg="1"/>
      <p:bldP spid="757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ChangeArrowheads="1"/>
          </p:cNvSpPr>
          <p:nvPr/>
        </p:nvSpPr>
        <p:spPr bwMode="auto">
          <a:xfrm>
            <a:off x="0" y="0"/>
            <a:ext cx="7162800" cy="3810000"/>
          </a:xfrm>
          <a:prstGeom prst="cloudCallout">
            <a:avLst>
              <a:gd name="adj1" fmla="val -43750"/>
              <a:gd name="adj2" fmla="val 70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5400" b="1">
                <a:latin typeface="Times New Roman" pitchFamily="18" charset="0"/>
              </a:rPr>
              <a:t>Tại sao vỏ trai có thể đóng mở được?</a:t>
            </a:r>
          </a:p>
        </p:txBody>
      </p:sp>
      <p:sp>
        <p:nvSpPr>
          <p:cNvPr id="103427" name="Text Box 3"/>
          <p:cNvSpPr txBox="1">
            <a:spLocks noChangeArrowheads="1"/>
          </p:cNvSpPr>
          <p:nvPr/>
        </p:nvSpPr>
        <p:spPr bwMode="auto">
          <a:xfrm>
            <a:off x="2362200" y="3657600"/>
            <a:ext cx="63246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latin typeface="Times New Roman" pitchFamily="18" charset="0"/>
              </a:rPr>
              <a:t>Nhờ hoạt động của dây chằng ở bản lề và 2 cơ khép vỏ bám chắc vào mặt trong của vỏ</a:t>
            </a:r>
          </a:p>
        </p:txBody>
      </p:sp>
    </p:spTree>
    <p:extLst>
      <p:ext uri="{BB962C8B-B14F-4D97-AF65-F5344CB8AC3E}">
        <p14:creationId xmlns:p14="http://schemas.microsoft.com/office/powerpoint/2010/main" val="202685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03426">
                                            <p:txEl>
                                              <p:pRg st="0" end="0"/>
                                            </p:txEl>
                                          </p:spTgt>
                                        </p:tgtEl>
                                      </p:cBhvr>
                                    </p:animEffect>
                                    <p:set>
                                      <p:cBhvr>
                                        <p:cTn id="7" dur="1" fill="hold">
                                          <p:stCondLst>
                                            <p:cond delay="1999"/>
                                          </p:stCondLst>
                                        </p:cTn>
                                        <p:tgtEl>
                                          <p:spTgt spid="103426">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3427"/>
                                        </p:tgtEl>
                                        <p:attrNameLst>
                                          <p:attrName>style.visibility</p:attrName>
                                        </p:attrNameLst>
                                      </p:cBhvr>
                                      <p:to>
                                        <p:strVal val="visible"/>
                                      </p:to>
                                    </p:set>
                                    <p:animEffect transition="in" filter="diamond(in)">
                                      <p:cBhvr>
                                        <p:cTn id="12" dur="20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0" y="76200"/>
            <a:ext cx="6096000" cy="678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3" name="AutoShape 3"/>
          <p:cNvSpPr>
            <a:spLocks noChangeArrowheads="1"/>
          </p:cNvSpPr>
          <p:nvPr/>
        </p:nvSpPr>
        <p:spPr bwMode="auto">
          <a:xfrm>
            <a:off x="0" y="990600"/>
            <a:ext cx="4724400" cy="3048000"/>
          </a:xfrm>
          <a:prstGeom prst="cloudCallout">
            <a:avLst>
              <a:gd name="adj1" fmla="val 75838"/>
              <a:gd name="adj2" fmla="val 48648"/>
            </a:avLst>
          </a:prstGeom>
          <a:gradFill rotWithShape="1">
            <a:gsLst>
              <a:gs pos="0">
                <a:srgbClr val="CCFF66"/>
              </a:gs>
              <a:gs pos="50000">
                <a:srgbClr val="99FFCC"/>
              </a:gs>
              <a:gs pos="100000">
                <a:srgbClr val="CC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5400" b="1">
                <a:solidFill>
                  <a:srgbClr val="0000FF"/>
                </a:solidFill>
                <a:latin typeface="Times New Roman" pitchFamily="18" charset="0"/>
              </a:rPr>
              <a:t>Vỏ trai có mấy lớp?</a:t>
            </a:r>
          </a:p>
        </p:txBody>
      </p:sp>
      <p:sp>
        <p:nvSpPr>
          <p:cNvPr id="76804" name="Text Box 4"/>
          <p:cNvSpPr txBox="1">
            <a:spLocks noChangeArrowheads="1"/>
          </p:cNvSpPr>
          <p:nvPr/>
        </p:nvSpPr>
        <p:spPr bwMode="auto">
          <a:xfrm>
            <a:off x="381000" y="36576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extLst>
      <p:ext uri="{BB962C8B-B14F-4D97-AF65-F5344CB8AC3E}">
        <p14:creationId xmlns:p14="http://schemas.microsoft.com/office/powerpoint/2010/main" val="313438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ipe(down)">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6803"/>
                                        </p:tgtEl>
                                        <p:attrNameLst>
                                          <p:attrName>style.visibility</p:attrName>
                                        </p:attrNameLst>
                                      </p:cBhvr>
                                      <p:to>
                                        <p:strVal val="visible"/>
                                      </p:to>
                                    </p:set>
                                    <p:anim calcmode="lin" valueType="num">
                                      <p:cBhvr>
                                        <p:cTn id="12" dur="500" fill="hold"/>
                                        <p:tgtEl>
                                          <p:spTgt spid="76803"/>
                                        </p:tgtEl>
                                        <p:attrNameLst>
                                          <p:attrName>ppt_w</p:attrName>
                                        </p:attrNameLst>
                                      </p:cBhvr>
                                      <p:tavLst>
                                        <p:tav tm="0">
                                          <p:val>
                                            <p:fltVal val="0"/>
                                          </p:val>
                                        </p:tav>
                                        <p:tav tm="100000">
                                          <p:val>
                                            <p:strVal val="#ppt_w"/>
                                          </p:val>
                                        </p:tav>
                                      </p:tavLst>
                                    </p:anim>
                                    <p:anim calcmode="lin" valueType="num">
                                      <p:cBhvr>
                                        <p:cTn id="13" dur="500" fill="hold"/>
                                        <p:tgtEl>
                                          <p:spTgt spid="76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icture5"/>
          <p:cNvPicPr>
            <a:picLocks noChangeAspect="1" noChangeArrowheads="1"/>
          </p:cNvPicPr>
          <p:nvPr/>
        </p:nvPicPr>
        <p:blipFill>
          <a:blip r:embed="rId2">
            <a:extLst>
              <a:ext uri="{28A0092B-C50C-407E-A947-70E740481C1C}">
                <a14:useLocalDpi xmlns:a14="http://schemas.microsoft.com/office/drawing/2010/main" val="0"/>
              </a:ext>
            </a:extLst>
          </a:blip>
          <a:srcRect l="58395" t="11111" r="7056" b="31111"/>
          <a:stretch>
            <a:fillRect/>
          </a:stretch>
        </p:blipFill>
        <p:spPr bwMode="auto">
          <a:xfrm>
            <a:off x="6096000" y="1524000"/>
            <a:ext cx="2895600"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77827" name="Group 3"/>
          <p:cNvGrpSpPr>
            <a:grpSpLocks/>
          </p:cNvGrpSpPr>
          <p:nvPr/>
        </p:nvGrpSpPr>
        <p:grpSpPr bwMode="auto">
          <a:xfrm>
            <a:off x="2452688" y="1336675"/>
            <a:ext cx="3657600" cy="990600"/>
            <a:chOff x="1296" y="842"/>
            <a:chExt cx="2304" cy="624"/>
          </a:xfrm>
        </p:grpSpPr>
        <p:sp>
          <p:nvSpPr>
            <p:cNvPr id="77828" name="Line 4"/>
            <p:cNvSpPr>
              <a:spLocks noChangeShapeType="1"/>
            </p:cNvSpPr>
            <p:nvPr/>
          </p:nvSpPr>
          <p:spPr bwMode="auto">
            <a:xfrm>
              <a:off x="3120" y="1152"/>
              <a:ext cx="480"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TextBox 61"/>
            <p:cNvSpPr txBox="1"/>
            <p:nvPr/>
          </p:nvSpPr>
          <p:spPr>
            <a:xfrm>
              <a:off x="1379" y="917"/>
              <a:ext cx="1754" cy="45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4000" b="1">
                  <a:solidFill>
                    <a:srgbClr val="FFFFFF"/>
                  </a:solidFill>
                  <a:latin typeface=".VnTime" pitchFamily="34" charset="0"/>
                </a:rPr>
                <a:t>Líp sõng</a:t>
              </a:r>
            </a:p>
          </p:txBody>
        </p:sp>
      </p:grpSp>
      <p:grpSp>
        <p:nvGrpSpPr>
          <p:cNvPr id="77832" name="Group 8"/>
          <p:cNvGrpSpPr>
            <a:grpSpLocks/>
          </p:cNvGrpSpPr>
          <p:nvPr/>
        </p:nvGrpSpPr>
        <p:grpSpPr bwMode="auto">
          <a:xfrm>
            <a:off x="2312988" y="2590800"/>
            <a:ext cx="3817937" cy="1219200"/>
            <a:chOff x="1361" y="1632"/>
            <a:chExt cx="2405" cy="768"/>
          </a:xfrm>
        </p:grpSpPr>
        <p:pic>
          <p:nvPicPr>
            <p:cNvPr id="77833" name="TextBox 6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 y="1632"/>
              <a:ext cx="2016" cy="768"/>
            </a:xfrm>
            <a:prstGeom prst="rect">
              <a:avLst/>
            </a:prstGeom>
            <a:noFill/>
            <a:extLst>
              <a:ext uri="{909E8E84-426E-40DD-AFC4-6F175D3DCCD1}">
                <a14:hiddenFill xmlns:a14="http://schemas.microsoft.com/office/drawing/2010/main">
                  <a:solidFill>
                    <a:srgbClr val="FFFFFF"/>
                  </a:solidFill>
                </a14:hiddenFill>
              </a:ext>
            </a:extLst>
          </p:spPr>
        </p:pic>
        <p:sp>
          <p:nvSpPr>
            <p:cNvPr id="77834" name="Text Box 10"/>
            <p:cNvSpPr txBox="1">
              <a:spLocks noChangeArrowheads="1"/>
            </p:cNvSpPr>
            <p:nvPr/>
          </p:nvSpPr>
          <p:spPr bwMode="auto">
            <a:xfrm>
              <a:off x="1517" y="1726"/>
              <a:ext cx="177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4000" b="1">
                  <a:solidFill>
                    <a:srgbClr val="FFFFFF"/>
                  </a:solidFill>
                  <a:latin typeface=".VnTime" pitchFamily="34" charset="0"/>
                </a:rPr>
                <a:t>Líp ®¸ v«i</a:t>
              </a:r>
            </a:p>
          </p:txBody>
        </p:sp>
        <p:sp>
          <p:nvSpPr>
            <p:cNvPr id="77835" name="Line 11"/>
            <p:cNvSpPr>
              <a:spLocks noChangeShapeType="1"/>
            </p:cNvSpPr>
            <p:nvPr/>
          </p:nvSpPr>
          <p:spPr bwMode="auto">
            <a:xfrm>
              <a:off x="3286" y="1968"/>
              <a:ext cx="480"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36" name="Group 12"/>
          <p:cNvGrpSpPr>
            <a:grpSpLocks/>
          </p:cNvGrpSpPr>
          <p:nvPr/>
        </p:nvGrpSpPr>
        <p:grpSpPr bwMode="auto">
          <a:xfrm>
            <a:off x="2341563" y="4495800"/>
            <a:ext cx="3830637" cy="1219200"/>
            <a:chOff x="1348" y="2832"/>
            <a:chExt cx="2413" cy="768"/>
          </a:xfrm>
        </p:grpSpPr>
        <p:sp>
          <p:nvSpPr>
            <p:cNvPr id="63" name="TextBox 62"/>
            <p:cNvSpPr txBox="1"/>
            <p:nvPr/>
          </p:nvSpPr>
          <p:spPr>
            <a:xfrm>
              <a:off x="1457" y="2929"/>
              <a:ext cx="1823" cy="56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4000" b="1">
                  <a:solidFill>
                    <a:srgbClr val="FFFFFF"/>
                  </a:solidFill>
                  <a:latin typeface=".VnTime" pitchFamily="34" charset="0"/>
                </a:rPr>
                <a:t>Líp xµ cõ</a:t>
              </a:r>
            </a:p>
          </p:txBody>
        </p:sp>
        <p:sp>
          <p:nvSpPr>
            <p:cNvPr id="77840" name="Line 16"/>
            <p:cNvSpPr>
              <a:spLocks noChangeShapeType="1"/>
            </p:cNvSpPr>
            <p:nvPr/>
          </p:nvSpPr>
          <p:spPr bwMode="auto">
            <a:xfrm>
              <a:off x="3281" y="3216"/>
              <a:ext cx="480"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41" name="Group 17"/>
          <p:cNvGrpSpPr>
            <a:grpSpLocks/>
          </p:cNvGrpSpPr>
          <p:nvPr/>
        </p:nvGrpSpPr>
        <p:grpSpPr bwMode="auto">
          <a:xfrm>
            <a:off x="111125" y="1752600"/>
            <a:ext cx="2514600" cy="3429000"/>
            <a:chOff x="70" y="1104"/>
            <a:chExt cx="1584" cy="2160"/>
          </a:xfrm>
        </p:grpSpPr>
        <p:sp>
          <p:nvSpPr>
            <p:cNvPr id="77842" name="AutoShape 18"/>
            <p:cNvSpPr>
              <a:spLocks/>
            </p:cNvSpPr>
            <p:nvPr/>
          </p:nvSpPr>
          <p:spPr bwMode="auto">
            <a:xfrm>
              <a:off x="1296" y="1104"/>
              <a:ext cx="288" cy="2160"/>
            </a:xfrm>
            <a:prstGeom prst="leftBrace">
              <a:avLst>
                <a:gd name="adj1" fmla="val 62500"/>
                <a:gd name="adj2" fmla="val 50000"/>
              </a:avLst>
            </a:prstGeom>
            <a:noFill/>
            <a:ln w="571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3" name="Text Box 19"/>
            <p:cNvSpPr txBox="1">
              <a:spLocks noChangeArrowheads="1"/>
            </p:cNvSpPr>
            <p:nvPr/>
          </p:nvSpPr>
          <p:spPr bwMode="auto">
            <a:xfrm>
              <a:off x="70" y="1881"/>
              <a:ext cx="15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solidFill>
                    <a:schemeClr val="accent2"/>
                  </a:solidFill>
                  <a:latin typeface="VNI-Times" pitchFamily="2" charset="0"/>
                </a:rPr>
                <a:t>3 lôùp</a:t>
              </a:r>
            </a:p>
          </p:txBody>
        </p:sp>
      </p:grpSp>
    </p:spTree>
    <p:extLst>
      <p:ext uri="{BB962C8B-B14F-4D97-AF65-F5344CB8AC3E}">
        <p14:creationId xmlns:p14="http://schemas.microsoft.com/office/powerpoint/2010/main" val="1278817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41"/>
                                        </p:tgtEl>
                                        <p:attrNameLst>
                                          <p:attrName>style.visibility</p:attrName>
                                        </p:attrNameLst>
                                      </p:cBhvr>
                                      <p:to>
                                        <p:strVal val="visible"/>
                                      </p:to>
                                    </p:set>
                                    <p:animEffect transition="in" filter="blinds(horizontal)">
                                      <p:cBhvr>
                                        <p:cTn id="7" dur="500"/>
                                        <p:tgtEl>
                                          <p:spTgt spid="778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blinds(horizontal)">
                                      <p:cBhvr>
                                        <p:cTn id="12" dur="500"/>
                                        <p:tgtEl>
                                          <p:spTgt spid="77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7832"/>
                                        </p:tgtEl>
                                        <p:attrNameLst>
                                          <p:attrName>style.visibility</p:attrName>
                                        </p:attrNameLst>
                                      </p:cBhvr>
                                      <p:to>
                                        <p:strVal val="visible"/>
                                      </p:to>
                                    </p:set>
                                    <p:animEffect transition="in" filter="blinds(horizontal)">
                                      <p:cBhvr>
                                        <p:cTn id="17" dur="500"/>
                                        <p:tgtEl>
                                          <p:spTgt spid="778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7836"/>
                                        </p:tgtEl>
                                        <p:attrNameLst>
                                          <p:attrName>style.visibility</p:attrName>
                                        </p:attrNameLst>
                                      </p:cBhvr>
                                      <p:to>
                                        <p:strVal val="visible"/>
                                      </p:to>
                                    </p:set>
                                    <p:animEffect transition="in" filter="blinds(horizontal)">
                                      <p:cBhvr>
                                        <p:cTn id="22"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304800" y="990600"/>
            <a:ext cx="8534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latin typeface="Times New Roman" pitchFamily="18" charset="0"/>
              </a:rPr>
              <a:t>Có 2 cơ khép vỏ </a:t>
            </a:r>
            <a:r>
              <a:rPr lang="en-US" altLang="en-US" sz="4400" b="1">
                <a:latin typeface="Times New Roman" pitchFamily="18" charset="0"/>
                <a:sym typeface="Wingdings" pitchFamily="2" charset="2"/>
              </a:rPr>
              <a:t> điều chỉnh đóng mở vỏ.</a:t>
            </a:r>
          </a:p>
          <a:p>
            <a:pPr>
              <a:spcBef>
                <a:spcPct val="50000"/>
              </a:spcBef>
            </a:pPr>
            <a:r>
              <a:rPr lang="en-US" altLang="en-US" sz="4400" b="1">
                <a:latin typeface="Times New Roman" pitchFamily="18" charset="0"/>
                <a:sym typeface="Wingdings" pitchFamily="2" charset="2"/>
              </a:rPr>
              <a:t>- Mỗi mảnh vỏ trai gồm 3 lớp:</a:t>
            </a:r>
          </a:p>
          <a:p>
            <a:pPr>
              <a:spcBef>
                <a:spcPct val="50000"/>
              </a:spcBef>
            </a:pPr>
            <a:r>
              <a:rPr lang="en-US" altLang="en-US" sz="4400" b="1">
                <a:latin typeface="Times New Roman" pitchFamily="18" charset="0"/>
                <a:sym typeface="Wingdings" pitchFamily="2" charset="2"/>
              </a:rPr>
              <a:t>+ Lớp sừng : ở ngoài cùng</a:t>
            </a:r>
          </a:p>
          <a:p>
            <a:pPr>
              <a:spcBef>
                <a:spcPct val="50000"/>
              </a:spcBef>
            </a:pPr>
            <a:r>
              <a:rPr lang="en-US" altLang="en-US" sz="4400" b="1">
                <a:latin typeface="Times New Roman" pitchFamily="18" charset="0"/>
                <a:sym typeface="Wingdings" pitchFamily="2" charset="2"/>
              </a:rPr>
              <a:t>+ Lớp đá vôi ở giữa</a:t>
            </a:r>
          </a:p>
          <a:p>
            <a:pPr>
              <a:spcBef>
                <a:spcPct val="50000"/>
              </a:spcBef>
            </a:pPr>
            <a:r>
              <a:rPr lang="en-US" altLang="en-US" sz="4400" b="1">
                <a:latin typeface="Times New Roman" pitchFamily="18" charset="0"/>
                <a:sym typeface="Wingdings" pitchFamily="2" charset="2"/>
              </a:rPr>
              <a:t>+ Lớp xà cừ óng ánh ở phía trong</a:t>
            </a:r>
          </a:p>
        </p:txBody>
      </p:sp>
      <p:sp>
        <p:nvSpPr>
          <p:cNvPr id="112645" name="Rectangle 5"/>
          <p:cNvSpPr>
            <a:spLocks noChangeArrowheads="1"/>
          </p:cNvSpPr>
          <p:nvPr/>
        </p:nvSpPr>
        <p:spPr bwMode="auto">
          <a:xfrm>
            <a:off x="0" y="0"/>
            <a:ext cx="52482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a:latin typeface=".VnTime" pitchFamily="34" charset="0"/>
                <a:sym typeface="Wingdings" pitchFamily="2" charset="2"/>
              </a:rPr>
              <a:t> Ghi vào vở</a:t>
            </a:r>
          </a:p>
        </p:txBody>
      </p:sp>
    </p:spTree>
    <p:extLst>
      <p:ext uri="{BB962C8B-B14F-4D97-AF65-F5344CB8AC3E}">
        <p14:creationId xmlns:p14="http://schemas.microsoft.com/office/powerpoint/2010/main" val="1837813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1198</Words>
  <Application>Microsoft Office PowerPoint</Application>
  <PresentationFormat>On-screen Show (4:3)</PresentationFormat>
  <Paragraphs>178</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.VnTime</vt:lpstr>
      <vt:lpstr>.VnTimeH</vt:lpstr>
      <vt:lpstr>Arial</vt:lpstr>
      <vt:lpstr>Calibri</vt:lpstr>
      <vt:lpstr>Impact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dinh dưỡng của trai có ý nghĩa gì với môi trường nước?</vt:lpstr>
      <vt:lpstr>Chúng ta có nên ăn trai, sò ở những nơi nguồn nước bị ô nhiễm không?</vt:lpstr>
      <vt:lpstr>PowerPoint Presentation</vt:lpstr>
      <vt:lpstr>PowerPoint Presentation</vt:lpstr>
      <vt:lpstr>IV/Sinh sản</vt:lpstr>
      <vt:lpstr>PowerPoint Presentation</vt:lpstr>
      <vt:lpstr>PowerPoint Presentation</vt:lpstr>
      <vt:lpstr>PowerPoint Presentation</vt:lpstr>
      <vt:lpstr>Ý nghĩa của giai đoạn trứng phát triển thành ấu trùng trong mang của trai mẹ?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Lan Nguyễn Thị Thanh</cp:lastModifiedBy>
  <cp:revision>7</cp:revision>
  <dcterms:created xsi:type="dcterms:W3CDTF">2006-08-16T00:00:00Z</dcterms:created>
  <dcterms:modified xsi:type="dcterms:W3CDTF">2016-10-23T16:48:07Z</dcterms:modified>
</cp:coreProperties>
</file>