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7" r:id="rId1"/>
  </p:sldMasterIdLst>
  <p:notesMasterIdLst>
    <p:notesMasterId r:id="rId48"/>
  </p:notesMasterIdLst>
  <p:handoutMasterIdLst>
    <p:handoutMasterId r:id="rId49"/>
  </p:handoutMasterIdLst>
  <p:sldIdLst>
    <p:sldId id="257" r:id="rId2"/>
    <p:sldId id="259" r:id="rId3"/>
    <p:sldId id="354" r:id="rId4"/>
    <p:sldId id="355" r:id="rId5"/>
    <p:sldId id="359" r:id="rId6"/>
    <p:sldId id="356" r:id="rId7"/>
    <p:sldId id="362" r:id="rId8"/>
    <p:sldId id="361" r:id="rId9"/>
    <p:sldId id="357" r:id="rId10"/>
    <p:sldId id="363" r:id="rId11"/>
    <p:sldId id="364" r:id="rId12"/>
    <p:sldId id="365" r:id="rId13"/>
    <p:sldId id="358" r:id="rId14"/>
    <p:sldId id="367" r:id="rId15"/>
    <p:sldId id="368" r:id="rId16"/>
    <p:sldId id="369" r:id="rId17"/>
    <p:sldId id="370" r:id="rId18"/>
    <p:sldId id="371" r:id="rId19"/>
    <p:sldId id="372" r:id="rId20"/>
    <p:sldId id="373" r:id="rId21"/>
    <p:sldId id="374" r:id="rId22"/>
    <p:sldId id="391" r:id="rId23"/>
    <p:sldId id="375" r:id="rId24"/>
    <p:sldId id="376" r:id="rId25"/>
    <p:sldId id="393" r:id="rId26"/>
    <p:sldId id="377" r:id="rId27"/>
    <p:sldId id="378" r:id="rId28"/>
    <p:sldId id="379" r:id="rId29"/>
    <p:sldId id="380" r:id="rId30"/>
    <p:sldId id="381" r:id="rId31"/>
    <p:sldId id="382" r:id="rId32"/>
    <p:sldId id="383" r:id="rId33"/>
    <p:sldId id="395" r:id="rId34"/>
    <p:sldId id="394" r:id="rId35"/>
    <p:sldId id="384" r:id="rId36"/>
    <p:sldId id="385" r:id="rId37"/>
    <p:sldId id="396" r:id="rId38"/>
    <p:sldId id="386" r:id="rId39"/>
    <p:sldId id="397" r:id="rId40"/>
    <p:sldId id="387" r:id="rId41"/>
    <p:sldId id="349" r:id="rId42"/>
    <p:sldId id="350" r:id="rId43"/>
    <p:sldId id="351" r:id="rId44"/>
    <p:sldId id="352" r:id="rId45"/>
    <p:sldId id="400" r:id="rId46"/>
    <p:sldId id="399" r:id="rId47"/>
  </p:sldIdLst>
  <p:sldSz cx="9144000" cy="5143500" type="screen16x9"/>
  <p:notesSz cx="6858000" cy="9144000"/>
  <p:defaultTextStyle>
    <a:defPPr>
      <a:defRPr lang="en-US"/>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865">
          <p15:clr>
            <a:srgbClr val="A4A3A4"/>
          </p15:clr>
        </p15:guide>
        <p15:guide id="2" pos="5479">
          <p15:clr>
            <a:srgbClr val="A4A3A4"/>
          </p15:clr>
        </p15:guide>
        <p15:guide id="3" orient="horz" pos="6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040"/>
    <a:srgbClr val="A5D028"/>
    <a:srgbClr val="5BD078"/>
    <a:srgbClr val="E6BA07"/>
    <a:srgbClr val="62883B"/>
    <a:srgbClr val="BAE18F"/>
    <a:srgbClr val="99CE04"/>
    <a:srgbClr val="ADD787"/>
    <a:srgbClr val="00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7" autoAdjust="0"/>
    <p:restoredTop sz="95847" autoAdjust="0"/>
  </p:normalViewPr>
  <p:slideViewPr>
    <p:cSldViewPr snapToGrid="0">
      <p:cViewPr varScale="1">
        <p:scale>
          <a:sx n="85" d="100"/>
          <a:sy n="85" d="100"/>
        </p:scale>
        <p:origin x="816" y="84"/>
      </p:cViewPr>
      <p:guideLst>
        <p:guide orient="horz" pos="865"/>
        <p:guide pos="5479"/>
        <p:guide orient="horz" pos="64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18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1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defTabSz="911322">
              <a:defRPr sz="1200">
                <a:latin typeface="Arial" pitchFamily="34" charset="0"/>
              </a:defRPr>
            </a:lvl1pPr>
          </a:lstStyle>
          <a:p>
            <a:pPr>
              <a:defRPr/>
            </a:pPr>
            <a:r>
              <a:rPr lang="en-US" dirty="0"/>
              <a:t>Internet and Computing Core Certification Guide Module A Computing Fundamentals</a:t>
            </a:r>
          </a:p>
        </p:txBody>
      </p:sp>
      <p:sp>
        <p:nvSpPr>
          <p:cNvPr id="9717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algn="r" defTabSz="911322">
              <a:defRPr sz="1200">
                <a:latin typeface="Arial" charset="0"/>
              </a:defRPr>
            </a:lvl1pPr>
          </a:lstStyle>
          <a:p>
            <a:pPr>
              <a:defRPr/>
            </a:pPr>
            <a:endParaRPr lang="en-US" dirty="0"/>
          </a:p>
        </p:txBody>
      </p:sp>
      <p:sp>
        <p:nvSpPr>
          <p:cNvPr id="9717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defTabSz="911322">
              <a:defRPr sz="1200">
                <a:latin typeface="Arial" charset="0"/>
              </a:defRPr>
            </a:lvl1pPr>
          </a:lstStyle>
          <a:p>
            <a:pPr>
              <a:defRPr/>
            </a:pPr>
            <a:endParaRPr lang="en-US" dirty="0"/>
          </a:p>
        </p:txBody>
      </p:sp>
      <p:sp>
        <p:nvSpPr>
          <p:cNvPr id="9717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algn="r" defTabSz="911322">
              <a:defRPr sz="1200">
                <a:latin typeface="Arial" charset="0"/>
              </a:defRPr>
            </a:lvl1pPr>
          </a:lstStyle>
          <a:p>
            <a:pPr>
              <a:defRPr/>
            </a:pPr>
            <a:fld id="{5C88637F-DDEC-44B1-B222-F6613425A130}" type="slidenum">
              <a:rPr lang="en-US"/>
              <a:pPr>
                <a:defRPr/>
              </a:pPr>
              <a:t>‹#›</a:t>
            </a:fld>
            <a:endParaRPr lang="en-US" dirty="0"/>
          </a:p>
        </p:txBody>
      </p:sp>
    </p:spTree>
    <p:extLst>
      <p:ext uri="{BB962C8B-B14F-4D97-AF65-F5344CB8AC3E}">
        <p14:creationId xmlns:p14="http://schemas.microsoft.com/office/powerpoint/2010/main" val="172333510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66688"/>
            <a:ext cx="6858000" cy="322262"/>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marL="230556" indent="0" defTabSz="911322">
              <a:tabLst>
                <a:tab pos="6281105" algn="r"/>
              </a:tabLst>
              <a:defRPr sz="1100" b="1">
                <a:latin typeface="Arial" pitchFamily="34" charset="0"/>
                <a:cs typeface="Arial" pitchFamily="34" charset="0"/>
              </a:defRPr>
            </a:lvl1pPr>
          </a:lstStyle>
          <a:p>
            <a:pPr>
              <a:defRPr/>
            </a:pPr>
            <a:r>
              <a:rPr lang="en-US" dirty="0"/>
              <a:t>Internet and Computing Core Certification Guide 	Module A Computing Fundamentals</a:t>
            </a:r>
            <a:endParaRPr lang="en-CA" dirty="0"/>
          </a:p>
        </p:txBody>
      </p:sp>
      <p:sp>
        <p:nvSpPr>
          <p:cNvPr id="97283" name="Rectangle 4"/>
          <p:cNvSpPr>
            <a:spLocks noGrp="1" noRot="1" noChangeAspect="1" noChangeArrowheads="1" noTextEdit="1"/>
          </p:cNvSpPr>
          <p:nvPr>
            <p:ph type="sldImg" idx="2"/>
          </p:nvPr>
        </p:nvSpPr>
        <p:spPr bwMode="auto">
          <a:xfrm>
            <a:off x="384175" y="687388"/>
            <a:ext cx="6091238" cy="3427412"/>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5963" y="4343400"/>
            <a:ext cx="5584825" cy="4113213"/>
          </a:xfrm>
          <a:prstGeom prst="rect">
            <a:avLst/>
          </a:prstGeom>
          <a:noFill/>
          <a:ln w="9525">
            <a:noFill/>
            <a:miter lim="800000"/>
            <a:headEnd/>
            <a:tailEnd/>
          </a:ln>
          <a:effectLst/>
        </p:spPr>
        <p:txBody>
          <a:bodyPr vert="horz" wrap="square" lIns="9112" tIns="45561" rIns="9112" bIns="4556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270" name="Rectangle 6"/>
          <p:cNvSpPr>
            <a:spLocks noGrp="1" noChangeArrowheads="1"/>
          </p:cNvSpPr>
          <p:nvPr>
            <p:ph type="ftr" sz="quarter" idx="4"/>
          </p:nvPr>
        </p:nvSpPr>
        <p:spPr bwMode="auto">
          <a:xfrm>
            <a:off x="166688" y="8680450"/>
            <a:ext cx="2971800" cy="360363"/>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marL="230556" defTabSz="911322">
              <a:defRPr sz="800">
                <a:latin typeface="Arial" pitchFamily="34" charset="0"/>
                <a:cs typeface="Arial" pitchFamily="34" charset="0"/>
              </a:defRPr>
            </a:lvl1pPr>
          </a:lstStyle>
          <a:p>
            <a:pPr>
              <a:defRPr/>
            </a:pPr>
            <a:r>
              <a:rPr lang="en-CA" dirty="0"/>
              <a:t>© CCI Learning Solutions Inc.</a:t>
            </a:r>
          </a:p>
        </p:txBody>
      </p:sp>
      <p:sp>
        <p:nvSpPr>
          <p:cNvPr id="11271" name="Rectangle 7"/>
          <p:cNvSpPr>
            <a:spLocks noGrp="1" noChangeArrowheads="1"/>
          </p:cNvSpPr>
          <p:nvPr>
            <p:ph type="sldNum" sz="quarter" idx="5"/>
          </p:nvPr>
        </p:nvSpPr>
        <p:spPr bwMode="auto">
          <a:xfrm>
            <a:off x="4000500" y="8763000"/>
            <a:ext cx="2703513" cy="277813"/>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algn="l" defTabSz="911322">
              <a:tabLst>
                <a:tab pos="2243252" algn="r"/>
              </a:tabLst>
              <a:defRPr sz="1000">
                <a:latin typeface="Arial" pitchFamily="34" charset="0"/>
                <a:cs typeface="Arial" pitchFamily="34" charset="0"/>
              </a:defRPr>
            </a:lvl1pPr>
          </a:lstStyle>
          <a:p>
            <a:pPr>
              <a:defRPr/>
            </a:pPr>
            <a:r>
              <a:rPr lang="en-CA" dirty="0"/>
              <a:t>	</a:t>
            </a:r>
            <a:fld id="{F04A01C5-19D3-4B4B-9DC1-665A64C6CD2F}" type="slidenum">
              <a:rPr lang="en-CA"/>
              <a:pPr>
                <a:defRPr/>
              </a:pPr>
              <a:t>‹#›</a:t>
            </a:fld>
            <a:endParaRPr lang="en-US" dirty="0"/>
          </a:p>
        </p:txBody>
      </p:sp>
    </p:spTree>
    <p:extLst>
      <p:ext uri="{BB962C8B-B14F-4D97-AF65-F5344CB8AC3E}">
        <p14:creationId xmlns:p14="http://schemas.microsoft.com/office/powerpoint/2010/main" val="1748034369"/>
      </p:ext>
    </p:extLst>
  </p:cSld>
  <p:clrMap bg1="lt1" tx1="dk1" bg2="lt2" tx2="dk2" accent1="accent1" accent2="accent2" accent3="accent3" accent4="accent4" accent5="accent5" accent6="accent6" hlink="hlink" folHlink="folHlink"/>
  <p:hf/>
  <p:notesStyle>
    <a:lvl1pPr marL="114300" indent="-114300" algn="l" rtl="0" eaLnBrk="0" fontAlgn="base" hangingPunct="0">
      <a:spcBef>
        <a:spcPct val="30000"/>
      </a:spcBef>
      <a:spcAft>
        <a:spcPct val="0"/>
      </a:spcAft>
      <a:buClr>
        <a:srgbClr val="035174"/>
      </a:buClr>
      <a:buFont typeface="Wingdings" pitchFamily="2" charset="2"/>
      <a:buChar char="§"/>
      <a:defRPr sz="9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buFont typeface="Verdana" pitchFamily="34" charset="0"/>
      <a:defRPr sz="9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a:t>
            </a:fld>
            <a:endParaRPr lang="en-US" dirty="0"/>
          </a:p>
        </p:txBody>
      </p:sp>
    </p:spTree>
    <p:extLst>
      <p:ext uri="{BB962C8B-B14F-4D97-AF65-F5344CB8AC3E}">
        <p14:creationId xmlns:p14="http://schemas.microsoft.com/office/powerpoint/2010/main" val="214618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95</a:t>
            </a:r>
          </a:p>
          <a:p>
            <a:r>
              <a:rPr lang="en-US" dirty="0"/>
              <a:t>Objective</a:t>
            </a:r>
            <a:r>
              <a:rPr lang="en-US" baseline="0" dirty="0"/>
              <a:t> 3.2</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10</a:t>
            </a:fld>
            <a:endParaRPr lang="en-US" dirty="0"/>
          </a:p>
        </p:txBody>
      </p:sp>
    </p:spTree>
    <p:extLst>
      <p:ext uri="{BB962C8B-B14F-4D97-AF65-F5344CB8AC3E}">
        <p14:creationId xmlns:p14="http://schemas.microsoft.com/office/powerpoint/2010/main" val="2623434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95</a:t>
            </a:r>
          </a:p>
          <a:p>
            <a:r>
              <a:rPr lang="en-US" dirty="0"/>
              <a:t>Objective</a:t>
            </a:r>
            <a:r>
              <a:rPr lang="en-US" baseline="0" dirty="0"/>
              <a:t> 3.2</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11</a:t>
            </a:fld>
            <a:endParaRPr lang="en-US" dirty="0"/>
          </a:p>
        </p:txBody>
      </p:sp>
    </p:spTree>
    <p:extLst>
      <p:ext uri="{BB962C8B-B14F-4D97-AF65-F5344CB8AC3E}">
        <p14:creationId xmlns:p14="http://schemas.microsoft.com/office/powerpoint/2010/main" val="2623434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95</a:t>
            </a:r>
          </a:p>
          <a:p>
            <a:r>
              <a:rPr lang="en-US" dirty="0"/>
              <a:t>Objective</a:t>
            </a:r>
            <a:r>
              <a:rPr lang="en-US" baseline="0" dirty="0"/>
              <a:t> 3.2</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12</a:t>
            </a:fld>
            <a:endParaRPr lang="en-US" dirty="0"/>
          </a:p>
        </p:txBody>
      </p:sp>
    </p:spTree>
    <p:extLst>
      <p:ext uri="{BB962C8B-B14F-4D97-AF65-F5344CB8AC3E}">
        <p14:creationId xmlns:p14="http://schemas.microsoft.com/office/powerpoint/2010/main" val="2623434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95</a:t>
            </a:r>
          </a:p>
          <a:p>
            <a:r>
              <a:rPr lang="en-US" dirty="0"/>
              <a:t>Objectives</a:t>
            </a:r>
            <a:r>
              <a:rPr lang="en-US" baseline="0" dirty="0"/>
              <a:t> 1.1, 3.3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13</a:t>
            </a:fld>
            <a:endParaRPr lang="en-US" dirty="0"/>
          </a:p>
        </p:txBody>
      </p:sp>
    </p:spTree>
    <p:extLst>
      <p:ext uri="{BB962C8B-B14F-4D97-AF65-F5344CB8AC3E}">
        <p14:creationId xmlns:p14="http://schemas.microsoft.com/office/powerpoint/2010/main" val="2623434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93</a:t>
            </a:r>
          </a:p>
          <a:p>
            <a:r>
              <a:rPr lang="en-US" dirty="0"/>
              <a:t>Objectives</a:t>
            </a:r>
            <a:r>
              <a:rPr lang="en-US" baseline="0" dirty="0"/>
              <a:t> 1.1, 3.3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14</a:t>
            </a:fld>
            <a:endParaRPr lang="en-US" dirty="0"/>
          </a:p>
        </p:txBody>
      </p:sp>
    </p:spTree>
    <p:extLst>
      <p:ext uri="{BB962C8B-B14F-4D97-AF65-F5344CB8AC3E}">
        <p14:creationId xmlns:p14="http://schemas.microsoft.com/office/powerpoint/2010/main" val="2623434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93</a:t>
            </a:r>
          </a:p>
          <a:p>
            <a:r>
              <a:rPr lang="en-US" dirty="0"/>
              <a:t>Objectives</a:t>
            </a:r>
            <a:r>
              <a:rPr lang="en-US" baseline="0" dirty="0"/>
              <a:t> 1.1, 3.3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15</a:t>
            </a:fld>
            <a:endParaRPr lang="en-US" dirty="0"/>
          </a:p>
        </p:txBody>
      </p:sp>
    </p:spTree>
    <p:extLst>
      <p:ext uri="{BB962C8B-B14F-4D97-AF65-F5344CB8AC3E}">
        <p14:creationId xmlns:p14="http://schemas.microsoft.com/office/powerpoint/2010/main" val="2623434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97</a:t>
            </a:r>
          </a:p>
          <a:p>
            <a:r>
              <a:rPr lang="en-US" dirty="0"/>
              <a:t>Objectives</a:t>
            </a:r>
            <a:r>
              <a:rPr lang="en-US" baseline="0" dirty="0"/>
              <a:t> 3.3, 3.4</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16</a:t>
            </a:fld>
            <a:endParaRPr lang="en-US" dirty="0"/>
          </a:p>
        </p:txBody>
      </p:sp>
    </p:spTree>
    <p:extLst>
      <p:ext uri="{BB962C8B-B14F-4D97-AF65-F5344CB8AC3E}">
        <p14:creationId xmlns:p14="http://schemas.microsoft.com/office/powerpoint/2010/main" val="2623434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97-98</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17</a:t>
            </a:fld>
            <a:endParaRPr lang="en-US" dirty="0"/>
          </a:p>
        </p:txBody>
      </p:sp>
    </p:spTree>
    <p:extLst>
      <p:ext uri="{BB962C8B-B14F-4D97-AF65-F5344CB8AC3E}">
        <p14:creationId xmlns:p14="http://schemas.microsoft.com/office/powerpoint/2010/main" val="1922213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98</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18</a:t>
            </a:fld>
            <a:endParaRPr lang="en-US" dirty="0"/>
          </a:p>
        </p:txBody>
      </p:sp>
    </p:spTree>
    <p:extLst>
      <p:ext uri="{BB962C8B-B14F-4D97-AF65-F5344CB8AC3E}">
        <p14:creationId xmlns:p14="http://schemas.microsoft.com/office/powerpoint/2010/main" val="4086698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98-99</a:t>
            </a:r>
          </a:p>
          <a:p>
            <a:r>
              <a:rPr lang="en-US" dirty="0"/>
              <a:t>Objective 3.3, 3.4</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19</a:t>
            </a:fld>
            <a:endParaRPr lang="en-US" dirty="0"/>
          </a:p>
        </p:txBody>
      </p:sp>
    </p:spTree>
    <p:extLst>
      <p:ext uri="{BB962C8B-B14F-4D97-AF65-F5344CB8AC3E}">
        <p14:creationId xmlns:p14="http://schemas.microsoft.com/office/powerpoint/2010/main" val="617938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93</a:t>
            </a:r>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2</a:t>
            </a:fld>
            <a:endParaRPr lang="en-US" dirty="0"/>
          </a:p>
        </p:txBody>
      </p:sp>
    </p:spTree>
    <p:extLst>
      <p:ext uri="{BB962C8B-B14F-4D97-AF65-F5344CB8AC3E}">
        <p14:creationId xmlns:p14="http://schemas.microsoft.com/office/powerpoint/2010/main" val="33630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99</a:t>
            </a:r>
          </a:p>
          <a:p>
            <a:r>
              <a:rPr lang="en-US" dirty="0"/>
              <a:t>Objectives 3.3, 3.4</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20</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99-100</a:t>
            </a:r>
          </a:p>
          <a:p>
            <a:r>
              <a:rPr lang="en-US" dirty="0"/>
              <a:t>Objectives 3.3, 3.4</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21</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100-101</a:t>
            </a:r>
          </a:p>
          <a:p>
            <a:r>
              <a:rPr lang="en-US" dirty="0"/>
              <a:t>Objectives 3.3, 3.4</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22</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104</a:t>
            </a:r>
          </a:p>
          <a:p>
            <a:r>
              <a:rPr lang="en-US" dirty="0"/>
              <a:t>Objectives 3.3, 3.4</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23</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104-105</a:t>
            </a:r>
          </a:p>
          <a:p>
            <a:r>
              <a:rPr lang="en-US" dirty="0"/>
              <a:t>Objectives 3.3, 3.4</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24</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105-106</a:t>
            </a:r>
          </a:p>
          <a:p>
            <a:r>
              <a:rPr lang="en-US" dirty="0"/>
              <a:t>Objectives 3.3, 3.4</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25</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106</a:t>
            </a:r>
          </a:p>
          <a:p>
            <a:r>
              <a:rPr lang="en-US" dirty="0"/>
              <a:t>Objectives 3.3, 3.4</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26</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110-111</a:t>
            </a:r>
          </a:p>
          <a:p>
            <a:r>
              <a:rPr lang="en-US" dirty="0"/>
              <a:t>Objectives 3.3, 3.4</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27</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113</a:t>
            </a:r>
          </a:p>
          <a:p>
            <a:r>
              <a:rPr lang="en-US" dirty="0"/>
              <a:t>Objectives 3.3, 3.4</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28</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115-116</a:t>
            </a:r>
          </a:p>
          <a:p>
            <a:r>
              <a:rPr lang="en-US" dirty="0"/>
              <a:t>Objectives 3.3, 3.4</a:t>
            </a:r>
          </a:p>
          <a:p>
            <a:endParaRPr lang="en-US" baseline="0" dirty="0"/>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29</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a:t>
            </a:fld>
            <a:endParaRPr lang="en-US" dirty="0"/>
          </a:p>
        </p:txBody>
      </p:sp>
    </p:spTree>
    <p:extLst>
      <p:ext uri="{BB962C8B-B14F-4D97-AF65-F5344CB8AC3E}">
        <p14:creationId xmlns:p14="http://schemas.microsoft.com/office/powerpoint/2010/main" val="34854152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116</a:t>
            </a:r>
          </a:p>
          <a:p>
            <a:r>
              <a:rPr lang="en-US" dirty="0"/>
              <a:t>Objectives 3.3, 3.4</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30</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122</a:t>
            </a:r>
          </a:p>
          <a:p>
            <a:r>
              <a:rPr lang="en-US" dirty="0"/>
              <a:t>Objectives 1.1, 3.1, 3.4</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31</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122-123</a:t>
            </a:r>
          </a:p>
          <a:p>
            <a:r>
              <a:rPr lang="en-US" dirty="0"/>
              <a:t>Objectives 1.1, 3.1, 3.4</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32</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123</a:t>
            </a:r>
          </a:p>
          <a:p>
            <a:r>
              <a:rPr lang="en-US" dirty="0"/>
              <a:t>Objectives 1.1, 3.1, 3.4</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33</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122</a:t>
            </a:r>
          </a:p>
          <a:p>
            <a:r>
              <a:rPr lang="en-US" dirty="0"/>
              <a:t>Objectives 1.1, 3.1, 3.4</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34</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122</a:t>
            </a:r>
          </a:p>
          <a:p>
            <a:r>
              <a:rPr lang="en-US" dirty="0"/>
              <a:t>Objectives 1.1, 3.1, 3.4</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35</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136</a:t>
            </a:r>
          </a:p>
          <a:p>
            <a:r>
              <a:rPr lang="en-US" dirty="0"/>
              <a:t>Objectives 1.1, 3.1, 3.4</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36</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136</a:t>
            </a:r>
          </a:p>
          <a:p>
            <a:r>
              <a:rPr lang="en-US" dirty="0"/>
              <a:t>Objectives 1.1, 3.1, 3.4</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37</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139-140</a:t>
            </a:r>
          </a:p>
          <a:p>
            <a:r>
              <a:rPr lang="en-US" dirty="0"/>
              <a:t>Objectives 1.1, 3.1, 3.4</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38</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139-140</a:t>
            </a:r>
          </a:p>
          <a:p>
            <a:r>
              <a:rPr lang="en-US" dirty="0"/>
              <a:t>Objectives 1.1, 3.1, 3.4</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39</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93-94</a:t>
            </a:r>
          </a:p>
          <a:p>
            <a:r>
              <a:rPr lang="en-US" dirty="0"/>
              <a:t>Objective</a:t>
            </a:r>
            <a:r>
              <a:rPr lang="en-US" baseline="0" dirty="0"/>
              <a:t> 3.2</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a:t>
            </a:fld>
            <a:endParaRPr lang="en-US" dirty="0"/>
          </a:p>
        </p:txBody>
      </p:sp>
    </p:spTree>
    <p:extLst>
      <p:ext uri="{BB962C8B-B14F-4D97-AF65-F5344CB8AC3E}">
        <p14:creationId xmlns:p14="http://schemas.microsoft.com/office/powerpoint/2010/main" val="2623434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140-141</a:t>
            </a:r>
          </a:p>
          <a:p>
            <a:r>
              <a:rPr lang="en-US" dirty="0"/>
              <a:t>Objectives 1.1, 3.1, 3.4</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40</a:t>
            </a:fld>
            <a:endParaRPr lang="en-US" dirty="0"/>
          </a:p>
        </p:txBody>
      </p:sp>
    </p:spTree>
    <p:extLst>
      <p:ext uri="{BB962C8B-B14F-4D97-AF65-F5344CB8AC3E}">
        <p14:creationId xmlns:p14="http://schemas.microsoft.com/office/powerpoint/2010/main" val="1030279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143</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41</a:t>
            </a:fld>
            <a:endParaRPr lang="en-US" dirty="0"/>
          </a:p>
        </p:txBody>
      </p:sp>
    </p:spTree>
    <p:extLst>
      <p:ext uri="{BB962C8B-B14F-4D97-AF65-F5344CB8AC3E}">
        <p14:creationId xmlns:p14="http://schemas.microsoft.com/office/powerpoint/2010/main" val="3363002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143</a:t>
            </a:r>
          </a:p>
        </p:txBody>
      </p:sp>
      <p:sp>
        <p:nvSpPr>
          <p:cNvPr id="4" name="Slide Number Placeholder 3"/>
          <p:cNvSpPr>
            <a:spLocks noGrp="1"/>
          </p:cNvSpPr>
          <p:nvPr>
            <p:ph type="sldNum" sz="quarter" idx="10"/>
          </p:nvPr>
        </p:nvSpPr>
        <p:spPr/>
        <p:txBody>
          <a:bodyPr/>
          <a:lstStyle/>
          <a:p>
            <a:fld id="{8C1B23D2-AEFA-4669-8D14-C57A190566F4}" type="slidenum">
              <a:rPr lang="en-US" smtClean="0"/>
              <a:t>42</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143-144</a:t>
            </a:r>
          </a:p>
        </p:txBody>
      </p:sp>
      <p:sp>
        <p:nvSpPr>
          <p:cNvPr id="4" name="Slide Number Placeholder 3"/>
          <p:cNvSpPr>
            <a:spLocks noGrp="1"/>
          </p:cNvSpPr>
          <p:nvPr>
            <p:ph type="sldNum" sz="quarter" idx="10"/>
          </p:nvPr>
        </p:nvSpPr>
        <p:spPr/>
        <p:txBody>
          <a:bodyPr/>
          <a:lstStyle/>
          <a:p>
            <a:fld id="{8C1B23D2-AEFA-4669-8D14-C57A190566F4}" type="slidenum">
              <a:rPr lang="en-US" smtClean="0"/>
              <a:t>43</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144</a:t>
            </a:r>
          </a:p>
        </p:txBody>
      </p:sp>
      <p:sp>
        <p:nvSpPr>
          <p:cNvPr id="4" name="Slide Number Placeholder 3"/>
          <p:cNvSpPr>
            <a:spLocks noGrp="1"/>
          </p:cNvSpPr>
          <p:nvPr>
            <p:ph type="sldNum" sz="quarter" idx="10"/>
          </p:nvPr>
        </p:nvSpPr>
        <p:spPr/>
        <p:txBody>
          <a:bodyPr/>
          <a:lstStyle/>
          <a:p>
            <a:fld id="{8C1B23D2-AEFA-4669-8D14-C57A190566F4}" type="slidenum">
              <a:rPr lang="en-US" smtClean="0"/>
              <a:t>44</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144</a:t>
            </a:r>
          </a:p>
        </p:txBody>
      </p:sp>
      <p:sp>
        <p:nvSpPr>
          <p:cNvPr id="4" name="Slide Number Placeholder 3"/>
          <p:cNvSpPr>
            <a:spLocks noGrp="1"/>
          </p:cNvSpPr>
          <p:nvPr>
            <p:ph type="sldNum" sz="quarter" idx="10"/>
          </p:nvPr>
        </p:nvSpPr>
        <p:spPr/>
        <p:txBody>
          <a:bodyPr/>
          <a:lstStyle/>
          <a:p>
            <a:fld id="{8C1B23D2-AEFA-4669-8D14-C57A190566F4}" type="slidenum">
              <a:rPr lang="en-US" smtClean="0"/>
              <a:t>45</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144</a:t>
            </a:r>
          </a:p>
        </p:txBody>
      </p:sp>
      <p:sp>
        <p:nvSpPr>
          <p:cNvPr id="4" name="Slide Number Placeholder 3"/>
          <p:cNvSpPr>
            <a:spLocks noGrp="1"/>
          </p:cNvSpPr>
          <p:nvPr>
            <p:ph type="sldNum" sz="quarter" idx="10"/>
          </p:nvPr>
        </p:nvSpPr>
        <p:spPr/>
        <p:txBody>
          <a:bodyPr/>
          <a:lstStyle/>
          <a:p>
            <a:fld id="{8C1B23D2-AEFA-4669-8D14-C57A190566F4}" type="slidenum">
              <a:rPr lang="en-US" smtClean="0"/>
              <a:t>46</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94</a:t>
            </a:r>
          </a:p>
          <a:p>
            <a:r>
              <a:rPr lang="en-US" dirty="0"/>
              <a:t>Objective</a:t>
            </a:r>
            <a:r>
              <a:rPr lang="en-US" baseline="0" dirty="0"/>
              <a:t> 3.2</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a:t>
            </a:fld>
            <a:endParaRPr lang="en-US" dirty="0"/>
          </a:p>
        </p:txBody>
      </p:sp>
    </p:spTree>
    <p:extLst>
      <p:ext uri="{BB962C8B-B14F-4D97-AF65-F5344CB8AC3E}">
        <p14:creationId xmlns:p14="http://schemas.microsoft.com/office/powerpoint/2010/main" val="2623434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94</a:t>
            </a:r>
          </a:p>
          <a:p>
            <a:r>
              <a:rPr lang="en-US" dirty="0"/>
              <a:t>Objective</a:t>
            </a:r>
            <a:r>
              <a:rPr lang="en-US" baseline="0" dirty="0"/>
              <a:t> 3.2</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a:t>
            </a:fld>
            <a:endParaRPr lang="en-US" dirty="0"/>
          </a:p>
        </p:txBody>
      </p:sp>
    </p:spTree>
    <p:extLst>
      <p:ext uri="{BB962C8B-B14F-4D97-AF65-F5344CB8AC3E}">
        <p14:creationId xmlns:p14="http://schemas.microsoft.com/office/powerpoint/2010/main" val="262343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94</a:t>
            </a:r>
          </a:p>
          <a:p>
            <a:r>
              <a:rPr lang="en-US" dirty="0"/>
              <a:t>Objective</a:t>
            </a:r>
            <a:r>
              <a:rPr lang="en-US" baseline="0" dirty="0"/>
              <a:t> 3.2</a:t>
            </a:r>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7</a:t>
            </a:fld>
            <a:endParaRPr lang="en-US" dirty="0"/>
          </a:p>
        </p:txBody>
      </p:sp>
    </p:spTree>
    <p:extLst>
      <p:ext uri="{BB962C8B-B14F-4D97-AF65-F5344CB8AC3E}">
        <p14:creationId xmlns:p14="http://schemas.microsoft.com/office/powerpoint/2010/main" val="2623434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94</a:t>
            </a:r>
          </a:p>
          <a:p>
            <a:r>
              <a:rPr lang="en-US" dirty="0"/>
              <a:t>Objective</a:t>
            </a:r>
            <a:r>
              <a:rPr lang="en-US" baseline="0" dirty="0"/>
              <a:t> 3.2</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8</a:t>
            </a:fld>
            <a:endParaRPr lang="en-US" dirty="0"/>
          </a:p>
        </p:txBody>
      </p:sp>
    </p:spTree>
    <p:extLst>
      <p:ext uri="{BB962C8B-B14F-4D97-AF65-F5344CB8AC3E}">
        <p14:creationId xmlns:p14="http://schemas.microsoft.com/office/powerpoint/2010/main" val="262343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94</a:t>
            </a:r>
          </a:p>
          <a:p>
            <a:r>
              <a:rPr lang="en-US" dirty="0"/>
              <a:t>Objective</a:t>
            </a:r>
            <a:r>
              <a:rPr lang="en-US" baseline="0" dirty="0"/>
              <a:t> 3.2</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9</a:t>
            </a:fld>
            <a:endParaRPr lang="en-US" dirty="0"/>
          </a:p>
        </p:txBody>
      </p:sp>
    </p:spTree>
    <p:extLst>
      <p:ext uri="{BB962C8B-B14F-4D97-AF65-F5344CB8AC3E}">
        <p14:creationId xmlns:p14="http://schemas.microsoft.com/office/powerpoint/2010/main" val="2623434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49492"/>
            <a:ext cx="5781152" cy="594066"/>
          </a:xfrm>
        </p:spPr>
        <p:txBody>
          <a:bodyPr/>
          <a:lstStyle>
            <a:lvl1pPr algn="ctr">
              <a:defRPr>
                <a:solidFill>
                  <a:schemeClr val="bg1"/>
                </a:solidFill>
              </a:defRPr>
            </a:lvl1pPr>
          </a:lstStyle>
          <a:p>
            <a:r>
              <a:rPr lang="en-US" dirty="0"/>
              <a:t>CLICK TO EDIT TITLE</a:t>
            </a:r>
          </a:p>
        </p:txBody>
      </p:sp>
      <p:sp>
        <p:nvSpPr>
          <p:cNvPr id="3" name="Content Placeholder 2"/>
          <p:cNvSpPr>
            <a:spLocks noGrp="1"/>
          </p:cNvSpPr>
          <p:nvPr>
            <p:ph idx="1" hasCustomPrompt="1"/>
          </p:nvPr>
        </p:nvSpPr>
        <p:spPr/>
        <p:txBody>
          <a:bodyPr>
            <a:normAutofit/>
          </a:bodyPr>
          <a:lstStyle>
            <a:lvl1pPr marL="338138" indent="-338138">
              <a:buFont typeface="Wingdings" panose="05000000000000000000" pitchFamily="2" charset="2"/>
              <a:buChar char="v"/>
              <a:defRPr sz="2400" baseline="0">
                <a:latin typeface="Times New Roman" pitchFamily="18" charset="0"/>
                <a:cs typeface="Times New Roman" pitchFamily="18" charset="0"/>
              </a:defRPr>
            </a:lvl1pPr>
            <a:lvl2pPr marL="688975" indent="-350838">
              <a:buSzPct val="70000"/>
              <a:buFont typeface="Wingdings" panose="05000000000000000000" pitchFamily="2" charset="2"/>
              <a:buChar char="q"/>
              <a:defRPr sz="2200">
                <a:latin typeface="Times New Roman" pitchFamily="18" charset="0"/>
                <a:cs typeface="Times New Roman" pitchFamily="18" charset="0"/>
              </a:defRPr>
            </a:lvl2pPr>
            <a:lvl3pPr marL="1027113" indent="-338138">
              <a:buFont typeface="Wingdings" pitchFamily="2" charset="2"/>
              <a:buChar char="§"/>
              <a:defRPr sz="2000" baseline="0">
                <a:latin typeface="Times New Roman" pitchFamily="18" charset="0"/>
                <a:cs typeface="Times New Roman" pitchFamily="18" charset="0"/>
              </a:defRPr>
            </a:lvl3pPr>
            <a:lvl4pPr marL="1377950" indent="-350838">
              <a:buFont typeface="Times New Roman" pitchFamily="18" charset="0"/>
              <a:buChar char="-"/>
              <a:defRPr sz="1800">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3AF28FE4-EFC2-4092-A2C8-7D9F1EE6E442}" type="datetime1">
              <a:rPr lang="en-US" smtClean="0"/>
              <a:t>9/8/2016</a:t>
            </a:fld>
            <a:endParaRPr lang="en-US" dirty="0"/>
          </a:p>
        </p:txBody>
      </p:sp>
      <p:sp>
        <p:nvSpPr>
          <p:cNvPr id="5" name="Footer Placeholder 4"/>
          <p:cNvSpPr>
            <a:spLocks noGrp="1"/>
          </p:cNvSpPr>
          <p:nvPr>
            <p:ph type="ftr" sz="quarter" idx="11"/>
          </p:nvPr>
        </p:nvSpPr>
        <p:spPr/>
        <p:txBody>
          <a:bodyPr/>
          <a:lstStyle/>
          <a:p>
            <a:r>
              <a:rPr lang="en-US"/>
              <a:t>© IIG Vietnam.</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1509" y="170716"/>
            <a:ext cx="731520" cy="731520"/>
          </a:xfrm>
          <a:prstGeom prst="rect">
            <a:avLst/>
          </a:prstGeom>
        </p:spPr>
      </p:pic>
    </p:spTree>
    <p:extLst>
      <p:ext uri="{BB962C8B-B14F-4D97-AF65-F5344CB8AC3E}">
        <p14:creationId xmlns:p14="http://schemas.microsoft.com/office/powerpoint/2010/main" val="1991960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lvl1pPr>
              <a:defRPr>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Cambria" panose="0204050305040603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 IIG Vietnam.</a:t>
            </a:r>
          </a:p>
        </p:txBody>
      </p:sp>
      <p:sp>
        <p:nvSpPr>
          <p:cNvPr id="6" name="Slide Number Placeholder 5"/>
          <p:cNvSpPr>
            <a:spLocks noGrp="1"/>
          </p:cNvSpPr>
          <p:nvPr>
            <p:ph type="sldNum" sz="quarter" idx="12"/>
          </p:nvPr>
        </p:nvSpPr>
        <p:spPr/>
        <p:txBody>
          <a:bodyPr/>
          <a:lstStyle/>
          <a:p>
            <a:fld id="{45FB6C65-6715-49C2-A781-2C0369051A11}" type="slidenum">
              <a:rPr lang="en-US" smtClean="0"/>
              <a:t>‹#›</a:t>
            </a:fld>
            <a:endParaRPr lang="en-US"/>
          </a:p>
        </p:txBody>
      </p:sp>
      <p:sp>
        <p:nvSpPr>
          <p:cNvPr id="7" name="Title 1"/>
          <p:cNvSpPr txBox="1">
            <a:spLocks/>
          </p:cNvSpPr>
          <p:nvPr userDrawn="1"/>
        </p:nvSpPr>
        <p:spPr>
          <a:xfrm>
            <a:off x="1524000" y="249492"/>
            <a:ext cx="5781152" cy="594066"/>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a:lstStyle>
          <a:p>
            <a:r>
              <a:rPr lang="en-US"/>
              <a:t>CLICK TO EDIT TITLE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1509" y="170716"/>
            <a:ext cx="731520" cy="731520"/>
          </a:xfrm>
          <a:prstGeom prst="rect">
            <a:avLst/>
          </a:prstGeom>
        </p:spPr>
      </p:pic>
    </p:spTree>
    <p:extLst>
      <p:ext uri="{BB962C8B-B14F-4D97-AF65-F5344CB8AC3E}">
        <p14:creationId xmlns:p14="http://schemas.microsoft.com/office/powerpoint/2010/main" val="4084410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49492"/>
            <a:ext cx="5791200" cy="594066"/>
          </a:xfrm>
          <a:prstGeom prst="rect">
            <a:avLst/>
          </a:prstGeom>
          <a:solidFill>
            <a:srgbClr val="0070C0"/>
          </a:solidFill>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80387" y="951570"/>
            <a:ext cx="8454013" cy="3726414"/>
          </a:xfrm>
          <a:prstGeom prst="rect">
            <a:avLst/>
          </a:prstGeom>
        </p:spPr>
        <p:txBody>
          <a:bodyPr vert="horz" lIns="91440" tIns="45720" rIns="91440" bIns="45720" rtlCol="0">
            <a:normAutofit/>
          </a:bodyPr>
          <a:lstStyle/>
          <a:p>
            <a:pPr marL="0" lvl="0" indent="0"/>
            <a:r>
              <a:rPr lang="en-US" dirty="0"/>
              <a:t>Click to edit text</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4743450"/>
            <a:ext cx="2133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fld id="{F465DAAB-CF63-4EE8-A19A-7515F23BCA85}" type="datetime1">
              <a:rPr lang="en-US" smtClean="0"/>
              <a:t>9/8/2016</a:t>
            </a:fld>
            <a:endParaRPr lang="en-US" dirty="0"/>
          </a:p>
        </p:txBody>
      </p:sp>
      <p:sp>
        <p:nvSpPr>
          <p:cNvPr id="5" name="Footer Placeholder 4"/>
          <p:cNvSpPr>
            <a:spLocks noGrp="1"/>
          </p:cNvSpPr>
          <p:nvPr>
            <p:ph type="ftr" sz="quarter" idx="3"/>
          </p:nvPr>
        </p:nvSpPr>
        <p:spPr>
          <a:xfrm>
            <a:off x="3124200" y="4743450"/>
            <a:ext cx="2895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pPr>
              <a:defRPr/>
            </a:pPr>
            <a:r>
              <a:rPr lang="en-US"/>
              <a:t>© IIG Vietnam.</a:t>
            </a:r>
            <a:endParaRPr lang="en-US" dirty="0"/>
          </a:p>
        </p:txBody>
      </p:sp>
      <p:sp>
        <p:nvSpPr>
          <p:cNvPr id="6" name="Slide Number Placeholder 5"/>
          <p:cNvSpPr>
            <a:spLocks noGrp="1"/>
          </p:cNvSpPr>
          <p:nvPr>
            <p:ph type="sldNum" sz="quarter" idx="4"/>
          </p:nvPr>
        </p:nvSpPr>
        <p:spPr>
          <a:xfrm>
            <a:off x="6400800" y="4743450"/>
            <a:ext cx="2133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pPr>
              <a:defRPr/>
            </a:pPr>
            <a:fld id="{32C7E6D7-D697-4F57-BB64-AF588BE1D64B}" type="slidenum">
              <a:rPr lang="en-US" smtClean="0"/>
              <a:pPr>
                <a:defRPr/>
              </a:pPr>
              <a:t>‹#›</a:t>
            </a:fld>
            <a:endParaRPr lang="en-US" dirty="0"/>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71509" y="170716"/>
            <a:ext cx="731520" cy="731520"/>
          </a:xfrm>
          <a:prstGeom prst="rect">
            <a:avLst/>
          </a:prstGeom>
        </p:spPr>
      </p:pic>
    </p:spTree>
    <p:extLst>
      <p:ext uri="{BB962C8B-B14F-4D97-AF65-F5344CB8AC3E}">
        <p14:creationId xmlns:p14="http://schemas.microsoft.com/office/powerpoint/2010/main" val="935979641"/>
      </p:ext>
    </p:extLst>
  </p:cSld>
  <p:clrMap bg1="lt1" tx1="dk1" bg2="lt2" tx2="dk2" accent1="accent1" accent2="accent2" accent3="accent3" accent4="accent4" accent5="accent5" accent6="accent6" hlink="hlink" folHlink="folHlink"/>
  <p:sldLayoutIdLst>
    <p:sldLayoutId id="2147483919" r:id="rId1"/>
    <p:sldLayoutId id="2147483934" r:id="rId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txStyles>
    <p:title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463550" indent="0" algn="l" defTabSz="914400" rtl="0" eaLnBrk="1" latinLnBrk="0" hangingPunct="1">
        <a:spcBef>
          <a:spcPct val="20000"/>
        </a:spcBef>
        <a:buClr>
          <a:srgbClr val="002060"/>
        </a:buClr>
        <a:buSzPct val="80000"/>
        <a:buFont typeface="Wingdings" panose="05000000000000000000" pitchFamily="2" charset="2"/>
        <a:buChar char="v"/>
        <a:defRPr lang="en-US" sz="2400" kern="1200" baseline="0" dirty="0" smtClean="0">
          <a:solidFill>
            <a:schemeClr val="tx1"/>
          </a:solidFill>
          <a:latin typeface="Times New Roman" pitchFamily="18" charset="0"/>
          <a:ea typeface="+mn-ea"/>
          <a:cs typeface="Times New Roman" pitchFamily="18" charset="0"/>
        </a:defRPr>
      </a:lvl1pPr>
      <a:lvl2pPr marL="688975" indent="-350838" algn="l" defTabSz="914400" rtl="0" eaLnBrk="1" latinLnBrk="0" hangingPunct="1">
        <a:spcBef>
          <a:spcPct val="20000"/>
        </a:spcBef>
        <a:buClr>
          <a:srgbClr val="002060"/>
        </a:buClr>
        <a:buSzPct val="70000"/>
        <a:buFont typeface="Wingdings" panose="05000000000000000000" pitchFamily="2" charset="2"/>
        <a:buChar char="q"/>
        <a:defRPr lang="en-US" sz="2200" kern="1200" dirty="0" smtClean="0">
          <a:solidFill>
            <a:schemeClr val="tx1"/>
          </a:solidFill>
          <a:latin typeface="Times New Roman" pitchFamily="18" charset="0"/>
          <a:ea typeface="+mn-ea"/>
          <a:cs typeface="Times New Roman" pitchFamily="18" charset="0"/>
        </a:defRPr>
      </a:lvl2pPr>
      <a:lvl3pPr marL="1027113" indent="-338138" algn="l" defTabSz="914400" rtl="0" eaLnBrk="1" latinLnBrk="0" hangingPunct="1">
        <a:spcBef>
          <a:spcPct val="20000"/>
        </a:spcBef>
        <a:buClr>
          <a:srgbClr val="002060"/>
        </a:buClr>
        <a:buFont typeface="Wingdings" pitchFamily="2" charset="2"/>
        <a:buChar char="§"/>
        <a:defRPr lang="en-US" sz="2000" kern="1200" baseline="0" dirty="0" smtClean="0">
          <a:solidFill>
            <a:schemeClr val="tx1"/>
          </a:solidFill>
          <a:latin typeface="Times New Roman" pitchFamily="18" charset="0"/>
          <a:ea typeface="+mn-ea"/>
          <a:cs typeface="Times New Roman" pitchFamily="18" charset="0"/>
        </a:defRPr>
      </a:lvl3pPr>
      <a:lvl4pPr marL="1377950" indent="-350838" algn="l" defTabSz="914400" rtl="0" eaLnBrk="1" latinLnBrk="0" hangingPunct="1">
        <a:spcBef>
          <a:spcPct val="20000"/>
        </a:spcBef>
        <a:buClr>
          <a:srgbClr val="002060"/>
        </a:buClr>
        <a:buFont typeface="Times New Roman" pitchFamily="18" charset="0"/>
        <a:buChar char="-"/>
        <a:defRPr lang="en-US" sz="1800" kern="1200" dirty="0" smtClean="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4.png"/><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34883" y="3907289"/>
            <a:ext cx="6400800" cy="571543"/>
          </a:xfrm>
          <a:solidFill>
            <a:srgbClr val="0070C0"/>
          </a:solidFill>
        </p:spPr>
        <p:txBody>
          <a:bodyPr>
            <a:normAutofit fontScale="92500" lnSpcReduction="20000"/>
          </a:bodyPr>
          <a:lstStyle/>
          <a:p>
            <a:r>
              <a:rPr lang="en-US" sz="4000" b="1">
                <a:solidFill>
                  <a:schemeClr val="bg1"/>
                </a:solidFill>
              </a:rPr>
              <a:t>Bài </a:t>
            </a:r>
            <a:r>
              <a:rPr lang="en-US" sz="4000" b="1" dirty="0">
                <a:solidFill>
                  <a:schemeClr val="bg1"/>
                </a:solidFill>
              </a:rPr>
              <a:t>5</a:t>
            </a:r>
            <a:r>
              <a:rPr lang="en-US" sz="4000" b="1">
                <a:solidFill>
                  <a:schemeClr val="bg1"/>
                </a:solidFill>
              </a:rPr>
              <a:t>: Phần mềm</a:t>
            </a:r>
            <a:endParaRPr lang="en-US" sz="4000" b="1" dirty="0">
              <a:solidFill>
                <a:schemeClr val="bg1"/>
              </a:solidFill>
            </a:endParaRPr>
          </a:p>
        </p:txBody>
      </p:sp>
      <p:sp>
        <p:nvSpPr>
          <p:cNvPr id="9" name="Footer Placeholder 8"/>
          <p:cNvSpPr>
            <a:spLocks noGrp="1"/>
          </p:cNvSpPr>
          <p:nvPr>
            <p:ph type="ftr" sz="quarter" idx="11"/>
          </p:nvPr>
        </p:nvSpPr>
        <p:spPr/>
        <p:txBody>
          <a:bodyPr/>
          <a:lstStyle/>
          <a:p>
            <a:r>
              <a:rPr lang="en-US"/>
              <a:t>© IIG Vietnam.</a:t>
            </a:r>
            <a:endParaRPr lang="en-US" dirty="0"/>
          </a:p>
        </p:txBody>
      </p:sp>
      <p:sp>
        <p:nvSpPr>
          <p:cNvPr id="10" name="Slide Number Placeholder 9"/>
          <p:cNvSpPr>
            <a:spLocks noGrp="1"/>
          </p:cNvSpPr>
          <p:nvPr>
            <p:ph type="sldNum" sz="quarter" idx="12"/>
          </p:nvPr>
        </p:nvSpPr>
        <p:spPr/>
        <p:txBody>
          <a:bodyPr/>
          <a:lstStyle/>
          <a:p>
            <a:fld id="{45FB6C65-6715-49C2-A781-2C0369051A11}" type="slidenum">
              <a:rPr lang="en-US" smtClean="0"/>
              <a:t>1</a:t>
            </a:fld>
            <a:endParaRPr lang="en-US"/>
          </a:p>
        </p:txBody>
      </p:sp>
      <p:sp>
        <p:nvSpPr>
          <p:cNvPr id="4" name="Title 5"/>
          <p:cNvSpPr txBox="1">
            <a:spLocks/>
          </p:cNvSpPr>
          <p:nvPr/>
        </p:nvSpPr>
        <p:spPr>
          <a:xfrm>
            <a:off x="1520042" y="176669"/>
            <a:ext cx="5838189" cy="685800"/>
          </a:xfrm>
          <a:prstGeom prst="rect">
            <a:avLst/>
          </a:prstGeom>
          <a:solidFill>
            <a:srgbClr val="0070C0"/>
          </a:solidFill>
        </p:spPr>
        <p:txBody>
          <a:bodyPr/>
          <a:lstStyle>
            <a:lvl1pPr marL="2511425" indent="-2511425" algn="l" rtl="0" eaLnBrk="0" fontAlgn="base" hangingPunct="0">
              <a:spcBef>
                <a:spcPct val="0"/>
              </a:spcBef>
              <a:spcAft>
                <a:spcPct val="0"/>
              </a:spcAft>
              <a:defRPr sz="4000" b="1" baseline="0">
                <a:solidFill>
                  <a:schemeClr val="bg1"/>
                </a:solidFill>
                <a:latin typeface="Zurich BT" pitchFamily="34" charset="0"/>
                <a:ea typeface="+mj-ea"/>
                <a:cs typeface="+mj-cs"/>
              </a:defRPr>
            </a:lvl1pPr>
            <a:lvl2pPr marL="2511425" indent="-2511425" algn="l" rtl="0" eaLnBrk="0" fontAlgn="base" hangingPunct="0">
              <a:spcBef>
                <a:spcPct val="0"/>
              </a:spcBef>
              <a:spcAft>
                <a:spcPct val="0"/>
              </a:spcAft>
              <a:defRPr sz="3600" b="1">
                <a:solidFill>
                  <a:schemeClr val="bg1"/>
                </a:solidFill>
                <a:latin typeface="Calibri" pitchFamily="34" charset="0"/>
              </a:defRPr>
            </a:lvl2pPr>
            <a:lvl3pPr marL="2511425" indent="-2511425" algn="l" rtl="0" eaLnBrk="0" fontAlgn="base" hangingPunct="0">
              <a:spcBef>
                <a:spcPct val="0"/>
              </a:spcBef>
              <a:spcAft>
                <a:spcPct val="0"/>
              </a:spcAft>
              <a:defRPr sz="3600" b="1">
                <a:solidFill>
                  <a:schemeClr val="bg1"/>
                </a:solidFill>
                <a:latin typeface="Calibri" pitchFamily="34" charset="0"/>
              </a:defRPr>
            </a:lvl3pPr>
            <a:lvl4pPr marL="2511425" indent="-2511425" algn="l" rtl="0" eaLnBrk="0" fontAlgn="base" hangingPunct="0">
              <a:spcBef>
                <a:spcPct val="0"/>
              </a:spcBef>
              <a:spcAft>
                <a:spcPct val="0"/>
              </a:spcAft>
              <a:defRPr sz="3600" b="1">
                <a:solidFill>
                  <a:schemeClr val="bg1"/>
                </a:solidFill>
                <a:latin typeface="Calibri" pitchFamily="34" charset="0"/>
              </a:defRPr>
            </a:lvl4pPr>
            <a:lvl5pPr marL="2511425" indent="-2511425" algn="l" rtl="0" eaLnBrk="0" fontAlgn="base" hangingPunct="0">
              <a:spcBef>
                <a:spcPct val="0"/>
              </a:spcBef>
              <a:spcAft>
                <a:spcPct val="0"/>
              </a:spcAft>
              <a:defRPr sz="3600" b="1">
                <a:solidFill>
                  <a:schemeClr val="bg1"/>
                </a:solidFill>
                <a:latin typeface="Calibri" pitchFamily="34" charset="0"/>
              </a:defRPr>
            </a:lvl5pPr>
            <a:lvl6pPr marL="2968625" indent="-2511425" algn="l" rtl="0" fontAlgn="base">
              <a:spcBef>
                <a:spcPct val="0"/>
              </a:spcBef>
              <a:spcAft>
                <a:spcPct val="0"/>
              </a:spcAft>
              <a:defRPr sz="3600" b="1">
                <a:solidFill>
                  <a:srgbClr val="035174"/>
                </a:solidFill>
                <a:latin typeface="Verdana" pitchFamily="34" charset="0"/>
              </a:defRPr>
            </a:lvl6pPr>
            <a:lvl7pPr marL="3425825" indent="-2511425" algn="l" rtl="0" fontAlgn="base">
              <a:spcBef>
                <a:spcPct val="0"/>
              </a:spcBef>
              <a:spcAft>
                <a:spcPct val="0"/>
              </a:spcAft>
              <a:defRPr sz="3600" b="1">
                <a:solidFill>
                  <a:srgbClr val="035174"/>
                </a:solidFill>
                <a:latin typeface="Verdana" pitchFamily="34" charset="0"/>
              </a:defRPr>
            </a:lvl7pPr>
            <a:lvl8pPr marL="3883025" indent="-2511425" algn="l" rtl="0" fontAlgn="base">
              <a:spcBef>
                <a:spcPct val="0"/>
              </a:spcBef>
              <a:spcAft>
                <a:spcPct val="0"/>
              </a:spcAft>
              <a:defRPr sz="3600" b="1">
                <a:solidFill>
                  <a:srgbClr val="035174"/>
                </a:solidFill>
                <a:latin typeface="Verdana" pitchFamily="34" charset="0"/>
              </a:defRPr>
            </a:lvl8pPr>
            <a:lvl9pPr marL="4340225" indent="-2511425" algn="l" rtl="0" fontAlgn="base">
              <a:spcBef>
                <a:spcPct val="0"/>
              </a:spcBef>
              <a:spcAft>
                <a:spcPct val="0"/>
              </a:spcAft>
              <a:defRPr sz="3600" b="1">
                <a:solidFill>
                  <a:srgbClr val="035174"/>
                </a:solidFill>
                <a:latin typeface="Verdana" pitchFamily="34" charset="0"/>
              </a:defRPr>
            </a:lvl9pPr>
          </a:lstStyle>
          <a:p>
            <a:pPr marL="0" indent="0" algn="ctr"/>
            <a:r>
              <a:rPr lang="en-US" sz="2200" dirty="0">
                <a:latin typeface="Times New Roman" pitchFamily="18" charset="0"/>
                <a:cs typeface="Times New Roman" pitchFamily="18" charset="0"/>
              </a:rPr>
              <a:t>IC</a:t>
            </a:r>
            <a:r>
              <a:rPr lang="en-US" sz="2200" baseline="30000" dirty="0">
                <a:latin typeface="Times New Roman" pitchFamily="18" charset="0"/>
                <a:cs typeface="Times New Roman" pitchFamily="18" charset="0"/>
              </a:rPr>
              <a:t>3 </a:t>
            </a:r>
            <a:r>
              <a:rPr lang="en-US" sz="2200" spc="-150" dirty="0">
                <a:latin typeface="Times New Roman" pitchFamily="18" charset="0"/>
                <a:cs typeface="Times New Roman" pitchFamily="18" charset="0"/>
              </a:rPr>
              <a:t>Internet and Computing Core Certification Guide</a:t>
            </a:r>
            <a:br>
              <a:rPr lang="en-US" sz="2200" baseline="30000" dirty="0">
                <a:latin typeface="Times New Roman" pitchFamily="18" charset="0"/>
                <a:cs typeface="Times New Roman" pitchFamily="18" charset="0"/>
              </a:rPr>
            </a:br>
            <a:r>
              <a:rPr lang="en-US" sz="2200" dirty="0">
                <a:latin typeface="Times New Roman" pitchFamily="18" charset="0"/>
                <a:cs typeface="Times New Roman" pitchFamily="18" charset="0"/>
              </a:rPr>
              <a:t>Global Standard 4</a:t>
            </a:r>
            <a:br>
              <a:rPr lang="en-US" sz="2200" dirty="0">
                <a:latin typeface="Times New Roman" pitchFamily="18" charset="0"/>
                <a:cs typeface="Times New Roman" pitchFamily="18" charset="0"/>
              </a:rPr>
            </a:br>
            <a:endParaRPr lang="en-US" sz="2200" dirty="0">
              <a:latin typeface="Times New Roman" pitchFamily="18" charset="0"/>
              <a:cs typeface="Times New Roman" pitchFamily="18" charset="0"/>
            </a:endParaRPr>
          </a:p>
        </p:txBody>
      </p:sp>
      <p:sp>
        <p:nvSpPr>
          <p:cNvPr id="7" name="Oval 6"/>
          <p:cNvSpPr/>
          <p:nvPr/>
        </p:nvSpPr>
        <p:spPr bwMode="auto">
          <a:xfrm>
            <a:off x="-617517" y="3535878"/>
            <a:ext cx="2137559" cy="1140031"/>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8" name="Oval 7"/>
          <p:cNvSpPr>
            <a:spLocks noChangeAspect="1"/>
          </p:cNvSpPr>
          <p:nvPr/>
        </p:nvSpPr>
        <p:spPr bwMode="auto">
          <a:xfrm>
            <a:off x="3111076" y="1008725"/>
            <a:ext cx="2743200" cy="2743200"/>
          </a:xfrm>
          <a:prstGeom prst="ellipse">
            <a:avLst/>
          </a:prstGeom>
          <a:solidFill>
            <a:srgbClr val="0070C0"/>
          </a:solidFill>
          <a:ln w="38100" cap="flat" cmpd="sng" algn="ctr">
            <a:noFill/>
            <a:prstDash val="solid"/>
            <a:round/>
            <a:headEnd type="none" w="med" len="med"/>
            <a:tailEnd type="none" w="med" len="med"/>
          </a:ln>
          <a:effectLst>
            <a:outerShdw blurRad="76200" dir="18900000" sy="23000" kx="-1200000" algn="bl" rotWithShape="0">
              <a:prstClr val="black">
                <a:alpha val="20000"/>
              </a:prstClr>
            </a:outerShdw>
          </a:effectLst>
        </p:spPr>
        <p:txBody>
          <a:bodyPr vert="horz" wrap="square" lIns="91440" tIns="45720" rIns="91440" bIns="45720" numCol="1" rtlCol="0" anchor="ctr" anchorCtr="0" compatLnSpc="1">
            <a:prstTxWarp prst="textNoShape">
              <a:avLst/>
            </a:prstTxWarp>
          </a:bodyPr>
          <a:lstStyle/>
          <a:p>
            <a:pPr algn="ctr"/>
            <a:r>
              <a:rPr lang="en-US" sz="3600" b="1">
                <a:solidFill>
                  <a:schemeClr val="bg1"/>
                </a:solidFill>
                <a:latin typeface="Times New Roman" pitchFamily="18" charset="0"/>
                <a:cs typeface="Times New Roman" pitchFamily="18" charset="0"/>
              </a:rPr>
              <a:t>Máy tính</a:t>
            </a:r>
            <a:br>
              <a:rPr lang="en-US" sz="3600" b="1">
                <a:solidFill>
                  <a:schemeClr val="bg1"/>
                </a:solidFill>
                <a:latin typeface="Times New Roman" pitchFamily="18" charset="0"/>
                <a:cs typeface="Times New Roman" pitchFamily="18" charset="0"/>
              </a:rPr>
            </a:br>
            <a:r>
              <a:rPr lang="en-US" sz="3600" b="1">
                <a:solidFill>
                  <a:schemeClr val="bg1"/>
                </a:solidFill>
                <a:latin typeface="Times New Roman" pitchFamily="18" charset="0"/>
                <a:cs typeface="Times New Roman" pitchFamily="18" charset="0"/>
              </a:rPr>
              <a:t>căn bản</a:t>
            </a:r>
            <a:endParaRPr kumimoji="0" lang="en-US" sz="3600" b="1" i="0" u="none" strike="noStrike" cap="none" normalizeH="0" baseline="0">
              <a:ln>
                <a:noFill/>
              </a:ln>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60096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Bản quyền phần mềm</a:t>
            </a:r>
            <a:endParaRPr lang="en-US" dirty="0"/>
          </a:p>
        </p:txBody>
      </p:sp>
      <p:sp>
        <p:nvSpPr>
          <p:cNvPr id="3" name="Content Placeholder 2"/>
          <p:cNvSpPr>
            <a:spLocks noGrp="1"/>
          </p:cNvSpPr>
          <p:nvPr>
            <p:ph idx="1"/>
          </p:nvPr>
        </p:nvSpPr>
        <p:spPr>
          <a:xfrm>
            <a:off x="1" y="913276"/>
            <a:ext cx="8543926" cy="3981454"/>
          </a:xfrm>
        </p:spPr>
        <p:txBody>
          <a:bodyPr>
            <a:normAutofit fontScale="92500" lnSpcReduction="10000"/>
          </a:bodyPr>
          <a:lstStyle/>
          <a:p>
            <a:pPr>
              <a:lnSpc>
                <a:spcPct val="110000"/>
              </a:lnSpc>
              <a:spcBef>
                <a:spcPts val="600"/>
              </a:spcBef>
            </a:pPr>
            <a:r>
              <a:rPr lang="en-US" b="1"/>
              <a:t>Phần mềm mã nguồn mở (open source)</a:t>
            </a:r>
          </a:p>
          <a:p>
            <a:pPr lvl="1">
              <a:lnSpc>
                <a:spcPct val="110000"/>
              </a:lnSpc>
              <a:spcBef>
                <a:spcPts val="600"/>
              </a:spcBef>
            </a:pPr>
            <a:r>
              <a:rPr lang="vi-VN"/>
              <a:t>Các ứng dụng có mã nguồn có thể được truy cập, tùy chỉnh và thay đổi bởi bất cứ ai</a:t>
            </a:r>
          </a:p>
          <a:p>
            <a:pPr lvl="1">
              <a:lnSpc>
                <a:spcPct val="110000"/>
              </a:lnSpc>
              <a:spcBef>
                <a:spcPts val="600"/>
              </a:spcBef>
            </a:pPr>
            <a:r>
              <a:rPr lang="vi-VN"/>
              <a:t>Thường miễn phí</a:t>
            </a:r>
          </a:p>
          <a:p>
            <a:pPr lvl="1">
              <a:lnSpc>
                <a:spcPct val="110000"/>
              </a:lnSpc>
              <a:spcBef>
                <a:spcPts val="600"/>
              </a:spcBef>
            </a:pPr>
            <a:r>
              <a:rPr lang="vi-VN"/>
              <a:t>C</a:t>
            </a:r>
            <a:r>
              <a:rPr lang="en-CA"/>
              <a:t>ó thể tùy chỉnh phần mềm theo nhu cầu hoặc mở rộng nó trong một số hình thức và chia sẻ phiên bản đó với người khác</a:t>
            </a:r>
            <a:endParaRPr lang="vi-VN"/>
          </a:p>
          <a:p>
            <a:pPr lvl="2">
              <a:lnSpc>
                <a:spcPct val="110000"/>
              </a:lnSpc>
              <a:spcBef>
                <a:spcPts val="600"/>
              </a:spcBef>
            </a:pPr>
            <a:r>
              <a:rPr lang="en-CA"/>
              <a:t>Bạn không thể đăng ký bản quyền trên các phiên bản sửa đổi của bạn về mã nguồn, bạn cũng không thể áp dụng bất kì điều khoản nào có thể nhờ đó tạo ra một phần mềm độc quyền, cũng như không thể tính phí những người dùng khác đối với phiên bản sửa đổi của bạn</a:t>
            </a:r>
            <a:endParaRPr lang="vi-VN"/>
          </a:p>
          <a:p>
            <a:pPr lvl="2">
              <a:lnSpc>
                <a:spcPct val="110000"/>
              </a:lnSpc>
              <a:spcBef>
                <a:spcPts val="600"/>
              </a:spcBef>
            </a:pPr>
            <a:r>
              <a:rPr lang="en-CA"/>
              <a:t>Các hạn chế này được gọi là </a:t>
            </a:r>
            <a:r>
              <a:rPr lang="en-CA" i="1"/>
              <a:t>bảo lưu mọi quyền</a:t>
            </a:r>
            <a:r>
              <a:rPr lang="en-CA"/>
              <a:t> “</a:t>
            </a:r>
            <a:r>
              <a:rPr lang="en-CA" i="1"/>
              <a:t>copyleft</a:t>
            </a:r>
            <a:r>
              <a:rPr lang="en-CA"/>
              <a:t>”</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10</a:t>
            </a:fld>
            <a:endParaRPr lang="en-US" dirty="0"/>
          </a:p>
        </p:txBody>
      </p:sp>
    </p:spTree>
    <p:extLst>
      <p:ext uri="{BB962C8B-B14F-4D97-AF65-F5344CB8AC3E}">
        <p14:creationId xmlns:p14="http://schemas.microsoft.com/office/powerpoint/2010/main" val="2848500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Bản quyền phần mềm</a:t>
            </a:r>
            <a:endParaRPr lang="en-US" dirty="0"/>
          </a:p>
        </p:txBody>
      </p:sp>
      <p:sp>
        <p:nvSpPr>
          <p:cNvPr id="3" name="Content Placeholder 2"/>
          <p:cNvSpPr>
            <a:spLocks noGrp="1"/>
          </p:cNvSpPr>
          <p:nvPr>
            <p:ph idx="1"/>
          </p:nvPr>
        </p:nvSpPr>
        <p:spPr/>
        <p:txBody>
          <a:bodyPr/>
          <a:lstStyle/>
          <a:p>
            <a:r>
              <a:rPr lang="en-US" b="1"/>
              <a:t>Phần mềm công cộng (public domain software) </a:t>
            </a:r>
            <a:endParaRPr lang="en-US" b="1" dirty="0"/>
          </a:p>
          <a:p>
            <a:pPr lvl="1"/>
            <a:r>
              <a:rPr lang="vi-VN"/>
              <a:t>Không có bản quyền</a:t>
            </a:r>
          </a:p>
          <a:p>
            <a:pPr lvl="1"/>
            <a:r>
              <a:rPr lang="vi-VN"/>
              <a:t>Bất cứ ai cũng có thể sử dụng miễn phí mà không bị </a:t>
            </a:r>
            <a:br>
              <a:rPr lang="en-US"/>
            </a:br>
            <a:r>
              <a:rPr lang="vi-VN"/>
              <a:t>hạn chế</a:t>
            </a:r>
          </a:p>
          <a:p>
            <a:pPr lvl="1"/>
            <a:r>
              <a:rPr lang="vi-VN"/>
              <a:t>Không nhất thiết phải cho phép người dùng truy cập, sử dụng, hoặc thay đổi mã nguồn</a:t>
            </a:r>
            <a:endParaRPr lang="en-US" dirty="0"/>
          </a:p>
          <a:p>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11</a:t>
            </a:fld>
            <a:endParaRPr lang="en-US" dirty="0"/>
          </a:p>
        </p:txBody>
      </p:sp>
    </p:spTree>
    <p:extLst>
      <p:ext uri="{BB962C8B-B14F-4D97-AF65-F5344CB8AC3E}">
        <p14:creationId xmlns:p14="http://schemas.microsoft.com/office/powerpoint/2010/main" val="13216074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Bản quyền phần mềm</a:t>
            </a:r>
            <a:endParaRPr lang="en-US" dirty="0"/>
          </a:p>
        </p:txBody>
      </p:sp>
      <p:sp>
        <p:nvSpPr>
          <p:cNvPr id="3" name="Content Placeholder 2"/>
          <p:cNvSpPr>
            <a:spLocks noGrp="1"/>
          </p:cNvSpPr>
          <p:nvPr>
            <p:ph idx="1"/>
          </p:nvPr>
        </p:nvSpPr>
        <p:spPr>
          <a:xfrm>
            <a:off x="80387" y="951570"/>
            <a:ext cx="8454013" cy="3986190"/>
          </a:xfrm>
        </p:spPr>
        <p:txBody>
          <a:bodyPr/>
          <a:lstStyle/>
          <a:p>
            <a:r>
              <a:rPr lang="vi-VN" b="1"/>
              <a:t>Đăng ký phần mềm được cấp phép</a:t>
            </a:r>
          </a:p>
          <a:p>
            <a:pPr lvl="1"/>
            <a:r>
              <a:rPr lang="en-CA"/>
              <a:t>Khi mua phần mềm có bản quyền, bạn sẽ được nhà phân phối phần mềm thông báo về các phiên bản cập nhật của phần mềm đó mà không phải trả thêm phí.</a:t>
            </a:r>
            <a:endParaRPr lang="vi-VN"/>
          </a:p>
          <a:p>
            <a:pPr lvl="1"/>
            <a:r>
              <a:rPr lang="en-CA"/>
              <a:t>Nếu bạn không có giấy phép sử dụng hợp lệ, bạn sẽ vi phạm bản quyền của nhà phân phối và có thể bị kiện ra tòa</a:t>
            </a:r>
            <a:endParaRPr lang="vi-VN"/>
          </a:p>
          <a:p>
            <a:pPr lvl="1"/>
            <a:r>
              <a:rPr lang="en-US"/>
              <a:t>chấp thuận các điều khoản trong </a:t>
            </a:r>
            <a:r>
              <a:rPr lang="en-US" i="1"/>
              <a:t>EULA (End User License Agreement) </a:t>
            </a:r>
            <a:r>
              <a:rPr lang="en-US"/>
              <a:t>trong lúc cài đặt, bạn đã đồng ý tuân theo các nguyên tắc sử dụng phần mềm trên máy tính.</a:t>
            </a:r>
            <a:endParaRPr lang="vi-VN"/>
          </a:p>
          <a:p>
            <a:pPr lvl="2"/>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12</a:t>
            </a:fld>
            <a:endParaRPr lang="en-US" dirty="0"/>
          </a:p>
        </p:txBody>
      </p:sp>
    </p:spTree>
    <p:extLst>
      <p:ext uri="{BB962C8B-B14F-4D97-AF65-F5344CB8AC3E}">
        <p14:creationId xmlns:p14="http://schemas.microsoft.com/office/powerpoint/2010/main" val="873840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Kiểm tra các yêu cầu hệ thống </a:t>
            </a:r>
            <a:endParaRPr lang="en-US" sz="3600" dirty="0"/>
          </a:p>
        </p:txBody>
      </p:sp>
      <p:sp>
        <p:nvSpPr>
          <p:cNvPr id="3" name="Content Placeholder 2"/>
          <p:cNvSpPr>
            <a:spLocks noGrp="1"/>
          </p:cNvSpPr>
          <p:nvPr>
            <p:ph idx="1"/>
          </p:nvPr>
        </p:nvSpPr>
        <p:spPr>
          <a:xfrm>
            <a:off x="80387" y="914400"/>
            <a:ext cx="8454013" cy="3763584"/>
          </a:xfrm>
        </p:spPr>
        <p:txBody>
          <a:bodyPr>
            <a:normAutofit/>
          </a:bodyPr>
          <a:lstStyle/>
          <a:p>
            <a:r>
              <a:rPr lang="vi-VN" sz="2000"/>
              <a:t>X</a:t>
            </a:r>
            <a:r>
              <a:rPr lang="en-CA" sz="2000"/>
              <a:t>ác định loại phần cứng (và phiên bản hệ điều hành) được yêu cầu để vận hành thành công chương trình</a:t>
            </a:r>
            <a:endParaRPr lang="vi-VN" sz="2000"/>
          </a:p>
          <a:p>
            <a:r>
              <a:rPr lang="en-CA" sz="2000"/>
              <a:t>Tất cả các phần mềm, dù là phần mềm hệ điều hành hay là phần mềm ứng dụng đều được thiết kế để làm việc với phần cứng có thể được mong đợi để hoạt động ở một tốc độ và cần một nguồn tài nguyên cụ thể nào đó</a:t>
            </a:r>
            <a:endParaRPr lang="vi-VN" sz="2000"/>
          </a:p>
          <a:p>
            <a:r>
              <a:rPr lang="vi-VN" sz="2000"/>
              <a:t>Các </a:t>
            </a:r>
            <a:r>
              <a:rPr lang="en-CA" sz="2000"/>
              <a:t>thông số này có thể xác định máy tính của bạn có tương thích và đáp ứng chương trình</a:t>
            </a:r>
            <a:endParaRPr lang="vi-VN" sz="2000"/>
          </a:p>
          <a:p>
            <a:pPr lvl="1"/>
            <a:r>
              <a:rPr lang="vi-VN" sz="2000"/>
              <a:t>Xuất hiện trên gói bán lẻ, hoặc trên trang web nhà cung cấp nếu tải về</a:t>
            </a:r>
            <a:endParaRPr lang="vi-VN" sz="20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13</a:t>
            </a:fld>
            <a:endParaRPr lang="en-US" dirty="0"/>
          </a:p>
        </p:txBody>
      </p:sp>
      <p:pic>
        <p:nvPicPr>
          <p:cNvPr id="6" name="Content Placeholder 5"/>
          <p:cNvPicPr>
            <a:picLocks/>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b="13821"/>
          <a:stretch/>
        </p:blipFill>
        <p:spPr bwMode="auto">
          <a:xfrm>
            <a:off x="1791382" y="3602635"/>
            <a:ext cx="5639063" cy="1112282"/>
          </a:xfrm>
          <a:prstGeom prst="rect">
            <a:avLst/>
          </a:prstGeom>
          <a:noFill/>
          <a:ln w="9525">
            <a:noFill/>
            <a:miter lim="800000"/>
            <a:headEnd/>
            <a:tailEnd/>
          </a:ln>
        </p:spPr>
      </p:pic>
    </p:spTree>
    <p:extLst>
      <p:ext uri="{BB962C8B-B14F-4D97-AF65-F5344CB8AC3E}">
        <p14:creationId xmlns:p14="http://schemas.microsoft.com/office/powerpoint/2010/main" val="23357125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Kiểm tra các yêu cầu hệ thống </a:t>
            </a:r>
            <a:endParaRPr lang="en-US" sz="3600" dirty="0"/>
          </a:p>
        </p:txBody>
      </p:sp>
      <p:sp>
        <p:nvSpPr>
          <p:cNvPr id="3" name="Content Placeholder 2"/>
          <p:cNvSpPr>
            <a:spLocks noGrp="1"/>
          </p:cNvSpPr>
          <p:nvPr>
            <p:ph idx="1"/>
          </p:nvPr>
        </p:nvSpPr>
        <p:spPr>
          <a:xfrm>
            <a:off x="373064" y="1008529"/>
            <a:ext cx="8399875" cy="3684914"/>
          </a:xfrm>
        </p:spPr>
        <p:txBody>
          <a:bodyPr/>
          <a:lstStyle/>
          <a:p>
            <a:r>
              <a:rPr lang="en-US" sz="2400"/>
              <a:t>Chọn </a:t>
            </a:r>
            <a:r>
              <a:rPr lang="en-US" sz="2400" b="1" dirty="0"/>
              <a:t>Start</a:t>
            </a:r>
            <a:r>
              <a:rPr lang="en-US" sz="2400"/>
              <a:t>, nhấp chuột phải vào </a:t>
            </a:r>
            <a:r>
              <a:rPr lang="en-US" sz="2400" b="1" dirty="0"/>
              <a:t>Computer</a:t>
            </a:r>
            <a:r>
              <a:rPr lang="en-US" sz="2400"/>
              <a:t>, chọn </a:t>
            </a:r>
            <a:r>
              <a:rPr lang="en-US" sz="2400" b="1"/>
              <a:t>Properties</a:t>
            </a:r>
            <a:endParaRPr lang="en-US" sz="2400" dirty="0"/>
          </a:p>
          <a:p>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14</a:t>
            </a:fld>
            <a:endParaRPr lang="en-US" dirty="0"/>
          </a:p>
        </p:txBody>
      </p:sp>
      <p:pic>
        <p:nvPicPr>
          <p:cNvPr id="6" name="Picture 5" descr="\\CCI-HPAMD\Users\Student01\Documents\7314\Lesson3\sys-properties.png"/>
          <p:cNvPicPr/>
          <p:nvPr/>
        </p:nvPicPr>
        <p:blipFill>
          <a:blip r:embed="rId3">
            <a:extLst>
              <a:ext uri="{28A0092B-C50C-407E-A947-70E740481C1C}">
                <a14:useLocalDpi xmlns:a14="http://schemas.microsoft.com/office/drawing/2010/main" val="0"/>
              </a:ext>
            </a:extLst>
          </a:blip>
          <a:srcRect/>
          <a:stretch>
            <a:fillRect/>
          </a:stretch>
        </p:blipFill>
        <p:spPr bwMode="auto">
          <a:xfrm>
            <a:off x="1702117" y="1445018"/>
            <a:ext cx="5262112" cy="3321170"/>
          </a:xfrm>
          <a:prstGeom prst="rect">
            <a:avLst/>
          </a:prstGeom>
          <a:noFill/>
          <a:ln>
            <a:noFill/>
          </a:ln>
        </p:spPr>
      </p:pic>
    </p:spTree>
    <p:extLst>
      <p:ext uri="{BB962C8B-B14F-4D97-AF65-F5344CB8AC3E}">
        <p14:creationId xmlns:p14="http://schemas.microsoft.com/office/powerpoint/2010/main" val="23792069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Kiểm tra các yêu cầu hệ thống </a:t>
            </a:r>
            <a:endParaRPr lang="en-US" sz="3600" dirty="0"/>
          </a:p>
        </p:txBody>
      </p:sp>
      <p:sp>
        <p:nvSpPr>
          <p:cNvPr id="3" name="Content Placeholder 2"/>
          <p:cNvSpPr>
            <a:spLocks noGrp="1"/>
          </p:cNvSpPr>
          <p:nvPr>
            <p:ph idx="1"/>
          </p:nvPr>
        </p:nvSpPr>
        <p:spPr/>
        <p:txBody>
          <a:bodyPr/>
          <a:lstStyle/>
          <a:p>
            <a:r>
              <a:rPr lang="en-US" sz="2600" dirty="0"/>
              <a:t>Windows Experience </a:t>
            </a:r>
            <a:r>
              <a:rPr lang="en-US" sz="2600"/>
              <a:t>index chỉ ra tốc độ bộ xử lý, phiên bản hệ điều hành và lượng </a:t>
            </a:r>
            <a:r>
              <a:rPr lang="en-US" sz="2600" dirty="0"/>
              <a:t>RAM</a:t>
            </a:r>
          </a:p>
          <a:p>
            <a:pPr lvl="1"/>
            <a:r>
              <a:rPr lang="en-CA" sz="2000"/>
              <a:t>Một số máy tính sẽ có nhãn dán ở phía trước thùng máy hoặc trên vùng đặt bàn tay trên máy tính xách tay để liệt kê các đặc tả khác nhau của hệ thống</a:t>
            </a:r>
            <a:endParaRPr lang="en-US" sz="22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15</a:t>
            </a:fld>
            <a:endParaRPr lang="en-US" dirty="0"/>
          </a:p>
        </p:txBody>
      </p:sp>
      <p:pic>
        <p:nvPicPr>
          <p:cNvPr id="6" name="Picture 5" descr="C:\Users\swong\Documents\Manuals\IC3 GS4\7314 IC3 GS4\l5 win exp.png"/>
          <p:cNvPicPr/>
          <p:nvPr/>
        </p:nvPicPr>
        <p:blipFill rotWithShape="1">
          <a:blip r:embed="rId3">
            <a:extLst>
              <a:ext uri="{28A0092B-C50C-407E-A947-70E740481C1C}">
                <a14:useLocalDpi xmlns:a14="http://schemas.microsoft.com/office/drawing/2010/main" val="0"/>
              </a:ext>
            </a:extLst>
          </a:blip>
          <a:srcRect l="1575" t="13921" r="1938" b="12435"/>
          <a:stretch/>
        </p:blipFill>
        <p:spPr bwMode="auto">
          <a:xfrm>
            <a:off x="1853485" y="2460339"/>
            <a:ext cx="5706324" cy="22641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67584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a:t>Chọn một chương trình ứng dụng</a:t>
            </a:r>
            <a:endParaRPr lang="en-US" dirty="0"/>
          </a:p>
        </p:txBody>
      </p:sp>
      <p:sp>
        <p:nvSpPr>
          <p:cNvPr id="3" name="Content Placeholder 2"/>
          <p:cNvSpPr>
            <a:spLocks noGrp="1"/>
          </p:cNvSpPr>
          <p:nvPr>
            <p:ph idx="1"/>
          </p:nvPr>
        </p:nvSpPr>
        <p:spPr>
          <a:xfrm>
            <a:off x="80387" y="951569"/>
            <a:ext cx="8454013" cy="4029221"/>
          </a:xfrm>
        </p:spPr>
        <p:txBody>
          <a:bodyPr>
            <a:normAutofit fontScale="92500" lnSpcReduction="20000"/>
          </a:bodyPr>
          <a:lstStyle/>
          <a:p>
            <a:pPr>
              <a:lnSpc>
                <a:spcPct val="110000"/>
              </a:lnSpc>
              <a:spcBef>
                <a:spcPts val="600"/>
              </a:spcBef>
            </a:pPr>
            <a:r>
              <a:rPr lang="vi-VN" b="1"/>
              <a:t>Các tác động của phần cứng</a:t>
            </a:r>
            <a:endParaRPr lang="en-US" b="1" dirty="0"/>
          </a:p>
          <a:p>
            <a:pPr lvl="1">
              <a:lnSpc>
                <a:spcPct val="110000"/>
              </a:lnSpc>
              <a:spcBef>
                <a:spcPts val="600"/>
              </a:spcBef>
            </a:pPr>
            <a:r>
              <a:rPr lang="vi-VN"/>
              <a:t>P</a:t>
            </a:r>
            <a:r>
              <a:rPr lang="en-CA"/>
              <a:t>hần cứng trong hệ thống của bạn có thể giới hạn hệ điều hành và phần mềm ứng dụng nào bạn có thể cài đặt</a:t>
            </a:r>
            <a:endParaRPr lang="vi-VN"/>
          </a:p>
          <a:p>
            <a:pPr lvl="1">
              <a:lnSpc>
                <a:spcPct val="110000"/>
              </a:lnSpc>
              <a:spcBef>
                <a:spcPts val="600"/>
              </a:spcBef>
            </a:pPr>
            <a:r>
              <a:rPr lang="vi-VN"/>
              <a:t>H</a:t>
            </a:r>
            <a:r>
              <a:rPr lang="en-CA"/>
              <a:t>ệ điều hành và phần mềm ứng dụng của bạn có thể xác định phần cứng nào bạn có thể dùng.</a:t>
            </a:r>
            <a:endParaRPr lang="vi-VN"/>
          </a:p>
          <a:p>
            <a:pPr lvl="2">
              <a:lnSpc>
                <a:spcPct val="110000"/>
              </a:lnSpc>
              <a:spcBef>
                <a:spcPts val="600"/>
              </a:spcBef>
            </a:pPr>
            <a:r>
              <a:rPr lang="en-CA"/>
              <a:t>Các hệ thống với các bộ xử lý 64-bit có thể vận hành cả phiên bản Windows 64-bit lẫn 32-bit</a:t>
            </a:r>
            <a:endParaRPr lang="vi-VN"/>
          </a:p>
          <a:p>
            <a:pPr lvl="2">
              <a:lnSpc>
                <a:spcPct val="110000"/>
              </a:lnSpc>
              <a:spcBef>
                <a:spcPts val="600"/>
              </a:spcBef>
            </a:pPr>
            <a:r>
              <a:rPr lang="vi-VN"/>
              <a:t>H</a:t>
            </a:r>
            <a:r>
              <a:rPr lang="en-CA"/>
              <a:t>ệ thống với các bộ xử lý 32-bit chỉ có thể vận hành phiên bản Windows 32-bit</a:t>
            </a:r>
            <a:endParaRPr lang="vi-VN"/>
          </a:p>
          <a:p>
            <a:pPr lvl="1">
              <a:lnSpc>
                <a:spcPct val="110000"/>
              </a:lnSpc>
              <a:spcBef>
                <a:spcPts val="600"/>
              </a:spcBef>
            </a:pPr>
            <a:r>
              <a:rPr lang="vi-VN"/>
              <a:t>Cũng có thể yêu cầu các chương trình nhỏ được gọi là trình điều khiển thiết bị để giao tiếp thích hợp</a:t>
            </a:r>
            <a:r>
              <a:rPr lang="en-US"/>
              <a:t> </a:t>
            </a:r>
            <a:r>
              <a:rPr lang="vi-VN"/>
              <a:t>với các phiên bản</a:t>
            </a:r>
            <a:r>
              <a:rPr lang="en-US"/>
              <a:t> </a:t>
            </a:r>
            <a:r>
              <a:rPr lang="vi-VN"/>
              <a:t>Windows 32-</a:t>
            </a:r>
            <a:r>
              <a:rPr lang="en-US"/>
              <a:t>bit</a:t>
            </a:r>
            <a:r>
              <a:rPr lang="vi-VN"/>
              <a:t> hoặc 64-bit</a:t>
            </a:r>
            <a:endParaRPr lang="vi-VN"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16</a:t>
            </a:fld>
            <a:endParaRPr lang="en-US" dirty="0"/>
          </a:p>
        </p:txBody>
      </p:sp>
    </p:spTree>
    <p:extLst>
      <p:ext uri="{BB962C8B-B14F-4D97-AF65-F5344CB8AC3E}">
        <p14:creationId xmlns:p14="http://schemas.microsoft.com/office/powerpoint/2010/main" val="3530607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Loại chương trình ứng dụng</a:t>
            </a:r>
            <a:endParaRPr lang="en-US" dirty="0"/>
          </a:p>
        </p:txBody>
      </p:sp>
      <p:sp>
        <p:nvSpPr>
          <p:cNvPr id="3" name="Content Placeholder 2"/>
          <p:cNvSpPr>
            <a:spLocks noGrp="1"/>
          </p:cNvSpPr>
          <p:nvPr>
            <p:ph idx="1"/>
          </p:nvPr>
        </p:nvSpPr>
        <p:spPr/>
        <p:txBody>
          <a:bodyPr/>
          <a:lstStyle/>
          <a:p>
            <a:r>
              <a:rPr lang="vi-VN"/>
              <a:t>T</a:t>
            </a:r>
            <a:r>
              <a:rPr lang="en-CA"/>
              <a:t>hực hiện một chức năng cụ thể nào đó</a:t>
            </a:r>
            <a:endParaRPr lang="vi-VN"/>
          </a:p>
          <a:p>
            <a:r>
              <a:rPr lang="en-CA"/>
              <a:t>Việc dùng đúng chương trình phần mềm là rất quan trọng để có thể hoàn tất các nhiệm vụ</a:t>
            </a:r>
            <a:endParaRPr lang="vi-VN"/>
          </a:p>
          <a:p>
            <a:pPr lvl="1"/>
            <a:r>
              <a:rPr lang="vi-VN"/>
              <a:t>Hãy xem x</a:t>
            </a:r>
            <a:r>
              <a:rPr lang="en-US"/>
              <a:t>é</a:t>
            </a:r>
            <a:r>
              <a:rPr lang="vi-VN"/>
              <a:t>t kỹ mục đích cần thực hiện</a:t>
            </a:r>
          </a:p>
          <a:p>
            <a:pPr lvl="1"/>
            <a:r>
              <a:rPr lang="en-CA"/>
              <a:t>Liệt kê một loạt những tác vụ bạn phải làm và đem đối chiếu với những tính năng của các phần mềm khác nhau</a:t>
            </a:r>
            <a:endParaRPr lang="vi-VN"/>
          </a:p>
          <a:p>
            <a:pPr lvl="1"/>
            <a:r>
              <a:rPr lang="en-CA"/>
              <a:t>chọn chương trình nào đáp ứng tối thiểu 80% những yêu cầu</a:t>
            </a:r>
            <a:endParaRPr lang="vi-VN"/>
          </a:p>
          <a:p>
            <a:pPr lvl="1"/>
            <a:r>
              <a:rPr lang="en-CA"/>
              <a:t>tính cả thời gian bạn cần để học cách sử dụng chương trình</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17</a:t>
            </a:fld>
            <a:endParaRPr lang="en-US" dirty="0"/>
          </a:p>
        </p:txBody>
      </p:sp>
    </p:spTree>
    <p:extLst>
      <p:ext uri="{BB962C8B-B14F-4D97-AF65-F5344CB8AC3E}">
        <p14:creationId xmlns:p14="http://schemas.microsoft.com/office/powerpoint/2010/main" val="34614416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859" y="262218"/>
            <a:ext cx="5776857" cy="615202"/>
          </a:xfrm>
        </p:spPr>
        <p:txBody>
          <a:bodyPr>
            <a:noAutofit/>
          </a:bodyPr>
          <a:lstStyle/>
          <a:p>
            <a:r>
              <a:rPr lang="en-US" sz="2600" spc="-150"/>
              <a:t>Bộ ứng dụng tích hợp (Intergrated Suited)</a:t>
            </a:r>
            <a:endParaRPr lang="en-US" sz="2600" spc="-150" dirty="0"/>
          </a:p>
        </p:txBody>
      </p:sp>
      <p:sp>
        <p:nvSpPr>
          <p:cNvPr id="3" name="Content Placeholder 2"/>
          <p:cNvSpPr>
            <a:spLocks noGrp="1"/>
          </p:cNvSpPr>
          <p:nvPr>
            <p:ph idx="1"/>
          </p:nvPr>
        </p:nvSpPr>
        <p:spPr>
          <a:xfrm>
            <a:off x="75305" y="1008529"/>
            <a:ext cx="8466267" cy="3792071"/>
          </a:xfrm>
        </p:spPr>
        <p:txBody>
          <a:bodyPr/>
          <a:lstStyle/>
          <a:p>
            <a:r>
              <a:rPr lang="vi-VN" sz="2400"/>
              <a:t>L</a:t>
            </a:r>
            <a:r>
              <a:rPr lang="en-CA" sz="2400"/>
              <a:t>à một nhóm các chương trình đóng gói chung để bán</a:t>
            </a:r>
            <a:endParaRPr lang="vi-VN" sz="2400"/>
          </a:p>
          <a:p>
            <a:r>
              <a:rPr lang="vi-VN" sz="2400"/>
              <a:t>Chi phí thường hiệu quả hơn mua các sản phẩm riêng lẻ</a:t>
            </a:r>
          </a:p>
          <a:p>
            <a:pPr lvl="1"/>
            <a:r>
              <a:rPr lang="en-CA"/>
              <a:t>Những chương trình này đều được tích hợp với nhau hoặc tương thích với nhau </a:t>
            </a:r>
            <a:endParaRPr lang="vi-VN"/>
          </a:p>
          <a:p>
            <a:pPr lvl="1"/>
            <a:r>
              <a:rPr lang="vi-VN"/>
              <a:t>T</a:t>
            </a:r>
            <a:r>
              <a:rPr lang="en-CA"/>
              <a:t>ất cả các chương trình trong bộ ứng dụng sẽ sẵn có đều khả dụng dù bạn có sử dụng chúng hay không</a:t>
            </a:r>
            <a:endParaRPr lang="vi-VN"/>
          </a:p>
          <a:p>
            <a:r>
              <a:rPr lang="vi-VN" sz="2400"/>
              <a:t>Cũng có thể truy cập các phiên bản trên nền web của bộ tích hợp bằng cách sử dụng ID và mật khẩu đăng nhập hợp lệ</a:t>
            </a:r>
          </a:p>
          <a:p>
            <a:r>
              <a:rPr lang="vi-VN" sz="2400"/>
              <a:t>Có thể được gọi là</a:t>
            </a:r>
            <a:r>
              <a:rPr lang="en-US" sz="2400"/>
              <a:t> </a:t>
            </a:r>
            <a:r>
              <a:rPr lang="en-US" sz="2400" i="1"/>
              <a:t>Web Applications</a:t>
            </a:r>
            <a:endParaRPr lang="en-US" sz="24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18</a:t>
            </a:fld>
            <a:endParaRPr lang="en-US" dirty="0"/>
          </a:p>
        </p:txBody>
      </p:sp>
    </p:spTree>
    <p:extLst>
      <p:ext uri="{BB962C8B-B14F-4D97-AF65-F5344CB8AC3E}">
        <p14:creationId xmlns:p14="http://schemas.microsoft.com/office/powerpoint/2010/main" val="40568774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Autofit/>
          </a:bodyPr>
          <a:lstStyle/>
          <a:p>
            <a:r>
              <a:rPr lang="vi-VN" sz="2600" spc="-150"/>
              <a:t>Xuất bản để bàn (Desktop Publishing)</a:t>
            </a:r>
            <a:endParaRPr lang="en-US" sz="2600" spc="-150" dirty="0"/>
          </a:p>
        </p:txBody>
      </p:sp>
      <p:sp>
        <p:nvSpPr>
          <p:cNvPr id="3" name="Content Placeholder 2"/>
          <p:cNvSpPr>
            <a:spLocks noGrp="1"/>
          </p:cNvSpPr>
          <p:nvPr>
            <p:ph idx="1"/>
          </p:nvPr>
        </p:nvSpPr>
        <p:spPr/>
        <p:txBody>
          <a:bodyPr>
            <a:normAutofit lnSpcReduction="10000"/>
          </a:bodyPr>
          <a:lstStyle/>
          <a:p>
            <a:r>
              <a:rPr lang="en-CA"/>
              <a:t>cho phép bạn thao tác trên một lượng lớn văn bản và đồ họa có bố cục hoặc cấu trúc trang đặc biệt</a:t>
            </a:r>
            <a:endParaRPr lang="vi-VN"/>
          </a:p>
          <a:p>
            <a:pPr lvl="1"/>
            <a:r>
              <a:rPr lang="vi-VN"/>
              <a:t>Gửi sản phẩm hoàn tất đến dịch vụ in ấn chuyên dụng</a:t>
            </a:r>
          </a:p>
          <a:p>
            <a:r>
              <a:rPr lang="vi-VN"/>
              <a:t>C</a:t>
            </a:r>
            <a:r>
              <a:rPr lang="en-CA"/>
              <a:t>ác chương trình xuất bản chứa</a:t>
            </a:r>
            <a:br>
              <a:rPr lang="vi-VN"/>
            </a:br>
            <a:r>
              <a:rPr lang="en-CA"/>
              <a:t>cùng một số tính năng và chức </a:t>
            </a:r>
            <a:br>
              <a:rPr lang="vi-VN"/>
            </a:br>
            <a:r>
              <a:rPr lang="en-CA"/>
              <a:t>năng sẵn có trong một chương </a:t>
            </a:r>
            <a:br>
              <a:rPr lang="vi-VN"/>
            </a:br>
            <a:r>
              <a:rPr lang="en-CA"/>
              <a:t>trình soạn thảo văn bản </a:t>
            </a:r>
            <a:endParaRPr lang="vi-VN"/>
          </a:p>
          <a:p>
            <a:pPr lvl="1"/>
            <a:endParaRPr lang="vi-VN"/>
          </a:p>
          <a:p>
            <a:pPr lvl="1"/>
            <a:r>
              <a:rPr lang="en-CA"/>
              <a:t>linh hoạt hơn để thao tác các đối tượng như hình ảnh, các đối tượng vẽ hoặc các văn bản dài</a:t>
            </a:r>
            <a:endParaRPr lang="vi-VN"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19</a:t>
            </a:fld>
            <a:endParaRPr lang="en-US" dirty="0"/>
          </a:p>
        </p:txBody>
      </p:sp>
      <p:grpSp>
        <p:nvGrpSpPr>
          <p:cNvPr id="8" name="Group 7"/>
          <p:cNvGrpSpPr/>
          <p:nvPr/>
        </p:nvGrpSpPr>
        <p:grpSpPr>
          <a:xfrm>
            <a:off x="5028521" y="2252229"/>
            <a:ext cx="2596091" cy="1359494"/>
            <a:chOff x="5997708" y="4172426"/>
            <a:chExt cx="2669252" cy="2088086"/>
          </a:xfrm>
        </p:grpSpPr>
        <p:pic>
          <p:nvPicPr>
            <p:cNvPr id="6" name="Picture 5" descr="C:\Users\swong\Documents\Manuals\IC3 GS4\7314 IC3 GS4\l2 dtp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5962" y="4172426"/>
              <a:ext cx="2654960" cy="1017460"/>
            </a:xfrm>
            <a:prstGeom prst="rect">
              <a:avLst/>
            </a:prstGeom>
            <a:noFill/>
            <a:ln>
              <a:noFill/>
            </a:ln>
          </p:spPr>
        </p:pic>
        <p:pic>
          <p:nvPicPr>
            <p:cNvPr id="7" name="Picture 6" descr="C:\Users\swong\Documents\Manuals\IC3 GS4\7314 IC3 GS4\l2 dtp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7708" y="5241403"/>
              <a:ext cx="2669252" cy="1019109"/>
            </a:xfrm>
            <a:prstGeom prst="rect">
              <a:avLst/>
            </a:prstGeom>
            <a:noFill/>
            <a:ln>
              <a:noFill/>
            </a:ln>
          </p:spPr>
        </p:pic>
      </p:grpSp>
    </p:spTree>
    <p:extLst>
      <p:ext uri="{BB962C8B-B14F-4D97-AF65-F5344CB8AC3E}">
        <p14:creationId xmlns:p14="http://schemas.microsoft.com/office/powerpoint/2010/main" val="39600392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Mục tiêu bài học</a:t>
            </a:r>
            <a:endParaRPr lang="en-US" dirty="0"/>
          </a:p>
        </p:txBody>
      </p:sp>
      <p:sp>
        <p:nvSpPr>
          <p:cNvPr id="3" name="Content Placeholder 2"/>
          <p:cNvSpPr>
            <a:spLocks noGrp="1"/>
          </p:cNvSpPr>
          <p:nvPr>
            <p:ph idx="1"/>
          </p:nvPr>
        </p:nvSpPr>
        <p:spPr/>
        <p:txBody>
          <a:bodyPr>
            <a:normAutofit/>
          </a:bodyPr>
          <a:lstStyle/>
          <a:p>
            <a:pPr lvl="0">
              <a:lnSpc>
                <a:spcPct val="150000"/>
              </a:lnSpc>
            </a:pPr>
            <a:r>
              <a:rPr lang="vi-VN"/>
              <a:t>Các phần mềm ứng dụng khác nhau</a:t>
            </a:r>
          </a:p>
          <a:p>
            <a:pPr lvl="0">
              <a:lnSpc>
                <a:spcPct val="150000"/>
              </a:lnSpc>
            </a:pPr>
            <a:r>
              <a:rPr lang="vi-VN"/>
              <a:t>Cài đặt một chơng trình mới</a:t>
            </a:r>
          </a:p>
          <a:p>
            <a:pPr lvl="0">
              <a:lnSpc>
                <a:spcPct val="150000"/>
              </a:lnSpc>
            </a:pPr>
            <a:r>
              <a:rPr lang="vi-VN"/>
              <a:t>Gỡ bỏ một chương trình</a:t>
            </a:r>
            <a:endParaRPr lang="en-US"/>
          </a:p>
          <a:p>
            <a:pPr lvl="0">
              <a:lnSpc>
                <a:spcPct val="150000"/>
              </a:lnSpc>
            </a:pPr>
            <a:r>
              <a:rPr lang="vi-VN"/>
              <a:t>Cài đặt lại một chương trình</a:t>
            </a:r>
          </a:p>
          <a:p>
            <a:pPr lvl="0">
              <a:lnSpc>
                <a:spcPct val="150000"/>
              </a:lnSpc>
            </a:pPr>
            <a:r>
              <a:rPr lang="vi-VN"/>
              <a:t>Cập nhật một chương trình</a:t>
            </a:r>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a:t>
            </a:fld>
            <a:endParaRPr lang="en-US" dirty="0"/>
          </a:p>
        </p:txBody>
      </p:sp>
    </p:spTree>
    <p:extLst>
      <p:ext uri="{BB962C8B-B14F-4D97-AF65-F5344CB8AC3E}">
        <p14:creationId xmlns:p14="http://schemas.microsoft.com/office/powerpoint/2010/main" val="1918678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Bảng tính (Spreadsheets)</a:t>
            </a:r>
            <a:endParaRPr lang="en-US" dirty="0"/>
          </a:p>
        </p:txBody>
      </p:sp>
      <p:sp>
        <p:nvSpPr>
          <p:cNvPr id="3" name="Content Placeholder 2"/>
          <p:cNvSpPr>
            <a:spLocks noGrp="1"/>
          </p:cNvSpPr>
          <p:nvPr>
            <p:ph idx="1"/>
          </p:nvPr>
        </p:nvSpPr>
        <p:spPr/>
        <p:txBody>
          <a:bodyPr>
            <a:normAutofit/>
          </a:bodyPr>
          <a:lstStyle/>
          <a:p>
            <a:r>
              <a:rPr lang="vi-VN" sz="2200"/>
              <a:t>T</a:t>
            </a:r>
            <a:r>
              <a:rPr lang="en-CA" sz="2200"/>
              <a:t>hực hiện các phép toán, phân tích giả định “nếu-thì” (what-if) và hiển thị biểu đồ, đồ thị và sơ đồ</a:t>
            </a:r>
            <a:endParaRPr lang="vi-VN" sz="2200"/>
          </a:p>
          <a:p>
            <a:r>
              <a:rPr lang="en-CA" sz="2200"/>
              <a:t>Một tập tin bảng tính được gọi là một sổ tính (workbook) và bạn có thể lập bao nhiêu trang tính (worksheet) hoặc báo cáo (report)</a:t>
            </a:r>
            <a:endParaRPr lang="vi-VN" sz="2200"/>
          </a:p>
          <a:p>
            <a:r>
              <a:rPr lang="vi-VN" sz="2200"/>
              <a:t>C</a:t>
            </a:r>
            <a:r>
              <a:rPr lang="en-CA" sz="2200"/>
              <a:t>ung cấp khả năng sắp xếp, tìm kiếm hoặc lọc thông tin, và rất hữu ích cho việc quản lý và thao tác trên một lượng dữ liệu lớn</a:t>
            </a:r>
            <a:endParaRPr lang="en-US" sz="22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20</a:t>
            </a:fld>
            <a:endParaRPr lang="en-US" dirty="0"/>
          </a:p>
        </p:txBody>
      </p:sp>
      <p:grpSp>
        <p:nvGrpSpPr>
          <p:cNvPr id="6" name="Canvas 40"/>
          <p:cNvGrpSpPr/>
          <p:nvPr/>
        </p:nvGrpSpPr>
        <p:grpSpPr>
          <a:xfrm>
            <a:off x="2175593" y="3174077"/>
            <a:ext cx="5153302" cy="1519748"/>
            <a:chOff x="0" y="0"/>
            <a:chExt cx="4881880" cy="1919605"/>
          </a:xfrm>
        </p:grpSpPr>
        <p:sp>
          <p:nvSpPr>
            <p:cNvPr id="7" name="Rectangle 6"/>
            <p:cNvSpPr/>
            <p:nvPr/>
          </p:nvSpPr>
          <p:spPr>
            <a:xfrm>
              <a:off x="0" y="0"/>
              <a:ext cx="4881880" cy="1919605"/>
            </a:xfrm>
            <a:prstGeom prst="rect">
              <a:avLst/>
            </a:prstGeom>
            <a:noFill/>
          </p:spPr>
        </p:sp>
        <p:pic>
          <p:nvPicPr>
            <p:cNvPr id="8" name="Picture 7" descr="u7-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32573" cy="18839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u7-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417" y="516739"/>
              <a:ext cx="3813720" cy="9065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u7-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846" y="992849"/>
              <a:ext cx="3758415" cy="89161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26210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Quản trị cơ sở dữ liệu (Database)</a:t>
            </a:r>
            <a:endParaRPr lang="en-US" dirty="0"/>
          </a:p>
        </p:txBody>
      </p:sp>
      <p:sp>
        <p:nvSpPr>
          <p:cNvPr id="3" name="Content Placeholder 2"/>
          <p:cNvSpPr>
            <a:spLocks noGrp="1"/>
          </p:cNvSpPr>
          <p:nvPr>
            <p:ph idx="1"/>
          </p:nvPr>
        </p:nvSpPr>
        <p:spPr/>
        <p:txBody>
          <a:bodyPr>
            <a:normAutofit fontScale="92500" lnSpcReduction="10000"/>
          </a:bodyPr>
          <a:lstStyle/>
          <a:p>
            <a:pPr>
              <a:lnSpc>
                <a:spcPct val="110000"/>
              </a:lnSpc>
              <a:spcBef>
                <a:spcPts val="600"/>
              </a:spcBef>
            </a:pPr>
            <a:r>
              <a:rPr lang="vi-VN"/>
              <a:t>Lưu trữ và tổ chức dữ liệu, </a:t>
            </a:r>
            <a:r>
              <a:rPr lang="fr-FR"/>
              <a:t>lập báo cáo, lập các biểu mẫu để làm cho dữ liệu được nhập vào một cách dễ dàng và chính xác</a:t>
            </a:r>
            <a:endParaRPr lang="vi-VN"/>
          </a:p>
          <a:p>
            <a:pPr lvl="1">
              <a:lnSpc>
                <a:spcPct val="110000"/>
              </a:lnSpc>
              <a:spcBef>
                <a:spcPts val="600"/>
              </a:spcBef>
            </a:pPr>
            <a:r>
              <a:rPr lang="vi-VN"/>
              <a:t>Các trường </a:t>
            </a:r>
            <a:r>
              <a:rPr lang="en-US"/>
              <a:t>(field) </a:t>
            </a:r>
            <a:r>
              <a:rPr lang="vi-VN"/>
              <a:t>bao gồm </a:t>
            </a:r>
            <a:br>
              <a:rPr lang="en-US"/>
            </a:br>
            <a:r>
              <a:rPr lang="vi-VN"/>
              <a:t>các mẩu dữ liệu riêng lẻ</a:t>
            </a:r>
          </a:p>
          <a:p>
            <a:pPr lvl="1">
              <a:lnSpc>
                <a:spcPct val="110000"/>
              </a:lnSpc>
              <a:spcBef>
                <a:spcPts val="600"/>
              </a:spcBef>
            </a:pPr>
            <a:r>
              <a:rPr lang="vi-VN"/>
              <a:t>Bản ghi</a:t>
            </a:r>
            <a:r>
              <a:rPr lang="en-US"/>
              <a:t> (record)</a:t>
            </a:r>
            <a:r>
              <a:rPr lang="vi-VN"/>
              <a:t> là tập hợp </a:t>
            </a:r>
            <a:br>
              <a:rPr lang="en-US"/>
            </a:br>
            <a:r>
              <a:rPr lang="vi-VN"/>
              <a:t>của các trường có liên quan</a:t>
            </a:r>
          </a:p>
          <a:p>
            <a:pPr lvl="1">
              <a:lnSpc>
                <a:spcPct val="110000"/>
              </a:lnSpc>
              <a:spcBef>
                <a:spcPts val="600"/>
              </a:spcBef>
            </a:pPr>
            <a:r>
              <a:rPr lang="vi-VN"/>
              <a:t>Bảng</a:t>
            </a:r>
            <a:r>
              <a:rPr lang="en-US"/>
              <a:t> (table)</a:t>
            </a:r>
            <a:r>
              <a:rPr lang="vi-VN"/>
              <a:t> là tập hợp </a:t>
            </a:r>
            <a:br>
              <a:rPr lang="en-US"/>
            </a:br>
            <a:r>
              <a:rPr lang="vi-VN"/>
              <a:t>các bản ghi</a:t>
            </a:r>
          </a:p>
          <a:p>
            <a:pPr lvl="1">
              <a:lnSpc>
                <a:spcPct val="110000"/>
              </a:lnSpc>
              <a:spcBef>
                <a:spcPts val="600"/>
              </a:spcBef>
            </a:pPr>
            <a:r>
              <a:rPr lang="vi-VN"/>
              <a:t>Cơ sở dữ liệu gồm nhiều bảng</a:t>
            </a:r>
            <a:br>
              <a:rPr lang="en-US"/>
            </a:br>
            <a:r>
              <a:rPr lang="vi-VN"/>
              <a:t>của các bản ghi có liên quan</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21</a:t>
            </a:fld>
            <a:endParaRPr lang="en-US" dirty="0"/>
          </a:p>
        </p:txBody>
      </p:sp>
      <p:grpSp>
        <p:nvGrpSpPr>
          <p:cNvPr id="8" name="Group 7"/>
          <p:cNvGrpSpPr/>
          <p:nvPr/>
        </p:nvGrpSpPr>
        <p:grpSpPr>
          <a:xfrm>
            <a:off x="4235050" y="1997473"/>
            <a:ext cx="3962375" cy="2013982"/>
            <a:chOff x="8405695" y="2794957"/>
            <a:chExt cx="3550515" cy="2406193"/>
          </a:xfrm>
        </p:grpSpPr>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405695" y="2794957"/>
              <a:ext cx="3298790" cy="2044065"/>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9351033" y="3895556"/>
              <a:ext cx="2605177" cy="1305594"/>
            </a:xfrm>
            <a:prstGeom prst="rect">
              <a:avLst/>
            </a:prstGeom>
          </p:spPr>
        </p:pic>
      </p:grpSp>
    </p:spTree>
    <p:extLst>
      <p:ext uri="{BB962C8B-B14F-4D97-AF65-F5344CB8AC3E}">
        <p14:creationId xmlns:p14="http://schemas.microsoft.com/office/powerpoint/2010/main" val="27584362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Quản trị cơ sở dữ liệu (Database)</a:t>
            </a:r>
            <a:endParaRPr lang="en-US" dirty="0"/>
          </a:p>
        </p:txBody>
      </p:sp>
      <p:sp>
        <p:nvSpPr>
          <p:cNvPr id="3" name="Content Placeholder 2"/>
          <p:cNvSpPr>
            <a:spLocks noGrp="1"/>
          </p:cNvSpPr>
          <p:nvPr>
            <p:ph idx="1"/>
          </p:nvPr>
        </p:nvSpPr>
        <p:spPr>
          <a:xfrm>
            <a:off x="1" y="999000"/>
            <a:ext cx="8477025" cy="3938760"/>
          </a:xfrm>
        </p:spPr>
        <p:txBody>
          <a:bodyPr/>
          <a:lstStyle/>
          <a:p>
            <a:r>
              <a:rPr lang="vi-VN" sz="2400" b="1"/>
              <a:t>Cơ sở dữ liệu so với bảng tính</a:t>
            </a:r>
          </a:p>
          <a:p>
            <a:pPr lvl="1"/>
            <a:r>
              <a:rPr lang="vi-VN" sz="2200"/>
              <a:t>Dễ dàng để hình dung và hiểu dữ liệu hiển thị trong bảng tính, nhưng dữ liệu có thể bị lặp lại</a:t>
            </a:r>
          </a:p>
          <a:p>
            <a:pPr lvl="1"/>
            <a:r>
              <a:rPr lang="vi-VN" sz="2200"/>
              <a:t>S</a:t>
            </a:r>
            <a:r>
              <a:rPr lang="en-CA" sz="2200"/>
              <a:t>ức mạnh thực sự của các cơ sở dữ liệu nằm ở khả năng thể hiện các mối quan hệ dữ liệu phức tạp của chúng</a:t>
            </a:r>
            <a:endParaRPr lang="vi-VN" sz="2200"/>
          </a:p>
          <a:p>
            <a:pPr lvl="2"/>
            <a:r>
              <a:rPr lang="vi-VN"/>
              <a:t>D</a:t>
            </a:r>
            <a:r>
              <a:rPr lang="en-CA"/>
              <a:t>ữ liệu trong một cơ sở dữ liệu được lưu trữ trong nhiều bảng. Mỗi bảng lưu trữ thông tin về một khía cạnh cụ thể của thông tin</a:t>
            </a:r>
            <a:endParaRPr lang="vi-VN"/>
          </a:p>
          <a:p>
            <a:pPr lvl="2"/>
            <a:r>
              <a:rPr lang="en-CA"/>
              <a:t>Vì dữ liệu chứa trong mỗi bảng có liên quan đến dữ liệu chứa trong các bảng khác của cơ sở dữ liệu, một bộ thông tin hoàn chỉnh có thể được lấy ra cho một yêu cầu cụ thể nào đó</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22</a:t>
            </a:fld>
            <a:endParaRPr lang="en-US" dirty="0"/>
          </a:p>
        </p:txBody>
      </p:sp>
    </p:spTree>
    <p:extLst>
      <p:ext uri="{BB962C8B-B14F-4D97-AF65-F5344CB8AC3E}">
        <p14:creationId xmlns:p14="http://schemas.microsoft.com/office/powerpoint/2010/main" val="23634804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Trình chiếu (Presentations)</a:t>
            </a:r>
            <a:endParaRPr lang="en-US" dirty="0"/>
          </a:p>
        </p:txBody>
      </p:sp>
      <p:sp>
        <p:nvSpPr>
          <p:cNvPr id="3" name="Content Placeholder 2"/>
          <p:cNvSpPr>
            <a:spLocks noGrp="1"/>
          </p:cNvSpPr>
          <p:nvPr>
            <p:ph idx="1"/>
          </p:nvPr>
        </p:nvSpPr>
        <p:spPr>
          <a:xfrm>
            <a:off x="82607" y="976257"/>
            <a:ext cx="8385175" cy="1800044"/>
          </a:xfrm>
        </p:spPr>
        <p:txBody>
          <a:bodyPr>
            <a:normAutofit fontScale="92500" lnSpcReduction="10000"/>
          </a:bodyPr>
          <a:lstStyle/>
          <a:p>
            <a:r>
              <a:rPr lang="vi-VN"/>
              <a:t>C</a:t>
            </a:r>
            <a:r>
              <a:rPr lang="en-CA"/>
              <a:t>ho phép bạn tạo các trang trình chiếu hoặc tài liệu trình chiếu cho việc thuyết trình có người thuyết trình hoặc tự chạy</a:t>
            </a:r>
            <a:endParaRPr lang="vi-VN"/>
          </a:p>
          <a:p>
            <a:pPr lvl="1"/>
            <a:r>
              <a:rPr lang="vi-VN"/>
              <a:t>Cũng có thể </a:t>
            </a:r>
            <a:r>
              <a:rPr lang="en-CA"/>
              <a:t>trình chiếu truyền qua Internet</a:t>
            </a:r>
            <a:endParaRPr lang="vi-VN"/>
          </a:p>
          <a:p>
            <a:r>
              <a:rPr lang="vi-VN"/>
              <a:t>C</a:t>
            </a:r>
            <a:r>
              <a:rPr lang="en-CA"/>
              <a:t>ó thể tạo phần ghi chú cho người trình bày và tài liệu phát cho khán giả</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23</a:t>
            </a:fld>
            <a:endParaRPr lang="en-US" dirty="0"/>
          </a:p>
        </p:txBody>
      </p:sp>
      <p:grpSp>
        <p:nvGrpSpPr>
          <p:cNvPr id="6" name="Canvas 36"/>
          <p:cNvGrpSpPr/>
          <p:nvPr/>
        </p:nvGrpSpPr>
        <p:grpSpPr>
          <a:xfrm>
            <a:off x="1656479" y="2870888"/>
            <a:ext cx="5908263" cy="1811727"/>
            <a:chOff x="0" y="0"/>
            <a:chExt cx="4673600" cy="1910835"/>
          </a:xfrm>
        </p:grpSpPr>
        <p:sp>
          <p:nvSpPr>
            <p:cNvPr id="7" name="Rectangle 6"/>
            <p:cNvSpPr/>
            <p:nvPr/>
          </p:nvSpPr>
          <p:spPr>
            <a:xfrm>
              <a:off x="0" y="0"/>
              <a:ext cx="4673600" cy="1910715"/>
            </a:xfrm>
            <a:prstGeom prst="rect">
              <a:avLst/>
            </a:prstGeom>
            <a:noFill/>
          </p:spPr>
        </p:sp>
        <p:pic>
          <p:nvPicPr>
            <p:cNvPr id="8" name="Picture 7" descr="u7-007"/>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099054" cy="16146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u7-008"/>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519" y="79939"/>
              <a:ext cx="2443480" cy="183089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22341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Tạo nội dung (Content Creation)</a:t>
            </a:r>
            <a:endParaRPr lang="en-US" dirty="0"/>
          </a:p>
        </p:txBody>
      </p:sp>
      <p:sp>
        <p:nvSpPr>
          <p:cNvPr id="3" name="Content Placeholder 2"/>
          <p:cNvSpPr>
            <a:spLocks noGrp="1"/>
          </p:cNvSpPr>
          <p:nvPr>
            <p:ph idx="1"/>
          </p:nvPr>
        </p:nvSpPr>
        <p:spPr>
          <a:xfrm>
            <a:off x="373063" y="1008529"/>
            <a:ext cx="8146993" cy="3684914"/>
          </a:xfrm>
        </p:spPr>
        <p:txBody>
          <a:bodyPr/>
          <a:lstStyle/>
          <a:p>
            <a:pPr algn="just"/>
            <a:r>
              <a:rPr lang="en-CA"/>
              <a:t>Việc tạo nội dung số chất lượng chuyên nghiệp cho mục đích bất kì dễ dàng hơn trước. Nhiều chương trình ứng dụng cung cấp các trợ giúp khởi đầu nhanh (quick start aids) hoặc các mẫu để tự động hóa nhiều hơn quá trình tạo nội dung</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24</a:t>
            </a:fld>
            <a:endParaRPr lang="en-US" dirty="0"/>
          </a:p>
        </p:txBody>
      </p:sp>
      <p:pic>
        <p:nvPicPr>
          <p:cNvPr id="6" name="Picture 5" descr="C:\Users\swong\Documents\Manuals\IC3 GS4\7314 IC3 GS4\l5 db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5419" y="2624111"/>
            <a:ext cx="4067367" cy="1971352"/>
          </a:xfrm>
          <a:prstGeom prst="rect">
            <a:avLst/>
          </a:prstGeom>
          <a:noFill/>
          <a:ln>
            <a:noFill/>
          </a:ln>
        </p:spPr>
      </p:pic>
    </p:spTree>
    <p:extLst>
      <p:ext uri="{BB962C8B-B14F-4D97-AF65-F5344CB8AC3E}">
        <p14:creationId xmlns:p14="http://schemas.microsoft.com/office/powerpoint/2010/main" val="10495501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Tạo nội dung (Content Creation)</a:t>
            </a:r>
            <a:endParaRPr lang="en-US" dirty="0"/>
          </a:p>
        </p:txBody>
      </p:sp>
      <p:sp>
        <p:nvSpPr>
          <p:cNvPr id="3" name="Content Placeholder 2"/>
          <p:cNvSpPr>
            <a:spLocks noGrp="1"/>
          </p:cNvSpPr>
          <p:nvPr>
            <p:ph idx="1"/>
          </p:nvPr>
        </p:nvSpPr>
        <p:spPr>
          <a:xfrm>
            <a:off x="80387" y="839096"/>
            <a:ext cx="8454013" cy="3838888"/>
          </a:xfrm>
        </p:spPr>
        <p:txBody>
          <a:bodyPr/>
          <a:lstStyle/>
          <a:p>
            <a:r>
              <a:rPr lang="en-US" b="1"/>
              <a:t>Các phần mềm tạo nội dung</a:t>
            </a:r>
          </a:p>
          <a:p>
            <a:pPr lvl="1"/>
            <a:r>
              <a:rPr lang="en-CA"/>
              <a:t>Chèn các thành phần nội dung trong một nơi chứa trung tâm và sau đó sinh ra nội dung bằng cách sử dụng sự kết hợp của các thành phần này</a:t>
            </a:r>
            <a:endParaRPr lang="vi-VN"/>
          </a:p>
          <a:p>
            <a:pPr lvl="1"/>
            <a:r>
              <a:rPr lang="vi-VN"/>
              <a:t>Tập tin có thể là định dạng tập tin</a:t>
            </a:r>
            <a:r>
              <a:rPr lang="en-US"/>
              <a:t> </a:t>
            </a:r>
            <a:r>
              <a:rPr lang="vi-VN"/>
              <a:t>bất kỳ </a:t>
            </a:r>
          </a:p>
          <a:p>
            <a:pPr lvl="1"/>
            <a:r>
              <a:rPr lang="vi-VN"/>
              <a:t>Cũng cung cấp nhiều mẫu hoặc bố cục thiết kế sẵn</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25</a:t>
            </a:fld>
            <a:endParaRPr lang="en-US" dirty="0"/>
          </a:p>
        </p:txBody>
      </p:sp>
      <p:grpSp>
        <p:nvGrpSpPr>
          <p:cNvPr id="8" name="Group 7"/>
          <p:cNvGrpSpPr/>
          <p:nvPr/>
        </p:nvGrpSpPr>
        <p:grpSpPr>
          <a:xfrm>
            <a:off x="2467541" y="3286535"/>
            <a:ext cx="4034896" cy="1748044"/>
            <a:chOff x="2348652" y="3916080"/>
            <a:chExt cx="4034896" cy="2160329"/>
          </a:xfrm>
        </p:grpSpPr>
        <p:pic>
          <p:nvPicPr>
            <p:cNvPr id="6" name="Picture 5" descr="C:\Users\swong\Documents\Manuals\IC3 GS4\7314 IC3 GS4\Screens\gs4-007.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8652" y="3916080"/>
              <a:ext cx="3224012" cy="2053399"/>
            </a:xfrm>
            <a:prstGeom prst="rect">
              <a:avLst/>
            </a:prstGeom>
            <a:noFill/>
            <a:ln>
              <a:noFill/>
            </a:ln>
          </p:spPr>
        </p:pic>
        <p:pic>
          <p:nvPicPr>
            <p:cNvPr id="7" name="Picture 6" descr="C:\Users\swong\Documents\Manuals\IC3 GS4\7314 IC3 GS4\Screens\gs4-009.png"/>
            <p:cNvPicPr/>
            <p:nvPr/>
          </p:nvPicPr>
          <p:blipFill rotWithShape="1">
            <a:blip r:embed="rId4">
              <a:extLst>
                <a:ext uri="{28A0092B-C50C-407E-A947-70E740481C1C}">
                  <a14:useLocalDpi xmlns:a14="http://schemas.microsoft.com/office/drawing/2010/main" val="0"/>
                </a:ext>
              </a:extLst>
            </a:blip>
            <a:srcRect l="1" t="1" r="49883" b="47396"/>
            <a:stretch/>
          </p:blipFill>
          <p:spPr bwMode="auto">
            <a:xfrm>
              <a:off x="3917610" y="4437816"/>
              <a:ext cx="2465938" cy="1638593"/>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8205044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Đa phương tiện (Multimedia)</a:t>
            </a:r>
            <a:endParaRPr lang="en-US" dirty="0"/>
          </a:p>
        </p:txBody>
      </p:sp>
      <p:sp>
        <p:nvSpPr>
          <p:cNvPr id="3" name="Content Placeholder 2"/>
          <p:cNvSpPr>
            <a:spLocks noGrp="1"/>
          </p:cNvSpPr>
          <p:nvPr>
            <p:ph idx="1"/>
          </p:nvPr>
        </p:nvSpPr>
        <p:spPr/>
        <p:txBody>
          <a:bodyPr>
            <a:normAutofit/>
          </a:bodyPr>
          <a:lstStyle/>
          <a:p>
            <a:r>
              <a:rPr lang="vi-VN" sz="2200"/>
              <a:t>M</a:t>
            </a:r>
            <a:r>
              <a:rPr lang="en-CA" sz="2200"/>
              <a:t>ở rộng các tính năng thiết kế đồ họa bằng cách đưa thêm các yếu tố như video, nhạc, hoặc hoạt cảnh</a:t>
            </a:r>
            <a:endParaRPr lang="vi-VN" sz="2200"/>
          </a:p>
          <a:p>
            <a:r>
              <a:rPr lang="vi-VN" sz="2200"/>
              <a:t>Các định dạng tập tin phổ biến nhất</a:t>
            </a:r>
            <a:endParaRPr lang="en-US" sz="2200" dirty="0"/>
          </a:p>
          <a:p>
            <a:pPr lvl="1"/>
            <a:r>
              <a:rPr lang="en-US" dirty="0"/>
              <a:t>Video: .mpg/mpeg, .</a:t>
            </a:r>
            <a:r>
              <a:rPr lang="en-US" err="1"/>
              <a:t>mov</a:t>
            </a:r>
            <a:r>
              <a:rPr lang="en-US"/>
              <a:t>, </a:t>
            </a:r>
            <a:r>
              <a:rPr lang="en-US" dirty="0"/>
              <a:t>.</a:t>
            </a:r>
            <a:r>
              <a:rPr lang="en-US" dirty="0" err="1"/>
              <a:t>avi</a:t>
            </a:r>
            <a:endParaRPr lang="en-US" dirty="0"/>
          </a:p>
          <a:p>
            <a:pPr lvl="1"/>
            <a:r>
              <a:rPr lang="en-US"/>
              <a:t>Ân thanh: </a:t>
            </a:r>
            <a:r>
              <a:rPr lang="en-US" dirty="0"/>
              <a:t>.mp3 or .wav</a:t>
            </a:r>
          </a:p>
          <a:p>
            <a:pPr lvl="1"/>
            <a:r>
              <a:rPr lang="en-US"/>
              <a:t>Hình ảnh, hình vẽ: </a:t>
            </a:r>
            <a:r>
              <a:rPr lang="en-US" dirty="0"/>
              <a:t>.tiff, .</a:t>
            </a:r>
            <a:r>
              <a:rPr lang="en-US" dirty="0" err="1"/>
              <a:t>wmf</a:t>
            </a:r>
            <a:r>
              <a:rPr lang="en-US" dirty="0"/>
              <a:t>, .</a:t>
            </a:r>
            <a:r>
              <a:rPr lang="en-US"/>
              <a:t>bmp,</a:t>
            </a:r>
            <a:r>
              <a:rPr lang="en-US" dirty="0"/>
              <a:t> </a:t>
            </a:r>
            <a:r>
              <a:rPr lang="en-US"/>
              <a:t>.</a:t>
            </a:r>
            <a:r>
              <a:rPr lang="en-US" dirty="0"/>
              <a:t>jpeg/jpg, .</a:t>
            </a:r>
            <a:r>
              <a:rPr lang="en-US"/>
              <a:t>gif, </a:t>
            </a:r>
            <a:r>
              <a:rPr lang="en-US" dirty="0"/>
              <a:t>.</a:t>
            </a:r>
            <a:r>
              <a:rPr lang="en-US" dirty="0" err="1"/>
              <a:t>png</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26</a:t>
            </a:fld>
            <a:endParaRPr lang="en-US" dirty="0"/>
          </a:p>
        </p:txBody>
      </p:sp>
      <p:grpSp>
        <p:nvGrpSpPr>
          <p:cNvPr id="18" name="Group 17"/>
          <p:cNvGrpSpPr/>
          <p:nvPr/>
        </p:nvGrpSpPr>
        <p:grpSpPr>
          <a:xfrm>
            <a:off x="1014256" y="3351210"/>
            <a:ext cx="7115489" cy="1578634"/>
            <a:chOff x="1032293" y="4054414"/>
            <a:chExt cx="7115489" cy="2104845"/>
          </a:xfrm>
        </p:grpSpPr>
        <p:grpSp>
          <p:nvGrpSpPr>
            <p:cNvPr id="10" name="Canvas 26"/>
            <p:cNvGrpSpPr/>
            <p:nvPr/>
          </p:nvGrpSpPr>
          <p:grpSpPr>
            <a:xfrm>
              <a:off x="1032293" y="4071668"/>
              <a:ext cx="3184129" cy="2018581"/>
              <a:chOff x="0" y="0"/>
              <a:chExt cx="5143500" cy="3260725"/>
            </a:xfrm>
          </p:grpSpPr>
          <p:sp>
            <p:nvSpPr>
              <p:cNvPr id="11" name="Rectangle 10"/>
              <p:cNvSpPr/>
              <p:nvPr/>
            </p:nvSpPr>
            <p:spPr>
              <a:xfrm>
                <a:off x="0" y="0"/>
                <a:ext cx="5143500" cy="3260725"/>
              </a:xfrm>
              <a:prstGeom prst="rect">
                <a:avLst/>
              </a:prstGeom>
              <a:noFill/>
            </p:spPr>
          </p:sp>
          <p:pic>
            <p:nvPicPr>
              <p:cNvPr id="12" name="Picture 11" descr="fla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4149304" cy="32255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windows m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7333" y="428848"/>
                <a:ext cx="3612858" cy="24437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Canvas 2035"/>
            <p:cNvGrpSpPr/>
            <p:nvPr/>
          </p:nvGrpSpPr>
          <p:grpSpPr>
            <a:xfrm>
              <a:off x="4572000" y="4054414"/>
              <a:ext cx="3575782" cy="2104845"/>
              <a:chOff x="0" y="0"/>
              <a:chExt cx="5645150" cy="3322955"/>
            </a:xfrm>
          </p:grpSpPr>
          <p:sp>
            <p:nvSpPr>
              <p:cNvPr id="15" name="Rectangle 14"/>
              <p:cNvSpPr/>
              <p:nvPr/>
            </p:nvSpPr>
            <p:spPr>
              <a:xfrm>
                <a:off x="0" y="0"/>
                <a:ext cx="5645150" cy="3322955"/>
              </a:xfrm>
              <a:prstGeom prst="rect">
                <a:avLst/>
              </a:prstGeom>
            </p:spPr>
          </p:sp>
          <p:pic>
            <p:nvPicPr>
              <p:cNvPr id="16" name="Picture 15" descr="C:\Users\swong\Documents\Manuals\IC3 GS4\7314 IC3 GS4\l5 paint.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404661" cy="2812210"/>
              </a:xfrm>
              <a:prstGeom prst="rect">
                <a:avLst/>
              </a:prstGeom>
              <a:noFill/>
              <a:ln>
                <a:noFill/>
              </a:ln>
            </p:spPr>
          </p:pic>
          <p:pic>
            <p:nvPicPr>
              <p:cNvPr id="17" name="Picture 16" descr="C:\Users\swong\Documents\Manuals\IC3 GS4\7314 IC3 GS4\l5 psd.png"/>
              <p:cNvPicPr preferRelativeResize="0">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97360" y="593495"/>
                <a:ext cx="4147439" cy="2694203"/>
              </a:xfrm>
              <a:prstGeom prst="rect">
                <a:avLst/>
              </a:prstGeom>
              <a:noFill/>
              <a:ln>
                <a:noFill/>
              </a:ln>
            </p:spPr>
          </p:pic>
        </p:grpSp>
      </p:grpSp>
    </p:spTree>
    <p:extLst>
      <p:ext uri="{BB962C8B-B14F-4D97-AF65-F5344CB8AC3E}">
        <p14:creationId xmlns:p14="http://schemas.microsoft.com/office/powerpoint/2010/main" val="953019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Giải trí (Entertainment)</a:t>
            </a:r>
            <a:endParaRPr lang="en-US" dirty="0"/>
          </a:p>
        </p:txBody>
      </p:sp>
      <p:sp>
        <p:nvSpPr>
          <p:cNvPr id="3" name="Content Placeholder 2"/>
          <p:cNvSpPr>
            <a:spLocks noGrp="1"/>
          </p:cNvSpPr>
          <p:nvPr>
            <p:ph idx="1"/>
          </p:nvPr>
        </p:nvSpPr>
        <p:spPr/>
        <p:txBody>
          <a:bodyPr/>
          <a:lstStyle/>
          <a:p>
            <a:r>
              <a:rPr lang="vi-VN"/>
              <a:t>B</a:t>
            </a:r>
            <a:r>
              <a:rPr lang="en-CA"/>
              <a:t>ao gồm các công cụ trợ giúp bạn với các thành phần hoạt hình trong một môi trường video, âm thanh hay trò chơi</a:t>
            </a:r>
            <a:endParaRPr lang="vi-VN"/>
          </a:p>
          <a:p>
            <a:r>
              <a:rPr lang="vi-VN"/>
              <a:t>K</a:t>
            </a:r>
            <a:r>
              <a:rPr lang="en-CA"/>
              <a:t>hả năng kết nối với các thiết bị khác để chia sẻ thông tin</a:t>
            </a:r>
            <a:endParaRPr lang="en-US" sz="26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27</a:t>
            </a:fld>
            <a:endParaRPr lang="en-US" dirty="0"/>
          </a:p>
        </p:txBody>
      </p:sp>
      <p:pic>
        <p:nvPicPr>
          <p:cNvPr id="6" name="Picture 5" descr="C:\Users\swong\Documents\Manuals\IC3 GS4\7314 IC3 GS4\Screens\gs4-011.png"/>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90970" y="2445810"/>
            <a:ext cx="3723655" cy="1660587"/>
          </a:xfrm>
          <a:prstGeom prst="rect">
            <a:avLst/>
          </a:prstGeom>
          <a:noFill/>
          <a:ln>
            <a:noFill/>
          </a:ln>
        </p:spPr>
      </p:pic>
      <p:pic>
        <p:nvPicPr>
          <p:cNvPr id="7" name="Picture 6" descr="C:\Users\swong\Documents\Manuals\IC3 GS4\7314 IC3 GS4\l2 ent.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2556" y="2448848"/>
            <a:ext cx="3418184" cy="1657549"/>
          </a:xfrm>
          <a:prstGeom prst="rect">
            <a:avLst/>
          </a:prstGeom>
          <a:noFill/>
          <a:ln>
            <a:noFill/>
          </a:ln>
        </p:spPr>
      </p:pic>
    </p:spTree>
    <p:extLst>
      <p:ext uri="{BB962C8B-B14F-4D97-AF65-F5344CB8AC3E}">
        <p14:creationId xmlns:p14="http://schemas.microsoft.com/office/powerpoint/2010/main" val="7898879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Các công cụ bảo vệ hệ thống</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5060845"/>
              </p:ext>
            </p:extLst>
          </p:nvPr>
        </p:nvGraphicFramePr>
        <p:xfrm>
          <a:off x="1" y="942978"/>
          <a:ext cx="8487784" cy="2523744"/>
        </p:xfrm>
        <a:graphic>
          <a:graphicData uri="http://schemas.openxmlformats.org/drawingml/2006/table">
            <a:tbl>
              <a:tblPr firstRow="1" firstCol="1" bandRow="1">
                <a:tableStyleId>{2D5ABB26-0587-4C30-8999-92F81FD0307C}</a:tableStyleId>
              </a:tblPr>
              <a:tblGrid>
                <a:gridCol w="1183340">
                  <a:extLst>
                    <a:ext uri="{9D8B030D-6E8A-4147-A177-3AD203B41FA5}">
                      <a16:colId xmlns:a16="http://schemas.microsoft.com/office/drawing/2014/main" val="20000"/>
                    </a:ext>
                  </a:extLst>
                </a:gridCol>
                <a:gridCol w="7304444">
                  <a:extLst>
                    <a:ext uri="{9D8B030D-6E8A-4147-A177-3AD203B41FA5}">
                      <a16:colId xmlns:a16="http://schemas.microsoft.com/office/drawing/2014/main" val="20001"/>
                    </a:ext>
                  </a:extLst>
                </a:gridCol>
              </a:tblGrid>
              <a:tr h="473202">
                <a:tc>
                  <a:txBody>
                    <a:bodyPr/>
                    <a:lstStyle/>
                    <a:p>
                      <a:pPr marR="7620">
                        <a:lnSpc>
                          <a:spcPct val="115000"/>
                        </a:lnSpc>
                        <a:spcBef>
                          <a:spcPts val="100"/>
                        </a:spcBef>
                        <a:spcAft>
                          <a:spcPts val="100"/>
                        </a:spcAft>
                        <a:tabLst>
                          <a:tab pos="228600" algn="l"/>
                        </a:tabLst>
                      </a:pPr>
                      <a:r>
                        <a:rPr lang="en-US" sz="1600" b="1" dirty="0">
                          <a:effectLst/>
                          <a:latin typeface="Cambria" panose="02040503050406030204" pitchFamily="18" charset="0"/>
                        </a:rPr>
                        <a:t>Antivirus Protection</a:t>
                      </a:r>
                      <a:endParaRPr lang="en-US" sz="1600" b="1" dirty="0">
                        <a:effectLst/>
                        <a:latin typeface="Cambria" panose="02040503050406030204" pitchFamily="18" charset="0"/>
                        <a:ea typeface="Times New Roman"/>
                        <a:cs typeface="Calibri"/>
                      </a:endParaRPr>
                    </a:p>
                  </a:txBody>
                  <a:tcPr marL="68580" marR="68580" marT="0" marB="0"/>
                </a:tc>
                <a:tc>
                  <a:txBody>
                    <a:bodyPr/>
                    <a:lstStyle/>
                    <a:p>
                      <a:pPr marL="0" algn="just">
                        <a:lnSpc>
                          <a:spcPct val="115000"/>
                        </a:lnSpc>
                        <a:spcBef>
                          <a:spcPts val="100"/>
                        </a:spcBef>
                        <a:spcAft>
                          <a:spcPts val="100"/>
                        </a:spcAft>
                        <a:tabLst>
                          <a:tab pos="228600" algn="l"/>
                        </a:tabLst>
                      </a:pPr>
                      <a:r>
                        <a:rPr lang="vi-VN" sz="1600">
                          <a:effectLst/>
                          <a:latin typeface="Cambria" panose="02040503050406030204" pitchFamily="18" charset="0"/>
                        </a:rPr>
                        <a:t>Bảo vệ hệ thống khỏi các virus có thể làm gián đoạn, xóa hoặc </a:t>
                      </a:r>
                      <a:r>
                        <a:rPr lang="en-US" sz="1600">
                          <a:effectLst/>
                          <a:latin typeface="Cambria" panose="02040503050406030204" pitchFamily="18" charset="0"/>
                        </a:rPr>
                        <a:t>làm</a:t>
                      </a:r>
                      <a:r>
                        <a:rPr lang="en-US" sz="1600" baseline="0">
                          <a:effectLst/>
                          <a:latin typeface="Cambria" panose="02040503050406030204" pitchFamily="18" charset="0"/>
                        </a:rPr>
                        <a:t> hỏng </a:t>
                      </a:r>
                      <a:r>
                        <a:rPr lang="vi-VN" sz="1600">
                          <a:effectLst/>
                          <a:latin typeface="Cambria" panose="02040503050406030204" pitchFamily="18" charset="0"/>
                        </a:rPr>
                        <a:t>thông tin trên máy tính</a:t>
                      </a:r>
                      <a:endParaRPr lang="en-US" sz="1600" dirty="0">
                        <a:effectLst/>
                        <a:latin typeface="Cambria" panose="02040503050406030204" pitchFamily="18" charset="0"/>
                        <a:ea typeface="Times New Roman"/>
                        <a:cs typeface="Calibri"/>
                      </a:endParaRPr>
                    </a:p>
                  </a:txBody>
                  <a:tcPr marL="68580" marR="68580" marT="0" marB="0"/>
                </a:tc>
                <a:extLst>
                  <a:ext uri="{0D108BD9-81ED-4DB2-BD59-A6C34878D82A}">
                    <a16:rowId xmlns:a16="http://schemas.microsoft.com/office/drawing/2014/main" val="10000"/>
                  </a:ext>
                </a:extLst>
              </a:tr>
              <a:tr h="793127">
                <a:tc>
                  <a:txBody>
                    <a:bodyPr/>
                    <a:lstStyle/>
                    <a:p>
                      <a:pPr marR="7620">
                        <a:lnSpc>
                          <a:spcPct val="115000"/>
                        </a:lnSpc>
                        <a:spcBef>
                          <a:spcPts val="100"/>
                        </a:spcBef>
                        <a:spcAft>
                          <a:spcPts val="100"/>
                        </a:spcAft>
                        <a:tabLst>
                          <a:tab pos="228600" algn="l"/>
                        </a:tabLst>
                      </a:pPr>
                      <a:r>
                        <a:rPr lang="en-US" sz="1600" b="1">
                          <a:effectLst/>
                          <a:latin typeface="Cambria" panose="02040503050406030204" pitchFamily="18" charset="0"/>
                        </a:rPr>
                        <a:t>Adware/</a:t>
                      </a:r>
                      <a:br>
                        <a:rPr lang="en-US" sz="1600" b="1">
                          <a:effectLst/>
                          <a:latin typeface="Cambria" panose="02040503050406030204" pitchFamily="18" charset="0"/>
                        </a:rPr>
                      </a:br>
                      <a:r>
                        <a:rPr lang="en-US" sz="1600" b="1">
                          <a:effectLst/>
                          <a:latin typeface="Cambria" panose="02040503050406030204" pitchFamily="18" charset="0"/>
                        </a:rPr>
                        <a:t>Spyware </a:t>
                      </a:r>
                      <a:r>
                        <a:rPr lang="en-US" sz="1600" b="1" dirty="0">
                          <a:effectLst/>
                          <a:latin typeface="Cambria" panose="02040503050406030204" pitchFamily="18" charset="0"/>
                        </a:rPr>
                        <a:t>Protection</a:t>
                      </a:r>
                      <a:endParaRPr lang="en-US" sz="1600" b="1" dirty="0">
                        <a:effectLst/>
                        <a:latin typeface="Cambria" panose="02040503050406030204" pitchFamily="18" charset="0"/>
                        <a:ea typeface="Times New Roman"/>
                        <a:cs typeface="Calibri"/>
                      </a:endParaRPr>
                    </a:p>
                  </a:txBody>
                  <a:tcPr marL="68580" marR="68580" marT="0" marB="0"/>
                </a:tc>
                <a:tc>
                  <a:txBody>
                    <a:bodyPr/>
                    <a:lstStyle/>
                    <a:p>
                      <a:pPr marL="0" algn="just">
                        <a:lnSpc>
                          <a:spcPct val="115000"/>
                        </a:lnSpc>
                        <a:spcBef>
                          <a:spcPts val="100"/>
                        </a:spcBef>
                        <a:spcAft>
                          <a:spcPts val="100"/>
                        </a:spcAft>
                        <a:tabLst>
                          <a:tab pos="228600" algn="l"/>
                        </a:tabLst>
                      </a:pPr>
                      <a:r>
                        <a:rPr lang="vi-VN" sz="1600">
                          <a:effectLst/>
                          <a:latin typeface="Cambria" panose="02040503050406030204" pitchFamily="18" charset="0"/>
                          <a:ea typeface="Times New Roman"/>
                          <a:cs typeface="Calibri"/>
                        </a:rPr>
                        <a:t>Thư rác là những thông điệp không mong đợi, thường với mục đích bán hàng; phần mềm gián điệp là những chương trình thu thập thông tin về việc sử dụng Internet; và phần mềm quảng cáo là những chương trình tự động hiển thị các mẩu quảng cáo. </a:t>
                      </a:r>
                      <a:endParaRPr lang="en-US" sz="1600" dirty="0">
                        <a:effectLst/>
                        <a:latin typeface="Cambria" panose="02040503050406030204" pitchFamily="18" charset="0"/>
                        <a:ea typeface="Times New Roman"/>
                        <a:cs typeface="Calibri"/>
                      </a:endParaRPr>
                    </a:p>
                  </a:txBody>
                  <a:tcPr marL="68580" marR="68580" marT="0" marB="0"/>
                </a:tc>
                <a:extLst>
                  <a:ext uri="{0D108BD9-81ED-4DB2-BD59-A6C34878D82A}">
                    <a16:rowId xmlns:a16="http://schemas.microsoft.com/office/drawing/2014/main" val="10001"/>
                  </a:ext>
                </a:extLst>
              </a:tr>
              <a:tr h="709803">
                <a:tc>
                  <a:txBody>
                    <a:bodyPr/>
                    <a:lstStyle/>
                    <a:p>
                      <a:pPr marR="7620">
                        <a:lnSpc>
                          <a:spcPct val="115000"/>
                        </a:lnSpc>
                        <a:spcBef>
                          <a:spcPts val="100"/>
                        </a:spcBef>
                        <a:spcAft>
                          <a:spcPts val="100"/>
                        </a:spcAft>
                        <a:tabLst>
                          <a:tab pos="228600" algn="l"/>
                        </a:tabLst>
                      </a:pPr>
                      <a:r>
                        <a:rPr lang="en-US" sz="1600" b="1" dirty="0">
                          <a:effectLst/>
                          <a:latin typeface="Cambria" panose="02040503050406030204" pitchFamily="18" charset="0"/>
                        </a:rPr>
                        <a:t>Malware Protection</a:t>
                      </a:r>
                      <a:endParaRPr lang="en-US" sz="1600" b="1" dirty="0">
                        <a:effectLst/>
                        <a:latin typeface="Cambria" panose="02040503050406030204" pitchFamily="18" charset="0"/>
                        <a:ea typeface="Times New Roman"/>
                        <a:cs typeface="Calibri"/>
                      </a:endParaRPr>
                    </a:p>
                  </a:txBody>
                  <a:tcPr marL="68580" marR="68580" marT="0" marB="0"/>
                </a:tc>
                <a:tc>
                  <a:txBody>
                    <a:bodyPr/>
                    <a:lstStyle/>
                    <a:p>
                      <a:pPr marL="0" algn="just">
                        <a:lnSpc>
                          <a:spcPct val="115000"/>
                        </a:lnSpc>
                        <a:spcBef>
                          <a:spcPts val="100"/>
                        </a:spcBef>
                        <a:spcAft>
                          <a:spcPts val="100"/>
                        </a:spcAft>
                        <a:tabLst>
                          <a:tab pos="228600" algn="l"/>
                        </a:tabLst>
                      </a:pPr>
                      <a:r>
                        <a:rPr lang="vi-VN" sz="1600">
                          <a:effectLst/>
                          <a:latin typeface="Cambria" panose="02040503050406030204" pitchFamily="18" charset="0"/>
                        </a:rPr>
                        <a:t>Có thể chứa các virus, adware/spyware hoặc mã độc (code) để phá vỡ các tác vụ của một máy tính, đưa truy cập trái phép ra bên ngoài hoặc lấy các dữ liệu bí mật hoặc nhạy cảm.</a:t>
                      </a:r>
                      <a:endParaRPr lang="en-US" sz="1600" dirty="0">
                        <a:effectLst/>
                        <a:latin typeface="Cambria" panose="02040503050406030204" pitchFamily="18" charset="0"/>
                        <a:ea typeface="Times New Roman"/>
                        <a:cs typeface="Calibri"/>
                      </a:endParaRPr>
                    </a:p>
                  </a:txBody>
                  <a:tcPr marL="68580" marR="68580" marT="0" marB="0"/>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28</a:t>
            </a:fld>
            <a:endParaRPr lang="en-US" dirty="0"/>
          </a:p>
        </p:txBody>
      </p:sp>
      <p:grpSp>
        <p:nvGrpSpPr>
          <p:cNvPr id="7" name="Group 6"/>
          <p:cNvGrpSpPr/>
          <p:nvPr/>
        </p:nvGrpSpPr>
        <p:grpSpPr>
          <a:xfrm>
            <a:off x="2969110" y="3375857"/>
            <a:ext cx="3735143" cy="1505629"/>
            <a:chOff x="0" y="0"/>
            <a:chExt cx="5646906" cy="3116433"/>
          </a:xfrm>
        </p:grpSpPr>
        <p:pic>
          <p:nvPicPr>
            <p:cNvPr id="8" name="Picture 7" descr="C:\Users\swong\Documents\Manuals\IC3 GS4\7314 IC3 GS4\Screens\avg2012.png"/>
            <p:cNvPicPr/>
            <p:nvPr/>
          </p:nvPicPr>
          <p:blipFill rotWithShape="1">
            <a:blip r:embed="rId3" cstate="print">
              <a:extLst>
                <a:ext uri="{28A0092B-C50C-407E-A947-70E740481C1C}">
                  <a14:useLocalDpi xmlns:a14="http://schemas.microsoft.com/office/drawing/2010/main" val="0"/>
                </a:ext>
              </a:extLst>
            </a:blip>
            <a:srcRect r="2227" b="23268"/>
            <a:stretch/>
          </p:blipFill>
          <p:spPr bwMode="auto">
            <a:xfrm>
              <a:off x="0" y="0"/>
              <a:ext cx="4600575" cy="2638425"/>
            </a:xfrm>
            <a:prstGeom prst="rect">
              <a:avLst/>
            </a:prstGeom>
            <a:noFill/>
            <a:ln>
              <a:noFill/>
            </a:ln>
            <a:extLst>
              <a:ext uri="{53640926-AAD7-44D8-BBD7-CCE9431645EC}">
                <a14:shadowObscured xmlns:a14="http://schemas.microsoft.com/office/drawing/2010/main"/>
              </a:ext>
            </a:extLst>
          </p:spPr>
        </p:pic>
        <p:grpSp>
          <p:nvGrpSpPr>
            <p:cNvPr id="9" name="Group 8"/>
            <p:cNvGrpSpPr/>
            <p:nvPr/>
          </p:nvGrpSpPr>
          <p:grpSpPr>
            <a:xfrm>
              <a:off x="1622794" y="860757"/>
              <a:ext cx="4024112" cy="2255676"/>
              <a:chOff x="1079971" y="764702"/>
              <a:chExt cx="4025400" cy="2260046"/>
            </a:xfrm>
          </p:grpSpPr>
          <p:pic>
            <p:nvPicPr>
              <p:cNvPr id="10" name="Picture 9" descr="C:\Users\swong\Documents\Manuals\IC3 GS4\7314 IC3 GS4\Screens\gs4-003.png"/>
              <p:cNvPicPr>
                <a:picLocks noChangeAspect="1"/>
              </p:cNvPicPr>
              <p:nvPr/>
            </p:nvPicPr>
            <p:blipFill rotWithShape="1">
              <a:blip r:embed="rId4" cstate="print">
                <a:extLst>
                  <a:ext uri="{28A0092B-C50C-407E-A947-70E740481C1C}">
                    <a14:useLocalDpi xmlns:a14="http://schemas.microsoft.com/office/drawing/2010/main" val="0"/>
                  </a:ext>
                </a:extLst>
              </a:blip>
              <a:srcRect l="403" t="-289" r="15790" b="41013"/>
              <a:stretch/>
            </p:blipFill>
            <p:spPr bwMode="auto">
              <a:xfrm>
                <a:off x="1079971" y="764702"/>
                <a:ext cx="3943350" cy="1952625"/>
              </a:xfrm>
              <a:prstGeom prst="rect">
                <a:avLst/>
              </a:prstGeom>
              <a:noFill/>
              <a:ln>
                <a:noFill/>
              </a:ln>
              <a:extLst>
                <a:ext uri="{53640926-AAD7-44D8-BBD7-CCE9431645EC}">
                  <a14:shadowObscured xmlns:a14="http://schemas.microsoft.com/office/drawing/2010/main"/>
                </a:ext>
              </a:extLst>
            </p:spPr>
          </p:pic>
          <p:pic>
            <p:nvPicPr>
              <p:cNvPr id="11" name="Picture 10" descr="\\CCI-HPAMD\Users\Instructor\Documents\screenshots\Lesson6\WD-san-complete.png"/>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r="40485" b="46119"/>
              <a:stretch/>
            </p:blipFill>
            <p:spPr bwMode="auto">
              <a:xfrm>
                <a:off x="2514570" y="1148650"/>
                <a:ext cx="2590801" cy="1876098"/>
              </a:xfrm>
              <a:prstGeom prst="rect">
                <a:avLst/>
              </a:prstGeom>
              <a:noFill/>
              <a:ln>
                <a:noFill/>
              </a:ln>
              <a:extLst>
                <a:ext uri="{53640926-AAD7-44D8-BBD7-CCE9431645EC}">
                  <a14:shadowObscured xmlns:a14="http://schemas.microsoft.com/office/drawing/2010/main"/>
                </a:ext>
              </a:extLst>
            </p:spPr>
          </p:pic>
        </p:grpSp>
      </p:grpSp>
    </p:spTree>
    <p:extLst>
      <p:ext uri="{BB962C8B-B14F-4D97-AF65-F5344CB8AC3E}">
        <p14:creationId xmlns:p14="http://schemas.microsoft.com/office/powerpoint/2010/main" val="29276160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Các chương trình quản lý đĩa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2989289"/>
              </p:ext>
            </p:extLst>
          </p:nvPr>
        </p:nvGraphicFramePr>
        <p:xfrm>
          <a:off x="414069" y="1125748"/>
          <a:ext cx="8072707" cy="3616394"/>
        </p:xfrm>
        <a:graphic>
          <a:graphicData uri="http://schemas.openxmlformats.org/drawingml/2006/table">
            <a:tbl>
              <a:tblPr firstRow="1" firstCol="1" bandRow="1">
                <a:tableStyleId>{2D5ABB26-0587-4C30-8999-92F81FD0307C}</a:tableStyleId>
              </a:tblPr>
              <a:tblGrid>
                <a:gridCol w="1980626">
                  <a:extLst>
                    <a:ext uri="{9D8B030D-6E8A-4147-A177-3AD203B41FA5}">
                      <a16:colId xmlns:a16="http://schemas.microsoft.com/office/drawing/2014/main" val="20000"/>
                    </a:ext>
                  </a:extLst>
                </a:gridCol>
                <a:gridCol w="6092081">
                  <a:extLst>
                    <a:ext uri="{9D8B030D-6E8A-4147-A177-3AD203B41FA5}">
                      <a16:colId xmlns:a16="http://schemas.microsoft.com/office/drawing/2014/main" val="20001"/>
                    </a:ext>
                  </a:extLst>
                </a:gridCol>
              </a:tblGrid>
              <a:tr h="975551">
                <a:tc>
                  <a:txBody>
                    <a:bodyPr/>
                    <a:lstStyle/>
                    <a:p>
                      <a:pPr marR="7620">
                        <a:lnSpc>
                          <a:spcPct val="115000"/>
                        </a:lnSpc>
                        <a:spcBef>
                          <a:spcPts val="200"/>
                        </a:spcBef>
                        <a:spcAft>
                          <a:spcPts val="200"/>
                        </a:spcAft>
                        <a:tabLst>
                          <a:tab pos="228600" algn="l"/>
                        </a:tabLst>
                      </a:pPr>
                      <a:r>
                        <a:rPr lang="en-US" sz="1700" b="1" dirty="0">
                          <a:effectLst/>
                          <a:latin typeface="Cambria" panose="02040503050406030204" pitchFamily="18" charset="0"/>
                        </a:rPr>
                        <a:t>Disk Compression</a:t>
                      </a:r>
                      <a:endParaRPr lang="en-US" sz="1700" b="1" dirty="0">
                        <a:effectLst/>
                        <a:latin typeface="Cambria" panose="02040503050406030204" pitchFamily="18" charset="0"/>
                        <a:ea typeface="Times New Roman"/>
                        <a:cs typeface="Calibri"/>
                      </a:endParaRPr>
                    </a:p>
                  </a:txBody>
                  <a:tcPr marT="34290" marB="34290"/>
                </a:tc>
                <a:tc>
                  <a:txBody>
                    <a:bodyPr/>
                    <a:lstStyle/>
                    <a:p>
                      <a:pPr marL="0" algn="just">
                        <a:lnSpc>
                          <a:spcPct val="115000"/>
                        </a:lnSpc>
                        <a:spcBef>
                          <a:spcPts val="200"/>
                        </a:spcBef>
                        <a:spcAft>
                          <a:spcPts val="200"/>
                        </a:spcAft>
                        <a:tabLst>
                          <a:tab pos="228600" algn="l"/>
                        </a:tabLst>
                      </a:pPr>
                      <a:r>
                        <a:rPr lang="vi-VN" sz="1700">
                          <a:effectLst/>
                          <a:latin typeface="Cambria" panose="02040503050406030204" pitchFamily="18" charset="0"/>
                        </a:rPr>
                        <a:t>Nén các tập tin trên ổ cứng giống như việc lấy các hồ sơ ít dùng ở trên cùng ngăn kéo tủ hồ sơ rồi nhét chặt chúng xuống dưới cùng</a:t>
                      </a:r>
                      <a:endParaRPr lang="en-US" sz="1700" dirty="0">
                        <a:effectLst/>
                        <a:latin typeface="Cambria" panose="02040503050406030204" pitchFamily="18" charset="0"/>
                      </a:endParaRPr>
                    </a:p>
                  </a:txBody>
                  <a:tcPr marT="34290" marB="34290"/>
                </a:tc>
                <a:extLst>
                  <a:ext uri="{0D108BD9-81ED-4DB2-BD59-A6C34878D82A}">
                    <a16:rowId xmlns:a16="http://schemas.microsoft.com/office/drawing/2014/main" val="10000"/>
                  </a:ext>
                </a:extLst>
              </a:tr>
              <a:tr h="1060645">
                <a:tc>
                  <a:txBody>
                    <a:bodyPr/>
                    <a:lstStyle/>
                    <a:p>
                      <a:pPr marR="7620">
                        <a:lnSpc>
                          <a:spcPct val="115000"/>
                        </a:lnSpc>
                        <a:spcBef>
                          <a:spcPts val="200"/>
                        </a:spcBef>
                        <a:spcAft>
                          <a:spcPts val="200"/>
                        </a:spcAft>
                        <a:tabLst>
                          <a:tab pos="228600" algn="l"/>
                        </a:tabLst>
                      </a:pPr>
                      <a:r>
                        <a:rPr lang="en-US" sz="1700" b="1">
                          <a:effectLst/>
                          <a:latin typeface="Cambria" panose="02040503050406030204" pitchFamily="18" charset="0"/>
                        </a:rPr>
                        <a:t>Defragment-ation</a:t>
                      </a:r>
                      <a:endParaRPr lang="en-US" sz="1700" b="1">
                        <a:effectLst/>
                        <a:latin typeface="Cambria" panose="02040503050406030204" pitchFamily="18" charset="0"/>
                        <a:ea typeface="Times New Roman"/>
                        <a:cs typeface="Calibri"/>
                      </a:endParaRPr>
                    </a:p>
                  </a:txBody>
                  <a:tcPr marT="34290" marB="34290"/>
                </a:tc>
                <a:tc>
                  <a:txBody>
                    <a:bodyPr/>
                    <a:lstStyle/>
                    <a:p>
                      <a:pPr marL="0" algn="just">
                        <a:lnSpc>
                          <a:spcPct val="115000"/>
                        </a:lnSpc>
                        <a:spcBef>
                          <a:spcPts val="200"/>
                        </a:spcBef>
                        <a:spcAft>
                          <a:spcPts val="200"/>
                        </a:spcAft>
                        <a:tabLst>
                          <a:tab pos="228600" algn="l"/>
                        </a:tabLst>
                      </a:pPr>
                      <a:r>
                        <a:rPr lang="vi-VN" sz="1700">
                          <a:effectLst/>
                          <a:latin typeface="Cambria" panose="02040503050406030204" pitchFamily="18" charset="0"/>
                        </a:rPr>
                        <a:t>Đặt những tập tin không tiếp giáp với nhau và làm giảm hiệu suất kém từ các đầu đọc/ghi nhảy từ vị trí này đến vị trí khác để lấy tập tin.</a:t>
                      </a:r>
                      <a:endParaRPr lang="en-US" sz="1700" dirty="0">
                        <a:effectLst/>
                        <a:latin typeface="Cambria" panose="02040503050406030204" pitchFamily="18" charset="0"/>
                        <a:ea typeface="Times New Roman"/>
                        <a:cs typeface="Calibri"/>
                      </a:endParaRPr>
                    </a:p>
                  </a:txBody>
                  <a:tcPr marT="34290" marB="34290"/>
                </a:tc>
                <a:extLst>
                  <a:ext uri="{0D108BD9-81ED-4DB2-BD59-A6C34878D82A}">
                    <a16:rowId xmlns:a16="http://schemas.microsoft.com/office/drawing/2014/main" val="10001"/>
                  </a:ext>
                </a:extLst>
              </a:tr>
              <a:tr h="1580198">
                <a:tc>
                  <a:txBody>
                    <a:bodyPr/>
                    <a:lstStyle/>
                    <a:p>
                      <a:pPr marR="7620">
                        <a:lnSpc>
                          <a:spcPct val="115000"/>
                        </a:lnSpc>
                        <a:spcBef>
                          <a:spcPts val="200"/>
                        </a:spcBef>
                        <a:spcAft>
                          <a:spcPts val="200"/>
                        </a:spcAft>
                        <a:tabLst>
                          <a:tab pos="228600" algn="l"/>
                        </a:tabLst>
                      </a:pPr>
                      <a:r>
                        <a:rPr lang="en-US" sz="1700" b="1" dirty="0">
                          <a:effectLst/>
                          <a:latin typeface="Cambria" panose="02040503050406030204" pitchFamily="18" charset="0"/>
                        </a:rPr>
                        <a:t>Disk Cleanup</a:t>
                      </a:r>
                      <a:endParaRPr lang="en-US" sz="1700" b="1" dirty="0">
                        <a:effectLst/>
                        <a:latin typeface="Cambria" panose="02040503050406030204" pitchFamily="18" charset="0"/>
                        <a:ea typeface="Times New Roman"/>
                        <a:cs typeface="Calibri"/>
                      </a:endParaRPr>
                    </a:p>
                  </a:txBody>
                  <a:tcPr marT="34290" marB="34290"/>
                </a:tc>
                <a:tc>
                  <a:txBody>
                    <a:bodyPr/>
                    <a:lstStyle/>
                    <a:p>
                      <a:pPr marL="0" algn="just">
                        <a:lnSpc>
                          <a:spcPct val="115000"/>
                        </a:lnSpc>
                        <a:spcBef>
                          <a:spcPts val="200"/>
                        </a:spcBef>
                        <a:spcAft>
                          <a:spcPts val="200"/>
                        </a:spcAft>
                        <a:tabLst>
                          <a:tab pos="228600" algn="l"/>
                        </a:tabLst>
                      </a:pPr>
                      <a:r>
                        <a:rPr lang="vi-VN" sz="1700">
                          <a:effectLst/>
                          <a:latin typeface="Cambria" panose="02040503050406030204" pitchFamily="18" charset="0"/>
                        </a:rPr>
                        <a:t>phục hồi lại không gian trống của ổ đĩa bị chiếm dụng bởi các tập tin tạm trú, các ứng dụng không còn sử dụng, các tập tin trong thùng rác hay các mảnh của tập tin bạn tải về từ các trang web</a:t>
                      </a:r>
                      <a:endParaRPr lang="en-US" sz="1700" dirty="0">
                        <a:effectLst/>
                        <a:latin typeface="Cambria" panose="02040503050406030204" pitchFamily="18" charset="0"/>
                        <a:ea typeface="Times New Roman"/>
                        <a:cs typeface="Calibri"/>
                      </a:endParaRPr>
                    </a:p>
                  </a:txBody>
                  <a:tcPr marT="34290" marB="34290"/>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29</a:t>
            </a:fld>
            <a:endParaRPr lang="en-US" dirty="0"/>
          </a:p>
        </p:txBody>
      </p:sp>
    </p:spTree>
    <p:extLst>
      <p:ext uri="{BB962C8B-B14F-4D97-AF65-F5344CB8AC3E}">
        <p14:creationId xmlns:p14="http://schemas.microsoft.com/office/powerpoint/2010/main" val="2149276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Chương trình phần mềm là gì?</a:t>
            </a:r>
            <a:endParaRPr lang="en-US" dirty="0"/>
          </a:p>
        </p:txBody>
      </p:sp>
      <p:sp>
        <p:nvSpPr>
          <p:cNvPr id="3" name="Content Placeholder 2"/>
          <p:cNvSpPr>
            <a:spLocks noGrp="1"/>
          </p:cNvSpPr>
          <p:nvPr>
            <p:ph idx="1"/>
          </p:nvPr>
        </p:nvSpPr>
        <p:spPr>
          <a:xfrm>
            <a:off x="80387" y="951569"/>
            <a:ext cx="8454013" cy="4018463"/>
          </a:xfrm>
        </p:spPr>
        <p:txBody>
          <a:bodyPr>
            <a:normAutofit lnSpcReduction="10000"/>
          </a:bodyPr>
          <a:lstStyle/>
          <a:p>
            <a:r>
              <a:rPr lang="vi-VN" sz="2000"/>
              <a:t>L</a:t>
            </a:r>
            <a:r>
              <a:rPr lang="en-CA" sz="2000"/>
              <a:t>à tập hợp theo trình tự các câu lệnh được viết để thực hiện một công việc cụ thể</a:t>
            </a:r>
            <a:endParaRPr lang="vi-VN" sz="2000"/>
          </a:p>
          <a:p>
            <a:pPr lvl="1"/>
            <a:r>
              <a:rPr lang="vi-VN" sz="1800"/>
              <a:t>Lập trình viên sử dụng ngôn ngữ đặc biệt để viết các lệnh và các phép tính toán trong hình thức con người có thể đọc được</a:t>
            </a:r>
          </a:p>
          <a:p>
            <a:pPr lvl="1"/>
            <a:r>
              <a:rPr lang="vi-VN" sz="1800"/>
              <a:t>Ngôn ngữ lập trình biên dịch mã nguồn thành mã </a:t>
            </a:r>
            <a:br>
              <a:rPr lang="en-US" sz="1800"/>
            </a:br>
            <a:r>
              <a:rPr lang="vi-VN" sz="1800"/>
              <a:t>thực thi được hoặc mã máy để máy tính sử dụng</a:t>
            </a:r>
          </a:p>
          <a:p>
            <a:pPr lvl="1"/>
            <a:r>
              <a:rPr lang="vi-VN" sz="1800"/>
              <a:t>Mã chương trình hoạt động "đằng sau hậu trường" </a:t>
            </a:r>
            <a:br>
              <a:rPr lang="en-US" sz="1800"/>
            </a:br>
            <a:r>
              <a:rPr lang="en-US" sz="1800"/>
              <a:t>(behind the scenes) </a:t>
            </a:r>
            <a:r>
              <a:rPr lang="vi-VN" sz="1800"/>
              <a:t>để diễn giải thao tác nhấp chuột, thao tác gõ phím </a:t>
            </a:r>
            <a:br>
              <a:rPr lang="en-US" sz="1800"/>
            </a:br>
            <a:r>
              <a:rPr lang="vi-VN" sz="1800"/>
              <a:t>và lựa chọn trình đơn hoặc để hiển thị thông điệp và văn bản</a:t>
            </a:r>
          </a:p>
          <a:p>
            <a:r>
              <a:rPr lang="en-CA" sz="2000"/>
              <a:t>Các chương trình phần mềm có thể tạo các văn bản, ghi các âm thanh, thao tác trên các hình ảnh, thực hiện các tính toán phức tạp hoặc thực hiện một số lượng lớn các công việc khác nhau</a:t>
            </a:r>
            <a:endParaRPr lang="vi-VN" sz="2000"/>
          </a:p>
          <a:p>
            <a:pPr lvl="1"/>
            <a:r>
              <a:rPr lang="en-CA" sz="1800"/>
              <a:t>. Sự lựa chọn của bạn phải được dựa trên những gì bạn cần hoành thành, mức độ chi tiết và các tính năng bạn cần và cái nào là hiệu quả nhất về mặt chi phí</a:t>
            </a:r>
            <a:endParaRPr lang="en-US" sz="14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pPr/>
              <a:t>3</a:t>
            </a:fld>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662253" y="1882133"/>
            <a:ext cx="1717954" cy="1076220"/>
          </a:xfrm>
          <a:prstGeom prst="rect">
            <a:avLst/>
          </a:prstGeom>
        </p:spPr>
      </p:pic>
    </p:spTree>
    <p:extLst>
      <p:ext uri="{BB962C8B-B14F-4D97-AF65-F5344CB8AC3E}">
        <p14:creationId xmlns:p14="http://schemas.microsoft.com/office/powerpoint/2010/main" val="3510970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Các tiện ích nén tập tin</a:t>
            </a:r>
            <a:endParaRPr lang="en-US" dirty="0"/>
          </a:p>
        </p:txBody>
      </p:sp>
      <p:sp>
        <p:nvSpPr>
          <p:cNvPr id="3" name="Content Placeholder 2"/>
          <p:cNvSpPr>
            <a:spLocks noGrp="1"/>
          </p:cNvSpPr>
          <p:nvPr>
            <p:ph idx="1"/>
          </p:nvPr>
        </p:nvSpPr>
        <p:spPr/>
        <p:txBody>
          <a:bodyPr/>
          <a:lstStyle/>
          <a:p>
            <a:r>
              <a:rPr lang="vi-VN"/>
              <a:t>L</a:t>
            </a:r>
            <a:r>
              <a:rPr lang="en-CA"/>
              <a:t>àm giảm kích thước của một hay nhiều tập tin, thường cho mục đích chuyển giao tập tin từ nơi này sang nơi khác</a:t>
            </a:r>
            <a:endParaRPr lang="vi-VN"/>
          </a:p>
          <a:p>
            <a:r>
              <a:rPr lang="vi-VN"/>
              <a:t>Sử dụng các tập tin nén. zip hoặc .rar.</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30</a:t>
            </a:fld>
            <a:endParaRPr lang="en-US" dirty="0"/>
          </a:p>
        </p:txBody>
      </p:sp>
      <p:sp>
        <p:nvSpPr>
          <p:cNvPr id="7" name="Rectangle 6"/>
          <p:cNvSpPr/>
          <p:nvPr/>
        </p:nvSpPr>
        <p:spPr>
          <a:xfrm>
            <a:off x="1845716" y="2122567"/>
            <a:ext cx="5523273" cy="2510788"/>
          </a:xfrm>
          <a:prstGeom prst="rect">
            <a:avLst/>
          </a:prstGeom>
        </p:spPr>
      </p:sp>
      <p:pic>
        <p:nvPicPr>
          <p:cNvPr id="10" name="Picture 9"/>
          <p:cNvPicPr/>
          <p:nvPr/>
        </p:nvPicPr>
        <p:blipFill rotWithShape="1">
          <a:blip r:embed="rId3">
            <a:extLst>
              <a:ext uri="{28A0092B-C50C-407E-A947-70E740481C1C}">
                <a14:useLocalDpi xmlns:a14="http://schemas.microsoft.com/office/drawing/2010/main" val="0"/>
              </a:ext>
            </a:extLst>
          </a:blip>
          <a:srcRect b="33889"/>
          <a:stretch/>
        </p:blipFill>
        <p:spPr bwMode="auto">
          <a:xfrm>
            <a:off x="2254421" y="2289725"/>
            <a:ext cx="4705861" cy="21764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88978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Quản lý phần mềm</a:t>
            </a:r>
            <a:endParaRPr lang="en-US" dirty="0"/>
          </a:p>
        </p:txBody>
      </p:sp>
      <p:sp>
        <p:nvSpPr>
          <p:cNvPr id="3" name="Content Placeholder 2"/>
          <p:cNvSpPr>
            <a:spLocks noGrp="1"/>
          </p:cNvSpPr>
          <p:nvPr>
            <p:ph idx="1"/>
          </p:nvPr>
        </p:nvSpPr>
        <p:spPr>
          <a:xfrm>
            <a:off x="96819" y="1008529"/>
            <a:ext cx="8504257" cy="3831827"/>
          </a:xfrm>
        </p:spPr>
        <p:txBody>
          <a:bodyPr>
            <a:normAutofit lnSpcReduction="10000"/>
          </a:bodyPr>
          <a:lstStyle/>
          <a:p>
            <a:r>
              <a:rPr lang="en-CA"/>
              <a:t>Một khi bạn quyết định chương trình ứng dụng nào bạn muốn sử dụng, bạn sẽ cần phải mua chương trình và cài đặt nó trên ổ đĩa cứng máy tính</a:t>
            </a:r>
            <a:endParaRPr lang="vi-VN"/>
          </a:p>
          <a:p>
            <a:pPr lvl="1"/>
            <a:r>
              <a:rPr lang="vi-VN"/>
              <a:t>C</a:t>
            </a:r>
            <a:r>
              <a:rPr lang="en-CA"/>
              <a:t>ó thể được gỡ bỏ, thay đổi, hoặc cài đặt lại theo nhu cầu</a:t>
            </a:r>
            <a:endParaRPr lang="vi-VN"/>
          </a:p>
          <a:p>
            <a:r>
              <a:rPr lang="en-CA"/>
              <a:t>Lưu ý rằng </a:t>
            </a:r>
            <a:r>
              <a:rPr lang="en-CA" i="1"/>
              <a:t>các ứng dụng web</a:t>
            </a:r>
            <a:r>
              <a:rPr lang="en-CA"/>
              <a:t> và các giải pháp </a:t>
            </a:r>
            <a:r>
              <a:rPr lang="en-CA" i="1"/>
              <a:t>điện toán đám mây</a:t>
            </a:r>
            <a:r>
              <a:rPr lang="en-CA"/>
              <a:t> là những ví dụ của phần mềm được thiết kế để được truy cập và sử dụng trên Internet</a:t>
            </a:r>
            <a:endParaRPr lang="vi-VN"/>
          </a:p>
          <a:p>
            <a:pPr lvl="1"/>
            <a:r>
              <a:rPr lang="en-CA"/>
              <a:t>Người sử dụng mua quyền truy cập và sử dụng các ứng dụng trên cơ sở đăng ký và đăng nhập vào các ứng dụng với một tài khoản đăng ký</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31</a:t>
            </a:fld>
            <a:endParaRPr lang="en-US" dirty="0"/>
          </a:p>
        </p:txBody>
      </p:sp>
    </p:spTree>
    <p:extLst>
      <p:ext uri="{BB962C8B-B14F-4D97-AF65-F5344CB8AC3E}">
        <p14:creationId xmlns:p14="http://schemas.microsoft.com/office/powerpoint/2010/main" val="37903158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Cài đặt một chương trình mới</a:t>
            </a:r>
            <a:endParaRPr lang="en-US" dirty="0"/>
          </a:p>
        </p:txBody>
      </p:sp>
      <p:sp>
        <p:nvSpPr>
          <p:cNvPr id="3" name="Content Placeholder 2"/>
          <p:cNvSpPr>
            <a:spLocks noGrp="1"/>
          </p:cNvSpPr>
          <p:nvPr>
            <p:ph idx="1"/>
          </p:nvPr>
        </p:nvSpPr>
        <p:spPr>
          <a:xfrm>
            <a:off x="75305" y="1008529"/>
            <a:ext cx="8477024" cy="3520440"/>
          </a:xfrm>
        </p:spPr>
        <p:txBody>
          <a:bodyPr>
            <a:normAutofit fontScale="92500" lnSpcReduction="10000"/>
          </a:bodyPr>
          <a:lstStyle/>
          <a:p>
            <a:r>
              <a:rPr lang="en-CA" sz="2400"/>
              <a:t>Cách bạn mua phần mềm sẽ xác định quá trình cài đặt</a:t>
            </a:r>
            <a:endParaRPr lang="vi-VN" sz="2400"/>
          </a:p>
          <a:p>
            <a:r>
              <a:rPr lang="en-CA" sz="2400"/>
              <a:t>Các chương trình từ Internet rơi vào một trong hai loại:</a:t>
            </a:r>
            <a:endParaRPr lang="vi-VN" sz="2400"/>
          </a:p>
          <a:p>
            <a:pPr lvl="1"/>
            <a:r>
              <a:rPr lang="en-CA" sz="2000"/>
              <a:t>thể tải về các tập tin chương trình để cài đặt</a:t>
            </a:r>
            <a:r>
              <a:rPr lang="vi-VN" sz="2000"/>
              <a:t>, hoặc</a:t>
            </a:r>
          </a:p>
          <a:p>
            <a:pPr lvl="1"/>
            <a:r>
              <a:rPr lang="en-CA" sz="2000"/>
              <a:t>đăng ký sử dụng một phần mềm như một dịch vụ (SaaS) tùy chọn với các nhà cung cấp phần mềm</a:t>
            </a:r>
            <a:endParaRPr lang="vi-VN" sz="2000"/>
          </a:p>
          <a:p>
            <a:r>
              <a:rPr lang="en-CA" sz="2400"/>
              <a:t>Một điều nên xem xét với phần mềm bạn có được từ bất cứ nguồn nào là làm một bản sao</a:t>
            </a:r>
            <a:endParaRPr lang="vi-VN" sz="2400"/>
          </a:p>
          <a:p>
            <a:pPr lvl="1"/>
            <a:r>
              <a:rPr lang="en-CA" sz="2000"/>
              <a:t>được phép tạo một bản sao cho mục đích lưu trữ</a:t>
            </a:r>
            <a:endParaRPr lang="vi-VN" sz="2000"/>
          </a:p>
          <a:p>
            <a:pPr lvl="1"/>
            <a:r>
              <a:rPr lang="en-CA" sz="2000"/>
              <a:t>Nếu bạn đang tải phần mềm từ Internet, luôn lưu nó vào một vị trí được chỉ định chẳng hạn như desktop và quét virus cho nó trước khi cài đặt nó</a:t>
            </a:r>
            <a:endParaRPr lang="vi-VN" sz="20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32</a:t>
            </a:fld>
            <a:endParaRPr lang="en-US" dirty="0"/>
          </a:p>
        </p:txBody>
      </p:sp>
    </p:spTree>
    <p:extLst>
      <p:ext uri="{BB962C8B-B14F-4D97-AF65-F5344CB8AC3E}">
        <p14:creationId xmlns:p14="http://schemas.microsoft.com/office/powerpoint/2010/main" val="33386697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Cài đặt một chương trình mới</a:t>
            </a:r>
            <a:endParaRPr lang="en-US" dirty="0"/>
          </a:p>
        </p:txBody>
      </p:sp>
      <p:sp>
        <p:nvSpPr>
          <p:cNvPr id="3" name="Content Placeholder 2"/>
          <p:cNvSpPr>
            <a:spLocks noGrp="1"/>
          </p:cNvSpPr>
          <p:nvPr>
            <p:ph idx="1"/>
          </p:nvPr>
        </p:nvSpPr>
        <p:spPr>
          <a:xfrm>
            <a:off x="80387" y="951570"/>
            <a:ext cx="8454013" cy="3878614"/>
          </a:xfrm>
        </p:spPr>
        <p:txBody>
          <a:bodyPr>
            <a:normAutofit lnSpcReduction="10000"/>
          </a:bodyPr>
          <a:lstStyle/>
          <a:p>
            <a:r>
              <a:rPr lang="vi-VN" sz="2400"/>
              <a:t>Đồng ý </a:t>
            </a:r>
            <a:r>
              <a:rPr lang="en-US" sz="2400"/>
              <a:t>với</a:t>
            </a:r>
            <a:r>
              <a:rPr lang="en-CA" sz="2400"/>
              <a:t> </a:t>
            </a:r>
            <a:r>
              <a:rPr lang="en-CA" sz="2400" dirty="0"/>
              <a:t>End User License Agreement (EULA)</a:t>
            </a:r>
          </a:p>
          <a:p>
            <a:pPr lvl="1"/>
            <a:r>
              <a:rPr lang="vi-VN" sz="2000"/>
              <a:t>Đọc kỹ để đảm bảo bạn nhận thức được </a:t>
            </a:r>
            <a:r>
              <a:rPr lang="en-US" sz="2000"/>
              <a:t>các </a:t>
            </a:r>
            <a:r>
              <a:rPr lang="vi-VN" sz="2000"/>
              <a:t>trách nhiệm </a:t>
            </a:r>
            <a:r>
              <a:rPr lang="en-US" sz="2000"/>
              <a:t>của </a:t>
            </a:r>
            <a:r>
              <a:rPr lang="vi-VN" sz="2000"/>
              <a:t>người sử dụng</a:t>
            </a:r>
            <a:r>
              <a:rPr lang="en-US" sz="2000"/>
              <a:t> </a:t>
            </a:r>
            <a:endParaRPr lang="en-US" sz="2000" dirty="0"/>
          </a:p>
          <a:p>
            <a:r>
              <a:rPr lang="vi-VN" sz="2400"/>
              <a:t>Khi cài đặt </a:t>
            </a:r>
            <a:r>
              <a:rPr lang="en-US" sz="2400"/>
              <a:t>được </a:t>
            </a:r>
            <a:r>
              <a:rPr lang="vi-VN" sz="2400"/>
              <a:t>hoàn tất, đăng ký hoặc kích hoạt chương trình</a:t>
            </a:r>
          </a:p>
          <a:p>
            <a:r>
              <a:rPr lang="vi-VN" sz="2400"/>
              <a:t>Có thể cấu hình phần mềm cho môi trường hoạt động</a:t>
            </a:r>
          </a:p>
          <a:p>
            <a:r>
              <a:rPr lang="en-CA" sz="2400"/>
              <a:t>Khi bạn nhận được một thông báo rằng</a:t>
            </a:r>
            <a:r>
              <a:rPr lang="vi-VN" sz="2400"/>
              <a:t> có</a:t>
            </a:r>
            <a:r>
              <a:rPr lang="en-CA" sz="2400"/>
              <a:t> một bản cập nhật cho một chương trình hoặc thiết bị</a:t>
            </a:r>
            <a:r>
              <a:rPr lang="vi-VN" sz="2400"/>
              <a:t>:</a:t>
            </a:r>
          </a:p>
          <a:p>
            <a:pPr lvl="1"/>
            <a:r>
              <a:rPr lang="vi-VN" sz="2000"/>
              <a:t>Đ</a:t>
            </a:r>
            <a:r>
              <a:rPr lang="en-CA" sz="2000"/>
              <a:t>ọc các thông báo để quyết định xem bạn có muốn cài đặt bản cập nhật hay không</a:t>
            </a:r>
            <a:endParaRPr lang="vi-VN" sz="2000"/>
          </a:p>
          <a:p>
            <a:pPr lvl="1"/>
            <a:r>
              <a:rPr lang="en-CA" sz="2000"/>
              <a:t>Cập nhật bảo mật cho các chương trình phần mềm thường được coi là quan trọng</a:t>
            </a:r>
            <a:endParaRPr lang="en-US" sz="20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33</a:t>
            </a:fld>
            <a:endParaRPr lang="en-US" dirty="0"/>
          </a:p>
        </p:txBody>
      </p:sp>
    </p:spTree>
    <p:extLst>
      <p:ext uri="{BB962C8B-B14F-4D97-AF65-F5344CB8AC3E}">
        <p14:creationId xmlns:p14="http://schemas.microsoft.com/office/powerpoint/2010/main" val="3968807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Cài đặt một chương trình mới</a:t>
            </a:r>
            <a:endParaRPr lang="en-US" dirty="0"/>
          </a:p>
        </p:txBody>
      </p:sp>
      <p:sp>
        <p:nvSpPr>
          <p:cNvPr id="3" name="Content Placeholder 2"/>
          <p:cNvSpPr>
            <a:spLocks noGrp="1"/>
          </p:cNvSpPr>
          <p:nvPr>
            <p:ph idx="1"/>
          </p:nvPr>
        </p:nvSpPr>
        <p:spPr>
          <a:xfrm>
            <a:off x="1" y="999001"/>
            <a:ext cx="8573844" cy="3841356"/>
          </a:xfrm>
        </p:spPr>
        <p:txBody>
          <a:bodyPr>
            <a:normAutofit lnSpcReduction="10000"/>
          </a:bodyPr>
          <a:lstStyle/>
          <a:p>
            <a:r>
              <a:rPr lang="en-US"/>
              <a:t>Bạn có thể nhận được thông báo từ các nhà cung cấp trong một trong các cách sau</a:t>
            </a:r>
            <a:r>
              <a:rPr lang="vi-VN"/>
              <a:t>:</a:t>
            </a:r>
          </a:p>
          <a:p>
            <a:pPr lvl="1"/>
            <a:r>
              <a:rPr lang="en-US"/>
              <a:t>một email với một liên kết đến trang web nơi bạn có thể tải bản cập nhật cho hệ thống của bạn</a:t>
            </a:r>
            <a:endParaRPr lang="vi-VN"/>
          </a:p>
          <a:p>
            <a:pPr lvl="1"/>
            <a:r>
              <a:rPr lang="en-US"/>
              <a:t>một đĩa CD hay phương tiện khác mà bạn có thể cài đặt</a:t>
            </a:r>
          </a:p>
          <a:p>
            <a:pPr lvl="1"/>
            <a:r>
              <a:rPr lang="en-US"/>
              <a:t>một lệnh, nút, hoặc liên kết trong chương trình cho phép bạn kiểm tra các bản cập nhật.</a:t>
            </a:r>
            <a:endParaRPr lang="vi-VN"/>
          </a:p>
          <a:p>
            <a:pPr lvl="1"/>
            <a:r>
              <a:rPr lang="en-CA"/>
              <a:t>một hộp pop-up xuất hiện trong khu vực thông báo tác vụ thông báo cho bạn sự sẵn có của một bản cập nhật</a:t>
            </a:r>
            <a:endParaRPr lang="vi-VN"/>
          </a:p>
          <a:p>
            <a:pPr lvl="2"/>
            <a:r>
              <a:rPr lang="en-CA"/>
              <a:t>Thông báo kiểu này thường xuất hiện với các hệ điều hành hoặc một chương trình được cần phải thực hiện thông qua Internet</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34</a:t>
            </a:fld>
            <a:endParaRPr lang="en-US" dirty="0"/>
          </a:p>
        </p:txBody>
      </p:sp>
    </p:spTree>
    <p:extLst>
      <p:ext uri="{BB962C8B-B14F-4D97-AF65-F5344CB8AC3E}">
        <p14:creationId xmlns:p14="http://schemas.microsoft.com/office/powerpoint/2010/main" val="32874613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Gỡ bỏ cài đặt một chương trình</a:t>
            </a:r>
            <a:endParaRPr lang="en-US" dirty="0"/>
          </a:p>
        </p:txBody>
      </p:sp>
      <p:sp>
        <p:nvSpPr>
          <p:cNvPr id="3" name="Content Placeholder 2"/>
          <p:cNvSpPr>
            <a:spLocks noGrp="1"/>
          </p:cNvSpPr>
          <p:nvPr>
            <p:ph idx="1"/>
          </p:nvPr>
        </p:nvSpPr>
        <p:spPr>
          <a:xfrm>
            <a:off x="1" y="999000"/>
            <a:ext cx="8530813" cy="3843272"/>
          </a:xfrm>
        </p:spPr>
        <p:txBody>
          <a:bodyPr>
            <a:normAutofit fontScale="92500" lnSpcReduction="10000"/>
          </a:bodyPr>
          <a:lstStyle/>
          <a:p>
            <a:r>
              <a:rPr lang="en-CA" sz="2400"/>
              <a:t>cách tốt nhất để gỡ bỏ cài đặt một chương trình là sử dụng lệnh </a:t>
            </a:r>
            <a:r>
              <a:rPr lang="en-CA" sz="2400" b="1"/>
              <a:t>Uninstall a program</a:t>
            </a:r>
            <a:r>
              <a:rPr lang="en-CA" sz="2400"/>
              <a:t> bằng cách sử dụng Control Panel</a:t>
            </a:r>
            <a:endParaRPr lang="vi-VN" sz="2400"/>
          </a:p>
          <a:p>
            <a:r>
              <a:rPr lang="en-CA" sz="2400"/>
              <a:t>không nên chỉ đơn giản là xóa các tập tin chương trình bằng cách sử dụng Windows Explorer</a:t>
            </a:r>
            <a:endParaRPr lang="vi-VN" sz="2400"/>
          </a:p>
          <a:p>
            <a:pPr lvl="1"/>
            <a:r>
              <a:rPr lang="en-CA" sz="2000"/>
              <a:t>Nếu bạn xóa các tập tin chương trình không đúng</a:t>
            </a:r>
            <a:r>
              <a:rPr lang="vi-VN" sz="2000"/>
              <a:t> </a:t>
            </a:r>
            <a:r>
              <a:rPr lang="en-CA" sz="2000"/>
              <a:t>có thể dẫn đến các vấn đề với các chương trình phần mềm khác</a:t>
            </a:r>
            <a:endParaRPr lang="vi-VN" sz="2200"/>
          </a:p>
          <a:p>
            <a:r>
              <a:rPr lang="vi-VN" sz="2400"/>
              <a:t>Để gỡ bỏ cài đặt các ứng dụng từ điện thoại thông minh:</a:t>
            </a:r>
          </a:p>
          <a:p>
            <a:pPr lvl="1"/>
            <a:r>
              <a:rPr lang="vi-VN" sz="2200"/>
              <a:t>Trong danh sách các ứng dụng, hãy nhấp và giữ ứng dụng và bấm "uninstall"</a:t>
            </a:r>
          </a:p>
          <a:p>
            <a:pPr lvl="1"/>
            <a:r>
              <a:rPr lang="vi-VN" sz="2200"/>
              <a:t>Đối với iPhone, </a:t>
            </a:r>
            <a:r>
              <a:rPr lang="en-CA" sz="2000"/>
              <a:t>chạm và giữ biểu tượng của ứng dụng bạn muốn gỡ bỏ cài đặt cho đến khi biểu tượng bắt đầu rung chuyển, sau đó nhấn </a:t>
            </a:r>
            <a:r>
              <a:rPr lang="en-CA" sz="2000" b="1"/>
              <a:t>X</a:t>
            </a:r>
            <a:r>
              <a:rPr lang="en-CA" sz="2000"/>
              <a:t> ở góc trên bên trái của biểu tượng này để gỡ bỏ cài đặt nó</a:t>
            </a:r>
            <a:endParaRPr lang="vi-VN" sz="22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pPr/>
              <a:t>35</a:t>
            </a:fld>
            <a:endParaRPr lang="en-US" dirty="0"/>
          </a:p>
        </p:txBody>
      </p:sp>
    </p:spTree>
    <p:extLst>
      <p:ext uri="{BB962C8B-B14F-4D97-AF65-F5344CB8AC3E}">
        <p14:creationId xmlns:p14="http://schemas.microsoft.com/office/powerpoint/2010/main" val="603364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Cài đặt lại một chương trình</a:t>
            </a:r>
            <a:endParaRPr lang="en-US" dirty="0"/>
          </a:p>
        </p:txBody>
      </p:sp>
      <p:sp>
        <p:nvSpPr>
          <p:cNvPr id="3" name="Content Placeholder 2"/>
          <p:cNvSpPr>
            <a:spLocks noGrp="1"/>
          </p:cNvSpPr>
          <p:nvPr>
            <p:ph idx="1"/>
          </p:nvPr>
        </p:nvSpPr>
        <p:spPr/>
        <p:txBody>
          <a:bodyPr>
            <a:normAutofit fontScale="92500"/>
          </a:bodyPr>
          <a:lstStyle/>
          <a:p>
            <a:r>
              <a:rPr lang="en-CA" sz="2600"/>
              <a:t>Đôi khi, một chương trình có thể không hoạt động chính xác (hoặc tất cả) sau khi cài đặt, hoặc các vấn đề có thể xảy ra trong khi cài đặt</a:t>
            </a:r>
            <a:endParaRPr lang="vi-VN" sz="2600"/>
          </a:p>
          <a:p>
            <a:r>
              <a:rPr lang="en-CA" sz="2400"/>
              <a:t>Gỡ bỏ cài đặt chương trình, khởi động lại máy tính, và sau đó thử quá trình cài đặt</a:t>
            </a:r>
            <a:endParaRPr lang="vi-VN" sz="2600"/>
          </a:p>
          <a:p>
            <a:r>
              <a:rPr lang="en-CA" sz="2400"/>
              <a:t>Bạn cũng có thể muốn tham khảo ý kiến các nhóm người đã sử dụng phần mềm, các cơ sở tri thức (knowledge base) hoặc các trang blog để xác định xem có ai gặp phải vấn đề tương tự không</a:t>
            </a:r>
            <a:endParaRPr lang="vi-VN" sz="2600"/>
          </a:p>
          <a:p>
            <a:pPr lvl="1"/>
            <a:r>
              <a:rPr lang="vi-VN"/>
              <a:t>Có thể giúp xác định xem vấn đề liên quan đến phần cứng hoặc phần mềm</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36</a:t>
            </a:fld>
            <a:endParaRPr lang="en-US" dirty="0"/>
          </a:p>
        </p:txBody>
      </p:sp>
    </p:spTree>
    <p:extLst>
      <p:ext uri="{BB962C8B-B14F-4D97-AF65-F5344CB8AC3E}">
        <p14:creationId xmlns:p14="http://schemas.microsoft.com/office/powerpoint/2010/main" val="15692690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Cài đặt lại một chương trình</a:t>
            </a:r>
            <a:endParaRPr lang="en-US" dirty="0"/>
          </a:p>
        </p:txBody>
      </p:sp>
      <p:sp>
        <p:nvSpPr>
          <p:cNvPr id="3" name="Content Placeholder 2"/>
          <p:cNvSpPr>
            <a:spLocks noGrp="1"/>
          </p:cNvSpPr>
          <p:nvPr>
            <p:ph idx="1"/>
          </p:nvPr>
        </p:nvSpPr>
        <p:spPr>
          <a:xfrm>
            <a:off x="1" y="1008529"/>
            <a:ext cx="8520055" cy="3057862"/>
          </a:xfrm>
        </p:spPr>
        <p:txBody>
          <a:bodyPr>
            <a:normAutofit lnSpcReduction="10000"/>
          </a:bodyPr>
          <a:lstStyle/>
          <a:p>
            <a:r>
              <a:rPr lang="vi-VN"/>
              <a:t>Một số nhà cung cấp cho phép bạn tải về để cài đặt hoặc cài đặt lại chương trình của họ nhiều lần mà không có bất kỳ khoản phí nào</a:t>
            </a:r>
          </a:p>
          <a:p>
            <a:pPr marL="400050" lvl="1" indent="0">
              <a:buNone/>
            </a:pPr>
            <a:r>
              <a:rPr lang="en-US"/>
              <a:t>1.Gỡ bỏ cài đặt chương trình từ hệ thống của bạn.</a:t>
            </a:r>
            <a:endParaRPr lang="vi-VN"/>
          </a:p>
          <a:p>
            <a:pPr marL="400050" lvl="1" indent="0">
              <a:buNone/>
            </a:pPr>
            <a:r>
              <a:rPr lang="en-US"/>
              <a:t>2.Khởi động lại máy tính để đảm bảo tất cả các dấu tích còn lại của chương trình đó được gỡ bỏ khỏi máy tính.</a:t>
            </a:r>
            <a:endParaRPr lang="vi-VN"/>
          </a:p>
          <a:p>
            <a:pPr marL="400050" lvl="1" indent="0">
              <a:buNone/>
            </a:pPr>
            <a:r>
              <a:rPr lang="en-US"/>
              <a:t>3.Đảm bảo tất cả các ứng dụng khác đang đóng.</a:t>
            </a:r>
            <a:endParaRPr lang="vi-VN"/>
          </a:p>
          <a:p>
            <a:pPr marL="400050" lvl="1" indent="0">
              <a:buNone/>
            </a:pPr>
            <a:r>
              <a:rPr lang="en-US"/>
              <a:t>4. Bắt đầu quá trình cài đặt lại.</a:t>
            </a:r>
            <a:endParaRPr lang="vi-VN"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37</a:t>
            </a:fld>
            <a:endParaRPr lang="en-US" dirty="0"/>
          </a:p>
        </p:txBody>
      </p:sp>
    </p:spTree>
    <p:extLst>
      <p:ext uri="{BB962C8B-B14F-4D97-AF65-F5344CB8AC3E}">
        <p14:creationId xmlns:p14="http://schemas.microsoft.com/office/powerpoint/2010/main" val="33665415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Cập nhật phần mềm</a:t>
            </a:r>
            <a:endParaRPr lang="en-US" dirty="0"/>
          </a:p>
        </p:txBody>
      </p:sp>
      <p:sp>
        <p:nvSpPr>
          <p:cNvPr id="3" name="Content Placeholder 2"/>
          <p:cNvSpPr>
            <a:spLocks noGrp="1"/>
          </p:cNvSpPr>
          <p:nvPr>
            <p:ph idx="1"/>
          </p:nvPr>
        </p:nvSpPr>
        <p:spPr>
          <a:xfrm>
            <a:off x="80387" y="951570"/>
            <a:ext cx="8454013" cy="4061494"/>
          </a:xfrm>
        </p:spPr>
        <p:txBody>
          <a:bodyPr>
            <a:normAutofit fontScale="92500" lnSpcReduction="20000"/>
          </a:bodyPr>
          <a:lstStyle/>
          <a:p>
            <a:pPr>
              <a:lnSpc>
                <a:spcPct val="110000"/>
              </a:lnSpc>
              <a:spcBef>
                <a:spcPts val="600"/>
              </a:spcBef>
            </a:pPr>
            <a:r>
              <a:rPr lang="vi-VN" sz="2400"/>
              <a:t>Nhiều lỗi</a:t>
            </a:r>
            <a:r>
              <a:rPr lang="en-US" sz="2400"/>
              <a:t> (</a:t>
            </a:r>
            <a:r>
              <a:rPr lang="en-US" sz="2400" i="1"/>
              <a:t>bugs</a:t>
            </a:r>
            <a:r>
              <a:rPr lang="en-US" sz="2400"/>
              <a:t>)</a:t>
            </a:r>
            <a:r>
              <a:rPr lang="vi-VN" sz="2400"/>
              <a:t> là </a:t>
            </a:r>
            <a:r>
              <a:rPr lang="en-CA" sz="2000"/>
              <a:t>các lỗi xảy ra các công ty phát triển phần mềm không thể lường trước được bởi vì chúng phát sinh trong quá trinh sử dụng phần mềm của người dùng</a:t>
            </a:r>
            <a:endParaRPr lang="vi-VN" sz="2400"/>
          </a:p>
          <a:p>
            <a:pPr lvl="1">
              <a:lnSpc>
                <a:spcPct val="110000"/>
              </a:lnSpc>
              <a:spcBef>
                <a:spcPts val="600"/>
              </a:spcBef>
            </a:pPr>
            <a:r>
              <a:rPr lang="en-CA" sz="2000"/>
              <a:t>Công ty phần mềm thường phát triển các chương trình cho các tính năng</a:t>
            </a:r>
            <a:r>
              <a:rPr lang="vi-VN" sz="2000"/>
              <a:t> được yêu cầu hoặc</a:t>
            </a:r>
            <a:r>
              <a:rPr lang="en-CA" sz="2000"/>
              <a:t> phổ biến nhất được sử dụng </a:t>
            </a:r>
            <a:endParaRPr lang="vi-VN" sz="2000"/>
          </a:p>
          <a:p>
            <a:pPr lvl="1">
              <a:lnSpc>
                <a:spcPct val="110000"/>
              </a:lnSpc>
              <a:spcBef>
                <a:spcPts val="600"/>
              </a:spcBef>
            </a:pPr>
            <a:r>
              <a:rPr lang="vi-VN" sz="2000"/>
              <a:t>C</a:t>
            </a:r>
            <a:r>
              <a:rPr lang="en-CA" sz="2000"/>
              <a:t>ung cấp </a:t>
            </a:r>
            <a:r>
              <a:rPr lang="vi-VN" sz="2000"/>
              <a:t>các bản</a:t>
            </a:r>
            <a:r>
              <a:rPr lang="en-CA" sz="2000"/>
              <a:t> cập nhật hoặc các "bản vá lỗi" (patch) để giải quyết lỗi phát sinh</a:t>
            </a:r>
            <a:endParaRPr lang="vi-VN" sz="2000"/>
          </a:p>
          <a:p>
            <a:pPr lvl="2">
              <a:lnSpc>
                <a:spcPct val="110000"/>
              </a:lnSpc>
              <a:spcBef>
                <a:spcPts val="600"/>
              </a:spcBef>
            </a:pPr>
            <a:r>
              <a:rPr lang="en-CA" sz="1800"/>
              <a:t>Một bản vá lỗi là một tập tin mã lập trình mà bạn có thể chèn vào một chương trình hiện có để sửa chữa một vấn đề hoặc lỗi cụ thể</a:t>
            </a:r>
            <a:endParaRPr lang="vi-VN" sz="1800"/>
          </a:p>
          <a:p>
            <a:pPr lvl="2">
              <a:lnSpc>
                <a:spcPct val="110000"/>
              </a:lnSpc>
              <a:spcBef>
                <a:spcPts val="600"/>
              </a:spcBef>
            </a:pPr>
            <a:r>
              <a:rPr lang="en-CA" sz="1800"/>
              <a:t>được thiết kế chỉ là các bản sửa lỗi tạm thời cho đến khi vấn đề có thể được sửa chữa triệt để.</a:t>
            </a:r>
            <a:endParaRPr lang="vi-VN" sz="1800"/>
          </a:p>
          <a:p>
            <a:pPr>
              <a:lnSpc>
                <a:spcPct val="110000"/>
              </a:lnSpc>
              <a:spcBef>
                <a:spcPts val="600"/>
              </a:spcBef>
            </a:pPr>
            <a:r>
              <a:rPr lang="en-CA" sz="2000"/>
              <a:t>chúng có thể được tạo ra theo yêu cầu do sự thay đổi trong các quy định của chính phủ</a:t>
            </a:r>
            <a:endParaRPr lang="en-US" sz="24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38</a:t>
            </a:fld>
            <a:endParaRPr lang="en-US" dirty="0"/>
          </a:p>
        </p:txBody>
      </p:sp>
    </p:spTree>
    <p:extLst>
      <p:ext uri="{BB962C8B-B14F-4D97-AF65-F5344CB8AC3E}">
        <p14:creationId xmlns:p14="http://schemas.microsoft.com/office/powerpoint/2010/main" val="5059907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Cập nhật phần mềm</a:t>
            </a:r>
            <a:endParaRPr lang="en-US" dirty="0"/>
          </a:p>
        </p:txBody>
      </p:sp>
      <p:sp>
        <p:nvSpPr>
          <p:cNvPr id="3" name="Content Placeholder 2"/>
          <p:cNvSpPr>
            <a:spLocks noGrp="1"/>
          </p:cNvSpPr>
          <p:nvPr>
            <p:ph idx="1"/>
          </p:nvPr>
        </p:nvSpPr>
        <p:spPr>
          <a:xfrm>
            <a:off x="80387" y="951570"/>
            <a:ext cx="8454013" cy="3932402"/>
          </a:xfrm>
        </p:spPr>
        <p:txBody>
          <a:bodyPr/>
          <a:lstStyle/>
          <a:p>
            <a:r>
              <a:rPr lang="en-CA" sz="2000"/>
              <a:t>Các vấn đề này không phải là vấn đề ngăn cản người dùng mua phần mềm</a:t>
            </a:r>
            <a:endParaRPr lang="vi-VN" sz="2000"/>
          </a:p>
          <a:p>
            <a:r>
              <a:rPr lang="en-CA" sz="2000"/>
              <a:t>Người sử dụng thường có thể thực hiện cập nhật phần mềm, bất kể máy tính của họ hoạt động độc lập hoặc kết nối với một mạng</a:t>
            </a:r>
            <a:endParaRPr lang="vi-VN" sz="2000"/>
          </a:p>
          <a:p>
            <a:r>
              <a:rPr lang="en-CA" sz="2000"/>
              <a:t>Các ứng dụng web như là các trình duyệt web có thể được cập nhật thường xuyên hơn các ứng dụng khác để giải quyết vấn đề an ninh</a:t>
            </a:r>
            <a:endParaRPr lang="vi-VN" sz="2000"/>
          </a:p>
          <a:p>
            <a:pPr lvl="1"/>
            <a:r>
              <a:rPr lang="en-CA" sz="1800"/>
              <a:t>Thông thường bạn sẽ được thông báo rằng một bản cập nhật đã trở nên khả dụng khi bạn truy cập trang web hoặc bắt đầu chương trình từ hệ thống của bạn</a:t>
            </a:r>
            <a:endParaRPr lang="vi-VN" sz="2000"/>
          </a:p>
          <a:p>
            <a:r>
              <a:rPr lang="en-CA" sz="2000"/>
              <a:t>Luôn luôn đăng ký phần mềm của bạn để đảm bảo bạn nhận được thông báo về bản cập nhập khả dụng.</a:t>
            </a:r>
            <a:endParaRPr lang="vi-VN" sz="2000"/>
          </a:p>
          <a:p>
            <a:pPr lvl="1"/>
            <a:r>
              <a:rPr lang="en-CA" sz="1800"/>
              <a:t>Một khi bạn nhận được thông báo sẵn có của một bản cập nhật, bạn có tùy chọn lưu một bản sao của tập tin cập nhật vào hệ thống</a:t>
            </a:r>
            <a:endParaRPr lang="en-US" sz="20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39</a:t>
            </a:fld>
            <a:endParaRPr lang="en-US" dirty="0"/>
          </a:p>
        </p:txBody>
      </p:sp>
    </p:spTree>
    <p:extLst>
      <p:ext uri="{BB962C8B-B14F-4D97-AF65-F5344CB8AC3E}">
        <p14:creationId xmlns:p14="http://schemas.microsoft.com/office/powerpoint/2010/main" val="22743835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Bản quyền phần mềm</a:t>
            </a:r>
            <a:endParaRPr lang="en-US" dirty="0"/>
          </a:p>
        </p:txBody>
      </p:sp>
      <p:sp>
        <p:nvSpPr>
          <p:cNvPr id="3" name="Content Placeholder 2"/>
          <p:cNvSpPr>
            <a:spLocks noGrp="1"/>
          </p:cNvSpPr>
          <p:nvPr>
            <p:ph idx="1"/>
          </p:nvPr>
        </p:nvSpPr>
        <p:spPr>
          <a:xfrm>
            <a:off x="80387" y="951569"/>
            <a:ext cx="8454013" cy="3953917"/>
          </a:xfrm>
        </p:spPr>
        <p:txBody>
          <a:bodyPr>
            <a:normAutofit lnSpcReduction="10000"/>
          </a:bodyPr>
          <a:lstStyle/>
          <a:p>
            <a:r>
              <a:rPr lang="en-CA" sz="2000"/>
              <a:t>Tất cả các chương trình phần mềm đều trải qua một chu trình thử nghiệm trước khi được phát hành</a:t>
            </a:r>
            <a:endParaRPr lang="vi-VN" sz="2000"/>
          </a:p>
          <a:p>
            <a:pPr lvl="1"/>
            <a:r>
              <a:rPr lang="en-CA" sz="1800"/>
              <a:t>Các nhà sản xuất phần mềm thực hiện các biện pháp đảm bảo chất lượng để thử nghiệm trên các phần mềm để giảm thiểu các sự cố có thể xảy ra trong quá trinh cài đặt và sử dụng</a:t>
            </a:r>
            <a:endParaRPr lang="vi-VN" sz="1800"/>
          </a:p>
          <a:p>
            <a:pPr lvl="1"/>
            <a:r>
              <a:rPr lang="en-CA" sz="1800"/>
              <a:t>Chi phí bạn trả để mua phần mềm bao gồm cả việc cập nhật các phiên bản mới của phần mềm sau này.</a:t>
            </a:r>
            <a:endParaRPr lang="vi-VN" sz="1800"/>
          </a:p>
          <a:p>
            <a:r>
              <a:rPr lang="vi-VN" sz="2000" b="1"/>
              <a:t>Giấy phép đơn (single seat license)</a:t>
            </a:r>
          </a:p>
          <a:p>
            <a:pPr lvl="1"/>
            <a:r>
              <a:rPr lang="vi-VN" sz="1800"/>
              <a:t>Mua phần mềm để cài đặt và sử dụng trên một máy tính duy nhất</a:t>
            </a:r>
          </a:p>
          <a:p>
            <a:pPr lvl="1"/>
            <a:r>
              <a:rPr lang="en-CA" sz="1800"/>
              <a:t>Cũng có thể mua và tải phần mềm trực tuyến</a:t>
            </a:r>
            <a:r>
              <a:rPr lang="vi-VN" sz="1800"/>
              <a:t> </a:t>
            </a:r>
            <a:r>
              <a:rPr lang="en-CA" sz="1800"/>
              <a:t>thông thường là bằng thẻ tín dụng</a:t>
            </a:r>
            <a:endParaRPr lang="vi-VN" sz="1800"/>
          </a:p>
          <a:p>
            <a:pPr lvl="2"/>
            <a:r>
              <a:rPr lang="en-CA" sz="1800"/>
              <a:t>Sẽ nhận được email cá nhân từ nhà phân phối xác nhận việc mua bán và cung cấp một mã số giấy phép sử dụng phần mềm, mã này thường được gọi là </a:t>
            </a:r>
            <a:r>
              <a:rPr lang="en-CA" sz="1800" i="1"/>
              <a:t>mã số sản phẩm (product code)</a:t>
            </a:r>
            <a:r>
              <a:rPr lang="en-CA" sz="1800"/>
              <a:t> hoặc </a:t>
            </a:r>
            <a:r>
              <a:rPr lang="en-CA" sz="1800" i="1"/>
              <a:t>mã khóa (key code)</a:t>
            </a:r>
            <a:r>
              <a:rPr lang="en-CA" sz="1800"/>
              <a:t>.</a:t>
            </a:r>
            <a:endParaRPr lang="en-US" sz="18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a:t>
            </a:fld>
            <a:endParaRPr lang="en-US" dirty="0"/>
          </a:p>
        </p:txBody>
      </p:sp>
    </p:spTree>
    <p:extLst>
      <p:ext uri="{BB962C8B-B14F-4D97-AF65-F5344CB8AC3E}">
        <p14:creationId xmlns:p14="http://schemas.microsoft.com/office/powerpoint/2010/main" val="20694506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Cập nhật phần mềm</a:t>
            </a:r>
            <a:endParaRPr lang="en-US" dirty="0"/>
          </a:p>
        </p:txBody>
      </p:sp>
      <p:sp>
        <p:nvSpPr>
          <p:cNvPr id="3" name="Content Placeholder 2"/>
          <p:cNvSpPr>
            <a:spLocks noGrp="1"/>
          </p:cNvSpPr>
          <p:nvPr>
            <p:ph idx="1"/>
          </p:nvPr>
        </p:nvSpPr>
        <p:spPr/>
        <p:txBody>
          <a:bodyPr>
            <a:normAutofit fontScale="92500" lnSpcReduction="10000"/>
          </a:bodyPr>
          <a:lstStyle/>
          <a:p>
            <a:r>
              <a:rPr lang="en-US" b="1"/>
              <a:t>Cài đặt bản cập nhật</a:t>
            </a:r>
            <a:endParaRPr lang="en-US" b="1" dirty="0"/>
          </a:p>
          <a:p>
            <a:pPr lvl="1"/>
            <a:r>
              <a:rPr lang="en-CA"/>
              <a:t>Nếu bạn nhận được thông báo về một bản cập nhật trong một email, mở thông điệp để đọc nội dung</a:t>
            </a:r>
            <a:r>
              <a:rPr lang="vi-VN"/>
              <a:t> sau đó</a:t>
            </a:r>
            <a:r>
              <a:rPr lang="en-CA"/>
              <a:t> nhấn vào liên kết </a:t>
            </a:r>
            <a:r>
              <a:rPr lang="vi-VN"/>
              <a:t>để </a:t>
            </a:r>
            <a:r>
              <a:rPr lang="en-CA"/>
              <a:t>tải về các bản cập nhật cho phần mềm.</a:t>
            </a:r>
            <a:endParaRPr lang="vi-VN"/>
          </a:p>
          <a:p>
            <a:pPr lvl="1"/>
            <a:r>
              <a:rPr lang="en-CA"/>
              <a:t>Nếu chương trình có tùy chọn để kiểm tra các bản cập nhật một cách tự động </a:t>
            </a:r>
            <a:r>
              <a:rPr lang="vi-VN"/>
              <a:t>:</a:t>
            </a:r>
          </a:p>
          <a:p>
            <a:pPr lvl="2"/>
            <a:r>
              <a:rPr lang="en-US"/>
              <a:t>Một biểu tượng màu xuất hiện với biểu tượng chương trình trong vùng thông báo trên thanh tác vụ </a:t>
            </a:r>
            <a:r>
              <a:rPr lang="vi-VN"/>
              <a:t>Bản cập nhật cho chương trình chống virus khác nhau cho mạng hoặc cá nhân</a:t>
            </a:r>
          </a:p>
          <a:p>
            <a:pPr lvl="1"/>
            <a:r>
              <a:rPr lang="en-CA"/>
              <a:t>Một phương pháp để kiểm tra cập nhật thủ công cho hầu hết các chương trinh là sử dụng trình đơn Help</a:t>
            </a:r>
            <a:endParaRPr lang="vi-VN"/>
          </a:p>
          <a:p>
            <a:pPr lvl="2"/>
            <a:r>
              <a:rPr lang="en-CA"/>
              <a:t>Nhấp chuột vào lệnh để có kiểm tra chương trình để cập nhật</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40</a:t>
            </a:fld>
            <a:endParaRPr lang="en-US" dirty="0"/>
          </a:p>
        </p:txBody>
      </p:sp>
    </p:spTree>
    <p:extLst>
      <p:ext uri="{BB962C8B-B14F-4D97-AF65-F5344CB8AC3E}">
        <p14:creationId xmlns:p14="http://schemas.microsoft.com/office/powerpoint/2010/main" val="22209354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Tóm tắt bài học</a:t>
            </a:r>
            <a:endParaRPr lang="en-US" dirty="0"/>
          </a:p>
        </p:txBody>
      </p:sp>
      <p:sp>
        <p:nvSpPr>
          <p:cNvPr id="3" name="Content Placeholder 2"/>
          <p:cNvSpPr>
            <a:spLocks noGrp="1"/>
          </p:cNvSpPr>
          <p:nvPr>
            <p:ph idx="1"/>
          </p:nvPr>
        </p:nvSpPr>
        <p:spPr>
          <a:xfrm>
            <a:off x="373063" y="1008529"/>
            <a:ext cx="8385175" cy="3603228"/>
          </a:xfrm>
        </p:spPr>
        <p:txBody>
          <a:bodyPr>
            <a:normAutofit/>
          </a:bodyPr>
          <a:lstStyle/>
          <a:p>
            <a:pPr lvl="0"/>
            <a:r>
              <a:rPr lang="en-US"/>
              <a:t>các ứng dụng phần mềm khác nhau</a:t>
            </a:r>
            <a:endParaRPr lang="vi-VN"/>
          </a:p>
          <a:p>
            <a:pPr lvl="0"/>
            <a:r>
              <a:rPr lang="en-US"/>
              <a:t>cài đặt một chương trình mới</a:t>
            </a:r>
            <a:endParaRPr lang="vi-VN"/>
          </a:p>
          <a:p>
            <a:r>
              <a:rPr lang="en-CA"/>
              <a:t>gỡ bỏ cài đặt một chương trinh</a:t>
            </a:r>
            <a:endParaRPr lang="vi-VN"/>
          </a:p>
          <a:p>
            <a:pPr lvl="0"/>
            <a:r>
              <a:rPr lang="en-US"/>
              <a:t>cài đặt lại chương trình </a:t>
            </a:r>
            <a:endParaRPr lang="vi-VN"/>
          </a:p>
          <a:p>
            <a:r>
              <a:rPr lang="en-CA"/>
              <a:t>cập nhật một chương trình</a:t>
            </a:r>
            <a:endParaRPr lang="vi-VN"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41</a:t>
            </a:fld>
            <a:endParaRPr lang="en-US" dirty="0"/>
          </a:p>
        </p:txBody>
      </p:sp>
    </p:spTree>
    <p:extLst>
      <p:ext uri="{BB962C8B-B14F-4D97-AF65-F5344CB8AC3E}">
        <p14:creationId xmlns:p14="http://schemas.microsoft.com/office/powerpoint/2010/main" val="28969542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a:xfrm>
            <a:off x="1" y="1008529"/>
            <a:ext cx="8858250" cy="4004535"/>
          </a:xfrm>
        </p:spPr>
        <p:txBody>
          <a:bodyPr>
            <a:noAutofit/>
          </a:bodyPr>
          <a:lstStyle/>
          <a:p>
            <a:pPr marL="293688" indent="-293688">
              <a:buNone/>
              <a:tabLst>
                <a:tab pos="620713" algn="l"/>
                <a:tab pos="1087438" algn="l"/>
              </a:tabLst>
            </a:pPr>
            <a:r>
              <a:rPr lang="vi-VN" sz="2000"/>
              <a:t>1.	</a:t>
            </a:r>
            <a:r>
              <a:rPr lang="en-CA" sz="2000"/>
              <a:t> Trước khi mã nguồn chương trình có thể được sử dụng bởi một máy tính, nó phải được</a:t>
            </a:r>
            <a:r>
              <a:rPr lang="vi-VN" sz="2000"/>
              <a:t>:</a:t>
            </a:r>
          </a:p>
          <a:p>
            <a:pPr marL="293688" indent="-293688">
              <a:buNone/>
              <a:tabLst>
                <a:tab pos="620713" algn="l"/>
                <a:tab pos="1087438" algn="l"/>
              </a:tabLst>
            </a:pPr>
            <a:r>
              <a:rPr lang="en-US" sz="2000"/>
              <a:t>	</a:t>
            </a:r>
            <a:r>
              <a:rPr lang="vi-VN" sz="2000"/>
              <a:t>a. </a:t>
            </a:r>
            <a:r>
              <a:rPr lang="en-US" sz="2000"/>
              <a:t>	</a:t>
            </a:r>
            <a:r>
              <a:rPr lang="vi-VN" sz="2000"/>
              <a:t>biên dịch 			c. </a:t>
            </a:r>
            <a:r>
              <a:rPr lang="en-US" sz="2000"/>
              <a:t> </a:t>
            </a:r>
            <a:r>
              <a:rPr lang="vi-VN" sz="2000"/>
              <a:t>vá lỗi</a:t>
            </a:r>
          </a:p>
          <a:p>
            <a:pPr marL="293688" indent="-293688">
              <a:buNone/>
              <a:tabLst>
                <a:tab pos="620713" algn="l"/>
                <a:tab pos="1087438" algn="l"/>
              </a:tabLst>
            </a:pPr>
            <a:r>
              <a:rPr lang="en-US" sz="2000"/>
              <a:t>	</a:t>
            </a:r>
            <a:r>
              <a:rPr lang="vi-VN" sz="2000"/>
              <a:t>b. </a:t>
            </a:r>
            <a:r>
              <a:rPr lang="en-US" sz="2000"/>
              <a:t>	</a:t>
            </a:r>
            <a:r>
              <a:rPr lang="vi-VN" sz="2000"/>
              <a:t>nén				d. </a:t>
            </a:r>
            <a:r>
              <a:rPr lang="en-US" sz="2000"/>
              <a:t> </a:t>
            </a:r>
            <a:r>
              <a:rPr lang="vi-VN" sz="2000"/>
              <a:t>chuyển đổi sang một ứng dụng web</a:t>
            </a:r>
          </a:p>
          <a:p>
            <a:pPr marL="293688" indent="-293688">
              <a:buNone/>
              <a:tabLst>
                <a:tab pos="620713" algn="l"/>
                <a:tab pos="1087438" algn="l"/>
              </a:tabLst>
            </a:pPr>
            <a:r>
              <a:rPr lang="vi-VN" sz="2000"/>
              <a:t>2. 	Đâu là phương thức hiệu quả nhất cho một quản trị mạng để mua giấy phép cho 25 máy tính trong một tổ chức?</a:t>
            </a:r>
          </a:p>
          <a:p>
            <a:pPr marL="293688" indent="-293688">
              <a:buNone/>
              <a:tabLst>
                <a:tab pos="620713" algn="l"/>
                <a:tab pos="1087438" algn="l"/>
              </a:tabLst>
            </a:pPr>
            <a:r>
              <a:rPr lang="en-US" sz="2000"/>
              <a:t>	</a:t>
            </a:r>
            <a:r>
              <a:rPr lang="vi-VN" sz="2000"/>
              <a:t>a. </a:t>
            </a:r>
            <a:r>
              <a:rPr lang="en-US" sz="2000"/>
              <a:t>	</a:t>
            </a:r>
            <a:r>
              <a:rPr lang="vi-VN" sz="2000"/>
              <a:t>Mua 25 giấy phép từ một cửa hàng bán lẻ.</a:t>
            </a:r>
          </a:p>
          <a:p>
            <a:pPr marL="293688" indent="-293688">
              <a:buNone/>
              <a:tabLst>
                <a:tab pos="620713" algn="l"/>
                <a:tab pos="1087438" algn="l"/>
              </a:tabLst>
            </a:pPr>
            <a:r>
              <a:rPr lang="en-US" sz="2000"/>
              <a:t>	</a:t>
            </a:r>
            <a:r>
              <a:rPr lang="vi-VN" sz="2000"/>
              <a:t>b. </a:t>
            </a:r>
            <a:r>
              <a:rPr lang="en-US" sz="2000"/>
              <a:t>	</a:t>
            </a:r>
            <a:r>
              <a:rPr lang="vi-VN" sz="2000"/>
              <a:t>Mua một giấy phép mạng cho 25 máy tính.</a:t>
            </a:r>
          </a:p>
          <a:p>
            <a:pPr marL="293688" indent="-293688">
              <a:buNone/>
              <a:tabLst>
                <a:tab pos="620713" algn="l"/>
                <a:tab pos="1087438" algn="l"/>
              </a:tabLst>
            </a:pPr>
            <a:r>
              <a:rPr lang="en-US" sz="2000"/>
              <a:t>	</a:t>
            </a:r>
            <a:r>
              <a:rPr lang="vi-VN" sz="2000"/>
              <a:t>c. </a:t>
            </a:r>
            <a:r>
              <a:rPr lang="en-US" sz="2000"/>
              <a:t>	</a:t>
            </a:r>
            <a:r>
              <a:rPr lang="vi-VN" sz="2000"/>
              <a:t>Mua SaaS đăng ký cho 25 máy tính.</a:t>
            </a:r>
          </a:p>
          <a:p>
            <a:pPr marL="293688" indent="-293688">
              <a:buNone/>
              <a:tabLst>
                <a:tab pos="620713" algn="l"/>
                <a:tab pos="1087438" algn="l"/>
              </a:tabLst>
            </a:pPr>
            <a:r>
              <a:rPr lang="en-US" sz="2000"/>
              <a:t>	</a:t>
            </a:r>
            <a:r>
              <a:rPr lang="vi-VN" sz="2000"/>
              <a:t>d. </a:t>
            </a:r>
            <a:r>
              <a:rPr lang="en-US" sz="2000"/>
              <a:t>	</a:t>
            </a:r>
            <a:r>
              <a:rPr lang="vi-VN" sz="2000"/>
              <a:t>Mua 25 hệ thống mới với phần mềm đã đóng gói.</a:t>
            </a:r>
          </a:p>
          <a:p>
            <a:pPr marL="293688" indent="-293688">
              <a:buNone/>
              <a:tabLst>
                <a:tab pos="620713" algn="l"/>
                <a:tab pos="1087438" algn="l"/>
              </a:tabLst>
            </a:pPr>
            <a:r>
              <a:rPr lang="en-US" sz="2000"/>
              <a:t>	</a:t>
            </a:r>
            <a:r>
              <a:rPr lang="vi-VN" sz="2000"/>
              <a:t>e. </a:t>
            </a:r>
            <a:r>
              <a:rPr lang="en-US" sz="2000"/>
              <a:t>	</a:t>
            </a:r>
            <a:r>
              <a:rPr lang="vi-VN" sz="2000"/>
              <a:t>b hoặc c</a:t>
            </a:r>
            <a:endParaRPr lang="vi-VN" sz="20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42</a:t>
            </a:fld>
            <a:endParaRPr lang="en-US" dirty="0"/>
          </a:p>
        </p:txBody>
      </p:sp>
    </p:spTree>
    <p:extLst>
      <p:ext uri="{BB962C8B-B14F-4D97-AF65-F5344CB8AC3E}">
        <p14:creationId xmlns:p14="http://schemas.microsoft.com/office/powerpoint/2010/main" val="18628440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p:txBody>
          <a:bodyPr>
            <a:noAutofit/>
          </a:bodyPr>
          <a:lstStyle/>
          <a:p>
            <a:pPr marL="344488" indent="-344488">
              <a:buNone/>
              <a:tabLst>
                <a:tab pos="741363" algn="l"/>
                <a:tab pos="1087438" algn="l"/>
              </a:tabLst>
            </a:pPr>
            <a:r>
              <a:rPr lang="vi-VN" sz="2400"/>
              <a:t>3. 	</a:t>
            </a:r>
            <a:r>
              <a:rPr lang="en-CA" sz="2400"/>
              <a:t> Tim có một ngân sách hạn hẹp nhưng cần phải mua phần mềm để theo dõi các báo cáo chi phí trên máy tính xách tay cá nhân của mình. Các yếu tố nào sau đây anh ta nên xem xét nhiều nhất khi quyết định những gì cần mua</a:t>
            </a:r>
            <a:r>
              <a:rPr lang="vi-VN" sz="2400"/>
              <a:t>?</a:t>
            </a:r>
          </a:p>
          <a:p>
            <a:pPr marL="400050" lvl="1" indent="0">
              <a:buNone/>
            </a:pPr>
            <a:r>
              <a:rPr lang="en-US"/>
              <a:t>a. Tìm kiếm phần mềm hỗ trợ cấp giấy phép trang web.</a:t>
            </a:r>
            <a:endParaRPr lang="vi-VN"/>
          </a:p>
          <a:p>
            <a:pPr marL="400050" lvl="1" indent="0">
              <a:buNone/>
            </a:pPr>
            <a:r>
              <a:rPr lang="en-US"/>
              <a:t>b. Tìm kiếm phần mềm rằng anh ta  có thể mua và tải về từ Internet.</a:t>
            </a:r>
            <a:endParaRPr lang="vi-VN"/>
          </a:p>
          <a:p>
            <a:pPr marL="400050" lvl="1" indent="0">
              <a:buNone/>
            </a:pPr>
            <a:r>
              <a:rPr lang="en-US"/>
              <a:t>c. Tìm kiếm phần mềm có thể làm việc với phần cứng hiện tại của anh ta và hệ điều hành.</a:t>
            </a:r>
            <a:endParaRPr lang="vi-VN"/>
          </a:p>
          <a:p>
            <a:pPr marL="400050" lvl="1" indent="0">
              <a:buNone/>
            </a:pPr>
            <a:r>
              <a:rPr lang="en-CA"/>
              <a:t>d. Tìm kiếm một bộ phần mềm sẽ thực hiện một loạt các chức năng</a:t>
            </a:r>
            <a:endParaRPr lang="vi-VN"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43</a:t>
            </a:fld>
            <a:endParaRPr lang="en-US" dirty="0"/>
          </a:p>
        </p:txBody>
      </p:sp>
    </p:spTree>
    <p:extLst>
      <p:ext uri="{BB962C8B-B14F-4D97-AF65-F5344CB8AC3E}">
        <p14:creationId xmlns:p14="http://schemas.microsoft.com/office/powerpoint/2010/main" val="4211827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a:xfrm>
            <a:off x="373063" y="999001"/>
            <a:ext cx="8385175" cy="3642573"/>
          </a:xfrm>
        </p:spPr>
        <p:txBody>
          <a:bodyPr/>
          <a:lstStyle/>
          <a:p>
            <a:pPr marL="344488" indent="-344488">
              <a:buNone/>
              <a:tabLst>
                <a:tab pos="741363" algn="l"/>
                <a:tab pos="1208088" algn="l"/>
              </a:tabLst>
            </a:pPr>
            <a:r>
              <a:rPr lang="vi-VN" sz="2400"/>
              <a:t>4.	</a:t>
            </a:r>
            <a:r>
              <a:rPr lang="en-CA" sz="2400"/>
              <a:t> Loại hình phần mềm ứng dụng nào là thích hợp nhất để lưu trữ và tổ chức một số lượng lớn thông tin bao gồm các mối quan hệ dữ liệu phức tạp</a:t>
            </a:r>
            <a:r>
              <a:rPr lang="vi-VN" sz="2400"/>
              <a:t>?</a:t>
            </a:r>
          </a:p>
          <a:p>
            <a:pPr marL="344488" indent="-344488">
              <a:buNone/>
              <a:tabLst>
                <a:tab pos="741363" algn="l"/>
                <a:tab pos="1208088" algn="l"/>
              </a:tabLst>
            </a:pPr>
            <a:r>
              <a:rPr lang="en-US" sz="2400"/>
              <a:t>	</a:t>
            </a:r>
            <a:r>
              <a:rPr lang="vi-VN" sz="2400"/>
              <a:t>a. </a:t>
            </a:r>
            <a:r>
              <a:rPr lang="en-US" sz="2400"/>
              <a:t>	</a:t>
            </a:r>
            <a:r>
              <a:rPr lang="vi-VN" sz="2400"/>
              <a:t>Một chương trình xử lý văn bản.</a:t>
            </a:r>
          </a:p>
          <a:p>
            <a:pPr marL="344488" indent="-344488">
              <a:buNone/>
              <a:tabLst>
                <a:tab pos="741363" algn="l"/>
                <a:tab pos="1208088" algn="l"/>
              </a:tabLst>
            </a:pPr>
            <a:r>
              <a:rPr lang="en-US" sz="2400"/>
              <a:t>	</a:t>
            </a:r>
            <a:r>
              <a:rPr lang="vi-VN" sz="2400"/>
              <a:t>b. </a:t>
            </a:r>
            <a:r>
              <a:rPr lang="en-US" sz="2400"/>
              <a:t>	</a:t>
            </a:r>
            <a:r>
              <a:rPr lang="vi-VN" sz="2400"/>
              <a:t>Một chương trình kế toán.</a:t>
            </a:r>
          </a:p>
          <a:p>
            <a:pPr marL="344488" indent="-344488">
              <a:buNone/>
              <a:tabLst>
                <a:tab pos="741363" algn="l"/>
                <a:tab pos="1208088" algn="l"/>
              </a:tabLst>
            </a:pPr>
            <a:r>
              <a:rPr lang="en-US" sz="2400"/>
              <a:t>	</a:t>
            </a:r>
            <a:r>
              <a:rPr lang="vi-VN" sz="2400"/>
              <a:t>c. </a:t>
            </a:r>
            <a:r>
              <a:rPr lang="en-US" sz="2400"/>
              <a:t>	</a:t>
            </a:r>
            <a:r>
              <a:rPr lang="vi-VN" sz="2400"/>
              <a:t>Một chương trình quản lý cơ sở dữ liệu.</a:t>
            </a:r>
          </a:p>
          <a:p>
            <a:pPr marL="344488" indent="-344488">
              <a:buNone/>
              <a:tabLst>
                <a:tab pos="741363" algn="l"/>
                <a:tab pos="1208088" algn="l"/>
              </a:tabLst>
            </a:pPr>
            <a:r>
              <a:rPr lang="en-US" sz="2400"/>
              <a:t>	</a:t>
            </a:r>
            <a:r>
              <a:rPr lang="vi-VN" sz="2400"/>
              <a:t>d. </a:t>
            </a:r>
            <a:r>
              <a:rPr lang="en-US" sz="2400"/>
              <a:t>	</a:t>
            </a:r>
            <a:r>
              <a:rPr lang="vi-VN" sz="2400"/>
              <a:t>Một chương trình bảng tính.</a:t>
            </a:r>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pPr/>
              <a:t>44</a:t>
            </a:fld>
            <a:endParaRPr lang="en-US" dirty="0"/>
          </a:p>
        </p:txBody>
      </p:sp>
    </p:spTree>
    <p:extLst>
      <p:ext uri="{BB962C8B-B14F-4D97-AF65-F5344CB8AC3E}">
        <p14:creationId xmlns:p14="http://schemas.microsoft.com/office/powerpoint/2010/main" val="2264831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p:txBody>
          <a:bodyPr/>
          <a:lstStyle/>
          <a:p>
            <a:pPr marL="344488" indent="-344488">
              <a:buNone/>
              <a:tabLst>
                <a:tab pos="741363" algn="l"/>
                <a:tab pos="1208088" algn="l"/>
              </a:tabLst>
            </a:pPr>
            <a:r>
              <a:rPr lang="vi-VN" sz="2400"/>
              <a:t>5. </a:t>
            </a:r>
            <a:r>
              <a:rPr lang="en-US" sz="2400"/>
              <a:t>	</a:t>
            </a:r>
            <a:r>
              <a:rPr lang="vi-VN" sz="2400"/>
              <a:t>Nếu bạn đang tải một chương trình từ Internet, quá trình nào bạn nên sử dùng trước khi cài đặt chương trình?</a:t>
            </a:r>
          </a:p>
          <a:p>
            <a:pPr marL="344488" indent="-344488">
              <a:buNone/>
              <a:tabLst>
                <a:tab pos="741363" algn="l"/>
                <a:tab pos="1208088" algn="l"/>
              </a:tabLst>
            </a:pPr>
            <a:r>
              <a:rPr lang="en-US" sz="2400"/>
              <a:t>	</a:t>
            </a:r>
            <a:r>
              <a:rPr lang="vi-VN" sz="2400"/>
              <a:t>a. </a:t>
            </a:r>
            <a:r>
              <a:rPr lang="en-US" sz="2400"/>
              <a:t>	</a:t>
            </a:r>
            <a:r>
              <a:rPr lang="vi-VN" sz="2400"/>
              <a:t>Kiểm tra việc mua phần mềm hoàn tất.</a:t>
            </a:r>
          </a:p>
          <a:p>
            <a:pPr marL="344488" indent="-344488">
              <a:buNone/>
              <a:tabLst>
                <a:tab pos="741363" algn="l"/>
                <a:tab pos="1208088" algn="l"/>
              </a:tabLst>
            </a:pPr>
            <a:r>
              <a:rPr lang="en-US" sz="2400"/>
              <a:t>	</a:t>
            </a:r>
            <a:r>
              <a:rPr lang="vi-VN" sz="2400"/>
              <a:t>b. </a:t>
            </a:r>
            <a:r>
              <a:rPr lang="en-US" sz="2400"/>
              <a:t>	</a:t>
            </a:r>
            <a:r>
              <a:rPr lang="vi-VN" sz="2400"/>
              <a:t>Lưu các tập tin và tiến hành cài đặt từ trang web.</a:t>
            </a:r>
          </a:p>
          <a:p>
            <a:pPr marL="344488" indent="-344488">
              <a:buNone/>
              <a:tabLst>
                <a:tab pos="741363" algn="l"/>
                <a:tab pos="1208088" algn="l"/>
              </a:tabLst>
            </a:pPr>
            <a:r>
              <a:rPr lang="en-US" sz="2400"/>
              <a:t>	</a:t>
            </a:r>
            <a:r>
              <a:rPr lang="vi-VN" sz="2400"/>
              <a:t>c. </a:t>
            </a:r>
            <a:r>
              <a:rPr lang="en-US" sz="2400"/>
              <a:t>	</a:t>
            </a:r>
            <a:r>
              <a:rPr lang="vi-VN" sz="2400"/>
              <a:t>Lưu các tập tin và chạy một quét virus/spyware trên </a:t>
            </a:r>
            <a:br>
              <a:rPr lang="en-US" sz="2400"/>
            </a:br>
            <a:r>
              <a:rPr lang="en-US" sz="2400"/>
              <a:t>	</a:t>
            </a:r>
            <a:r>
              <a:rPr lang="vi-VN" sz="2400"/>
              <a:t>tập tin.</a:t>
            </a:r>
          </a:p>
          <a:p>
            <a:pPr marL="344488" indent="-344488">
              <a:buNone/>
              <a:tabLst>
                <a:tab pos="741363" algn="l"/>
                <a:tab pos="1208088" algn="l"/>
              </a:tabLst>
            </a:pPr>
            <a:r>
              <a:rPr lang="en-US" sz="2400"/>
              <a:t>	</a:t>
            </a:r>
            <a:r>
              <a:rPr lang="vi-VN" sz="2400"/>
              <a:t>d. </a:t>
            </a:r>
            <a:r>
              <a:rPr lang="en-US" sz="2400"/>
              <a:t>	</a:t>
            </a:r>
            <a:r>
              <a:rPr lang="vi-VN" sz="2400"/>
              <a:t>Nén tập tin</a:t>
            </a:r>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pPr/>
              <a:t>45</a:t>
            </a:fld>
            <a:endParaRPr lang="en-US" dirty="0"/>
          </a:p>
        </p:txBody>
      </p:sp>
    </p:spTree>
    <p:extLst>
      <p:ext uri="{BB962C8B-B14F-4D97-AF65-F5344CB8AC3E}">
        <p14:creationId xmlns:p14="http://schemas.microsoft.com/office/powerpoint/2010/main" val="13431903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p:txBody>
          <a:bodyPr>
            <a:normAutofit fontScale="92500" lnSpcReduction="20000"/>
          </a:bodyPr>
          <a:lstStyle/>
          <a:p>
            <a:pPr marL="344488" indent="-344488">
              <a:lnSpc>
                <a:spcPct val="134000"/>
              </a:lnSpc>
              <a:buNone/>
              <a:tabLst>
                <a:tab pos="620713" algn="l"/>
                <a:tab pos="1087438" algn="l"/>
              </a:tabLst>
            </a:pPr>
            <a:r>
              <a:rPr lang="vi-VN" sz="2400"/>
              <a:t>6. </a:t>
            </a:r>
            <a:r>
              <a:rPr lang="en-US" sz="2400"/>
              <a:t>	</a:t>
            </a:r>
            <a:r>
              <a:rPr lang="vi-VN" sz="2400"/>
              <a:t>Điều nào sau đây là một hạn chế tiềm ẩn để sử dụng phần mềm miễn phí?</a:t>
            </a:r>
          </a:p>
          <a:p>
            <a:pPr marL="344488" indent="-344488">
              <a:lnSpc>
                <a:spcPct val="134000"/>
              </a:lnSpc>
              <a:buNone/>
              <a:tabLst>
                <a:tab pos="620713" algn="l"/>
                <a:tab pos="1087438" algn="l"/>
              </a:tabLst>
            </a:pPr>
            <a:r>
              <a:rPr lang="en-US" sz="2400"/>
              <a:t>	</a:t>
            </a:r>
            <a:r>
              <a:rPr lang="vi-VN" sz="2400"/>
              <a:t>a. </a:t>
            </a:r>
            <a:r>
              <a:rPr lang="en-CA" sz="2400"/>
              <a:t>Phần mềm miễn phí thì thường có nhiều khiếm khuyết</a:t>
            </a:r>
            <a:r>
              <a:rPr lang="vi-VN" sz="2400"/>
              <a:t>.</a:t>
            </a:r>
          </a:p>
          <a:p>
            <a:pPr marL="344488" indent="-344488">
              <a:lnSpc>
                <a:spcPct val="134000"/>
              </a:lnSpc>
              <a:buNone/>
              <a:tabLst>
                <a:tab pos="620713" algn="l"/>
                <a:tab pos="1087438" algn="l"/>
              </a:tabLst>
            </a:pPr>
            <a:r>
              <a:rPr lang="en-US" sz="2400"/>
              <a:t>	</a:t>
            </a:r>
            <a:r>
              <a:rPr lang="vi-VN" sz="2400"/>
              <a:t>b. Thường có hỗ trợ rất hạn chế cho phần mềm miễn phí.</a:t>
            </a:r>
          </a:p>
          <a:p>
            <a:pPr marL="344488" indent="-344488">
              <a:lnSpc>
                <a:spcPct val="134000"/>
              </a:lnSpc>
              <a:buNone/>
              <a:tabLst>
                <a:tab pos="620713" algn="l"/>
                <a:tab pos="1087438" algn="l"/>
              </a:tabLst>
            </a:pPr>
            <a:r>
              <a:rPr lang="en-US" sz="2400"/>
              <a:t>	</a:t>
            </a:r>
            <a:r>
              <a:rPr lang="vi-VN" sz="2400"/>
              <a:t>c. Phần mềm miễn phí không tương thích với Windows 7.</a:t>
            </a:r>
          </a:p>
          <a:p>
            <a:pPr marL="344488" indent="-344488">
              <a:lnSpc>
                <a:spcPct val="134000"/>
              </a:lnSpc>
              <a:buNone/>
              <a:tabLst>
                <a:tab pos="620713" algn="l"/>
                <a:tab pos="1087438" algn="l"/>
              </a:tabLst>
            </a:pPr>
            <a:r>
              <a:rPr lang="en-US" sz="2400"/>
              <a:t>	</a:t>
            </a:r>
            <a:r>
              <a:rPr lang="vi-VN" sz="2400"/>
              <a:t>d. Phần mềm miễn phí sẽ chỉ chạy trong ba mươi ngày.</a:t>
            </a:r>
          </a:p>
          <a:p>
            <a:pPr marL="344488" indent="-344488">
              <a:lnSpc>
                <a:spcPct val="134000"/>
              </a:lnSpc>
              <a:buNone/>
              <a:tabLst>
                <a:tab pos="620713" algn="l"/>
                <a:tab pos="1087438" algn="l"/>
              </a:tabLst>
            </a:pPr>
            <a:r>
              <a:rPr lang="vi-VN" sz="2400"/>
              <a:t>7. 	</a:t>
            </a:r>
            <a:r>
              <a:rPr lang="en-CA" sz="2400"/>
              <a:t> Bạn làm như thế nào để đảm bảo rằng bạn sẽ nhận được thông báo của bất kỳ bản cập nhật cho một phần mềm cụ thể nào</a:t>
            </a:r>
            <a:r>
              <a:rPr lang="vi-VN" sz="2400"/>
              <a:t>?</a:t>
            </a:r>
            <a:endParaRPr lang="vi-VN" sz="2400"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46</a:t>
            </a:fld>
            <a:endParaRPr lang="en-US" dirty="0"/>
          </a:p>
        </p:txBody>
      </p:sp>
    </p:spTree>
    <p:extLst>
      <p:ext uri="{BB962C8B-B14F-4D97-AF65-F5344CB8AC3E}">
        <p14:creationId xmlns:p14="http://schemas.microsoft.com/office/powerpoint/2010/main" val="42844900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Bản quyền phần mềm</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spcBef>
                <a:spcPts val="600"/>
              </a:spcBef>
            </a:pPr>
            <a:r>
              <a:rPr lang="vi-VN" sz="2400"/>
              <a:t>G</a:t>
            </a:r>
            <a:r>
              <a:rPr lang="en-CA" sz="2400"/>
              <a:t>iấy phép mạng (network license) hay giấy phép theo khối lượng sử dụng (volume license)</a:t>
            </a:r>
            <a:endParaRPr lang="en-US" sz="2400" b="1" dirty="0"/>
          </a:p>
          <a:p>
            <a:pPr lvl="1">
              <a:lnSpc>
                <a:spcPct val="110000"/>
              </a:lnSpc>
              <a:spcBef>
                <a:spcPts val="600"/>
              </a:spcBef>
            </a:pPr>
            <a:r>
              <a:rPr lang="en-CA" sz="2000"/>
              <a:t>Người quản lý sẽ nhận được một bộ sản phẩm có chứa phần mềm, cũng như các lựa chọn khác như các trình điều khiển</a:t>
            </a:r>
            <a:endParaRPr lang="vi-VN" sz="2200"/>
          </a:p>
          <a:p>
            <a:pPr lvl="1">
              <a:lnSpc>
                <a:spcPct val="110000"/>
              </a:lnSpc>
              <a:spcBef>
                <a:spcPts val="600"/>
              </a:spcBef>
            </a:pPr>
            <a:r>
              <a:rPr lang="en-CA" sz="2000"/>
              <a:t>Người quản trị mạng sẽ chép chương trình đó vào một thư mục trên mạng nội bộ, rồi từ đó, anh ta có thể cài đặt chương trình vào các máy tính cá nhân và nhập mã khóa để kích hoạt chương trình</a:t>
            </a:r>
            <a:endParaRPr lang="vi-VN" sz="2200"/>
          </a:p>
          <a:p>
            <a:pPr lvl="1">
              <a:lnSpc>
                <a:spcPct val="110000"/>
              </a:lnSpc>
              <a:spcBef>
                <a:spcPts val="600"/>
              </a:spcBef>
            </a:pPr>
            <a:r>
              <a:rPr lang="vi-VN" sz="2200"/>
              <a:t>Số lượng cài đặt được xác định bởi các điều khoản của giấy phép </a:t>
            </a:r>
          </a:p>
          <a:p>
            <a:pPr lvl="2">
              <a:lnSpc>
                <a:spcPct val="110000"/>
              </a:lnSpc>
              <a:spcBef>
                <a:spcPts val="600"/>
              </a:spcBef>
            </a:pPr>
            <a:r>
              <a:rPr lang="vi-VN"/>
              <a:t>T</a:t>
            </a:r>
            <a:r>
              <a:rPr lang="en-CA"/>
              <a:t>iết kiệm chi phí nhờ giảm thời gian cài đặt chương trình trên nhiều máy</a:t>
            </a:r>
            <a:endParaRPr lang="vi-VN"/>
          </a:p>
          <a:p>
            <a:pPr lvl="2">
              <a:lnSpc>
                <a:spcPct val="110000"/>
              </a:lnSpc>
              <a:spcBef>
                <a:spcPts val="600"/>
              </a:spcBef>
            </a:pPr>
            <a:r>
              <a:rPr lang="vi-VN"/>
              <a:t>C</a:t>
            </a:r>
            <a:r>
              <a:rPr lang="en-CA"/>
              <a:t>ó thể thực hiện việc cài đặt này từ xa</a:t>
            </a:r>
            <a:endParaRPr lang="vi-VN"/>
          </a:p>
          <a:p>
            <a:pPr lvl="2">
              <a:lnSpc>
                <a:spcPct val="110000"/>
              </a:lnSpc>
              <a:spcBef>
                <a:spcPts val="600"/>
              </a:spcBef>
            </a:pPr>
            <a:r>
              <a:rPr lang="vi-VN"/>
              <a:t>G</a:t>
            </a:r>
            <a:r>
              <a:rPr lang="en-CA"/>
              <a:t>iảm thiểu khả năng bị hư hại hoặc mất mát</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a:t>
            </a:fld>
            <a:endParaRPr lang="en-US" dirty="0"/>
          </a:p>
        </p:txBody>
      </p:sp>
    </p:spTree>
    <p:extLst>
      <p:ext uri="{BB962C8B-B14F-4D97-AF65-F5344CB8AC3E}">
        <p14:creationId xmlns:p14="http://schemas.microsoft.com/office/powerpoint/2010/main" val="8181772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Bản quyền phần mềm</a:t>
            </a:r>
            <a:endParaRPr lang="en-US" dirty="0"/>
          </a:p>
        </p:txBody>
      </p:sp>
      <p:sp>
        <p:nvSpPr>
          <p:cNvPr id="3" name="Content Placeholder 2"/>
          <p:cNvSpPr>
            <a:spLocks noGrp="1"/>
          </p:cNvSpPr>
          <p:nvPr>
            <p:ph idx="1"/>
          </p:nvPr>
        </p:nvSpPr>
        <p:spPr>
          <a:xfrm>
            <a:off x="86061" y="1008529"/>
            <a:ext cx="8455511" cy="3782132"/>
          </a:xfrm>
        </p:spPr>
        <p:txBody>
          <a:bodyPr/>
          <a:lstStyle/>
          <a:p>
            <a:r>
              <a:rPr lang="en-CA" b="1"/>
              <a:t>Giấy phép theo trung tâm </a:t>
            </a:r>
            <a:r>
              <a:rPr lang="en-CA" i="1"/>
              <a:t>(site licence)</a:t>
            </a:r>
            <a:r>
              <a:rPr lang="en-US" b="1"/>
              <a:t> </a:t>
            </a:r>
            <a:endParaRPr lang="en-US" b="1" dirty="0"/>
          </a:p>
          <a:p>
            <a:pPr lvl="1"/>
            <a:r>
              <a:rPr lang="en-CA"/>
              <a:t>cấp cho người mua quyền sử dụng phần mềm trên một mạng tại một địa điểm duy nhất gọi là </a:t>
            </a:r>
            <a:r>
              <a:rPr lang="en-CA" i="1"/>
              <a:t>site</a:t>
            </a:r>
            <a:r>
              <a:rPr lang="en-CA"/>
              <a:t>, với một số lượng người dùng không giới hạn</a:t>
            </a:r>
            <a:endParaRPr lang="vi-VN"/>
          </a:p>
          <a:p>
            <a:pPr lvl="1"/>
            <a:r>
              <a:rPr lang="vi-VN"/>
              <a:t>C</a:t>
            </a:r>
            <a:r>
              <a:rPr lang="en-CA"/>
              <a:t>ho phép sao chép và sử dụng phần mềm trên nhiều máy tính tại một địa điểm duy nhất</a:t>
            </a:r>
            <a:endParaRPr lang="vi-VN"/>
          </a:p>
          <a:p>
            <a:pPr lvl="2"/>
            <a:r>
              <a:rPr lang="en-CA"/>
              <a:t>đắt hơn so với mua một bản sao đơn nhưng lại rẻ hơn nhiều so với mua một bản sao cho mỗi máy tính tại site</a:t>
            </a:r>
            <a:endParaRPr lang="vi-VN"/>
          </a:p>
          <a:p>
            <a:pPr lvl="2"/>
            <a:r>
              <a:rPr lang="en-CA"/>
              <a:t>có thể khống chế số lượng tối đa người dùng đồng thời</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a:t>
            </a:fld>
            <a:endParaRPr lang="en-US" dirty="0"/>
          </a:p>
        </p:txBody>
      </p:sp>
    </p:spTree>
    <p:extLst>
      <p:ext uri="{BB962C8B-B14F-4D97-AF65-F5344CB8AC3E}">
        <p14:creationId xmlns:p14="http://schemas.microsoft.com/office/powerpoint/2010/main" val="13722072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Bản quyền phần mềm</a:t>
            </a:r>
            <a:endParaRPr lang="en-US" dirty="0"/>
          </a:p>
        </p:txBody>
      </p:sp>
      <p:sp>
        <p:nvSpPr>
          <p:cNvPr id="3" name="Content Placeholder 2"/>
          <p:cNvSpPr>
            <a:spLocks noGrp="1"/>
          </p:cNvSpPr>
          <p:nvPr>
            <p:ph idx="1"/>
          </p:nvPr>
        </p:nvSpPr>
        <p:spPr>
          <a:xfrm>
            <a:off x="1" y="999000"/>
            <a:ext cx="8520055" cy="3843272"/>
          </a:xfrm>
        </p:spPr>
        <p:txBody>
          <a:bodyPr>
            <a:normAutofit lnSpcReduction="10000"/>
          </a:bodyPr>
          <a:lstStyle/>
          <a:p>
            <a:r>
              <a:rPr lang="en-CA"/>
              <a:t>Phần mềm như một dịch vụ </a:t>
            </a:r>
            <a:r>
              <a:rPr lang="en-CA" i="1"/>
              <a:t>(SaaS: Software as a Service)</a:t>
            </a:r>
            <a:r>
              <a:rPr lang="en-CA"/>
              <a:t> hoặc Nhà cung cấp dịch vụ ứng dụng </a:t>
            </a:r>
            <a:r>
              <a:rPr lang="en-CA" i="1"/>
              <a:t>(ASP: Application Service Provider)</a:t>
            </a:r>
            <a:endParaRPr lang="en-US" b="1" dirty="0"/>
          </a:p>
          <a:p>
            <a:pPr lvl="1"/>
            <a:r>
              <a:rPr lang="vi-VN"/>
              <a:t>T</a:t>
            </a:r>
            <a:r>
              <a:rPr lang="en-CA"/>
              <a:t>ruy cập và sử dụng phần mềm của họ từ hệ thống của bạn thông qua mạng nội bộ của công ty, hoặc mạng Internet</a:t>
            </a:r>
            <a:endParaRPr lang="vi-VN"/>
          </a:p>
          <a:p>
            <a:pPr lvl="1"/>
            <a:r>
              <a:rPr lang="en-CA"/>
              <a:t>Bạn phải truy nhập vào đúng mạng, dùng ID và mật khẩu đăng nhập rồi mới có thể truy nhập vào phần mềm</a:t>
            </a:r>
            <a:endParaRPr lang="vi-VN"/>
          </a:p>
          <a:p>
            <a:pPr lvl="1"/>
            <a:r>
              <a:rPr lang="en-CA"/>
              <a:t>Khi hợp đồng SaaS hết hạn, bạn không còn truy cập chương trình được nữa cho đến khi bạn gia hạn giấy phép</a:t>
            </a:r>
            <a:endParaRPr lang="vi-VN"/>
          </a:p>
          <a:p>
            <a:pPr lvl="1"/>
            <a:r>
              <a:rPr lang="en-CA"/>
              <a:t>Việc quản lý các giấy phép sử dụng phần mềm có thể do quản trị viên mạng trong tổ chức hoặc một nhà cung cấp dịch vụ</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7</a:t>
            </a:fld>
            <a:endParaRPr lang="en-US" dirty="0"/>
          </a:p>
        </p:txBody>
      </p:sp>
    </p:spTree>
    <p:extLst>
      <p:ext uri="{BB962C8B-B14F-4D97-AF65-F5344CB8AC3E}">
        <p14:creationId xmlns:p14="http://schemas.microsoft.com/office/powerpoint/2010/main" val="8730369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Bản quyền phần mềm</a:t>
            </a:r>
            <a:endParaRPr lang="en-US" dirty="0"/>
          </a:p>
        </p:txBody>
      </p:sp>
      <p:sp>
        <p:nvSpPr>
          <p:cNvPr id="3" name="Content Placeholder 2"/>
          <p:cNvSpPr>
            <a:spLocks noGrp="1"/>
          </p:cNvSpPr>
          <p:nvPr>
            <p:ph idx="1"/>
          </p:nvPr>
        </p:nvSpPr>
        <p:spPr>
          <a:xfrm>
            <a:off x="0" y="951570"/>
            <a:ext cx="8534400" cy="4050736"/>
          </a:xfrm>
        </p:spPr>
        <p:txBody>
          <a:bodyPr>
            <a:normAutofit lnSpcReduction="10000"/>
          </a:bodyPr>
          <a:lstStyle/>
          <a:p>
            <a:r>
              <a:rPr lang="en-US" b="1"/>
              <a:t>Phần mềm chia sẻ hoặc Phần mềm miễn phí</a:t>
            </a:r>
            <a:endParaRPr lang="en-US" b="1" dirty="0"/>
          </a:p>
          <a:p>
            <a:pPr lvl="1"/>
            <a:r>
              <a:rPr lang="vi-VN"/>
              <a:t>Thuộc sở hữu của nhà phát triển phần mềm, thường là với những hạn chế về việc sử dụng</a:t>
            </a:r>
          </a:p>
          <a:p>
            <a:pPr lvl="1"/>
            <a:r>
              <a:rPr lang="vi-VN" b="1"/>
              <a:t>Phần mềm chia sẻ</a:t>
            </a:r>
            <a:r>
              <a:rPr lang="en-US" b="1"/>
              <a:t> (shareware)</a:t>
            </a:r>
            <a:endParaRPr lang="vi-VN" b="1"/>
          </a:p>
          <a:p>
            <a:pPr lvl="2"/>
            <a:r>
              <a:rPr lang="vi-VN"/>
              <a:t>Phiên bản dùng thử của phần mềm mà bạn có thể tải về miễn phí</a:t>
            </a:r>
          </a:p>
          <a:p>
            <a:pPr lvl="2"/>
            <a:r>
              <a:rPr lang="vi-VN"/>
              <a:t>Có chức năng hoặc thời gian truy cập chương trình hạn chế</a:t>
            </a:r>
          </a:p>
          <a:p>
            <a:pPr lvl="2"/>
            <a:r>
              <a:rPr lang="vi-VN"/>
              <a:t>Nếu </a:t>
            </a:r>
            <a:r>
              <a:rPr lang="en-US"/>
              <a:t>thích </a:t>
            </a:r>
            <a:r>
              <a:rPr lang="vi-VN"/>
              <a:t>chương trình, nộp lệ phí danh nghĩa để bỏ các hạn chế</a:t>
            </a:r>
          </a:p>
          <a:p>
            <a:pPr lvl="1"/>
            <a:r>
              <a:rPr lang="vi-VN" b="1"/>
              <a:t>Phần mềm miễn phí</a:t>
            </a:r>
            <a:r>
              <a:rPr lang="en-US" b="1"/>
              <a:t> (freeware)</a:t>
            </a:r>
            <a:endParaRPr lang="vi-VN" b="1"/>
          </a:p>
          <a:p>
            <a:pPr lvl="2"/>
            <a:r>
              <a:rPr lang="vi-VN"/>
              <a:t>Không tính phí và có thể chia sẻ với những người khác miễn phí</a:t>
            </a:r>
          </a:p>
          <a:p>
            <a:pPr lvl="2"/>
            <a:r>
              <a:rPr lang="vi-VN"/>
              <a:t>Hỗ trợ thường bị hạn chế hoặc không tồn tại và không tự động được cập nhật</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8</a:t>
            </a:fld>
            <a:endParaRPr lang="en-US" dirty="0"/>
          </a:p>
        </p:txBody>
      </p:sp>
    </p:spTree>
    <p:extLst>
      <p:ext uri="{BB962C8B-B14F-4D97-AF65-F5344CB8AC3E}">
        <p14:creationId xmlns:p14="http://schemas.microsoft.com/office/powerpoint/2010/main" val="17975231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Bản quyền phần mềm</a:t>
            </a:r>
            <a:endParaRPr lang="en-US" dirty="0"/>
          </a:p>
        </p:txBody>
      </p:sp>
      <p:sp>
        <p:nvSpPr>
          <p:cNvPr id="3" name="Content Placeholder 2"/>
          <p:cNvSpPr>
            <a:spLocks noGrp="1"/>
          </p:cNvSpPr>
          <p:nvPr>
            <p:ph idx="1"/>
          </p:nvPr>
        </p:nvSpPr>
        <p:spPr>
          <a:xfrm>
            <a:off x="80387" y="951570"/>
            <a:ext cx="8454013" cy="4115282"/>
          </a:xfrm>
        </p:spPr>
        <p:txBody>
          <a:bodyPr>
            <a:normAutofit fontScale="92500" lnSpcReduction="20000"/>
          </a:bodyPr>
          <a:lstStyle/>
          <a:p>
            <a:pPr>
              <a:lnSpc>
                <a:spcPct val="110000"/>
              </a:lnSpc>
              <a:spcBef>
                <a:spcPts val="600"/>
              </a:spcBef>
            </a:pPr>
            <a:r>
              <a:rPr lang="vi-VN" sz="2600" b="1"/>
              <a:t>Phần mềm đi kèm (bundling) </a:t>
            </a:r>
            <a:r>
              <a:rPr lang="en-US" sz="2600" b="1"/>
              <a:t>hoặc </a:t>
            </a:r>
            <a:r>
              <a:rPr lang="vi-VN" sz="2600" b="1"/>
              <a:t>Phần mềm cao cấp (premium) </a:t>
            </a:r>
            <a:endParaRPr lang="en-US" sz="2600" b="1" dirty="0"/>
          </a:p>
          <a:p>
            <a:pPr lvl="1">
              <a:lnSpc>
                <a:spcPct val="110000"/>
              </a:lnSpc>
              <a:spcBef>
                <a:spcPts val="600"/>
              </a:spcBef>
            </a:pPr>
            <a:r>
              <a:rPr lang="vi-VN" sz="2200"/>
              <a:t>Thường có khi mua máy tính mới</a:t>
            </a:r>
          </a:p>
          <a:p>
            <a:pPr lvl="1">
              <a:lnSpc>
                <a:spcPct val="110000"/>
              </a:lnSpc>
              <a:spcBef>
                <a:spcPts val="600"/>
              </a:spcBef>
            </a:pPr>
            <a:r>
              <a:rPr lang="en-CA" sz="2000"/>
              <a:t>Một số trong những chương trình này có thể yêu cầu bạn phải mua phiên bản đầy đủ hoặc đăng ký trực tuyến trước khi dùng</a:t>
            </a:r>
            <a:endParaRPr lang="vi-VN" sz="2200"/>
          </a:p>
          <a:p>
            <a:pPr lvl="2">
              <a:lnSpc>
                <a:spcPct val="110000"/>
              </a:lnSpc>
              <a:spcBef>
                <a:spcPts val="600"/>
              </a:spcBef>
            </a:pPr>
            <a:r>
              <a:rPr lang="en-CA"/>
              <a:t>một số khác có thể đã là bản đầy đủ rồi và bạn không cần phải làm gì thêm nữa</a:t>
            </a:r>
            <a:endParaRPr lang="vi-VN"/>
          </a:p>
          <a:p>
            <a:pPr lvl="1">
              <a:lnSpc>
                <a:spcPct val="110000"/>
              </a:lnSpc>
              <a:spcBef>
                <a:spcPts val="600"/>
              </a:spcBef>
            </a:pPr>
            <a:r>
              <a:rPr lang="vi-VN" sz="2200"/>
              <a:t>Phần mềm cao cấp</a:t>
            </a:r>
          </a:p>
          <a:p>
            <a:pPr lvl="2">
              <a:lnSpc>
                <a:spcPct val="110000"/>
              </a:lnSpc>
              <a:spcBef>
                <a:spcPts val="600"/>
              </a:spcBef>
            </a:pPr>
            <a:r>
              <a:rPr lang="vi-VN"/>
              <a:t>Đ</a:t>
            </a:r>
            <a:r>
              <a:rPr lang="en-CA"/>
              <a:t>ề cập đến một gói phần mềm đặc biệt bạn có thể mua một giấy phép nhung cho bạn truy cập đến các chương trình khác được bao gồm trong gói</a:t>
            </a:r>
            <a:endParaRPr lang="vi-VN"/>
          </a:p>
          <a:p>
            <a:pPr lvl="2">
              <a:lnSpc>
                <a:spcPct val="110000"/>
              </a:lnSpc>
              <a:spcBef>
                <a:spcPts val="600"/>
              </a:spcBef>
            </a:pPr>
            <a:r>
              <a:rPr lang="vi-VN"/>
              <a:t>Thường liên kết với bộ hoặc các gói phần mềm</a:t>
            </a:r>
            <a:endParaRPr lang="en-US" dirty="0"/>
          </a:p>
        </p:txBody>
      </p:sp>
      <p:sp>
        <p:nvSpPr>
          <p:cNvPr id="4" name="Footer Placeholder 3"/>
          <p:cNvSpPr>
            <a:spLocks noGrp="1"/>
          </p:cNvSpPr>
          <p:nvPr>
            <p:ph type="ftr" sz="quarter" idx="11"/>
          </p:nvPr>
        </p:nvSpPr>
        <p:spPr/>
        <p:txBody>
          <a:bodyPr/>
          <a:lstStyle/>
          <a:p>
            <a:r>
              <a:rPr lang="en-US"/>
              <a:t>© IIG Vietnam.</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9</a:t>
            </a:fld>
            <a:endParaRPr lang="en-US" dirty="0"/>
          </a:p>
        </p:txBody>
      </p:sp>
    </p:spTree>
    <p:extLst>
      <p:ext uri="{BB962C8B-B14F-4D97-AF65-F5344CB8AC3E}">
        <p14:creationId xmlns:p14="http://schemas.microsoft.com/office/powerpoint/2010/main" val="18952404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IIGThem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IIGThemes</Template>
  <TotalTime>7199</TotalTime>
  <Words>4920</Words>
  <Application>Microsoft Office PowerPoint</Application>
  <PresentationFormat>On-screen Show (16:9)</PresentationFormat>
  <Paragraphs>574</Paragraphs>
  <Slides>46</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Cambria</vt:lpstr>
      <vt:lpstr>Times New Roman</vt:lpstr>
      <vt:lpstr>Verdana</vt:lpstr>
      <vt:lpstr>Wingdings</vt:lpstr>
      <vt:lpstr>IIGThemes</vt:lpstr>
      <vt:lpstr>PowerPoint Presentation</vt:lpstr>
      <vt:lpstr>Mục tiêu bài học</vt:lpstr>
      <vt:lpstr>Chương trình phần mềm là gì?</vt:lpstr>
      <vt:lpstr>Bản quyền phần mềm</vt:lpstr>
      <vt:lpstr>Bản quyền phần mềm</vt:lpstr>
      <vt:lpstr>Bản quyền phần mềm</vt:lpstr>
      <vt:lpstr>Bản quyền phần mềm</vt:lpstr>
      <vt:lpstr>Bản quyền phần mềm</vt:lpstr>
      <vt:lpstr>Bản quyền phần mềm</vt:lpstr>
      <vt:lpstr>Bản quyền phần mềm</vt:lpstr>
      <vt:lpstr>Bản quyền phần mềm</vt:lpstr>
      <vt:lpstr>Bản quyền phần mềm</vt:lpstr>
      <vt:lpstr>Kiểm tra các yêu cầu hệ thống </vt:lpstr>
      <vt:lpstr>Kiểm tra các yêu cầu hệ thống </vt:lpstr>
      <vt:lpstr>Kiểm tra các yêu cầu hệ thống </vt:lpstr>
      <vt:lpstr>Chọn một chương trình ứng dụng</vt:lpstr>
      <vt:lpstr>Loại chương trình ứng dụng</vt:lpstr>
      <vt:lpstr>Bộ ứng dụng tích hợp (Intergrated Suited)</vt:lpstr>
      <vt:lpstr>Xuất bản để bàn (Desktop Publishing)</vt:lpstr>
      <vt:lpstr>Bảng tính (Spreadsheets)</vt:lpstr>
      <vt:lpstr>Quản trị cơ sở dữ liệu (Database)</vt:lpstr>
      <vt:lpstr>Quản trị cơ sở dữ liệu (Database)</vt:lpstr>
      <vt:lpstr>Trình chiếu (Presentations)</vt:lpstr>
      <vt:lpstr>Tạo nội dung (Content Creation)</vt:lpstr>
      <vt:lpstr>Tạo nội dung (Content Creation)</vt:lpstr>
      <vt:lpstr>Đa phương tiện (Multimedia)</vt:lpstr>
      <vt:lpstr>Giải trí (Entertainment)</vt:lpstr>
      <vt:lpstr>Các công cụ bảo vệ hệ thống</vt:lpstr>
      <vt:lpstr>Các chương trình quản lý đĩa</vt:lpstr>
      <vt:lpstr>Các tiện ích nén tập tin</vt:lpstr>
      <vt:lpstr>Quản lý phần mềm</vt:lpstr>
      <vt:lpstr>Cài đặt một chương trình mới</vt:lpstr>
      <vt:lpstr>Cài đặt một chương trình mới</vt:lpstr>
      <vt:lpstr>Cài đặt một chương trình mới</vt:lpstr>
      <vt:lpstr>Gỡ bỏ cài đặt một chương trình</vt:lpstr>
      <vt:lpstr>Cài đặt lại một chương trình</vt:lpstr>
      <vt:lpstr>Cài đặt lại một chương trình</vt:lpstr>
      <vt:lpstr>Cập nhật phần mềm</vt:lpstr>
      <vt:lpstr>Cập nhật phần mềm</vt:lpstr>
      <vt:lpstr>Cập nhật phần mềm</vt:lpstr>
      <vt:lpstr>Tóm tắt bài học</vt:lpstr>
      <vt:lpstr>Câu hỏi ôn tập</vt:lpstr>
      <vt:lpstr>Câu hỏi ôn tập</vt:lpstr>
      <vt:lpstr>Câu hỏi ôn tập</vt:lpstr>
      <vt:lpstr>Câu hỏi ôn tập</vt:lpstr>
      <vt:lpstr>Câu hỏi ôn tập</vt:lpstr>
    </vt:vector>
  </TitlesOfParts>
  <Company>CCI Learning Solutions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CCI Learning Solutions Inc.</dc:creator>
  <cp:lastModifiedBy>Phat Tai Nguyen</cp:lastModifiedBy>
  <cp:revision>843</cp:revision>
  <dcterms:created xsi:type="dcterms:W3CDTF">2007-03-28T02:59:08Z</dcterms:created>
  <dcterms:modified xsi:type="dcterms:W3CDTF">2016-09-08T01:59:29Z</dcterms:modified>
</cp:coreProperties>
</file>